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 ContentType="application/vnd.ms-exce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notesSlides/notesSlide36.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drawings/drawing1.xml" ContentType="application/vnd.openxmlformats-officedocument.drawingml.chartshapes+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3.xml" ContentType="application/vnd.openxmlformats-officedocument.drawingml.chart+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9"/>
  </p:notesMasterIdLst>
  <p:handoutMasterIdLst>
    <p:handoutMasterId r:id="rId100"/>
  </p:handoutMasterIdLst>
  <p:sldIdLst>
    <p:sldId id="361" r:id="rId2"/>
    <p:sldId id="362" r:id="rId3"/>
    <p:sldId id="389" r:id="rId4"/>
    <p:sldId id="413" r:id="rId5"/>
    <p:sldId id="285" r:id="rId6"/>
    <p:sldId id="286" r:id="rId7"/>
    <p:sldId id="306" r:id="rId8"/>
    <p:sldId id="400" r:id="rId9"/>
    <p:sldId id="341" r:id="rId10"/>
    <p:sldId id="267" r:id="rId11"/>
    <p:sldId id="288" r:id="rId12"/>
    <p:sldId id="289" r:id="rId13"/>
    <p:sldId id="348" r:id="rId14"/>
    <p:sldId id="347" r:id="rId15"/>
    <p:sldId id="414" r:id="rId16"/>
    <p:sldId id="415" r:id="rId17"/>
    <p:sldId id="290" r:id="rId18"/>
    <p:sldId id="291" r:id="rId19"/>
    <p:sldId id="351" r:id="rId20"/>
    <p:sldId id="293" r:id="rId21"/>
    <p:sldId id="354" r:id="rId22"/>
    <p:sldId id="311" r:id="rId23"/>
    <p:sldId id="342" r:id="rId24"/>
    <p:sldId id="340" r:id="rId25"/>
    <p:sldId id="405" r:id="rId26"/>
    <p:sldId id="380" r:id="rId27"/>
    <p:sldId id="404" r:id="rId28"/>
    <p:sldId id="256" r:id="rId29"/>
    <p:sldId id="295" r:id="rId30"/>
    <p:sldId id="3182" r:id="rId31"/>
    <p:sldId id="3181" r:id="rId32"/>
    <p:sldId id="3183" r:id="rId33"/>
    <p:sldId id="3184" r:id="rId34"/>
    <p:sldId id="3186" r:id="rId35"/>
    <p:sldId id="3188" r:id="rId36"/>
    <p:sldId id="3200" r:id="rId37"/>
    <p:sldId id="3199" r:id="rId38"/>
    <p:sldId id="3189" r:id="rId39"/>
    <p:sldId id="3198" r:id="rId40"/>
    <p:sldId id="3193" r:id="rId41"/>
    <p:sldId id="3190" r:id="rId42"/>
    <p:sldId id="3194" r:id="rId43"/>
    <p:sldId id="3191" r:id="rId44"/>
    <p:sldId id="3195" r:id="rId45"/>
    <p:sldId id="3197" r:id="rId46"/>
    <p:sldId id="3196" r:id="rId47"/>
    <p:sldId id="265" r:id="rId48"/>
    <p:sldId id="457" r:id="rId49"/>
    <p:sldId id="459" r:id="rId50"/>
    <p:sldId id="458" r:id="rId51"/>
    <p:sldId id="358" r:id="rId52"/>
    <p:sldId id="450" r:id="rId53"/>
    <p:sldId id="363" r:id="rId54"/>
    <p:sldId id="396" r:id="rId55"/>
    <p:sldId id="1069" r:id="rId56"/>
    <p:sldId id="1075" r:id="rId57"/>
    <p:sldId id="1074" r:id="rId58"/>
    <p:sldId id="451" r:id="rId59"/>
    <p:sldId id="1076" r:id="rId60"/>
    <p:sldId id="1077" r:id="rId61"/>
    <p:sldId id="431" r:id="rId62"/>
    <p:sldId id="432" r:id="rId63"/>
    <p:sldId id="1085" r:id="rId64"/>
    <p:sldId id="1078" r:id="rId65"/>
    <p:sldId id="439" r:id="rId66"/>
    <p:sldId id="436" r:id="rId67"/>
    <p:sldId id="1065" r:id="rId68"/>
    <p:sldId id="1067" r:id="rId69"/>
    <p:sldId id="1079" r:id="rId70"/>
    <p:sldId id="437" r:id="rId71"/>
    <p:sldId id="440" r:id="rId72"/>
    <p:sldId id="441" r:id="rId73"/>
    <p:sldId id="438" r:id="rId74"/>
    <p:sldId id="1080" r:id="rId75"/>
    <p:sldId id="435" r:id="rId76"/>
    <p:sldId id="1062" r:id="rId77"/>
    <p:sldId id="1063" r:id="rId78"/>
    <p:sldId id="1064" r:id="rId79"/>
    <p:sldId id="1086" r:id="rId80"/>
    <p:sldId id="1081" r:id="rId81"/>
    <p:sldId id="424" r:id="rId82"/>
    <p:sldId id="388" r:id="rId83"/>
    <p:sldId id="1082" r:id="rId84"/>
    <p:sldId id="367" r:id="rId85"/>
    <p:sldId id="1055" r:id="rId86"/>
    <p:sldId id="1056" r:id="rId87"/>
    <p:sldId id="1057" r:id="rId88"/>
    <p:sldId id="1083" r:id="rId89"/>
    <p:sldId id="1053" r:id="rId90"/>
    <p:sldId id="1054" r:id="rId91"/>
    <p:sldId id="467" r:id="rId92"/>
    <p:sldId id="1084" r:id="rId93"/>
    <p:sldId id="1050" r:id="rId94"/>
    <p:sldId id="1058" r:id="rId95"/>
    <p:sldId id="1052" r:id="rId96"/>
    <p:sldId id="1051" r:id="rId97"/>
    <p:sldId id="1087" r:id="rId98"/>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D166FDE-C667-456C-A324-261535C2A479}">
          <p14:sldIdLst>
            <p14:sldId id="361"/>
            <p14:sldId id="362"/>
            <p14:sldId id="389"/>
            <p14:sldId id="413"/>
            <p14:sldId id="285"/>
            <p14:sldId id="286"/>
            <p14:sldId id="306"/>
            <p14:sldId id="400"/>
            <p14:sldId id="341"/>
            <p14:sldId id="267"/>
            <p14:sldId id="288"/>
            <p14:sldId id="289"/>
            <p14:sldId id="348"/>
            <p14:sldId id="347"/>
            <p14:sldId id="414"/>
            <p14:sldId id="415"/>
            <p14:sldId id="290"/>
            <p14:sldId id="291"/>
            <p14:sldId id="351"/>
            <p14:sldId id="293"/>
            <p14:sldId id="354"/>
            <p14:sldId id="311"/>
          </p14:sldIdLst>
        </p14:section>
        <p14:section name="Section sans titre" id="{B7C0246E-B404-4814-A311-F26582F5DED3}">
          <p14:sldIdLst>
            <p14:sldId id="342"/>
            <p14:sldId id="340"/>
            <p14:sldId id="405"/>
            <p14:sldId id="380"/>
            <p14:sldId id="404"/>
            <p14:sldId id="256"/>
            <p14:sldId id="295"/>
            <p14:sldId id="3182"/>
            <p14:sldId id="3181"/>
            <p14:sldId id="3183"/>
            <p14:sldId id="3184"/>
            <p14:sldId id="3186"/>
            <p14:sldId id="3188"/>
            <p14:sldId id="3200"/>
            <p14:sldId id="3199"/>
            <p14:sldId id="3189"/>
            <p14:sldId id="3198"/>
            <p14:sldId id="3193"/>
            <p14:sldId id="3190"/>
            <p14:sldId id="3194"/>
            <p14:sldId id="3191"/>
            <p14:sldId id="3195"/>
            <p14:sldId id="3197"/>
            <p14:sldId id="3196"/>
            <p14:sldId id="265"/>
            <p14:sldId id="457"/>
            <p14:sldId id="459"/>
            <p14:sldId id="458"/>
            <p14:sldId id="358"/>
            <p14:sldId id="450"/>
            <p14:sldId id="363"/>
            <p14:sldId id="396"/>
            <p14:sldId id="1069"/>
            <p14:sldId id="1075"/>
            <p14:sldId id="1074"/>
            <p14:sldId id="451"/>
            <p14:sldId id="1076"/>
            <p14:sldId id="1077"/>
            <p14:sldId id="431"/>
            <p14:sldId id="432"/>
            <p14:sldId id="1085"/>
            <p14:sldId id="1078"/>
            <p14:sldId id="439"/>
            <p14:sldId id="436"/>
            <p14:sldId id="1065"/>
            <p14:sldId id="1067"/>
            <p14:sldId id="1079"/>
            <p14:sldId id="437"/>
            <p14:sldId id="440"/>
            <p14:sldId id="441"/>
            <p14:sldId id="438"/>
            <p14:sldId id="1080"/>
            <p14:sldId id="435"/>
            <p14:sldId id="1062"/>
            <p14:sldId id="1063"/>
            <p14:sldId id="1064"/>
            <p14:sldId id="1086"/>
            <p14:sldId id="1081"/>
            <p14:sldId id="424"/>
            <p14:sldId id="388"/>
            <p14:sldId id="1082"/>
            <p14:sldId id="367"/>
            <p14:sldId id="1055"/>
            <p14:sldId id="1056"/>
            <p14:sldId id="1057"/>
            <p14:sldId id="1083"/>
            <p14:sldId id="1053"/>
            <p14:sldId id="1054"/>
            <p14:sldId id="467"/>
            <p14:sldId id="1084"/>
            <p14:sldId id="1050"/>
            <p14:sldId id="1058"/>
            <p14:sldId id="1052"/>
            <p14:sldId id="1051"/>
            <p14:sldId id="10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F34382"/>
    <a:srgbClr val="EF0F5F"/>
    <a:srgbClr val="EC1255"/>
    <a:srgbClr val="DC0E58"/>
    <a:srgbClr val="F01865"/>
    <a:srgbClr val="E7344C"/>
    <a:srgbClr val="E7504D"/>
    <a:srgbClr val="85DFFF"/>
    <a:srgbClr val="C1E9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3" autoAdjust="0"/>
    <p:restoredTop sz="99878" autoAdjust="0"/>
  </p:normalViewPr>
  <p:slideViewPr>
    <p:cSldViewPr>
      <p:cViewPr varScale="1">
        <p:scale>
          <a:sx n="112" d="100"/>
          <a:sy n="112" d="100"/>
        </p:scale>
        <p:origin x="1986" y="96"/>
      </p:cViewPr>
      <p:guideLst>
        <p:guide orient="horz" pos="2160"/>
        <p:guide pos="2880"/>
      </p:guideLst>
    </p:cSldViewPr>
  </p:slideViewPr>
  <p:notesTextViewPr>
    <p:cViewPr>
      <p:scale>
        <a:sx n="1" d="1"/>
        <a:sy n="1" d="1"/>
      </p:scale>
      <p:origin x="0" y="0"/>
    </p:cViewPr>
  </p:notesTextViewPr>
  <p:sorterViewPr>
    <p:cViewPr>
      <p:scale>
        <a:sx n="100" d="100"/>
        <a:sy n="100" d="100"/>
      </p:scale>
      <p:origin x="0" y="1296"/>
    </p:cViewPr>
  </p:sorterViewPr>
  <p:notesViewPr>
    <p:cSldViewPr>
      <p:cViewPr varScale="1">
        <p:scale>
          <a:sx n="81" d="100"/>
          <a:sy n="81" d="100"/>
        </p:scale>
        <p:origin x="-3972"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7.xml"/><Relationship Id="rId1" Type="http://schemas.microsoft.com/office/2011/relationships/chartStyle" Target="style2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8.xml"/><Relationship Id="rId1" Type="http://schemas.microsoft.com/office/2011/relationships/chartStyle" Target="style38.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9.xml"/><Relationship Id="rId1" Type="http://schemas.microsoft.com/office/2011/relationships/chartStyle" Target="style3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(Feuil2!$A$1:$A$23,Feuil2!$A$28:$A$1048576)</c:f>
              <c:numCache>
                <c:formatCode>General</c:formatCode>
                <c:ptCount val="1048572"/>
                <c:pt idx="0">
                  <c:v>2002</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extLst/>
            </c:numRef>
          </c:cat>
          <c:val>
            <c:numRef>
              <c:f>Feuil2!$B$1:$B$23</c:f>
              <c:numCache>
                <c:formatCode>General</c:formatCode>
                <c:ptCount val="23"/>
                <c:pt idx="0">
                  <c:v>94177007</c:v>
                </c:pt>
                <c:pt idx="1">
                  <c:v>99611317</c:v>
                </c:pt>
                <c:pt idx="2">
                  <c:v>99092714</c:v>
                </c:pt>
                <c:pt idx="3">
                  <c:v>102450043</c:v>
                </c:pt>
                <c:pt idx="4">
                  <c:v>100179648</c:v>
                </c:pt>
                <c:pt idx="5">
                  <c:v>99695207</c:v>
                </c:pt>
                <c:pt idx="6">
                  <c:v>100931177</c:v>
                </c:pt>
                <c:pt idx="7">
                  <c:v>99402307</c:v>
                </c:pt>
                <c:pt idx="8">
                  <c:v>96197060</c:v>
                </c:pt>
                <c:pt idx="9">
                  <c:v>97361204</c:v>
                </c:pt>
                <c:pt idx="10">
                  <c:v>97571045</c:v>
                </c:pt>
                <c:pt idx="11">
                  <c:v>97023612</c:v>
                </c:pt>
                <c:pt idx="12">
                  <c:v>92688961</c:v>
                </c:pt>
                <c:pt idx="13">
                  <c:v>94652495</c:v>
                </c:pt>
                <c:pt idx="14">
                  <c:v>96755778</c:v>
                </c:pt>
                <c:pt idx="15">
                  <c:v>99130069</c:v>
                </c:pt>
                <c:pt idx="16">
                  <c:v>96410741</c:v>
                </c:pt>
                <c:pt idx="17">
                  <c:v>99521694</c:v>
                </c:pt>
                <c:pt idx="18">
                  <c:v>97565188</c:v>
                </c:pt>
                <c:pt idx="19">
                  <c:v>99723409</c:v>
                </c:pt>
                <c:pt idx="20">
                  <c:v>78022926</c:v>
                </c:pt>
                <c:pt idx="21">
                  <c:v>90014994</c:v>
                </c:pt>
                <c:pt idx="22">
                  <c:v>105706813.54000001</c:v>
                </c:pt>
              </c:numCache>
              <c:extLst/>
            </c:numRef>
          </c:val>
          <c:smooth val="0"/>
          <c:extLst>
            <c:ext xmlns:c16="http://schemas.microsoft.com/office/drawing/2014/chart" uri="{C3380CC4-5D6E-409C-BE32-E72D297353CC}">
              <c16:uniqueId val="{00000000-B32D-4B88-AFC0-8EFAA9C51B7C}"/>
            </c:ext>
          </c:extLst>
        </c:ser>
        <c:dLbls>
          <c:showLegendKey val="0"/>
          <c:showVal val="0"/>
          <c:showCatName val="0"/>
          <c:showSerName val="0"/>
          <c:showPercent val="0"/>
          <c:showBubbleSize val="0"/>
        </c:dLbls>
        <c:smooth val="0"/>
        <c:axId val="719636528"/>
        <c:axId val="719634032"/>
      </c:lineChart>
      <c:catAx>
        <c:axId val="71963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9634032"/>
        <c:crosses val="autoZero"/>
        <c:auto val="1"/>
        <c:lblAlgn val="ctr"/>
        <c:lblOffset val="100"/>
        <c:noMultiLvlLbl val="0"/>
      </c:catAx>
      <c:valAx>
        <c:axId val="719634032"/>
        <c:scaling>
          <c:orientation val="minMax"/>
          <c:min val="500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1963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46786533288751E-2"/>
          <c:y val="6.7280652790894915E-2"/>
          <c:w val="0.49809003436233301"/>
          <c:h val="0.8654386944182102"/>
        </c:manualLayout>
      </c:layout>
      <c:barChart>
        <c:barDir val="bar"/>
        <c:grouping val="clustered"/>
        <c:varyColors val="0"/>
        <c:ser>
          <c:idx val="1"/>
          <c:order val="0"/>
          <c:tx>
            <c:strRef>
              <c:f>Sheet1!$B$1</c:f>
              <c:strCache>
                <c:ptCount val="1"/>
                <c:pt idx="0">
                  <c:v>Région</c:v>
                </c:pt>
              </c:strCache>
            </c:strRef>
          </c:tx>
          <c:spPr>
            <a:solidFill>
              <a:srgbClr val="E4C5D0"/>
            </a:solidFill>
          </c:spPr>
          <c:invertIfNegative val="0"/>
          <c:dLbls>
            <c:dLbl>
              <c:idx val="5"/>
              <c:layout>
                <c:manualLayout>
                  <c:x val="-3.70532241848436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1D-4F6B-B018-334C3067C389}"/>
                </c:ext>
              </c:extLst>
            </c:dLbl>
            <c:dLbl>
              <c:idx val="6"/>
              <c:layout>
                <c:manualLayout>
                  <c:x val="-1.4821289673937463E-2"/>
                  <c:y val="2.6121421416686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1D-4F6B-B018-334C3067C389}"/>
                </c:ext>
              </c:extLst>
            </c:dLbl>
            <c:dLbl>
              <c:idx val="7"/>
              <c:layout>
                <c:manualLayout>
                  <c:x val="-1.4821289673937463E-2"/>
                  <c:y val="1.9591066062514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1D-4F6B-B018-334C3067C389}"/>
                </c:ext>
              </c:extLst>
            </c:dLbl>
            <c:spPr>
              <a:noFill/>
              <a:ln>
                <a:noFill/>
              </a:ln>
              <a:effectLst/>
            </c:spPr>
            <c:txPr>
              <a:bodyPr wrap="square" lIns="38100" tIns="19050" rIns="38100" bIns="19050" anchor="ctr">
                <a:spAutoFit/>
              </a:bodyPr>
              <a:lstStyle/>
              <a:p>
                <a:pPr>
                  <a:defRPr sz="600">
                    <a:solidFill>
                      <a:schemeClr val="accent5"/>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Agriculteurs, exploitants</c:v>
                </c:pt>
                <c:pt idx="1">
                  <c:v>Ouvriers</c:v>
                </c:pt>
                <c:pt idx="2">
                  <c:v>Artisans, commerçants…</c:v>
                </c:pt>
                <c:pt idx="3">
                  <c:v>Sans activité professionnelle</c:v>
                </c:pt>
                <c:pt idx="4">
                  <c:v>Professions intermédiaires</c:v>
                </c:pt>
                <c:pt idx="5">
                  <c:v>Employés</c:v>
                </c:pt>
                <c:pt idx="6">
                  <c:v>Retraités</c:v>
                </c:pt>
                <c:pt idx="7">
                  <c:v>Cadres</c:v>
                </c:pt>
              </c:strCache>
            </c:strRef>
          </c:cat>
          <c:val>
            <c:numRef>
              <c:f>Sheet1!$B$2:$B$9</c:f>
              <c:numCache>
                <c:formatCode>0%</c:formatCode>
                <c:ptCount val="8"/>
                <c:pt idx="0">
                  <c:v>8.9999999999999993E-3</c:v>
                </c:pt>
                <c:pt idx="1">
                  <c:v>2.5000000000000001E-2</c:v>
                </c:pt>
                <c:pt idx="2">
                  <c:v>4.8000000000000001E-2</c:v>
                </c:pt>
                <c:pt idx="3">
                  <c:v>5.8999999999999997E-2</c:v>
                </c:pt>
                <c:pt idx="4">
                  <c:v>8.2000000000000003E-2</c:v>
                </c:pt>
                <c:pt idx="5">
                  <c:v>0.23</c:v>
                </c:pt>
                <c:pt idx="6">
                  <c:v>0.25</c:v>
                </c:pt>
                <c:pt idx="7">
                  <c:v>0.3</c:v>
                </c:pt>
              </c:numCache>
            </c:numRef>
          </c:val>
          <c:extLst>
            <c:ext xmlns:c16="http://schemas.microsoft.com/office/drawing/2014/chart" uri="{C3380CC4-5D6E-409C-BE32-E72D297353CC}">
              <c16:uniqueId val="{00000000-3B25-42F0-9E12-29B52352FF49}"/>
            </c:ext>
          </c:extLst>
        </c:ser>
        <c:ser>
          <c:idx val="0"/>
          <c:order val="1"/>
          <c:tx>
            <c:strRef>
              <c:f>Sheet1!$C$1</c:f>
              <c:strCache>
                <c:ptCount val="1"/>
                <c:pt idx="0">
                  <c:v>Perros</c:v>
                </c:pt>
              </c:strCache>
            </c:strRef>
          </c:tx>
          <c:spPr>
            <a:solidFill>
              <a:schemeClr val="accent4"/>
            </a:solidFill>
          </c:spPr>
          <c:invertIfNegative val="0"/>
          <c:dLbls>
            <c:dLbl>
              <c:idx val="0"/>
              <c:spPr>
                <a:noFill/>
                <a:ln>
                  <a:noFill/>
                </a:ln>
                <a:effectLst/>
              </c:spPr>
              <c:txPr>
                <a:bodyPr wrap="square" lIns="38100" tIns="19050" rIns="38100" bIns="19050" anchor="ctr">
                  <a:spAutoFit/>
                </a:bodyPr>
                <a:lstStyle/>
                <a:p>
                  <a:pPr>
                    <a:defRPr sz="700">
                      <a:solidFill>
                        <a:schemeClr val="accent4"/>
                      </a:solidFill>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5-0E1D-4F6B-B018-334C3067C389}"/>
                </c:ext>
              </c:extLst>
            </c:dLbl>
            <c:spPr>
              <a:noFill/>
              <a:ln>
                <a:noFill/>
              </a:ln>
              <a:effectLst/>
            </c:spPr>
            <c:txPr>
              <a:bodyPr wrap="square" lIns="38100" tIns="19050" rIns="38100" bIns="19050" anchor="ctr">
                <a:spAutoFit/>
              </a:bodyPr>
              <a:lstStyle/>
              <a:p>
                <a:pPr>
                  <a:defRPr sz="700">
                    <a:solidFill>
                      <a:schemeClr val="bg1"/>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Agriculteurs, exploitants</c:v>
                </c:pt>
                <c:pt idx="1">
                  <c:v>Ouvriers</c:v>
                </c:pt>
                <c:pt idx="2">
                  <c:v>Artisans, commerçants…</c:v>
                </c:pt>
                <c:pt idx="3">
                  <c:v>Sans activité professionnelle</c:v>
                </c:pt>
                <c:pt idx="4">
                  <c:v>Professions intermédiaires</c:v>
                </c:pt>
                <c:pt idx="5">
                  <c:v>Employés</c:v>
                </c:pt>
                <c:pt idx="6">
                  <c:v>Retraités</c:v>
                </c:pt>
                <c:pt idx="7">
                  <c:v>Cadres</c:v>
                </c:pt>
              </c:strCache>
            </c:strRef>
          </c:cat>
          <c:val>
            <c:numRef>
              <c:f>Sheet1!$C$2:$C$9</c:f>
              <c:numCache>
                <c:formatCode>0%</c:formatCode>
                <c:ptCount val="8"/>
                <c:pt idx="0">
                  <c:v>8.0000000000000002E-3</c:v>
                </c:pt>
                <c:pt idx="1">
                  <c:v>0.02</c:v>
                </c:pt>
                <c:pt idx="2">
                  <c:v>0.04</c:v>
                </c:pt>
                <c:pt idx="3">
                  <c:v>0.02</c:v>
                </c:pt>
                <c:pt idx="4">
                  <c:v>7.0000000000000007E-2</c:v>
                </c:pt>
                <c:pt idx="5">
                  <c:v>0.22</c:v>
                </c:pt>
                <c:pt idx="6">
                  <c:v>0.25</c:v>
                </c:pt>
                <c:pt idx="7">
                  <c:v>0.33</c:v>
                </c:pt>
              </c:numCache>
            </c:numRef>
          </c:val>
          <c:extLst>
            <c:ext xmlns:c16="http://schemas.microsoft.com/office/drawing/2014/chart" uri="{C3380CC4-5D6E-409C-BE32-E72D297353CC}">
              <c16:uniqueId val="{00000000-0E1D-4F6B-B018-334C3067C389}"/>
            </c:ext>
          </c:extLst>
        </c:ser>
        <c:dLbls>
          <c:showLegendKey val="0"/>
          <c:showVal val="0"/>
          <c:showCatName val="0"/>
          <c:showSerName val="0"/>
          <c:showPercent val="0"/>
          <c:showBubbleSize val="0"/>
        </c:dLbls>
        <c:gapWidth val="30"/>
        <c:overlap val="49"/>
        <c:axId val="277645824"/>
        <c:axId val="234674368"/>
      </c:barChart>
      <c:catAx>
        <c:axId val="277645824"/>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fr-FR"/>
          </a:p>
        </c:txPr>
        <c:crossAx val="234674368"/>
        <c:crosses val="autoZero"/>
        <c:auto val="1"/>
        <c:lblAlgn val="ctr"/>
        <c:lblOffset val="10"/>
        <c:noMultiLvlLbl val="0"/>
      </c:catAx>
      <c:valAx>
        <c:axId val="234674368"/>
        <c:scaling>
          <c:orientation val="minMax"/>
        </c:scaling>
        <c:delete val="1"/>
        <c:axPos val="b"/>
        <c:numFmt formatCode="0%" sourceLinked="1"/>
        <c:majorTickMark val="none"/>
        <c:minorTickMark val="none"/>
        <c:tickLblPos val="nextTo"/>
        <c:crossAx val="27764582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2</c:v>
                </c:pt>
              </c:strCache>
            </c:strRef>
          </c:tx>
          <c:spPr>
            <a:solidFill>
              <a:schemeClr val="tx2"/>
            </a:solidFill>
            <a:ln>
              <a:noFill/>
            </a:ln>
            <a:effectLst/>
          </c:spPr>
          <c:invertIfNegative val="0"/>
          <c:dPt>
            <c:idx val="24"/>
            <c:invertIfNegative val="0"/>
            <c:bubble3D val="0"/>
            <c:spPr>
              <a:solidFill>
                <a:schemeClr val="accent4"/>
              </a:solidFill>
              <a:ln>
                <a:noFill/>
              </a:ln>
              <a:effectLst/>
            </c:spPr>
            <c:extLst>
              <c:ext xmlns:c16="http://schemas.microsoft.com/office/drawing/2014/chart" uri="{C3380CC4-5D6E-409C-BE32-E72D297353CC}">
                <c16:uniqueId val="{00000000-D1D8-4668-BEA4-90D956BFA0FF}"/>
              </c:ext>
            </c:extLst>
          </c:dPt>
          <c:cat>
            <c:strRef>
              <c:f>Feuil1!$A$2:$A$30</c:f>
              <c:strCache>
                <c:ptCount val="29"/>
                <c:pt idx="0">
                  <c:v>Terre de sel</c:v>
                </c:pt>
                <c:pt idx="1">
                  <c:v>Île d’Ouessant</c:v>
                </c:pt>
                <c:pt idx="2">
                  <c:v>Musée des Beaux-Arts de Pont-Aven</c:v>
                </c:pt>
                <c:pt idx="3">
                  <c:v>La Roche aux fées</c:v>
                </c:pt>
                <c:pt idx="4">
                  <c:v>Château de Fougères</c:v>
                </c:pt>
                <c:pt idx="5">
                  <c:v>Zoo de Branféré</c:v>
                </c:pt>
                <c:pt idx="6">
                  <c:v>La Porte des secrets</c:v>
                </c:pt>
                <c:pt idx="7">
                  <c:v>Vallée des Saints</c:v>
                </c:pt>
                <c:pt idx="8">
                  <c:v>Brocéliande</c:v>
                </c:pt>
                <c:pt idx="9">
                  <c:v>Château de Dinan</c:v>
                </c:pt>
                <c:pt idx="10">
                  <c:v>Château de Suscinio</c:v>
                </c:pt>
                <c:pt idx="11">
                  <c:v>Abbaye de Paimpont</c:v>
                </c:pt>
                <c:pt idx="12">
                  <c:v>Presqu’île de Crozon/Cap de la chèvre</c:v>
                </c:pt>
                <c:pt idx="13">
                  <c:v>Grand Aquarium de Saint-Malo</c:v>
                </c:pt>
                <c:pt idx="14">
                  <c:v>Cap d’Erquy</c:v>
                </c:pt>
                <c:pt idx="15">
                  <c:v>Jardins de Brocéliande</c:v>
                </c:pt>
                <c:pt idx="16">
                  <c:v>Île-de-Bréhat</c:v>
                </c:pt>
                <c:pt idx="17">
                  <c:v>Océanopolis</c:v>
                </c:pt>
                <c:pt idx="18">
                  <c:v>Île-aux-Moines (Morbihan)</c:v>
                </c:pt>
                <c:pt idx="19">
                  <c:v>Fort Lalatte</c:v>
                </c:pt>
                <c:pt idx="20">
                  <c:v>Alignements de Carnac</c:v>
                </c:pt>
                <c:pt idx="21">
                  <c:v>Locronan</c:v>
                </c:pt>
                <c:pt idx="22">
                  <c:v>Pointe du raz</c:v>
                </c:pt>
                <c:pt idx="23">
                  <c:v>Ville close de Concarneau</c:v>
                </c:pt>
                <c:pt idx="24">
                  <c:v>La Côte de Granit rose</c:v>
                </c:pt>
                <c:pt idx="25">
                  <c:v>La Baie du Mont Saint-Michel</c:v>
                </c:pt>
                <c:pt idx="26">
                  <c:v>Pointe du Grouin</c:v>
                </c:pt>
                <c:pt idx="27">
                  <c:v>Cap Fréhel</c:v>
                </c:pt>
                <c:pt idx="28">
                  <c:v>Le Mont-Saint-Michel</c:v>
                </c:pt>
              </c:strCache>
            </c:strRef>
          </c:cat>
          <c:val>
            <c:numRef>
              <c:f>Feuil1!$B$2:$B$30</c:f>
              <c:numCache>
                <c:formatCode>0%</c:formatCode>
                <c:ptCount val="29"/>
                <c:pt idx="0">
                  <c:v>2.7445949225952056E-2</c:v>
                </c:pt>
                <c:pt idx="1">
                  <c:v>2.7870766903125593E-2</c:v>
                </c:pt>
                <c:pt idx="2">
                  <c:v>2.80790982825764E-2</c:v>
                </c:pt>
                <c:pt idx="3">
                  <c:v>2.9363872183482922E-2</c:v>
                </c:pt>
                <c:pt idx="4">
                  <c:v>2.9595946241144002E-2</c:v>
                </c:pt>
                <c:pt idx="5">
                  <c:v>3.0512212016921916E-2</c:v>
                </c:pt>
                <c:pt idx="6">
                  <c:v>3.3052359368107832E-2</c:v>
                </c:pt>
                <c:pt idx="7">
                  <c:v>3.3400402820990896E-2</c:v>
                </c:pt>
                <c:pt idx="8">
                  <c:v>3.5441082850257009E-2</c:v>
                </c:pt>
                <c:pt idx="9">
                  <c:v>3.5970072104066483E-2</c:v>
                </c:pt>
                <c:pt idx="10">
                  <c:v>3.6747265072269081E-2</c:v>
                </c:pt>
                <c:pt idx="11">
                  <c:v>3.7303554784590548E-2</c:v>
                </c:pt>
                <c:pt idx="12">
                  <c:v>4.7213147212178189E-2</c:v>
                </c:pt>
                <c:pt idx="13">
                  <c:v>4.7820522074445246E-2</c:v>
                </c:pt>
                <c:pt idx="14">
                  <c:v>4.8586814428760249E-2</c:v>
                </c:pt>
                <c:pt idx="15">
                  <c:v>4.9816077495396627E-2</c:v>
                </c:pt>
                <c:pt idx="16">
                  <c:v>5.0081471632847423E-2</c:v>
                </c:pt>
                <c:pt idx="17">
                  <c:v>5.1685197562126778E-2</c:v>
                </c:pt>
                <c:pt idx="18">
                  <c:v>5.4049578091485917E-2</c:v>
                </c:pt>
                <c:pt idx="19">
                  <c:v>6.1779804107602178E-2</c:v>
                </c:pt>
                <c:pt idx="20">
                  <c:v>6.7272859223359557E-2</c:v>
                </c:pt>
                <c:pt idx="21">
                  <c:v>6.8218754054317557E-2</c:v>
                </c:pt>
                <c:pt idx="22">
                  <c:v>7.8241888431437298E-2</c:v>
                </c:pt>
                <c:pt idx="23">
                  <c:v>8.0970032629157446E-2</c:v>
                </c:pt>
                <c:pt idx="24">
                  <c:v>8.6487808371609784E-2</c:v>
                </c:pt>
                <c:pt idx="25">
                  <c:v>8.7002009398550559E-2</c:v>
                </c:pt>
                <c:pt idx="26">
                  <c:v>9.4189833427062428E-2</c:v>
                </c:pt>
                <c:pt idx="27">
                  <c:v>9.7239690441513607E-2</c:v>
                </c:pt>
                <c:pt idx="28">
                  <c:v>0.13879409872815374</c:v>
                </c:pt>
              </c:numCache>
            </c:numRef>
          </c:val>
          <c:extLst>
            <c:ext xmlns:c16="http://schemas.microsoft.com/office/drawing/2014/chart" uri="{C3380CC4-5D6E-409C-BE32-E72D297353CC}">
              <c16:uniqueId val="{00000000-6B83-491B-81AB-EE6FD51C83F0}"/>
            </c:ext>
          </c:extLst>
        </c:ser>
        <c:dLbls>
          <c:showLegendKey val="0"/>
          <c:showVal val="0"/>
          <c:showCatName val="0"/>
          <c:showSerName val="0"/>
          <c:showPercent val="0"/>
          <c:showBubbleSize val="0"/>
        </c:dLbls>
        <c:gapWidth val="182"/>
        <c:axId val="42380543"/>
        <c:axId val="42395903"/>
      </c:barChart>
      <c:catAx>
        <c:axId val="423805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395903"/>
        <c:crosses val="autoZero"/>
        <c:auto val="1"/>
        <c:lblAlgn val="ctr"/>
        <c:lblOffset val="100"/>
        <c:tickLblSkip val="1"/>
        <c:noMultiLvlLbl val="0"/>
      </c:catAx>
      <c:valAx>
        <c:axId val="42395903"/>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380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606113079166114"/>
          <c:y val="6.9541368420555734E-3"/>
          <c:w val="0.55621866645781615"/>
          <c:h val="0.92145614760963201"/>
        </c:manualLayout>
      </c:layout>
      <c:barChart>
        <c:barDir val="bar"/>
        <c:grouping val="clustered"/>
        <c:varyColors val="0"/>
        <c:ser>
          <c:idx val="0"/>
          <c:order val="0"/>
          <c:tx>
            <c:strRef>
              <c:f>Feuil1!$B$1</c:f>
              <c:strCache>
                <c:ptCount val="1"/>
                <c:pt idx="0">
                  <c:v>Bretagne</c:v>
                </c:pt>
              </c:strCache>
            </c:strRef>
          </c:tx>
          <c:spPr>
            <a:solidFill>
              <a:schemeClr val="accent6">
                <a:lumMod val="40000"/>
                <a:lumOff val="60000"/>
              </a:schemeClr>
            </a:solidFill>
          </c:spPr>
          <c:invertIfNegative val="0"/>
          <c:dPt>
            <c:idx val="0"/>
            <c:invertIfNegative val="0"/>
            <c:bubble3D val="0"/>
            <c:spPr>
              <a:solidFill>
                <a:schemeClr val="accent4">
                  <a:lumMod val="60000"/>
                  <a:lumOff val="40000"/>
                </a:schemeClr>
              </a:solidFill>
            </c:spPr>
            <c:extLst>
              <c:ext xmlns:c16="http://schemas.microsoft.com/office/drawing/2014/chart" uri="{C3380CC4-5D6E-409C-BE32-E72D297353CC}">
                <c16:uniqueId val="{00000001-F74D-40DC-9601-46B21696C1F2}"/>
              </c:ext>
            </c:extLst>
          </c:dPt>
          <c:dPt>
            <c:idx val="1"/>
            <c:invertIfNegative val="0"/>
            <c:bubble3D val="0"/>
            <c:spPr>
              <a:solidFill>
                <a:schemeClr val="accent1">
                  <a:lumMod val="40000"/>
                  <a:lumOff val="60000"/>
                </a:schemeClr>
              </a:solidFill>
            </c:spPr>
            <c:extLst>
              <c:ext xmlns:c16="http://schemas.microsoft.com/office/drawing/2014/chart" uri="{C3380CC4-5D6E-409C-BE32-E72D297353CC}">
                <c16:uniqueId val="{00000003-F74D-40DC-9601-46B21696C1F2}"/>
              </c:ext>
            </c:extLst>
          </c:dPt>
          <c:dPt>
            <c:idx val="2"/>
            <c:invertIfNegative val="0"/>
            <c:bubble3D val="0"/>
            <c:spPr>
              <a:solidFill>
                <a:schemeClr val="accent1">
                  <a:lumMod val="40000"/>
                  <a:lumOff val="60000"/>
                </a:schemeClr>
              </a:solidFill>
            </c:spPr>
            <c:extLst>
              <c:ext xmlns:c16="http://schemas.microsoft.com/office/drawing/2014/chart" uri="{C3380CC4-5D6E-409C-BE32-E72D297353CC}">
                <c16:uniqueId val="{00000005-F74D-40DC-9601-46B21696C1F2}"/>
              </c:ext>
            </c:extLst>
          </c:dPt>
          <c:dPt>
            <c:idx val="3"/>
            <c:invertIfNegative val="0"/>
            <c:bubble3D val="0"/>
            <c:spPr>
              <a:solidFill>
                <a:schemeClr val="accent1">
                  <a:lumMod val="40000"/>
                  <a:lumOff val="60000"/>
                </a:schemeClr>
              </a:solidFill>
            </c:spPr>
            <c:extLst>
              <c:ext xmlns:c16="http://schemas.microsoft.com/office/drawing/2014/chart" uri="{C3380CC4-5D6E-409C-BE32-E72D297353CC}">
                <c16:uniqueId val="{00000007-F74D-40DC-9601-46B21696C1F2}"/>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F74D-40DC-9601-46B21696C1F2}"/>
              </c:ext>
            </c:extLst>
          </c:dPt>
          <c:dLbls>
            <c:dLbl>
              <c:idx val="7"/>
              <c:spPr>
                <a:xfrm>
                  <a:off x="2529387" y="710292"/>
                  <a:ext cx="1162164" cy="1014160"/>
                </a:xfrm>
                <a:noFill/>
                <a:ln>
                  <a:noFill/>
                </a:ln>
                <a:effectLst/>
              </c:spPr>
              <c:txPr>
                <a:bodyPr rot="0" vert="horz"/>
                <a:lstStyle/>
                <a:p>
                  <a:pPr>
                    <a:defRPr sz="1000">
                      <a:solidFill>
                        <a:schemeClr val="tx1"/>
                      </a:solidFill>
                    </a:defRPr>
                  </a:pPr>
                  <a:endParaRPr lang="fr-FR"/>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3850"/>
                        <a:gd name="adj2" fmla="val -3703"/>
                      </a:avLst>
                    </a:prstGeom>
                  </c15:spPr>
                  <c15:layout>
                    <c:manualLayout>
                      <c:w val="6.877091378862657E-2"/>
                      <c:h val="7.8719136751345134E-2"/>
                    </c:manualLayout>
                  </c15:layout>
                </c:ext>
                <c:ext xmlns:c16="http://schemas.microsoft.com/office/drawing/2014/chart" uri="{C3380CC4-5D6E-409C-BE32-E72D297353CC}">
                  <c16:uniqueId val="{00000009-F74D-40DC-9601-46B21696C1F2}"/>
                </c:ext>
              </c:extLst>
            </c:dLbl>
            <c:spPr>
              <a:noFill/>
              <a:ln>
                <a:noFill/>
              </a:ln>
              <a:effectLst/>
            </c:spPr>
            <c:txPr>
              <a:bodyPr rot="0" vert="horz"/>
              <a:lstStyle/>
              <a:p>
                <a:pPr>
                  <a:defRPr sz="1000">
                    <a:solidFill>
                      <a:schemeClr val="tx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Feuil1!$A$2:$A$11</c:f>
              <c:strCache>
                <c:ptCount val="10"/>
                <c:pt idx="0">
                  <c:v>Camping car</c:v>
                </c:pt>
                <c:pt idx="1">
                  <c:v>Autre non marchand</c:v>
                </c:pt>
                <c:pt idx="2">
                  <c:v>Résidence secondaire</c:v>
                </c:pt>
                <c:pt idx="3">
                  <c:v>Parents et amis</c:v>
                </c:pt>
                <c:pt idx="4">
                  <c:v>Autre marchand</c:v>
                </c:pt>
                <c:pt idx="5">
                  <c:v>Chambre d'hôtes</c:v>
                </c:pt>
                <c:pt idx="6">
                  <c:v>Autre collectif</c:v>
                </c:pt>
                <c:pt idx="7">
                  <c:v>Hôtel</c:v>
                </c:pt>
                <c:pt idx="8">
                  <c:v>Camping</c:v>
                </c:pt>
                <c:pt idx="9">
                  <c:v>Locatif</c:v>
                </c:pt>
              </c:strCache>
            </c:strRef>
          </c:cat>
          <c:val>
            <c:numRef>
              <c:f>Feuil1!$B$2:$B$11</c:f>
              <c:numCache>
                <c:formatCode>0%</c:formatCode>
                <c:ptCount val="10"/>
                <c:pt idx="0">
                  <c:v>3.4722810308438073E-2</c:v>
                </c:pt>
                <c:pt idx="1">
                  <c:v>1.9412720183521696E-2</c:v>
                </c:pt>
                <c:pt idx="2">
                  <c:v>0.13422409974691971</c:v>
                </c:pt>
                <c:pt idx="3">
                  <c:v>0.20298037809550354</c:v>
                </c:pt>
                <c:pt idx="4">
                  <c:v>1.5868434734001902E-2</c:v>
                </c:pt>
                <c:pt idx="5">
                  <c:v>2.6462613114986582E-2</c:v>
                </c:pt>
                <c:pt idx="6">
                  <c:v>0.06</c:v>
                </c:pt>
                <c:pt idx="7">
                  <c:v>7.6870663234978556E-2</c:v>
                </c:pt>
                <c:pt idx="8">
                  <c:v>0.13594045792672063</c:v>
                </c:pt>
                <c:pt idx="9">
                  <c:v>0.30696169650661204</c:v>
                </c:pt>
              </c:numCache>
            </c:numRef>
          </c:val>
          <c:extLst>
            <c:ext xmlns:c16="http://schemas.microsoft.com/office/drawing/2014/chart" uri="{C3380CC4-5D6E-409C-BE32-E72D297353CC}">
              <c16:uniqueId val="{0000000A-F74D-40DC-9601-46B21696C1F2}"/>
            </c:ext>
          </c:extLst>
        </c:ser>
        <c:ser>
          <c:idx val="1"/>
          <c:order val="1"/>
          <c:tx>
            <c:strRef>
              <c:f>Feuil1!$C$1</c:f>
              <c:strCache>
                <c:ptCount val="1"/>
                <c:pt idx="0">
                  <c:v>Territoire</c:v>
                </c:pt>
              </c:strCache>
            </c:strRef>
          </c:tx>
          <c:spPr>
            <a:solidFill>
              <a:schemeClr val="accent6"/>
            </a:solidFill>
          </c:spPr>
          <c:invertIfNegative val="0"/>
          <c:dPt>
            <c:idx val="0"/>
            <c:invertIfNegative val="0"/>
            <c:bubble3D val="0"/>
            <c:spPr>
              <a:solidFill>
                <a:schemeClr val="accent4"/>
              </a:solidFill>
            </c:spPr>
            <c:extLst>
              <c:ext xmlns:c16="http://schemas.microsoft.com/office/drawing/2014/chart" uri="{C3380CC4-5D6E-409C-BE32-E72D297353CC}">
                <c16:uniqueId val="{0000000F-F74D-40DC-9601-46B21696C1F2}"/>
              </c:ext>
            </c:extLst>
          </c:dPt>
          <c:dPt>
            <c:idx val="1"/>
            <c:invertIfNegative val="0"/>
            <c:bubble3D val="0"/>
            <c:spPr>
              <a:solidFill>
                <a:schemeClr val="accent1"/>
              </a:solidFill>
            </c:spPr>
            <c:extLst>
              <c:ext xmlns:c16="http://schemas.microsoft.com/office/drawing/2014/chart" uri="{C3380CC4-5D6E-409C-BE32-E72D297353CC}">
                <c16:uniqueId val="{0000000E-F74D-40DC-9601-46B21696C1F2}"/>
              </c:ext>
            </c:extLst>
          </c:dPt>
          <c:dPt>
            <c:idx val="2"/>
            <c:invertIfNegative val="0"/>
            <c:bubble3D val="0"/>
            <c:spPr>
              <a:solidFill>
                <a:schemeClr val="accent1"/>
              </a:solidFill>
            </c:spPr>
            <c:extLst>
              <c:ext xmlns:c16="http://schemas.microsoft.com/office/drawing/2014/chart" uri="{C3380CC4-5D6E-409C-BE32-E72D297353CC}">
                <c16:uniqueId val="{0000000D-F74D-40DC-9601-46B21696C1F2}"/>
              </c:ext>
            </c:extLst>
          </c:dPt>
          <c:dPt>
            <c:idx val="3"/>
            <c:invertIfNegative val="0"/>
            <c:bubble3D val="0"/>
            <c:spPr>
              <a:solidFill>
                <a:schemeClr val="accent1"/>
              </a:solidFill>
            </c:spPr>
            <c:extLst>
              <c:ext xmlns:c16="http://schemas.microsoft.com/office/drawing/2014/chart" uri="{C3380CC4-5D6E-409C-BE32-E72D297353CC}">
                <c16:uniqueId val="{0000000C-F74D-40DC-9601-46B21696C1F2}"/>
              </c:ext>
            </c:extLst>
          </c:dPt>
          <c:dLbls>
            <c:spPr>
              <a:noFill/>
              <a:ln>
                <a:noFill/>
              </a:ln>
              <a:effectLst/>
            </c:spPr>
            <c:txPr>
              <a:bodyPr wrap="square" lIns="38100" tIns="19050" rIns="38100" bIns="19050" anchor="ctr">
                <a:spAutoFit/>
              </a:bodyPr>
              <a:lstStyle/>
              <a:p>
                <a:pPr>
                  <a:defRPr sz="1400"/>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Feuil1!$A$2:$A$11</c:f>
              <c:strCache>
                <c:ptCount val="10"/>
                <c:pt idx="0">
                  <c:v>Camping car</c:v>
                </c:pt>
                <c:pt idx="1">
                  <c:v>Autre non marchand</c:v>
                </c:pt>
                <c:pt idx="2">
                  <c:v>Résidence secondaire</c:v>
                </c:pt>
                <c:pt idx="3">
                  <c:v>Parents et amis</c:v>
                </c:pt>
                <c:pt idx="4">
                  <c:v>Autre marchand</c:v>
                </c:pt>
                <c:pt idx="5">
                  <c:v>Chambre d'hôtes</c:v>
                </c:pt>
                <c:pt idx="6">
                  <c:v>Autre collectif</c:v>
                </c:pt>
                <c:pt idx="7">
                  <c:v>Hôtel</c:v>
                </c:pt>
                <c:pt idx="8">
                  <c:v>Camping</c:v>
                </c:pt>
                <c:pt idx="9">
                  <c:v>Locatif</c:v>
                </c:pt>
              </c:strCache>
            </c:strRef>
          </c:cat>
          <c:val>
            <c:numRef>
              <c:f>Feuil1!$C$2:$C$11</c:f>
              <c:numCache>
                <c:formatCode>0%</c:formatCode>
                <c:ptCount val="10"/>
                <c:pt idx="0">
                  <c:v>0.04</c:v>
                </c:pt>
                <c:pt idx="1">
                  <c:v>0.03</c:v>
                </c:pt>
                <c:pt idx="2">
                  <c:v>0.04</c:v>
                </c:pt>
                <c:pt idx="3">
                  <c:v>7.0000000000000007E-2</c:v>
                </c:pt>
                <c:pt idx="4">
                  <c:v>1.0999999999999999E-2</c:v>
                </c:pt>
                <c:pt idx="5">
                  <c:v>0.04</c:v>
                </c:pt>
                <c:pt idx="6">
                  <c:v>0.13</c:v>
                </c:pt>
                <c:pt idx="7">
                  <c:v>0.18</c:v>
                </c:pt>
                <c:pt idx="8">
                  <c:v>0.21</c:v>
                </c:pt>
                <c:pt idx="9">
                  <c:v>0.28999999999999998</c:v>
                </c:pt>
              </c:numCache>
            </c:numRef>
          </c:val>
          <c:extLst>
            <c:ext xmlns:c16="http://schemas.microsoft.com/office/drawing/2014/chart" uri="{C3380CC4-5D6E-409C-BE32-E72D297353CC}">
              <c16:uniqueId val="{0000000B-F74D-40DC-9601-46B21696C1F2}"/>
            </c:ext>
          </c:extLst>
        </c:ser>
        <c:dLbls>
          <c:showLegendKey val="0"/>
          <c:showVal val="0"/>
          <c:showCatName val="0"/>
          <c:showSerName val="0"/>
          <c:showPercent val="0"/>
          <c:showBubbleSize val="0"/>
        </c:dLbls>
        <c:gapWidth val="100"/>
        <c:overlap val="50"/>
        <c:axId val="410141664"/>
        <c:axId val="1017230047"/>
      </c:barChart>
      <c:valAx>
        <c:axId val="1017230047"/>
        <c:scaling>
          <c:orientation val="minMax"/>
        </c:scaling>
        <c:delete val="1"/>
        <c:axPos val="b"/>
        <c:numFmt formatCode="0%" sourceLinked="1"/>
        <c:majorTickMark val="out"/>
        <c:minorTickMark val="none"/>
        <c:tickLblPos val="nextTo"/>
        <c:crossAx val="410141664"/>
        <c:crosses val="autoZero"/>
        <c:crossBetween val="between"/>
      </c:valAx>
      <c:catAx>
        <c:axId val="410141664"/>
        <c:scaling>
          <c:orientation val="minMax"/>
        </c:scaling>
        <c:delete val="0"/>
        <c:axPos val="l"/>
        <c:numFmt formatCode="General" sourceLinked="1"/>
        <c:majorTickMark val="out"/>
        <c:minorTickMark val="none"/>
        <c:tickLblPos val="nextTo"/>
        <c:txPr>
          <a:bodyPr/>
          <a:lstStyle/>
          <a:p>
            <a:pPr>
              <a:defRPr sz="1600">
                <a:solidFill>
                  <a:schemeClr val="tx1"/>
                </a:solidFill>
              </a:defRPr>
            </a:pPr>
            <a:endParaRPr lang="fr-FR"/>
          </a:p>
        </c:txPr>
        <c:crossAx val="1017230047"/>
        <c:crosses val="autoZero"/>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5">
                <a:lumMod val="40000"/>
                <a:lumOff val="60000"/>
              </a:schemeClr>
            </a:solidFill>
            <a:ln>
              <a:noFill/>
            </a:ln>
            <a:effectLst/>
          </c:spPr>
          <c:invertIfNegative val="0"/>
          <c:cat>
            <c:strRef>
              <c:f>Feuil1!$A$2:$A$15</c:f>
              <c:strCache>
                <c:ptCount val="14"/>
                <c:pt idx="0">
                  <c:v>Foire, brocante</c:v>
                </c:pt>
                <c:pt idx="1">
                  <c:v>Parc de loisirs, d’attractions, accrobranche</c:v>
                </c:pt>
                <c:pt idx="2">
                  <c:v>Festival, concert, théâtre...</c:v>
                </c:pt>
                <c:pt idx="3">
                  <c:v>Entretien, jardinage</c:v>
                </c:pt>
                <c:pt idx="4">
                  <c:v>Piscine, centre aquatique</c:v>
                </c:pt>
                <c:pt idx="5">
                  <c:v>Aquarium, zoo et parc animalier</c:v>
                </c:pt>
                <c:pt idx="6">
                  <c:v>Promenade et balade à vélo</c:v>
                </c:pt>
                <c:pt idx="7">
                  <c:v>Shopping</c:v>
                </c:pt>
                <c:pt idx="8">
                  <c:v>Marché</c:v>
                </c:pt>
                <c:pt idx="9">
                  <c:v>Café, Bar</c:v>
                </c:pt>
                <c:pt idx="10">
                  <c:v>Découverte des spécialités locales</c:v>
                </c:pt>
                <c:pt idx="11">
                  <c:v>Plage, baignade</c:v>
                </c:pt>
                <c:pt idx="12">
                  <c:v>Restaurants</c:v>
                </c:pt>
                <c:pt idx="13">
                  <c:v>Promenade et balade à pied</c:v>
                </c:pt>
              </c:strCache>
            </c:strRef>
          </c:cat>
          <c:val>
            <c:numRef>
              <c:f>Feuil1!$B$2:$B$15</c:f>
              <c:numCache>
                <c:formatCode>0%</c:formatCode>
                <c:ptCount val="14"/>
                <c:pt idx="0">
                  <c:v>5.7000000000000002E-2</c:v>
                </c:pt>
                <c:pt idx="1">
                  <c:v>6.4000000000000001E-2</c:v>
                </c:pt>
                <c:pt idx="2">
                  <c:v>7.0999999999999994E-2</c:v>
                </c:pt>
                <c:pt idx="3">
                  <c:v>7.5999999999999998E-2</c:v>
                </c:pt>
                <c:pt idx="4">
                  <c:v>3.6999999999999998E-2</c:v>
                </c:pt>
                <c:pt idx="5">
                  <c:v>0.16700000000000001</c:v>
                </c:pt>
                <c:pt idx="6">
                  <c:v>0.20100000000000001</c:v>
                </c:pt>
                <c:pt idx="7">
                  <c:v>0.307</c:v>
                </c:pt>
                <c:pt idx="8">
                  <c:v>0.34</c:v>
                </c:pt>
                <c:pt idx="9">
                  <c:v>0.373</c:v>
                </c:pt>
                <c:pt idx="10">
                  <c:v>0.374</c:v>
                </c:pt>
                <c:pt idx="11">
                  <c:v>0.42499999999999999</c:v>
                </c:pt>
                <c:pt idx="12">
                  <c:v>0.67800000000000005</c:v>
                </c:pt>
                <c:pt idx="13">
                  <c:v>0.93400000000000005</c:v>
                </c:pt>
              </c:numCache>
            </c:numRef>
          </c:val>
          <c:extLst>
            <c:ext xmlns:c16="http://schemas.microsoft.com/office/drawing/2014/chart" uri="{C3380CC4-5D6E-409C-BE32-E72D297353CC}">
              <c16:uniqueId val="{00000000-F4A9-4ED8-9D47-24D4BD242A8C}"/>
            </c:ext>
          </c:extLst>
        </c:ser>
        <c:ser>
          <c:idx val="1"/>
          <c:order val="1"/>
          <c:tx>
            <c:strRef>
              <c:f>Feuil1!$C$1</c:f>
              <c:strCache>
                <c:ptCount val="1"/>
                <c:pt idx="0">
                  <c:v>Territoire</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Feuil1!$A$2:$A$15</c:f>
              <c:strCache>
                <c:ptCount val="14"/>
                <c:pt idx="0">
                  <c:v>Foire, brocante</c:v>
                </c:pt>
                <c:pt idx="1">
                  <c:v>Parc de loisirs, d’attractions, accrobranche</c:v>
                </c:pt>
                <c:pt idx="2">
                  <c:v>Festival, concert, théâtre...</c:v>
                </c:pt>
                <c:pt idx="3">
                  <c:v>Entretien, jardinage</c:v>
                </c:pt>
                <c:pt idx="4">
                  <c:v>Piscine, centre aquatique</c:v>
                </c:pt>
                <c:pt idx="5">
                  <c:v>Aquarium, zoo et parc animalier</c:v>
                </c:pt>
                <c:pt idx="6">
                  <c:v>Promenade et balade à vélo</c:v>
                </c:pt>
                <c:pt idx="7">
                  <c:v>Shopping</c:v>
                </c:pt>
                <c:pt idx="8">
                  <c:v>Marché</c:v>
                </c:pt>
                <c:pt idx="9">
                  <c:v>Café, Bar</c:v>
                </c:pt>
                <c:pt idx="10">
                  <c:v>Découverte des spécialités locales</c:v>
                </c:pt>
                <c:pt idx="11">
                  <c:v>Plage, baignade</c:v>
                </c:pt>
                <c:pt idx="12">
                  <c:v>Restaurants</c:v>
                </c:pt>
                <c:pt idx="13">
                  <c:v>Promenade et balade à pied</c:v>
                </c:pt>
              </c:strCache>
            </c:strRef>
          </c:cat>
          <c:val>
            <c:numRef>
              <c:f>Feuil1!$C$2:$C$15</c:f>
              <c:numCache>
                <c:formatCode>0%</c:formatCode>
                <c:ptCount val="14"/>
                <c:pt idx="0">
                  <c:v>0.06</c:v>
                </c:pt>
                <c:pt idx="1">
                  <c:v>0.06</c:v>
                </c:pt>
                <c:pt idx="2">
                  <c:v>7.0000000000000007E-2</c:v>
                </c:pt>
                <c:pt idx="3">
                  <c:v>0.08</c:v>
                </c:pt>
                <c:pt idx="4">
                  <c:v>0.04</c:v>
                </c:pt>
                <c:pt idx="5">
                  <c:v>0.17</c:v>
                </c:pt>
                <c:pt idx="6">
                  <c:v>0.2</c:v>
                </c:pt>
                <c:pt idx="7">
                  <c:v>0.31</c:v>
                </c:pt>
                <c:pt idx="8">
                  <c:v>0.34</c:v>
                </c:pt>
                <c:pt idx="9">
                  <c:v>0.38</c:v>
                </c:pt>
                <c:pt idx="10">
                  <c:v>0.41</c:v>
                </c:pt>
                <c:pt idx="11">
                  <c:v>0.51</c:v>
                </c:pt>
                <c:pt idx="12">
                  <c:v>0.68</c:v>
                </c:pt>
                <c:pt idx="13">
                  <c:v>0.96</c:v>
                </c:pt>
              </c:numCache>
            </c:numRef>
          </c:val>
          <c:extLst>
            <c:ext xmlns:c16="http://schemas.microsoft.com/office/drawing/2014/chart" uri="{C3380CC4-5D6E-409C-BE32-E72D297353CC}">
              <c16:uniqueId val="{00000001-F4A9-4ED8-9D47-24D4BD242A8C}"/>
            </c:ext>
          </c:extLst>
        </c:ser>
        <c:dLbls>
          <c:showLegendKey val="0"/>
          <c:showVal val="0"/>
          <c:showCatName val="0"/>
          <c:showSerName val="0"/>
          <c:showPercent val="0"/>
          <c:showBubbleSize val="0"/>
        </c:dLbls>
        <c:gapWidth val="182"/>
        <c:overlap val="56"/>
        <c:axId val="1361790239"/>
        <c:axId val="1361798879"/>
      </c:barChart>
      <c:catAx>
        <c:axId val="1361790239"/>
        <c:scaling>
          <c:orientation val="minMax"/>
        </c:scaling>
        <c:delete val="1"/>
        <c:axPos val="l"/>
        <c:numFmt formatCode="General" sourceLinked="1"/>
        <c:majorTickMark val="none"/>
        <c:minorTickMark val="none"/>
        <c:tickLblPos val="nextTo"/>
        <c:crossAx val="1361798879"/>
        <c:crosses val="autoZero"/>
        <c:auto val="1"/>
        <c:lblAlgn val="ctr"/>
        <c:lblOffset val="100"/>
        <c:noMultiLvlLbl val="0"/>
      </c:catAx>
      <c:valAx>
        <c:axId val="1361798879"/>
        <c:scaling>
          <c:orientation val="minMax"/>
        </c:scaling>
        <c:delete val="1"/>
        <c:axPos val="b"/>
        <c:numFmt formatCode="0%" sourceLinked="1"/>
        <c:majorTickMark val="none"/>
        <c:minorTickMark val="none"/>
        <c:tickLblPos val="nextTo"/>
        <c:crossAx val="136179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5">
                <a:lumMod val="40000"/>
                <a:lumOff val="60000"/>
              </a:schemeClr>
            </a:solidFill>
            <a:ln>
              <a:noFill/>
            </a:ln>
            <a:effectLst/>
          </c:spPr>
          <c:invertIfNegative val="0"/>
          <c:cat>
            <c:strRef>
              <c:f>Feuil1!$A$2:$A$12</c:f>
              <c:strCache>
                <c:ptCount val="11"/>
                <c:pt idx="0">
                  <c:v>Visite d’entreprises, de sites techniques</c:v>
                </c:pt>
                <c:pt idx="1">
                  <c:v>Croisières fluviales</c:v>
                </c:pt>
                <c:pt idx="2">
                  <c:v>Art contemporain</c:v>
                </c:pt>
                <c:pt idx="3">
                  <c:v>Visites de caves, brasseries, cidreries…</c:v>
                </c:pt>
                <c:pt idx="4">
                  <c:v>Balade en mer (hors traversée maritime)</c:v>
                </c:pt>
                <c:pt idx="5">
                  <c:v>Découverte des îles</c:v>
                </c:pt>
                <c:pt idx="6">
                  <c:v>Visite de parcs et jardins</c:v>
                </c:pt>
                <c:pt idx="7">
                  <c:v>Visite de musées, d’expositions</c:v>
                </c:pt>
                <c:pt idx="8">
                  <c:v>Visite de châteaux, monuments et sites historiques</c:v>
                </c:pt>
                <c:pt idx="9">
                  <c:v>Visite de sites et d’espaces naturels</c:v>
                </c:pt>
                <c:pt idx="10">
                  <c:v>Découverte d’une ville ou d’un village</c:v>
                </c:pt>
              </c:strCache>
            </c:strRef>
          </c:cat>
          <c:val>
            <c:numRef>
              <c:f>Feuil1!$B$2:$B$12</c:f>
              <c:numCache>
                <c:formatCode>0%</c:formatCode>
                <c:ptCount val="11"/>
                <c:pt idx="0">
                  <c:v>1.7999999999999999E-2</c:v>
                </c:pt>
                <c:pt idx="1">
                  <c:v>3.1E-2</c:v>
                </c:pt>
                <c:pt idx="2">
                  <c:v>3.6999999999999998E-2</c:v>
                </c:pt>
                <c:pt idx="3">
                  <c:v>4.3999999999999997E-2</c:v>
                </c:pt>
                <c:pt idx="4">
                  <c:v>0.17399999999999999</c:v>
                </c:pt>
                <c:pt idx="5">
                  <c:v>0.215</c:v>
                </c:pt>
                <c:pt idx="6">
                  <c:v>0.26700000000000002</c:v>
                </c:pt>
                <c:pt idx="7">
                  <c:v>0.33600000000000002</c:v>
                </c:pt>
                <c:pt idx="8">
                  <c:v>0.41</c:v>
                </c:pt>
                <c:pt idx="9">
                  <c:v>0.57099999999999995</c:v>
                </c:pt>
                <c:pt idx="10">
                  <c:v>0.749</c:v>
                </c:pt>
              </c:numCache>
            </c:numRef>
          </c:val>
          <c:extLst>
            <c:ext xmlns:c16="http://schemas.microsoft.com/office/drawing/2014/chart" uri="{C3380CC4-5D6E-409C-BE32-E72D297353CC}">
              <c16:uniqueId val="{00000000-12BA-43FD-8689-A47D26414D6A}"/>
            </c:ext>
          </c:extLst>
        </c:ser>
        <c:ser>
          <c:idx val="1"/>
          <c:order val="1"/>
          <c:tx>
            <c:strRef>
              <c:f>Feuil1!$C$1</c:f>
              <c:strCache>
                <c:ptCount val="1"/>
                <c:pt idx="0">
                  <c:v>Territoire</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Visite d’entreprises, de sites techniques</c:v>
                </c:pt>
                <c:pt idx="1">
                  <c:v>Croisières fluviales</c:v>
                </c:pt>
                <c:pt idx="2">
                  <c:v>Art contemporain</c:v>
                </c:pt>
                <c:pt idx="3">
                  <c:v>Visites de caves, brasseries, cidreries…</c:v>
                </c:pt>
                <c:pt idx="4">
                  <c:v>Balade en mer (hors traversée maritime)</c:v>
                </c:pt>
                <c:pt idx="5">
                  <c:v>Découverte des îles</c:v>
                </c:pt>
                <c:pt idx="6">
                  <c:v>Visite de parcs et jardins</c:v>
                </c:pt>
                <c:pt idx="7">
                  <c:v>Visite de musées, d’expositions</c:v>
                </c:pt>
                <c:pt idx="8">
                  <c:v>Visite de châteaux, monuments et sites historiques</c:v>
                </c:pt>
                <c:pt idx="9">
                  <c:v>Visite de sites et d’espaces naturels</c:v>
                </c:pt>
                <c:pt idx="10">
                  <c:v>Découverte d’une ville ou d’un village</c:v>
                </c:pt>
              </c:strCache>
            </c:strRef>
          </c:cat>
          <c:val>
            <c:numRef>
              <c:f>Feuil1!$C$2:$C$12</c:f>
              <c:numCache>
                <c:formatCode>0%</c:formatCode>
                <c:ptCount val="11"/>
                <c:pt idx="0">
                  <c:v>0.02</c:v>
                </c:pt>
                <c:pt idx="1">
                  <c:v>0.04</c:v>
                </c:pt>
                <c:pt idx="2">
                  <c:v>0.04</c:v>
                </c:pt>
                <c:pt idx="3">
                  <c:v>0.05</c:v>
                </c:pt>
                <c:pt idx="4">
                  <c:v>0.21</c:v>
                </c:pt>
                <c:pt idx="5">
                  <c:v>0.19</c:v>
                </c:pt>
                <c:pt idx="6">
                  <c:v>0.21</c:v>
                </c:pt>
                <c:pt idx="7">
                  <c:v>0.32</c:v>
                </c:pt>
                <c:pt idx="8">
                  <c:v>0.37</c:v>
                </c:pt>
                <c:pt idx="9">
                  <c:v>0.62</c:v>
                </c:pt>
                <c:pt idx="10">
                  <c:v>0.79</c:v>
                </c:pt>
              </c:numCache>
            </c:numRef>
          </c:val>
          <c:extLst>
            <c:ext xmlns:c16="http://schemas.microsoft.com/office/drawing/2014/chart" uri="{C3380CC4-5D6E-409C-BE32-E72D297353CC}">
              <c16:uniqueId val="{00000001-12BA-43FD-8689-A47D26414D6A}"/>
            </c:ext>
          </c:extLst>
        </c:ser>
        <c:dLbls>
          <c:showLegendKey val="0"/>
          <c:showVal val="0"/>
          <c:showCatName val="0"/>
          <c:showSerName val="0"/>
          <c:showPercent val="0"/>
          <c:showBubbleSize val="0"/>
        </c:dLbls>
        <c:gapWidth val="182"/>
        <c:overlap val="56"/>
        <c:axId val="1361790239"/>
        <c:axId val="1361798879"/>
      </c:barChart>
      <c:catAx>
        <c:axId val="1361790239"/>
        <c:scaling>
          <c:orientation val="minMax"/>
        </c:scaling>
        <c:delete val="1"/>
        <c:axPos val="l"/>
        <c:numFmt formatCode="General" sourceLinked="1"/>
        <c:majorTickMark val="none"/>
        <c:minorTickMark val="none"/>
        <c:tickLblPos val="nextTo"/>
        <c:crossAx val="1361798879"/>
        <c:crosses val="autoZero"/>
        <c:auto val="1"/>
        <c:lblAlgn val="ctr"/>
        <c:lblOffset val="100"/>
        <c:noMultiLvlLbl val="0"/>
      </c:catAx>
      <c:valAx>
        <c:axId val="1361798879"/>
        <c:scaling>
          <c:orientation val="minMax"/>
        </c:scaling>
        <c:delete val="1"/>
        <c:axPos val="b"/>
        <c:numFmt formatCode="0%" sourceLinked="1"/>
        <c:majorTickMark val="none"/>
        <c:minorTickMark val="none"/>
        <c:tickLblPos val="nextTo"/>
        <c:crossAx val="136179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5">
                <a:lumMod val="40000"/>
                <a:lumOff val="60000"/>
              </a:schemeClr>
            </a:solidFill>
            <a:ln>
              <a:noFill/>
            </a:ln>
            <a:effectLst/>
          </c:spPr>
          <c:invertIfNegative val="0"/>
          <c:cat>
            <c:strRef>
              <c:f>Feuil1!$A$2:$A$11</c:f>
              <c:strCache>
                <c:ptCount val="10"/>
                <c:pt idx="0">
                  <c:v>Activités nautiques motorisées : ski nautique, wakeboard, jet ski…</c:v>
                </c:pt>
                <c:pt idx="1">
                  <c:v>Activité à sensations fortes : parachute, escalade, parapente, deltaplane, saut à l’élastique…</c:v>
                </c:pt>
                <c:pt idx="2">
                  <c:v>Activités nautiques Glisse : surf, kitesurf, paddleboard, planche à voile...</c:v>
                </c:pt>
                <c:pt idx="3">
                  <c:v>Golf</c:v>
                </c:pt>
                <c:pt idx="4">
                  <c:v>Équitation, randonnée équestre</c:v>
                </c:pt>
                <c:pt idx="5">
                  <c:v>Activités nautiques traditionnelles : kayak, catamaran, voilier, plongée, char à voile, aviron, marche aquatique…</c:v>
                </c:pt>
                <c:pt idx="6">
                  <c:v>VTT</c:v>
                </c:pt>
                <c:pt idx="7">
                  <c:v>Course à pied, trail</c:v>
                </c:pt>
                <c:pt idx="8">
                  <c:v>Vélo de route</c:v>
                </c:pt>
                <c:pt idx="9">
                  <c:v>Randonnée pédestre</c:v>
                </c:pt>
              </c:strCache>
            </c:strRef>
          </c:cat>
          <c:val>
            <c:numRef>
              <c:f>Feuil1!$B$2:$B$11</c:f>
              <c:numCache>
                <c:formatCode>0%</c:formatCode>
                <c:ptCount val="10"/>
                <c:pt idx="0">
                  <c:v>2E-3</c:v>
                </c:pt>
                <c:pt idx="1">
                  <c:v>3.0000000000000001E-3</c:v>
                </c:pt>
                <c:pt idx="2">
                  <c:v>0.01</c:v>
                </c:pt>
                <c:pt idx="3">
                  <c:v>1.4999999999999999E-2</c:v>
                </c:pt>
                <c:pt idx="4">
                  <c:v>1.6E-2</c:v>
                </c:pt>
                <c:pt idx="5">
                  <c:v>1.7000000000000001E-2</c:v>
                </c:pt>
                <c:pt idx="6">
                  <c:v>6.4000000000000001E-2</c:v>
                </c:pt>
                <c:pt idx="7">
                  <c:v>0.105</c:v>
                </c:pt>
                <c:pt idx="8">
                  <c:v>0.16400000000000001</c:v>
                </c:pt>
                <c:pt idx="9">
                  <c:v>0.72599999999999998</c:v>
                </c:pt>
              </c:numCache>
            </c:numRef>
          </c:val>
          <c:extLst>
            <c:ext xmlns:c16="http://schemas.microsoft.com/office/drawing/2014/chart" uri="{C3380CC4-5D6E-409C-BE32-E72D297353CC}">
              <c16:uniqueId val="{00000000-6186-486E-BAD9-B61EB9D16928}"/>
            </c:ext>
          </c:extLst>
        </c:ser>
        <c:ser>
          <c:idx val="1"/>
          <c:order val="1"/>
          <c:tx>
            <c:strRef>
              <c:f>Feuil1!$C$1</c:f>
              <c:strCache>
                <c:ptCount val="1"/>
                <c:pt idx="0">
                  <c:v>Territoire</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Activités nautiques motorisées : ski nautique, wakeboard, jet ski…</c:v>
                </c:pt>
                <c:pt idx="1">
                  <c:v>Activité à sensations fortes : parachute, escalade, parapente, deltaplane, saut à l’élastique…</c:v>
                </c:pt>
                <c:pt idx="2">
                  <c:v>Activités nautiques Glisse : surf, kitesurf, paddleboard, planche à voile...</c:v>
                </c:pt>
                <c:pt idx="3">
                  <c:v>Golf</c:v>
                </c:pt>
                <c:pt idx="4">
                  <c:v>Équitation, randonnée équestre</c:v>
                </c:pt>
                <c:pt idx="5">
                  <c:v>Activités nautiques traditionnelles : kayak, catamaran, voilier, plongée, char à voile, aviron, marche aquatique…</c:v>
                </c:pt>
                <c:pt idx="6">
                  <c:v>VTT</c:v>
                </c:pt>
                <c:pt idx="7">
                  <c:v>Course à pied, trail</c:v>
                </c:pt>
                <c:pt idx="8">
                  <c:v>Vélo de route</c:v>
                </c:pt>
                <c:pt idx="9">
                  <c:v>Randonnée pédestre</c:v>
                </c:pt>
              </c:strCache>
            </c:strRef>
          </c:cat>
          <c:val>
            <c:numRef>
              <c:f>Feuil1!$C$2:$C$11</c:f>
              <c:numCache>
                <c:formatCode>0%</c:formatCode>
                <c:ptCount val="10"/>
                <c:pt idx="0">
                  <c:v>4.0000000000000001E-3</c:v>
                </c:pt>
                <c:pt idx="1">
                  <c:v>2E-3</c:v>
                </c:pt>
                <c:pt idx="2">
                  <c:v>7.0000000000000001E-3</c:v>
                </c:pt>
                <c:pt idx="3">
                  <c:v>0.02</c:v>
                </c:pt>
                <c:pt idx="4">
                  <c:v>1.7999999999999999E-2</c:v>
                </c:pt>
                <c:pt idx="5">
                  <c:v>1.6E-2</c:v>
                </c:pt>
                <c:pt idx="6">
                  <c:v>0.06</c:v>
                </c:pt>
                <c:pt idx="7">
                  <c:v>0.11</c:v>
                </c:pt>
                <c:pt idx="8">
                  <c:v>0.16</c:v>
                </c:pt>
                <c:pt idx="9">
                  <c:v>0.77</c:v>
                </c:pt>
              </c:numCache>
            </c:numRef>
          </c:val>
          <c:extLst>
            <c:ext xmlns:c16="http://schemas.microsoft.com/office/drawing/2014/chart" uri="{C3380CC4-5D6E-409C-BE32-E72D297353CC}">
              <c16:uniqueId val="{00000001-6186-486E-BAD9-B61EB9D16928}"/>
            </c:ext>
          </c:extLst>
        </c:ser>
        <c:dLbls>
          <c:showLegendKey val="0"/>
          <c:showVal val="0"/>
          <c:showCatName val="0"/>
          <c:showSerName val="0"/>
          <c:showPercent val="0"/>
          <c:showBubbleSize val="0"/>
        </c:dLbls>
        <c:gapWidth val="182"/>
        <c:overlap val="56"/>
        <c:axId val="1361790239"/>
        <c:axId val="1361798879"/>
      </c:barChart>
      <c:catAx>
        <c:axId val="1361790239"/>
        <c:scaling>
          <c:orientation val="minMax"/>
        </c:scaling>
        <c:delete val="1"/>
        <c:axPos val="l"/>
        <c:numFmt formatCode="General" sourceLinked="1"/>
        <c:majorTickMark val="none"/>
        <c:minorTickMark val="none"/>
        <c:tickLblPos val="nextTo"/>
        <c:crossAx val="1361798879"/>
        <c:crosses val="autoZero"/>
        <c:auto val="1"/>
        <c:lblAlgn val="ctr"/>
        <c:lblOffset val="100"/>
        <c:noMultiLvlLbl val="0"/>
      </c:catAx>
      <c:valAx>
        <c:axId val="1361798879"/>
        <c:scaling>
          <c:orientation val="minMax"/>
        </c:scaling>
        <c:delete val="1"/>
        <c:axPos val="b"/>
        <c:numFmt formatCode="0%" sourceLinked="1"/>
        <c:majorTickMark val="none"/>
        <c:minorTickMark val="none"/>
        <c:tickLblPos val="nextTo"/>
        <c:crossAx val="136179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6">
                <a:lumMod val="40000"/>
                <a:lumOff val="60000"/>
              </a:schemeClr>
            </a:solidFill>
            <a:ln>
              <a:noFill/>
            </a:ln>
            <a:effectLst/>
          </c:spPr>
          <c:invertIfNegative val="0"/>
          <c:cat>
            <c:strRef>
              <c:f>Feuil1!$A$2:$A$6</c:f>
              <c:strCache>
                <c:ptCount val="5"/>
                <c:pt idx="0">
                  <c:v>Fast food</c:v>
                </c:pt>
                <c:pt idx="1">
                  <c:v>Pizzéria, grill</c:v>
                </c:pt>
                <c:pt idx="2">
                  <c:v>Gastronomique, étoilé</c:v>
                </c:pt>
                <c:pt idx="3">
                  <c:v>Traditionnel, brasserie</c:v>
                </c:pt>
                <c:pt idx="4">
                  <c:v>Crêperie</c:v>
                </c:pt>
              </c:strCache>
            </c:strRef>
          </c:cat>
          <c:val>
            <c:numRef>
              <c:f>Feuil1!$B$2:$B$6</c:f>
              <c:numCache>
                <c:formatCode>0%</c:formatCode>
                <c:ptCount val="5"/>
                <c:pt idx="0">
                  <c:v>5.6000000000000001E-2</c:v>
                </c:pt>
                <c:pt idx="1">
                  <c:v>0.17100000000000001</c:v>
                </c:pt>
                <c:pt idx="2">
                  <c:v>0.18</c:v>
                </c:pt>
                <c:pt idx="3">
                  <c:v>0.66400000000000003</c:v>
                </c:pt>
                <c:pt idx="4">
                  <c:v>0.66800000000000004</c:v>
                </c:pt>
              </c:numCache>
            </c:numRef>
          </c:val>
          <c:extLst>
            <c:ext xmlns:c16="http://schemas.microsoft.com/office/drawing/2014/chart" uri="{C3380CC4-5D6E-409C-BE32-E72D297353CC}">
              <c16:uniqueId val="{00000000-D828-42EB-A093-1DE8950D07F5}"/>
            </c:ext>
          </c:extLst>
        </c:ser>
        <c:ser>
          <c:idx val="1"/>
          <c:order val="1"/>
          <c:tx>
            <c:strRef>
              <c:f>Feuil1!$C$1</c:f>
              <c:strCache>
                <c:ptCount val="1"/>
                <c:pt idx="0">
                  <c:v>Territoire</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6"/>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Fast food</c:v>
                </c:pt>
                <c:pt idx="1">
                  <c:v>Pizzéria, grill</c:v>
                </c:pt>
                <c:pt idx="2">
                  <c:v>Gastronomique, étoilé</c:v>
                </c:pt>
                <c:pt idx="3">
                  <c:v>Traditionnel, brasserie</c:v>
                </c:pt>
                <c:pt idx="4">
                  <c:v>Crêperie</c:v>
                </c:pt>
              </c:strCache>
            </c:strRef>
          </c:cat>
          <c:val>
            <c:numRef>
              <c:f>Feuil1!$C$2:$C$6</c:f>
              <c:numCache>
                <c:formatCode>0%</c:formatCode>
                <c:ptCount val="5"/>
                <c:pt idx="0">
                  <c:v>0.04</c:v>
                </c:pt>
                <c:pt idx="1">
                  <c:v>0.18</c:v>
                </c:pt>
                <c:pt idx="2">
                  <c:v>0.21</c:v>
                </c:pt>
                <c:pt idx="3">
                  <c:v>0.69</c:v>
                </c:pt>
                <c:pt idx="4">
                  <c:v>0.7</c:v>
                </c:pt>
              </c:numCache>
            </c:numRef>
          </c:val>
          <c:extLst>
            <c:ext xmlns:c16="http://schemas.microsoft.com/office/drawing/2014/chart" uri="{C3380CC4-5D6E-409C-BE32-E72D297353CC}">
              <c16:uniqueId val="{00000001-D828-42EB-A093-1DE8950D07F5}"/>
            </c:ext>
          </c:extLst>
        </c:ser>
        <c:dLbls>
          <c:showLegendKey val="0"/>
          <c:showVal val="0"/>
          <c:showCatName val="0"/>
          <c:showSerName val="0"/>
          <c:showPercent val="0"/>
          <c:showBubbleSize val="0"/>
        </c:dLbls>
        <c:gapWidth val="182"/>
        <c:overlap val="56"/>
        <c:axId val="1361790239"/>
        <c:axId val="1361798879"/>
      </c:barChart>
      <c:catAx>
        <c:axId val="1361790239"/>
        <c:scaling>
          <c:orientation val="minMax"/>
        </c:scaling>
        <c:delete val="1"/>
        <c:axPos val="l"/>
        <c:numFmt formatCode="General" sourceLinked="1"/>
        <c:majorTickMark val="none"/>
        <c:minorTickMark val="none"/>
        <c:tickLblPos val="nextTo"/>
        <c:crossAx val="1361798879"/>
        <c:crosses val="autoZero"/>
        <c:auto val="1"/>
        <c:lblAlgn val="ctr"/>
        <c:lblOffset val="100"/>
        <c:noMultiLvlLbl val="0"/>
      </c:catAx>
      <c:valAx>
        <c:axId val="1361798879"/>
        <c:scaling>
          <c:orientation val="minMax"/>
        </c:scaling>
        <c:delete val="1"/>
        <c:axPos val="b"/>
        <c:numFmt formatCode="0%" sourceLinked="1"/>
        <c:majorTickMark val="none"/>
        <c:minorTickMark val="none"/>
        <c:tickLblPos val="nextTo"/>
        <c:crossAx val="136179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5532610726265"/>
          <c:y val="0.17198991285577397"/>
          <c:w val="0.53662728015491512"/>
          <c:h val="0.58704758152714764"/>
        </c:manualLayout>
      </c:layout>
      <c:doughnutChart>
        <c:varyColors val="1"/>
        <c:ser>
          <c:idx val="0"/>
          <c:order val="0"/>
          <c:tx>
            <c:strRef>
              <c:f>Feuil1!$B$1</c:f>
              <c:strCache>
                <c:ptCount val="1"/>
                <c:pt idx="0">
                  <c:v>Série 1</c:v>
                </c:pt>
              </c:strCache>
            </c:strRef>
          </c:tx>
          <c:spPr>
            <a:solidFill>
              <a:schemeClr val="accent6"/>
            </a:solidFill>
          </c:spPr>
          <c:dPt>
            <c:idx val="0"/>
            <c:bubble3D val="0"/>
            <c:spPr>
              <a:solidFill>
                <a:schemeClr val="accent6"/>
              </a:solidFill>
              <a:ln>
                <a:noFill/>
              </a:ln>
              <a:effectLst/>
            </c:spPr>
            <c:extLst>
              <c:ext xmlns:c16="http://schemas.microsoft.com/office/drawing/2014/chart" uri="{C3380CC4-5D6E-409C-BE32-E72D297353CC}">
                <c16:uniqueId val="{00000001-9B66-478E-95A3-3F33E2EA7D93}"/>
              </c:ext>
            </c:extLst>
          </c:dPt>
          <c:dPt>
            <c:idx val="1"/>
            <c:bubble3D val="0"/>
            <c:spPr>
              <a:solidFill>
                <a:schemeClr val="tx2"/>
              </a:solidFill>
              <a:ln>
                <a:noFill/>
              </a:ln>
              <a:effectLst/>
            </c:spPr>
            <c:extLst>
              <c:ext xmlns:c16="http://schemas.microsoft.com/office/drawing/2014/chart" uri="{C3380CC4-5D6E-409C-BE32-E72D297353CC}">
                <c16:uniqueId val="{00000003-9B66-478E-95A3-3F33E2EA7D93}"/>
              </c:ext>
            </c:extLst>
          </c:dPt>
          <c:dLbls>
            <c:delete val="1"/>
          </c:dLbls>
          <c:cat>
            <c:strRef>
              <c:f>Feuil1!$A$2:$A$3</c:f>
              <c:strCache>
                <c:ptCount val="2"/>
                <c:pt idx="0">
                  <c:v>Freq resto</c:v>
                </c:pt>
                <c:pt idx="1">
                  <c:v>non</c:v>
                </c:pt>
              </c:strCache>
            </c:strRef>
          </c:cat>
          <c:val>
            <c:numRef>
              <c:f>Feuil1!$B$2:$B$3</c:f>
              <c:numCache>
                <c:formatCode>0%</c:formatCode>
                <c:ptCount val="2"/>
                <c:pt idx="0">
                  <c:v>0.68</c:v>
                </c:pt>
                <c:pt idx="1">
                  <c:v>0.31999999999999995</c:v>
                </c:pt>
              </c:numCache>
            </c:numRef>
          </c:val>
          <c:extLst>
            <c:ext xmlns:c16="http://schemas.microsoft.com/office/drawing/2014/chart" uri="{C3380CC4-5D6E-409C-BE32-E72D297353CC}">
              <c16:uniqueId val="{00000004-9B66-478E-95A3-3F33E2EA7D93}"/>
            </c:ext>
          </c:extLst>
        </c:ser>
        <c:dLbls>
          <c:showLegendKey val="0"/>
          <c:showVal val="1"/>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1">
                <a:lumMod val="40000"/>
                <a:lumOff val="60000"/>
              </a:schemeClr>
            </a:solidFill>
            <a:ln>
              <a:noFill/>
            </a:ln>
            <a:effectLst/>
          </c:spPr>
          <c:invertIfNegative val="0"/>
          <c:cat>
            <c:strRef>
              <c:f>Feuil1!$A$2:$A$16</c:f>
              <c:strCache>
                <c:ptCount val="15"/>
                <c:pt idx="0">
                  <c:v>Shopping, magasins</c:v>
                </c:pt>
                <c:pt idx="1">
                  <c:v>Activités nautiques</c:v>
                </c:pt>
                <c:pt idx="2">
                  <c:v>Nombre de visiteurs</c:v>
                </c:pt>
                <c:pt idx="3">
                  <c:v>Artisanat local</c:v>
                </c:pt>
                <c:pt idx="4">
                  <c:v>Animation, ambiance</c:v>
                </c:pt>
                <c:pt idx="5">
                  <c:v>Signalisation</c:v>
                </c:pt>
                <c:pt idx="6">
                  <c:v>Activités culturelles et de loisirs</c:v>
                </c:pt>
                <c:pt idx="7">
                  <c:v>Restaurants</c:v>
                </c:pt>
                <c:pt idx="8">
                  <c:v>Facilité à se déplacer une fois sur place</c:v>
                </c:pt>
                <c:pt idx="9">
                  <c:v>Propreté des lieux publics</c:v>
                </c:pt>
                <c:pt idx="10">
                  <c:v>Préservation de l’environnement</c:v>
                </c:pt>
                <c:pt idx="11">
                  <c:v>Gastronomie et produits locaux</c:v>
                </c:pt>
                <c:pt idx="12">
                  <c:v>Chemins de randonnée, voies réservées aux vélos…</c:v>
                </c:pt>
                <c:pt idx="13">
                  <c:v>Patrimoine historique (monuments, musées…)</c:v>
                </c:pt>
                <c:pt idx="14">
                  <c:v>Accueil des locaux</c:v>
                </c:pt>
              </c:strCache>
            </c:strRef>
          </c:cat>
          <c:val>
            <c:numRef>
              <c:f>Feuil1!$B$2:$B$16</c:f>
              <c:numCache>
                <c:formatCode>0%</c:formatCode>
                <c:ptCount val="15"/>
                <c:pt idx="0">
                  <c:v>0.32</c:v>
                </c:pt>
                <c:pt idx="1">
                  <c:v>0.33</c:v>
                </c:pt>
                <c:pt idx="2">
                  <c:v>0.35</c:v>
                </c:pt>
                <c:pt idx="3">
                  <c:v>0.37</c:v>
                </c:pt>
                <c:pt idx="4">
                  <c:v>0.37</c:v>
                </c:pt>
                <c:pt idx="5">
                  <c:v>0.39</c:v>
                </c:pt>
                <c:pt idx="6">
                  <c:v>0.43</c:v>
                </c:pt>
                <c:pt idx="7">
                  <c:v>0.43</c:v>
                </c:pt>
                <c:pt idx="8">
                  <c:v>0.44</c:v>
                </c:pt>
                <c:pt idx="9">
                  <c:v>0.48</c:v>
                </c:pt>
                <c:pt idx="10">
                  <c:v>0.49</c:v>
                </c:pt>
                <c:pt idx="11">
                  <c:v>0.54</c:v>
                </c:pt>
                <c:pt idx="12">
                  <c:v>0.55000000000000004</c:v>
                </c:pt>
                <c:pt idx="13">
                  <c:v>0.55000000000000004</c:v>
                </c:pt>
                <c:pt idx="14">
                  <c:v>0.55000000000000004</c:v>
                </c:pt>
              </c:numCache>
            </c:numRef>
          </c:val>
          <c:extLst>
            <c:ext xmlns:c16="http://schemas.microsoft.com/office/drawing/2014/chart" uri="{C3380CC4-5D6E-409C-BE32-E72D297353CC}">
              <c16:uniqueId val="{00000000-AD37-4524-ADCF-4D2F44DD667B}"/>
            </c:ext>
          </c:extLst>
        </c:ser>
        <c:ser>
          <c:idx val="1"/>
          <c:order val="1"/>
          <c:tx>
            <c:strRef>
              <c:f>Feuil1!$C$1</c:f>
              <c:strCache>
                <c:ptCount val="1"/>
                <c:pt idx="0">
                  <c:v>Territoire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Feuil1!$A$2:$A$16</c:f>
              <c:strCache>
                <c:ptCount val="15"/>
                <c:pt idx="0">
                  <c:v>Shopping, magasins</c:v>
                </c:pt>
                <c:pt idx="1">
                  <c:v>Activités nautiques</c:v>
                </c:pt>
                <c:pt idx="2">
                  <c:v>Nombre de visiteurs</c:v>
                </c:pt>
                <c:pt idx="3">
                  <c:v>Artisanat local</c:v>
                </c:pt>
                <c:pt idx="4">
                  <c:v>Animation, ambiance</c:v>
                </c:pt>
                <c:pt idx="5">
                  <c:v>Signalisation</c:v>
                </c:pt>
                <c:pt idx="6">
                  <c:v>Activités culturelles et de loisirs</c:v>
                </c:pt>
                <c:pt idx="7">
                  <c:v>Restaurants</c:v>
                </c:pt>
                <c:pt idx="8">
                  <c:v>Facilité à se déplacer une fois sur place</c:v>
                </c:pt>
                <c:pt idx="9">
                  <c:v>Propreté des lieux publics</c:v>
                </c:pt>
                <c:pt idx="10">
                  <c:v>Préservation de l’environnement</c:v>
                </c:pt>
                <c:pt idx="11">
                  <c:v>Gastronomie et produits locaux</c:v>
                </c:pt>
                <c:pt idx="12">
                  <c:v>Chemins de randonnée, voies réservées aux vélos…</c:v>
                </c:pt>
                <c:pt idx="13">
                  <c:v>Patrimoine historique (monuments, musées…)</c:v>
                </c:pt>
                <c:pt idx="14">
                  <c:v>Accueil des locaux</c:v>
                </c:pt>
              </c:strCache>
            </c:strRef>
          </c:cat>
          <c:val>
            <c:numRef>
              <c:f>Feuil1!$C$2:$C$16</c:f>
              <c:numCache>
                <c:formatCode>0%</c:formatCode>
                <c:ptCount val="15"/>
                <c:pt idx="0">
                  <c:v>0.31</c:v>
                </c:pt>
                <c:pt idx="1">
                  <c:v>0.31</c:v>
                </c:pt>
                <c:pt idx="2">
                  <c:v>0.35</c:v>
                </c:pt>
                <c:pt idx="3">
                  <c:v>0.35</c:v>
                </c:pt>
                <c:pt idx="4">
                  <c:v>0.33</c:v>
                </c:pt>
                <c:pt idx="5">
                  <c:v>0.38</c:v>
                </c:pt>
                <c:pt idx="6">
                  <c:v>0.39</c:v>
                </c:pt>
                <c:pt idx="7">
                  <c:v>0.4</c:v>
                </c:pt>
                <c:pt idx="8">
                  <c:v>0.44</c:v>
                </c:pt>
                <c:pt idx="9">
                  <c:v>0.48</c:v>
                </c:pt>
                <c:pt idx="10">
                  <c:v>0.49</c:v>
                </c:pt>
                <c:pt idx="11">
                  <c:v>0.54</c:v>
                </c:pt>
                <c:pt idx="12">
                  <c:v>0.55000000000000004</c:v>
                </c:pt>
                <c:pt idx="13">
                  <c:v>0.54</c:v>
                </c:pt>
                <c:pt idx="14">
                  <c:v>0.55000000000000004</c:v>
                </c:pt>
              </c:numCache>
            </c:numRef>
          </c:val>
          <c:extLst>
            <c:ext xmlns:c16="http://schemas.microsoft.com/office/drawing/2014/chart" uri="{C3380CC4-5D6E-409C-BE32-E72D297353CC}">
              <c16:uniqueId val="{00000001-AD37-4524-ADCF-4D2F44DD667B}"/>
            </c:ext>
          </c:extLst>
        </c:ser>
        <c:dLbls>
          <c:showLegendKey val="0"/>
          <c:showVal val="0"/>
          <c:showCatName val="0"/>
          <c:showSerName val="0"/>
          <c:showPercent val="0"/>
          <c:showBubbleSize val="0"/>
        </c:dLbls>
        <c:gapWidth val="50"/>
        <c:overlap val="50"/>
        <c:axId val="512182688"/>
        <c:axId val="512173088"/>
      </c:barChart>
      <c:catAx>
        <c:axId val="512182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12173088"/>
        <c:crosses val="autoZero"/>
        <c:auto val="1"/>
        <c:lblAlgn val="ctr"/>
        <c:lblOffset val="100"/>
        <c:noMultiLvlLbl val="0"/>
      </c:catAx>
      <c:valAx>
        <c:axId val="512173088"/>
        <c:scaling>
          <c:orientation val="minMax"/>
        </c:scaling>
        <c:delete val="1"/>
        <c:axPos val="b"/>
        <c:numFmt formatCode="0%" sourceLinked="1"/>
        <c:majorTickMark val="none"/>
        <c:minorTickMark val="none"/>
        <c:tickLblPos val="nextTo"/>
        <c:crossAx val="51218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5328745707368"/>
          <c:y val="2.7843446053596389E-2"/>
          <c:w val="0.8433525206392587"/>
          <c:h val="0.90495002126991919"/>
        </c:manualLayout>
      </c:layout>
      <c:barChart>
        <c:barDir val="bar"/>
        <c:grouping val="clustered"/>
        <c:varyColors val="0"/>
        <c:ser>
          <c:idx val="0"/>
          <c:order val="0"/>
          <c:tx>
            <c:strRef>
              <c:f>Feuil1!$C$1</c:f>
              <c:strCache>
                <c:ptCount val="1"/>
                <c:pt idx="0">
                  <c:v>Série 1</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C92B-4AE7-B875-EB3986C0D418}"/>
              </c:ext>
            </c:extLst>
          </c:dPt>
          <c:dPt>
            <c:idx val="3"/>
            <c:invertIfNegative val="0"/>
            <c:bubble3D val="0"/>
            <c:spPr>
              <a:solidFill>
                <a:srgbClr val="5E8097"/>
              </a:solidFill>
              <a:ln>
                <a:noFill/>
              </a:ln>
              <a:effectLst/>
            </c:spPr>
            <c:extLst>
              <c:ext xmlns:c16="http://schemas.microsoft.com/office/drawing/2014/chart" uri="{C3380CC4-5D6E-409C-BE32-E72D297353CC}">
                <c16:uniqueId val="{00000003-C92B-4AE7-B875-EB3986C0D418}"/>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5-C92B-4AE7-B875-EB3986C0D418}"/>
              </c:ext>
            </c:extLst>
          </c:dPt>
          <c:dLbls>
            <c:dLbl>
              <c:idx val="0"/>
              <c:tx>
                <c:rich>
                  <a:bodyPr/>
                  <a:lstStyle/>
                  <a:p>
                    <a:fld id="{2A192C1E-223C-4618-A4EC-3432791F2965}" type="VALUE">
                      <a:rPr lang="en-US" sz="1000">
                        <a:solidFill>
                          <a:schemeClr val="bg2"/>
                        </a:solidFill>
                      </a:rPr>
                      <a:pPr/>
                      <a:t>[VALEUR]</a:t>
                    </a:fld>
                    <a:endParaRPr lang="fr-F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2B-4AE7-B875-EB3986C0D418}"/>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E8097"/>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C92B-4AE7-B875-EB3986C0D41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Réseaux sociaux</c:v>
                </c:pt>
                <c:pt idx="1">
                  <c:v>Vidéos de la destination</c:v>
                </c:pt>
                <c:pt idx="2">
                  <c:v>Offices de tourisme</c:v>
                </c:pt>
                <c:pt idx="3">
                  <c:v>Brochures, flyers, magazines</c:v>
                </c:pt>
                <c:pt idx="4">
                  <c:v>Guide touristique</c:v>
                </c:pt>
                <c:pt idx="5">
                  <c:v>Recommandations de l'entourage</c:v>
                </c:pt>
                <c:pt idx="6">
                  <c:v>Sites internet dédiés aux voyages (Routard, Tripadvisor, etc…)</c:v>
                </c:pt>
                <c:pt idx="7">
                  <c:v>Recherches sur internet</c:v>
                </c:pt>
              </c:strCache>
            </c:strRef>
          </c:cat>
          <c:val>
            <c:numRef>
              <c:f>Feuil1!$C$2:$C$9</c:f>
              <c:numCache>
                <c:formatCode>0%</c:formatCode>
                <c:ptCount val="8"/>
                <c:pt idx="0">
                  <c:v>0.05</c:v>
                </c:pt>
                <c:pt idx="1">
                  <c:v>0.06</c:v>
                </c:pt>
                <c:pt idx="2">
                  <c:v>7.0000000000000007E-2</c:v>
                </c:pt>
                <c:pt idx="3">
                  <c:v>0.13</c:v>
                </c:pt>
                <c:pt idx="4">
                  <c:v>0.23</c:v>
                </c:pt>
                <c:pt idx="5">
                  <c:v>0.23</c:v>
                </c:pt>
                <c:pt idx="6">
                  <c:v>0.23</c:v>
                </c:pt>
                <c:pt idx="7">
                  <c:v>0.67</c:v>
                </c:pt>
              </c:numCache>
            </c:numRef>
          </c:val>
          <c:extLst>
            <c:ext xmlns:c16="http://schemas.microsoft.com/office/drawing/2014/chart" uri="{C3380CC4-5D6E-409C-BE32-E72D297353CC}">
              <c16:uniqueId val="{00000004-C92B-4AE7-B875-EB3986C0D418}"/>
            </c:ext>
          </c:extLst>
        </c:ser>
        <c:dLbls>
          <c:showLegendKey val="0"/>
          <c:showVal val="0"/>
          <c:showCatName val="0"/>
          <c:showSerName val="0"/>
          <c:showPercent val="0"/>
          <c:showBubbleSize val="0"/>
        </c:dLbls>
        <c:gapWidth val="182"/>
        <c:axId val="1269586272"/>
        <c:axId val="1269573792"/>
      </c:barChart>
      <c:catAx>
        <c:axId val="1269586272"/>
        <c:scaling>
          <c:orientation val="minMax"/>
        </c:scaling>
        <c:delete val="1"/>
        <c:axPos val="l"/>
        <c:numFmt formatCode="General" sourceLinked="1"/>
        <c:majorTickMark val="none"/>
        <c:minorTickMark val="none"/>
        <c:tickLblPos val="nextTo"/>
        <c:crossAx val="1269573792"/>
        <c:crosses val="autoZero"/>
        <c:auto val="1"/>
        <c:lblAlgn val="ctr"/>
        <c:lblOffset val="100"/>
        <c:noMultiLvlLbl val="0"/>
      </c:catAx>
      <c:valAx>
        <c:axId val="1269573792"/>
        <c:scaling>
          <c:orientation val="minMax"/>
        </c:scaling>
        <c:delete val="1"/>
        <c:axPos val="b"/>
        <c:numFmt formatCode="0%" sourceLinked="1"/>
        <c:majorTickMark val="none"/>
        <c:minorTickMark val="none"/>
        <c:tickLblPos val="nextTo"/>
        <c:crossAx val="1269586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Feuil1!$C$1</c:f>
              <c:strCache>
                <c:ptCount val="1"/>
                <c:pt idx="0">
                  <c:v>Nuittées 2022</c:v>
                </c:pt>
              </c:strCache>
            </c:strRef>
          </c:tx>
          <c:spPr>
            <a:solidFill>
              <a:schemeClr val="bg2"/>
            </a:solidFill>
            <a:ln>
              <a:noFill/>
            </a:ln>
            <a:effectLst/>
          </c:spPr>
          <c:invertIfNegative val="0"/>
          <c:cat>
            <c:numRef>
              <c:f>Feuil1!$A$2:$A$366</c:f>
              <c:numCache>
                <c:formatCode>mmmm</c:formatCode>
                <c:ptCount val="365"/>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numCache>
            </c:numRef>
          </c:cat>
          <c:val>
            <c:numRef>
              <c:f>Feuil1!$C$2:$C$366</c:f>
              <c:numCache>
                <c:formatCode>#,##0</c:formatCode>
                <c:ptCount val="365"/>
                <c:pt idx="0">
                  <c:v>310909</c:v>
                </c:pt>
                <c:pt idx="1">
                  <c:v>154853</c:v>
                </c:pt>
                <c:pt idx="2">
                  <c:v>125030</c:v>
                </c:pt>
                <c:pt idx="3">
                  <c:v>116762</c:v>
                </c:pt>
                <c:pt idx="4">
                  <c:v>110490</c:v>
                </c:pt>
                <c:pt idx="5">
                  <c:v>103165</c:v>
                </c:pt>
                <c:pt idx="6">
                  <c:v>109204</c:v>
                </c:pt>
                <c:pt idx="7">
                  <c:v>124692</c:v>
                </c:pt>
                <c:pt idx="8">
                  <c:v>81595</c:v>
                </c:pt>
                <c:pt idx="9">
                  <c:v>83942</c:v>
                </c:pt>
                <c:pt idx="10">
                  <c:v>87103</c:v>
                </c:pt>
                <c:pt idx="11">
                  <c:v>88857</c:v>
                </c:pt>
                <c:pt idx="12">
                  <c:v>89040</c:v>
                </c:pt>
                <c:pt idx="13">
                  <c:v>106535</c:v>
                </c:pt>
                <c:pt idx="14">
                  <c:v>130372</c:v>
                </c:pt>
                <c:pt idx="15">
                  <c:v>78439</c:v>
                </c:pt>
                <c:pt idx="16">
                  <c:v>86360</c:v>
                </c:pt>
                <c:pt idx="17">
                  <c:v>86940</c:v>
                </c:pt>
                <c:pt idx="18">
                  <c:v>86712</c:v>
                </c:pt>
                <c:pt idx="19">
                  <c:v>86267</c:v>
                </c:pt>
                <c:pt idx="20">
                  <c:v>109606</c:v>
                </c:pt>
                <c:pt idx="21">
                  <c:v>139721</c:v>
                </c:pt>
                <c:pt idx="22">
                  <c:v>79146</c:v>
                </c:pt>
                <c:pt idx="23">
                  <c:v>84218</c:v>
                </c:pt>
                <c:pt idx="24">
                  <c:v>87057</c:v>
                </c:pt>
                <c:pt idx="25">
                  <c:v>85668</c:v>
                </c:pt>
                <c:pt idx="26">
                  <c:v>87757</c:v>
                </c:pt>
                <c:pt idx="27">
                  <c:v>112261</c:v>
                </c:pt>
                <c:pt idx="28">
                  <c:v>143165</c:v>
                </c:pt>
                <c:pt idx="29">
                  <c:v>81480</c:v>
                </c:pt>
                <c:pt idx="30">
                  <c:v>82390</c:v>
                </c:pt>
                <c:pt idx="31">
                  <c:v>88529</c:v>
                </c:pt>
                <c:pt idx="32">
                  <c:v>88614</c:v>
                </c:pt>
                <c:pt idx="33">
                  <c:v>86997</c:v>
                </c:pt>
                <c:pt idx="34">
                  <c:v>116077</c:v>
                </c:pt>
                <c:pt idx="35">
                  <c:v>162753</c:v>
                </c:pt>
                <c:pt idx="36">
                  <c:v>109561</c:v>
                </c:pt>
                <c:pt idx="37">
                  <c:v>118287</c:v>
                </c:pt>
                <c:pt idx="38">
                  <c:v>119766</c:v>
                </c:pt>
                <c:pt idx="39">
                  <c:v>124579</c:v>
                </c:pt>
                <c:pt idx="40">
                  <c:v>131093</c:v>
                </c:pt>
                <c:pt idx="41">
                  <c:v>161354</c:v>
                </c:pt>
                <c:pt idx="42">
                  <c:v>207082</c:v>
                </c:pt>
                <c:pt idx="43">
                  <c:v>142716</c:v>
                </c:pt>
                <c:pt idx="44">
                  <c:v>149533</c:v>
                </c:pt>
                <c:pt idx="45">
                  <c:v>151921</c:v>
                </c:pt>
                <c:pt idx="46">
                  <c:v>150088</c:v>
                </c:pt>
                <c:pt idx="47">
                  <c:v>153895</c:v>
                </c:pt>
                <c:pt idx="48">
                  <c:v>180223</c:v>
                </c:pt>
                <c:pt idx="49">
                  <c:v>215118</c:v>
                </c:pt>
                <c:pt idx="50">
                  <c:v>134320</c:v>
                </c:pt>
                <c:pt idx="51">
                  <c:v>144034</c:v>
                </c:pt>
                <c:pt idx="52">
                  <c:v>150445</c:v>
                </c:pt>
                <c:pt idx="53">
                  <c:v>154650</c:v>
                </c:pt>
                <c:pt idx="54">
                  <c:v>155523</c:v>
                </c:pt>
                <c:pt idx="55">
                  <c:v>191119</c:v>
                </c:pt>
                <c:pt idx="56">
                  <c:v>237033</c:v>
                </c:pt>
                <c:pt idx="57">
                  <c:v>147649</c:v>
                </c:pt>
                <c:pt idx="58">
                  <c:v>150922</c:v>
                </c:pt>
                <c:pt idx="59">
                  <c:v>154883</c:v>
                </c:pt>
                <c:pt idx="60">
                  <c:v>155793</c:v>
                </c:pt>
                <c:pt idx="61">
                  <c:v>151193</c:v>
                </c:pt>
                <c:pt idx="62">
                  <c:v>171603</c:v>
                </c:pt>
                <c:pt idx="63">
                  <c:v>195394</c:v>
                </c:pt>
                <c:pt idx="64">
                  <c:v>105390</c:v>
                </c:pt>
                <c:pt idx="65">
                  <c:v>132784</c:v>
                </c:pt>
                <c:pt idx="66">
                  <c:v>112464</c:v>
                </c:pt>
                <c:pt idx="67">
                  <c:v>111020</c:v>
                </c:pt>
                <c:pt idx="68">
                  <c:v>111731</c:v>
                </c:pt>
                <c:pt idx="69">
                  <c:v>145045</c:v>
                </c:pt>
                <c:pt idx="70">
                  <c:v>179908</c:v>
                </c:pt>
                <c:pt idx="71">
                  <c:v>106791</c:v>
                </c:pt>
                <c:pt idx="72">
                  <c:v>116119</c:v>
                </c:pt>
                <c:pt idx="73">
                  <c:v>120154</c:v>
                </c:pt>
                <c:pt idx="74">
                  <c:v>128436</c:v>
                </c:pt>
                <c:pt idx="75">
                  <c:v>132498</c:v>
                </c:pt>
                <c:pt idx="76">
                  <c:v>169489</c:v>
                </c:pt>
                <c:pt idx="77">
                  <c:v>214815</c:v>
                </c:pt>
                <c:pt idx="78">
                  <c:v>122137</c:v>
                </c:pt>
                <c:pt idx="79">
                  <c:v>123087</c:v>
                </c:pt>
                <c:pt idx="80">
                  <c:v>130951</c:v>
                </c:pt>
                <c:pt idx="81">
                  <c:v>142385</c:v>
                </c:pt>
                <c:pt idx="82">
                  <c:v>141204</c:v>
                </c:pt>
                <c:pt idx="83">
                  <c:v>184156</c:v>
                </c:pt>
                <c:pt idx="84">
                  <c:v>234363</c:v>
                </c:pt>
                <c:pt idx="85">
                  <c:v>135358</c:v>
                </c:pt>
                <c:pt idx="86">
                  <c:v>127536</c:v>
                </c:pt>
                <c:pt idx="87">
                  <c:v>128627</c:v>
                </c:pt>
                <c:pt idx="88">
                  <c:v>132999</c:v>
                </c:pt>
                <c:pt idx="89">
                  <c:v>135545</c:v>
                </c:pt>
                <c:pt idx="90">
                  <c:v>182364</c:v>
                </c:pt>
                <c:pt idx="91">
                  <c:v>232002</c:v>
                </c:pt>
                <c:pt idx="92">
                  <c:v>140911</c:v>
                </c:pt>
                <c:pt idx="93">
                  <c:v>146425</c:v>
                </c:pt>
                <c:pt idx="94">
                  <c:v>147969</c:v>
                </c:pt>
                <c:pt idx="95">
                  <c:v>149285</c:v>
                </c:pt>
                <c:pt idx="96">
                  <c:v>149020</c:v>
                </c:pt>
                <c:pt idx="97">
                  <c:v>187679</c:v>
                </c:pt>
                <c:pt idx="98">
                  <c:v>260414</c:v>
                </c:pt>
                <c:pt idx="99">
                  <c:v>222786</c:v>
                </c:pt>
                <c:pt idx="100">
                  <c:v>253349</c:v>
                </c:pt>
                <c:pt idx="101">
                  <c:v>275592</c:v>
                </c:pt>
                <c:pt idx="102">
                  <c:v>287527</c:v>
                </c:pt>
                <c:pt idx="103">
                  <c:v>319740</c:v>
                </c:pt>
                <c:pt idx="104">
                  <c:v>462113</c:v>
                </c:pt>
                <c:pt idx="105">
                  <c:v>614985</c:v>
                </c:pt>
                <c:pt idx="106">
                  <c:v>593120</c:v>
                </c:pt>
                <c:pt idx="107">
                  <c:v>377669</c:v>
                </c:pt>
                <c:pt idx="108">
                  <c:v>357385</c:v>
                </c:pt>
                <c:pt idx="109">
                  <c:v>386671</c:v>
                </c:pt>
                <c:pt idx="110">
                  <c:v>320827</c:v>
                </c:pt>
                <c:pt idx="111">
                  <c:v>312353</c:v>
                </c:pt>
                <c:pt idx="112">
                  <c:v>293527</c:v>
                </c:pt>
                <c:pt idx="113">
                  <c:v>231918</c:v>
                </c:pt>
                <c:pt idx="114">
                  <c:v>271891</c:v>
                </c:pt>
                <c:pt idx="115">
                  <c:v>280333</c:v>
                </c:pt>
                <c:pt idx="116">
                  <c:v>289142</c:v>
                </c:pt>
                <c:pt idx="117">
                  <c:v>297502</c:v>
                </c:pt>
                <c:pt idx="118">
                  <c:v>348970</c:v>
                </c:pt>
                <c:pt idx="119">
                  <c:v>410316</c:v>
                </c:pt>
                <c:pt idx="120">
                  <c:v>311685</c:v>
                </c:pt>
                <c:pt idx="121">
                  <c:v>309936</c:v>
                </c:pt>
                <c:pt idx="122">
                  <c:v>318101</c:v>
                </c:pt>
                <c:pt idx="123">
                  <c:v>308149</c:v>
                </c:pt>
                <c:pt idx="124">
                  <c:v>304270</c:v>
                </c:pt>
                <c:pt idx="125">
                  <c:v>328959</c:v>
                </c:pt>
                <c:pt idx="126">
                  <c:v>345929</c:v>
                </c:pt>
                <c:pt idx="127">
                  <c:v>204236</c:v>
                </c:pt>
                <c:pt idx="128">
                  <c:v>208255</c:v>
                </c:pt>
                <c:pt idx="129">
                  <c:v>219661</c:v>
                </c:pt>
                <c:pt idx="130">
                  <c:v>241400</c:v>
                </c:pt>
                <c:pt idx="131">
                  <c:v>244234</c:v>
                </c:pt>
                <c:pt idx="132">
                  <c:v>277080</c:v>
                </c:pt>
                <c:pt idx="133">
                  <c:v>345020</c:v>
                </c:pt>
                <c:pt idx="134">
                  <c:v>213907</c:v>
                </c:pt>
                <c:pt idx="135">
                  <c:v>226113</c:v>
                </c:pt>
                <c:pt idx="136">
                  <c:v>237812</c:v>
                </c:pt>
                <c:pt idx="137">
                  <c:v>242557</c:v>
                </c:pt>
                <c:pt idx="138">
                  <c:v>240469</c:v>
                </c:pt>
                <c:pt idx="139">
                  <c:v>290813</c:v>
                </c:pt>
                <c:pt idx="140">
                  <c:v>363273</c:v>
                </c:pt>
                <c:pt idx="141">
                  <c:v>245383</c:v>
                </c:pt>
                <c:pt idx="142">
                  <c:v>243526</c:v>
                </c:pt>
                <c:pt idx="143">
                  <c:v>264174</c:v>
                </c:pt>
                <c:pt idx="144">
                  <c:v>438947</c:v>
                </c:pt>
                <c:pt idx="145">
                  <c:v>630737</c:v>
                </c:pt>
                <c:pt idx="146">
                  <c:v>685845</c:v>
                </c:pt>
                <c:pt idx="147">
                  <c:v>651387</c:v>
                </c:pt>
                <c:pt idx="148">
                  <c:v>271247</c:v>
                </c:pt>
                <c:pt idx="149">
                  <c:v>234532</c:v>
                </c:pt>
                <c:pt idx="150">
                  <c:v>227577</c:v>
                </c:pt>
                <c:pt idx="151">
                  <c:v>243577</c:v>
                </c:pt>
                <c:pt idx="152">
                  <c:v>258018</c:v>
                </c:pt>
                <c:pt idx="153">
                  <c:v>384239</c:v>
                </c:pt>
                <c:pt idx="154">
                  <c:v>546032</c:v>
                </c:pt>
                <c:pt idx="155">
                  <c:v>477346</c:v>
                </c:pt>
                <c:pt idx="156">
                  <c:v>256935</c:v>
                </c:pt>
                <c:pt idx="157">
                  <c:v>251100</c:v>
                </c:pt>
                <c:pt idx="158">
                  <c:v>253252</c:v>
                </c:pt>
                <c:pt idx="159">
                  <c:v>257027</c:v>
                </c:pt>
                <c:pt idx="160">
                  <c:v>312670</c:v>
                </c:pt>
                <c:pt idx="161">
                  <c:v>381301</c:v>
                </c:pt>
                <c:pt idx="162">
                  <c:v>263615</c:v>
                </c:pt>
                <c:pt idx="163">
                  <c:v>273780</c:v>
                </c:pt>
                <c:pt idx="164">
                  <c:v>288556</c:v>
                </c:pt>
                <c:pt idx="165">
                  <c:v>297061</c:v>
                </c:pt>
                <c:pt idx="166">
                  <c:v>297160</c:v>
                </c:pt>
                <c:pt idx="167">
                  <c:v>353588</c:v>
                </c:pt>
                <c:pt idx="168">
                  <c:v>412693</c:v>
                </c:pt>
                <c:pt idx="169">
                  <c:v>291034</c:v>
                </c:pt>
                <c:pt idx="170">
                  <c:v>303022</c:v>
                </c:pt>
                <c:pt idx="171">
                  <c:v>312322</c:v>
                </c:pt>
                <c:pt idx="172">
                  <c:v>316706</c:v>
                </c:pt>
                <c:pt idx="173">
                  <c:v>319743</c:v>
                </c:pt>
                <c:pt idx="174">
                  <c:v>370807</c:v>
                </c:pt>
                <c:pt idx="175">
                  <c:v>441417</c:v>
                </c:pt>
                <c:pt idx="176">
                  <c:v>317396</c:v>
                </c:pt>
                <c:pt idx="177">
                  <c:v>326609</c:v>
                </c:pt>
                <c:pt idx="178">
                  <c:v>329013</c:v>
                </c:pt>
                <c:pt idx="179">
                  <c:v>323071</c:v>
                </c:pt>
                <c:pt idx="180">
                  <c:v>321214</c:v>
                </c:pt>
                <c:pt idx="181">
                  <c:v>390740</c:v>
                </c:pt>
                <c:pt idx="182">
                  <c:v>478177</c:v>
                </c:pt>
                <c:pt idx="183">
                  <c:v>380056</c:v>
                </c:pt>
                <c:pt idx="184">
                  <c:v>380785</c:v>
                </c:pt>
                <c:pt idx="185">
                  <c:v>409754</c:v>
                </c:pt>
                <c:pt idx="186">
                  <c:v>425392</c:v>
                </c:pt>
                <c:pt idx="187">
                  <c:v>443581</c:v>
                </c:pt>
                <c:pt idx="188">
                  <c:v>531512</c:v>
                </c:pt>
                <c:pt idx="189">
                  <c:v>666460</c:v>
                </c:pt>
                <c:pt idx="190">
                  <c:v>574603</c:v>
                </c:pt>
                <c:pt idx="191">
                  <c:v>609399</c:v>
                </c:pt>
                <c:pt idx="192">
                  <c:v>662329</c:v>
                </c:pt>
                <c:pt idx="193">
                  <c:v>801700</c:v>
                </c:pt>
                <c:pt idx="194">
                  <c:v>937728</c:v>
                </c:pt>
                <c:pt idx="195">
                  <c:v>960947</c:v>
                </c:pt>
                <c:pt idx="196">
                  <c:v>999749</c:v>
                </c:pt>
                <c:pt idx="197">
                  <c:v>769822</c:v>
                </c:pt>
                <c:pt idx="198">
                  <c:v>757564</c:v>
                </c:pt>
                <c:pt idx="199">
                  <c:v>757715</c:v>
                </c:pt>
                <c:pt idx="200">
                  <c:v>748273</c:v>
                </c:pt>
                <c:pt idx="201">
                  <c:v>758773</c:v>
                </c:pt>
                <c:pt idx="202">
                  <c:v>817601</c:v>
                </c:pt>
                <c:pt idx="203">
                  <c:v>881239</c:v>
                </c:pt>
                <c:pt idx="204">
                  <c:v>778228</c:v>
                </c:pt>
                <c:pt idx="205">
                  <c:v>780664</c:v>
                </c:pt>
                <c:pt idx="206">
                  <c:v>795337</c:v>
                </c:pt>
                <c:pt idx="207">
                  <c:v>794077</c:v>
                </c:pt>
                <c:pt idx="208">
                  <c:v>805930</c:v>
                </c:pt>
                <c:pt idx="209">
                  <c:v>855025</c:v>
                </c:pt>
                <c:pt idx="210">
                  <c:v>931668</c:v>
                </c:pt>
                <c:pt idx="211">
                  <c:v>831297</c:v>
                </c:pt>
                <c:pt idx="212">
                  <c:v>876278</c:v>
                </c:pt>
                <c:pt idx="213">
                  <c:v>930958</c:v>
                </c:pt>
                <c:pt idx="214">
                  <c:v>928301</c:v>
                </c:pt>
                <c:pt idx="215">
                  <c:v>930675</c:v>
                </c:pt>
                <c:pt idx="216">
                  <c:v>987651</c:v>
                </c:pt>
                <c:pt idx="217">
                  <c:v>1058411</c:v>
                </c:pt>
                <c:pt idx="218">
                  <c:v>977253</c:v>
                </c:pt>
                <c:pt idx="219">
                  <c:v>965038</c:v>
                </c:pt>
                <c:pt idx="220">
                  <c:v>996709</c:v>
                </c:pt>
                <c:pt idx="221">
                  <c:v>983146</c:v>
                </c:pt>
                <c:pt idx="222">
                  <c:v>995823</c:v>
                </c:pt>
                <c:pt idx="223">
                  <c:v>1038664</c:v>
                </c:pt>
                <c:pt idx="224">
                  <c:v>1106906</c:v>
                </c:pt>
                <c:pt idx="225">
                  <c:v>1021637</c:v>
                </c:pt>
                <c:pt idx="226">
                  <c:v>900053</c:v>
                </c:pt>
                <c:pt idx="227">
                  <c:v>858692</c:v>
                </c:pt>
                <c:pt idx="228">
                  <c:v>855315</c:v>
                </c:pt>
                <c:pt idx="229">
                  <c:v>830629</c:v>
                </c:pt>
                <c:pt idx="230">
                  <c:v>801997</c:v>
                </c:pt>
                <c:pt idx="231">
                  <c:v>805510</c:v>
                </c:pt>
                <c:pt idx="232">
                  <c:v>675339</c:v>
                </c:pt>
                <c:pt idx="233">
                  <c:v>617959</c:v>
                </c:pt>
                <c:pt idx="234">
                  <c:v>664680</c:v>
                </c:pt>
                <c:pt idx="235">
                  <c:v>630362</c:v>
                </c:pt>
                <c:pt idx="236">
                  <c:v>603254</c:v>
                </c:pt>
                <c:pt idx="237">
                  <c:v>593468</c:v>
                </c:pt>
                <c:pt idx="238">
                  <c:v>577217</c:v>
                </c:pt>
                <c:pt idx="239">
                  <c:v>425541</c:v>
                </c:pt>
                <c:pt idx="240">
                  <c:v>412485</c:v>
                </c:pt>
                <c:pt idx="241">
                  <c:v>389273</c:v>
                </c:pt>
                <c:pt idx="242">
                  <c:v>372832</c:v>
                </c:pt>
                <c:pt idx="243">
                  <c:v>368270</c:v>
                </c:pt>
                <c:pt idx="244">
                  <c:v>398967</c:v>
                </c:pt>
                <c:pt idx="245">
                  <c:v>463732</c:v>
                </c:pt>
                <c:pt idx="246">
                  <c:v>359292</c:v>
                </c:pt>
                <c:pt idx="247">
                  <c:v>380860</c:v>
                </c:pt>
                <c:pt idx="248">
                  <c:v>396078</c:v>
                </c:pt>
                <c:pt idx="249">
                  <c:v>392070</c:v>
                </c:pt>
                <c:pt idx="250">
                  <c:v>411560</c:v>
                </c:pt>
                <c:pt idx="251">
                  <c:v>434529</c:v>
                </c:pt>
                <c:pt idx="252">
                  <c:v>484172</c:v>
                </c:pt>
                <c:pt idx="253">
                  <c:v>373411</c:v>
                </c:pt>
                <c:pt idx="254">
                  <c:v>380227</c:v>
                </c:pt>
                <c:pt idx="255">
                  <c:v>388042</c:v>
                </c:pt>
                <c:pt idx="256">
                  <c:v>391368</c:v>
                </c:pt>
                <c:pt idx="257">
                  <c:v>377934</c:v>
                </c:pt>
                <c:pt idx="258">
                  <c:v>412170</c:v>
                </c:pt>
                <c:pt idx="259">
                  <c:v>440607</c:v>
                </c:pt>
                <c:pt idx="260">
                  <c:v>304571</c:v>
                </c:pt>
                <c:pt idx="261">
                  <c:v>310241</c:v>
                </c:pt>
                <c:pt idx="262">
                  <c:v>313196</c:v>
                </c:pt>
                <c:pt idx="263">
                  <c:v>317627</c:v>
                </c:pt>
                <c:pt idx="264">
                  <c:v>308917</c:v>
                </c:pt>
                <c:pt idx="265">
                  <c:v>340341</c:v>
                </c:pt>
                <c:pt idx="266">
                  <c:v>362128</c:v>
                </c:pt>
                <c:pt idx="267">
                  <c:v>315244</c:v>
                </c:pt>
                <c:pt idx="268">
                  <c:v>230343</c:v>
                </c:pt>
                <c:pt idx="269">
                  <c:v>221607</c:v>
                </c:pt>
                <c:pt idx="270">
                  <c:v>213809</c:v>
                </c:pt>
                <c:pt idx="271">
                  <c:v>211472</c:v>
                </c:pt>
                <c:pt idx="272">
                  <c:v>247059</c:v>
                </c:pt>
                <c:pt idx="273">
                  <c:v>293824</c:v>
                </c:pt>
                <c:pt idx="274">
                  <c:v>181599</c:v>
                </c:pt>
                <c:pt idx="275">
                  <c:v>174696</c:v>
                </c:pt>
                <c:pt idx="276">
                  <c:v>182859</c:v>
                </c:pt>
                <c:pt idx="277">
                  <c:v>183107</c:v>
                </c:pt>
                <c:pt idx="278">
                  <c:v>181642</c:v>
                </c:pt>
                <c:pt idx="279">
                  <c:v>224534</c:v>
                </c:pt>
                <c:pt idx="280">
                  <c:v>279689</c:v>
                </c:pt>
                <c:pt idx="281">
                  <c:v>166610</c:v>
                </c:pt>
                <c:pt idx="282">
                  <c:v>165530</c:v>
                </c:pt>
                <c:pt idx="283">
                  <c:v>164749</c:v>
                </c:pt>
                <c:pt idx="284">
                  <c:v>161775</c:v>
                </c:pt>
                <c:pt idx="285">
                  <c:v>159135</c:v>
                </c:pt>
                <c:pt idx="286">
                  <c:v>185180</c:v>
                </c:pt>
                <c:pt idx="287">
                  <c:v>225818</c:v>
                </c:pt>
                <c:pt idx="288">
                  <c:v>135790</c:v>
                </c:pt>
                <c:pt idx="289">
                  <c:v>140646</c:v>
                </c:pt>
                <c:pt idx="290">
                  <c:v>142676</c:v>
                </c:pt>
                <c:pt idx="291">
                  <c:v>142204</c:v>
                </c:pt>
                <c:pt idx="292">
                  <c:v>143435</c:v>
                </c:pt>
                <c:pt idx="293">
                  <c:v>197729</c:v>
                </c:pt>
                <c:pt idx="294">
                  <c:v>291463</c:v>
                </c:pt>
                <c:pt idx="295">
                  <c:v>231968</c:v>
                </c:pt>
                <c:pt idx="296">
                  <c:v>265645</c:v>
                </c:pt>
                <c:pt idx="297">
                  <c:v>282242</c:v>
                </c:pt>
                <c:pt idx="298">
                  <c:v>293568</c:v>
                </c:pt>
                <c:pt idx="299">
                  <c:v>311161</c:v>
                </c:pt>
                <c:pt idx="300">
                  <c:v>406216</c:v>
                </c:pt>
                <c:pt idx="301">
                  <c:v>545532</c:v>
                </c:pt>
                <c:pt idx="302">
                  <c:v>458403</c:v>
                </c:pt>
                <c:pt idx="303">
                  <c:v>454917</c:v>
                </c:pt>
                <c:pt idx="304">
                  <c:v>341066</c:v>
                </c:pt>
                <c:pt idx="305">
                  <c:v>327693</c:v>
                </c:pt>
                <c:pt idx="306">
                  <c:v>315432</c:v>
                </c:pt>
                <c:pt idx="307">
                  <c:v>310675</c:v>
                </c:pt>
                <c:pt idx="308">
                  <c:v>287024</c:v>
                </c:pt>
                <c:pt idx="309">
                  <c:v>140650</c:v>
                </c:pt>
                <c:pt idx="310">
                  <c:v>122764</c:v>
                </c:pt>
                <c:pt idx="311">
                  <c:v>127287</c:v>
                </c:pt>
                <c:pt idx="312">
                  <c:v>163333</c:v>
                </c:pt>
                <c:pt idx="313">
                  <c:v>199378</c:v>
                </c:pt>
                <c:pt idx="314">
                  <c:v>314957</c:v>
                </c:pt>
                <c:pt idx="315">
                  <c:v>320666</c:v>
                </c:pt>
                <c:pt idx="316">
                  <c:v>124201</c:v>
                </c:pt>
                <c:pt idx="317">
                  <c:v>118258</c:v>
                </c:pt>
                <c:pt idx="318">
                  <c:v>112315</c:v>
                </c:pt>
                <c:pt idx="319">
                  <c:v>113955</c:v>
                </c:pt>
                <c:pt idx="320">
                  <c:v>122654</c:v>
                </c:pt>
                <c:pt idx="321">
                  <c:v>149031</c:v>
                </c:pt>
                <c:pt idx="322">
                  <c:v>191823</c:v>
                </c:pt>
                <c:pt idx="323">
                  <c:v>104007</c:v>
                </c:pt>
                <c:pt idx="324">
                  <c:v>109900</c:v>
                </c:pt>
                <c:pt idx="325">
                  <c:v>113288</c:v>
                </c:pt>
                <c:pt idx="326">
                  <c:v>110336</c:v>
                </c:pt>
                <c:pt idx="327">
                  <c:v>111940</c:v>
                </c:pt>
                <c:pt idx="328">
                  <c:v>141570</c:v>
                </c:pt>
                <c:pt idx="329">
                  <c:v>182708</c:v>
                </c:pt>
                <c:pt idx="330">
                  <c:v>99742</c:v>
                </c:pt>
                <c:pt idx="331">
                  <c:v>100123</c:v>
                </c:pt>
                <c:pt idx="332">
                  <c:v>102451</c:v>
                </c:pt>
                <c:pt idx="333">
                  <c:v>101064</c:v>
                </c:pt>
                <c:pt idx="334">
                  <c:v>99092</c:v>
                </c:pt>
                <c:pt idx="335">
                  <c:v>123696</c:v>
                </c:pt>
                <c:pt idx="336">
                  <c:v>164350</c:v>
                </c:pt>
                <c:pt idx="337">
                  <c:v>90173</c:v>
                </c:pt>
                <c:pt idx="338">
                  <c:v>94710</c:v>
                </c:pt>
                <c:pt idx="339">
                  <c:v>94209</c:v>
                </c:pt>
                <c:pt idx="340">
                  <c:v>95102</c:v>
                </c:pt>
                <c:pt idx="341">
                  <c:v>96080</c:v>
                </c:pt>
                <c:pt idx="342">
                  <c:v>118839</c:v>
                </c:pt>
                <c:pt idx="343">
                  <c:v>154980</c:v>
                </c:pt>
                <c:pt idx="344">
                  <c:v>82672</c:v>
                </c:pt>
                <c:pt idx="345">
                  <c:v>85682</c:v>
                </c:pt>
                <c:pt idx="346">
                  <c:v>88641</c:v>
                </c:pt>
                <c:pt idx="347">
                  <c:v>85847</c:v>
                </c:pt>
                <c:pt idx="348">
                  <c:v>91242</c:v>
                </c:pt>
                <c:pt idx="349">
                  <c:v>122297</c:v>
                </c:pt>
                <c:pt idx="350">
                  <c:v>177302</c:v>
                </c:pt>
                <c:pt idx="351">
                  <c:v>141926</c:v>
                </c:pt>
                <c:pt idx="352">
                  <c:v>177941</c:v>
                </c:pt>
                <c:pt idx="353">
                  <c:v>204194</c:v>
                </c:pt>
                <c:pt idx="354">
                  <c:v>243092</c:v>
                </c:pt>
                <c:pt idx="355">
                  <c:v>309617</c:v>
                </c:pt>
                <c:pt idx="356">
                  <c:v>454167</c:v>
                </c:pt>
                <c:pt idx="357">
                  <c:v>691270</c:v>
                </c:pt>
                <c:pt idx="358">
                  <c:v>533468</c:v>
                </c:pt>
                <c:pt idx="359">
                  <c:v>484625</c:v>
                </c:pt>
                <c:pt idx="360">
                  <c:v>461067</c:v>
                </c:pt>
                <c:pt idx="361">
                  <c:v>433486</c:v>
                </c:pt>
                <c:pt idx="362">
                  <c:v>410437</c:v>
                </c:pt>
                <c:pt idx="363">
                  <c:v>413917</c:v>
                </c:pt>
                <c:pt idx="364">
                  <c:v>553088</c:v>
                </c:pt>
              </c:numCache>
            </c:numRef>
          </c:val>
          <c:extLst>
            <c:ext xmlns:c16="http://schemas.microsoft.com/office/drawing/2014/chart" uri="{C3380CC4-5D6E-409C-BE32-E72D297353CC}">
              <c16:uniqueId val="{00000000-1B23-41DD-8E63-0FCAA99F83AA}"/>
            </c:ext>
          </c:extLst>
        </c:ser>
        <c:ser>
          <c:idx val="0"/>
          <c:order val="1"/>
          <c:tx>
            <c:strRef>
              <c:f>Feuil1!$B$1</c:f>
              <c:strCache>
                <c:ptCount val="1"/>
                <c:pt idx="0">
                  <c:v>Excursions 2022</c:v>
                </c:pt>
              </c:strCache>
            </c:strRef>
          </c:tx>
          <c:spPr>
            <a:solidFill>
              <a:schemeClr val="bg2">
                <a:lumMod val="20000"/>
                <a:lumOff val="80000"/>
              </a:schemeClr>
            </a:solidFill>
            <a:ln>
              <a:noFill/>
            </a:ln>
            <a:effectLst/>
          </c:spPr>
          <c:invertIfNegative val="0"/>
          <c:cat>
            <c:numRef>
              <c:f>Feuil1!$A$2:$A$366</c:f>
              <c:numCache>
                <c:formatCode>mmmm</c:formatCode>
                <c:ptCount val="365"/>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numCache>
            </c:numRef>
          </c:cat>
          <c:val>
            <c:numRef>
              <c:f>Feuil1!$B$2:$B$366</c:f>
              <c:numCache>
                <c:formatCode>#,##0</c:formatCode>
                <c:ptCount val="365"/>
                <c:pt idx="0">
                  <c:v>158545</c:v>
                </c:pt>
                <c:pt idx="1">
                  <c:v>192623</c:v>
                </c:pt>
                <c:pt idx="2">
                  <c:v>136301</c:v>
                </c:pt>
                <c:pt idx="3">
                  <c:v>133498</c:v>
                </c:pt>
                <c:pt idx="4">
                  <c:v>137440</c:v>
                </c:pt>
                <c:pt idx="5">
                  <c:v>135956</c:v>
                </c:pt>
                <c:pt idx="6">
                  <c:v>130782</c:v>
                </c:pt>
                <c:pt idx="7">
                  <c:v>122450</c:v>
                </c:pt>
                <c:pt idx="8">
                  <c:v>111291</c:v>
                </c:pt>
                <c:pt idx="9">
                  <c:v>110463</c:v>
                </c:pt>
                <c:pt idx="10">
                  <c:v>110875</c:v>
                </c:pt>
                <c:pt idx="11">
                  <c:v>114284</c:v>
                </c:pt>
                <c:pt idx="12">
                  <c:v>122983</c:v>
                </c:pt>
                <c:pt idx="13">
                  <c:v>132780</c:v>
                </c:pt>
                <c:pt idx="14">
                  <c:v>149247</c:v>
                </c:pt>
                <c:pt idx="15">
                  <c:v>130497</c:v>
                </c:pt>
                <c:pt idx="16">
                  <c:v>124899</c:v>
                </c:pt>
                <c:pt idx="17">
                  <c:v>112828</c:v>
                </c:pt>
                <c:pt idx="18">
                  <c:v>112373</c:v>
                </c:pt>
                <c:pt idx="19">
                  <c:v>118439</c:v>
                </c:pt>
                <c:pt idx="20">
                  <c:v>141448</c:v>
                </c:pt>
                <c:pt idx="21">
                  <c:v>153836</c:v>
                </c:pt>
                <c:pt idx="22">
                  <c:v>133053</c:v>
                </c:pt>
                <c:pt idx="23">
                  <c:v>108206</c:v>
                </c:pt>
                <c:pt idx="24">
                  <c:v>106100</c:v>
                </c:pt>
                <c:pt idx="25">
                  <c:v>114568</c:v>
                </c:pt>
                <c:pt idx="26">
                  <c:v>112835</c:v>
                </c:pt>
                <c:pt idx="27">
                  <c:v>127560</c:v>
                </c:pt>
                <c:pt idx="28">
                  <c:v>156944</c:v>
                </c:pt>
                <c:pt idx="29">
                  <c:v>150520</c:v>
                </c:pt>
                <c:pt idx="30">
                  <c:v>103341</c:v>
                </c:pt>
                <c:pt idx="31">
                  <c:v>109833</c:v>
                </c:pt>
                <c:pt idx="32">
                  <c:v>116438</c:v>
                </c:pt>
                <c:pt idx="33">
                  <c:v>115797</c:v>
                </c:pt>
                <c:pt idx="34">
                  <c:v>139164</c:v>
                </c:pt>
                <c:pt idx="35">
                  <c:v>189075</c:v>
                </c:pt>
                <c:pt idx="36">
                  <c:v>159392</c:v>
                </c:pt>
                <c:pt idx="37">
                  <c:v>145122</c:v>
                </c:pt>
                <c:pt idx="38">
                  <c:v>145044</c:v>
                </c:pt>
                <c:pt idx="39">
                  <c:v>151370</c:v>
                </c:pt>
                <c:pt idx="40">
                  <c:v>145148</c:v>
                </c:pt>
                <c:pt idx="41">
                  <c:v>203337</c:v>
                </c:pt>
                <c:pt idx="42">
                  <c:v>226608</c:v>
                </c:pt>
                <c:pt idx="43">
                  <c:v>179897</c:v>
                </c:pt>
                <c:pt idx="44">
                  <c:v>165344</c:v>
                </c:pt>
                <c:pt idx="45">
                  <c:v>151853</c:v>
                </c:pt>
                <c:pt idx="46">
                  <c:v>170945</c:v>
                </c:pt>
                <c:pt idx="47">
                  <c:v>189790</c:v>
                </c:pt>
                <c:pt idx="48">
                  <c:v>185277</c:v>
                </c:pt>
                <c:pt idx="49">
                  <c:v>215113</c:v>
                </c:pt>
                <c:pt idx="50">
                  <c:v>195034</c:v>
                </c:pt>
                <c:pt idx="51">
                  <c:v>169572</c:v>
                </c:pt>
                <c:pt idx="52">
                  <c:v>178219</c:v>
                </c:pt>
                <c:pt idx="53">
                  <c:v>174611</c:v>
                </c:pt>
                <c:pt idx="54">
                  <c:v>176969</c:v>
                </c:pt>
                <c:pt idx="55">
                  <c:v>220272</c:v>
                </c:pt>
                <c:pt idx="56">
                  <c:v>251049</c:v>
                </c:pt>
                <c:pt idx="57">
                  <c:v>231819</c:v>
                </c:pt>
                <c:pt idx="58">
                  <c:v>165170</c:v>
                </c:pt>
                <c:pt idx="59">
                  <c:v>178385</c:v>
                </c:pt>
                <c:pt idx="60">
                  <c:v>176063</c:v>
                </c:pt>
                <c:pt idx="61">
                  <c:v>174599</c:v>
                </c:pt>
                <c:pt idx="62">
                  <c:v>209103</c:v>
                </c:pt>
                <c:pt idx="63">
                  <c:v>211839</c:v>
                </c:pt>
                <c:pt idx="64">
                  <c:v>182345</c:v>
                </c:pt>
                <c:pt idx="65">
                  <c:v>150099</c:v>
                </c:pt>
                <c:pt idx="66">
                  <c:v>140566</c:v>
                </c:pt>
                <c:pt idx="67">
                  <c:v>137470</c:v>
                </c:pt>
                <c:pt idx="68">
                  <c:v>140339</c:v>
                </c:pt>
                <c:pt idx="69">
                  <c:v>144196</c:v>
                </c:pt>
                <c:pt idx="70">
                  <c:v>187284</c:v>
                </c:pt>
                <c:pt idx="71">
                  <c:v>166918</c:v>
                </c:pt>
                <c:pt idx="72">
                  <c:v>133590</c:v>
                </c:pt>
                <c:pt idx="73">
                  <c:v>128740</c:v>
                </c:pt>
                <c:pt idx="74">
                  <c:v>137055</c:v>
                </c:pt>
                <c:pt idx="75">
                  <c:v>155711</c:v>
                </c:pt>
                <c:pt idx="76">
                  <c:v>175489</c:v>
                </c:pt>
                <c:pt idx="77">
                  <c:v>212126</c:v>
                </c:pt>
                <c:pt idx="78">
                  <c:v>209613</c:v>
                </c:pt>
                <c:pt idx="79">
                  <c:v>144657</c:v>
                </c:pt>
                <c:pt idx="80">
                  <c:v>150162</c:v>
                </c:pt>
                <c:pt idx="81">
                  <c:v>150111</c:v>
                </c:pt>
                <c:pt idx="82">
                  <c:v>167956</c:v>
                </c:pt>
                <c:pt idx="83">
                  <c:v>230431</c:v>
                </c:pt>
                <c:pt idx="84">
                  <c:v>234174</c:v>
                </c:pt>
                <c:pt idx="85">
                  <c:v>241087</c:v>
                </c:pt>
                <c:pt idx="86">
                  <c:v>192756</c:v>
                </c:pt>
                <c:pt idx="87">
                  <c:v>176768</c:v>
                </c:pt>
                <c:pt idx="88">
                  <c:v>148540</c:v>
                </c:pt>
                <c:pt idx="89">
                  <c:v>144767</c:v>
                </c:pt>
                <c:pt idx="90">
                  <c:v>172543</c:v>
                </c:pt>
                <c:pt idx="91">
                  <c:v>182248</c:v>
                </c:pt>
                <c:pt idx="92">
                  <c:v>191104</c:v>
                </c:pt>
                <c:pt idx="93">
                  <c:v>142624</c:v>
                </c:pt>
                <c:pt idx="94">
                  <c:v>155671</c:v>
                </c:pt>
                <c:pt idx="95">
                  <c:v>147352</c:v>
                </c:pt>
                <c:pt idx="96">
                  <c:v>151783</c:v>
                </c:pt>
                <c:pt idx="97">
                  <c:v>212788</c:v>
                </c:pt>
                <c:pt idx="98">
                  <c:v>257713</c:v>
                </c:pt>
                <c:pt idx="99">
                  <c:v>261362</c:v>
                </c:pt>
                <c:pt idx="100">
                  <c:v>242933</c:v>
                </c:pt>
                <c:pt idx="101">
                  <c:v>235481</c:v>
                </c:pt>
                <c:pt idx="102">
                  <c:v>266197</c:v>
                </c:pt>
                <c:pt idx="103">
                  <c:v>267637</c:v>
                </c:pt>
                <c:pt idx="104">
                  <c:v>328991</c:v>
                </c:pt>
                <c:pt idx="105">
                  <c:v>423123</c:v>
                </c:pt>
                <c:pt idx="106">
                  <c:v>434331</c:v>
                </c:pt>
                <c:pt idx="107">
                  <c:v>405315</c:v>
                </c:pt>
                <c:pt idx="108">
                  <c:v>280005</c:v>
                </c:pt>
                <c:pt idx="109">
                  <c:v>262087</c:v>
                </c:pt>
                <c:pt idx="110">
                  <c:v>245834</c:v>
                </c:pt>
                <c:pt idx="111">
                  <c:v>252175</c:v>
                </c:pt>
                <c:pt idx="112">
                  <c:v>273056</c:v>
                </c:pt>
                <c:pt idx="113">
                  <c:v>248149</c:v>
                </c:pt>
                <c:pt idx="114">
                  <c:v>220801</c:v>
                </c:pt>
                <c:pt idx="115">
                  <c:v>230615</c:v>
                </c:pt>
                <c:pt idx="116">
                  <c:v>232804</c:v>
                </c:pt>
                <c:pt idx="117">
                  <c:v>234656</c:v>
                </c:pt>
                <c:pt idx="118">
                  <c:v>304456</c:v>
                </c:pt>
                <c:pt idx="119">
                  <c:v>304247</c:v>
                </c:pt>
                <c:pt idx="120">
                  <c:v>299424</c:v>
                </c:pt>
                <c:pt idx="121">
                  <c:v>268878</c:v>
                </c:pt>
                <c:pt idx="122">
                  <c:v>245713</c:v>
                </c:pt>
                <c:pt idx="123">
                  <c:v>254782</c:v>
                </c:pt>
                <c:pt idx="124">
                  <c:v>263120</c:v>
                </c:pt>
                <c:pt idx="125">
                  <c:v>325509</c:v>
                </c:pt>
                <c:pt idx="126">
                  <c:v>325662</c:v>
                </c:pt>
                <c:pt idx="127">
                  <c:v>306975</c:v>
                </c:pt>
                <c:pt idx="128">
                  <c:v>240772</c:v>
                </c:pt>
                <c:pt idx="129">
                  <c:v>247846</c:v>
                </c:pt>
                <c:pt idx="130">
                  <c:v>218140</c:v>
                </c:pt>
                <c:pt idx="131">
                  <c:v>229261</c:v>
                </c:pt>
                <c:pt idx="132">
                  <c:v>292785</c:v>
                </c:pt>
                <c:pt idx="133">
                  <c:v>295744</c:v>
                </c:pt>
                <c:pt idx="134">
                  <c:v>299145</c:v>
                </c:pt>
                <c:pt idx="135">
                  <c:v>223431</c:v>
                </c:pt>
                <c:pt idx="136">
                  <c:v>218512</c:v>
                </c:pt>
                <c:pt idx="137">
                  <c:v>214804</c:v>
                </c:pt>
                <c:pt idx="138">
                  <c:v>199954</c:v>
                </c:pt>
                <c:pt idx="139">
                  <c:v>270906</c:v>
                </c:pt>
                <c:pt idx="140">
                  <c:v>270912</c:v>
                </c:pt>
                <c:pt idx="141">
                  <c:v>260416</c:v>
                </c:pt>
                <c:pt idx="142">
                  <c:v>194890</c:v>
                </c:pt>
                <c:pt idx="143">
                  <c:v>242145</c:v>
                </c:pt>
                <c:pt idx="144">
                  <c:v>384047</c:v>
                </c:pt>
                <c:pt idx="145">
                  <c:v>410292</c:v>
                </c:pt>
                <c:pt idx="146">
                  <c:v>384214</c:v>
                </c:pt>
                <c:pt idx="147">
                  <c:v>454626</c:v>
                </c:pt>
                <c:pt idx="148">
                  <c:v>475551</c:v>
                </c:pt>
                <c:pt idx="149">
                  <c:v>220277</c:v>
                </c:pt>
                <c:pt idx="150">
                  <c:v>243287</c:v>
                </c:pt>
                <c:pt idx="151">
                  <c:v>255349</c:v>
                </c:pt>
                <c:pt idx="152">
                  <c:v>256220</c:v>
                </c:pt>
                <c:pt idx="153">
                  <c:v>362534</c:v>
                </c:pt>
                <c:pt idx="154">
                  <c:v>322074</c:v>
                </c:pt>
                <c:pt idx="155">
                  <c:v>338356</c:v>
                </c:pt>
                <c:pt idx="156">
                  <c:v>306533</c:v>
                </c:pt>
                <c:pt idx="157">
                  <c:v>272424</c:v>
                </c:pt>
                <c:pt idx="158">
                  <c:v>230810</c:v>
                </c:pt>
                <c:pt idx="159">
                  <c:v>265429</c:v>
                </c:pt>
                <c:pt idx="160">
                  <c:v>293989</c:v>
                </c:pt>
                <c:pt idx="161">
                  <c:v>364390</c:v>
                </c:pt>
                <c:pt idx="162">
                  <c:v>294365</c:v>
                </c:pt>
                <c:pt idx="163">
                  <c:v>233627</c:v>
                </c:pt>
                <c:pt idx="164">
                  <c:v>263256</c:v>
                </c:pt>
                <c:pt idx="165">
                  <c:v>282590</c:v>
                </c:pt>
                <c:pt idx="166">
                  <c:v>281415</c:v>
                </c:pt>
                <c:pt idx="167">
                  <c:v>295576</c:v>
                </c:pt>
                <c:pt idx="168">
                  <c:v>334508</c:v>
                </c:pt>
                <c:pt idx="169">
                  <c:v>268470</c:v>
                </c:pt>
                <c:pt idx="170">
                  <c:v>252099</c:v>
                </c:pt>
                <c:pt idx="171">
                  <c:v>247366</c:v>
                </c:pt>
                <c:pt idx="172">
                  <c:v>276529</c:v>
                </c:pt>
                <c:pt idx="173">
                  <c:v>282325</c:v>
                </c:pt>
                <c:pt idx="174">
                  <c:v>329110</c:v>
                </c:pt>
                <c:pt idx="175">
                  <c:v>341761</c:v>
                </c:pt>
                <c:pt idx="176">
                  <c:v>327053</c:v>
                </c:pt>
                <c:pt idx="177">
                  <c:v>293294</c:v>
                </c:pt>
                <c:pt idx="178">
                  <c:v>248880</c:v>
                </c:pt>
                <c:pt idx="179">
                  <c:v>262880</c:v>
                </c:pt>
                <c:pt idx="180">
                  <c:v>277175</c:v>
                </c:pt>
                <c:pt idx="181">
                  <c:v>311745</c:v>
                </c:pt>
                <c:pt idx="182">
                  <c:v>413447</c:v>
                </c:pt>
                <c:pt idx="183">
                  <c:v>440700</c:v>
                </c:pt>
                <c:pt idx="184">
                  <c:v>331044</c:v>
                </c:pt>
                <c:pt idx="185">
                  <c:v>333912</c:v>
                </c:pt>
                <c:pt idx="186">
                  <c:v>328432</c:v>
                </c:pt>
                <c:pt idx="187">
                  <c:v>351148</c:v>
                </c:pt>
                <c:pt idx="188">
                  <c:v>372407</c:v>
                </c:pt>
                <c:pt idx="189">
                  <c:v>484400</c:v>
                </c:pt>
                <c:pt idx="190">
                  <c:v>467250</c:v>
                </c:pt>
                <c:pt idx="191">
                  <c:v>427576</c:v>
                </c:pt>
                <c:pt idx="192">
                  <c:v>409097</c:v>
                </c:pt>
                <c:pt idx="193">
                  <c:v>454636</c:v>
                </c:pt>
                <c:pt idx="194">
                  <c:v>470800</c:v>
                </c:pt>
                <c:pt idx="195">
                  <c:v>515313</c:v>
                </c:pt>
                <c:pt idx="196">
                  <c:v>659835</c:v>
                </c:pt>
                <c:pt idx="197">
                  <c:v>539805</c:v>
                </c:pt>
                <c:pt idx="198">
                  <c:v>423706</c:v>
                </c:pt>
                <c:pt idx="199">
                  <c:v>415518</c:v>
                </c:pt>
                <c:pt idx="200">
                  <c:v>420504</c:v>
                </c:pt>
                <c:pt idx="201">
                  <c:v>384905</c:v>
                </c:pt>
                <c:pt idx="202">
                  <c:v>346694</c:v>
                </c:pt>
                <c:pt idx="203">
                  <c:v>475381</c:v>
                </c:pt>
                <c:pt idx="204">
                  <c:v>439011</c:v>
                </c:pt>
                <c:pt idx="205">
                  <c:v>385710</c:v>
                </c:pt>
                <c:pt idx="206">
                  <c:v>390431</c:v>
                </c:pt>
                <c:pt idx="207">
                  <c:v>387894</c:v>
                </c:pt>
                <c:pt idx="208">
                  <c:v>373640</c:v>
                </c:pt>
                <c:pt idx="209">
                  <c:v>488098</c:v>
                </c:pt>
                <c:pt idx="210">
                  <c:v>621330</c:v>
                </c:pt>
                <c:pt idx="211">
                  <c:v>493014</c:v>
                </c:pt>
                <c:pt idx="212">
                  <c:v>530123</c:v>
                </c:pt>
                <c:pt idx="213">
                  <c:v>547935</c:v>
                </c:pt>
                <c:pt idx="214">
                  <c:v>549428</c:v>
                </c:pt>
                <c:pt idx="215">
                  <c:v>454486</c:v>
                </c:pt>
                <c:pt idx="216">
                  <c:v>505169</c:v>
                </c:pt>
                <c:pt idx="217">
                  <c:v>618866</c:v>
                </c:pt>
                <c:pt idx="218">
                  <c:v>574789</c:v>
                </c:pt>
                <c:pt idx="219">
                  <c:v>576621</c:v>
                </c:pt>
                <c:pt idx="220">
                  <c:v>540626</c:v>
                </c:pt>
                <c:pt idx="221">
                  <c:v>562630</c:v>
                </c:pt>
                <c:pt idx="222">
                  <c:v>542599</c:v>
                </c:pt>
                <c:pt idx="223">
                  <c:v>563843</c:v>
                </c:pt>
                <c:pt idx="224">
                  <c:v>654242</c:v>
                </c:pt>
                <c:pt idx="225">
                  <c:v>473539</c:v>
                </c:pt>
                <c:pt idx="226">
                  <c:v>494979</c:v>
                </c:pt>
                <c:pt idx="227">
                  <c:v>498588</c:v>
                </c:pt>
                <c:pt idx="228">
                  <c:v>509277</c:v>
                </c:pt>
                <c:pt idx="229">
                  <c:v>497192</c:v>
                </c:pt>
                <c:pt idx="230">
                  <c:v>454118</c:v>
                </c:pt>
                <c:pt idx="231">
                  <c:v>634537</c:v>
                </c:pt>
                <c:pt idx="232">
                  <c:v>440993</c:v>
                </c:pt>
                <c:pt idx="233">
                  <c:v>431580</c:v>
                </c:pt>
                <c:pt idx="234">
                  <c:v>444383</c:v>
                </c:pt>
                <c:pt idx="235">
                  <c:v>447952</c:v>
                </c:pt>
                <c:pt idx="236">
                  <c:v>398249</c:v>
                </c:pt>
                <c:pt idx="237">
                  <c:v>447905</c:v>
                </c:pt>
                <c:pt idx="238">
                  <c:v>521000</c:v>
                </c:pt>
                <c:pt idx="239">
                  <c:v>383019</c:v>
                </c:pt>
                <c:pt idx="240">
                  <c:v>387603</c:v>
                </c:pt>
                <c:pt idx="241">
                  <c:v>361984</c:v>
                </c:pt>
                <c:pt idx="242">
                  <c:v>343421</c:v>
                </c:pt>
                <c:pt idx="243">
                  <c:v>310227</c:v>
                </c:pt>
                <c:pt idx="244">
                  <c:v>337306</c:v>
                </c:pt>
                <c:pt idx="245">
                  <c:v>368902</c:v>
                </c:pt>
                <c:pt idx="246">
                  <c:v>307663</c:v>
                </c:pt>
                <c:pt idx="247">
                  <c:v>321485</c:v>
                </c:pt>
                <c:pt idx="248">
                  <c:v>311865</c:v>
                </c:pt>
                <c:pt idx="249">
                  <c:v>296628</c:v>
                </c:pt>
                <c:pt idx="250">
                  <c:v>311523</c:v>
                </c:pt>
                <c:pt idx="251">
                  <c:v>325567</c:v>
                </c:pt>
                <c:pt idx="252">
                  <c:v>406291</c:v>
                </c:pt>
                <c:pt idx="253">
                  <c:v>369604</c:v>
                </c:pt>
                <c:pt idx="254">
                  <c:v>320837</c:v>
                </c:pt>
                <c:pt idx="255">
                  <c:v>306528</c:v>
                </c:pt>
                <c:pt idx="256">
                  <c:v>328054</c:v>
                </c:pt>
                <c:pt idx="257">
                  <c:v>313388</c:v>
                </c:pt>
                <c:pt idx="258">
                  <c:v>334844</c:v>
                </c:pt>
                <c:pt idx="259">
                  <c:v>368708</c:v>
                </c:pt>
                <c:pt idx="260">
                  <c:v>329963</c:v>
                </c:pt>
                <c:pt idx="261">
                  <c:v>257329</c:v>
                </c:pt>
                <c:pt idx="262">
                  <c:v>269128</c:v>
                </c:pt>
                <c:pt idx="263">
                  <c:v>274081</c:v>
                </c:pt>
                <c:pt idx="264">
                  <c:v>226169</c:v>
                </c:pt>
                <c:pt idx="265">
                  <c:v>238306</c:v>
                </c:pt>
                <c:pt idx="266">
                  <c:v>266920</c:v>
                </c:pt>
                <c:pt idx="267">
                  <c:v>269300</c:v>
                </c:pt>
                <c:pt idx="268">
                  <c:v>212285</c:v>
                </c:pt>
                <c:pt idx="269">
                  <c:v>210840</c:v>
                </c:pt>
                <c:pt idx="270">
                  <c:v>197123</c:v>
                </c:pt>
                <c:pt idx="271">
                  <c:v>176135</c:v>
                </c:pt>
                <c:pt idx="272">
                  <c:v>195687</c:v>
                </c:pt>
                <c:pt idx="273">
                  <c:v>232064</c:v>
                </c:pt>
                <c:pt idx="274">
                  <c:v>215130</c:v>
                </c:pt>
                <c:pt idx="275">
                  <c:v>151223</c:v>
                </c:pt>
                <c:pt idx="276">
                  <c:v>164235</c:v>
                </c:pt>
                <c:pt idx="277">
                  <c:v>158771</c:v>
                </c:pt>
                <c:pt idx="278">
                  <c:v>181465</c:v>
                </c:pt>
                <c:pt idx="279">
                  <c:v>200378</c:v>
                </c:pt>
                <c:pt idx="280">
                  <c:v>234261</c:v>
                </c:pt>
                <c:pt idx="281">
                  <c:v>239924</c:v>
                </c:pt>
                <c:pt idx="282">
                  <c:v>158721</c:v>
                </c:pt>
                <c:pt idx="283">
                  <c:v>165696</c:v>
                </c:pt>
                <c:pt idx="284">
                  <c:v>156873</c:v>
                </c:pt>
                <c:pt idx="285">
                  <c:v>150989</c:v>
                </c:pt>
                <c:pt idx="286">
                  <c:v>156027</c:v>
                </c:pt>
                <c:pt idx="287">
                  <c:v>194488</c:v>
                </c:pt>
                <c:pt idx="288">
                  <c:v>175205</c:v>
                </c:pt>
                <c:pt idx="289">
                  <c:v>136741</c:v>
                </c:pt>
                <c:pt idx="290">
                  <c:v>129717</c:v>
                </c:pt>
                <c:pt idx="291">
                  <c:v>146730</c:v>
                </c:pt>
                <c:pt idx="292">
                  <c:v>153024</c:v>
                </c:pt>
                <c:pt idx="293">
                  <c:v>174932</c:v>
                </c:pt>
                <c:pt idx="294">
                  <c:v>243740</c:v>
                </c:pt>
                <c:pt idx="295">
                  <c:v>242086</c:v>
                </c:pt>
                <c:pt idx="296">
                  <c:v>211247</c:v>
                </c:pt>
                <c:pt idx="297">
                  <c:v>222125</c:v>
                </c:pt>
                <c:pt idx="298">
                  <c:v>237202</c:v>
                </c:pt>
                <c:pt idx="299">
                  <c:v>243333</c:v>
                </c:pt>
                <c:pt idx="300">
                  <c:v>285386</c:v>
                </c:pt>
                <c:pt idx="301">
                  <c:v>359693</c:v>
                </c:pt>
                <c:pt idx="302">
                  <c:v>348151</c:v>
                </c:pt>
                <c:pt idx="303">
                  <c:v>304083</c:v>
                </c:pt>
                <c:pt idx="304">
                  <c:v>294760</c:v>
                </c:pt>
                <c:pt idx="305">
                  <c:v>249977</c:v>
                </c:pt>
                <c:pt idx="306">
                  <c:v>214601</c:v>
                </c:pt>
                <c:pt idx="307">
                  <c:v>224757</c:v>
                </c:pt>
                <c:pt idx="308">
                  <c:v>230262</c:v>
                </c:pt>
                <c:pt idx="309">
                  <c:v>179129</c:v>
                </c:pt>
                <c:pt idx="310">
                  <c:v>142292</c:v>
                </c:pt>
                <c:pt idx="311">
                  <c:v>149127</c:v>
                </c:pt>
                <c:pt idx="312">
                  <c:v>154390</c:v>
                </c:pt>
                <c:pt idx="313">
                  <c:v>182594</c:v>
                </c:pt>
                <c:pt idx="314">
                  <c:v>227058</c:v>
                </c:pt>
                <c:pt idx="315">
                  <c:v>243264</c:v>
                </c:pt>
                <c:pt idx="316">
                  <c:v>239493</c:v>
                </c:pt>
                <c:pt idx="317">
                  <c:v>139552</c:v>
                </c:pt>
                <c:pt idx="318">
                  <c:v>129139</c:v>
                </c:pt>
                <c:pt idx="319">
                  <c:v>76153</c:v>
                </c:pt>
                <c:pt idx="320">
                  <c:v>128970</c:v>
                </c:pt>
                <c:pt idx="321">
                  <c:v>142354</c:v>
                </c:pt>
                <c:pt idx="322">
                  <c:v>160870</c:v>
                </c:pt>
                <c:pt idx="323">
                  <c:v>137817</c:v>
                </c:pt>
                <c:pt idx="324">
                  <c:v>110185</c:v>
                </c:pt>
                <c:pt idx="325">
                  <c:v>105527</c:v>
                </c:pt>
                <c:pt idx="326">
                  <c:v>124937</c:v>
                </c:pt>
                <c:pt idx="327">
                  <c:v>137311</c:v>
                </c:pt>
                <c:pt idx="328">
                  <c:v>145228</c:v>
                </c:pt>
                <c:pt idx="329">
                  <c:v>152091</c:v>
                </c:pt>
                <c:pt idx="330">
                  <c:v>133305</c:v>
                </c:pt>
                <c:pt idx="331">
                  <c:v>111571</c:v>
                </c:pt>
                <c:pt idx="332">
                  <c:v>123834</c:v>
                </c:pt>
                <c:pt idx="333">
                  <c:v>101363</c:v>
                </c:pt>
                <c:pt idx="334">
                  <c:v>127038</c:v>
                </c:pt>
                <c:pt idx="335">
                  <c:v>132939</c:v>
                </c:pt>
                <c:pt idx="336">
                  <c:v>152377</c:v>
                </c:pt>
                <c:pt idx="337">
                  <c:v>123122</c:v>
                </c:pt>
                <c:pt idx="338">
                  <c:v>110034</c:v>
                </c:pt>
                <c:pt idx="339">
                  <c:v>115809</c:v>
                </c:pt>
                <c:pt idx="340">
                  <c:v>118769</c:v>
                </c:pt>
                <c:pt idx="341">
                  <c:v>122177</c:v>
                </c:pt>
                <c:pt idx="342">
                  <c:v>130978</c:v>
                </c:pt>
                <c:pt idx="343">
                  <c:v>148514</c:v>
                </c:pt>
                <c:pt idx="344">
                  <c:v>124006</c:v>
                </c:pt>
                <c:pt idx="345">
                  <c:v>105001</c:v>
                </c:pt>
                <c:pt idx="346">
                  <c:v>112904</c:v>
                </c:pt>
                <c:pt idx="347">
                  <c:v>94552</c:v>
                </c:pt>
                <c:pt idx="348">
                  <c:v>115491</c:v>
                </c:pt>
                <c:pt idx="349">
                  <c:v>138970</c:v>
                </c:pt>
                <c:pt idx="350">
                  <c:v>168056</c:v>
                </c:pt>
                <c:pt idx="351">
                  <c:v>126220</c:v>
                </c:pt>
                <c:pt idx="352">
                  <c:v>149230</c:v>
                </c:pt>
                <c:pt idx="353">
                  <c:v>165144</c:v>
                </c:pt>
                <c:pt idx="354">
                  <c:v>177431</c:v>
                </c:pt>
                <c:pt idx="355">
                  <c:v>197115</c:v>
                </c:pt>
                <c:pt idx="356">
                  <c:v>247900</c:v>
                </c:pt>
                <c:pt idx="357">
                  <c:v>176524</c:v>
                </c:pt>
                <c:pt idx="358">
                  <c:v>214779</c:v>
                </c:pt>
                <c:pt idx="359">
                  <c:v>303652</c:v>
                </c:pt>
                <c:pt idx="360">
                  <c:v>276306</c:v>
                </c:pt>
                <c:pt idx="361">
                  <c:v>230239</c:v>
                </c:pt>
                <c:pt idx="362">
                  <c:v>259235</c:v>
                </c:pt>
                <c:pt idx="363">
                  <c:v>218075</c:v>
                </c:pt>
                <c:pt idx="364">
                  <c:v>130210</c:v>
                </c:pt>
              </c:numCache>
            </c:numRef>
          </c:val>
          <c:extLst>
            <c:ext xmlns:c16="http://schemas.microsoft.com/office/drawing/2014/chart" uri="{C3380CC4-5D6E-409C-BE32-E72D297353CC}">
              <c16:uniqueId val="{00000000-9F89-4874-B48A-10878CAC14AC}"/>
            </c:ext>
          </c:extLst>
        </c:ser>
        <c:dLbls>
          <c:showLegendKey val="0"/>
          <c:showVal val="0"/>
          <c:showCatName val="0"/>
          <c:showSerName val="0"/>
          <c:showPercent val="0"/>
          <c:showBubbleSize val="0"/>
        </c:dLbls>
        <c:gapWidth val="0"/>
        <c:overlap val="100"/>
        <c:axId val="1830770368"/>
        <c:axId val="1830768288"/>
      </c:barChart>
      <c:dateAx>
        <c:axId val="1830770368"/>
        <c:scaling>
          <c:orientation val="minMax"/>
        </c:scaling>
        <c:delete val="0"/>
        <c:axPos val="b"/>
        <c:numFmt formatCode="mmmm" sourceLinked="0"/>
        <c:majorTickMark val="in"/>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30768288"/>
        <c:crosses val="autoZero"/>
        <c:auto val="0"/>
        <c:lblOffset val="200"/>
        <c:baseTimeUnit val="days"/>
        <c:minorUnit val="1"/>
      </c:dateAx>
      <c:valAx>
        <c:axId val="1830768288"/>
        <c:scaling>
          <c:orientation val="minMax"/>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83077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66274152029584"/>
          <c:y val="0.18762539678631301"/>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accent6"/>
              </a:solidFill>
              <a:ln>
                <a:noFill/>
              </a:ln>
              <a:effectLst/>
            </c:spPr>
            <c:extLst>
              <c:ext xmlns:c16="http://schemas.microsoft.com/office/drawing/2014/chart" uri="{C3380CC4-5D6E-409C-BE32-E72D297353CC}">
                <c16:uniqueId val="{00000001-12D5-450C-BAD5-076804A1E236}"/>
              </c:ext>
            </c:extLst>
          </c:dPt>
          <c:dPt>
            <c:idx val="1"/>
            <c:bubble3D val="0"/>
            <c:spPr>
              <a:solidFill>
                <a:srgbClr val="5E8097"/>
              </a:solidFill>
              <a:ln>
                <a:noFill/>
              </a:ln>
              <a:effectLst/>
            </c:spPr>
            <c:extLst>
              <c:ext xmlns:c16="http://schemas.microsoft.com/office/drawing/2014/chart" uri="{C3380CC4-5D6E-409C-BE32-E72D297353CC}">
                <c16:uniqueId val="{00000003-12D5-450C-BAD5-076804A1E236}"/>
              </c:ext>
            </c:extLst>
          </c:dPt>
          <c:dPt>
            <c:idx val="2"/>
            <c:bubble3D val="0"/>
            <c:spPr>
              <a:solidFill>
                <a:srgbClr val="BB6F89"/>
              </a:solidFill>
              <a:ln>
                <a:noFill/>
              </a:ln>
              <a:effectLst/>
            </c:spPr>
            <c:extLst>
              <c:ext xmlns:c16="http://schemas.microsoft.com/office/drawing/2014/chart" uri="{C3380CC4-5D6E-409C-BE32-E72D297353CC}">
                <c16:uniqueId val="{00000005-12D5-450C-BAD5-076804A1E236}"/>
              </c:ext>
            </c:extLst>
          </c:dPt>
          <c:dLbls>
            <c:dLbl>
              <c:idx val="0"/>
              <c:layout>
                <c:manualLayout>
                  <c:x val="-2.3820974311611311E-2"/>
                  <c:y val="-0.32313333456447385"/>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6"/>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D5-450C-BAD5-076804A1E236}"/>
                </c:ext>
              </c:extLst>
            </c:dLbl>
            <c:dLbl>
              <c:idx val="1"/>
              <c:delete val="1"/>
              <c:extLst>
                <c:ext xmlns:c15="http://schemas.microsoft.com/office/drawing/2012/chart" uri="{CE6537A1-D6FC-4f65-9D91-7224C49458BB}"/>
                <c:ext xmlns:c16="http://schemas.microsoft.com/office/drawing/2014/chart" uri="{C3380CC4-5D6E-409C-BE32-E72D297353CC}">
                  <c16:uniqueId val="{00000003-12D5-450C-BAD5-076804A1E2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Feuil1!$A$2:$A$4</c:f>
              <c:strCache>
                <c:ptCount val="2"/>
                <c:pt idx="0">
                  <c:v>Oui</c:v>
                </c:pt>
                <c:pt idx="1">
                  <c:v>Non </c:v>
                </c:pt>
              </c:strCache>
            </c:strRef>
          </c:cat>
          <c:val>
            <c:numRef>
              <c:f>Feuil1!$B$2:$B$4</c:f>
              <c:numCache>
                <c:formatCode>0%</c:formatCode>
                <c:ptCount val="3"/>
                <c:pt idx="0">
                  <c:v>0.97</c:v>
                </c:pt>
                <c:pt idx="1">
                  <c:v>3.0000000000000027E-2</c:v>
                </c:pt>
              </c:numCache>
            </c:numRef>
          </c:val>
          <c:extLst>
            <c:ext xmlns:c16="http://schemas.microsoft.com/office/drawing/2014/chart" uri="{C3380CC4-5D6E-409C-BE32-E72D297353CC}">
              <c16:uniqueId val="{00000006-12D5-450C-BAD5-076804A1E236}"/>
            </c:ext>
          </c:extLst>
        </c:ser>
        <c:dLbls>
          <c:showLegendKey val="0"/>
          <c:showVal val="1"/>
          <c:showCatName val="0"/>
          <c:showSerName val="0"/>
          <c:showPercent val="0"/>
          <c:showBubbleSize val="0"/>
          <c:showLeaderLines val="0"/>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4591619301223"/>
          <c:y val="0.17094453229773113"/>
          <c:w val="0.56555008065894874"/>
          <c:h val="0.66480125790188382"/>
        </c:manualLayout>
      </c:layout>
      <c:doughnutChart>
        <c:varyColors val="1"/>
        <c:ser>
          <c:idx val="0"/>
          <c:order val="0"/>
          <c:tx>
            <c:strRef>
              <c:f>Feuil1!$B$1</c:f>
              <c:strCache>
                <c:ptCount val="1"/>
                <c:pt idx="0">
                  <c:v>Série 1</c:v>
                </c:pt>
              </c:strCache>
            </c:strRef>
          </c:tx>
          <c:dPt>
            <c:idx val="0"/>
            <c:bubble3D val="0"/>
            <c:spPr>
              <a:solidFill>
                <a:schemeClr val="accent5">
                  <a:lumMod val="60000"/>
                  <a:lumOff val="40000"/>
                </a:schemeClr>
              </a:solidFill>
            </c:spPr>
            <c:extLst>
              <c:ext xmlns:c16="http://schemas.microsoft.com/office/drawing/2014/chart" uri="{C3380CC4-5D6E-409C-BE32-E72D297353CC}">
                <c16:uniqueId val="{00000001-F813-4040-B901-2D34E7E271AE}"/>
              </c:ext>
            </c:extLst>
          </c:dPt>
          <c:dPt>
            <c:idx val="1"/>
            <c:bubble3D val="0"/>
            <c:spPr>
              <a:solidFill>
                <a:schemeClr val="accent5"/>
              </a:solidFill>
            </c:spPr>
            <c:extLst>
              <c:ext xmlns:c16="http://schemas.microsoft.com/office/drawing/2014/chart" uri="{C3380CC4-5D6E-409C-BE32-E72D297353CC}">
                <c16:uniqueId val="{00000003-F813-4040-B901-2D34E7E271AE}"/>
              </c:ext>
            </c:extLst>
          </c:dPt>
          <c:dPt>
            <c:idx val="2"/>
            <c:bubble3D val="0"/>
            <c:spPr>
              <a:solidFill>
                <a:schemeClr val="accent5">
                  <a:lumMod val="50000"/>
                </a:schemeClr>
              </a:solidFill>
            </c:spPr>
            <c:extLst>
              <c:ext xmlns:c16="http://schemas.microsoft.com/office/drawing/2014/chart" uri="{C3380CC4-5D6E-409C-BE32-E72D297353CC}">
                <c16:uniqueId val="{00000005-F813-4040-B901-2D34E7E271AE}"/>
              </c:ext>
            </c:extLst>
          </c:dPt>
          <c:dPt>
            <c:idx val="3"/>
            <c:bubble3D val="0"/>
            <c:spPr>
              <a:solidFill>
                <a:schemeClr val="accent5">
                  <a:lumMod val="20000"/>
                  <a:lumOff val="80000"/>
                </a:schemeClr>
              </a:solidFill>
            </c:spPr>
            <c:extLst>
              <c:ext xmlns:c16="http://schemas.microsoft.com/office/drawing/2014/chart" uri="{C3380CC4-5D6E-409C-BE32-E72D297353CC}">
                <c16:uniqueId val="{00000007-F813-4040-B901-2D34E7E271AE}"/>
              </c:ext>
            </c:extLst>
          </c:dPt>
          <c:dLbls>
            <c:dLbl>
              <c:idx val="0"/>
              <c:layout>
                <c:manualLayout>
                  <c:x val="9.7039066820375525E-2"/>
                  <c:y val="-0.12832754848911995"/>
                </c:manualLayout>
              </c:layout>
              <c:showLegendKey val="0"/>
              <c:showVal val="0"/>
              <c:showCatName val="1"/>
              <c:showSerName val="0"/>
              <c:showPercent val="1"/>
              <c:showBubbleSize val="0"/>
              <c:extLst>
                <c:ext xmlns:c15="http://schemas.microsoft.com/office/drawing/2012/chart" uri="{CE6537A1-D6FC-4f65-9D91-7224C49458BB}">
                  <c15:layout>
                    <c:manualLayout>
                      <c:w val="0.32827093765908533"/>
                      <c:h val="0.35591527687258018"/>
                    </c:manualLayout>
                  </c15:layout>
                </c:ext>
                <c:ext xmlns:c16="http://schemas.microsoft.com/office/drawing/2014/chart" uri="{C3380CC4-5D6E-409C-BE32-E72D297353CC}">
                  <c16:uniqueId val="{00000001-F813-4040-B901-2D34E7E271AE}"/>
                </c:ext>
              </c:extLst>
            </c:dLbl>
            <c:dLbl>
              <c:idx val="1"/>
              <c:layout>
                <c:manualLayout>
                  <c:x val="-0.27878053602623115"/>
                  <c:y val="5.6147793366824107E-2"/>
                </c:manualLayout>
              </c:layout>
              <c:spPr>
                <a:noFill/>
                <a:ln>
                  <a:noFill/>
                </a:ln>
                <a:effectLst/>
              </c:spPr>
              <c:txPr>
                <a:bodyPr rot="0" spcFirstLastPara="1" vertOverflow="clip" horzOverflow="clip"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42537160900514898"/>
                      <c:h val="0.29296404639327167"/>
                    </c:manualLayout>
                  </c15:layout>
                </c:ext>
                <c:ext xmlns:c16="http://schemas.microsoft.com/office/drawing/2014/chart" uri="{C3380CC4-5D6E-409C-BE32-E72D297353CC}">
                  <c16:uniqueId val="{00000003-F813-4040-B901-2D34E7E271AE}"/>
                </c:ext>
              </c:extLst>
            </c:dLbl>
            <c:dLbl>
              <c:idx val="2"/>
              <c:layout>
                <c:manualLayout>
                  <c:x val="-0.13342871687801636"/>
                  <c:y val="-4.9905157745768869E-2"/>
                </c:manualLayout>
              </c:layout>
              <c:showLegendKey val="0"/>
              <c:showVal val="0"/>
              <c:showCatName val="1"/>
              <c:showSerName val="0"/>
              <c:showPercent val="1"/>
              <c:showBubbleSize val="0"/>
              <c:extLst>
                <c:ext xmlns:c15="http://schemas.microsoft.com/office/drawing/2012/chart" uri="{CE6537A1-D6FC-4f65-9D91-7224C49458BB}">
                  <c15:layout>
                    <c:manualLayout>
                      <c:w val="0.37496143747713706"/>
                      <c:h val="0.35591527687258018"/>
                    </c:manualLayout>
                  </c15:layout>
                </c:ext>
                <c:ext xmlns:c16="http://schemas.microsoft.com/office/drawing/2014/chart" uri="{C3380CC4-5D6E-409C-BE32-E72D297353CC}">
                  <c16:uniqueId val="{00000005-F813-4040-B901-2D34E7E271AE}"/>
                </c:ext>
              </c:extLst>
            </c:dLbl>
            <c:dLbl>
              <c:idx val="3"/>
              <c:layout>
                <c:manualLayout>
                  <c:x val="-9.0971737371788562E-3"/>
                  <c:y val="-0.12844431196281084"/>
                </c:manualLayout>
              </c:layout>
              <c:spPr>
                <a:noFill/>
                <a:ln>
                  <a:noFill/>
                </a:ln>
                <a:effectLst/>
              </c:spPr>
              <c:txPr>
                <a:bodyPr rot="0" spcFirstLastPara="1" vertOverflow="clip" horzOverflow="clip"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42727227576668975"/>
                      <c:h val="0.19907049538587801"/>
                    </c:manualLayout>
                  </c15:layout>
                </c:ext>
                <c:ext xmlns:c16="http://schemas.microsoft.com/office/drawing/2014/chart" uri="{C3380CC4-5D6E-409C-BE32-E72D297353CC}">
                  <c16:uniqueId val="{00000007-F813-4040-B901-2D34E7E271AE}"/>
                </c:ext>
              </c:extLst>
            </c:dLbl>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Feuil1!$A$2:$A$5</c:f>
              <c:strCache>
                <c:ptCount val="4"/>
                <c:pt idx="0">
                  <c:v>Moins de 15 jours</c:v>
                </c:pt>
                <c:pt idx="1">
                  <c:v>Entre 15 jours et 3 mois</c:v>
                </c:pt>
                <c:pt idx="2">
                  <c:v>Plus de 3 mois </c:v>
                </c:pt>
                <c:pt idx="3">
                  <c:v>Je ne sais pas</c:v>
                </c:pt>
              </c:strCache>
            </c:strRef>
          </c:cat>
          <c:val>
            <c:numRef>
              <c:f>Feuil1!$B$2:$B$5</c:f>
              <c:numCache>
                <c:formatCode>0%</c:formatCode>
                <c:ptCount val="4"/>
                <c:pt idx="0">
                  <c:v>0.27</c:v>
                </c:pt>
                <c:pt idx="1">
                  <c:v>0.44</c:v>
                </c:pt>
                <c:pt idx="2">
                  <c:v>0.24</c:v>
                </c:pt>
                <c:pt idx="3">
                  <c:v>0.02</c:v>
                </c:pt>
              </c:numCache>
            </c:numRef>
          </c:val>
          <c:extLst>
            <c:ext xmlns:c16="http://schemas.microsoft.com/office/drawing/2014/chart" uri="{C3380CC4-5D6E-409C-BE32-E72D297353CC}">
              <c16:uniqueId val="{00000008-F813-4040-B901-2D34E7E271AE}"/>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628167542152279"/>
          <c:y val="3.159604110877904E-2"/>
          <c:w val="0.36449796128638579"/>
          <c:h val="0.93680791778244188"/>
        </c:manualLayout>
      </c:layout>
      <c:barChart>
        <c:barDir val="bar"/>
        <c:grouping val="clustered"/>
        <c:varyColors val="0"/>
        <c:ser>
          <c:idx val="0"/>
          <c:order val="0"/>
          <c:tx>
            <c:strRef>
              <c:f>Feuil1!$B$1</c:f>
              <c:strCache>
                <c:ptCount val="1"/>
                <c:pt idx="0">
                  <c:v>Bretagne</c:v>
                </c:pt>
              </c:strCache>
            </c:strRef>
          </c:tx>
          <c:spPr>
            <a:solidFill>
              <a:schemeClr val="accent4">
                <a:lumMod val="60000"/>
                <a:lumOff val="40000"/>
              </a:schemeClr>
            </a:solidFill>
            <a:ln>
              <a:noFill/>
            </a:ln>
            <a:effectLst/>
          </c:spPr>
          <c:invertIfNegative val="0"/>
          <c:cat>
            <c:strRef>
              <c:f>Feuil1!$A$2:$A$16</c:f>
              <c:strCache>
                <c:ptCount val="15"/>
                <c:pt idx="0">
                  <c:v>La présence d’un spa, espace bien-être</c:v>
                </c:pt>
                <c:pt idx="1">
                  <c:v>La recommandation de votre entourage</c:v>
                </c:pt>
                <c:pt idx="2">
                  <c:v>Un hébergement respectueux de l’environnement</c:v>
                </c:pt>
                <c:pt idx="3">
                  <c:v>Le label, la marque de l’établissement</c:v>
                </c:pt>
                <c:pt idx="4">
                  <c:v>Animaux acceptés</c:v>
                </c:pt>
                <c:pt idx="5">
                  <c:v>L'originalité de l’hébergement</c:v>
                </c:pt>
                <c:pt idx="6">
                  <c:v>Les conditions d’annulation</c:v>
                </c:pt>
                <c:pt idx="7">
                  <c:v>La présence d’une piscine</c:v>
                </c:pt>
                <c:pt idx="8">
                  <c:v>Le classement de l’établissement</c:v>
                </c:pt>
                <c:pt idx="9">
                  <c:v>Une offre adaptée aux familles</c:v>
                </c:pt>
                <c:pt idx="10">
                  <c:v>La décoration, le style de l’établissement</c:v>
                </c:pt>
                <c:pt idx="11">
                  <c:v>Les avis de consommateurs</c:v>
                </c:pt>
                <c:pt idx="12">
                  <c:v>La possibilité de réserver en ligne</c:v>
                </c:pt>
                <c:pt idx="13">
                  <c:v>Le prix</c:v>
                </c:pt>
                <c:pt idx="14">
                  <c:v>La localisation (proximité mer, gare, site de visite…)</c:v>
                </c:pt>
              </c:strCache>
            </c:strRef>
          </c:cat>
          <c:val>
            <c:numRef>
              <c:f>Feuil1!$B$2:$B$16</c:f>
              <c:numCache>
                <c:formatCode>0%</c:formatCode>
                <c:ptCount val="15"/>
                <c:pt idx="0">
                  <c:v>0.05</c:v>
                </c:pt>
                <c:pt idx="1">
                  <c:v>5.8999999999999997E-2</c:v>
                </c:pt>
                <c:pt idx="2">
                  <c:v>7.3999999999999996E-2</c:v>
                </c:pt>
                <c:pt idx="3">
                  <c:v>7.5999999999999998E-2</c:v>
                </c:pt>
                <c:pt idx="4">
                  <c:v>7.5999999999999998E-2</c:v>
                </c:pt>
                <c:pt idx="5">
                  <c:v>0.11600000000000001</c:v>
                </c:pt>
                <c:pt idx="6">
                  <c:v>0.11899999999999999</c:v>
                </c:pt>
                <c:pt idx="7">
                  <c:v>0.13100000000000001</c:v>
                </c:pt>
                <c:pt idx="8">
                  <c:v>0.14299999999999999</c:v>
                </c:pt>
                <c:pt idx="9">
                  <c:v>0.182</c:v>
                </c:pt>
                <c:pt idx="10">
                  <c:v>0.19700000000000001</c:v>
                </c:pt>
                <c:pt idx="11">
                  <c:v>0.22700000000000001</c:v>
                </c:pt>
                <c:pt idx="12">
                  <c:v>0.30099999999999999</c:v>
                </c:pt>
                <c:pt idx="13">
                  <c:v>0.57399999999999995</c:v>
                </c:pt>
                <c:pt idx="14">
                  <c:v>0.73499999999999999</c:v>
                </c:pt>
              </c:numCache>
            </c:numRef>
          </c:val>
          <c:extLst>
            <c:ext xmlns:c16="http://schemas.microsoft.com/office/drawing/2014/chart" uri="{C3380CC4-5D6E-409C-BE32-E72D297353CC}">
              <c16:uniqueId val="{00000000-8A71-4437-87F4-518571B4D486}"/>
            </c:ext>
          </c:extLst>
        </c:ser>
        <c:ser>
          <c:idx val="1"/>
          <c:order val="1"/>
          <c:tx>
            <c:strRef>
              <c:f>Feuil1!$C$1</c:f>
              <c:strCache>
                <c:ptCount val="1"/>
                <c:pt idx="0">
                  <c:v>Territoire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Feuil1!$A$2:$A$16</c:f>
              <c:strCache>
                <c:ptCount val="15"/>
                <c:pt idx="0">
                  <c:v>La présence d’un spa, espace bien-être</c:v>
                </c:pt>
                <c:pt idx="1">
                  <c:v>La recommandation de votre entourage</c:v>
                </c:pt>
                <c:pt idx="2">
                  <c:v>Un hébergement respectueux de l’environnement</c:v>
                </c:pt>
                <c:pt idx="3">
                  <c:v>Le label, la marque de l’établissement</c:v>
                </c:pt>
                <c:pt idx="4">
                  <c:v>Animaux acceptés</c:v>
                </c:pt>
                <c:pt idx="5">
                  <c:v>L'originalité de l’hébergement</c:v>
                </c:pt>
                <c:pt idx="6">
                  <c:v>Les conditions d’annulation</c:v>
                </c:pt>
                <c:pt idx="7">
                  <c:v>La présence d’une piscine</c:v>
                </c:pt>
                <c:pt idx="8">
                  <c:v>Le classement de l’établissement</c:v>
                </c:pt>
                <c:pt idx="9">
                  <c:v>Une offre adaptée aux familles</c:v>
                </c:pt>
                <c:pt idx="10">
                  <c:v>La décoration, le style de l’établissement</c:v>
                </c:pt>
                <c:pt idx="11">
                  <c:v>Les avis de consommateurs</c:v>
                </c:pt>
                <c:pt idx="12">
                  <c:v>La possibilité de réserver en ligne</c:v>
                </c:pt>
                <c:pt idx="13">
                  <c:v>Le prix</c:v>
                </c:pt>
                <c:pt idx="14">
                  <c:v>La localisation (proximité mer, gare, site de visite…)</c:v>
                </c:pt>
              </c:strCache>
            </c:strRef>
          </c:cat>
          <c:val>
            <c:numRef>
              <c:f>Feuil1!$C$2:$C$16</c:f>
              <c:numCache>
                <c:formatCode>0%</c:formatCode>
                <c:ptCount val="15"/>
                <c:pt idx="0">
                  <c:v>0.05</c:v>
                </c:pt>
                <c:pt idx="1">
                  <c:v>0.09</c:v>
                </c:pt>
                <c:pt idx="2">
                  <c:v>7.0000000000000007E-2</c:v>
                </c:pt>
                <c:pt idx="3">
                  <c:v>7.0000000000000007E-2</c:v>
                </c:pt>
                <c:pt idx="4">
                  <c:v>0.08</c:v>
                </c:pt>
                <c:pt idx="5">
                  <c:v>0.09</c:v>
                </c:pt>
                <c:pt idx="6">
                  <c:v>0.11</c:v>
                </c:pt>
                <c:pt idx="7">
                  <c:v>0.15</c:v>
                </c:pt>
                <c:pt idx="8">
                  <c:v>0.16</c:v>
                </c:pt>
                <c:pt idx="9">
                  <c:v>0.19</c:v>
                </c:pt>
                <c:pt idx="10">
                  <c:v>0.2</c:v>
                </c:pt>
                <c:pt idx="11">
                  <c:v>0.21</c:v>
                </c:pt>
                <c:pt idx="12">
                  <c:v>0.28000000000000003</c:v>
                </c:pt>
                <c:pt idx="13">
                  <c:v>0.54</c:v>
                </c:pt>
                <c:pt idx="14">
                  <c:v>0.78</c:v>
                </c:pt>
              </c:numCache>
            </c:numRef>
          </c:val>
          <c:extLst>
            <c:ext xmlns:c16="http://schemas.microsoft.com/office/drawing/2014/chart" uri="{C3380CC4-5D6E-409C-BE32-E72D297353CC}">
              <c16:uniqueId val="{00000001-8A71-4437-87F4-518571B4D486}"/>
            </c:ext>
          </c:extLst>
        </c:ser>
        <c:dLbls>
          <c:showLegendKey val="0"/>
          <c:showVal val="0"/>
          <c:showCatName val="0"/>
          <c:showSerName val="0"/>
          <c:showPercent val="0"/>
          <c:showBubbleSize val="0"/>
        </c:dLbls>
        <c:gapWidth val="182"/>
        <c:overlap val="50"/>
        <c:axId val="1374154847"/>
        <c:axId val="1374156287"/>
      </c:barChart>
      <c:catAx>
        <c:axId val="137415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1374156287"/>
        <c:crosses val="autoZero"/>
        <c:auto val="1"/>
        <c:lblAlgn val="ctr"/>
        <c:lblOffset val="0"/>
        <c:tickLblSkip val="1"/>
        <c:noMultiLvlLbl val="0"/>
      </c:catAx>
      <c:valAx>
        <c:axId val="1374156287"/>
        <c:scaling>
          <c:orientation val="minMax"/>
        </c:scaling>
        <c:delete val="1"/>
        <c:axPos val="b"/>
        <c:numFmt formatCode="0%" sourceLinked="1"/>
        <c:majorTickMark val="none"/>
        <c:minorTickMark val="none"/>
        <c:tickLblPos val="nextTo"/>
        <c:crossAx val="1374154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5328745707368"/>
          <c:y val="2.7843446053596389E-2"/>
          <c:w val="0.8433525206392587"/>
          <c:h val="0.90495002126991919"/>
        </c:manualLayout>
      </c:layout>
      <c:barChart>
        <c:barDir val="bar"/>
        <c:grouping val="clustered"/>
        <c:varyColors val="0"/>
        <c:ser>
          <c:idx val="0"/>
          <c:order val="0"/>
          <c:tx>
            <c:strRef>
              <c:f>Feuil1!$C$1</c:f>
              <c:strCache>
                <c:ptCount val="1"/>
                <c:pt idx="0">
                  <c:v>Série 1</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C92B-4AE7-B875-EB3986C0D418}"/>
              </c:ext>
            </c:extLst>
          </c:dPt>
          <c:dPt>
            <c:idx val="3"/>
            <c:invertIfNegative val="0"/>
            <c:bubble3D val="0"/>
            <c:spPr>
              <a:solidFill>
                <a:srgbClr val="5E8097"/>
              </a:solidFill>
              <a:ln>
                <a:noFill/>
              </a:ln>
              <a:effectLst/>
            </c:spPr>
            <c:extLst>
              <c:ext xmlns:c16="http://schemas.microsoft.com/office/drawing/2014/chart" uri="{C3380CC4-5D6E-409C-BE32-E72D297353CC}">
                <c16:uniqueId val="{00000003-C92B-4AE7-B875-EB3986C0D418}"/>
              </c:ext>
            </c:extLst>
          </c:dPt>
          <c:dLbls>
            <c:dLbl>
              <c:idx val="0"/>
              <c:tx>
                <c:rich>
                  <a:bodyPr/>
                  <a:lstStyle/>
                  <a:p>
                    <a:fld id="{2A192C1E-223C-4618-A4EC-3432791F2965}" type="VALUE">
                      <a:rPr lang="en-US" sz="1000">
                        <a:solidFill>
                          <a:schemeClr val="bg2"/>
                        </a:solidFill>
                      </a:rPr>
                      <a:pPr/>
                      <a:t>[VALEUR]</a:t>
                    </a:fld>
                    <a:endParaRPr lang="fr-F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2B-4AE7-B875-EB3986C0D41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Avis clients</c:v>
                </c:pt>
                <c:pt idx="1">
                  <c:v>hébergeurs / commerçant</c:v>
                </c:pt>
                <c:pt idx="2">
                  <c:v>Guide touristique</c:v>
                </c:pt>
                <c:pt idx="3">
                  <c:v>Entourages, amis</c:v>
                </c:pt>
                <c:pt idx="4">
                  <c:v>Office de de tourisme</c:v>
                </c:pt>
                <c:pt idx="5">
                  <c:v>Internet</c:v>
                </c:pt>
              </c:strCache>
            </c:strRef>
          </c:cat>
          <c:val>
            <c:numRef>
              <c:f>Feuil1!$C$2:$C$7</c:f>
              <c:numCache>
                <c:formatCode>0%</c:formatCode>
                <c:ptCount val="6"/>
                <c:pt idx="0">
                  <c:v>0.05</c:v>
                </c:pt>
                <c:pt idx="1">
                  <c:v>0.14000000000000001</c:v>
                </c:pt>
                <c:pt idx="2">
                  <c:v>0.21</c:v>
                </c:pt>
                <c:pt idx="3">
                  <c:v>0.24</c:v>
                </c:pt>
                <c:pt idx="4">
                  <c:v>0.36</c:v>
                </c:pt>
                <c:pt idx="5">
                  <c:v>0.61</c:v>
                </c:pt>
              </c:numCache>
            </c:numRef>
          </c:val>
          <c:extLst>
            <c:ext xmlns:c16="http://schemas.microsoft.com/office/drawing/2014/chart" uri="{C3380CC4-5D6E-409C-BE32-E72D297353CC}">
              <c16:uniqueId val="{00000004-C92B-4AE7-B875-EB3986C0D418}"/>
            </c:ext>
          </c:extLst>
        </c:ser>
        <c:dLbls>
          <c:showLegendKey val="0"/>
          <c:showVal val="0"/>
          <c:showCatName val="0"/>
          <c:showSerName val="0"/>
          <c:showPercent val="0"/>
          <c:showBubbleSize val="0"/>
        </c:dLbls>
        <c:gapWidth val="182"/>
        <c:axId val="1269586272"/>
        <c:axId val="1269573792"/>
      </c:barChart>
      <c:catAx>
        <c:axId val="1269586272"/>
        <c:scaling>
          <c:orientation val="minMax"/>
        </c:scaling>
        <c:delete val="1"/>
        <c:axPos val="l"/>
        <c:numFmt formatCode="General" sourceLinked="1"/>
        <c:majorTickMark val="none"/>
        <c:minorTickMark val="none"/>
        <c:tickLblPos val="nextTo"/>
        <c:crossAx val="1269573792"/>
        <c:crosses val="autoZero"/>
        <c:auto val="1"/>
        <c:lblAlgn val="ctr"/>
        <c:lblOffset val="100"/>
        <c:noMultiLvlLbl val="0"/>
      </c:catAx>
      <c:valAx>
        <c:axId val="1269573792"/>
        <c:scaling>
          <c:orientation val="minMax"/>
        </c:scaling>
        <c:delete val="1"/>
        <c:axPos val="b"/>
        <c:numFmt formatCode="0%" sourceLinked="1"/>
        <c:majorTickMark val="none"/>
        <c:minorTickMark val="none"/>
        <c:tickLblPos val="nextTo"/>
        <c:crossAx val="1269586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5">
                <a:lumMod val="40000"/>
                <a:lumOff val="60000"/>
              </a:schemeClr>
            </a:solidFill>
            <a:ln>
              <a:noFill/>
            </a:ln>
            <a:effectLst/>
          </c:spPr>
          <c:invertIfNegative val="0"/>
          <c:cat>
            <c:strRef>
              <c:f>Feuil1!$A$2:$A$15</c:f>
              <c:strCache>
                <c:ptCount val="14"/>
                <c:pt idx="0">
                  <c:v>Les activités nautiques</c:v>
                </c:pt>
                <c:pt idx="1">
                  <c:v>Par habitude</c:v>
                </c:pt>
                <c:pt idx="2">
                  <c:v>La présence d’un évènement, d’un festival, d’une manifestation</c:v>
                </c:pt>
                <c:pt idx="3">
                  <c:v>La diversité des activités proposées</c:v>
                </c:pt>
                <c:pt idx="4">
                  <c:v>La moindre concentration touristique</c:v>
                </c:pt>
                <c:pt idx="5">
                  <c:v>L’opportunité d’un hébergement gratuit (résidence secondaire, parents, amis..)</c:v>
                </c:pt>
                <c:pt idx="6">
                  <c:v>La gastronomie</c:v>
                </c:pt>
                <c:pt idx="7">
                  <c:v>Le climat</c:v>
                </c:pt>
                <c:pt idx="8">
                  <c:v>La proximité du lieu de séjour</c:v>
                </c:pt>
                <c:pt idx="9">
                  <c:v>Les plages</c:v>
                </c:pt>
                <c:pt idx="10">
                  <c:v>Les attaches à la région (origine, famille, souvenirs…)</c:v>
                </c:pt>
                <c:pt idx="11">
                  <c:v>Le patrimoine culturel et historique</c:v>
                </c:pt>
                <c:pt idx="12">
                  <c:v>La découverte d’un nouvel endroit</c:v>
                </c:pt>
                <c:pt idx="13">
                  <c:v>La nature et les paysages, le littoral</c:v>
                </c:pt>
              </c:strCache>
            </c:strRef>
          </c:cat>
          <c:val>
            <c:numRef>
              <c:f>Feuil1!$B$2:$B$15</c:f>
              <c:numCache>
                <c:formatCode>0%</c:formatCode>
                <c:ptCount val="14"/>
                <c:pt idx="0">
                  <c:v>3.6999999999999998E-2</c:v>
                </c:pt>
                <c:pt idx="1">
                  <c:v>7.0999999999999994E-2</c:v>
                </c:pt>
                <c:pt idx="2">
                  <c:v>7.2999999999999995E-2</c:v>
                </c:pt>
                <c:pt idx="3">
                  <c:v>8.6999999999999994E-2</c:v>
                </c:pt>
                <c:pt idx="4">
                  <c:v>0.121</c:v>
                </c:pt>
                <c:pt idx="5">
                  <c:v>0.153</c:v>
                </c:pt>
                <c:pt idx="6">
                  <c:v>0.156</c:v>
                </c:pt>
                <c:pt idx="7">
                  <c:v>0.16700000000000001</c:v>
                </c:pt>
                <c:pt idx="8">
                  <c:v>0.187</c:v>
                </c:pt>
                <c:pt idx="9">
                  <c:v>0.26200000000000001</c:v>
                </c:pt>
                <c:pt idx="10">
                  <c:v>0.309</c:v>
                </c:pt>
                <c:pt idx="11">
                  <c:v>0.374</c:v>
                </c:pt>
                <c:pt idx="12">
                  <c:v>0.38400000000000001</c:v>
                </c:pt>
                <c:pt idx="13">
                  <c:v>0.68</c:v>
                </c:pt>
              </c:numCache>
            </c:numRef>
          </c:val>
          <c:extLst>
            <c:ext xmlns:c16="http://schemas.microsoft.com/office/drawing/2014/chart" uri="{C3380CC4-5D6E-409C-BE32-E72D297353CC}">
              <c16:uniqueId val="{00000000-D90E-48B1-806F-CA694830FFF5}"/>
            </c:ext>
          </c:extLst>
        </c:ser>
        <c:ser>
          <c:idx val="1"/>
          <c:order val="1"/>
          <c:tx>
            <c:strRef>
              <c:f>Feuil1!$C$1</c:f>
              <c:strCache>
                <c:ptCount val="1"/>
                <c:pt idx="0">
                  <c:v>Territoire</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Feuil1!$A$2:$A$15</c:f>
              <c:strCache>
                <c:ptCount val="14"/>
                <c:pt idx="0">
                  <c:v>Les activités nautiques</c:v>
                </c:pt>
                <c:pt idx="1">
                  <c:v>Par habitude</c:v>
                </c:pt>
                <c:pt idx="2">
                  <c:v>La présence d’un évènement, d’un festival, d’une manifestation</c:v>
                </c:pt>
                <c:pt idx="3">
                  <c:v>La diversité des activités proposées</c:v>
                </c:pt>
                <c:pt idx="4">
                  <c:v>La moindre concentration touristique</c:v>
                </c:pt>
                <c:pt idx="5">
                  <c:v>L’opportunité d’un hébergement gratuit (résidence secondaire, parents, amis..)</c:v>
                </c:pt>
                <c:pt idx="6">
                  <c:v>La gastronomie</c:v>
                </c:pt>
                <c:pt idx="7">
                  <c:v>Le climat</c:v>
                </c:pt>
                <c:pt idx="8">
                  <c:v>La proximité du lieu de séjour</c:v>
                </c:pt>
                <c:pt idx="9">
                  <c:v>Les plages</c:v>
                </c:pt>
                <c:pt idx="10">
                  <c:v>Les attaches à la région (origine, famille, souvenirs…)</c:v>
                </c:pt>
                <c:pt idx="11">
                  <c:v>Le patrimoine culturel et historique</c:v>
                </c:pt>
                <c:pt idx="12">
                  <c:v>La découverte d’un nouvel endroit</c:v>
                </c:pt>
                <c:pt idx="13">
                  <c:v>La nature et les paysages, le littoral</c:v>
                </c:pt>
              </c:strCache>
            </c:strRef>
          </c:cat>
          <c:val>
            <c:numRef>
              <c:f>Feuil1!$C$2:$C$15</c:f>
              <c:numCache>
                <c:formatCode>0%</c:formatCode>
                <c:ptCount val="14"/>
                <c:pt idx="0">
                  <c:v>0.05</c:v>
                </c:pt>
                <c:pt idx="1">
                  <c:v>0.08</c:v>
                </c:pt>
                <c:pt idx="2">
                  <c:v>0.05</c:v>
                </c:pt>
                <c:pt idx="3">
                  <c:v>0.09</c:v>
                </c:pt>
                <c:pt idx="4">
                  <c:v>0.14000000000000001</c:v>
                </c:pt>
                <c:pt idx="5">
                  <c:v>0.14000000000000001</c:v>
                </c:pt>
                <c:pt idx="6">
                  <c:v>0.17</c:v>
                </c:pt>
                <c:pt idx="7">
                  <c:v>0.2</c:v>
                </c:pt>
                <c:pt idx="8">
                  <c:v>0.17</c:v>
                </c:pt>
                <c:pt idx="9">
                  <c:v>0.35</c:v>
                </c:pt>
                <c:pt idx="10">
                  <c:v>0.27</c:v>
                </c:pt>
                <c:pt idx="11">
                  <c:v>0.32</c:v>
                </c:pt>
                <c:pt idx="12">
                  <c:v>0.38</c:v>
                </c:pt>
                <c:pt idx="13">
                  <c:v>0.75</c:v>
                </c:pt>
              </c:numCache>
            </c:numRef>
          </c:val>
          <c:extLst>
            <c:ext xmlns:c16="http://schemas.microsoft.com/office/drawing/2014/chart" uri="{C3380CC4-5D6E-409C-BE32-E72D297353CC}">
              <c16:uniqueId val="{00000000-68DE-4252-BEFB-B3005B8972AE}"/>
            </c:ext>
          </c:extLst>
        </c:ser>
        <c:dLbls>
          <c:showLegendKey val="0"/>
          <c:showVal val="0"/>
          <c:showCatName val="0"/>
          <c:showSerName val="0"/>
          <c:showPercent val="0"/>
          <c:showBubbleSize val="0"/>
        </c:dLbls>
        <c:gapWidth val="182"/>
        <c:overlap val="56"/>
        <c:axId val="1361790239"/>
        <c:axId val="1361798879"/>
      </c:barChart>
      <c:catAx>
        <c:axId val="1361790239"/>
        <c:scaling>
          <c:orientation val="minMax"/>
        </c:scaling>
        <c:delete val="1"/>
        <c:axPos val="l"/>
        <c:numFmt formatCode="General" sourceLinked="1"/>
        <c:majorTickMark val="none"/>
        <c:minorTickMark val="none"/>
        <c:tickLblPos val="nextTo"/>
        <c:crossAx val="1361798879"/>
        <c:crosses val="autoZero"/>
        <c:auto val="1"/>
        <c:lblAlgn val="ctr"/>
        <c:lblOffset val="100"/>
        <c:noMultiLvlLbl val="0"/>
      </c:catAx>
      <c:valAx>
        <c:axId val="1361798879"/>
        <c:scaling>
          <c:orientation val="minMax"/>
        </c:scaling>
        <c:delete val="1"/>
        <c:axPos val="b"/>
        <c:numFmt formatCode="0%" sourceLinked="1"/>
        <c:majorTickMark val="none"/>
        <c:minorTickMark val="none"/>
        <c:tickLblPos val="nextTo"/>
        <c:crossAx val="136179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5532610726265"/>
          <c:y val="0.17198991285577397"/>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tx2"/>
              </a:solidFill>
              <a:ln>
                <a:noFill/>
              </a:ln>
              <a:effectLst/>
            </c:spPr>
            <c:extLst>
              <c:ext xmlns:c16="http://schemas.microsoft.com/office/drawing/2014/chart" uri="{C3380CC4-5D6E-409C-BE32-E72D297353CC}">
                <c16:uniqueId val="{00000001-EFED-4128-A06E-81C96FAE59FB}"/>
              </c:ext>
            </c:extLst>
          </c:dPt>
          <c:dPt>
            <c:idx val="1"/>
            <c:bubble3D val="0"/>
            <c:spPr>
              <a:solidFill>
                <a:schemeClr val="accent6"/>
              </a:solidFill>
              <a:ln>
                <a:noFill/>
              </a:ln>
              <a:effectLst/>
            </c:spPr>
            <c:extLst>
              <c:ext xmlns:c16="http://schemas.microsoft.com/office/drawing/2014/chart" uri="{C3380CC4-5D6E-409C-BE32-E72D297353CC}">
                <c16:uniqueId val="{00000003-EFED-4128-A06E-81C96FAE59FB}"/>
              </c:ext>
            </c:extLst>
          </c:dPt>
          <c:dPt>
            <c:idx val="2"/>
            <c:bubble3D val="0"/>
            <c:spPr>
              <a:solidFill>
                <a:schemeClr val="accent5"/>
              </a:solidFill>
              <a:ln>
                <a:noFill/>
              </a:ln>
              <a:effectLst/>
            </c:spPr>
            <c:extLst>
              <c:ext xmlns:c16="http://schemas.microsoft.com/office/drawing/2014/chart" uri="{C3380CC4-5D6E-409C-BE32-E72D297353CC}">
                <c16:uniqueId val="{00000005-EFED-4128-A06E-81C96FAE59FB}"/>
              </c:ext>
            </c:extLst>
          </c:dPt>
          <c:dPt>
            <c:idx val="3"/>
            <c:bubble3D val="0"/>
            <c:spPr>
              <a:solidFill>
                <a:schemeClr val="accent4"/>
              </a:solidFill>
              <a:ln>
                <a:noFill/>
              </a:ln>
              <a:effectLst/>
            </c:spPr>
            <c:extLst>
              <c:ext xmlns:c16="http://schemas.microsoft.com/office/drawing/2014/chart" uri="{C3380CC4-5D6E-409C-BE32-E72D297353CC}">
                <c16:uniqueId val="{00000007-EFED-4128-A06E-81C96FAE59FB}"/>
              </c:ext>
            </c:extLst>
          </c:dPt>
          <c:dLbls>
            <c:delete val="1"/>
          </c:dLbls>
          <c:cat>
            <c:strRef>
              <c:f>Feuil1!$A$2:$A$5</c:f>
              <c:strCache>
                <c:ptCount val="4"/>
                <c:pt idx="0">
                  <c:v>Jamais</c:v>
                </c:pt>
                <c:pt idx="1">
                  <c:v>Une seule fois</c:v>
                </c:pt>
                <c:pt idx="2">
                  <c:v>Plusieurs fois</c:v>
                </c:pt>
                <c:pt idx="3">
                  <c:v>Tous les jours</c:v>
                </c:pt>
              </c:strCache>
            </c:strRef>
          </c:cat>
          <c:val>
            <c:numRef>
              <c:f>Feuil1!$B$2:$B$5</c:f>
              <c:numCache>
                <c:formatCode>0%</c:formatCode>
                <c:ptCount val="4"/>
                <c:pt idx="0">
                  <c:v>0.09</c:v>
                </c:pt>
                <c:pt idx="1">
                  <c:v>7.0000000000000007E-2</c:v>
                </c:pt>
                <c:pt idx="2">
                  <c:v>0.32</c:v>
                </c:pt>
                <c:pt idx="3">
                  <c:v>0.51</c:v>
                </c:pt>
              </c:numCache>
            </c:numRef>
          </c:val>
          <c:extLst>
            <c:ext xmlns:c16="http://schemas.microsoft.com/office/drawing/2014/chart" uri="{C3380CC4-5D6E-409C-BE32-E72D297353CC}">
              <c16:uniqueId val="{00000006-EFED-4128-A06E-81C96FAE59FB}"/>
            </c:ext>
          </c:extLst>
        </c:ser>
        <c:dLbls>
          <c:showLegendKey val="0"/>
          <c:showVal val="1"/>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5532610726265"/>
          <c:y val="0.17198991285577397"/>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tx2"/>
              </a:solidFill>
              <a:ln>
                <a:noFill/>
              </a:ln>
              <a:effectLst/>
            </c:spPr>
            <c:extLst>
              <c:ext xmlns:c16="http://schemas.microsoft.com/office/drawing/2014/chart" uri="{C3380CC4-5D6E-409C-BE32-E72D297353CC}">
                <c16:uniqueId val="{00000001-E56E-4D66-B3C6-76FD35E40341}"/>
              </c:ext>
            </c:extLst>
          </c:dPt>
          <c:dPt>
            <c:idx val="1"/>
            <c:bubble3D val="0"/>
            <c:spPr>
              <a:solidFill>
                <a:schemeClr val="accent6"/>
              </a:solidFill>
              <a:ln>
                <a:noFill/>
              </a:ln>
              <a:effectLst/>
            </c:spPr>
            <c:extLst>
              <c:ext xmlns:c16="http://schemas.microsoft.com/office/drawing/2014/chart" uri="{C3380CC4-5D6E-409C-BE32-E72D297353CC}">
                <c16:uniqueId val="{00000003-E56E-4D66-B3C6-76FD35E40341}"/>
              </c:ext>
            </c:extLst>
          </c:dPt>
          <c:dPt>
            <c:idx val="2"/>
            <c:bubble3D val="0"/>
            <c:spPr>
              <a:solidFill>
                <a:schemeClr val="accent5"/>
              </a:solidFill>
              <a:ln>
                <a:noFill/>
              </a:ln>
              <a:effectLst/>
            </c:spPr>
            <c:extLst>
              <c:ext xmlns:c16="http://schemas.microsoft.com/office/drawing/2014/chart" uri="{C3380CC4-5D6E-409C-BE32-E72D297353CC}">
                <c16:uniqueId val="{00000005-E56E-4D66-B3C6-76FD35E40341}"/>
              </c:ext>
            </c:extLst>
          </c:dPt>
          <c:dPt>
            <c:idx val="3"/>
            <c:bubble3D val="0"/>
            <c:spPr>
              <a:solidFill>
                <a:schemeClr val="accent4"/>
              </a:solidFill>
              <a:ln>
                <a:noFill/>
              </a:ln>
              <a:effectLst/>
            </c:spPr>
            <c:extLst>
              <c:ext xmlns:c16="http://schemas.microsoft.com/office/drawing/2014/chart" uri="{C3380CC4-5D6E-409C-BE32-E72D297353CC}">
                <c16:uniqueId val="{00000007-E56E-4D66-B3C6-76FD35E40341}"/>
              </c:ext>
            </c:extLst>
          </c:dPt>
          <c:dLbls>
            <c:delete val="1"/>
          </c:dLbls>
          <c:cat>
            <c:strRef>
              <c:f>Feuil1!$A$2:$A$5</c:f>
              <c:strCache>
                <c:ptCount val="4"/>
                <c:pt idx="0">
                  <c:v>Jamais</c:v>
                </c:pt>
                <c:pt idx="1">
                  <c:v>Une seule fois</c:v>
                </c:pt>
                <c:pt idx="2">
                  <c:v>Plusieurs fois</c:v>
                </c:pt>
                <c:pt idx="3">
                  <c:v>Tous les jours</c:v>
                </c:pt>
              </c:strCache>
            </c:strRef>
          </c:cat>
          <c:val>
            <c:numRef>
              <c:f>Feuil1!$B$2:$B$5</c:f>
              <c:numCache>
                <c:formatCode>0%</c:formatCode>
                <c:ptCount val="4"/>
                <c:pt idx="0">
                  <c:v>0.87</c:v>
                </c:pt>
                <c:pt idx="1">
                  <c:v>7.0000000000000007E-2</c:v>
                </c:pt>
                <c:pt idx="2">
                  <c:v>0.05</c:v>
                </c:pt>
                <c:pt idx="3">
                  <c:v>0.01</c:v>
                </c:pt>
              </c:numCache>
            </c:numRef>
          </c:val>
          <c:extLst>
            <c:ext xmlns:c16="http://schemas.microsoft.com/office/drawing/2014/chart" uri="{C3380CC4-5D6E-409C-BE32-E72D297353CC}">
              <c16:uniqueId val="{00000008-E56E-4D66-B3C6-76FD35E40341}"/>
            </c:ext>
          </c:extLst>
        </c:ser>
        <c:dLbls>
          <c:showLegendKey val="0"/>
          <c:showVal val="1"/>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5532610726265"/>
          <c:y val="0.17198991285577397"/>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tx2"/>
              </a:solidFill>
              <a:ln>
                <a:noFill/>
              </a:ln>
              <a:effectLst/>
            </c:spPr>
            <c:extLst>
              <c:ext xmlns:c16="http://schemas.microsoft.com/office/drawing/2014/chart" uri="{C3380CC4-5D6E-409C-BE32-E72D297353CC}">
                <c16:uniqueId val="{00000001-801D-44ED-B890-E66B8B2C7E0F}"/>
              </c:ext>
            </c:extLst>
          </c:dPt>
          <c:dPt>
            <c:idx val="1"/>
            <c:bubble3D val="0"/>
            <c:spPr>
              <a:solidFill>
                <a:schemeClr val="accent6"/>
              </a:solidFill>
              <a:ln>
                <a:noFill/>
              </a:ln>
              <a:effectLst/>
            </c:spPr>
            <c:extLst>
              <c:ext xmlns:c16="http://schemas.microsoft.com/office/drawing/2014/chart" uri="{C3380CC4-5D6E-409C-BE32-E72D297353CC}">
                <c16:uniqueId val="{00000003-801D-44ED-B890-E66B8B2C7E0F}"/>
              </c:ext>
            </c:extLst>
          </c:dPt>
          <c:dPt>
            <c:idx val="2"/>
            <c:bubble3D val="0"/>
            <c:spPr>
              <a:solidFill>
                <a:schemeClr val="accent5"/>
              </a:solidFill>
              <a:ln>
                <a:noFill/>
              </a:ln>
              <a:effectLst/>
            </c:spPr>
            <c:extLst>
              <c:ext xmlns:c16="http://schemas.microsoft.com/office/drawing/2014/chart" uri="{C3380CC4-5D6E-409C-BE32-E72D297353CC}">
                <c16:uniqueId val="{00000005-801D-44ED-B890-E66B8B2C7E0F}"/>
              </c:ext>
            </c:extLst>
          </c:dPt>
          <c:dPt>
            <c:idx val="3"/>
            <c:bubble3D val="0"/>
            <c:spPr>
              <a:solidFill>
                <a:schemeClr val="accent4"/>
              </a:solidFill>
              <a:ln>
                <a:noFill/>
              </a:ln>
              <a:effectLst/>
            </c:spPr>
            <c:extLst>
              <c:ext xmlns:c16="http://schemas.microsoft.com/office/drawing/2014/chart" uri="{C3380CC4-5D6E-409C-BE32-E72D297353CC}">
                <c16:uniqueId val="{00000007-801D-44ED-B890-E66B8B2C7E0F}"/>
              </c:ext>
            </c:extLst>
          </c:dPt>
          <c:dLbls>
            <c:delete val="1"/>
          </c:dLbls>
          <c:cat>
            <c:strRef>
              <c:f>Feuil1!$A$2:$A$5</c:f>
              <c:strCache>
                <c:ptCount val="4"/>
                <c:pt idx="0">
                  <c:v>Jamais</c:v>
                </c:pt>
                <c:pt idx="1">
                  <c:v>Une seule fois</c:v>
                </c:pt>
                <c:pt idx="2">
                  <c:v>Plusieurs fois</c:v>
                </c:pt>
                <c:pt idx="3">
                  <c:v>Tous les jours</c:v>
                </c:pt>
              </c:strCache>
            </c:strRef>
          </c:cat>
          <c:val>
            <c:numRef>
              <c:f>Feuil1!$B$2:$B$5</c:f>
              <c:numCache>
                <c:formatCode>0%</c:formatCode>
                <c:ptCount val="4"/>
                <c:pt idx="0">
                  <c:v>0.16</c:v>
                </c:pt>
                <c:pt idx="1">
                  <c:v>0.02</c:v>
                </c:pt>
                <c:pt idx="2">
                  <c:v>0.27</c:v>
                </c:pt>
                <c:pt idx="3">
                  <c:v>0.55000000000000004</c:v>
                </c:pt>
              </c:numCache>
            </c:numRef>
          </c:val>
          <c:extLst>
            <c:ext xmlns:c16="http://schemas.microsoft.com/office/drawing/2014/chart" uri="{C3380CC4-5D6E-409C-BE32-E72D297353CC}">
              <c16:uniqueId val="{00000008-801D-44ED-B890-E66B8B2C7E0F}"/>
            </c:ext>
          </c:extLst>
        </c:ser>
        <c:dLbls>
          <c:showLegendKey val="0"/>
          <c:showVal val="1"/>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5532610726265"/>
          <c:y val="0.17198991285577397"/>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tx2"/>
              </a:solidFill>
              <a:ln>
                <a:noFill/>
              </a:ln>
              <a:effectLst/>
            </c:spPr>
            <c:extLst>
              <c:ext xmlns:c16="http://schemas.microsoft.com/office/drawing/2014/chart" uri="{C3380CC4-5D6E-409C-BE32-E72D297353CC}">
                <c16:uniqueId val="{00000001-DDB3-4BEC-8F99-C72EABC26946}"/>
              </c:ext>
            </c:extLst>
          </c:dPt>
          <c:dPt>
            <c:idx val="1"/>
            <c:bubble3D val="0"/>
            <c:spPr>
              <a:solidFill>
                <a:schemeClr val="accent6"/>
              </a:solidFill>
              <a:ln>
                <a:noFill/>
              </a:ln>
              <a:effectLst/>
            </c:spPr>
            <c:extLst>
              <c:ext xmlns:c16="http://schemas.microsoft.com/office/drawing/2014/chart" uri="{C3380CC4-5D6E-409C-BE32-E72D297353CC}">
                <c16:uniqueId val="{00000003-DDB3-4BEC-8F99-C72EABC26946}"/>
              </c:ext>
            </c:extLst>
          </c:dPt>
          <c:dPt>
            <c:idx val="2"/>
            <c:bubble3D val="0"/>
            <c:spPr>
              <a:solidFill>
                <a:schemeClr val="accent5"/>
              </a:solidFill>
              <a:ln>
                <a:noFill/>
              </a:ln>
              <a:effectLst/>
            </c:spPr>
            <c:extLst>
              <c:ext xmlns:c16="http://schemas.microsoft.com/office/drawing/2014/chart" uri="{C3380CC4-5D6E-409C-BE32-E72D297353CC}">
                <c16:uniqueId val="{00000005-DDB3-4BEC-8F99-C72EABC26946}"/>
              </c:ext>
            </c:extLst>
          </c:dPt>
          <c:dPt>
            <c:idx val="3"/>
            <c:bubble3D val="0"/>
            <c:spPr>
              <a:solidFill>
                <a:schemeClr val="accent4"/>
              </a:solidFill>
              <a:ln>
                <a:noFill/>
              </a:ln>
              <a:effectLst/>
            </c:spPr>
            <c:extLst>
              <c:ext xmlns:c16="http://schemas.microsoft.com/office/drawing/2014/chart" uri="{C3380CC4-5D6E-409C-BE32-E72D297353CC}">
                <c16:uniqueId val="{00000007-DDB3-4BEC-8F99-C72EABC26946}"/>
              </c:ext>
            </c:extLst>
          </c:dPt>
          <c:dLbls>
            <c:delete val="1"/>
          </c:dLbls>
          <c:cat>
            <c:strRef>
              <c:f>Feuil1!$A$2:$A$5</c:f>
              <c:strCache>
                <c:ptCount val="4"/>
                <c:pt idx="0">
                  <c:v>Jamais</c:v>
                </c:pt>
                <c:pt idx="1">
                  <c:v>Une seule fois</c:v>
                </c:pt>
                <c:pt idx="2">
                  <c:v>Plusieurs fois</c:v>
                </c:pt>
                <c:pt idx="3">
                  <c:v>Tous les jours</c:v>
                </c:pt>
              </c:strCache>
            </c:strRef>
          </c:cat>
          <c:val>
            <c:numRef>
              <c:f>Feuil1!$B$2:$B$5</c:f>
              <c:numCache>
                <c:formatCode>0%</c:formatCode>
                <c:ptCount val="4"/>
                <c:pt idx="0">
                  <c:v>0.93</c:v>
                </c:pt>
                <c:pt idx="1">
                  <c:v>0.04</c:v>
                </c:pt>
                <c:pt idx="2">
                  <c:v>0.03</c:v>
                </c:pt>
                <c:pt idx="3">
                  <c:v>0</c:v>
                </c:pt>
              </c:numCache>
            </c:numRef>
          </c:val>
          <c:extLst>
            <c:ext xmlns:c16="http://schemas.microsoft.com/office/drawing/2014/chart" uri="{C3380CC4-5D6E-409C-BE32-E72D297353CC}">
              <c16:uniqueId val="{00000008-DDB3-4BEC-8F99-C72EABC26946}"/>
            </c:ext>
          </c:extLst>
        </c:ser>
        <c:dLbls>
          <c:showLegendKey val="0"/>
          <c:showVal val="1"/>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Bretagne</c:v>
                </c:pt>
              </c:strCache>
            </c:strRef>
          </c:tx>
          <c:spPr>
            <a:solidFill>
              <a:schemeClr val="accent6">
                <a:lumMod val="40000"/>
                <a:lumOff val="60000"/>
              </a:schemeClr>
            </a:solidFill>
            <a:ln>
              <a:noFill/>
            </a:ln>
            <a:effectLst/>
          </c:spPr>
          <c:invertIfNegative val="0"/>
          <c:cat>
            <c:strRef>
              <c:f>Feuil1!$A$2:$A$9</c:f>
              <c:strCache>
                <c:ptCount val="8"/>
                <c:pt idx="0">
                  <c:v>Vous avez opté pour un hébergement éco labellisé</c:v>
                </c:pt>
                <c:pt idx="1">
                  <c:v>Vous avez utilisé les transports collectifs : (bus, car, train, navette…)</c:v>
                </c:pt>
                <c:pt idx="2">
                  <c:v>Vous avez limité votre consommation d’énergie (ex : eau, électricité…)</c:v>
                </c:pt>
                <c:pt idx="3">
                  <c:v>Vous avez privilégié des modes de transport doux (vélo, marche à pied…)</c:v>
                </c:pt>
                <c:pt idx="4">
                  <c:v>Vous avez consommé responsable et/ou local</c:v>
                </c:pt>
                <c:pt idx="5">
                  <c:v>Vous avez ramassé vos déchets lors de vos déplacements</c:v>
                </c:pt>
                <c:pt idx="6">
                  <c:v>Vous avez pratiqué le tri sélectif</c:v>
                </c:pt>
                <c:pt idx="7">
                  <c:v>Vous avez eu un comportement respectueux des sites</c:v>
                </c:pt>
              </c:strCache>
            </c:strRef>
          </c:cat>
          <c:val>
            <c:numRef>
              <c:f>Feuil1!$B$2:$B$9</c:f>
              <c:numCache>
                <c:formatCode>0%</c:formatCode>
                <c:ptCount val="8"/>
                <c:pt idx="0">
                  <c:v>0.03</c:v>
                </c:pt>
                <c:pt idx="1">
                  <c:v>0.106</c:v>
                </c:pt>
                <c:pt idx="2">
                  <c:v>0.35499999999999998</c:v>
                </c:pt>
                <c:pt idx="3">
                  <c:v>0.45400000000000001</c:v>
                </c:pt>
                <c:pt idx="4">
                  <c:v>0.57099999999999995</c:v>
                </c:pt>
                <c:pt idx="5">
                  <c:v>0.70899999999999996</c:v>
                </c:pt>
                <c:pt idx="6">
                  <c:v>0.72599999999999998</c:v>
                </c:pt>
                <c:pt idx="7">
                  <c:v>0.81299999999999994</c:v>
                </c:pt>
              </c:numCache>
            </c:numRef>
          </c:val>
          <c:extLst>
            <c:ext xmlns:c16="http://schemas.microsoft.com/office/drawing/2014/chart" uri="{C3380CC4-5D6E-409C-BE32-E72D297353CC}">
              <c16:uniqueId val="{00000000-2C63-4184-986E-657C09C1362E}"/>
            </c:ext>
          </c:extLst>
        </c:ser>
        <c:ser>
          <c:idx val="1"/>
          <c:order val="1"/>
          <c:tx>
            <c:strRef>
              <c:f>Feuil1!$C$1</c:f>
              <c:strCache>
                <c:ptCount val="1"/>
                <c:pt idx="0">
                  <c:v>Territoire</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6"/>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avez opté pour un hébergement éco labellisé</c:v>
                </c:pt>
                <c:pt idx="1">
                  <c:v>Vous avez utilisé les transports collectifs : (bus, car, train, navette…)</c:v>
                </c:pt>
                <c:pt idx="2">
                  <c:v>Vous avez limité votre consommation d’énergie (ex : eau, électricité…)</c:v>
                </c:pt>
                <c:pt idx="3">
                  <c:v>Vous avez privilégié des modes de transport doux (vélo, marche à pied…)</c:v>
                </c:pt>
                <c:pt idx="4">
                  <c:v>Vous avez consommé responsable et/ou local</c:v>
                </c:pt>
                <c:pt idx="5">
                  <c:v>Vous avez ramassé vos déchets lors de vos déplacements</c:v>
                </c:pt>
                <c:pt idx="6">
                  <c:v>Vous avez pratiqué le tri sélectif</c:v>
                </c:pt>
                <c:pt idx="7">
                  <c:v>Vous avez eu un comportement respectueux des sites</c:v>
                </c:pt>
              </c:strCache>
            </c:strRef>
          </c:cat>
          <c:val>
            <c:numRef>
              <c:f>Feuil1!$C$2:$C$9</c:f>
              <c:numCache>
                <c:formatCode>0%</c:formatCode>
                <c:ptCount val="8"/>
                <c:pt idx="0">
                  <c:v>0.03</c:v>
                </c:pt>
                <c:pt idx="1">
                  <c:v>0.09</c:v>
                </c:pt>
                <c:pt idx="2">
                  <c:v>0.38</c:v>
                </c:pt>
                <c:pt idx="3">
                  <c:v>0.53</c:v>
                </c:pt>
                <c:pt idx="4">
                  <c:v>0.59</c:v>
                </c:pt>
                <c:pt idx="5">
                  <c:v>0.72</c:v>
                </c:pt>
                <c:pt idx="6">
                  <c:v>0.76</c:v>
                </c:pt>
                <c:pt idx="7">
                  <c:v>0.8</c:v>
                </c:pt>
              </c:numCache>
            </c:numRef>
          </c:val>
          <c:extLst>
            <c:ext xmlns:c16="http://schemas.microsoft.com/office/drawing/2014/chart" uri="{C3380CC4-5D6E-409C-BE32-E72D297353CC}">
              <c16:uniqueId val="{00000001-2C63-4184-986E-657C09C1362E}"/>
            </c:ext>
          </c:extLst>
        </c:ser>
        <c:dLbls>
          <c:showLegendKey val="0"/>
          <c:showVal val="0"/>
          <c:showCatName val="0"/>
          <c:showSerName val="0"/>
          <c:showPercent val="0"/>
          <c:showBubbleSize val="0"/>
        </c:dLbls>
        <c:gapWidth val="182"/>
        <c:overlap val="56"/>
        <c:axId val="1361790239"/>
        <c:axId val="1361798879"/>
      </c:barChart>
      <c:catAx>
        <c:axId val="1361790239"/>
        <c:scaling>
          <c:orientation val="minMax"/>
        </c:scaling>
        <c:delete val="1"/>
        <c:axPos val="l"/>
        <c:numFmt formatCode="General" sourceLinked="1"/>
        <c:majorTickMark val="none"/>
        <c:minorTickMark val="none"/>
        <c:tickLblPos val="nextTo"/>
        <c:crossAx val="1361798879"/>
        <c:crosses val="autoZero"/>
        <c:auto val="1"/>
        <c:lblAlgn val="ctr"/>
        <c:lblOffset val="100"/>
        <c:noMultiLvlLbl val="0"/>
      </c:catAx>
      <c:valAx>
        <c:axId val="1361798879"/>
        <c:scaling>
          <c:orientation val="minMax"/>
        </c:scaling>
        <c:delete val="1"/>
        <c:axPos val="b"/>
        <c:numFmt formatCode="0%" sourceLinked="1"/>
        <c:majorTickMark val="none"/>
        <c:minorTickMark val="none"/>
        <c:tickLblPos val="nextTo"/>
        <c:crossAx val="136179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Feuil1!$B$1</c:f>
              <c:strCache>
                <c:ptCount val="1"/>
                <c:pt idx="0">
                  <c:v>Nuittées 2022</c:v>
                </c:pt>
              </c:strCache>
            </c:strRef>
          </c:tx>
          <c:spPr>
            <a:solidFill>
              <a:schemeClr val="accent1">
                <a:lumMod val="20000"/>
                <a:lumOff val="80000"/>
              </a:schemeClr>
            </a:solidFill>
            <a:ln>
              <a:noFill/>
            </a:ln>
            <a:effectLst/>
          </c:spPr>
          <c:invertIfNegative val="0"/>
          <c:cat>
            <c:numRef>
              <c:f>Feuil1!$A$2:$A$366</c:f>
              <c:numCache>
                <c:formatCode>mmmm</c:formatCode>
                <c:ptCount val="365"/>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numCache>
            </c:numRef>
          </c:cat>
          <c:val>
            <c:numRef>
              <c:f>Feuil1!$B$2:$B$366</c:f>
              <c:numCache>
                <c:formatCode>#,##0</c:formatCode>
                <c:ptCount val="365"/>
                <c:pt idx="0">
                  <c:v>310909</c:v>
                </c:pt>
                <c:pt idx="1">
                  <c:v>154853</c:v>
                </c:pt>
                <c:pt idx="2">
                  <c:v>125030</c:v>
                </c:pt>
                <c:pt idx="3">
                  <c:v>116762</c:v>
                </c:pt>
                <c:pt idx="4">
                  <c:v>110490</c:v>
                </c:pt>
                <c:pt idx="5">
                  <c:v>103165</c:v>
                </c:pt>
                <c:pt idx="6">
                  <c:v>109204</c:v>
                </c:pt>
                <c:pt idx="7">
                  <c:v>124692</c:v>
                </c:pt>
                <c:pt idx="8">
                  <c:v>81595</c:v>
                </c:pt>
                <c:pt idx="9">
                  <c:v>83942</c:v>
                </c:pt>
                <c:pt idx="10">
                  <c:v>87103</c:v>
                </c:pt>
                <c:pt idx="11">
                  <c:v>88857</c:v>
                </c:pt>
                <c:pt idx="12">
                  <c:v>89040</c:v>
                </c:pt>
                <c:pt idx="13">
                  <c:v>106535</c:v>
                </c:pt>
                <c:pt idx="14">
                  <c:v>130372</c:v>
                </c:pt>
                <c:pt idx="15">
                  <c:v>78439</c:v>
                </c:pt>
                <c:pt idx="16">
                  <c:v>86360</c:v>
                </c:pt>
                <c:pt idx="17">
                  <c:v>86940</c:v>
                </c:pt>
                <c:pt idx="18">
                  <c:v>86712</c:v>
                </c:pt>
                <c:pt idx="19">
                  <c:v>86267</c:v>
                </c:pt>
                <c:pt idx="20">
                  <c:v>109606</c:v>
                </c:pt>
                <c:pt idx="21">
                  <c:v>139721</c:v>
                </c:pt>
                <c:pt idx="22">
                  <c:v>79146</c:v>
                </c:pt>
                <c:pt idx="23">
                  <c:v>84218</c:v>
                </c:pt>
                <c:pt idx="24">
                  <c:v>87057</c:v>
                </c:pt>
                <c:pt idx="25">
                  <c:v>85668</c:v>
                </c:pt>
                <c:pt idx="26">
                  <c:v>87757</c:v>
                </c:pt>
                <c:pt idx="27">
                  <c:v>112261</c:v>
                </c:pt>
                <c:pt idx="28">
                  <c:v>143165</c:v>
                </c:pt>
                <c:pt idx="29">
                  <c:v>81480</c:v>
                </c:pt>
                <c:pt idx="30">
                  <c:v>82390</c:v>
                </c:pt>
                <c:pt idx="31">
                  <c:v>88529</c:v>
                </c:pt>
                <c:pt idx="32">
                  <c:v>88614</c:v>
                </c:pt>
                <c:pt idx="33">
                  <c:v>86997</c:v>
                </c:pt>
                <c:pt idx="34">
                  <c:v>116077</c:v>
                </c:pt>
                <c:pt idx="35">
                  <c:v>162753</c:v>
                </c:pt>
                <c:pt idx="36">
                  <c:v>109561</c:v>
                </c:pt>
                <c:pt idx="37">
                  <c:v>118287</c:v>
                </c:pt>
                <c:pt idx="38">
                  <c:v>119766</c:v>
                </c:pt>
                <c:pt idx="39">
                  <c:v>124579</c:v>
                </c:pt>
                <c:pt idx="40">
                  <c:v>131093</c:v>
                </c:pt>
                <c:pt idx="41">
                  <c:v>161354</c:v>
                </c:pt>
                <c:pt idx="42">
                  <c:v>207082</c:v>
                </c:pt>
                <c:pt idx="43">
                  <c:v>142716</c:v>
                </c:pt>
                <c:pt idx="44">
                  <c:v>149533</c:v>
                </c:pt>
                <c:pt idx="45">
                  <c:v>151921</c:v>
                </c:pt>
                <c:pt idx="46">
                  <c:v>150088</c:v>
                </c:pt>
                <c:pt idx="47">
                  <c:v>153895</c:v>
                </c:pt>
                <c:pt idx="48">
                  <c:v>180223</c:v>
                </c:pt>
                <c:pt idx="49">
                  <c:v>215118</c:v>
                </c:pt>
                <c:pt idx="50">
                  <c:v>134320</c:v>
                </c:pt>
                <c:pt idx="51">
                  <c:v>144034</c:v>
                </c:pt>
                <c:pt idx="52">
                  <c:v>150445</c:v>
                </c:pt>
                <c:pt idx="53">
                  <c:v>154650</c:v>
                </c:pt>
                <c:pt idx="54">
                  <c:v>155523</c:v>
                </c:pt>
                <c:pt idx="55">
                  <c:v>191119</c:v>
                </c:pt>
                <c:pt idx="56">
                  <c:v>237033</c:v>
                </c:pt>
                <c:pt idx="57">
                  <c:v>147649</c:v>
                </c:pt>
                <c:pt idx="58">
                  <c:v>150922</c:v>
                </c:pt>
                <c:pt idx="59">
                  <c:v>154883</c:v>
                </c:pt>
                <c:pt idx="60">
                  <c:v>155793</c:v>
                </c:pt>
                <c:pt idx="61">
                  <c:v>151193</c:v>
                </c:pt>
                <c:pt idx="62">
                  <c:v>171603</c:v>
                </c:pt>
                <c:pt idx="63">
                  <c:v>195394</c:v>
                </c:pt>
                <c:pt idx="64">
                  <c:v>105390</c:v>
                </c:pt>
                <c:pt idx="65">
                  <c:v>132784</c:v>
                </c:pt>
                <c:pt idx="66">
                  <c:v>112464</c:v>
                </c:pt>
                <c:pt idx="67">
                  <c:v>111020</c:v>
                </c:pt>
                <c:pt idx="68">
                  <c:v>111731</c:v>
                </c:pt>
                <c:pt idx="69">
                  <c:v>145045</c:v>
                </c:pt>
                <c:pt idx="70">
                  <c:v>179908</c:v>
                </c:pt>
                <c:pt idx="71">
                  <c:v>106791</c:v>
                </c:pt>
                <c:pt idx="72">
                  <c:v>116119</c:v>
                </c:pt>
                <c:pt idx="73">
                  <c:v>120154</c:v>
                </c:pt>
                <c:pt idx="74">
                  <c:v>128436</c:v>
                </c:pt>
                <c:pt idx="75">
                  <c:v>132498</c:v>
                </c:pt>
                <c:pt idx="76">
                  <c:v>169489</c:v>
                </c:pt>
                <c:pt idx="77">
                  <c:v>214815</c:v>
                </c:pt>
                <c:pt idx="78">
                  <c:v>122137</c:v>
                </c:pt>
                <c:pt idx="79">
                  <c:v>123087</c:v>
                </c:pt>
                <c:pt idx="80">
                  <c:v>130951</c:v>
                </c:pt>
                <c:pt idx="81">
                  <c:v>142385</c:v>
                </c:pt>
                <c:pt idx="82">
                  <c:v>141204</c:v>
                </c:pt>
                <c:pt idx="83">
                  <c:v>184156</c:v>
                </c:pt>
                <c:pt idx="84">
                  <c:v>234363</c:v>
                </c:pt>
                <c:pt idx="85">
                  <c:v>135358</c:v>
                </c:pt>
                <c:pt idx="86">
                  <c:v>127536</c:v>
                </c:pt>
                <c:pt idx="87">
                  <c:v>128627</c:v>
                </c:pt>
                <c:pt idx="88">
                  <c:v>132999</c:v>
                </c:pt>
                <c:pt idx="89">
                  <c:v>135545</c:v>
                </c:pt>
                <c:pt idx="90">
                  <c:v>182364</c:v>
                </c:pt>
                <c:pt idx="91">
                  <c:v>232002</c:v>
                </c:pt>
                <c:pt idx="92">
                  <c:v>140911</c:v>
                </c:pt>
                <c:pt idx="93">
                  <c:v>146425</c:v>
                </c:pt>
                <c:pt idx="94">
                  <c:v>147969</c:v>
                </c:pt>
                <c:pt idx="95">
                  <c:v>149285</c:v>
                </c:pt>
                <c:pt idx="96">
                  <c:v>149020</c:v>
                </c:pt>
                <c:pt idx="97">
                  <c:v>187679</c:v>
                </c:pt>
                <c:pt idx="98">
                  <c:v>260414</c:v>
                </c:pt>
                <c:pt idx="99">
                  <c:v>222786</c:v>
                </c:pt>
                <c:pt idx="100">
                  <c:v>253349</c:v>
                </c:pt>
                <c:pt idx="101">
                  <c:v>275592</c:v>
                </c:pt>
                <c:pt idx="102">
                  <c:v>287527</c:v>
                </c:pt>
                <c:pt idx="103">
                  <c:v>319740</c:v>
                </c:pt>
                <c:pt idx="104">
                  <c:v>462113</c:v>
                </c:pt>
                <c:pt idx="105">
                  <c:v>614985</c:v>
                </c:pt>
                <c:pt idx="106">
                  <c:v>593120</c:v>
                </c:pt>
                <c:pt idx="107">
                  <c:v>377669</c:v>
                </c:pt>
                <c:pt idx="108">
                  <c:v>357385</c:v>
                </c:pt>
                <c:pt idx="109">
                  <c:v>386671</c:v>
                </c:pt>
                <c:pt idx="110">
                  <c:v>320827</c:v>
                </c:pt>
                <c:pt idx="111">
                  <c:v>312353</c:v>
                </c:pt>
                <c:pt idx="112">
                  <c:v>293527</c:v>
                </c:pt>
                <c:pt idx="113">
                  <c:v>231918</c:v>
                </c:pt>
                <c:pt idx="114">
                  <c:v>271891</c:v>
                </c:pt>
                <c:pt idx="115">
                  <c:v>280333</c:v>
                </c:pt>
                <c:pt idx="116">
                  <c:v>289142</c:v>
                </c:pt>
                <c:pt idx="117">
                  <c:v>297502</c:v>
                </c:pt>
                <c:pt idx="118">
                  <c:v>348970</c:v>
                </c:pt>
                <c:pt idx="119">
                  <c:v>410316</c:v>
                </c:pt>
                <c:pt idx="120">
                  <c:v>311685</c:v>
                </c:pt>
                <c:pt idx="121">
                  <c:v>309936</c:v>
                </c:pt>
                <c:pt idx="122">
                  <c:v>318101</c:v>
                </c:pt>
                <c:pt idx="123">
                  <c:v>308149</c:v>
                </c:pt>
                <c:pt idx="124">
                  <c:v>304270</c:v>
                </c:pt>
                <c:pt idx="125">
                  <c:v>328959</c:v>
                </c:pt>
                <c:pt idx="126">
                  <c:v>345929</c:v>
                </c:pt>
                <c:pt idx="127">
                  <c:v>204236</c:v>
                </c:pt>
                <c:pt idx="128">
                  <c:v>208255</c:v>
                </c:pt>
                <c:pt idx="129">
                  <c:v>219661</c:v>
                </c:pt>
                <c:pt idx="130">
                  <c:v>241400</c:v>
                </c:pt>
                <c:pt idx="131">
                  <c:v>244234</c:v>
                </c:pt>
                <c:pt idx="132">
                  <c:v>277080</c:v>
                </c:pt>
                <c:pt idx="133">
                  <c:v>345020</c:v>
                </c:pt>
                <c:pt idx="134">
                  <c:v>213907</c:v>
                </c:pt>
                <c:pt idx="135">
                  <c:v>226113</c:v>
                </c:pt>
                <c:pt idx="136">
                  <c:v>237812</c:v>
                </c:pt>
                <c:pt idx="137">
                  <c:v>242557</c:v>
                </c:pt>
                <c:pt idx="138">
                  <c:v>240469</c:v>
                </c:pt>
                <c:pt idx="139">
                  <c:v>290813</c:v>
                </c:pt>
                <c:pt idx="140">
                  <c:v>363273</c:v>
                </c:pt>
                <c:pt idx="141">
                  <c:v>245383</c:v>
                </c:pt>
                <c:pt idx="142">
                  <c:v>243526</c:v>
                </c:pt>
                <c:pt idx="143">
                  <c:v>264174</c:v>
                </c:pt>
                <c:pt idx="144">
                  <c:v>438947</c:v>
                </c:pt>
                <c:pt idx="145">
                  <c:v>630737</c:v>
                </c:pt>
                <c:pt idx="146">
                  <c:v>685845</c:v>
                </c:pt>
                <c:pt idx="147">
                  <c:v>651387</c:v>
                </c:pt>
                <c:pt idx="148">
                  <c:v>271247</c:v>
                </c:pt>
                <c:pt idx="149">
                  <c:v>234532</c:v>
                </c:pt>
                <c:pt idx="150">
                  <c:v>227577</c:v>
                </c:pt>
                <c:pt idx="151">
                  <c:v>243577</c:v>
                </c:pt>
                <c:pt idx="152">
                  <c:v>258018</c:v>
                </c:pt>
                <c:pt idx="153">
                  <c:v>384239</c:v>
                </c:pt>
                <c:pt idx="154">
                  <c:v>546032</c:v>
                </c:pt>
                <c:pt idx="155">
                  <c:v>477346</c:v>
                </c:pt>
                <c:pt idx="156">
                  <c:v>256935</c:v>
                </c:pt>
                <c:pt idx="157">
                  <c:v>251100</c:v>
                </c:pt>
                <c:pt idx="158">
                  <c:v>253252</c:v>
                </c:pt>
                <c:pt idx="159">
                  <c:v>257027</c:v>
                </c:pt>
                <c:pt idx="160">
                  <c:v>312670</c:v>
                </c:pt>
                <c:pt idx="161">
                  <c:v>381301</c:v>
                </c:pt>
                <c:pt idx="162">
                  <c:v>263615</c:v>
                </c:pt>
                <c:pt idx="163">
                  <c:v>273780</c:v>
                </c:pt>
                <c:pt idx="164">
                  <c:v>288556</c:v>
                </c:pt>
                <c:pt idx="165">
                  <c:v>297061</c:v>
                </c:pt>
                <c:pt idx="166">
                  <c:v>297160</c:v>
                </c:pt>
                <c:pt idx="167">
                  <c:v>353588</c:v>
                </c:pt>
                <c:pt idx="168">
                  <c:v>412693</c:v>
                </c:pt>
                <c:pt idx="169">
                  <c:v>291034</c:v>
                </c:pt>
                <c:pt idx="170">
                  <c:v>303022</c:v>
                </c:pt>
                <c:pt idx="171">
                  <c:v>312322</c:v>
                </c:pt>
                <c:pt idx="172">
                  <c:v>316706</c:v>
                </c:pt>
                <c:pt idx="173">
                  <c:v>319743</c:v>
                </c:pt>
                <c:pt idx="174">
                  <c:v>370807</c:v>
                </c:pt>
                <c:pt idx="175">
                  <c:v>441417</c:v>
                </c:pt>
                <c:pt idx="176">
                  <c:v>317396</c:v>
                </c:pt>
                <c:pt idx="177">
                  <c:v>326609</c:v>
                </c:pt>
                <c:pt idx="178">
                  <c:v>329013</c:v>
                </c:pt>
                <c:pt idx="179">
                  <c:v>323071</c:v>
                </c:pt>
                <c:pt idx="180">
                  <c:v>321214</c:v>
                </c:pt>
                <c:pt idx="181">
                  <c:v>390740</c:v>
                </c:pt>
                <c:pt idx="182">
                  <c:v>478177</c:v>
                </c:pt>
                <c:pt idx="183">
                  <c:v>380056</c:v>
                </c:pt>
                <c:pt idx="184">
                  <c:v>380785</c:v>
                </c:pt>
                <c:pt idx="185">
                  <c:v>409754</c:v>
                </c:pt>
                <c:pt idx="186">
                  <c:v>425392</c:v>
                </c:pt>
                <c:pt idx="187">
                  <c:v>443581</c:v>
                </c:pt>
                <c:pt idx="188">
                  <c:v>531512</c:v>
                </c:pt>
                <c:pt idx="189">
                  <c:v>666460</c:v>
                </c:pt>
                <c:pt idx="190">
                  <c:v>574603</c:v>
                </c:pt>
                <c:pt idx="191">
                  <c:v>609399</c:v>
                </c:pt>
                <c:pt idx="192">
                  <c:v>662329</c:v>
                </c:pt>
                <c:pt idx="193">
                  <c:v>801700</c:v>
                </c:pt>
                <c:pt idx="194">
                  <c:v>937728</c:v>
                </c:pt>
                <c:pt idx="195">
                  <c:v>960947</c:v>
                </c:pt>
                <c:pt idx="196">
                  <c:v>999749</c:v>
                </c:pt>
                <c:pt idx="197">
                  <c:v>769822</c:v>
                </c:pt>
                <c:pt idx="198">
                  <c:v>757564</c:v>
                </c:pt>
                <c:pt idx="199">
                  <c:v>757715</c:v>
                </c:pt>
                <c:pt idx="200">
                  <c:v>748273</c:v>
                </c:pt>
                <c:pt idx="201">
                  <c:v>758773</c:v>
                </c:pt>
                <c:pt idx="202">
                  <c:v>817601</c:v>
                </c:pt>
                <c:pt idx="203">
                  <c:v>881239</c:v>
                </c:pt>
                <c:pt idx="204">
                  <c:v>778228</c:v>
                </c:pt>
                <c:pt idx="205">
                  <c:v>780664</c:v>
                </c:pt>
                <c:pt idx="206">
                  <c:v>795337</c:v>
                </c:pt>
                <c:pt idx="207">
                  <c:v>794077</c:v>
                </c:pt>
                <c:pt idx="208">
                  <c:v>805930</c:v>
                </c:pt>
                <c:pt idx="209">
                  <c:v>855025</c:v>
                </c:pt>
                <c:pt idx="210">
                  <c:v>931668</c:v>
                </c:pt>
                <c:pt idx="211">
                  <c:v>831297</c:v>
                </c:pt>
                <c:pt idx="212">
                  <c:v>876278</c:v>
                </c:pt>
                <c:pt idx="213">
                  <c:v>930958</c:v>
                </c:pt>
                <c:pt idx="214">
                  <c:v>928301</c:v>
                </c:pt>
                <c:pt idx="215">
                  <c:v>930675</c:v>
                </c:pt>
                <c:pt idx="216">
                  <c:v>987651</c:v>
                </c:pt>
                <c:pt idx="217">
                  <c:v>1058411</c:v>
                </c:pt>
                <c:pt idx="218">
                  <c:v>977253</c:v>
                </c:pt>
                <c:pt idx="219">
                  <c:v>965038</c:v>
                </c:pt>
                <c:pt idx="220">
                  <c:v>996709</c:v>
                </c:pt>
                <c:pt idx="221">
                  <c:v>983146</c:v>
                </c:pt>
                <c:pt idx="222">
                  <c:v>995823</c:v>
                </c:pt>
                <c:pt idx="223">
                  <c:v>1038664</c:v>
                </c:pt>
                <c:pt idx="224">
                  <c:v>1106906</c:v>
                </c:pt>
                <c:pt idx="225">
                  <c:v>1021637</c:v>
                </c:pt>
                <c:pt idx="226">
                  <c:v>900053</c:v>
                </c:pt>
                <c:pt idx="227">
                  <c:v>858692</c:v>
                </c:pt>
                <c:pt idx="228">
                  <c:v>855315</c:v>
                </c:pt>
                <c:pt idx="229">
                  <c:v>830629</c:v>
                </c:pt>
                <c:pt idx="230">
                  <c:v>801997</c:v>
                </c:pt>
                <c:pt idx="231">
                  <c:v>805510</c:v>
                </c:pt>
                <c:pt idx="232">
                  <c:v>675339</c:v>
                </c:pt>
                <c:pt idx="233">
                  <c:v>617959</c:v>
                </c:pt>
                <c:pt idx="234">
                  <c:v>664680</c:v>
                </c:pt>
                <c:pt idx="235">
                  <c:v>630362</c:v>
                </c:pt>
                <c:pt idx="236">
                  <c:v>603254</c:v>
                </c:pt>
                <c:pt idx="237">
                  <c:v>593468</c:v>
                </c:pt>
                <c:pt idx="238">
                  <c:v>577217</c:v>
                </c:pt>
                <c:pt idx="239">
                  <c:v>425541</c:v>
                </c:pt>
                <c:pt idx="240">
                  <c:v>412485</c:v>
                </c:pt>
                <c:pt idx="241">
                  <c:v>389273</c:v>
                </c:pt>
                <c:pt idx="242">
                  <c:v>372832</c:v>
                </c:pt>
                <c:pt idx="243">
                  <c:v>368270</c:v>
                </c:pt>
                <c:pt idx="244">
                  <c:v>398967</c:v>
                </c:pt>
                <c:pt idx="245">
                  <c:v>463732</c:v>
                </c:pt>
                <c:pt idx="246">
                  <c:v>359292</c:v>
                </c:pt>
                <c:pt idx="247">
                  <c:v>380860</c:v>
                </c:pt>
                <c:pt idx="248">
                  <c:v>396078</c:v>
                </c:pt>
                <c:pt idx="249">
                  <c:v>392070</c:v>
                </c:pt>
                <c:pt idx="250">
                  <c:v>411560</c:v>
                </c:pt>
                <c:pt idx="251">
                  <c:v>434529</c:v>
                </c:pt>
                <c:pt idx="252">
                  <c:v>484172</c:v>
                </c:pt>
                <c:pt idx="253">
                  <c:v>373411</c:v>
                </c:pt>
                <c:pt idx="254">
                  <c:v>380227</c:v>
                </c:pt>
                <c:pt idx="255">
                  <c:v>388042</c:v>
                </c:pt>
                <c:pt idx="256">
                  <c:v>391368</c:v>
                </c:pt>
                <c:pt idx="257">
                  <c:v>377934</c:v>
                </c:pt>
                <c:pt idx="258">
                  <c:v>412170</c:v>
                </c:pt>
                <c:pt idx="259">
                  <c:v>440607</c:v>
                </c:pt>
                <c:pt idx="260">
                  <c:v>304571</c:v>
                </c:pt>
                <c:pt idx="261">
                  <c:v>310241</c:v>
                </c:pt>
                <c:pt idx="262">
                  <c:v>313196</c:v>
                </c:pt>
                <c:pt idx="263">
                  <c:v>317627</c:v>
                </c:pt>
                <c:pt idx="264">
                  <c:v>308917</c:v>
                </c:pt>
                <c:pt idx="265">
                  <c:v>340341</c:v>
                </c:pt>
                <c:pt idx="266">
                  <c:v>362128</c:v>
                </c:pt>
                <c:pt idx="267">
                  <c:v>315244</c:v>
                </c:pt>
                <c:pt idx="268">
                  <c:v>230343</c:v>
                </c:pt>
                <c:pt idx="269">
                  <c:v>221607</c:v>
                </c:pt>
                <c:pt idx="270">
                  <c:v>213809</c:v>
                </c:pt>
                <c:pt idx="271">
                  <c:v>211472</c:v>
                </c:pt>
                <c:pt idx="272">
                  <c:v>247059</c:v>
                </c:pt>
                <c:pt idx="273">
                  <c:v>293824</c:v>
                </c:pt>
                <c:pt idx="274">
                  <c:v>181599</c:v>
                </c:pt>
                <c:pt idx="275">
                  <c:v>174696</c:v>
                </c:pt>
                <c:pt idx="276">
                  <c:v>182859</c:v>
                </c:pt>
                <c:pt idx="277">
                  <c:v>183107</c:v>
                </c:pt>
                <c:pt idx="278">
                  <c:v>181642</c:v>
                </c:pt>
                <c:pt idx="279">
                  <c:v>224534</c:v>
                </c:pt>
                <c:pt idx="280">
                  <c:v>279689</c:v>
                </c:pt>
                <c:pt idx="281">
                  <c:v>166610</c:v>
                </c:pt>
                <c:pt idx="282">
                  <c:v>165530</c:v>
                </c:pt>
                <c:pt idx="283">
                  <c:v>164749</c:v>
                </c:pt>
                <c:pt idx="284">
                  <c:v>161775</c:v>
                </c:pt>
                <c:pt idx="285">
                  <c:v>159135</c:v>
                </c:pt>
                <c:pt idx="286">
                  <c:v>185180</c:v>
                </c:pt>
                <c:pt idx="287">
                  <c:v>225818</c:v>
                </c:pt>
                <c:pt idx="288">
                  <c:v>135790</c:v>
                </c:pt>
                <c:pt idx="289">
                  <c:v>140646</c:v>
                </c:pt>
                <c:pt idx="290">
                  <c:v>142676</c:v>
                </c:pt>
                <c:pt idx="291">
                  <c:v>142204</c:v>
                </c:pt>
                <c:pt idx="292">
                  <c:v>143435</c:v>
                </c:pt>
                <c:pt idx="293">
                  <c:v>197729</c:v>
                </c:pt>
                <c:pt idx="294">
                  <c:v>291463</c:v>
                </c:pt>
                <c:pt idx="295">
                  <c:v>231968</c:v>
                </c:pt>
                <c:pt idx="296">
                  <c:v>265645</c:v>
                </c:pt>
                <c:pt idx="297">
                  <c:v>282242</c:v>
                </c:pt>
                <c:pt idx="298">
                  <c:v>293568</c:v>
                </c:pt>
                <c:pt idx="299">
                  <c:v>311161</c:v>
                </c:pt>
                <c:pt idx="300">
                  <c:v>406216</c:v>
                </c:pt>
                <c:pt idx="301">
                  <c:v>545532</c:v>
                </c:pt>
                <c:pt idx="302">
                  <c:v>458403</c:v>
                </c:pt>
                <c:pt idx="303">
                  <c:v>454917</c:v>
                </c:pt>
                <c:pt idx="304">
                  <c:v>341066</c:v>
                </c:pt>
                <c:pt idx="305">
                  <c:v>327693</c:v>
                </c:pt>
                <c:pt idx="306">
                  <c:v>315432</c:v>
                </c:pt>
                <c:pt idx="307">
                  <c:v>310675</c:v>
                </c:pt>
                <c:pt idx="308">
                  <c:v>287024</c:v>
                </c:pt>
                <c:pt idx="309">
                  <c:v>140650</c:v>
                </c:pt>
                <c:pt idx="310">
                  <c:v>122764</c:v>
                </c:pt>
                <c:pt idx="311">
                  <c:v>127287</c:v>
                </c:pt>
                <c:pt idx="312">
                  <c:v>163333</c:v>
                </c:pt>
                <c:pt idx="313">
                  <c:v>199378</c:v>
                </c:pt>
                <c:pt idx="314">
                  <c:v>314957</c:v>
                </c:pt>
                <c:pt idx="315">
                  <c:v>320666</c:v>
                </c:pt>
                <c:pt idx="316">
                  <c:v>124201</c:v>
                </c:pt>
                <c:pt idx="317">
                  <c:v>118258</c:v>
                </c:pt>
                <c:pt idx="318">
                  <c:v>112315</c:v>
                </c:pt>
                <c:pt idx="319">
                  <c:v>113955</c:v>
                </c:pt>
                <c:pt idx="320">
                  <c:v>122654</c:v>
                </c:pt>
                <c:pt idx="321">
                  <c:v>149031</c:v>
                </c:pt>
                <c:pt idx="322">
                  <c:v>191823</c:v>
                </c:pt>
                <c:pt idx="323">
                  <c:v>104007</c:v>
                </c:pt>
                <c:pt idx="324">
                  <c:v>109900</c:v>
                </c:pt>
                <c:pt idx="325">
                  <c:v>113288</c:v>
                </c:pt>
                <c:pt idx="326">
                  <c:v>110336</c:v>
                </c:pt>
                <c:pt idx="327">
                  <c:v>111940</c:v>
                </c:pt>
                <c:pt idx="328">
                  <c:v>141570</c:v>
                </c:pt>
                <c:pt idx="329">
                  <c:v>182708</c:v>
                </c:pt>
                <c:pt idx="330">
                  <c:v>99742</c:v>
                </c:pt>
                <c:pt idx="331">
                  <c:v>100123</c:v>
                </c:pt>
                <c:pt idx="332">
                  <c:v>102451</c:v>
                </c:pt>
                <c:pt idx="333">
                  <c:v>101064</c:v>
                </c:pt>
                <c:pt idx="334">
                  <c:v>99092</c:v>
                </c:pt>
                <c:pt idx="335">
                  <c:v>123696</c:v>
                </c:pt>
                <c:pt idx="336">
                  <c:v>164350</c:v>
                </c:pt>
                <c:pt idx="337">
                  <c:v>90173</c:v>
                </c:pt>
                <c:pt idx="338">
                  <c:v>94710</c:v>
                </c:pt>
                <c:pt idx="339">
                  <c:v>94209</c:v>
                </c:pt>
                <c:pt idx="340">
                  <c:v>95102</c:v>
                </c:pt>
                <c:pt idx="341">
                  <c:v>96080</c:v>
                </c:pt>
                <c:pt idx="342">
                  <c:v>118839</c:v>
                </c:pt>
                <c:pt idx="343">
                  <c:v>154980</c:v>
                </c:pt>
                <c:pt idx="344">
                  <c:v>82672</c:v>
                </c:pt>
                <c:pt idx="345">
                  <c:v>85682</c:v>
                </c:pt>
                <c:pt idx="346">
                  <c:v>88641</c:v>
                </c:pt>
                <c:pt idx="347">
                  <c:v>85847</c:v>
                </c:pt>
                <c:pt idx="348">
                  <c:v>91242</c:v>
                </c:pt>
                <c:pt idx="349">
                  <c:v>122297</c:v>
                </c:pt>
                <c:pt idx="350">
                  <c:v>177302</c:v>
                </c:pt>
                <c:pt idx="351">
                  <c:v>141926</c:v>
                </c:pt>
                <c:pt idx="352">
                  <c:v>177941</c:v>
                </c:pt>
                <c:pt idx="353">
                  <c:v>204194</c:v>
                </c:pt>
                <c:pt idx="354">
                  <c:v>243092</c:v>
                </c:pt>
                <c:pt idx="355">
                  <c:v>309617</c:v>
                </c:pt>
                <c:pt idx="356">
                  <c:v>454167</c:v>
                </c:pt>
                <c:pt idx="357">
                  <c:v>691270</c:v>
                </c:pt>
                <c:pt idx="358">
                  <c:v>533468</c:v>
                </c:pt>
                <c:pt idx="359">
                  <c:v>484625</c:v>
                </c:pt>
                <c:pt idx="360">
                  <c:v>461067</c:v>
                </c:pt>
                <c:pt idx="361">
                  <c:v>433486</c:v>
                </c:pt>
                <c:pt idx="362">
                  <c:v>410437</c:v>
                </c:pt>
                <c:pt idx="363">
                  <c:v>413917</c:v>
                </c:pt>
                <c:pt idx="364">
                  <c:v>553088</c:v>
                </c:pt>
              </c:numCache>
            </c:numRef>
          </c:val>
          <c:extLst>
            <c:ext xmlns:c16="http://schemas.microsoft.com/office/drawing/2014/chart" uri="{C3380CC4-5D6E-409C-BE32-E72D297353CC}">
              <c16:uniqueId val="{00000000-1B23-41DD-8E63-0FCAA99F83AA}"/>
            </c:ext>
          </c:extLst>
        </c:ser>
        <c:ser>
          <c:idx val="0"/>
          <c:order val="1"/>
          <c:tx>
            <c:strRef>
              <c:f>Feuil1!#REF!</c:f>
              <c:strCache>
                <c:ptCount val="1"/>
                <c:pt idx="0">
                  <c:v>#REF!</c:v>
                </c:pt>
              </c:strCache>
            </c:strRef>
          </c:tx>
          <c:spPr>
            <a:solidFill>
              <a:schemeClr val="bg2">
                <a:lumMod val="20000"/>
                <a:lumOff val="80000"/>
              </a:schemeClr>
            </a:solidFill>
            <a:ln>
              <a:noFill/>
            </a:ln>
            <a:effectLst/>
          </c:spPr>
          <c:invertIfNegative val="0"/>
          <c:cat>
            <c:numRef>
              <c:f>Feuil1!$A$2:$A$366</c:f>
              <c:numCache>
                <c:formatCode>mmmm</c:formatCode>
                <c:ptCount val="365"/>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numCache>
            </c:numRef>
          </c:cat>
          <c:val>
            <c:numRef>
              <c:f>Feuil1!#REF!</c:f>
              <c:numCache>
                <c:formatCode>General</c:formatCode>
                <c:ptCount val="1"/>
                <c:pt idx="0">
                  <c:v>1</c:v>
                </c:pt>
              </c:numCache>
            </c:numRef>
          </c:val>
          <c:extLst>
            <c:ext xmlns:c16="http://schemas.microsoft.com/office/drawing/2014/chart" uri="{C3380CC4-5D6E-409C-BE32-E72D297353CC}">
              <c16:uniqueId val="{00000000-9F89-4874-B48A-10878CAC14AC}"/>
            </c:ext>
          </c:extLst>
        </c:ser>
        <c:dLbls>
          <c:showLegendKey val="0"/>
          <c:showVal val="0"/>
          <c:showCatName val="0"/>
          <c:showSerName val="0"/>
          <c:showPercent val="0"/>
          <c:showBubbleSize val="0"/>
        </c:dLbls>
        <c:gapWidth val="0"/>
        <c:overlap val="100"/>
        <c:axId val="1830770368"/>
        <c:axId val="1830768288"/>
      </c:barChart>
      <c:dateAx>
        <c:axId val="1830770368"/>
        <c:scaling>
          <c:orientation val="minMax"/>
        </c:scaling>
        <c:delete val="0"/>
        <c:axPos val="b"/>
        <c:numFmt formatCode="mmmm" sourceLinked="0"/>
        <c:majorTickMark val="in"/>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30768288"/>
        <c:crosses val="autoZero"/>
        <c:auto val="0"/>
        <c:lblOffset val="200"/>
        <c:baseTimeUnit val="days"/>
        <c:minorUnit val="1"/>
      </c:dateAx>
      <c:valAx>
        <c:axId val="1830768288"/>
        <c:scaling>
          <c:orientation val="minMax"/>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83077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95532610726265"/>
          <c:y val="0.17198991285577397"/>
          <c:w val="0.53662728015491512"/>
          <c:h val="0.58704758152714764"/>
        </c:manualLayout>
      </c:layout>
      <c:doughnutChart>
        <c:varyColors val="1"/>
        <c:ser>
          <c:idx val="0"/>
          <c:order val="0"/>
          <c:tx>
            <c:strRef>
              <c:f>Feuil1!$B$1</c:f>
              <c:strCache>
                <c:ptCount val="1"/>
                <c:pt idx="0">
                  <c:v>Série 1</c:v>
                </c:pt>
              </c:strCache>
            </c:strRef>
          </c:tx>
          <c:spPr>
            <a:solidFill>
              <a:schemeClr val="accent6"/>
            </a:solidFill>
          </c:spPr>
          <c:dPt>
            <c:idx val="0"/>
            <c:bubble3D val="0"/>
            <c:spPr>
              <a:solidFill>
                <a:schemeClr val="accent6"/>
              </a:solidFill>
              <a:ln>
                <a:noFill/>
              </a:ln>
              <a:effectLst/>
            </c:spPr>
            <c:extLst>
              <c:ext xmlns:c16="http://schemas.microsoft.com/office/drawing/2014/chart" uri="{C3380CC4-5D6E-409C-BE32-E72D297353CC}">
                <c16:uniqueId val="{00000001-AB3C-4FDE-BE57-28457236B5D2}"/>
              </c:ext>
            </c:extLst>
          </c:dPt>
          <c:dPt>
            <c:idx val="1"/>
            <c:bubble3D val="0"/>
            <c:spPr>
              <a:solidFill>
                <a:schemeClr val="tx2"/>
              </a:solidFill>
              <a:ln>
                <a:noFill/>
              </a:ln>
              <a:effectLst/>
            </c:spPr>
            <c:extLst>
              <c:ext xmlns:c16="http://schemas.microsoft.com/office/drawing/2014/chart" uri="{C3380CC4-5D6E-409C-BE32-E72D297353CC}">
                <c16:uniqueId val="{00000003-AB3C-4FDE-BE57-28457236B5D2}"/>
              </c:ext>
            </c:extLst>
          </c:dPt>
          <c:dLbls>
            <c:delete val="1"/>
          </c:dLbls>
          <c:cat>
            <c:strRef>
              <c:f>Feuil1!$A$2:$A$3</c:f>
              <c:strCache>
                <c:ptCount val="2"/>
                <c:pt idx="0">
                  <c:v>Agit</c:v>
                </c:pt>
                <c:pt idx="1">
                  <c:v>N'agit pas</c:v>
                </c:pt>
              </c:strCache>
            </c:strRef>
          </c:cat>
          <c:val>
            <c:numRef>
              <c:f>Feuil1!$B$2:$B$3</c:f>
              <c:numCache>
                <c:formatCode>0%</c:formatCode>
                <c:ptCount val="2"/>
                <c:pt idx="0">
                  <c:v>0.88</c:v>
                </c:pt>
                <c:pt idx="1">
                  <c:v>0.12</c:v>
                </c:pt>
              </c:numCache>
            </c:numRef>
          </c:val>
          <c:extLst>
            <c:ext xmlns:c16="http://schemas.microsoft.com/office/drawing/2014/chart" uri="{C3380CC4-5D6E-409C-BE32-E72D297353CC}">
              <c16:uniqueId val="{00000008-AB3C-4FDE-BE57-28457236B5D2}"/>
            </c:ext>
          </c:extLst>
        </c:ser>
        <c:dLbls>
          <c:showLegendKey val="0"/>
          <c:showVal val="1"/>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628167542152279"/>
          <c:y val="3.159604110877904E-2"/>
          <c:w val="0.36449796128638579"/>
          <c:h val="0.93680791778244188"/>
        </c:manualLayout>
      </c:layout>
      <c:barChart>
        <c:barDir val="bar"/>
        <c:grouping val="clustered"/>
        <c:varyColors val="0"/>
        <c:ser>
          <c:idx val="0"/>
          <c:order val="0"/>
          <c:tx>
            <c:strRef>
              <c:f>Feuil1!$B$1</c:f>
              <c:strCache>
                <c:ptCount val="1"/>
                <c:pt idx="0">
                  <c:v>Bretagne</c:v>
                </c:pt>
              </c:strCache>
            </c:strRef>
          </c:tx>
          <c:spPr>
            <a:solidFill>
              <a:schemeClr val="accent4">
                <a:lumMod val="60000"/>
                <a:lumOff val="40000"/>
              </a:schemeClr>
            </a:solidFill>
            <a:ln>
              <a:noFill/>
            </a:ln>
            <a:effectLst/>
          </c:spPr>
          <c:invertIfNegative val="0"/>
          <c:cat>
            <c:strRef>
              <c:f>Feuil1!$A$2:$A$16</c:f>
              <c:strCache>
                <c:ptCount val="15"/>
                <c:pt idx="0">
                  <c:v>La présence d’un spa, espace bien-être</c:v>
                </c:pt>
                <c:pt idx="1">
                  <c:v>La recommandation de votre entourage</c:v>
                </c:pt>
                <c:pt idx="2">
                  <c:v>Un hébergement respectueux de l’environnement</c:v>
                </c:pt>
                <c:pt idx="3">
                  <c:v>Le label, la marque de l’établissement</c:v>
                </c:pt>
                <c:pt idx="4">
                  <c:v>Animaux acceptés</c:v>
                </c:pt>
                <c:pt idx="5">
                  <c:v>L'originalité de l’hébergement</c:v>
                </c:pt>
                <c:pt idx="6">
                  <c:v>Les conditions d’annulation</c:v>
                </c:pt>
                <c:pt idx="7">
                  <c:v>La présence d’une piscine</c:v>
                </c:pt>
                <c:pt idx="8">
                  <c:v>Le classement de l’établissement</c:v>
                </c:pt>
                <c:pt idx="9">
                  <c:v>Une offre adaptée aux familles</c:v>
                </c:pt>
                <c:pt idx="10">
                  <c:v>La décoration, le style de l’établissement</c:v>
                </c:pt>
                <c:pt idx="11">
                  <c:v>Les avis de consommateurs</c:v>
                </c:pt>
                <c:pt idx="12">
                  <c:v>La possibilité de réserver en ligne</c:v>
                </c:pt>
                <c:pt idx="13">
                  <c:v>Le prix</c:v>
                </c:pt>
                <c:pt idx="14">
                  <c:v>La localisation (proximité mer, gare, site de visite…)</c:v>
                </c:pt>
              </c:strCache>
            </c:strRef>
          </c:cat>
          <c:val>
            <c:numRef>
              <c:f>Feuil1!$B$2:$B$16</c:f>
              <c:numCache>
                <c:formatCode>0%</c:formatCode>
                <c:ptCount val="15"/>
                <c:pt idx="0">
                  <c:v>0.05</c:v>
                </c:pt>
                <c:pt idx="1">
                  <c:v>5.8999999999999997E-2</c:v>
                </c:pt>
                <c:pt idx="2">
                  <c:v>7.3999999999999996E-2</c:v>
                </c:pt>
                <c:pt idx="3">
                  <c:v>7.5999999999999998E-2</c:v>
                </c:pt>
                <c:pt idx="4">
                  <c:v>7.5999999999999998E-2</c:v>
                </c:pt>
                <c:pt idx="5">
                  <c:v>0.11600000000000001</c:v>
                </c:pt>
                <c:pt idx="6">
                  <c:v>0.11899999999999999</c:v>
                </c:pt>
                <c:pt idx="7">
                  <c:v>0.13100000000000001</c:v>
                </c:pt>
                <c:pt idx="8">
                  <c:v>0.14299999999999999</c:v>
                </c:pt>
                <c:pt idx="9">
                  <c:v>0.182</c:v>
                </c:pt>
                <c:pt idx="10">
                  <c:v>0.19700000000000001</c:v>
                </c:pt>
                <c:pt idx="11">
                  <c:v>0.22700000000000001</c:v>
                </c:pt>
                <c:pt idx="12">
                  <c:v>0.30099999999999999</c:v>
                </c:pt>
                <c:pt idx="13">
                  <c:v>0.57399999999999995</c:v>
                </c:pt>
                <c:pt idx="14">
                  <c:v>0.73499999999999999</c:v>
                </c:pt>
              </c:numCache>
            </c:numRef>
          </c:val>
          <c:extLst>
            <c:ext xmlns:c16="http://schemas.microsoft.com/office/drawing/2014/chart" uri="{C3380CC4-5D6E-409C-BE32-E72D297353CC}">
              <c16:uniqueId val="{00000000-8A71-4437-87F4-518571B4D486}"/>
            </c:ext>
          </c:extLst>
        </c:ser>
        <c:ser>
          <c:idx val="1"/>
          <c:order val="1"/>
          <c:tx>
            <c:strRef>
              <c:f>Feuil1!$C$1</c:f>
              <c:strCache>
                <c:ptCount val="1"/>
                <c:pt idx="0">
                  <c:v>Territoire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Feuil1!$A$2:$A$16</c:f>
              <c:strCache>
                <c:ptCount val="15"/>
                <c:pt idx="0">
                  <c:v>La présence d’un spa, espace bien-être</c:v>
                </c:pt>
                <c:pt idx="1">
                  <c:v>La recommandation de votre entourage</c:v>
                </c:pt>
                <c:pt idx="2">
                  <c:v>Un hébergement respectueux de l’environnement</c:v>
                </c:pt>
                <c:pt idx="3">
                  <c:v>Le label, la marque de l’établissement</c:v>
                </c:pt>
                <c:pt idx="4">
                  <c:v>Animaux acceptés</c:v>
                </c:pt>
                <c:pt idx="5">
                  <c:v>L'originalité de l’hébergement</c:v>
                </c:pt>
                <c:pt idx="6">
                  <c:v>Les conditions d’annulation</c:v>
                </c:pt>
                <c:pt idx="7">
                  <c:v>La présence d’une piscine</c:v>
                </c:pt>
                <c:pt idx="8">
                  <c:v>Le classement de l’établissement</c:v>
                </c:pt>
                <c:pt idx="9">
                  <c:v>Une offre adaptée aux familles</c:v>
                </c:pt>
                <c:pt idx="10">
                  <c:v>La décoration, le style de l’établissement</c:v>
                </c:pt>
                <c:pt idx="11">
                  <c:v>Les avis de consommateurs</c:v>
                </c:pt>
                <c:pt idx="12">
                  <c:v>La possibilité de réserver en ligne</c:v>
                </c:pt>
                <c:pt idx="13">
                  <c:v>Le prix</c:v>
                </c:pt>
                <c:pt idx="14">
                  <c:v>La localisation (proximité mer, gare, site de visite…)</c:v>
                </c:pt>
              </c:strCache>
            </c:strRef>
          </c:cat>
          <c:val>
            <c:numRef>
              <c:f>Feuil1!$C$2:$C$16</c:f>
              <c:numCache>
                <c:formatCode>0%</c:formatCode>
                <c:ptCount val="15"/>
                <c:pt idx="0">
                  <c:v>0.05</c:v>
                </c:pt>
                <c:pt idx="1">
                  <c:v>0.09</c:v>
                </c:pt>
                <c:pt idx="2">
                  <c:v>7.0000000000000007E-2</c:v>
                </c:pt>
                <c:pt idx="3">
                  <c:v>7.0000000000000007E-2</c:v>
                </c:pt>
                <c:pt idx="4">
                  <c:v>0.08</c:v>
                </c:pt>
                <c:pt idx="5">
                  <c:v>0.09</c:v>
                </c:pt>
                <c:pt idx="6">
                  <c:v>0.11</c:v>
                </c:pt>
                <c:pt idx="7">
                  <c:v>0.15</c:v>
                </c:pt>
                <c:pt idx="8">
                  <c:v>0.16</c:v>
                </c:pt>
                <c:pt idx="9">
                  <c:v>0.19</c:v>
                </c:pt>
                <c:pt idx="10">
                  <c:v>0.2</c:v>
                </c:pt>
                <c:pt idx="11">
                  <c:v>0.21</c:v>
                </c:pt>
                <c:pt idx="12">
                  <c:v>0.28000000000000003</c:v>
                </c:pt>
                <c:pt idx="13">
                  <c:v>0.54</c:v>
                </c:pt>
                <c:pt idx="14">
                  <c:v>0.78</c:v>
                </c:pt>
              </c:numCache>
            </c:numRef>
          </c:val>
          <c:extLst>
            <c:ext xmlns:c16="http://schemas.microsoft.com/office/drawing/2014/chart" uri="{C3380CC4-5D6E-409C-BE32-E72D297353CC}">
              <c16:uniqueId val="{00000001-8A71-4437-87F4-518571B4D486}"/>
            </c:ext>
          </c:extLst>
        </c:ser>
        <c:dLbls>
          <c:showLegendKey val="0"/>
          <c:showVal val="0"/>
          <c:showCatName val="0"/>
          <c:showSerName val="0"/>
          <c:showPercent val="0"/>
          <c:showBubbleSize val="0"/>
        </c:dLbls>
        <c:gapWidth val="182"/>
        <c:overlap val="50"/>
        <c:axId val="1374154847"/>
        <c:axId val="1374156287"/>
      </c:barChart>
      <c:catAx>
        <c:axId val="137415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1374156287"/>
        <c:crosses val="autoZero"/>
        <c:auto val="1"/>
        <c:lblAlgn val="ctr"/>
        <c:lblOffset val="0"/>
        <c:tickLblSkip val="1"/>
        <c:noMultiLvlLbl val="0"/>
      </c:catAx>
      <c:valAx>
        <c:axId val="1374156287"/>
        <c:scaling>
          <c:orientation val="minMax"/>
        </c:scaling>
        <c:delete val="1"/>
        <c:axPos val="b"/>
        <c:numFmt formatCode="0%" sourceLinked="1"/>
        <c:majorTickMark val="none"/>
        <c:minorTickMark val="none"/>
        <c:tickLblPos val="nextTo"/>
        <c:crossAx val="1374154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821111025185956E-2"/>
          <c:y val="2.7843446053596389E-2"/>
          <c:w val="0.86266153139246127"/>
          <c:h val="0.90495002126991919"/>
        </c:manualLayout>
      </c:layout>
      <c:barChart>
        <c:barDir val="bar"/>
        <c:grouping val="clustered"/>
        <c:varyColors val="0"/>
        <c:ser>
          <c:idx val="0"/>
          <c:order val="0"/>
          <c:tx>
            <c:strRef>
              <c:f>Feuil1!$B$1</c:f>
              <c:strCache>
                <c:ptCount val="1"/>
                <c:pt idx="0">
                  <c:v>Touristes</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09D8-4D54-BFB8-5CB55ED1329E}"/>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09D8-4D54-BFB8-5CB55ED1329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09D8-4D54-BFB8-5CB55ED1329E}"/>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D-09D8-4D54-BFB8-5CB55ED1329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4"/>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Autres</c:v>
                </c:pt>
                <c:pt idx="1">
                  <c:v>Loisirs</c:v>
                </c:pt>
                <c:pt idx="2">
                  <c:v>Transport &amp; Déplacement</c:v>
                </c:pt>
                <c:pt idx="3">
                  <c:v>Alimentation</c:v>
                </c:pt>
                <c:pt idx="4">
                  <c:v>Hébergement</c:v>
                </c:pt>
              </c:strCache>
            </c:strRef>
          </c:cat>
          <c:val>
            <c:numRef>
              <c:f>Feuil1!$B$2:$B$6</c:f>
              <c:numCache>
                <c:formatCode>0%</c:formatCode>
                <c:ptCount val="5"/>
                <c:pt idx="0">
                  <c:v>5.6934869026902674E-2</c:v>
                </c:pt>
                <c:pt idx="1">
                  <c:v>4.7918728820254282E-2</c:v>
                </c:pt>
                <c:pt idx="2">
                  <c:v>0.24</c:v>
                </c:pt>
                <c:pt idx="3">
                  <c:v>0.29037745071259319</c:v>
                </c:pt>
                <c:pt idx="4">
                  <c:v>0.36167777828117897</c:v>
                </c:pt>
              </c:numCache>
            </c:numRef>
          </c:val>
          <c:extLst>
            <c:ext xmlns:c16="http://schemas.microsoft.com/office/drawing/2014/chart" uri="{C3380CC4-5D6E-409C-BE32-E72D297353CC}">
              <c16:uniqueId val="{0000000C-09D8-4D54-BFB8-5CB55ED1329E}"/>
            </c:ext>
          </c:extLst>
        </c:ser>
        <c:dLbls>
          <c:showLegendKey val="0"/>
          <c:showVal val="0"/>
          <c:showCatName val="0"/>
          <c:showSerName val="0"/>
          <c:showPercent val="0"/>
          <c:showBubbleSize val="0"/>
        </c:dLbls>
        <c:gapWidth val="182"/>
        <c:axId val="1269586272"/>
        <c:axId val="1269573792"/>
      </c:barChart>
      <c:catAx>
        <c:axId val="1269586272"/>
        <c:scaling>
          <c:orientation val="minMax"/>
        </c:scaling>
        <c:delete val="1"/>
        <c:axPos val="l"/>
        <c:numFmt formatCode="General" sourceLinked="1"/>
        <c:majorTickMark val="none"/>
        <c:minorTickMark val="none"/>
        <c:tickLblPos val="nextTo"/>
        <c:crossAx val="1269573792"/>
        <c:crosses val="autoZero"/>
        <c:auto val="1"/>
        <c:lblAlgn val="ctr"/>
        <c:lblOffset val="0"/>
        <c:noMultiLvlLbl val="0"/>
      </c:catAx>
      <c:valAx>
        <c:axId val="1269573792"/>
        <c:scaling>
          <c:orientation val="minMax"/>
        </c:scaling>
        <c:delete val="1"/>
        <c:axPos val="b"/>
        <c:numFmt formatCode="0%" sourceLinked="1"/>
        <c:majorTickMark val="none"/>
        <c:minorTickMark val="none"/>
        <c:tickLblPos val="nextTo"/>
        <c:crossAx val="1269586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46786533288751E-2"/>
          <c:y val="6.7280652790894915E-2"/>
          <c:w val="0.44601673812268111"/>
          <c:h val="0.8654386944182102"/>
        </c:manualLayout>
      </c:layout>
      <c:barChart>
        <c:barDir val="bar"/>
        <c:grouping val="stacked"/>
        <c:varyColors val="0"/>
        <c:ser>
          <c:idx val="1"/>
          <c:order val="0"/>
          <c:tx>
            <c:strRef>
              <c:f>Sheet1!$B$1</c:f>
              <c:strCache>
                <c:ptCount val="1"/>
                <c:pt idx="0">
                  <c:v>Colonne1</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900">
                    <a:solidFill>
                      <a:schemeClr val="bg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La réception d’une invitation du site</c:v>
                </c:pt>
                <c:pt idx="1">
                  <c:v>La programmation d’un évènement, d’une manifestation…</c:v>
                </c:pt>
                <c:pt idx="2">
                  <c:v>Rien de particulier</c:v>
                </c:pt>
                <c:pt idx="3">
                  <c:v>Une proposition, une invitation ou la venue d’un proche</c:v>
                </c:pt>
                <c:pt idx="4">
                  <c:v>Une météo favorable</c:v>
                </c:pt>
                <c:pt idx="5">
                  <c:v>L’envie de sortir de chez soi</c:v>
                </c:pt>
              </c:strCache>
            </c:strRef>
          </c:cat>
          <c:val>
            <c:numRef>
              <c:f>Sheet1!$B$2:$B$7</c:f>
              <c:numCache>
                <c:formatCode>0%</c:formatCode>
                <c:ptCount val="6"/>
                <c:pt idx="0">
                  <c:v>2.1000000000000001E-2</c:v>
                </c:pt>
                <c:pt idx="1">
                  <c:v>0.125</c:v>
                </c:pt>
                <c:pt idx="2">
                  <c:v>0.152</c:v>
                </c:pt>
                <c:pt idx="3">
                  <c:v>0.23300000000000001</c:v>
                </c:pt>
                <c:pt idx="4">
                  <c:v>0.53100000000000003</c:v>
                </c:pt>
                <c:pt idx="5">
                  <c:v>0.57399999999999995</c:v>
                </c:pt>
              </c:numCache>
            </c:numRef>
          </c:val>
          <c:extLst>
            <c:ext xmlns:c16="http://schemas.microsoft.com/office/drawing/2014/chart" uri="{C3380CC4-5D6E-409C-BE32-E72D297353CC}">
              <c16:uniqueId val="{00000000-6D3C-4B78-B4F9-40F5911ACF38}"/>
            </c:ext>
          </c:extLst>
        </c:ser>
        <c:dLbls>
          <c:showLegendKey val="0"/>
          <c:showVal val="0"/>
          <c:showCatName val="0"/>
          <c:showSerName val="0"/>
          <c:showPercent val="0"/>
          <c:showBubbleSize val="0"/>
        </c:dLbls>
        <c:gapWidth val="100"/>
        <c:overlap val="100"/>
        <c:axId val="277645824"/>
        <c:axId val="234674368"/>
      </c:barChart>
      <c:catAx>
        <c:axId val="277645824"/>
        <c:scaling>
          <c:orientation val="minMax"/>
        </c:scaling>
        <c:delete val="1"/>
        <c:axPos val="l"/>
        <c:numFmt formatCode="General" sourceLinked="1"/>
        <c:majorTickMark val="none"/>
        <c:minorTickMark val="none"/>
        <c:tickLblPos val="high"/>
        <c:crossAx val="234674368"/>
        <c:crosses val="autoZero"/>
        <c:auto val="1"/>
        <c:lblAlgn val="ctr"/>
        <c:lblOffset val="10"/>
        <c:noMultiLvlLbl val="0"/>
      </c:catAx>
      <c:valAx>
        <c:axId val="234674368"/>
        <c:scaling>
          <c:orientation val="minMax"/>
        </c:scaling>
        <c:delete val="1"/>
        <c:axPos val="b"/>
        <c:numFmt formatCode="0%" sourceLinked="1"/>
        <c:majorTickMark val="none"/>
        <c:minorTickMark val="none"/>
        <c:tickLblPos val="nextTo"/>
        <c:crossAx val="27764582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332948463355746"/>
          <c:y val="0.17094443974290804"/>
          <c:w val="0.56555008065894874"/>
          <c:h val="0.66480125790188382"/>
        </c:manualLayout>
      </c:layout>
      <c:doughnutChart>
        <c:varyColors val="1"/>
        <c:ser>
          <c:idx val="0"/>
          <c:order val="0"/>
          <c:tx>
            <c:strRef>
              <c:f>Feuil1!$B$1</c:f>
              <c:strCache>
                <c:ptCount val="1"/>
                <c:pt idx="0">
                  <c:v>Série 1</c:v>
                </c:pt>
              </c:strCache>
            </c:strRef>
          </c:tx>
          <c:dPt>
            <c:idx val="0"/>
            <c:bubble3D val="0"/>
            <c:spPr>
              <a:solidFill>
                <a:schemeClr val="accent1">
                  <a:shade val="76000"/>
                </a:schemeClr>
              </a:solidFill>
              <a:ln>
                <a:noFill/>
              </a:ln>
              <a:effectLst/>
            </c:spPr>
            <c:extLst>
              <c:ext xmlns:c16="http://schemas.microsoft.com/office/drawing/2014/chart" uri="{C3380CC4-5D6E-409C-BE32-E72D297353CC}">
                <c16:uniqueId val="{00000001-F615-439B-A5E5-A5BAD66CCD7D}"/>
              </c:ext>
            </c:extLst>
          </c:dPt>
          <c:dPt>
            <c:idx val="1"/>
            <c:bubble3D val="0"/>
            <c:spPr>
              <a:solidFill>
                <a:schemeClr val="accent1">
                  <a:tint val="77000"/>
                </a:schemeClr>
              </a:solidFill>
              <a:ln>
                <a:noFill/>
              </a:ln>
              <a:effectLst/>
            </c:spPr>
            <c:extLst>
              <c:ext xmlns:c16="http://schemas.microsoft.com/office/drawing/2014/chart" uri="{C3380CC4-5D6E-409C-BE32-E72D297353CC}">
                <c16:uniqueId val="{00000003-F615-439B-A5E5-A5BAD66CCD7D}"/>
              </c:ext>
            </c:extLst>
          </c:dPt>
          <c:dPt>
            <c:idx val="2"/>
            <c:bubble3D val="0"/>
            <c:spPr>
              <a:solidFill>
                <a:schemeClr val="accent1">
                  <a:lumMod val="20000"/>
                  <a:lumOff val="80000"/>
                </a:schemeClr>
              </a:solidFill>
              <a:ln>
                <a:noFill/>
              </a:ln>
              <a:effectLst/>
            </c:spPr>
            <c:extLst>
              <c:ext xmlns:c16="http://schemas.microsoft.com/office/drawing/2014/chart" uri="{C3380CC4-5D6E-409C-BE32-E72D297353CC}">
                <c16:uniqueId val="{00000005-F615-439B-A5E5-A5BAD66CCD7D}"/>
              </c:ext>
            </c:extLst>
          </c:dPt>
          <c:dLbls>
            <c:dLbl>
              <c:idx val="0"/>
              <c:layout>
                <c:manualLayout>
                  <c:x val="0.12930494819840582"/>
                  <c:y val="-0.18862868466610477"/>
                </c:manualLayout>
              </c:layout>
              <c:showLegendKey val="0"/>
              <c:showVal val="0"/>
              <c:showCatName val="1"/>
              <c:showSerName val="0"/>
              <c:showPercent val="1"/>
              <c:showBubbleSize val="0"/>
              <c:extLst>
                <c:ext xmlns:c15="http://schemas.microsoft.com/office/drawing/2012/chart" uri="{CE6537A1-D6FC-4f65-9D91-7224C49458BB}">
                  <c15:layout>
                    <c:manualLayout>
                      <c:w val="0.32827093765908533"/>
                      <c:h val="0.35591527687258018"/>
                    </c:manualLayout>
                  </c15:layout>
                </c:ext>
                <c:ext xmlns:c16="http://schemas.microsoft.com/office/drawing/2014/chart" uri="{C3380CC4-5D6E-409C-BE32-E72D297353CC}">
                  <c16:uniqueId val="{00000001-F615-439B-A5E5-A5BAD66CCD7D}"/>
                </c:ext>
              </c:extLst>
            </c:dLbl>
            <c:dLbl>
              <c:idx val="1"/>
              <c:layout>
                <c:manualLayout>
                  <c:x val="-0.27305985899795593"/>
                  <c:y val="4.8199495542030554E-2"/>
                </c:manualLayout>
              </c:layout>
              <c:spPr>
                <a:noFill/>
                <a:ln>
                  <a:noFill/>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181158817959964"/>
                      <c:h val="0.29296382192188919"/>
                    </c:manualLayout>
                  </c15:layout>
                </c:ext>
                <c:ext xmlns:c16="http://schemas.microsoft.com/office/drawing/2014/chart" uri="{C3380CC4-5D6E-409C-BE32-E72D297353CC}">
                  <c16:uniqueId val="{00000003-F615-439B-A5E5-A5BAD66CCD7D}"/>
                </c:ext>
              </c:extLst>
            </c:dLbl>
            <c:dLbl>
              <c:idx val="2"/>
              <c:layout>
                <c:manualLayout>
                  <c:x val="-0.13607902778986358"/>
                  <c:y val="-2.4850201712218075E-2"/>
                </c:manualLayout>
              </c:layout>
              <c:showLegendKey val="0"/>
              <c:showVal val="0"/>
              <c:showCatName val="1"/>
              <c:showSerName val="0"/>
              <c:showPercent val="1"/>
              <c:showBubbleSize val="0"/>
              <c:extLst>
                <c:ext xmlns:c15="http://schemas.microsoft.com/office/drawing/2012/chart" uri="{CE6537A1-D6FC-4f65-9D91-7224C49458BB}">
                  <c15:layout>
                    <c:manualLayout>
                      <c:w val="0.3030198439653124"/>
                      <c:h val="0.42670437896753277"/>
                    </c:manualLayout>
                  </c15:layout>
                </c:ext>
                <c:ext xmlns:c16="http://schemas.microsoft.com/office/drawing/2014/chart" uri="{C3380CC4-5D6E-409C-BE32-E72D297353CC}">
                  <c16:uniqueId val="{00000005-F615-439B-A5E5-A5BAD66CCD7D}"/>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Feuil1!$A$2:$A$4</c:f>
              <c:strCache>
                <c:ptCount val="3"/>
                <c:pt idx="0">
                  <c:v>1h ou 2h</c:v>
                </c:pt>
                <c:pt idx="1">
                  <c:v>1/2 journée</c:v>
                </c:pt>
                <c:pt idx="2">
                  <c:v>1 journée</c:v>
                </c:pt>
              </c:strCache>
            </c:strRef>
          </c:cat>
          <c:val>
            <c:numRef>
              <c:f>Feuil1!$B$2:$B$4</c:f>
              <c:numCache>
                <c:formatCode>0%</c:formatCode>
                <c:ptCount val="3"/>
                <c:pt idx="0">
                  <c:v>0.33600000000000002</c:v>
                </c:pt>
                <c:pt idx="1">
                  <c:v>0.38700000000000001</c:v>
                </c:pt>
                <c:pt idx="2">
                  <c:v>0.27700000000000002</c:v>
                </c:pt>
              </c:numCache>
            </c:numRef>
          </c:val>
          <c:extLst>
            <c:ext xmlns:c16="http://schemas.microsoft.com/office/drawing/2014/chart" uri="{C3380CC4-5D6E-409C-BE32-E72D297353CC}">
              <c16:uniqueId val="{00000004-F615-439B-A5E5-A5BAD66CCD7D}"/>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Feuil1!$A$2:$A$17</c:f>
              <c:strCache>
                <c:ptCount val="16"/>
                <c:pt idx="0">
                  <c:v>Découverte des spécialités locales</c:v>
                </c:pt>
                <c:pt idx="1">
                  <c:v>Promenade et balade à vélo</c:v>
                </c:pt>
                <c:pt idx="2">
                  <c:v>Plage, baignade</c:v>
                </c:pt>
                <c:pt idx="3">
                  <c:v>Parc de loisirs, d’attractions, accrobranche</c:v>
                </c:pt>
                <c:pt idx="4">
                  <c:v>Randonnée pédestre</c:v>
                </c:pt>
                <c:pt idx="5">
                  <c:v>Shopping</c:v>
                </c:pt>
                <c:pt idx="6">
                  <c:v>Parc animalier, zoo, aquarium</c:v>
                </c:pt>
                <c:pt idx="7">
                  <c:v>Visite de parcs et jardins</c:v>
                </c:pt>
                <c:pt idx="8">
                  <c:v>Marché</c:v>
                </c:pt>
                <c:pt idx="9">
                  <c:v>Visite de musées, d’expositions</c:v>
                </c:pt>
                <c:pt idx="10">
                  <c:v>Visite de châteaux, monuments et sites historiques</c:v>
                </c:pt>
                <c:pt idx="11">
                  <c:v>Découverte d’une ville ou d’un village</c:v>
                </c:pt>
                <c:pt idx="12">
                  <c:v>Visite de sites et d’espaces naturels</c:v>
                </c:pt>
                <c:pt idx="13">
                  <c:v>Café, Bar</c:v>
                </c:pt>
                <c:pt idx="14">
                  <c:v>Restaurants</c:v>
                </c:pt>
                <c:pt idx="15">
                  <c:v>Promenade et balade à pied</c:v>
                </c:pt>
              </c:strCache>
            </c:strRef>
          </c:cat>
          <c:val>
            <c:numRef>
              <c:f>Feuil1!$B$2:$B$17</c:f>
              <c:numCache>
                <c:formatCode>0%</c:formatCode>
                <c:ptCount val="16"/>
                <c:pt idx="0">
                  <c:v>0.05</c:v>
                </c:pt>
                <c:pt idx="1">
                  <c:v>7.0000000000000007E-2</c:v>
                </c:pt>
                <c:pt idx="2">
                  <c:v>0.08</c:v>
                </c:pt>
                <c:pt idx="3">
                  <c:v>0.1</c:v>
                </c:pt>
                <c:pt idx="4">
                  <c:v>0.1</c:v>
                </c:pt>
                <c:pt idx="5">
                  <c:v>0.12</c:v>
                </c:pt>
                <c:pt idx="6">
                  <c:v>0.14000000000000001</c:v>
                </c:pt>
                <c:pt idx="7">
                  <c:v>0.15</c:v>
                </c:pt>
                <c:pt idx="8">
                  <c:v>0.16</c:v>
                </c:pt>
                <c:pt idx="9">
                  <c:v>0.17</c:v>
                </c:pt>
                <c:pt idx="10">
                  <c:v>0.17</c:v>
                </c:pt>
                <c:pt idx="11">
                  <c:v>0.18</c:v>
                </c:pt>
                <c:pt idx="12">
                  <c:v>0.2</c:v>
                </c:pt>
                <c:pt idx="13">
                  <c:v>0.21</c:v>
                </c:pt>
                <c:pt idx="14">
                  <c:v>0.28000000000000003</c:v>
                </c:pt>
                <c:pt idx="15">
                  <c:v>0.4</c:v>
                </c:pt>
              </c:numCache>
            </c:numRef>
          </c:val>
          <c:extLst>
            <c:ext xmlns:c16="http://schemas.microsoft.com/office/drawing/2014/chart" uri="{C3380CC4-5D6E-409C-BE32-E72D297353CC}">
              <c16:uniqueId val="{00000000-AA9F-470C-BB4B-8C2745085606}"/>
            </c:ext>
          </c:extLst>
        </c:ser>
        <c:dLbls>
          <c:showLegendKey val="0"/>
          <c:showVal val="0"/>
          <c:showCatName val="0"/>
          <c:showSerName val="0"/>
          <c:showPercent val="0"/>
          <c:showBubbleSize val="0"/>
        </c:dLbls>
        <c:gapWidth val="182"/>
        <c:axId val="1215505791"/>
        <c:axId val="1215511071"/>
      </c:barChart>
      <c:catAx>
        <c:axId val="1215505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1215511071"/>
        <c:crosses val="autoZero"/>
        <c:auto val="1"/>
        <c:lblAlgn val="ctr"/>
        <c:lblOffset val="100"/>
        <c:noMultiLvlLbl val="0"/>
      </c:catAx>
      <c:valAx>
        <c:axId val="1215511071"/>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1550579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3636491870331985"/>
          <c:y val="0.15789783224962076"/>
          <c:w val="0.56555008065894874"/>
          <c:h val="0.66480125790188382"/>
        </c:manualLayout>
      </c:layout>
      <c:doughnutChart>
        <c:varyColors val="1"/>
        <c:ser>
          <c:idx val="0"/>
          <c:order val="0"/>
          <c:tx>
            <c:strRef>
              <c:f>Feuil1!$B$1</c:f>
              <c:strCache>
                <c:ptCount val="1"/>
                <c:pt idx="0">
                  <c:v>Série 1</c:v>
                </c:pt>
              </c:strCache>
            </c:strRef>
          </c:tx>
          <c:dPt>
            <c:idx val="0"/>
            <c:bubble3D val="0"/>
            <c:spPr>
              <a:solidFill>
                <a:schemeClr val="accent1">
                  <a:shade val="76000"/>
                </a:schemeClr>
              </a:solidFill>
              <a:ln>
                <a:noFill/>
              </a:ln>
              <a:effectLst/>
            </c:spPr>
            <c:extLst>
              <c:ext xmlns:c16="http://schemas.microsoft.com/office/drawing/2014/chart" uri="{C3380CC4-5D6E-409C-BE32-E72D297353CC}">
                <c16:uniqueId val="{00000001-7E80-44AC-A843-D6F1D0301047}"/>
              </c:ext>
            </c:extLst>
          </c:dPt>
          <c:dPt>
            <c:idx val="1"/>
            <c:bubble3D val="0"/>
            <c:spPr>
              <a:solidFill>
                <a:schemeClr val="accent1">
                  <a:tint val="77000"/>
                </a:schemeClr>
              </a:solidFill>
              <a:ln>
                <a:noFill/>
              </a:ln>
              <a:effectLst/>
            </c:spPr>
            <c:extLst>
              <c:ext xmlns:c16="http://schemas.microsoft.com/office/drawing/2014/chart" uri="{C3380CC4-5D6E-409C-BE32-E72D297353CC}">
                <c16:uniqueId val="{00000003-7E80-44AC-A843-D6F1D0301047}"/>
              </c:ext>
            </c:extLst>
          </c:dPt>
          <c:dLbls>
            <c:dLbl>
              <c:idx val="0"/>
              <c:layout>
                <c:manualLayout>
                  <c:x val="0.10453660283958374"/>
                  <c:y val="0.27369935234072146"/>
                </c:manualLayout>
              </c:layout>
              <c:spPr>
                <a:noFill/>
                <a:ln>
                  <a:noFill/>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2827100996867242"/>
                      <c:h val="0.30046685503865977"/>
                    </c:manualLayout>
                  </c15:layout>
                </c:ext>
                <c:ext xmlns:c16="http://schemas.microsoft.com/office/drawing/2014/chart" uri="{C3380CC4-5D6E-409C-BE32-E72D297353CC}">
                  <c16:uniqueId val="{00000001-7E80-44AC-A843-D6F1D0301047}"/>
                </c:ext>
              </c:extLst>
            </c:dLbl>
            <c:dLbl>
              <c:idx val="1"/>
              <c:layout>
                <c:manualLayout>
                  <c:x val="-7.1079801198292075E-2"/>
                  <c:y val="-0.27109411059709632"/>
                </c:manualLayout>
              </c:layout>
              <c:spPr>
                <a:noFill/>
                <a:ln>
                  <a:noFill/>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181158817959964"/>
                      <c:h val="0.29296382192188919"/>
                    </c:manualLayout>
                  </c15:layout>
                </c:ext>
                <c:ext xmlns:c16="http://schemas.microsoft.com/office/drawing/2014/chart" uri="{C3380CC4-5D6E-409C-BE32-E72D297353CC}">
                  <c16:uniqueId val="{00000003-7E80-44AC-A843-D6F1D0301047}"/>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Feuil1!$A$2:$A$3</c:f>
              <c:strCache>
                <c:ptCount val="2"/>
                <c:pt idx="0">
                  <c:v>1 seul et même lieu de visite, balade</c:v>
                </c:pt>
                <c:pt idx="1">
                  <c:v>Plusieurs lieux de visite, de balade</c:v>
                </c:pt>
              </c:strCache>
            </c:strRef>
          </c:cat>
          <c:val>
            <c:numRef>
              <c:f>Feuil1!$B$2:$B$3</c:f>
              <c:numCache>
                <c:formatCode>0%</c:formatCode>
                <c:ptCount val="2"/>
                <c:pt idx="0">
                  <c:v>0.6</c:v>
                </c:pt>
                <c:pt idx="1">
                  <c:v>0.4</c:v>
                </c:pt>
              </c:numCache>
            </c:numRef>
          </c:val>
          <c:extLst>
            <c:ext xmlns:c16="http://schemas.microsoft.com/office/drawing/2014/chart" uri="{C3380CC4-5D6E-409C-BE32-E72D297353CC}">
              <c16:uniqueId val="{00000006-7E80-44AC-A843-D6F1D0301047}"/>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53900098425194"/>
          <c:y val="0.11060298167897857"/>
          <c:w val="0.43816412401574811"/>
          <c:h val="0.6824866028345038"/>
        </c:manualLayout>
      </c:layout>
      <c:radarChart>
        <c:radarStyle val="marker"/>
        <c:varyColors val="0"/>
        <c:ser>
          <c:idx val="1"/>
          <c:order val="0"/>
          <c:tx>
            <c:strRef>
              <c:f>Feuil1!$C$1</c:f>
              <c:strCache>
                <c:ptCount val="1"/>
                <c:pt idx="0">
                  <c:v>Série 2</c:v>
                </c:pt>
              </c:strCache>
            </c:strRef>
          </c:tx>
          <c:spPr>
            <a:ln w="28575" cap="rnd">
              <a:solidFill>
                <a:schemeClr val="accent2"/>
              </a:solidFill>
              <a:round/>
            </a:ln>
            <a:effectLst/>
          </c:spPr>
          <c:marker>
            <c:symbol val="none"/>
          </c:marker>
          <c:dLbls>
            <c:dLbl>
              <c:idx val="0"/>
              <c:layout>
                <c:manualLayout>
                  <c:x val="-6.2500000000000003E-3"/>
                  <c:y val="0.109519097141043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FE-4EE0-B701-F27BFF176A83}"/>
                </c:ext>
              </c:extLst>
            </c:dLbl>
            <c:dLbl>
              <c:idx val="1"/>
              <c:layout>
                <c:manualLayout>
                  <c:x val="-2.1874938484251968E-2"/>
                  <c:y val="0.10221791981554035"/>
                </c:manualLayout>
              </c:layout>
              <c:showLegendKey val="0"/>
              <c:showVal val="1"/>
              <c:showCatName val="0"/>
              <c:showSerName val="0"/>
              <c:showPercent val="0"/>
              <c:showBubbleSize val="0"/>
              <c:extLst>
                <c:ext xmlns:c15="http://schemas.microsoft.com/office/drawing/2012/chart" uri="{CE6537A1-D6FC-4f65-9D91-7224C49458BB}">
                  <c15:layout>
                    <c:manualLayout>
                      <c:w val="3.5851500984251959E-2"/>
                      <c:h val="4.1130505370747528E-2"/>
                    </c:manualLayout>
                  </c15:layout>
                </c:ext>
                <c:ext xmlns:c16="http://schemas.microsoft.com/office/drawing/2014/chart" uri="{C3380CC4-5D6E-409C-BE32-E72D297353CC}">
                  <c16:uniqueId val="{00000001-46FE-4EE0-B701-F27BFF176A83}"/>
                </c:ext>
              </c:extLst>
            </c:dLbl>
            <c:dLbl>
              <c:idx val="2"/>
              <c:layout>
                <c:manualLayout>
                  <c:x val="-5.1562499999999997E-2"/>
                  <c:y val="6.571145828462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973-4352-8FD4-55DB717F4E65}"/>
                </c:ext>
              </c:extLst>
            </c:dLbl>
            <c:dLbl>
              <c:idx val="3"/>
              <c:layout>
                <c:manualLayout>
                  <c:x val="-6.7187499999999997E-2"/>
                  <c:y val="2.1903819428208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973-4352-8FD4-55DB717F4E65}"/>
                </c:ext>
              </c:extLst>
            </c:dLbl>
            <c:dLbl>
              <c:idx val="4"/>
              <c:layout>
                <c:manualLayout>
                  <c:x val="-7.1875000000000119E-2"/>
                  <c:y val="-4.86751542849083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73-4352-8FD4-55DB717F4E65}"/>
                </c:ext>
              </c:extLst>
            </c:dLbl>
            <c:dLbl>
              <c:idx val="6"/>
              <c:layout>
                <c:manualLayout>
                  <c:x val="-3.5937499999999997E-2"/>
                  <c:y val="-8.5181519998589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73-4352-8FD4-55DB717F4E65}"/>
                </c:ext>
              </c:extLst>
            </c:dLbl>
            <c:dLbl>
              <c:idx val="9"/>
              <c:layout>
                <c:manualLayout>
                  <c:x val="9.3749999999999997E-3"/>
                  <c:y val="-3.6506365713681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73-4352-8FD4-55DB717F4E65}"/>
                </c:ext>
              </c:extLst>
            </c:dLbl>
            <c:dLbl>
              <c:idx val="10"/>
              <c:layout>
                <c:manualLayout>
                  <c:x val="2.8125000000000001E-2"/>
                  <c:y val="-2.43375771424541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73-4352-8FD4-55DB717F4E65}"/>
                </c:ext>
              </c:extLst>
            </c:dLbl>
            <c:dLbl>
              <c:idx val="11"/>
              <c:layout>
                <c:manualLayout>
                  <c:x val="7.1874999999999939E-2"/>
                  <c:y val="-2.43375771424541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73-4352-8FD4-55DB717F4E65}"/>
                </c:ext>
              </c:extLst>
            </c:dLbl>
            <c:dLbl>
              <c:idx val="12"/>
              <c:layout>
                <c:manualLayout>
                  <c:x val="6.7187499999999997E-2"/>
                  <c:y val="3.1638850285190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973-4352-8FD4-55DB717F4E65}"/>
                </c:ext>
              </c:extLst>
            </c:dLbl>
            <c:dLbl>
              <c:idx val="13"/>
              <c:layout>
                <c:manualLayout>
                  <c:x val="1.40625E-2"/>
                  <c:y val="9.73503085698166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73-4352-8FD4-55DB717F4E65}"/>
                </c:ext>
              </c:extLst>
            </c:dLbl>
            <c:dLbl>
              <c:idx val="14"/>
              <c:layout>
                <c:manualLayout>
                  <c:x val="1.5625000000000001E-3"/>
                  <c:y val="3.4072607999435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73-4352-8FD4-55DB717F4E6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Feuil1!$A$2:$A$16</c:f>
              <c:strCache>
                <c:ptCount val="15"/>
                <c:pt idx="0">
                  <c:v>Accueil des locaux</c:v>
                </c:pt>
                <c:pt idx="1">
                  <c:v>Gastronomie et produits locaux</c:v>
                </c:pt>
                <c:pt idx="2">
                  <c:v>Patrimoine historique (monuments, musées…)</c:v>
                </c:pt>
                <c:pt idx="3">
                  <c:v>Chemins de randonnée, voies réservées aux vélos…</c:v>
                </c:pt>
                <c:pt idx="4">
                  <c:v>Propreté des lieux publics</c:v>
                </c:pt>
                <c:pt idx="5">
                  <c:v>Activités culturelles et de loisirs</c:v>
                </c:pt>
                <c:pt idx="6">
                  <c:v>Restaurants</c:v>
                </c:pt>
                <c:pt idx="7">
                  <c:v>Facilité à se déplacer une fois sur place</c:v>
                </c:pt>
                <c:pt idx="8">
                  <c:v>Signalisation</c:v>
                </c:pt>
                <c:pt idx="9">
                  <c:v>Artisanat local</c:v>
                </c:pt>
                <c:pt idx="10">
                  <c:v>Animation, ambiance</c:v>
                </c:pt>
                <c:pt idx="11">
                  <c:v>Shopping, magasins</c:v>
                </c:pt>
                <c:pt idx="12">
                  <c:v>Préservation de l’environnement</c:v>
                </c:pt>
                <c:pt idx="13">
                  <c:v>Activités nautiques</c:v>
                </c:pt>
                <c:pt idx="14">
                  <c:v>Nombre de visiteurs</c:v>
                </c:pt>
              </c:strCache>
            </c:strRef>
          </c:cat>
          <c:val>
            <c:numRef>
              <c:f>Feuil1!$C$2:$C$16</c:f>
              <c:numCache>
                <c:formatCode>General</c:formatCode>
                <c:ptCount val="15"/>
                <c:pt idx="0">
                  <c:v>8.6999999999999993</c:v>
                </c:pt>
                <c:pt idx="1">
                  <c:v>8.1999999999999993</c:v>
                </c:pt>
                <c:pt idx="2">
                  <c:v>8.6999999999999993</c:v>
                </c:pt>
                <c:pt idx="3">
                  <c:v>8.3000000000000007</c:v>
                </c:pt>
                <c:pt idx="4">
                  <c:v>8.6999999999999993</c:v>
                </c:pt>
                <c:pt idx="5">
                  <c:v>8.4</c:v>
                </c:pt>
                <c:pt idx="6">
                  <c:v>7.8</c:v>
                </c:pt>
                <c:pt idx="7">
                  <c:v>8.5</c:v>
                </c:pt>
                <c:pt idx="8">
                  <c:v>8.3000000000000007</c:v>
                </c:pt>
                <c:pt idx="9">
                  <c:v>7.8</c:v>
                </c:pt>
                <c:pt idx="10">
                  <c:v>8</c:v>
                </c:pt>
                <c:pt idx="11">
                  <c:v>7.8</c:v>
                </c:pt>
                <c:pt idx="12">
                  <c:v>8.6</c:v>
                </c:pt>
                <c:pt idx="13">
                  <c:v>7.1</c:v>
                </c:pt>
                <c:pt idx="14">
                  <c:v>7.5</c:v>
                </c:pt>
              </c:numCache>
            </c:numRef>
          </c:val>
          <c:extLst>
            <c:ext xmlns:c16="http://schemas.microsoft.com/office/drawing/2014/chart" uri="{C3380CC4-5D6E-409C-BE32-E72D297353CC}">
              <c16:uniqueId val="{00000001-0973-4352-8FD4-55DB717F4E65}"/>
            </c:ext>
          </c:extLst>
        </c:ser>
        <c:dLbls>
          <c:showLegendKey val="0"/>
          <c:showVal val="1"/>
          <c:showCatName val="0"/>
          <c:showSerName val="0"/>
          <c:showPercent val="0"/>
          <c:showBubbleSize val="0"/>
        </c:dLbls>
        <c:axId val="525773456"/>
        <c:axId val="544167200"/>
      </c:radarChart>
      <c:catAx>
        <c:axId val="52577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44167200"/>
        <c:crosses val="autoZero"/>
        <c:auto val="1"/>
        <c:lblAlgn val="ctr"/>
        <c:lblOffset val="100"/>
        <c:noMultiLvlLbl val="0"/>
      </c:catAx>
      <c:valAx>
        <c:axId val="5441672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25773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Feuil1!$B$1</c:f>
              <c:strCache>
                <c:ptCount val="1"/>
                <c:pt idx="0">
                  <c:v>Jamais</c:v>
                </c:pt>
              </c:strCache>
            </c:strRef>
          </c:tx>
          <c:spPr>
            <a:solidFill>
              <a:schemeClr val="accent2"/>
            </a:solidFill>
            <a:ln>
              <a:noFill/>
            </a:ln>
            <a:effectLst/>
          </c:spPr>
          <c:invertIfNegative val="0"/>
          <c:cat>
            <c:strRef>
              <c:f>Feuil1!$A$2:$A$12</c:f>
              <c:strCache>
                <c:ptCount val="11"/>
                <c:pt idx="0">
                  <c:v>Aller dans un parc de loisirs</c:v>
                </c:pt>
                <c:pt idx="1">
                  <c:v>Fréquenter des festivals</c:v>
                </c:pt>
                <c:pt idx="2">
                  <c:v>Visiter des musées</c:v>
                </c:pt>
                <c:pt idx="3">
                  <c:v>Aller au spectacle (théâtre, danse…)</c:v>
                </c:pt>
                <c:pt idx="4">
                  <c:v>Pratiquer une activité nautique</c:v>
                </c:pt>
                <c:pt idx="5">
                  <c:v>Visiter des sites patrimoniaux, des monuments</c:v>
                </c:pt>
                <c:pt idx="6">
                  <c:v>Pratiquer des activités sportives de pleine nature</c:v>
                </c:pt>
                <c:pt idx="7">
                  <c:v>Découvrir des villes, des villages</c:v>
                </c:pt>
                <c:pt idx="8">
                  <c:v>Aller au restaurant</c:v>
                </c:pt>
                <c:pt idx="9">
                  <c:v>Aller à la plage</c:v>
                </c:pt>
                <c:pt idx="10">
                  <c:v>Se balader à pied ou à vélo</c:v>
                </c:pt>
              </c:strCache>
            </c:strRef>
          </c:cat>
          <c:val>
            <c:numRef>
              <c:f>Feuil1!$B$2:$B$12</c:f>
              <c:numCache>
                <c:formatCode>0</c:formatCode>
                <c:ptCount val="11"/>
                <c:pt idx="0">
                  <c:v>43.017523781865798</c:v>
                </c:pt>
                <c:pt idx="1">
                  <c:v>26.330639582328192</c:v>
                </c:pt>
                <c:pt idx="2">
                  <c:v>13.698085567784954</c:v>
                </c:pt>
                <c:pt idx="3">
                  <c:v>18.207688012788282</c:v>
                </c:pt>
                <c:pt idx="4">
                  <c:v>42.34913260378282</c:v>
                </c:pt>
                <c:pt idx="5">
                  <c:v>2.381003524892856</c:v>
                </c:pt>
                <c:pt idx="6">
                  <c:v>13.047673356896144</c:v>
                </c:pt>
                <c:pt idx="7">
                  <c:v>1.7106390721180254</c:v>
                </c:pt>
                <c:pt idx="8">
                  <c:v>2.0563231534041946</c:v>
                </c:pt>
                <c:pt idx="9">
                  <c:v>2.5618696332672686</c:v>
                </c:pt>
                <c:pt idx="10">
                  <c:v>2.4867463853856595</c:v>
                </c:pt>
              </c:numCache>
            </c:numRef>
          </c:val>
          <c:extLst>
            <c:ext xmlns:c16="http://schemas.microsoft.com/office/drawing/2014/chart" uri="{C3380CC4-5D6E-409C-BE32-E72D297353CC}">
              <c16:uniqueId val="{00000000-E145-41E0-BE81-A575B594E425}"/>
            </c:ext>
          </c:extLst>
        </c:ser>
        <c:ser>
          <c:idx val="1"/>
          <c:order val="1"/>
          <c:tx>
            <c:strRef>
              <c:f>Feuil1!$C$1</c:f>
              <c:strCache>
                <c:ptCount val="1"/>
                <c:pt idx="0">
                  <c:v>Ponctuellement</c:v>
                </c:pt>
              </c:strCache>
            </c:strRef>
          </c:tx>
          <c:spPr>
            <a:solidFill>
              <a:schemeClr val="accent1"/>
            </a:solidFill>
            <a:ln>
              <a:noFill/>
            </a:ln>
            <a:effectLst/>
          </c:spPr>
          <c:invertIfNegative val="0"/>
          <c:cat>
            <c:strRef>
              <c:f>Feuil1!$A$2:$A$12</c:f>
              <c:strCache>
                <c:ptCount val="11"/>
                <c:pt idx="0">
                  <c:v>Aller dans un parc de loisirs</c:v>
                </c:pt>
                <c:pt idx="1">
                  <c:v>Fréquenter des festivals</c:v>
                </c:pt>
                <c:pt idx="2">
                  <c:v>Visiter des musées</c:v>
                </c:pt>
                <c:pt idx="3">
                  <c:v>Aller au spectacle (théâtre, danse…)</c:v>
                </c:pt>
                <c:pt idx="4">
                  <c:v>Pratiquer une activité nautique</c:v>
                </c:pt>
                <c:pt idx="5">
                  <c:v>Visiter des sites patrimoniaux, des monuments</c:v>
                </c:pt>
                <c:pt idx="6">
                  <c:v>Pratiquer des activités sportives de pleine nature</c:v>
                </c:pt>
                <c:pt idx="7">
                  <c:v>Découvrir des villes, des villages</c:v>
                </c:pt>
                <c:pt idx="8">
                  <c:v>Aller au restaurant</c:v>
                </c:pt>
                <c:pt idx="9">
                  <c:v>Aller à la plage</c:v>
                </c:pt>
                <c:pt idx="10">
                  <c:v>Se balader à pied ou à vélo</c:v>
                </c:pt>
              </c:strCache>
            </c:strRef>
          </c:cat>
          <c:val>
            <c:numRef>
              <c:f>Feuil1!$C$2:$C$12</c:f>
              <c:numCache>
                <c:formatCode>0</c:formatCode>
                <c:ptCount val="11"/>
                <c:pt idx="0">
                  <c:v>49.950128664955464</c:v>
                </c:pt>
                <c:pt idx="1">
                  <c:v>64.197983142348605</c:v>
                </c:pt>
                <c:pt idx="2">
                  <c:v>66.626068183125611</c:v>
                </c:pt>
                <c:pt idx="3">
                  <c:v>58.704147653571034</c:v>
                </c:pt>
                <c:pt idx="4">
                  <c:v>34.114822644292296</c:v>
                </c:pt>
                <c:pt idx="5">
                  <c:v>49.745262965951184</c:v>
                </c:pt>
                <c:pt idx="6">
                  <c:v>26.815688726763934</c:v>
                </c:pt>
                <c:pt idx="7">
                  <c:v>34.289692243739779</c:v>
                </c:pt>
                <c:pt idx="8">
                  <c:v>32.352199482060961</c:v>
                </c:pt>
                <c:pt idx="9">
                  <c:v>24.07451242594707</c:v>
                </c:pt>
                <c:pt idx="10">
                  <c:v>7.5695091800854035</c:v>
                </c:pt>
              </c:numCache>
            </c:numRef>
          </c:val>
          <c:extLst>
            <c:ext xmlns:c16="http://schemas.microsoft.com/office/drawing/2014/chart" uri="{C3380CC4-5D6E-409C-BE32-E72D297353CC}">
              <c16:uniqueId val="{00000001-E145-41E0-BE81-A575B594E425}"/>
            </c:ext>
          </c:extLst>
        </c:ser>
        <c:ser>
          <c:idx val="2"/>
          <c:order val="2"/>
          <c:tx>
            <c:strRef>
              <c:f>Feuil1!$D$1</c:f>
              <c:strCache>
                <c:ptCount val="1"/>
                <c:pt idx="0">
                  <c:v>Fréquemment</c:v>
                </c:pt>
              </c:strCache>
            </c:strRef>
          </c:tx>
          <c:spPr>
            <a:solidFill>
              <a:schemeClr val="accent4"/>
            </a:solidFill>
            <a:ln>
              <a:noFill/>
            </a:ln>
            <a:effectLst/>
          </c:spPr>
          <c:invertIfNegative val="0"/>
          <c:cat>
            <c:strRef>
              <c:f>Feuil1!$A$2:$A$12</c:f>
              <c:strCache>
                <c:ptCount val="11"/>
                <c:pt idx="0">
                  <c:v>Aller dans un parc de loisirs</c:v>
                </c:pt>
                <c:pt idx="1">
                  <c:v>Fréquenter des festivals</c:v>
                </c:pt>
                <c:pt idx="2">
                  <c:v>Visiter des musées</c:v>
                </c:pt>
                <c:pt idx="3">
                  <c:v>Aller au spectacle (théâtre, danse…)</c:v>
                </c:pt>
                <c:pt idx="4">
                  <c:v>Pratiquer une activité nautique</c:v>
                </c:pt>
                <c:pt idx="5">
                  <c:v>Visiter des sites patrimoniaux, des monuments</c:v>
                </c:pt>
                <c:pt idx="6">
                  <c:v>Pratiquer des activités sportives de pleine nature</c:v>
                </c:pt>
                <c:pt idx="7">
                  <c:v>Découvrir des villes, des villages</c:v>
                </c:pt>
                <c:pt idx="8">
                  <c:v>Aller au restaurant</c:v>
                </c:pt>
                <c:pt idx="9">
                  <c:v>Aller à la plage</c:v>
                </c:pt>
                <c:pt idx="10">
                  <c:v>Se balader à pied ou à vélo</c:v>
                </c:pt>
              </c:strCache>
            </c:strRef>
          </c:cat>
          <c:val>
            <c:numRef>
              <c:f>Feuil1!$D$2:$D$12</c:f>
              <c:numCache>
                <c:formatCode>0</c:formatCode>
                <c:ptCount val="11"/>
                <c:pt idx="0">
                  <c:v>7.0323475531788233</c:v>
                </c:pt>
                <c:pt idx="1">
                  <c:v>9.4713772753232703</c:v>
                </c:pt>
                <c:pt idx="2">
                  <c:v>19.675846249089531</c:v>
                </c:pt>
                <c:pt idx="3">
                  <c:v>23.088164333640794</c:v>
                </c:pt>
                <c:pt idx="4">
                  <c:v>23.536044751925004</c:v>
                </c:pt>
                <c:pt idx="5">
                  <c:v>47.87373350915604</c:v>
                </c:pt>
                <c:pt idx="6">
                  <c:v>60.136637916340106</c:v>
                </c:pt>
                <c:pt idx="7">
                  <c:v>63.999668684142293</c:v>
                </c:pt>
                <c:pt idx="8">
                  <c:v>65.591477364534953</c:v>
                </c:pt>
                <c:pt idx="9">
                  <c:v>73.363617940785872</c:v>
                </c:pt>
                <c:pt idx="10">
                  <c:v>89.943744434529179</c:v>
                </c:pt>
              </c:numCache>
            </c:numRef>
          </c:val>
          <c:extLst>
            <c:ext xmlns:c16="http://schemas.microsoft.com/office/drawing/2014/chart" uri="{C3380CC4-5D6E-409C-BE32-E72D297353CC}">
              <c16:uniqueId val="{00000002-E145-41E0-BE81-A575B594E425}"/>
            </c:ext>
          </c:extLst>
        </c:ser>
        <c:dLbls>
          <c:showLegendKey val="0"/>
          <c:showVal val="0"/>
          <c:showCatName val="0"/>
          <c:showSerName val="0"/>
          <c:showPercent val="0"/>
          <c:showBubbleSize val="0"/>
        </c:dLbls>
        <c:gapWidth val="150"/>
        <c:overlap val="100"/>
        <c:axId val="232171999"/>
        <c:axId val="232181119"/>
      </c:barChart>
      <c:catAx>
        <c:axId val="232171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232181119"/>
        <c:crosses val="autoZero"/>
        <c:auto val="1"/>
        <c:lblAlgn val="ctr"/>
        <c:lblOffset val="100"/>
        <c:noMultiLvlLbl val="0"/>
      </c:catAx>
      <c:valAx>
        <c:axId val="23218111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232171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589713470266606"/>
          <c:y val="0.11677606187431398"/>
          <c:w val="0.50966575772930467"/>
          <c:h val="0.78665644421132075"/>
        </c:manualLayout>
      </c:layout>
      <c:barChart>
        <c:barDir val="bar"/>
        <c:grouping val="percentStacked"/>
        <c:varyColors val="0"/>
        <c:ser>
          <c:idx val="0"/>
          <c:order val="0"/>
          <c:tx>
            <c:strRef>
              <c:f>Feuil1!$B$1</c:f>
              <c:strCache>
                <c:ptCount val="1"/>
                <c:pt idx="0">
                  <c:v>Impact négatif</c:v>
                </c:pt>
              </c:strCache>
            </c:strRef>
          </c:tx>
          <c:spPr>
            <a:solidFill>
              <a:schemeClr val="accent2"/>
            </a:solidFill>
            <a:ln>
              <a:noFill/>
            </a:ln>
            <a:effectLst/>
          </c:spPr>
          <c:invertIfNegative val="0"/>
          <c:cat>
            <c:strRef>
              <c:f>Feuil1!$A$2:$A$13</c:f>
              <c:strCache>
                <c:ptCount val="12"/>
                <c:pt idx="0">
                  <c:v>La propreté des espaces publics</c:v>
                </c:pt>
                <c:pt idx="1">
                  <c:v>La protection de l’environnement</c:v>
                </c:pt>
                <c:pt idx="2">
                  <c:v>La qualité de vie des résidents</c:v>
                </c:pt>
                <c:pt idx="3">
                  <c:v>Les infra. routières / les transports</c:v>
                </c:pt>
                <c:pt idx="4">
                  <c:v>La sécurité</c:v>
                </c:pt>
                <c:pt idx="5">
                  <c:v>L’identité locale</c:v>
                </c:pt>
                <c:pt idx="6">
                  <c:v>L’aspect général de votre commune</c:v>
                </c:pt>
                <c:pt idx="7">
                  <c:v>La préservation du patrimoine</c:v>
                </c:pt>
                <c:pt idx="8">
                  <c:v>L’ambiance / Animation </c:v>
                </c:pt>
                <c:pt idx="9">
                  <c:v>Le rayonnement de la destination</c:v>
                </c:pt>
                <c:pt idx="10">
                  <c:v>L’économie locale</c:v>
                </c:pt>
                <c:pt idx="11">
                  <c:v>L’offre culture et loisirs</c:v>
                </c:pt>
              </c:strCache>
            </c:strRef>
          </c:cat>
          <c:val>
            <c:numRef>
              <c:f>Feuil1!$B$2:$B$13</c:f>
              <c:numCache>
                <c:formatCode>0</c:formatCode>
                <c:ptCount val="12"/>
                <c:pt idx="0">
                  <c:v>17.570600169523924</c:v>
                </c:pt>
                <c:pt idx="1">
                  <c:v>16.822356235511059</c:v>
                </c:pt>
                <c:pt idx="2">
                  <c:v>14.787912251134689</c:v>
                </c:pt>
                <c:pt idx="3">
                  <c:v>14.707955432631884</c:v>
                </c:pt>
                <c:pt idx="4">
                  <c:v>11.949055852912045</c:v>
                </c:pt>
                <c:pt idx="5">
                  <c:v>7.2971527596396175</c:v>
                </c:pt>
                <c:pt idx="6">
                  <c:v>6.6079346954915641</c:v>
                </c:pt>
                <c:pt idx="7">
                  <c:v>5.3979196577000632</c:v>
                </c:pt>
                <c:pt idx="8">
                  <c:v>3.0052795263270879</c:v>
                </c:pt>
                <c:pt idx="9">
                  <c:v>2.4763771749147758</c:v>
                </c:pt>
                <c:pt idx="10">
                  <c:v>2.3592706682433433</c:v>
                </c:pt>
                <c:pt idx="11">
                  <c:v>0.89628234707185472</c:v>
                </c:pt>
              </c:numCache>
            </c:numRef>
          </c:val>
          <c:extLst>
            <c:ext xmlns:c16="http://schemas.microsoft.com/office/drawing/2014/chart" uri="{C3380CC4-5D6E-409C-BE32-E72D297353CC}">
              <c16:uniqueId val="{00000000-3219-4961-BDA0-4ACF4C71E5C8}"/>
            </c:ext>
          </c:extLst>
        </c:ser>
        <c:ser>
          <c:idx val="1"/>
          <c:order val="1"/>
          <c:tx>
            <c:strRef>
              <c:f>Feuil1!$C$1</c:f>
              <c:strCache>
                <c:ptCount val="1"/>
                <c:pt idx="0">
                  <c:v>Pas d’impact</c:v>
                </c:pt>
              </c:strCache>
            </c:strRef>
          </c:tx>
          <c:spPr>
            <a:solidFill>
              <a:schemeClr val="bg1">
                <a:lumMod val="75000"/>
              </a:schemeClr>
            </a:solidFill>
            <a:ln>
              <a:noFill/>
            </a:ln>
            <a:effectLst/>
          </c:spPr>
          <c:invertIfNegative val="0"/>
          <c:cat>
            <c:strRef>
              <c:f>Feuil1!$A$2:$A$13</c:f>
              <c:strCache>
                <c:ptCount val="12"/>
                <c:pt idx="0">
                  <c:v>La propreté des espaces publics</c:v>
                </c:pt>
                <c:pt idx="1">
                  <c:v>La protection de l’environnement</c:v>
                </c:pt>
                <c:pt idx="2">
                  <c:v>La qualité de vie des résidents</c:v>
                </c:pt>
                <c:pt idx="3">
                  <c:v>Les infra. routières / les transports</c:v>
                </c:pt>
                <c:pt idx="4">
                  <c:v>La sécurité</c:v>
                </c:pt>
                <c:pt idx="5">
                  <c:v>L’identité locale</c:v>
                </c:pt>
                <c:pt idx="6">
                  <c:v>L’aspect général de votre commune</c:v>
                </c:pt>
                <c:pt idx="7">
                  <c:v>La préservation du patrimoine</c:v>
                </c:pt>
                <c:pt idx="8">
                  <c:v>L’ambiance / Animation </c:v>
                </c:pt>
                <c:pt idx="9">
                  <c:v>Le rayonnement de la destination</c:v>
                </c:pt>
                <c:pt idx="10">
                  <c:v>L’économie locale</c:v>
                </c:pt>
                <c:pt idx="11">
                  <c:v>L’offre culture et loisirs</c:v>
                </c:pt>
              </c:strCache>
            </c:strRef>
          </c:cat>
          <c:val>
            <c:numRef>
              <c:f>Feuil1!$C$2:$C$13</c:f>
              <c:numCache>
                <c:formatCode>General</c:formatCode>
                <c:ptCount val="12"/>
                <c:pt idx="0">
                  <c:v>31.415740592643232</c:v>
                </c:pt>
                <c:pt idx="1">
                  <c:v>26.71490564707285</c:v>
                </c:pt>
                <c:pt idx="2">
                  <c:v>29.486157342313312</c:v>
                </c:pt>
                <c:pt idx="3">
                  <c:v>35.253147094837416</c:v>
                </c:pt>
                <c:pt idx="4">
                  <c:v>47.657234102393275</c:v>
                </c:pt>
                <c:pt idx="5">
                  <c:v>29.681521219061697</c:v>
                </c:pt>
                <c:pt idx="6">
                  <c:v>31.815143178570697</c:v>
                </c:pt>
                <c:pt idx="7">
                  <c:v>11.874323097422105</c:v>
                </c:pt>
                <c:pt idx="8">
                  <c:v>16.293070432216631</c:v>
                </c:pt>
                <c:pt idx="9">
                  <c:v>22.281373597388622</c:v>
                </c:pt>
                <c:pt idx="10">
                  <c:v>18.550301413848214</c:v>
                </c:pt>
                <c:pt idx="11">
                  <c:v>14.396525967821505</c:v>
                </c:pt>
              </c:numCache>
            </c:numRef>
          </c:val>
          <c:extLst>
            <c:ext xmlns:c16="http://schemas.microsoft.com/office/drawing/2014/chart" uri="{C3380CC4-5D6E-409C-BE32-E72D297353CC}">
              <c16:uniqueId val="{00000001-3219-4961-BDA0-4ACF4C71E5C8}"/>
            </c:ext>
          </c:extLst>
        </c:ser>
        <c:ser>
          <c:idx val="2"/>
          <c:order val="2"/>
          <c:tx>
            <c:strRef>
              <c:f>Feuil1!$D$1</c:f>
              <c:strCache>
                <c:ptCount val="1"/>
                <c:pt idx="0">
                  <c:v>Impact positif</c:v>
                </c:pt>
              </c:strCache>
            </c:strRef>
          </c:tx>
          <c:spPr>
            <a:solidFill>
              <a:schemeClr val="accent1"/>
            </a:solidFill>
            <a:ln>
              <a:noFill/>
            </a:ln>
            <a:effectLst/>
          </c:spPr>
          <c:invertIfNegative val="0"/>
          <c:cat>
            <c:strRef>
              <c:f>Feuil1!$A$2:$A$13</c:f>
              <c:strCache>
                <c:ptCount val="12"/>
                <c:pt idx="0">
                  <c:v>La propreté des espaces publics</c:v>
                </c:pt>
                <c:pt idx="1">
                  <c:v>La protection de l’environnement</c:v>
                </c:pt>
                <c:pt idx="2">
                  <c:v>La qualité de vie des résidents</c:v>
                </c:pt>
                <c:pt idx="3">
                  <c:v>Les infra. routières / les transports</c:v>
                </c:pt>
                <c:pt idx="4">
                  <c:v>La sécurité</c:v>
                </c:pt>
                <c:pt idx="5">
                  <c:v>L’identité locale</c:v>
                </c:pt>
                <c:pt idx="6">
                  <c:v>L’aspect général de votre commune</c:v>
                </c:pt>
                <c:pt idx="7">
                  <c:v>La préservation du patrimoine</c:v>
                </c:pt>
                <c:pt idx="8">
                  <c:v>L’ambiance / Animation </c:v>
                </c:pt>
                <c:pt idx="9">
                  <c:v>Le rayonnement de la destination</c:v>
                </c:pt>
                <c:pt idx="10">
                  <c:v>L’économie locale</c:v>
                </c:pt>
                <c:pt idx="11">
                  <c:v>L’offre culture et loisirs</c:v>
                </c:pt>
              </c:strCache>
            </c:strRef>
          </c:cat>
          <c:val>
            <c:numRef>
              <c:f>Feuil1!$D$2:$D$13</c:f>
              <c:numCache>
                <c:formatCode>0</c:formatCode>
                <c:ptCount val="12"/>
                <c:pt idx="0">
                  <c:v>51.013659237832954</c:v>
                </c:pt>
                <c:pt idx="1">
                  <c:v>56.46273811741618</c:v>
                </c:pt>
                <c:pt idx="2">
                  <c:v>55.725930406552123</c:v>
                </c:pt>
                <c:pt idx="3">
                  <c:v>50.038897472530806</c:v>
                </c:pt>
                <c:pt idx="4">
                  <c:v>40.393710044694771</c:v>
                </c:pt>
                <c:pt idx="5">
                  <c:v>63.02132602129884</c:v>
                </c:pt>
                <c:pt idx="6">
                  <c:v>61.57692212593787</c:v>
                </c:pt>
                <c:pt idx="7">
                  <c:v>82.727757244878092</c:v>
                </c:pt>
                <c:pt idx="8">
                  <c:v>80.701650041456517</c:v>
                </c:pt>
                <c:pt idx="9">
                  <c:v>75.242249227696746</c:v>
                </c:pt>
                <c:pt idx="10">
                  <c:v>79.090427917908599</c:v>
                </c:pt>
                <c:pt idx="11">
                  <c:v>84.70719168510692</c:v>
                </c:pt>
              </c:numCache>
            </c:numRef>
          </c:val>
          <c:extLst>
            <c:ext xmlns:c16="http://schemas.microsoft.com/office/drawing/2014/chart" uri="{C3380CC4-5D6E-409C-BE32-E72D297353CC}">
              <c16:uniqueId val="{0000000C-3219-4961-BDA0-4ACF4C71E5C8}"/>
            </c:ext>
          </c:extLst>
        </c:ser>
        <c:dLbls>
          <c:showLegendKey val="0"/>
          <c:showVal val="0"/>
          <c:showCatName val="0"/>
          <c:showSerName val="0"/>
          <c:showPercent val="0"/>
          <c:showBubbleSize val="0"/>
        </c:dLbls>
        <c:gapWidth val="150"/>
        <c:overlap val="100"/>
        <c:axId val="541743312"/>
        <c:axId val="541740432"/>
      </c:barChart>
      <c:catAx>
        <c:axId val="541743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541740432"/>
        <c:crosses val="autoZero"/>
        <c:auto val="1"/>
        <c:lblAlgn val="ctr"/>
        <c:lblOffset val="100"/>
        <c:noMultiLvlLbl val="0"/>
      </c:catAx>
      <c:valAx>
        <c:axId val="5417404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541743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66274152029584"/>
          <c:y val="0.18762539678631301"/>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accent6"/>
              </a:solidFill>
              <a:ln>
                <a:noFill/>
              </a:ln>
              <a:effectLst/>
            </c:spPr>
            <c:extLst>
              <c:ext xmlns:c16="http://schemas.microsoft.com/office/drawing/2014/chart" uri="{C3380CC4-5D6E-409C-BE32-E72D297353CC}">
                <c16:uniqueId val="{00000001-C7DE-429C-A10C-9EB04843B71D}"/>
              </c:ext>
            </c:extLst>
          </c:dPt>
          <c:dPt>
            <c:idx val="1"/>
            <c:bubble3D val="0"/>
            <c:spPr>
              <a:solidFill>
                <a:srgbClr val="5E8097"/>
              </a:solidFill>
              <a:ln>
                <a:noFill/>
              </a:ln>
              <a:effectLst/>
            </c:spPr>
            <c:extLst>
              <c:ext xmlns:c16="http://schemas.microsoft.com/office/drawing/2014/chart" uri="{C3380CC4-5D6E-409C-BE32-E72D297353CC}">
                <c16:uniqueId val="{00000003-C7DE-429C-A10C-9EB04843B71D}"/>
              </c:ext>
            </c:extLst>
          </c:dPt>
          <c:dPt>
            <c:idx val="2"/>
            <c:bubble3D val="0"/>
            <c:spPr>
              <a:solidFill>
                <a:srgbClr val="BB6F89"/>
              </a:solidFill>
              <a:ln>
                <a:noFill/>
              </a:ln>
              <a:effectLst/>
            </c:spPr>
            <c:extLst>
              <c:ext xmlns:c16="http://schemas.microsoft.com/office/drawing/2014/chart" uri="{C3380CC4-5D6E-409C-BE32-E72D297353CC}">
                <c16:uniqueId val="{00000005-C7DE-429C-A10C-9EB04843B71D}"/>
              </c:ext>
            </c:extLst>
          </c:dPt>
          <c:dLbls>
            <c:dLbl>
              <c:idx val="0"/>
              <c:layout>
                <c:manualLayout>
                  <c:x val="0.15806665788699725"/>
                  <c:y val="-0.1113814185867999"/>
                </c:manualLayout>
              </c:layout>
              <c:tx>
                <c:rich>
                  <a:bodyPr rot="0" spcFirstLastPara="1" vertOverflow="ellipsis" vert="horz" wrap="square" lIns="38100" tIns="19050" rIns="38100" bIns="19050" anchor="ctr" anchorCtr="0">
                    <a:noAutofit/>
                  </a:bodyPr>
                  <a:lstStyle/>
                  <a:p>
                    <a:pPr algn="l">
                      <a:defRPr sz="800" b="1" i="0" u="none" strike="noStrike" kern="1200" baseline="0">
                        <a:solidFill>
                          <a:schemeClr val="accent6"/>
                        </a:solidFill>
                        <a:latin typeface="+mn-lt"/>
                        <a:ea typeface="+mn-ea"/>
                        <a:cs typeface="+mn-cs"/>
                      </a:defRPr>
                    </a:pPr>
                    <a:fld id="{800BE69F-854F-4306-8485-0EE69C2D176B}" type="CATEGORYNAME">
                      <a:rPr lang="en-US" sz="900"/>
                      <a:pPr algn="l">
                        <a:defRPr sz="800" b="1">
                          <a:solidFill>
                            <a:schemeClr val="accent6"/>
                          </a:solidFill>
                        </a:defRPr>
                      </a:pPr>
                      <a:t>[NOM DE CATÉGORIE]</a:t>
                    </a:fld>
                    <a:r>
                      <a:rPr lang="en-US" baseline="0"/>
                      <a:t>
</a:t>
                    </a:r>
                    <a:fld id="{B6408891-6530-443B-A631-C1D812F2E44F}" type="PERCENTAGE">
                      <a:rPr lang="en-US" sz="1200" baseline="0"/>
                      <a:pPr algn="l">
                        <a:defRPr sz="800" b="1">
                          <a:solidFill>
                            <a:schemeClr val="accent6"/>
                          </a:solidFill>
                        </a:defRPr>
                      </a:pPr>
                      <a:t>[POURCENTAGE]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l">
                    <a:defRPr sz="800" b="1" i="0" u="none" strike="noStrike" kern="1200" baseline="0">
                      <a:solidFill>
                        <a:schemeClr val="accent6"/>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31528339889334084"/>
                      <c:h val="0.23790529287923468"/>
                    </c:manualLayout>
                  </c15:layout>
                  <c15:dlblFieldTable/>
                  <c15:showDataLabelsRange val="0"/>
                </c:ext>
                <c:ext xmlns:c16="http://schemas.microsoft.com/office/drawing/2014/chart" uri="{C3380CC4-5D6E-409C-BE32-E72D297353CC}">
                  <c16:uniqueId val="{00000001-C7DE-429C-A10C-9EB04843B71D}"/>
                </c:ext>
              </c:extLst>
            </c:dLbl>
            <c:dLbl>
              <c:idx val="1"/>
              <c:layout>
                <c:manualLayout>
                  <c:x val="0.11014333721966943"/>
                  <c:y val="0.15139650133994101"/>
                </c:manualLayout>
              </c:layout>
              <c:tx>
                <c:rich>
                  <a:bodyPr rot="0" spcFirstLastPara="1" vertOverflow="ellipsis" vert="horz" wrap="square" lIns="0" tIns="0" rIns="0" bIns="0" anchor="ctr" anchorCtr="0">
                    <a:noAutofit/>
                  </a:bodyPr>
                  <a:lstStyle/>
                  <a:p>
                    <a:pPr algn="l">
                      <a:defRPr sz="800" b="1" i="0" u="none" strike="noStrike" kern="1200" baseline="0">
                        <a:solidFill>
                          <a:srgbClr val="5E8097"/>
                        </a:solidFill>
                        <a:latin typeface="+mn-lt"/>
                        <a:ea typeface="+mn-ea"/>
                        <a:cs typeface="+mn-cs"/>
                      </a:defRPr>
                    </a:pPr>
                    <a:fld id="{8A096982-8FB9-41B9-92C7-42DFD343817C}" type="CATEGORYNAME">
                      <a:rPr lang="en-US" sz="900">
                        <a:solidFill>
                          <a:srgbClr val="5E8097"/>
                        </a:solidFill>
                      </a:rPr>
                      <a:pPr algn="l">
                        <a:defRPr sz="800" b="1">
                          <a:solidFill>
                            <a:srgbClr val="5E8097"/>
                          </a:solidFill>
                        </a:defRPr>
                      </a:pPr>
                      <a:t>[NOM DE CATÉGORIE]</a:t>
                    </a:fld>
                    <a:r>
                      <a:rPr lang="en-US" baseline="0">
                        <a:solidFill>
                          <a:srgbClr val="5E8097"/>
                        </a:solidFill>
                      </a:rPr>
                      <a:t>
</a:t>
                    </a:r>
                    <a:fld id="{08B3803B-307F-4C20-9B60-276F1A4B75A2}" type="PERCENTAGE">
                      <a:rPr lang="en-US" sz="1200" baseline="0">
                        <a:solidFill>
                          <a:srgbClr val="5E8097"/>
                        </a:solidFill>
                      </a:rPr>
                      <a:pPr algn="l">
                        <a:defRPr sz="800" b="1">
                          <a:solidFill>
                            <a:srgbClr val="5E8097"/>
                          </a:solidFill>
                        </a:defRPr>
                      </a:pPr>
                      <a:t>[POURCENTAGE]</a:t>
                    </a:fld>
                    <a:endParaRPr lang="en-US" baseline="0">
                      <a:solidFill>
                        <a:srgbClr val="5E8097"/>
                      </a:solidFill>
                    </a:endParaRPr>
                  </a:p>
                </c:rich>
              </c:tx>
              <c:spPr>
                <a:noFill/>
                <a:ln>
                  <a:noFill/>
                </a:ln>
                <a:effectLst/>
              </c:spPr>
              <c:txPr>
                <a:bodyPr rot="0" spcFirstLastPara="1" vertOverflow="ellipsis" vert="horz" wrap="square" lIns="0" tIns="0" rIns="0" bIns="0" anchor="ctr" anchorCtr="0">
                  <a:noAutofit/>
                </a:bodyPr>
                <a:lstStyle/>
                <a:p>
                  <a:pPr algn="l">
                    <a:defRPr sz="800" b="1" i="0" u="none" strike="noStrike" kern="1200" baseline="0">
                      <a:solidFill>
                        <a:srgbClr val="5E8097"/>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36797085464251678"/>
                      <c:h val="0.19908326335195833"/>
                    </c:manualLayout>
                  </c15:layout>
                  <c15:dlblFieldTable/>
                  <c15:showDataLabelsRange val="0"/>
                </c:ext>
                <c:ext xmlns:c16="http://schemas.microsoft.com/office/drawing/2014/chart" uri="{C3380CC4-5D6E-409C-BE32-E72D297353CC}">
                  <c16:uniqueId val="{00000003-C7DE-429C-A10C-9EB04843B71D}"/>
                </c:ext>
              </c:extLst>
            </c:dLbl>
            <c:dLbl>
              <c:idx val="2"/>
              <c:layout>
                <c:manualLayout>
                  <c:x val="-0.11380179748945687"/>
                  <c:y val="-0.28531659803058562"/>
                </c:manualLayout>
              </c:layout>
              <c:tx>
                <c:rich>
                  <a:bodyPr rot="0" spcFirstLastPara="1" vertOverflow="ellipsis" vert="horz" wrap="square" lIns="0" tIns="0" rIns="0" bIns="0" anchor="ctr" anchorCtr="0">
                    <a:noAutofit/>
                  </a:bodyPr>
                  <a:lstStyle/>
                  <a:p>
                    <a:pPr algn="r">
                      <a:defRPr sz="800" b="1" i="0" u="none" strike="noStrike" kern="1200" baseline="0">
                        <a:solidFill>
                          <a:schemeClr val="bg2"/>
                        </a:solidFill>
                        <a:latin typeface="+mn-lt"/>
                        <a:ea typeface="+mn-ea"/>
                        <a:cs typeface="+mn-cs"/>
                      </a:defRPr>
                    </a:pPr>
                    <a:fld id="{9CCD4A4D-E8BD-4521-BE5D-22629541892F}" type="CATEGORYNAME">
                      <a:rPr lang="en-US" sz="900">
                        <a:solidFill>
                          <a:srgbClr val="BB6F89"/>
                        </a:solidFill>
                      </a:rPr>
                      <a:pPr algn="r">
                        <a:defRPr sz="800" b="1">
                          <a:solidFill>
                            <a:schemeClr val="bg2"/>
                          </a:solidFill>
                        </a:defRPr>
                      </a:pPr>
                      <a:t>[NOM DE CATÉGORIE]</a:t>
                    </a:fld>
                    <a:r>
                      <a:rPr lang="en-US" baseline="0"/>
                      <a:t>
</a:t>
                    </a:r>
                    <a:fld id="{D522145B-278B-49FB-B78C-2B5A5E91F84E}" type="PERCENTAGE">
                      <a:rPr lang="en-US" sz="1200" baseline="0">
                        <a:solidFill>
                          <a:srgbClr val="BB6F89"/>
                        </a:solidFill>
                      </a:rPr>
                      <a:pPr algn="r">
                        <a:defRPr sz="800" b="1">
                          <a:solidFill>
                            <a:schemeClr val="bg2"/>
                          </a:solidFill>
                        </a:defRPr>
                      </a:pPr>
                      <a:t>[POURCENTAGE]</a:t>
                    </a:fld>
                    <a:endParaRPr lang="en-US" baseline="0"/>
                  </a:p>
                </c:rich>
              </c:tx>
              <c:spPr>
                <a:noFill/>
                <a:ln>
                  <a:noFill/>
                </a:ln>
                <a:effectLst/>
              </c:spPr>
              <c:txPr>
                <a:bodyPr rot="0" spcFirstLastPara="1" vertOverflow="ellipsis" vert="horz" wrap="square" lIns="0" tIns="0" rIns="0" bIns="0" anchor="ctr" anchorCtr="0">
                  <a:noAutofit/>
                </a:bodyPr>
                <a:lstStyle/>
                <a:p>
                  <a:pPr algn="r">
                    <a:defRPr sz="800" b="1" i="0" u="none" strike="noStrike" kern="1200" baseline="0">
                      <a:solidFill>
                        <a:schemeClr val="bg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3834850210564803"/>
                      <c:h val="0.21732541488793425"/>
                    </c:manualLayout>
                  </c15:layout>
                  <c15:dlblFieldTable/>
                  <c15:showDataLabelsRange val="0"/>
                </c:ext>
                <c:ext xmlns:c16="http://schemas.microsoft.com/office/drawing/2014/chart" uri="{C3380CC4-5D6E-409C-BE32-E72D297353CC}">
                  <c16:uniqueId val="{00000005-C7DE-429C-A10C-9EB04843B71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Feuil1!$A$2:$A$4</c:f>
              <c:strCache>
                <c:ptCount val="3"/>
                <c:pt idx="0">
                  <c:v>Hors saison</c:v>
                </c:pt>
                <c:pt idx="1">
                  <c:v>Bord de saison</c:v>
                </c:pt>
                <c:pt idx="2">
                  <c:v>Cœur de saison</c:v>
                </c:pt>
              </c:strCache>
            </c:strRef>
          </c:cat>
          <c:val>
            <c:numRef>
              <c:f>Feuil1!$B$2:$B$4</c:f>
              <c:numCache>
                <c:formatCode>0%</c:formatCode>
                <c:ptCount val="3"/>
                <c:pt idx="0">
                  <c:v>0.28000000000000003</c:v>
                </c:pt>
                <c:pt idx="1">
                  <c:v>0.31</c:v>
                </c:pt>
                <c:pt idx="2">
                  <c:v>0.41</c:v>
                </c:pt>
              </c:numCache>
            </c:numRef>
          </c:val>
          <c:extLst>
            <c:ext xmlns:c16="http://schemas.microsoft.com/office/drawing/2014/chart" uri="{C3380CC4-5D6E-409C-BE32-E72D297353CC}">
              <c16:uniqueId val="{00000006-C7DE-429C-A10C-9EB04843B71D}"/>
            </c:ext>
          </c:extLst>
        </c:ser>
        <c:dLbls>
          <c:showLegendKey val="0"/>
          <c:showVal val="0"/>
          <c:showCatName val="0"/>
          <c:showSerName val="0"/>
          <c:showPercent val="0"/>
          <c:showBubbleSize val="0"/>
          <c:showLeaderLines val="0"/>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4-5C27-4E67-B9F1-5E8FE5A13B28}"/>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5-5C27-4E67-B9F1-5E8FE5A13B28}"/>
              </c:ext>
            </c:extLst>
          </c:dPt>
          <c:cat>
            <c:strRef>
              <c:f>Feuil1!$A$2:$A$10</c:f>
              <c:strCache>
                <c:ptCount val="9"/>
                <c:pt idx="0">
                  <c:v>Fév.</c:v>
                </c:pt>
                <c:pt idx="1">
                  <c:v>Avril</c:v>
                </c:pt>
                <c:pt idx="2">
                  <c:v>Mai</c:v>
                </c:pt>
                <c:pt idx="3">
                  <c:v>Juin</c:v>
                </c:pt>
                <c:pt idx="4">
                  <c:v>Juil.</c:v>
                </c:pt>
                <c:pt idx="5">
                  <c:v>Août</c:v>
                </c:pt>
                <c:pt idx="6">
                  <c:v>Sept.</c:v>
                </c:pt>
                <c:pt idx="7">
                  <c:v>Oct.</c:v>
                </c:pt>
                <c:pt idx="8">
                  <c:v>Nov - Déc</c:v>
                </c:pt>
              </c:strCache>
            </c:strRef>
          </c:cat>
          <c:val>
            <c:numRef>
              <c:f>Feuil1!$B$2:$B$10</c:f>
              <c:numCache>
                <c:formatCode>0%</c:formatCode>
                <c:ptCount val="9"/>
                <c:pt idx="0">
                  <c:v>0.78</c:v>
                </c:pt>
                <c:pt idx="1">
                  <c:v>0.76</c:v>
                </c:pt>
                <c:pt idx="2">
                  <c:v>0.75</c:v>
                </c:pt>
                <c:pt idx="3">
                  <c:v>0.75</c:v>
                </c:pt>
                <c:pt idx="4">
                  <c:v>0.63</c:v>
                </c:pt>
                <c:pt idx="5">
                  <c:v>0.76</c:v>
                </c:pt>
                <c:pt idx="6">
                  <c:v>0.77</c:v>
                </c:pt>
                <c:pt idx="7">
                  <c:v>0.59</c:v>
                </c:pt>
                <c:pt idx="8">
                  <c:v>0.71</c:v>
                </c:pt>
              </c:numCache>
            </c:numRef>
          </c:val>
          <c:extLst>
            <c:ext xmlns:c16="http://schemas.microsoft.com/office/drawing/2014/chart" uri="{C3380CC4-5D6E-409C-BE32-E72D297353CC}">
              <c16:uniqueId val="{00000000-5C27-4E67-B9F1-5E8FE5A13B28}"/>
            </c:ext>
          </c:extLst>
        </c:ser>
        <c:dLbls>
          <c:showLegendKey val="0"/>
          <c:showVal val="0"/>
          <c:showCatName val="0"/>
          <c:showSerName val="0"/>
          <c:showPercent val="0"/>
          <c:showBubbleSize val="0"/>
        </c:dLbls>
        <c:gapWidth val="219"/>
        <c:overlap val="-27"/>
        <c:axId val="541730352"/>
        <c:axId val="541744752"/>
      </c:barChart>
      <c:catAx>
        <c:axId val="54173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1744752"/>
        <c:crosses val="autoZero"/>
        <c:auto val="1"/>
        <c:lblAlgn val="ctr"/>
        <c:lblOffset val="100"/>
        <c:noMultiLvlLbl val="0"/>
      </c:catAx>
      <c:valAx>
        <c:axId val="5417447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54173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332948463355746"/>
          <c:y val="0.17094443974290804"/>
          <c:w val="0.56555008065894874"/>
          <c:h val="0.66480125790188382"/>
        </c:manualLayout>
      </c:layout>
      <c:doughnutChart>
        <c:varyColors val="1"/>
        <c:ser>
          <c:idx val="0"/>
          <c:order val="0"/>
          <c:tx>
            <c:strRef>
              <c:f>Feuil1!$B$1</c:f>
              <c:strCache>
                <c:ptCount val="1"/>
                <c:pt idx="0">
                  <c:v>Série 1</c:v>
                </c:pt>
              </c:strCache>
            </c:strRef>
          </c:tx>
          <c:dPt>
            <c:idx val="0"/>
            <c:bubble3D val="0"/>
            <c:spPr>
              <a:solidFill>
                <a:schemeClr val="accent6">
                  <a:lumMod val="60000"/>
                  <a:lumOff val="40000"/>
                </a:schemeClr>
              </a:solidFill>
              <a:ln>
                <a:noFill/>
              </a:ln>
              <a:effectLst/>
            </c:spPr>
            <c:extLst>
              <c:ext xmlns:c16="http://schemas.microsoft.com/office/drawing/2014/chart" uri="{C3380CC4-5D6E-409C-BE32-E72D297353CC}">
                <c16:uniqueId val="{00000001-F9E5-40CB-A8BB-41FD58F4431E}"/>
              </c:ext>
            </c:extLst>
          </c:dPt>
          <c:dPt>
            <c:idx val="1"/>
            <c:bubble3D val="0"/>
            <c:spPr>
              <a:solidFill>
                <a:schemeClr val="accent6">
                  <a:shade val="76000"/>
                </a:schemeClr>
              </a:solidFill>
              <a:ln>
                <a:noFill/>
              </a:ln>
              <a:effectLst/>
            </c:spPr>
            <c:extLst>
              <c:ext xmlns:c16="http://schemas.microsoft.com/office/drawing/2014/chart" uri="{C3380CC4-5D6E-409C-BE32-E72D297353CC}">
                <c16:uniqueId val="{00000003-F9E5-40CB-A8BB-41FD58F4431E}"/>
              </c:ext>
            </c:extLst>
          </c:dPt>
          <c:dLbls>
            <c:dLbl>
              <c:idx val="0"/>
              <c:layout>
                <c:manualLayout>
                  <c:x val="0.13342871687801636"/>
                  <c:y val="0.10693962374093328"/>
                </c:manualLayout>
              </c:layout>
              <c:showLegendKey val="0"/>
              <c:showVal val="0"/>
              <c:showCatName val="1"/>
              <c:showSerName val="0"/>
              <c:showPercent val="1"/>
              <c:showBubbleSize val="0"/>
              <c:extLst>
                <c:ext xmlns:c15="http://schemas.microsoft.com/office/drawing/2012/chart" uri="{CE6537A1-D6FC-4f65-9D91-7224C49458BB}">
                  <c15:layout>
                    <c:manualLayout>
                      <c:w val="0.32827093765908533"/>
                      <c:h val="0.35591527687258018"/>
                    </c:manualLayout>
                  </c15:layout>
                </c:ext>
                <c:ext xmlns:c16="http://schemas.microsoft.com/office/drawing/2014/chart" uri="{C3380CC4-5D6E-409C-BE32-E72D297353CC}">
                  <c16:uniqueId val="{00000001-F9E5-40CB-A8BB-41FD58F4431E}"/>
                </c:ext>
              </c:extLst>
            </c:dLbl>
            <c:dLbl>
              <c:idx val="1"/>
              <c:layout>
                <c:manualLayout>
                  <c:x val="-6.8876247491645198E-2"/>
                  <c:y val="-0.15060214586564677"/>
                </c:manualLayout>
              </c:layout>
              <c:spPr>
                <a:noFill/>
                <a:ln>
                  <a:noFill/>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58306009258825919"/>
                      <c:h val="0.29296404639327167"/>
                    </c:manualLayout>
                  </c15:layout>
                </c:ext>
                <c:ext xmlns:c16="http://schemas.microsoft.com/office/drawing/2014/chart" uri="{C3380CC4-5D6E-409C-BE32-E72D297353CC}">
                  <c16:uniqueId val="{00000003-F9E5-40CB-A8BB-41FD58F4431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Feuil1!$A$2:$A$3</c:f>
              <c:strCache>
                <c:ptCount val="2"/>
                <c:pt idx="0">
                  <c:v>Maisons</c:v>
                </c:pt>
                <c:pt idx="1">
                  <c:v>Appartements</c:v>
                </c:pt>
              </c:strCache>
            </c:strRef>
          </c:cat>
          <c:val>
            <c:numRef>
              <c:f>Feuil1!$B$2:$B$3</c:f>
              <c:numCache>
                <c:formatCode>0%</c:formatCode>
                <c:ptCount val="2"/>
                <c:pt idx="0">
                  <c:v>0.76</c:v>
                </c:pt>
                <c:pt idx="1">
                  <c:v>0.24</c:v>
                </c:pt>
              </c:numCache>
            </c:numRef>
          </c:val>
          <c:extLst>
            <c:ext xmlns:c16="http://schemas.microsoft.com/office/drawing/2014/chart" uri="{C3380CC4-5D6E-409C-BE32-E72D297353CC}">
              <c16:uniqueId val="{00000008-F9E5-40CB-A8BB-41FD58F4431E}"/>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341511453472471E-2"/>
          <c:y val="0.16539842732539201"/>
          <c:w val="0.93977382199146031"/>
          <c:h val="0.76922682275917686"/>
        </c:manualLayout>
      </c:layout>
      <c:barChart>
        <c:barDir val="col"/>
        <c:grouping val="stacked"/>
        <c:varyColors val="0"/>
        <c:ser>
          <c:idx val="0"/>
          <c:order val="0"/>
          <c:spPr>
            <a:solidFill>
              <a:schemeClr val="bg2"/>
            </a:solidFill>
            <a:ln>
              <a:noFill/>
            </a:ln>
            <a:effectLst/>
          </c:spPr>
          <c:invertIfNegative val="0"/>
          <c:cat>
            <c:strRef>
              <c:f>Feuil1!$A$1:$L$1</c:f>
              <c:strCache>
                <c:ptCount val="12"/>
                <c:pt idx="0">
                  <c:v>janvier</c:v>
                </c:pt>
                <c:pt idx="1">
                  <c:v>février</c:v>
                </c:pt>
                <c:pt idx="2">
                  <c:v>mars</c:v>
                </c:pt>
                <c:pt idx="3">
                  <c:v>avril</c:v>
                </c:pt>
                <c:pt idx="4">
                  <c:v>mai</c:v>
                </c:pt>
                <c:pt idx="5">
                  <c:v>juin</c:v>
                </c:pt>
                <c:pt idx="6">
                  <c:v>juillet</c:v>
                </c:pt>
                <c:pt idx="7">
                  <c:v>aout</c:v>
                </c:pt>
                <c:pt idx="8">
                  <c:v>septembre</c:v>
                </c:pt>
                <c:pt idx="9">
                  <c:v>octobre</c:v>
                </c:pt>
                <c:pt idx="10">
                  <c:v>novembre</c:v>
                </c:pt>
                <c:pt idx="11">
                  <c:v>décembre</c:v>
                </c:pt>
              </c:strCache>
            </c:strRef>
          </c:cat>
          <c:val>
            <c:numRef>
              <c:f>Feuil1!$A$2:$L$2</c:f>
              <c:numCache>
                <c:formatCode>0.0</c:formatCode>
                <c:ptCount val="12"/>
                <c:pt idx="0">
                  <c:v>3.2541775149428078</c:v>
                </c:pt>
                <c:pt idx="1">
                  <c:v>5.2410879164834983</c:v>
                </c:pt>
                <c:pt idx="2">
                  <c:v>4.0791066190804255</c:v>
                </c:pt>
                <c:pt idx="3">
                  <c:v>8.2088852243393635</c:v>
                </c:pt>
                <c:pt idx="4">
                  <c:v>7.4144344935325019</c:v>
                </c:pt>
                <c:pt idx="5">
                  <c:v>7.0837246721184517</c:v>
                </c:pt>
                <c:pt idx="6">
                  <c:v>16.124048066547481</c:v>
                </c:pt>
                <c:pt idx="7">
                  <c:v>18.481709846488116</c:v>
                </c:pt>
                <c:pt idx="8">
                  <c:v>7.0160856512271925</c:v>
                </c:pt>
                <c:pt idx="9">
                  <c:v>5.9520248369415567</c:v>
                </c:pt>
                <c:pt idx="10">
                  <c:v>4.6720092876705444</c:v>
                </c:pt>
                <c:pt idx="11">
                  <c:v>5.2732198683526912</c:v>
                </c:pt>
              </c:numCache>
            </c:numRef>
          </c:val>
          <c:extLst>
            <c:ext xmlns:c16="http://schemas.microsoft.com/office/drawing/2014/chart" uri="{C3380CC4-5D6E-409C-BE32-E72D297353CC}">
              <c16:uniqueId val="{00000000-14A4-40D3-B3CE-87689D3F9223}"/>
            </c:ext>
          </c:extLst>
        </c:ser>
        <c:ser>
          <c:idx val="1"/>
          <c:order val="1"/>
          <c:spPr>
            <a:solidFill>
              <a:schemeClr val="accent6"/>
            </a:solidFill>
            <a:ln>
              <a:noFill/>
            </a:ln>
            <a:effectLst/>
          </c:spPr>
          <c:invertIfNegative val="0"/>
          <c:cat>
            <c:strRef>
              <c:f>Feuil1!$A$1:$L$1</c:f>
              <c:strCache>
                <c:ptCount val="12"/>
                <c:pt idx="0">
                  <c:v>janvier</c:v>
                </c:pt>
                <c:pt idx="1">
                  <c:v>février</c:v>
                </c:pt>
                <c:pt idx="2">
                  <c:v>mars</c:v>
                </c:pt>
                <c:pt idx="3">
                  <c:v>avril</c:v>
                </c:pt>
                <c:pt idx="4">
                  <c:v>mai</c:v>
                </c:pt>
                <c:pt idx="5">
                  <c:v>juin</c:v>
                </c:pt>
                <c:pt idx="6">
                  <c:v>juillet</c:v>
                </c:pt>
                <c:pt idx="7">
                  <c:v>aout</c:v>
                </c:pt>
                <c:pt idx="8">
                  <c:v>septembre</c:v>
                </c:pt>
                <c:pt idx="9">
                  <c:v>octobre</c:v>
                </c:pt>
                <c:pt idx="10">
                  <c:v>novembre</c:v>
                </c:pt>
                <c:pt idx="11">
                  <c:v>décembre</c:v>
                </c:pt>
              </c:strCache>
            </c:strRef>
          </c:cat>
          <c:val>
            <c:numRef>
              <c:f>Feuil1!$A$3:$L$3</c:f>
              <c:numCache>
                <c:formatCode>0.0</c:formatCode>
                <c:ptCount val="12"/>
                <c:pt idx="0">
                  <c:v>0.19392495265127754</c:v>
                </c:pt>
                <c:pt idx="1">
                  <c:v>0.44827412191806526</c:v>
                </c:pt>
                <c:pt idx="2">
                  <c:v>0.27047953485988141</c:v>
                </c:pt>
                <c:pt idx="3">
                  <c:v>1.0661278774759719</c:v>
                </c:pt>
                <c:pt idx="4">
                  <c:v>0.78029519088744015</c:v>
                </c:pt>
                <c:pt idx="5">
                  <c:v>1.5438780502284544</c:v>
                </c:pt>
                <c:pt idx="6">
                  <c:v>2.1134791792593406</c:v>
                </c:pt>
                <c:pt idx="7">
                  <c:v>2.0896632254534966</c:v>
                </c:pt>
                <c:pt idx="8">
                  <c:v>0.76531084064656885</c:v>
                </c:pt>
                <c:pt idx="9">
                  <c:v>0.55114535027499045</c:v>
                </c:pt>
                <c:pt idx="10">
                  <c:v>0.32818047918877968</c:v>
                </c:pt>
                <c:pt idx="11">
                  <c:v>4.7056027746007366E-3</c:v>
                </c:pt>
              </c:numCache>
            </c:numRef>
          </c:val>
          <c:extLst>
            <c:ext xmlns:c16="http://schemas.microsoft.com/office/drawing/2014/chart" uri="{C3380CC4-5D6E-409C-BE32-E72D297353CC}">
              <c16:uniqueId val="{00000001-14A4-40D3-B3CE-87689D3F9223}"/>
            </c:ext>
          </c:extLst>
        </c:ser>
        <c:dLbls>
          <c:showLegendKey val="0"/>
          <c:showVal val="0"/>
          <c:showCatName val="0"/>
          <c:showSerName val="0"/>
          <c:showPercent val="0"/>
          <c:showBubbleSize val="0"/>
        </c:dLbls>
        <c:gapWidth val="150"/>
        <c:overlap val="100"/>
        <c:axId val="175321296"/>
        <c:axId val="175321776"/>
      </c:barChart>
      <c:catAx>
        <c:axId val="1753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321776"/>
        <c:crosses val="autoZero"/>
        <c:auto val="1"/>
        <c:lblAlgn val="ctr"/>
        <c:lblOffset val="100"/>
        <c:noMultiLvlLbl val="0"/>
      </c:catAx>
      <c:valAx>
        <c:axId val="17532177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32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94912672954E-4"/>
          <c:y val="1.7372776098195217E-3"/>
          <c:w val="0.97379586810907892"/>
          <c:h val="0.89423073847890711"/>
        </c:manualLayout>
      </c:layout>
      <c:barChart>
        <c:barDir val="bar"/>
        <c:grouping val="clustered"/>
        <c:varyColors val="0"/>
        <c:ser>
          <c:idx val="1"/>
          <c:order val="1"/>
          <c:tx>
            <c:strRef>
              <c:f>Feuil1!$C$1</c:f>
              <c:strCache>
                <c:ptCount val="1"/>
                <c:pt idx="0">
                  <c:v>Colonne1</c:v>
                </c:pt>
              </c:strCache>
            </c:strRef>
          </c:tx>
          <c:spPr>
            <a:solidFill>
              <a:schemeClr val="accent5"/>
            </a:solid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Vous souhaitez participer à l’accueil des visiteurs</c:v>
                </c:pt>
                <c:pt idx="1">
                  <c:v>Vous trouvez que les richesses générées par le tourisme sont bien réparties sur le territoire</c:v>
                </c:pt>
                <c:pt idx="2">
                  <c:v>Vous souhaitez être impliqué dans les décisions liées au développement touristique</c:v>
                </c:pt>
                <c:pt idx="3">
                  <c:v>Vous vous sentez concerné par le tourisme</c:v>
                </c:pt>
                <c:pt idx="4">
                  <c:v>Vous soutenez la promotion du tourisme à l’échelle locale</c:v>
                </c:pt>
                <c:pt idx="5">
                  <c:v>Vous soutenez la promotion du tourisme à l’échelle régionale</c:v>
                </c:pt>
                <c:pt idx="6">
                  <c:v>Vous pensez que la population locale bénéficie du tourisme </c:v>
                </c:pt>
                <c:pt idx="7">
                  <c:v>Vous êtes fier que la Bretagne soit reconnue comme une destination touristique</c:v>
                </c:pt>
              </c:strCache>
            </c:strRef>
          </c:cat>
          <c:val>
            <c:numRef>
              <c:f>Feuil1!$C$2:$C$9</c:f>
              <c:numCache>
                <c:formatCode>0%</c:formatCode>
                <c:ptCount val="8"/>
                <c:pt idx="0">
                  <c:v>0.396254828242454</c:v>
                </c:pt>
                <c:pt idx="1">
                  <c:v>0.65519606756066306</c:v>
                </c:pt>
                <c:pt idx="2">
                  <c:v>0.70417085362331333</c:v>
                </c:pt>
                <c:pt idx="3">
                  <c:v>0.83595362506067605</c:v>
                </c:pt>
                <c:pt idx="4">
                  <c:v>0.93365389169415691</c:v>
                </c:pt>
                <c:pt idx="5">
                  <c:v>0.95192045610858711</c:v>
                </c:pt>
                <c:pt idx="6">
                  <c:v>0.96796971008002486</c:v>
                </c:pt>
                <c:pt idx="7">
                  <c:v>0.97582024444805204</c:v>
                </c:pt>
              </c:numCache>
            </c:numRef>
          </c:val>
          <c:extLst>
            <c:ext xmlns:c16="http://schemas.microsoft.com/office/drawing/2014/chart" uri="{C3380CC4-5D6E-409C-BE32-E72D297353CC}">
              <c16:uniqueId val="{00000017-31D7-4FC7-B96C-C375D236EF76}"/>
            </c:ext>
          </c:extLst>
        </c:ser>
        <c:dLbls>
          <c:showLegendKey val="0"/>
          <c:showVal val="0"/>
          <c:showCatName val="0"/>
          <c:showSerName val="0"/>
          <c:showPercent val="0"/>
          <c:showBubbleSize val="0"/>
        </c:dLbls>
        <c:gapWidth val="300"/>
        <c:axId val="468731696"/>
        <c:axId val="468736272"/>
        <c:extLst>
          <c:ext xmlns:c15="http://schemas.microsoft.com/office/drawing/2012/chart" uri="{02D57815-91ED-43cb-92C2-25804820EDAC}">
            <c15:filteredBarSeries>
              <c15:ser>
                <c:idx val="0"/>
                <c:order val="0"/>
                <c:tx>
                  <c:strRef>
                    <c:extLst>
                      <c:ext uri="{02D57815-91ED-43cb-92C2-25804820EDAC}">
                        <c15:formulaRef>
                          <c15:sqref>Feuil1!$B$1</c15:sqref>
                        </c15:formulaRef>
                      </c:ext>
                    </c:extLst>
                    <c:strCache>
                      <c:ptCount val="1"/>
                      <c:pt idx="0">
                        <c:v>Série 1</c:v>
                      </c:pt>
                    </c:strCache>
                  </c:strRef>
                </c:tx>
                <c:spPr>
                  <a:solidFill>
                    <a:schemeClr val="bg2"/>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1D7-4FC7-B96C-C375D236EF76}"/>
                    </c:ext>
                  </c:extLst>
                </c:dPt>
                <c:dPt>
                  <c:idx val="1"/>
                  <c:invertIfNegative val="0"/>
                  <c:bubble3D val="0"/>
                  <c:spPr>
                    <a:solidFill>
                      <a:schemeClr val="bg2"/>
                    </a:solidFill>
                    <a:ln>
                      <a:noFill/>
                    </a:ln>
                    <a:effectLst/>
                  </c:spPr>
                  <c:extLst>
                    <c:ext xmlns:c16="http://schemas.microsoft.com/office/drawing/2014/chart" uri="{C3380CC4-5D6E-409C-BE32-E72D297353CC}">
                      <c16:uniqueId val="{00000003-31D7-4FC7-B96C-C375D236EF76}"/>
                    </c:ext>
                  </c:extLst>
                </c:dPt>
                <c:dPt>
                  <c:idx val="2"/>
                  <c:invertIfNegative val="0"/>
                  <c:bubble3D val="0"/>
                  <c:spPr>
                    <a:solidFill>
                      <a:schemeClr val="bg2"/>
                    </a:solidFill>
                    <a:ln>
                      <a:noFill/>
                    </a:ln>
                    <a:effectLst/>
                  </c:spPr>
                  <c:extLst>
                    <c:ext xmlns:c16="http://schemas.microsoft.com/office/drawing/2014/chart" uri="{C3380CC4-5D6E-409C-BE32-E72D297353CC}">
                      <c16:uniqueId val="{00000005-31D7-4FC7-B96C-C375D236EF76}"/>
                    </c:ext>
                  </c:extLst>
                </c:dPt>
                <c:dPt>
                  <c:idx val="3"/>
                  <c:invertIfNegative val="0"/>
                  <c:bubble3D val="0"/>
                  <c:spPr>
                    <a:solidFill>
                      <a:schemeClr val="bg2"/>
                    </a:solidFill>
                    <a:ln>
                      <a:noFill/>
                    </a:ln>
                    <a:effectLst/>
                  </c:spPr>
                  <c:extLst>
                    <c:ext xmlns:c16="http://schemas.microsoft.com/office/drawing/2014/chart" uri="{C3380CC4-5D6E-409C-BE32-E72D297353CC}">
                      <c16:uniqueId val="{00000007-31D7-4FC7-B96C-C375D236EF76}"/>
                    </c:ext>
                  </c:extLst>
                </c:dPt>
                <c:dPt>
                  <c:idx val="4"/>
                  <c:invertIfNegative val="0"/>
                  <c:bubble3D val="0"/>
                  <c:spPr>
                    <a:solidFill>
                      <a:schemeClr val="bg2"/>
                    </a:solidFill>
                    <a:ln>
                      <a:noFill/>
                    </a:ln>
                    <a:effectLst/>
                  </c:spPr>
                  <c:extLst>
                    <c:ext xmlns:c16="http://schemas.microsoft.com/office/drawing/2014/chart" uri="{C3380CC4-5D6E-409C-BE32-E72D297353CC}">
                      <c16:uniqueId val="{00000009-31D7-4FC7-B96C-C375D236EF76}"/>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B-31D7-4FC7-B96C-C375D236EF76}"/>
                    </c:ext>
                  </c:extLst>
                </c:dPt>
                <c:dPt>
                  <c:idx val="6"/>
                  <c:invertIfNegative val="0"/>
                  <c:bubble3D val="0"/>
                  <c:spPr>
                    <a:solidFill>
                      <a:schemeClr val="bg2"/>
                    </a:solidFill>
                    <a:ln>
                      <a:noFill/>
                    </a:ln>
                    <a:effectLst/>
                  </c:spPr>
                  <c:extLst>
                    <c:ext xmlns:c16="http://schemas.microsoft.com/office/drawing/2014/chart" uri="{C3380CC4-5D6E-409C-BE32-E72D297353CC}">
                      <c16:uniqueId val="{0000000D-31D7-4FC7-B96C-C375D236EF76}"/>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F-31D7-4FC7-B96C-C375D236EF76}"/>
                    </c:ext>
                  </c:extLst>
                </c:dPt>
                <c:dLbls>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B-31D7-4FC7-B96C-C375D236EF76}"/>
                      </c:ext>
                    </c:extLst>
                  </c:dLbl>
                  <c:dLbl>
                    <c:idx val="7"/>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F-31D7-4FC7-B96C-C375D236EF7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Feuil1!$A$2:$A$9</c15:sqref>
                        </c15:formulaRef>
                      </c:ext>
                    </c:extLst>
                    <c:strCache>
                      <c:ptCount val="8"/>
                      <c:pt idx="0">
                        <c:v>Vous souhaitez participer à l’accueil des visiteurs</c:v>
                      </c:pt>
                      <c:pt idx="1">
                        <c:v>Vous trouvez que les richesses générées par le tourisme sont bien réparties sur le territoire</c:v>
                      </c:pt>
                      <c:pt idx="2">
                        <c:v>Vous souhaitez être impliqué dans les décisions liées au développement touristique</c:v>
                      </c:pt>
                      <c:pt idx="3">
                        <c:v>Vous vous sentez concerné par le tourisme</c:v>
                      </c:pt>
                      <c:pt idx="4">
                        <c:v>Vous soutenez la promotion du tourisme à l’échelle locale</c:v>
                      </c:pt>
                      <c:pt idx="5">
                        <c:v>Vous soutenez la promotion du tourisme à l’échelle régionale</c:v>
                      </c:pt>
                      <c:pt idx="6">
                        <c:v>Vous pensez que la population locale bénéficie du tourisme </c:v>
                      </c:pt>
                      <c:pt idx="7">
                        <c:v>Vous êtes fier que la Bretagne soit reconnue comme une destination touristique</c:v>
                      </c:pt>
                    </c:strCache>
                  </c:strRef>
                </c:cat>
                <c:val>
                  <c:numRef>
                    <c:extLst>
                      <c:ext uri="{02D57815-91ED-43cb-92C2-25804820EDAC}">
                        <c15:formulaRef>
                          <c15:sqref>Feuil1!$B$2:$B$9</c15:sqref>
                        </c15:formulaRef>
                      </c:ext>
                    </c:extLst>
                    <c:numCache>
                      <c:formatCode>0.0</c:formatCode>
                      <c:ptCount val="8"/>
                      <c:pt idx="0">
                        <c:v>39.625482824245402</c:v>
                      </c:pt>
                      <c:pt idx="1">
                        <c:v>65.51960675606631</c:v>
                      </c:pt>
                      <c:pt idx="2">
                        <c:v>70.417085362331335</c:v>
                      </c:pt>
                      <c:pt idx="3">
                        <c:v>83.595362506067602</c:v>
                      </c:pt>
                      <c:pt idx="4">
                        <c:v>93.365389169415693</c:v>
                      </c:pt>
                      <c:pt idx="5">
                        <c:v>95.192045610858713</c:v>
                      </c:pt>
                      <c:pt idx="6">
                        <c:v>96.796971008002487</c:v>
                      </c:pt>
                      <c:pt idx="7">
                        <c:v>97.582024444805199</c:v>
                      </c:pt>
                    </c:numCache>
                  </c:numRef>
                </c:val>
                <c:extLst>
                  <c:ext xmlns:c16="http://schemas.microsoft.com/office/drawing/2014/chart" uri="{C3380CC4-5D6E-409C-BE32-E72D297353CC}">
                    <c16:uniqueId val="{00000016-31D7-4FC7-B96C-C375D236EF76}"/>
                  </c:ext>
                </c:extLst>
              </c15:ser>
            </c15:filteredBarSeries>
          </c:ext>
        </c:extLst>
      </c:barChart>
      <c:catAx>
        <c:axId val="468731696"/>
        <c:scaling>
          <c:orientation val="minMax"/>
        </c:scaling>
        <c:delete val="1"/>
        <c:axPos val="l"/>
        <c:numFmt formatCode="General" sourceLinked="1"/>
        <c:majorTickMark val="none"/>
        <c:minorTickMark val="none"/>
        <c:tickLblPos val="nextTo"/>
        <c:crossAx val="468736272"/>
        <c:crosses val="autoZero"/>
        <c:auto val="1"/>
        <c:lblAlgn val="ctr"/>
        <c:lblOffset val="100"/>
        <c:noMultiLvlLbl val="0"/>
      </c:catAx>
      <c:valAx>
        <c:axId val="468736272"/>
        <c:scaling>
          <c:orientation val="minMax"/>
        </c:scaling>
        <c:delete val="1"/>
        <c:axPos val="b"/>
        <c:numFmt formatCode="0%" sourceLinked="1"/>
        <c:majorTickMark val="none"/>
        <c:minorTickMark val="none"/>
        <c:tickLblPos val="nextTo"/>
        <c:crossAx val="46873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66274152029584"/>
          <c:y val="0.18762539678631301"/>
          <c:w val="0.53662728015491512"/>
          <c:h val="0.58704758152714764"/>
        </c:manualLayout>
      </c:layout>
      <c:doughnutChart>
        <c:varyColors val="1"/>
        <c:ser>
          <c:idx val="0"/>
          <c:order val="0"/>
          <c:tx>
            <c:strRef>
              <c:f>Feuil1!$B$1</c:f>
              <c:strCache>
                <c:ptCount val="1"/>
                <c:pt idx="0">
                  <c:v>Série 1</c:v>
                </c:pt>
              </c:strCache>
            </c:strRef>
          </c:tx>
          <c:dPt>
            <c:idx val="0"/>
            <c:bubble3D val="0"/>
            <c:spPr>
              <a:solidFill>
                <a:schemeClr val="accent6">
                  <a:lumMod val="40000"/>
                  <a:lumOff val="60000"/>
                </a:schemeClr>
              </a:solidFill>
              <a:ln>
                <a:noFill/>
              </a:ln>
              <a:effectLst/>
            </c:spPr>
            <c:extLst>
              <c:ext xmlns:c16="http://schemas.microsoft.com/office/drawing/2014/chart" uri="{C3380CC4-5D6E-409C-BE32-E72D297353CC}">
                <c16:uniqueId val="{00000001-025A-421C-81E4-B78BC4A084EE}"/>
              </c:ext>
            </c:extLst>
          </c:dPt>
          <c:dPt>
            <c:idx val="1"/>
            <c:bubble3D val="0"/>
            <c:spPr>
              <a:solidFill>
                <a:schemeClr val="tx2">
                  <a:lumMod val="40000"/>
                  <a:lumOff val="60000"/>
                </a:schemeClr>
              </a:solidFill>
              <a:ln>
                <a:noFill/>
              </a:ln>
              <a:effectLst/>
            </c:spPr>
            <c:extLst>
              <c:ext xmlns:c16="http://schemas.microsoft.com/office/drawing/2014/chart" uri="{C3380CC4-5D6E-409C-BE32-E72D297353CC}">
                <c16:uniqueId val="{00000003-025A-421C-81E4-B78BC4A084EE}"/>
              </c:ext>
            </c:extLst>
          </c:dPt>
          <c:dPt>
            <c:idx val="2"/>
            <c:bubble3D val="0"/>
            <c:spPr>
              <a:solidFill>
                <a:schemeClr val="accent5">
                  <a:lumMod val="40000"/>
                  <a:lumOff val="60000"/>
                </a:schemeClr>
              </a:solidFill>
              <a:ln>
                <a:noFill/>
              </a:ln>
              <a:effectLst/>
            </c:spPr>
            <c:extLst>
              <c:ext xmlns:c16="http://schemas.microsoft.com/office/drawing/2014/chart" uri="{C3380CC4-5D6E-409C-BE32-E72D297353CC}">
                <c16:uniqueId val="{00000005-025A-421C-81E4-B78BC4A084EE}"/>
              </c:ext>
            </c:extLst>
          </c:dPt>
          <c:dLbls>
            <c:dLbl>
              <c:idx val="0"/>
              <c:layout>
                <c:manualLayout>
                  <c:x val="7.966404946896324E-4"/>
                  <c:y val="-8.579410135198336E-3"/>
                </c:manualLayout>
              </c:layout>
              <c:spPr>
                <a:noFill/>
                <a:ln>
                  <a:noFill/>
                </a:ln>
                <a:effectLst/>
              </c:spPr>
              <c:txPr>
                <a:bodyPr rot="0" spcFirstLastPara="1" vertOverflow="ellipsis" vert="horz" wrap="square" lIns="38100" tIns="19050" rIns="38100" bIns="19050" anchor="ctr" anchorCtr="0">
                  <a:noAutofit/>
                </a:bodyPr>
                <a:lstStyle/>
                <a:p>
                  <a:pPr algn="l">
                    <a:defRPr sz="800" b="1" i="0" u="none" strike="noStrike" kern="1200" baseline="0">
                      <a:solidFill>
                        <a:schemeClr val="accent6">
                          <a:lumMod val="60000"/>
                          <a:lumOff val="40000"/>
                        </a:schemeClr>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layout>
                    <c:manualLayout>
                      <c:w val="0.31528339889334084"/>
                      <c:h val="0.23790529287923468"/>
                    </c:manualLayout>
                  </c15:layout>
                </c:ext>
                <c:ext xmlns:c16="http://schemas.microsoft.com/office/drawing/2014/chart" uri="{C3380CC4-5D6E-409C-BE32-E72D297353CC}">
                  <c16:uniqueId val="{00000001-025A-421C-81E4-B78BC4A084EE}"/>
                </c:ext>
              </c:extLst>
            </c:dLbl>
            <c:dLbl>
              <c:idx val="1"/>
              <c:layout>
                <c:manualLayout>
                  <c:x val="0.1372458134226561"/>
                  <c:y val="-7.7052124031342512E-2"/>
                </c:manualLayout>
              </c:layout>
              <c:spPr>
                <a:noFill/>
                <a:ln>
                  <a:noFill/>
                </a:ln>
                <a:effectLst/>
              </c:spPr>
              <c:txPr>
                <a:bodyPr rot="0" spcFirstLastPara="1" vertOverflow="ellipsis" vert="horz" wrap="square" lIns="0" tIns="0" rIns="0" bIns="0" anchor="ctr" anchorCtr="0">
                  <a:noAutofit/>
                </a:bodyPr>
                <a:lstStyle/>
                <a:p>
                  <a:pPr algn="l">
                    <a:defRPr sz="800" b="1" i="0" u="none" strike="noStrike" kern="1200" baseline="0">
                      <a:solidFill>
                        <a:schemeClr val="accent1">
                          <a:lumMod val="60000"/>
                          <a:lumOff val="40000"/>
                        </a:schemeClr>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layout>
                    <c:manualLayout>
                      <c:w val="0.36797085464251678"/>
                      <c:h val="0.19908326335195833"/>
                    </c:manualLayout>
                  </c15:layout>
                </c:ext>
                <c:ext xmlns:c16="http://schemas.microsoft.com/office/drawing/2014/chart" uri="{C3380CC4-5D6E-409C-BE32-E72D297353CC}">
                  <c16:uniqueId val="{00000003-025A-421C-81E4-B78BC4A084EE}"/>
                </c:ext>
              </c:extLst>
            </c:dLbl>
            <c:dLbl>
              <c:idx val="2"/>
              <c:layout>
                <c:manualLayout>
                  <c:x val="-4.9847330133967062E-2"/>
                  <c:y val="1.1924516660550723E-2"/>
                </c:manualLayout>
              </c:layout>
              <c:spPr>
                <a:noFill/>
                <a:ln>
                  <a:noFill/>
                </a:ln>
                <a:effectLst/>
              </c:spPr>
              <c:txPr>
                <a:bodyPr rot="0" spcFirstLastPara="1" vertOverflow="ellipsis" vert="horz" wrap="square" lIns="0" tIns="0" rIns="0" bIns="0" anchor="ctr" anchorCtr="0">
                  <a:noAutofit/>
                </a:bodyPr>
                <a:lstStyle/>
                <a:p>
                  <a:pPr algn="r">
                    <a:defRPr sz="800" b="1" i="0" u="none" strike="noStrike" kern="1200" baseline="0">
                      <a:solidFill>
                        <a:schemeClr val="accent5"/>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layout>
                    <c:manualLayout>
                      <c:w val="0.3834850210564803"/>
                      <c:h val="0.21732541488793425"/>
                    </c:manualLayout>
                  </c15:layout>
                </c:ext>
                <c:ext xmlns:c16="http://schemas.microsoft.com/office/drawing/2014/chart" uri="{C3380CC4-5D6E-409C-BE32-E72D297353CC}">
                  <c16:uniqueId val="{00000005-025A-421C-81E4-B78BC4A084E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Feuil1!$A$2:$A$4</c:f>
              <c:strCache>
                <c:ptCount val="3"/>
                <c:pt idx="0">
                  <c:v>Hors saison</c:v>
                </c:pt>
                <c:pt idx="1">
                  <c:v>Bord de saison</c:v>
                </c:pt>
                <c:pt idx="2">
                  <c:v>Cœur de saison</c:v>
                </c:pt>
              </c:strCache>
            </c:strRef>
          </c:cat>
          <c:val>
            <c:numRef>
              <c:f>Feuil1!$B$2:$B$4</c:f>
              <c:numCache>
                <c:formatCode>0%</c:formatCode>
                <c:ptCount val="3"/>
                <c:pt idx="0">
                  <c:v>0.23</c:v>
                </c:pt>
                <c:pt idx="1">
                  <c:v>0.41</c:v>
                </c:pt>
                <c:pt idx="2">
                  <c:v>0.36</c:v>
                </c:pt>
              </c:numCache>
            </c:numRef>
          </c:val>
          <c:extLst>
            <c:ext xmlns:c16="http://schemas.microsoft.com/office/drawing/2014/chart" uri="{C3380CC4-5D6E-409C-BE32-E72D297353CC}">
              <c16:uniqueId val="{00000006-025A-421C-81E4-B78BC4A084EE}"/>
            </c:ext>
          </c:extLst>
        </c:ser>
        <c:dLbls>
          <c:showLegendKey val="0"/>
          <c:showVal val="0"/>
          <c:showCatName val="0"/>
          <c:showSerName val="0"/>
          <c:showPercent val="0"/>
          <c:showBubbleSize val="0"/>
          <c:showLeaderLines val="0"/>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Feuil1!$B$1</c:f>
              <c:strCache>
                <c:ptCount val="1"/>
                <c:pt idx="0">
                  <c:v>Nuittées 2022</c:v>
                </c:pt>
              </c:strCache>
            </c:strRef>
          </c:tx>
          <c:spPr>
            <a:solidFill>
              <a:schemeClr val="accent1">
                <a:lumMod val="20000"/>
                <a:lumOff val="80000"/>
              </a:schemeClr>
            </a:solidFill>
            <a:ln>
              <a:noFill/>
            </a:ln>
            <a:effectLst/>
          </c:spPr>
          <c:invertIfNegative val="0"/>
          <c:cat>
            <c:numRef>
              <c:f>Feuil1!$A$2:$A$366</c:f>
              <c:numCache>
                <c:formatCode>mmmm</c:formatCode>
                <c:ptCount val="365"/>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numCache>
            </c:numRef>
          </c:cat>
          <c:val>
            <c:numRef>
              <c:f>Feuil1!$B$2:$B$366</c:f>
              <c:numCache>
                <c:formatCode>#,##0</c:formatCode>
                <c:ptCount val="365"/>
                <c:pt idx="0">
                  <c:v>310909</c:v>
                </c:pt>
                <c:pt idx="1">
                  <c:v>154853</c:v>
                </c:pt>
                <c:pt idx="2">
                  <c:v>125030</c:v>
                </c:pt>
                <c:pt idx="3">
                  <c:v>116762</c:v>
                </c:pt>
                <c:pt idx="4">
                  <c:v>110490</c:v>
                </c:pt>
                <c:pt idx="5">
                  <c:v>103165</c:v>
                </c:pt>
                <c:pt idx="6">
                  <c:v>109204</c:v>
                </c:pt>
                <c:pt idx="7">
                  <c:v>124692</c:v>
                </c:pt>
                <c:pt idx="8">
                  <c:v>81595</c:v>
                </c:pt>
                <c:pt idx="9">
                  <c:v>83942</c:v>
                </c:pt>
                <c:pt idx="10">
                  <c:v>87103</c:v>
                </c:pt>
                <c:pt idx="11">
                  <c:v>88857</c:v>
                </c:pt>
                <c:pt idx="12">
                  <c:v>89040</c:v>
                </c:pt>
                <c:pt idx="13">
                  <c:v>106535</c:v>
                </c:pt>
                <c:pt idx="14">
                  <c:v>130372</c:v>
                </c:pt>
                <c:pt idx="15">
                  <c:v>78439</c:v>
                </c:pt>
                <c:pt idx="16">
                  <c:v>86360</c:v>
                </c:pt>
                <c:pt idx="17">
                  <c:v>86940</c:v>
                </c:pt>
                <c:pt idx="18">
                  <c:v>86712</c:v>
                </c:pt>
                <c:pt idx="19">
                  <c:v>86267</c:v>
                </c:pt>
                <c:pt idx="20">
                  <c:v>109606</c:v>
                </c:pt>
                <c:pt idx="21">
                  <c:v>139721</c:v>
                </c:pt>
                <c:pt idx="22">
                  <c:v>79146</c:v>
                </c:pt>
                <c:pt idx="23">
                  <c:v>84218</c:v>
                </c:pt>
                <c:pt idx="24">
                  <c:v>87057</c:v>
                </c:pt>
                <c:pt idx="25">
                  <c:v>85668</c:v>
                </c:pt>
                <c:pt idx="26">
                  <c:v>87757</c:v>
                </c:pt>
                <c:pt idx="27">
                  <c:v>112261</c:v>
                </c:pt>
                <c:pt idx="28">
                  <c:v>143165</c:v>
                </c:pt>
                <c:pt idx="29">
                  <c:v>81480</c:v>
                </c:pt>
                <c:pt idx="30">
                  <c:v>82390</c:v>
                </c:pt>
                <c:pt idx="31">
                  <c:v>88529</c:v>
                </c:pt>
                <c:pt idx="32">
                  <c:v>88614</c:v>
                </c:pt>
                <c:pt idx="33">
                  <c:v>86997</c:v>
                </c:pt>
                <c:pt idx="34">
                  <c:v>116077</c:v>
                </c:pt>
                <c:pt idx="35">
                  <c:v>162753</c:v>
                </c:pt>
                <c:pt idx="36">
                  <c:v>109561</c:v>
                </c:pt>
                <c:pt idx="37">
                  <c:v>118287</c:v>
                </c:pt>
                <c:pt idx="38">
                  <c:v>119766</c:v>
                </c:pt>
                <c:pt idx="39">
                  <c:v>124579</c:v>
                </c:pt>
                <c:pt idx="40">
                  <c:v>131093</c:v>
                </c:pt>
                <c:pt idx="41">
                  <c:v>161354</c:v>
                </c:pt>
                <c:pt idx="42">
                  <c:v>207082</c:v>
                </c:pt>
                <c:pt idx="43">
                  <c:v>142716</c:v>
                </c:pt>
                <c:pt idx="44">
                  <c:v>149533</c:v>
                </c:pt>
                <c:pt idx="45">
                  <c:v>151921</c:v>
                </c:pt>
                <c:pt idx="46">
                  <c:v>150088</c:v>
                </c:pt>
                <c:pt idx="47">
                  <c:v>153895</c:v>
                </c:pt>
                <c:pt idx="48">
                  <c:v>180223</c:v>
                </c:pt>
                <c:pt idx="49">
                  <c:v>215118</c:v>
                </c:pt>
                <c:pt idx="50">
                  <c:v>134320</c:v>
                </c:pt>
                <c:pt idx="51">
                  <c:v>144034</c:v>
                </c:pt>
                <c:pt idx="52">
                  <c:v>150445</c:v>
                </c:pt>
                <c:pt idx="53">
                  <c:v>154650</c:v>
                </c:pt>
                <c:pt idx="54">
                  <c:v>155523</c:v>
                </c:pt>
                <c:pt idx="55">
                  <c:v>191119</c:v>
                </c:pt>
                <c:pt idx="56">
                  <c:v>237033</c:v>
                </c:pt>
                <c:pt idx="57">
                  <c:v>147649</c:v>
                </c:pt>
                <c:pt idx="58">
                  <c:v>150922</c:v>
                </c:pt>
                <c:pt idx="59">
                  <c:v>154883</c:v>
                </c:pt>
                <c:pt idx="60">
                  <c:v>155793</c:v>
                </c:pt>
                <c:pt idx="61">
                  <c:v>151193</c:v>
                </c:pt>
                <c:pt idx="62">
                  <c:v>171603</c:v>
                </c:pt>
                <c:pt idx="63">
                  <c:v>195394</c:v>
                </c:pt>
                <c:pt idx="64">
                  <c:v>105390</c:v>
                </c:pt>
                <c:pt idx="65">
                  <c:v>132784</c:v>
                </c:pt>
                <c:pt idx="66">
                  <c:v>112464</c:v>
                </c:pt>
                <c:pt idx="67">
                  <c:v>111020</c:v>
                </c:pt>
                <c:pt idx="68">
                  <c:v>111731</c:v>
                </c:pt>
                <c:pt idx="69">
                  <c:v>145045</c:v>
                </c:pt>
                <c:pt idx="70">
                  <c:v>179908</c:v>
                </c:pt>
                <c:pt idx="71">
                  <c:v>106791</c:v>
                </c:pt>
                <c:pt idx="72">
                  <c:v>116119</c:v>
                </c:pt>
                <c:pt idx="73">
                  <c:v>120154</c:v>
                </c:pt>
                <c:pt idx="74">
                  <c:v>128436</c:v>
                </c:pt>
                <c:pt idx="75">
                  <c:v>132498</c:v>
                </c:pt>
                <c:pt idx="76">
                  <c:v>169489</c:v>
                </c:pt>
                <c:pt idx="77">
                  <c:v>214815</c:v>
                </c:pt>
                <c:pt idx="78">
                  <c:v>122137</c:v>
                </c:pt>
                <c:pt idx="79">
                  <c:v>123087</c:v>
                </c:pt>
                <c:pt idx="80">
                  <c:v>130951</c:v>
                </c:pt>
                <c:pt idx="81">
                  <c:v>142385</c:v>
                </c:pt>
                <c:pt idx="82">
                  <c:v>141204</c:v>
                </c:pt>
                <c:pt idx="83">
                  <c:v>184156</c:v>
                </c:pt>
                <c:pt idx="84">
                  <c:v>234363</c:v>
                </c:pt>
                <c:pt idx="85">
                  <c:v>135358</c:v>
                </c:pt>
                <c:pt idx="86">
                  <c:v>127536</c:v>
                </c:pt>
                <c:pt idx="87">
                  <c:v>128627</c:v>
                </c:pt>
                <c:pt idx="88">
                  <c:v>132999</c:v>
                </c:pt>
                <c:pt idx="89">
                  <c:v>135545</c:v>
                </c:pt>
                <c:pt idx="90">
                  <c:v>182364</c:v>
                </c:pt>
                <c:pt idx="91">
                  <c:v>232002</c:v>
                </c:pt>
                <c:pt idx="92">
                  <c:v>140911</c:v>
                </c:pt>
                <c:pt idx="93">
                  <c:v>146425</c:v>
                </c:pt>
                <c:pt idx="94">
                  <c:v>147969</c:v>
                </c:pt>
                <c:pt idx="95">
                  <c:v>149285</c:v>
                </c:pt>
                <c:pt idx="96">
                  <c:v>149020</c:v>
                </c:pt>
                <c:pt idx="97">
                  <c:v>187679</c:v>
                </c:pt>
                <c:pt idx="98">
                  <c:v>260414</c:v>
                </c:pt>
                <c:pt idx="99">
                  <c:v>222786</c:v>
                </c:pt>
                <c:pt idx="100">
                  <c:v>253349</c:v>
                </c:pt>
                <c:pt idx="101">
                  <c:v>275592</c:v>
                </c:pt>
                <c:pt idx="102">
                  <c:v>287527</c:v>
                </c:pt>
                <c:pt idx="103">
                  <c:v>319740</c:v>
                </c:pt>
                <c:pt idx="104">
                  <c:v>462113</c:v>
                </c:pt>
                <c:pt idx="105">
                  <c:v>614985</c:v>
                </c:pt>
                <c:pt idx="106">
                  <c:v>593120</c:v>
                </c:pt>
                <c:pt idx="107">
                  <c:v>377669</c:v>
                </c:pt>
                <c:pt idx="108">
                  <c:v>357385</c:v>
                </c:pt>
                <c:pt idx="109">
                  <c:v>386671</c:v>
                </c:pt>
                <c:pt idx="110">
                  <c:v>320827</c:v>
                </c:pt>
                <c:pt idx="111">
                  <c:v>312353</c:v>
                </c:pt>
                <c:pt idx="112">
                  <c:v>293527</c:v>
                </c:pt>
                <c:pt idx="113">
                  <c:v>231918</c:v>
                </c:pt>
                <c:pt idx="114">
                  <c:v>271891</c:v>
                </c:pt>
                <c:pt idx="115">
                  <c:v>280333</c:v>
                </c:pt>
                <c:pt idx="116">
                  <c:v>289142</c:v>
                </c:pt>
                <c:pt idx="117">
                  <c:v>297502</c:v>
                </c:pt>
                <c:pt idx="118">
                  <c:v>348970</c:v>
                </c:pt>
                <c:pt idx="119">
                  <c:v>410316</c:v>
                </c:pt>
                <c:pt idx="120">
                  <c:v>311685</c:v>
                </c:pt>
                <c:pt idx="121">
                  <c:v>309936</c:v>
                </c:pt>
                <c:pt idx="122">
                  <c:v>318101</c:v>
                </c:pt>
                <c:pt idx="123">
                  <c:v>308149</c:v>
                </c:pt>
                <c:pt idx="124">
                  <c:v>304270</c:v>
                </c:pt>
                <c:pt idx="125">
                  <c:v>328959</c:v>
                </c:pt>
                <c:pt idx="126">
                  <c:v>345929</c:v>
                </c:pt>
                <c:pt idx="127">
                  <c:v>204236</c:v>
                </c:pt>
                <c:pt idx="128">
                  <c:v>208255</c:v>
                </c:pt>
                <c:pt idx="129">
                  <c:v>219661</c:v>
                </c:pt>
                <c:pt idx="130">
                  <c:v>241400</c:v>
                </c:pt>
                <c:pt idx="131">
                  <c:v>244234</c:v>
                </c:pt>
                <c:pt idx="132">
                  <c:v>277080</c:v>
                </c:pt>
                <c:pt idx="133">
                  <c:v>345020</c:v>
                </c:pt>
                <c:pt idx="134">
                  <c:v>213907</c:v>
                </c:pt>
                <c:pt idx="135">
                  <c:v>226113</c:v>
                </c:pt>
                <c:pt idx="136">
                  <c:v>237812</c:v>
                </c:pt>
                <c:pt idx="137">
                  <c:v>242557</c:v>
                </c:pt>
                <c:pt idx="138">
                  <c:v>240469</c:v>
                </c:pt>
                <c:pt idx="139">
                  <c:v>290813</c:v>
                </c:pt>
                <c:pt idx="140">
                  <c:v>363273</c:v>
                </c:pt>
                <c:pt idx="141">
                  <c:v>245383</c:v>
                </c:pt>
                <c:pt idx="142">
                  <c:v>243526</c:v>
                </c:pt>
                <c:pt idx="143">
                  <c:v>264174</c:v>
                </c:pt>
                <c:pt idx="144">
                  <c:v>438947</c:v>
                </c:pt>
                <c:pt idx="145">
                  <c:v>630737</c:v>
                </c:pt>
                <c:pt idx="146">
                  <c:v>685845</c:v>
                </c:pt>
                <c:pt idx="147">
                  <c:v>651387</c:v>
                </c:pt>
                <c:pt idx="148">
                  <c:v>271247</c:v>
                </c:pt>
                <c:pt idx="149">
                  <c:v>234532</c:v>
                </c:pt>
                <c:pt idx="150">
                  <c:v>227577</c:v>
                </c:pt>
                <c:pt idx="151">
                  <c:v>243577</c:v>
                </c:pt>
                <c:pt idx="152">
                  <c:v>258018</c:v>
                </c:pt>
                <c:pt idx="153">
                  <c:v>384239</c:v>
                </c:pt>
                <c:pt idx="154">
                  <c:v>546032</c:v>
                </c:pt>
                <c:pt idx="155">
                  <c:v>477346</c:v>
                </c:pt>
                <c:pt idx="156">
                  <c:v>256935</c:v>
                </c:pt>
                <c:pt idx="157">
                  <c:v>251100</c:v>
                </c:pt>
                <c:pt idx="158">
                  <c:v>253252</c:v>
                </c:pt>
                <c:pt idx="159">
                  <c:v>257027</c:v>
                </c:pt>
                <c:pt idx="160">
                  <c:v>312670</c:v>
                </c:pt>
                <c:pt idx="161">
                  <c:v>381301</c:v>
                </c:pt>
                <c:pt idx="162">
                  <c:v>263615</c:v>
                </c:pt>
                <c:pt idx="163">
                  <c:v>273780</c:v>
                </c:pt>
                <c:pt idx="164">
                  <c:v>288556</c:v>
                </c:pt>
                <c:pt idx="165">
                  <c:v>297061</c:v>
                </c:pt>
                <c:pt idx="166">
                  <c:v>297160</c:v>
                </c:pt>
                <c:pt idx="167">
                  <c:v>353588</c:v>
                </c:pt>
                <c:pt idx="168">
                  <c:v>412693</c:v>
                </c:pt>
                <c:pt idx="169">
                  <c:v>291034</c:v>
                </c:pt>
                <c:pt idx="170">
                  <c:v>303022</c:v>
                </c:pt>
                <c:pt idx="171">
                  <c:v>312322</c:v>
                </c:pt>
                <c:pt idx="172">
                  <c:v>316706</c:v>
                </c:pt>
                <c:pt idx="173">
                  <c:v>319743</c:v>
                </c:pt>
                <c:pt idx="174">
                  <c:v>370807</c:v>
                </c:pt>
                <c:pt idx="175">
                  <c:v>441417</c:v>
                </c:pt>
                <c:pt idx="176">
                  <c:v>317396</c:v>
                </c:pt>
                <c:pt idx="177">
                  <c:v>326609</c:v>
                </c:pt>
                <c:pt idx="178">
                  <c:v>329013</c:v>
                </c:pt>
                <c:pt idx="179">
                  <c:v>323071</c:v>
                </c:pt>
                <c:pt idx="180">
                  <c:v>321214</c:v>
                </c:pt>
                <c:pt idx="181">
                  <c:v>390740</c:v>
                </c:pt>
                <c:pt idx="182">
                  <c:v>478177</c:v>
                </c:pt>
                <c:pt idx="183">
                  <c:v>380056</c:v>
                </c:pt>
                <c:pt idx="184">
                  <c:v>380785</c:v>
                </c:pt>
                <c:pt idx="185">
                  <c:v>409754</c:v>
                </c:pt>
                <c:pt idx="186">
                  <c:v>425392</c:v>
                </c:pt>
                <c:pt idx="187">
                  <c:v>443581</c:v>
                </c:pt>
                <c:pt idx="188">
                  <c:v>531512</c:v>
                </c:pt>
                <c:pt idx="189">
                  <c:v>666460</c:v>
                </c:pt>
                <c:pt idx="190">
                  <c:v>574603</c:v>
                </c:pt>
                <c:pt idx="191">
                  <c:v>609399</c:v>
                </c:pt>
                <c:pt idx="192">
                  <c:v>662329</c:v>
                </c:pt>
                <c:pt idx="193">
                  <c:v>801700</c:v>
                </c:pt>
                <c:pt idx="194">
                  <c:v>937728</c:v>
                </c:pt>
                <c:pt idx="195">
                  <c:v>960947</c:v>
                </c:pt>
                <c:pt idx="196">
                  <c:v>999749</c:v>
                </c:pt>
                <c:pt idx="197">
                  <c:v>769822</c:v>
                </c:pt>
                <c:pt idx="198">
                  <c:v>757564</c:v>
                </c:pt>
                <c:pt idx="199">
                  <c:v>757715</c:v>
                </c:pt>
                <c:pt idx="200">
                  <c:v>748273</c:v>
                </c:pt>
                <c:pt idx="201">
                  <c:v>758773</c:v>
                </c:pt>
                <c:pt idx="202">
                  <c:v>817601</c:v>
                </c:pt>
                <c:pt idx="203">
                  <c:v>881239</c:v>
                </c:pt>
                <c:pt idx="204">
                  <c:v>778228</c:v>
                </c:pt>
                <c:pt idx="205">
                  <c:v>780664</c:v>
                </c:pt>
                <c:pt idx="206">
                  <c:v>795337</c:v>
                </c:pt>
                <c:pt idx="207">
                  <c:v>794077</c:v>
                </c:pt>
                <c:pt idx="208">
                  <c:v>805930</c:v>
                </c:pt>
                <c:pt idx="209">
                  <c:v>855025</c:v>
                </c:pt>
                <c:pt idx="210">
                  <c:v>931668</c:v>
                </c:pt>
                <c:pt idx="211">
                  <c:v>831297</c:v>
                </c:pt>
                <c:pt idx="212">
                  <c:v>876278</c:v>
                </c:pt>
                <c:pt idx="213">
                  <c:v>930958</c:v>
                </c:pt>
                <c:pt idx="214">
                  <c:v>928301</c:v>
                </c:pt>
                <c:pt idx="215">
                  <c:v>930675</c:v>
                </c:pt>
                <c:pt idx="216">
                  <c:v>987651</c:v>
                </c:pt>
                <c:pt idx="217">
                  <c:v>1058411</c:v>
                </c:pt>
                <c:pt idx="218">
                  <c:v>977253</c:v>
                </c:pt>
                <c:pt idx="219">
                  <c:v>965038</c:v>
                </c:pt>
                <c:pt idx="220">
                  <c:v>996709</c:v>
                </c:pt>
                <c:pt idx="221">
                  <c:v>983146</c:v>
                </c:pt>
                <c:pt idx="222">
                  <c:v>995823</c:v>
                </c:pt>
                <c:pt idx="223">
                  <c:v>1038664</c:v>
                </c:pt>
                <c:pt idx="224">
                  <c:v>1106906</c:v>
                </c:pt>
                <c:pt idx="225">
                  <c:v>1021637</c:v>
                </c:pt>
                <c:pt idx="226">
                  <c:v>900053</c:v>
                </c:pt>
                <c:pt idx="227">
                  <c:v>858692</c:v>
                </c:pt>
                <c:pt idx="228">
                  <c:v>855315</c:v>
                </c:pt>
                <c:pt idx="229">
                  <c:v>830629</c:v>
                </c:pt>
                <c:pt idx="230">
                  <c:v>801997</c:v>
                </c:pt>
                <c:pt idx="231">
                  <c:v>805510</c:v>
                </c:pt>
                <c:pt idx="232">
                  <c:v>675339</c:v>
                </c:pt>
                <c:pt idx="233">
                  <c:v>617959</c:v>
                </c:pt>
                <c:pt idx="234">
                  <c:v>664680</c:v>
                </c:pt>
                <c:pt idx="235">
                  <c:v>630362</c:v>
                </c:pt>
                <c:pt idx="236">
                  <c:v>603254</c:v>
                </c:pt>
                <c:pt idx="237">
                  <c:v>593468</c:v>
                </c:pt>
                <c:pt idx="238">
                  <c:v>577217</c:v>
                </c:pt>
                <c:pt idx="239">
                  <c:v>425541</c:v>
                </c:pt>
                <c:pt idx="240">
                  <c:v>412485</c:v>
                </c:pt>
                <c:pt idx="241">
                  <c:v>389273</c:v>
                </c:pt>
                <c:pt idx="242">
                  <c:v>372832</c:v>
                </c:pt>
                <c:pt idx="243">
                  <c:v>368270</c:v>
                </c:pt>
                <c:pt idx="244">
                  <c:v>398967</c:v>
                </c:pt>
                <c:pt idx="245">
                  <c:v>463732</c:v>
                </c:pt>
                <c:pt idx="246">
                  <c:v>359292</c:v>
                </c:pt>
                <c:pt idx="247">
                  <c:v>380860</c:v>
                </c:pt>
                <c:pt idx="248">
                  <c:v>396078</c:v>
                </c:pt>
                <c:pt idx="249">
                  <c:v>392070</c:v>
                </c:pt>
                <c:pt idx="250">
                  <c:v>411560</c:v>
                </c:pt>
                <c:pt idx="251">
                  <c:v>434529</c:v>
                </c:pt>
                <c:pt idx="252">
                  <c:v>484172</c:v>
                </c:pt>
                <c:pt idx="253">
                  <c:v>373411</c:v>
                </c:pt>
                <c:pt idx="254">
                  <c:v>380227</c:v>
                </c:pt>
                <c:pt idx="255">
                  <c:v>388042</c:v>
                </c:pt>
                <c:pt idx="256">
                  <c:v>391368</c:v>
                </c:pt>
                <c:pt idx="257">
                  <c:v>377934</c:v>
                </c:pt>
                <c:pt idx="258">
                  <c:v>412170</c:v>
                </c:pt>
                <c:pt idx="259">
                  <c:v>440607</c:v>
                </c:pt>
                <c:pt idx="260">
                  <c:v>304571</c:v>
                </c:pt>
                <c:pt idx="261">
                  <c:v>310241</c:v>
                </c:pt>
                <c:pt idx="262">
                  <c:v>313196</c:v>
                </c:pt>
                <c:pt idx="263">
                  <c:v>317627</c:v>
                </c:pt>
                <c:pt idx="264">
                  <c:v>308917</c:v>
                </c:pt>
                <c:pt idx="265">
                  <c:v>340341</c:v>
                </c:pt>
                <c:pt idx="266">
                  <c:v>362128</c:v>
                </c:pt>
                <c:pt idx="267">
                  <c:v>315244</c:v>
                </c:pt>
                <c:pt idx="268">
                  <c:v>230343</c:v>
                </c:pt>
                <c:pt idx="269">
                  <c:v>221607</c:v>
                </c:pt>
                <c:pt idx="270">
                  <c:v>213809</c:v>
                </c:pt>
                <c:pt idx="271">
                  <c:v>211472</c:v>
                </c:pt>
                <c:pt idx="272">
                  <c:v>247059</c:v>
                </c:pt>
                <c:pt idx="273">
                  <c:v>293824</c:v>
                </c:pt>
                <c:pt idx="274">
                  <c:v>181599</c:v>
                </c:pt>
                <c:pt idx="275">
                  <c:v>174696</c:v>
                </c:pt>
                <c:pt idx="276">
                  <c:v>182859</c:v>
                </c:pt>
                <c:pt idx="277">
                  <c:v>183107</c:v>
                </c:pt>
                <c:pt idx="278">
                  <c:v>181642</c:v>
                </c:pt>
                <c:pt idx="279">
                  <c:v>224534</c:v>
                </c:pt>
                <c:pt idx="280">
                  <c:v>279689</c:v>
                </c:pt>
                <c:pt idx="281">
                  <c:v>166610</c:v>
                </c:pt>
                <c:pt idx="282">
                  <c:v>165530</c:v>
                </c:pt>
                <c:pt idx="283">
                  <c:v>164749</c:v>
                </c:pt>
                <c:pt idx="284">
                  <c:v>161775</c:v>
                </c:pt>
                <c:pt idx="285">
                  <c:v>159135</c:v>
                </c:pt>
                <c:pt idx="286">
                  <c:v>185180</c:v>
                </c:pt>
                <c:pt idx="287">
                  <c:v>225818</c:v>
                </c:pt>
                <c:pt idx="288">
                  <c:v>135790</c:v>
                </c:pt>
                <c:pt idx="289">
                  <c:v>140646</c:v>
                </c:pt>
                <c:pt idx="290">
                  <c:v>142676</c:v>
                </c:pt>
                <c:pt idx="291">
                  <c:v>142204</c:v>
                </c:pt>
                <c:pt idx="292">
                  <c:v>143435</c:v>
                </c:pt>
                <c:pt idx="293">
                  <c:v>197729</c:v>
                </c:pt>
                <c:pt idx="294">
                  <c:v>291463</c:v>
                </c:pt>
                <c:pt idx="295">
                  <c:v>231968</c:v>
                </c:pt>
                <c:pt idx="296">
                  <c:v>265645</c:v>
                </c:pt>
                <c:pt idx="297">
                  <c:v>282242</c:v>
                </c:pt>
                <c:pt idx="298">
                  <c:v>293568</c:v>
                </c:pt>
                <c:pt idx="299">
                  <c:v>311161</c:v>
                </c:pt>
                <c:pt idx="300">
                  <c:v>406216</c:v>
                </c:pt>
                <c:pt idx="301">
                  <c:v>545532</c:v>
                </c:pt>
                <c:pt idx="302">
                  <c:v>458403</c:v>
                </c:pt>
                <c:pt idx="303">
                  <c:v>454917</c:v>
                </c:pt>
                <c:pt idx="304">
                  <c:v>341066</c:v>
                </c:pt>
                <c:pt idx="305">
                  <c:v>327693</c:v>
                </c:pt>
                <c:pt idx="306">
                  <c:v>315432</c:v>
                </c:pt>
                <c:pt idx="307">
                  <c:v>310675</c:v>
                </c:pt>
                <c:pt idx="308">
                  <c:v>287024</c:v>
                </c:pt>
                <c:pt idx="309">
                  <c:v>140650</c:v>
                </c:pt>
                <c:pt idx="310">
                  <c:v>122764</c:v>
                </c:pt>
                <c:pt idx="311">
                  <c:v>127287</c:v>
                </c:pt>
                <c:pt idx="312">
                  <c:v>163333</c:v>
                </c:pt>
                <c:pt idx="313">
                  <c:v>199378</c:v>
                </c:pt>
                <c:pt idx="314">
                  <c:v>314957</c:v>
                </c:pt>
                <c:pt idx="315">
                  <c:v>320666</c:v>
                </c:pt>
                <c:pt idx="316">
                  <c:v>124201</c:v>
                </c:pt>
                <c:pt idx="317">
                  <c:v>118258</c:v>
                </c:pt>
                <c:pt idx="318">
                  <c:v>112315</c:v>
                </c:pt>
                <c:pt idx="319">
                  <c:v>113955</c:v>
                </c:pt>
                <c:pt idx="320">
                  <c:v>122654</c:v>
                </c:pt>
                <c:pt idx="321">
                  <c:v>149031</c:v>
                </c:pt>
                <c:pt idx="322">
                  <c:v>191823</c:v>
                </c:pt>
                <c:pt idx="323">
                  <c:v>104007</c:v>
                </c:pt>
                <c:pt idx="324">
                  <c:v>109900</c:v>
                </c:pt>
                <c:pt idx="325">
                  <c:v>113288</c:v>
                </c:pt>
                <c:pt idx="326">
                  <c:v>110336</c:v>
                </c:pt>
                <c:pt idx="327">
                  <c:v>111940</c:v>
                </c:pt>
                <c:pt idx="328">
                  <c:v>141570</c:v>
                </c:pt>
                <c:pt idx="329">
                  <c:v>182708</c:v>
                </c:pt>
                <c:pt idx="330">
                  <c:v>99742</c:v>
                </c:pt>
                <c:pt idx="331">
                  <c:v>100123</c:v>
                </c:pt>
                <c:pt idx="332">
                  <c:v>102451</c:v>
                </c:pt>
                <c:pt idx="333">
                  <c:v>101064</c:v>
                </c:pt>
                <c:pt idx="334">
                  <c:v>99092</c:v>
                </c:pt>
                <c:pt idx="335">
                  <c:v>123696</c:v>
                </c:pt>
                <c:pt idx="336">
                  <c:v>164350</c:v>
                </c:pt>
                <c:pt idx="337">
                  <c:v>90173</c:v>
                </c:pt>
                <c:pt idx="338">
                  <c:v>94710</c:v>
                </c:pt>
                <c:pt idx="339">
                  <c:v>94209</c:v>
                </c:pt>
                <c:pt idx="340">
                  <c:v>95102</c:v>
                </c:pt>
                <c:pt idx="341">
                  <c:v>96080</c:v>
                </c:pt>
                <c:pt idx="342">
                  <c:v>118839</c:v>
                </c:pt>
                <c:pt idx="343">
                  <c:v>154980</c:v>
                </c:pt>
                <c:pt idx="344">
                  <c:v>82672</c:v>
                </c:pt>
                <c:pt idx="345">
                  <c:v>85682</c:v>
                </c:pt>
                <c:pt idx="346">
                  <c:v>88641</c:v>
                </c:pt>
                <c:pt idx="347">
                  <c:v>85847</c:v>
                </c:pt>
                <c:pt idx="348">
                  <c:v>91242</c:v>
                </c:pt>
                <c:pt idx="349">
                  <c:v>122297</c:v>
                </c:pt>
                <c:pt idx="350">
                  <c:v>177302</c:v>
                </c:pt>
                <c:pt idx="351">
                  <c:v>141926</c:v>
                </c:pt>
                <c:pt idx="352">
                  <c:v>177941</c:v>
                </c:pt>
                <c:pt idx="353">
                  <c:v>204194</c:v>
                </c:pt>
                <c:pt idx="354">
                  <c:v>243092</c:v>
                </c:pt>
                <c:pt idx="355">
                  <c:v>309617</c:v>
                </c:pt>
                <c:pt idx="356">
                  <c:v>454167</c:v>
                </c:pt>
                <c:pt idx="357">
                  <c:v>691270</c:v>
                </c:pt>
                <c:pt idx="358">
                  <c:v>533468</c:v>
                </c:pt>
                <c:pt idx="359">
                  <c:v>484625</c:v>
                </c:pt>
                <c:pt idx="360">
                  <c:v>461067</c:v>
                </c:pt>
                <c:pt idx="361">
                  <c:v>433486</c:v>
                </c:pt>
                <c:pt idx="362">
                  <c:v>410437</c:v>
                </c:pt>
                <c:pt idx="363">
                  <c:v>413917</c:v>
                </c:pt>
                <c:pt idx="364">
                  <c:v>553088</c:v>
                </c:pt>
              </c:numCache>
            </c:numRef>
          </c:val>
          <c:extLst>
            <c:ext xmlns:c16="http://schemas.microsoft.com/office/drawing/2014/chart" uri="{C3380CC4-5D6E-409C-BE32-E72D297353CC}">
              <c16:uniqueId val="{00000000-8510-4155-82E9-E3133551897F}"/>
            </c:ext>
          </c:extLst>
        </c:ser>
        <c:ser>
          <c:idx val="0"/>
          <c:order val="1"/>
          <c:tx>
            <c:strRef>
              <c:f>Feuil1!#REF!</c:f>
              <c:strCache>
                <c:ptCount val="1"/>
                <c:pt idx="0">
                  <c:v>#REF!</c:v>
                </c:pt>
              </c:strCache>
            </c:strRef>
          </c:tx>
          <c:spPr>
            <a:solidFill>
              <a:schemeClr val="bg2">
                <a:lumMod val="20000"/>
                <a:lumOff val="80000"/>
              </a:schemeClr>
            </a:solidFill>
            <a:ln>
              <a:noFill/>
            </a:ln>
            <a:effectLst/>
          </c:spPr>
          <c:invertIfNegative val="0"/>
          <c:cat>
            <c:numRef>
              <c:f>Feuil1!$A$2:$A$366</c:f>
              <c:numCache>
                <c:formatCode>mmmm</c:formatCode>
                <c:ptCount val="365"/>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numCache>
            </c:numRef>
          </c:cat>
          <c:val>
            <c:numRef>
              <c:f>Feuil1!#REF!</c:f>
              <c:numCache>
                <c:formatCode>General</c:formatCode>
                <c:ptCount val="1"/>
                <c:pt idx="0">
                  <c:v>1</c:v>
                </c:pt>
              </c:numCache>
            </c:numRef>
          </c:val>
          <c:extLst>
            <c:ext xmlns:c16="http://schemas.microsoft.com/office/drawing/2014/chart" uri="{C3380CC4-5D6E-409C-BE32-E72D297353CC}">
              <c16:uniqueId val="{00000001-8510-4155-82E9-E3133551897F}"/>
            </c:ext>
          </c:extLst>
        </c:ser>
        <c:dLbls>
          <c:showLegendKey val="0"/>
          <c:showVal val="0"/>
          <c:showCatName val="0"/>
          <c:showSerName val="0"/>
          <c:showPercent val="0"/>
          <c:showBubbleSize val="0"/>
        </c:dLbls>
        <c:gapWidth val="0"/>
        <c:overlap val="100"/>
        <c:axId val="1830770368"/>
        <c:axId val="1830768288"/>
      </c:barChart>
      <c:dateAx>
        <c:axId val="1830770368"/>
        <c:scaling>
          <c:orientation val="minMax"/>
        </c:scaling>
        <c:delete val="0"/>
        <c:axPos val="b"/>
        <c:numFmt formatCode="mmmm" sourceLinked="0"/>
        <c:majorTickMark val="in"/>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30768288"/>
        <c:crosses val="autoZero"/>
        <c:auto val="0"/>
        <c:lblOffset val="200"/>
        <c:baseTimeUnit val="days"/>
        <c:minorUnit val="1"/>
      </c:dateAx>
      <c:valAx>
        <c:axId val="1830768288"/>
        <c:scaling>
          <c:orientation val="minMax"/>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83077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Feuil1!$B$1</c:f>
              <c:strCache>
                <c:ptCount val="1"/>
                <c:pt idx="0">
                  <c:v>Série 1</c:v>
                </c:pt>
              </c:strCache>
            </c:strRef>
          </c:tx>
          <c:spPr>
            <a:solidFill>
              <a:schemeClr val="tx2"/>
            </a:solidFill>
            <a:ln>
              <a:noFill/>
            </a:ln>
            <a:effectLst/>
          </c:spPr>
          <c:invertIfNegative val="0"/>
          <c:dLbls>
            <c:dLbl>
              <c:idx val="0"/>
              <c:layout>
                <c:manualLayout>
                  <c:x val="2.458394265586703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8A-4F6A-81DB-25F7BDF15735}"/>
                </c:ext>
              </c:extLst>
            </c:dLbl>
            <c:dLbl>
              <c:idx val="1"/>
              <c:layout>
                <c:manualLayout>
                  <c:x val="-1.193526412432981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8A-4F6A-81DB-25F7BDF1573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&gt; 2 Semaines</c:v>
                </c:pt>
                <c:pt idx="1">
                  <c:v>2 Semaines</c:v>
                </c:pt>
                <c:pt idx="2">
                  <c:v>1 Semaine</c:v>
                </c:pt>
                <c:pt idx="3">
                  <c:v>Court séjour</c:v>
                </c:pt>
              </c:strCache>
            </c:strRef>
          </c:cat>
          <c:val>
            <c:numRef>
              <c:f>Feuil1!$B$2:$B$5</c:f>
              <c:numCache>
                <c:formatCode>0%</c:formatCode>
                <c:ptCount val="4"/>
                <c:pt idx="0">
                  <c:v>0.05</c:v>
                </c:pt>
                <c:pt idx="1">
                  <c:v>0.15</c:v>
                </c:pt>
                <c:pt idx="2">
                  <c:v>0.4</c:v>
                </c:pt>
                <c:pt idx="3">
                  <c:v>0.4</c:v>
                </c:pt>
              </c:numCache>
            </c:numRef>
          </c:val>
          <c:extLst>
            <c:ext xmlns:c16="http://schemas.microsoft.com/office/drawing/2014/chart" uri="{C3380CC4-5D6E-409C-BE32-E72D297353CC}">
              <c16:uniqueId val="{00000002-688A-4F6A-81DB-25F7BDF15735}"/>
            </c:ext>
          </c:extLst>
        </c:ser>
        <c:ser>
          <c:idx val="1"/>
          <c:order val="1"/>
          <c:tx>
            <c:strRef>
              <c:f>Feuil1!$C$1</c:f>
              <c:strCache>
                <c:ptCount val="1"/>
                <c:pt idx="0">
                  <c:v>Série 2</c:v>
                </c:pt>
              </c:strCache>
            </c:strRef>
          </c:tx>
          <c:spPr>
            <a:solidFill>
              <a:schemeClr val="accent1">
                <a:lumMod val="20000"/>
                <a:lumOff val="80000"/>
              </a:schemeClr>
            </a:solidFill>
            <a:ln>
              <a:noFill/>
            </a:ln>
            <a:effectLst/>
          </c:spPr>
          <c:invertIfNegative val="0"/>
          <c:cat>
            <c:strRef>
              <c:f>Feuil1!$A$2:$A$5</c:f>
              <c:strCache>
                <c:ptCount val="4"/>
                <c:pt idx="0">
                  <c:v>&gt; 2 Semaines</c:v>
                </c:pt>
                <c:pt idx="1">
                  <c:v>2 Semaines</c:v>
                </c:pt>
                <c:pt idx="2">
                  <c:v>1 Semaine</c:v>
                </c:pt>
                <c:pt idx="3">
                  <c:v>Court séjour</c:v>
                </c:pt>
              </c:strCache>
            </c:strRef>
          </c:cat>
          <c:val>
            <c:numRef>
              <c:f>Feuil1!$C$2:$C$5</c:f>
              <c:numCache>
                <c:formatCode>0%</c:formatCode>
                <c:ptCount val="4"/>
                <c:pt idx="0">
                  <c:v>0.95</c:v>
                </c:pt>
                <c:pt idx="1">
                  <c:v>0.85</c:v>
                </c:pt>
                <c:pt idx="2">
                  <c:v>0.6</c:v>
                </c:pt>
                <c:pt idx="3">
                  <c:v>0.6</c:v>
                </c:pt>
              </c:numCache>
            </c:numRef>
          </c:val>
          <c:extLst>
            <c:ext xmlns:c16="http://schemas.microsoft.com/office/drawing/2014/chart" uri="{C3380CC4-5D6E-409C-BE32-E72D297353CC}">
              <c16:uniqueId val="{00000003-688A-4F6A-81DB-25F7BDF15735}"/>
            </c:ext>
          </c:extLst>
        </c:ser>
        <c:dLbls>
          <c:showLegendKey val="0"/>
          <c:showVal val="0"/>
          <c:showCatName val="0"/>
          <c:showSerName val="0"/>
          <c:showPercent val="0"/>
          <c:showBubbleSize val="0"/>
        </c:dLbls>
        <c:gapWidth val="182"/>
        <c:overlap val="100"/>
        <c:axId val="1051742975"/>
        <c:axId val="1051744895"/>
      </c:barChart>
      <c:catAx>
        <c:axId val="1051742975"/>
        <c:scaling>
          <c:orientation val="minMax"/>
        </c:scaling>
        <c:delete val="1"/>
        <c:axPos val="l"/>
        <c:numFmt formatCode="General" sourceLinked="1"/>
        <c:majorTickMark val="none"/>
        <c:minorTickMark val="none"/>
        <c:tickLblPos val="nextTo"/>
        <c:crossAx val="1051744895"/>
        <c:crosses val="autoZero"/>
        <c:auto val="1"/>
        <c:lblAlgn val="ctr"/>
        <c:lblOffset val="100"/>
        <c:noMultiLvlLbl val="0"/>
      </c:catAx>
      <c:valAx>
        <c:axId val="1051744895"/>
        <c:scaling>
          <c:orientation val="minMax"/>
        </c:scaling>
        <c:delete val="1"/>
        <c:axPos val="b"/>
        <c:numFmt formatCode="0%" sourceLinked="1"/>
        <c:majorTickMark val="none"/>
        <c:minorTickMark val="none"/>
        <c:tickLblPos val="nextTo"/>
        <c:crossAx val="1051742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40617479731814E-2"/>
          <c:y val="3.5487705646659408E-2"/>
          <c:w val="0.81094642645786486"/>
          <c:h val="0.92145614760963201"/>
        </c:manualLayout>
      </c:layout>
      <c:doughnutChart>
        <c:varyColors val="1"/>
        <c:ser>
          <c:idx val="0"/>
          <c:order val="0"/>
          <c:tx>
            <c:strRef>
              <c:f>Feuil1!$B$1</c:f>
              <c:strCache>
                <c:ptCount val="1"/>
                <c:pt idx="0">
                  <c:v>Série 1</c:v>
                </c:pt>
              </c:strCache>
            </c:strRef>
          </c:tx>
          <c:dPt>
            <c:idx val="0"/>
            <c:bubble3D val="0"/>
            <c:spPr>
              <a:solidFill>
                <a:schemeClr val="bg2"/>
              </a:solidFill>
              <a:ln>
                <a:noFill/>
              </a:ln>
              <a:effectLst/>
            </c:spPr>
            <c:extLst>
              <c:ext xmlns:c16="http://schemas.microsoft.com/office/drawing/2014/chart" uri="{C3380CC4-5D6E-409C-BE32-E72D297353CC}">
                <c16:uniqueId val="{00000001-8B66-46E3-A799-B7D885A4563F}"/>
              </c:ext>
            </c:extLst>
          </c:dPt>
          <c:dPt>
            <c:idx val="1"/>
            <c:bubble3D val="0"/>
            <c:spPr>
              <a:solidFill>
                <a:schemeClr val="accent5"/>
              </a:solidFill>
              <a:ln>
                <a:noFill/>
              </a:ln>
              <a:effectLst/>
            </c:spPr>
            <c:extLst>
              <c:ext xmlns:c16="http://schemas.microsoft.com/office/drawing/2014/chart" uri="{C3380CC4-5D6E-409C-BE32-E72D297353CC}">
                <c16:uniqueId val="{00000003-8B66-46E3-A799-B7D885A4563F}"/>
              </c:ext>
            </c:extLst>
          </c:dPt>
          <c:dLbls>
            <c:dLbl>
              <c:idx val="0"/>
              <c:layout>
                <c:manualLayout>
                  <c:x val="0.15119794543102644"/>
                  <c:y val="-9.1796221293529892E-2"/>
                </c:manualLayout>
              </c:layout>
              <c:tx>
                <c:rich>
                  <a:bodyPr rot="0" spcFirstLastPara="1" vertOverflow="clip" horzOverflow="clip" vert="horz" wrap="square" lIns="38100" tIns="19050" rIns="38100" bIns="19050" anchor="ctr" anchorCtr="0">
                    <a:spAutoFit/>
                  </a:bodyPr>
                  <a:lstStyle/>
                  <a:p>
                    <a:pPr algn="l">
                      <a:defRPr sz="1400" b="1" i="0" u="none" strike="noStrike" kern="1200" baseline="0">
                        <a:solidFill>
                          <a:schemeClr val="accent1"/>
                        </a:solidFill>
                        <a:latin typeface="+mn-lt"/>
                        <a:ea typeface="+mn-ea"/>
                        <a:cs typeface="+mn-cs"/>
                      </a:defRPr>
                    </a:pPr>
                    <a:fld id="{E1460DCD-69F3-4227-AE38-99A1BCD6192A}" type="PERCENTAGE">
                      <a:rPr lang="en-US" sz="2800">
                        <a:solidFill>
                          <a:schemeClr val="bg2"/>
                        </a:solidFill>
                      </a:rPr>
                      <a:pPr algn="l">
                        <a:defRPr sz="1400" b="1">
                          <a:solidFill>
                            <a:schemeClr val="accent1"/>
                          </a:solidFill>
                        </a:defRPr>
                      </a:pPr>
                      <a:t>[POURCENTAGE]</a:t>
                    </a:fld>
                    <a:endParaRPr lang="fr-FR"/>
                  </a:p>
                </c:rich>
              </c:tx>
              <c:spPr>
                <a:noFill/>
                <a:ln>
                  <a:noFill/>
                </a:ln>
                <a:effectLst/>
              </c:spPr>
              <c:txPr>
                <a:bodyPr rot="0" spcFirstLastPara="1" vertOverflow="clip" horzOverflow="clip" vert="horz" wrap="square" lIns="38100" tIns="19050" rIns="38100" bIns="19050" anchor="ctr" anchorCtr="0">
                  <a:spAutoFit/>
                </a:bodyPr>
                <a:lstStyle/>
                <a:p>
                  <a:pPr algn="l">
                    <a:defRPr sz="1400" b="1" i="0" u="none" strike="noStrike" kern="1200" baseline="0">
                      <a:solidFill>
                        <a:schemeClr val="accent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5723203946336847"/>
                      <c:h val="0.12889968894607068"/>
                    </c:manualLayout>
                  </c15:layout>
                  <c15:dlblFieldTable/>
                  <c15:showDataLabelsRange val="0"/>
                </c:ext>
                <c:ext xmlns:c16="http://schemas.microsoft.com/office/drawing/2014/chart" uri="{C3380CC4-5D6E-409C-BE32-E72D297353CC}">
                  <c16:uniqueId val="{00000001-8B66-46E3-A799-B7D885A4563F}"/>
                </c:ext>
              </c:extLst>
            </c:dLbl>
            <c:dLbl>
              <c:idx val="1"/>
              <c:layout>
                <c:manualLayout>
                  <c:x val="-0.23820647612663762"/>
                  <c:y val="-0.44460004921905011"/>
                </c:manualLayout>
              </c:layout>
              <c:tx>
                <c:rich>
                  <a:bodyPr rot="0" spcFirstLastPara="1" vertOverflow="clip" horzOverflow="clip" vert="horz" wrap="square" lIns="38100" tIns="19050" rIns="38100" bIns="19050" anchor="ctr" anchorCtr="0">
                    <a:spAutoFit/>
                  </a:bodyPr>
                  <a:lstStyle/>
                  <a:p>
                    <a:pPr algn="r" rtl="0">
                      <a:defRPr lang="en-US" sz="1400" b="1" i="0" u="none" strike="noStrike" kern="1200" baseline="0">
                        <a:solidFill>
                          <a:schemeClr val="accent5"/>
                        </a:solidFill>
                        <a:latin typeface="+mn-lt"/>
                        <a:ea typeface="+mn-ea"/>
                        <a:cs typeface="+mn-cs"/>
                      </a:defRPr>
                    </a:pPr>
                    <a:fld id="{E0E17307-9F3F-4318-BC64-FA1B19B53A01}" type="PERCENTAGE">
                      <a:rPr lang="en-US" sz="2800" dirty="0"/>
                      <a:pPr algn="r" rtl="0">
                        <a:defRPr lang="en-US" sz="1400" b="1">
                          <a:solidFill>
                            <a:schemeClr val="accent5"/>
                          </a:solidFill>
                        </a:defRPr>
                      </a:pPr>
                      <a:t>[POURCENTAGE]</a:t>
                    </a:fld>
                    <a:endParaRPr lang="fr-FR"/>
                  </a:p>
                </c:rich>
              </c:tx>
              <c:spPr>
                <a:noFill/>
                <a:ln>
                  <a:noFill/>
                </a:ln>
                <a:effectLst/>
              </c:spPr>
              <c:txPr>
                <a:bodyPr rot="0" spcFirstLastPara="1" vertOverflow="clip" horzOverflow="clip" vert="horz" wrap="square" lIns="38100" tIns="19050" rIns="38100" bIns="19050" anchor="ctr" anchorCtr="0">
                  <a:spAutoFit/>
                </a:bodyPr>
                <a:lstStyle/>
                <a:p>
                  <a:pPr algn="r" rtl="0">
                    <a:defRPr lang="en-US" sz="1400" b="1" i="0" u="none" strike="noStrike" kern="1200" baseline="0">
                      <a:solidFill>
                        <a:schemeClr val="accent5"/>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5723203946336847"/>
                      <c:h val="0.17764580077195419"/>
                    </c:manualLayout>
                  </c15:layout>
                  <c15:dlblFieldTable/>
                  <c15:showDataLabelsRange val="0"/>
                </c:ext>
                <c:ext xmlns:c16="http://schemas.microsoft.com/office/drawing/2014/chart" uri="{C3380CC4-5D6E-409C-BE32-E72D297353CC}">
                  <c16:uniqueId val="{00000003-8B66-46E3-A799-B7D885A4563F}"/>
                </c:ext>
              </c:extLst>
            </c:dLbl>
            <c:spPr>
              <a:no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Feuil1!$A$2:$A$3</c:f>
              <c:strCache>
                <c:ptCount val="2"/>
                <c:pt idx="0">
                  <c:v>Nuitées étrangères</c:v>
                </c:pt>
                <c:pt idx="1">
                  <c:v>Nuitées françaises</c:v>
                </c:pt>
              </c:strCache>
            </c:strRef>
          </c:cat>
          <c:val>
            <c:numRef>
              <c:f>Feuil1!$B$2:$B$3</c:f>
              <c:numCache>
                <c:formatCode>0%</c:formatCode>
                <c:ptCount val="2"/>
                <c:pt idx="0">
                  <c:v>0.12</c:v>
                </c:pt>
                <c:pt idx="1">
                  <c:v>0.88</c:v>
                </c:pt>
              </c:numCache>
            </c:numRef>
          </c:val>
          <c:extLst>
            <c:ext xmlns:c16="http://schemas.microsoft.com/office/drawing/2014/chart" uri="{C3380CC4-5D6E-409C-BE32-E72D297353CC}">
              <c16:uniqueId val="{00000010-8B66-46E3-A799-B7D885A4563F}"/>
            </c:ext>
          </c:extLst>
        </c:ser>
        <c:dLbls>
          <c:showLegendKey val="0"/>
          <c:showVal val="1"/>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Feuil1!$B$1</c:f>
              <c:strCache>
                <c:ptCount val="1"/>
                <c:pt idx="0">
                  <c:v>Perros</c:v>
                </c:pt>
              </c:strCache>
            </c:strRef>
          </c:tx>
          <c:dPt>
            <c:idx val="0"/>
            <c:bubble3D val="0"/>
            <c:spPr>
              <a:solidFill>
                <a:schemeClr val="accent1">
                  <a:shade val="53000"/>
                </a:schemeClr>
              </a:solidFill>
              <a:ln>
                <a:noFill/>
              </a:ln>
              <a:effectLst/>
            </c:spPr>
            <c:extLst>
              <c:ext xmlns:c16="http://schemas.microsoft.com/office/drawing/2014/chart" uri="{C3380CC4-5D6E-409C-BE32-E72D297353CC}">
                <c16:uniqueId val="{00000001-4E5F-4DBB-ADFE-5DF3632C0A2C}"/>
              </c:ext>
            </c:extLst>
          </c:dPt>
          <c:dPt>
            <c:idx val="1"/>
            <c:bubble3D val="0"/>
            <c:spPr>
              <a:solidFill>
                <a:schemeClr val="accent1">
                  <a:shade val="76000"/>
                </a:schemeClr>
              </a:solidFill>
              <a:ln>
                <a:noFill/>
              </a:ln>
              <a:effectLst/>
            </c:spPr>
            <c:extLst>
              <c:ext xmlns:c16="http://schemas.microsoft.com/office/drawing/2014/chart" uri="{C3380CC4-5D6E-409C-BE32-E72D297353CC}">
                <c16:uniqueId val="{00000003-4E5F-4DBB-ADFE-5DF3632C0A2C}"/>
              </c:ext>
            </c:extLst>
          </c:dPt>
          <c:dPt>
            <c:idx val="2"/>
            <c:bubble3D val="0"/>
            <c:spPr>
              <a:solidFill>
                <a:schemeClr val="accent1"/>
              </a:solidFill>
              <a:ln>
                <a:noFill/>
              </a:ln>
              <a:effectLst/>
            </c:spPr>
            <c:extLst>
              <c:ext xmlns:c16="http://schemas.microsoft.com/office/drawing/2014/chart" uri="{C3380CC4-5D6E-409C-BE32-E72D297353CC}">
                <c16:uniqueId val="{00000005-4E5F-4DBB-ADFE-5DF3632C0A2C}"/>
              </c:ext>
            </c:extLst>
          </c:dPt>
          <c:dPt>
            <c:idx val="3"/>
            <c:bubble3D val="0"/>
            <c:spPr>
              <a:solidFill>
                <a:schemeClr val="accent1">
                  <a:tint val="77000"/>
                </a:schemeClr>
              </a:solidFill>
              <a:ln>
                <a:noFill/>
              </a:ln>
              <a:effectLst/>
            </c:spPr>
            <c:extLst>
              <c:ext xmlns:c16="http://schemas.microsoft.com/office/drawing/2014/chart" uri="{C3380CC4-5D6E-409C-BE32-E72D297353CC}">
                <c16:uniqueId val="{00000006-4E5F-4DBB-ADFE-5DF3632C0A2C}"/>
              </c:ext>
            </c:extLst>
          </c:dPt>
          <c:dPt>
            <c:idx val="4"/>
            <c:bubble3D val="0"/>
            <c:spPr>
              <a:solidFill>
                <a:schemeClr val="accent1">
                  <a:tint val="54000"/>
                </a:schemeClr>
              </a:solidFill>
              <a:ln>
                <a:noFill/>
              </a:ln>
              <a:effectLst/>
            </c:spPr>
            <c:extLst>
              <c:ext xmlns:c16="http://schemas.microsoft.com/office/drawing/2014/chart" uri="{C3380CC4-5D6E-409C-BE32-E72D297353CC}">
                <c16:uniqueId val="{00000007-4E5F-4DBB-ADFE-5DF3632C0A2C}"/>
              </c:ext>
            </c:extLst>
          </c:dPt>
          <c:dLbls>
            <c:dLbl>
              <c:idx val="0"/>
              <c:tx>
                <c:rich>
                  <a:bodyPr/>
                  <a:lstStyle/>
                  <a:p>
                    <a:fld id="{0687EB40-39AB-4B90-ADD5-27C8B645FF84}" type="PERCENTAGE">
                      <a:rPr lang="en-US" baseline="0" smtClean="0"/>
                      <a:pPr/>
                      <a:t>[POURCENTAGE]</a:t>
                    </a:fld>
                    <a:endParaRPr lang="fr-F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E5F-4DBB-ADFE-5DF3632C0A2C}"/>
                </c:ext>
              </c:extLst>
            </c:dLbl>
            <c:dLbl>
              <c:idx val="1"/>
              <c:tx>
                <c:rich>
                  <a:bodyPr/>
                  <a:lstStyle/>
                  <a:p>
                    <a:fld id="{B392828F-4345-436F-AA13-268CC5958BB3}" type="PERCENTAGE">
                      <a:rPr lang="en-US" baseline="0" smtClean="0"/>
                      <a:pPr/>
                      <a:t>[POURCENTAGE]</a:t>
                    </a:fld>
                    <a:endParaRPr lang="fr-F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E5F-4DBB-ADFE-5DF3632C0A2C}"/>
                </c:ext>
              </c:extLst>
            </c:dLbl>
            <c:dLbl>
              <c:idx val="2"/>
              <c:tx>
                <c:rich>
                  <a:bodyPr/>
                  <a:lstStyle/>
                  <a:p>
                    <a:fld id="{2532AF7A-20BF-4A19-8DDC-F9328F210C39}" type="PERCENTAGE">
                      <a:rPr lang="en-US" baseline="0" smtClean="0"/>
                      <a:pPr/>
                      <a:t>[POURCENTAGE]</a:t>
                    </a:fld>
                    <a:endParaRPr lang="fr-F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E5F-4DBB-ADFE-5DF3632C0A2C}"/>
                </c:ext>
              </c:extLst>
            </c:dLbl>
            <c:dLbl>
              <c:idx val="3"/>
              <c:layout>
                <c:manualLayout>
                  <c:x val="-1.4061186088726084E-2"/>
                  <c:y val="-8.4823920790932969E-2"/>
                </c:manualLayout>
              </c:layout>
              <c:tx>
                <c:rich>
                  <a:bodyPr/>
                  <a:lstStyle/>
                  <a:p>
                    <a:fld id="{1939BC07-5845-4989-9628-C6DB3953F0BD}" type="VALUE">
                      <a:rPr lang="en-US" smtClean="0">
                        <a:solidFill>
                          <a:schemeClr val="tx1"/>
                        </a:solidFill>
                      </a:rPr>
                      <a:pPr/>
                      <a:t>[VALEUR]</a:t>
                    </a:fld>
                    <a:endParaRPr lang="fr-F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E5F-4DBB-ADFE-5DF3632C0A2C}"/>
                </c:ext>
              </c:extLst>
            </c:dLbl>
            <c:dLbl>
              <c:idx val="4"/>
              <c:layout>
                <c:manualLayout>
                  <c:x val="3.5152965221814567E-3"/>
                  <c:y val="2.1205980197733242E-2"/>
                </c:manualLayout>
              </c:layout>
              <c:tx>
                <c:rich>
                  <a:bodyPr/>
                  <a:lstStyle/>
                  <a:p>
                    <a:fld id="{F8EA4E42-C3AE-4C54-A0A3-A0A2F8F5C931}" type="PERCENTAGE">
                      <a:rPr lang="en-US" baseline="0" smtClean="0">
                        <a:solidFill>
                          <a:schemeClr val="tx1"/>
                        </a:solidFill>
                      </a:rPr>
                      <a:pPr/>
                      <a:t>[POURCENTAGE]</a:t>
                    </a:fld>
                    <a:endParaRPr lang="fr-F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E5F-4DBB-ADFE-5DF3632C0A2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Moins de 18 ans</c:v>
                </c:pt>
                <c:pt idx="1">
                  <c:v>19 - 25 ans</c:v>
                </c:pt>
                <c:pt idx="2">
                  <c:v>26 - 45 ans</c:v>
                </c:pt>
                <c:pt idx="3">
                  <c:v>46 - 65 ans</c:v>
                </c:pt>
                <c:pt idx="4">
                  <c:v>66 ans et plus</c:v>
                </c:pt>
              </c:strCache>
            </c:strRef>
          </c:cat>
          <c:val>
            <c:numRef>
              <c:f>Feuil1!$B$2:$B$6</c:f>
              <c:numCache>
                <c:formatCode>0%</c:formatCode>
                <c:ptCount val="5"/>
                <c:pt idx="0">
                  <c:v>0.17</c:v>
                </c:pt>
                <c:pt idx="1">
                  <c:v>0.03</c:v>
                </c:pt>
                <c:pt idx="2">
                  <c:v>0.21</c:v>
                </c:pt>
                <c:pt idx="3">
                  <c:v>0.44</c:v>
                </c:pt>
                <c:pt idx="4">
                  <c:v>0.16</c:v>
                </c:pt>
              </c:numCache>
            </c:numRef>
          </c:val>
          <c:extLst>
            <c:ext xmlns:c16="http://schemas.microsoft.com/office/drawing/2014/chart" uri="{C3380CC4-5D6E-409C-BE32-E72D297353CC}">
              <c16:uniqueId val="{00000004-4E5F-4DBB-ADFE-5DF3632C0A2C}"/>
            </c:ext>
          </c:extLst>
        </c:ser>
        <c:ser>
          <c:idx val="1"/>
          <c:order val="1"/>
          <c:tx>
            <c:strRef>
              <c:f>Feuil1!$C$1</c:f>
              <c:strCache>
                <c:ptCount val="1"/>
                <c:pt idx="0">
                  <c:v>Région</c:v>
                </c:pt>
              </c:strCache>
            </c:strRef>
          </c:tx>
          <c:dPt>
            <c:idx val="0"/>
            <c:bubble3D val="0"/>
            <c:spPr>
              <a:solidFill>
                <a:schemeClr val="accent1">
                  <a:shade val="53000"/>
                </a:schemeClr>
              </a:solidFill>
              <a:ln>
                <a:noFill/>
              </a:ln>
              <a:effectLst/>
            </c:spPr>
            <c:extLst>
              <c:ext xmlns:c16="http://schemas.microsoft.com/office/drawing/2014/chart" uri="{C3380CC4-5D6E-409C-BE32-E72D297353CC}">
                <c16:uniqueId val="{0000000B-76A1-42BF-B74D-9FC7F51173D3}"/>
              </c:ext>
            </c:extLst>
          </c:dPt>
          <c:dPt>
            <c:idx val="1"/>
            <c:bubble3D val="0"/>
            <c:spPr>
              <a:solidFill>
                <a:schemeClr val="accent1">
                  <a:shade val="76000"/>
                </a:schemeClr>
              </a:solidFill>
              <a:ln>
                <a:noFill/>
              </a:ln>
              <a:effectLst/>
            </c:spPr>
            <c:extLst>
              <c:ext xmlns:c16="http://schemas.microsoft.com/office/drawing/2014/chart" uri="{C3380CC4-5D6E-409C-BE32-E72D297353CC}">
                <c16:uniqueId val="{0000000D-40DB-41B6-8CD2-6701C540A6CA}"/>
              </c:ext>
            </c:extLst>
          </c:dPt>
          <c:dPt>
            <c:idx val="2"/>
            <c:bubble3D val="0"/>
            <c:spPr>
              <a:solidFill>
                <a:schemeClr val="accent1"/>
              </a:solidFill>
              <a:ln>
                <a:noFill/>
              </a:ln>
              <a:effectLst/>
            </c:spPr>
            <c:extLst>
              <c:ext xmlns:c16="http://schemas.microsoft.com/office/drawing/2014/chart" uri="{C3380CC4-5D6E-409C-BE32-E72D297353CC}">
                <c16:uniqueId val="{0000000F-40DB-41B6-8CD2-6701C540A6CA}"/>
              </c:ext>
            </c:extLst>
          </c:dPt>
          <c:dPt>
            <c:idx val="3"/>
            <c:bubble3D val="0"/>
            <c:spPr>
              <a:solidFill>
                <a:schemeClr val="accent1">
                  <a:tint val="77000"/>
                </a:schemeClr>
              </a:solidFill>
              <a:ln>
                <a:noFill/>
              </a:ln>
              <a:effectLst/>
            </c:spPr>
            <c:extLst>
              <c:ext xmlns:c16="http://schemas.microsoft.com/office/drawing/2014/chart" uri="{C3380CC4-5D6E-409C-BE32-E72D297353CC}">
                <c16:uniqueId val="{00000011-40DB-41B6-8CD2-6701C540A6CA}"/>
              </c:ext>
            </c:extLst>
          </c:dPt>
          <c:dPt>
            <c:idx val="4"/>
            <c:bubble3D val="0"/>
            <c:spPr>
              <a:solidFill>
                <a:schemeClr val="accent1">
                  <a:tint val="54000"/>
                </a:schemeClr>
              </a:solidFill>
              <a:ln>
                <a:noFill/>
              </a:ln>
              <a:effectLst/>
            </c:spPr>
            <c:extLst>
              <c:ext xmlns:c16="http://schemas.microsoft.com/office/drawing/2014/chart" uri="{C3380CC4-5D6E-409C-BE32-E72D297353CC}">
                <c16:uniqueId val="{00000013-40DB-41B6-8CD2-6701C540A6CA}"/>
              </c:ext>
            </c:extLst>
          </c:dPt>
          <c:dLbls>
            <c:dLbl>
              <c:idx val="0"/>
              <c:layout>
                <c:manualLayout>
                  <c:x val="5.9760040877085793E-2"/>
                  <c:y val="-9.1892580856844056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6A1-42BF-B74D-9FC7F51173D3}"/>
                </c:ext>
              </c:extLst>
            </c:dLbl>
            <c:dLbl>
              <c:idx val="1"/>
              <c:layout>
                <c:manualLayout>
                  <c:x val="0.13006597132071629"/>
                  <c:y val="-6.4795302083326044E-17"/>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0DB-41B6-8CD2-6701C540A6CA}"/>
                </c:ext>
              </c:extLst>
            </c:dLbl>
            <c:dLbl>
              <c:idx val="2"/>
              <c:layout>
                <c:manualLayout>
                  <c:x val="0.10545889566544563"/>
                  <c:y val="0.12723588118639945"/>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0DB-41B6-8CD2-6701C540A6CA}"/>
                </c:ext>
              </c:extLst>
            </c:dLbl>
            <c:dLbl>
              <c:idx val="3"/>
              <c:layout>
                <c:manualLayout>
                  <c:x val="-0.1370965643650793"/>
                  <c:y val="-3.5343300329555336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40DB-41B6-8CD2-6701C540A6CA}"/>
                </c:ext>
              </c:extLst>
            </c:dLbl>
            <c:dLbl>
              <c:idx val="4"/>
              <c:layout>
                <c:manualLayout>
                  <c:x val="-8.4367116532356512E-2"/>
                  <c:y val="-8.4252862111592441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40DB-41B6-8CD2-6701C540A6C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Moins de 18 ans</c:v>
                </c:pt>
                <c:pt idx="1">
                  <c:v>19 - 25 ans</c:v>
                </c:pt>
                <c:pt idx="2">
                  <c:v>26 - 45 ans</c:v>
                </c:pt>
                <c:pt idx="3">
                  <c:v>46 - 65 ans</c:v>
                </c:pt>
                <c:pt idx="4">
                  <c:v>66 ans et plus</c:v>
                </c:pt>
              </c:strCache>
            </c:strRef>
          </c:cat>
          <c:val>
            <c:numRef>
              <c:f>Feuil1!$C$2:$C$6</c:f>
              <c:numCache>
                <c:formatCode>0%</c:formatCode>
                <c:ptCount val="5"/>
                <c:pt idx="0">
                  <c:v>0.22</c:v>
                </c:pt>
                <c:pt idx="1">
                  <c:v>0.05</c:v>
                </c:pt>
                <c:pt idx="2">
                  <c:v>0.22</c:v>
                </c:pt>
                <c:pt idx="3">
                  <c:v>0.35</c:v>
                </c:pt>
                <c:pt idx="4">
                  <c:v>0.16</c:v>
                </c:pt>
              </c:numCache>
            </c:numRef>
          </c:val>
          <c:extLst>
            <c:ext xmlns:c16="http://schemas.microsoft.com/office/drawing/2014/chart" uri="{C3380CC4-5D6E-409C-BE32-E72D297353CC}">
              <c16:uniqueId val="{0000000A-76A1-42BF-B74D-9FC7F51173D3}"/>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 id="14">
  <a:schemeClr val="accent1"/>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withinLinear" id="14">
  <a:schemeClr val="accent1"/>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withinLinearReversed" id="26">
  <a:schemeClr val="accent6"/>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182.svg"/><Relationship Id="rId1" Type="http://schemas.openxmlformats.org/officeDocument/2006/relationships/image" Target="../media/image181.png"/></Relationships>
</file>

<file path=ppt/drawings/drawing1.xml><?xml version="1.0" encoding="utf-8"?>
<c:userShapes xmlns:c="http://schemas.openxmlformats.org/drawingml/2006/chart">
  <cdr:relSizeAnchor xmlns:cdr="http://schemas.openxmlformats.org/drawingml/2006/chartDrawing">
    <cdr:from>
      <cdr:x>0.94246</cdr:x>
      <cdr:y>0.93092</cdr:y>
    </cdr:from>
    <cdr:to>
      <cdr:x>1</cdr:x>
      <cdr:y>1</cdr:y>
    </cdr:to>
    <cdr:pic>
      <cdr:nvPicPr>
        <cdr:cNvPr id="2" name="Graphique 41">
          <a:extLst xmlns:a="http://schemas.openxmlformats.org/drawingml/2006/main">
            <a:ext uri="{FF2B5EF4-FFF2-40B4-BE49-F238E27FC236}">
              <a16:creationId xmlns:a16="http://schemas.microsoft.com/office/drawing/2014/main" id="{B1BF19AC-9437-BA2A-B169-FF6C4140B1F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rot="16200000">
          <a:off x="4430890" y="3570691"/>
          <a:ext cx="114300" cy="1143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47088" cy="497048"/>
          </a:xfrm>
          <a:prstGeom prst="rect">
            <a:avLst/>
          </a:prstGeom>
        </p:spPr>
        <p:txBody>
          <a:bodyPr vert="horz" lIns="91450" tIns="45724" rIns="91450" bIns="45724" rtlCol="0"/>
          <a:lstStyle>
            <a:lvl1pPr algn="l">
              <a:defRPr sz="1200"/>
            </a:lvl1pPr>
          </a:lstStyle>
          <a:p>
            <a:r>
              <a:rPr lang="fr-FR"/>
              <a:t>Pré-Bilan de saison Perros-Guirec </a:t>
            </a:r>
          </a:p>
        </p:txBody>
      </p:sp>
      <p:sp>
        <p:nvSpPr>
          <p:cNvPr id="3" name="Espace réservé de la date 2"/>
          <p:cNvSpPr>
            <a:spLocks noGrp="1"/>
          </p:cNvSpPr>
          <p:nvPr>
            <p:ph type="dt" sz="quarter" idx="1"/>
          </p:nvPr>
        </p:nvSpPr>
        <p:spPr>
          <a:xfrm>
            <a:off x="3850588" y="2"/>
            <a:ext cx="2947088" cy="497048"/>
          </a:xfrm>
          <a:prstGeom prst="rect">
            <a:avLst/>
          </a:prstGeom>
        </p:spPr>
        <p:txBody>
          <a:bodyPr vert="horz" lIns="91450" tIns="45724" rIns="91450" bIns="45724" rtlCol="0"/>
          <a:lstStyle>
            <a:lvl1pPr algn="r">
              <a:defRPr sz="1200"/>
            </a:lvl1pPr>
          </a:lstStyle>
          <a:p>
            <a:r>
              <a:rPr lang="fr-FR"/>
              <a:t>25/10/2023</a:t>
            </a:r>
          </a:p>
        </p:txBody>
      </p:sp>
      <p:sp>
        <p:nvSpPr>
          <p:cNvPr id="4" name="Espace réservé du pied de page 3"/>
          <p:cNvSpPr>
            <a:spLocks noGrp="1"/>
          </p:cNvSpPr>
          <p:nvPr>
            <p:ph type="ftr" sz="quarter" idx="2"/>
          </p:nvPr>
        </p:nvSpPr>
        <p:spPr>
          <a:xfrm>
            <a:off x="0" y="9431183"/>
            <a:ext cx="2947088" cy="497045"/>
          </a:xfrm>
          <a:prstGeom prst="rect">
            <a:avLst/>
          </a:prstGeom>
        </p:spPr>
        <p:txBody>
          <a:bodyPr vert="horz" lIns="91450" tIns="45724" rIns="91450" bIns="4572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588" y="9431183"/>
            <a:ext cx="2947088" cy="497045"/>
          </a:xfrm>
          <a:prstGeom prst="rect">
            <a:avLst/>
          </a:prstGeom>
        </p:spPr>
        <p:txBody>
          <a:bodyPr vert="horz" lIns="91450" tIns="45724" rIns="91450" bIns="45724" rtlCol="0" anchor="b"/>
          <a:lstStyle>
            <a:lvl1pPr algn="r">
              <a:defRPr sz="1200"/>
            </a:lvl1pPr>
          </a:lstStyle>
          <a:p>
            <a:fld id="{023D4D19-CF5E-4E77-90AB-4B9A25658822}" type="slidenum">
              <a:rPr lang="fr-FR" smtClean="0"/>
              <a:pPr/>
              <a:t>‹N°›</a:t>
            </a:fld>
            <a:endParaRPr lang="fr-FR"/>
          </a:p>
        </p:txBody>
      </p:sp>
    </p:spTree>
    <p:extLst>
      <p:ext uri="{BB962C8B-B14F-4D97-AF65-F5344CB8AC3E}">
        <p14:creationId xmlns:p14="http://schemas.microsoft.com/office/powerpoint/2010/main" val="156828818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5"/>
            <a:ext cx="2947088" cy="496490"/>
          </a:xfrm>
          <a:prstGeom prst="rect">
            <a:avLst/>
          </a:prstGeom>
        </p:spPr>
        <p:txBody>
          <a:bodyPr vert="horz" lIns="91450" tIns="45724" rIns="91450" bIns="45724" rtlCol="0"/>
          <a:lstStyle>
            <a:lvl1pPr algn="l">
              <a:defRPr sz="1200"/>
            </a:lvl1pPr>
          </a:lstStyle>
          <a:p>
            <a:r>
              <a:rPr lang="fr-FR"/>
              <a:t>Pré-Bilan de saison Perros-Guirec </a:t>
            </a:r>
          </a:p>
        </p:txBody>
      </p:sp>
      <p:sp>
        <p:nvSpPr>
          <p:cNvPr id="3" name="Espace réservé de la date 2"/>
          <p:cNvSpPr>
            <a:spLocks noGrp="1"/>
          </p:cNvSpPr>
          <p:nvPr>
            <p:ph type="dt" idx="1"/>
          </p:nvPr>
        </p:nvSpPr>
        <p:spPr>
          <a:xfrm>
            <a:off x="3850588" y="5"/>
            <a:ext cx="2947088" cy="496490"/>
          </a:xfrm>
          <a:prstGeom prst="rect">
            <a:avLst/>
          </a:prstGeom>
        </p:spPr>
        <p:txBody>
          <a:bodyPr vert="horz" lIns="91450" tIns="45724" rIns="91450" bIns="45724" rtlCol="0"/>
          <a:lstStyle>
            <a:lvl1pPr algn="r">
              <a:defRPr sz="1200"/>
            </a:lvl1pPr>
          </a:lstStyle>
          <a:p>
            <a:r>
              <a:rPr lang="fr-FR"/>
              <a:t>25/10/2023</a:t>
            </a:r>
          </a:p>
        </p:txBody>
      </p:sp>
      <p:sp>
        <p:nvSpPr>
          <p:cNvPr id="4" name="Espace réservé de l'image des diapositives 3"/>
          <p:cNvSpPr>
            <a:spLocks noGrp="1" noRot="1" noChangeAspect="1"/>
          </p:cNvSpPr>
          <p:nvPr>
            <p:ph type="sldImg" idx="2"/>
          </p:nvPr>
        </p:nvSpPr>
        <p:spPr>
          <a:xfrm>
            <a:off x="915988" y="744538"/>
            <a:ext cx="4967287" cy="3725862"/>
          </a:xfrm>
          <a:prstGeom prst="rect">
            <a:avLst/>
          </a:prstGeom>
          <a:noFill/>
          <a:ln w="12700">
            <a:solidFill>
              <a:prstClr val="black"/>
            </a:solidFill>
          </a:ln>
        </p:spPr>
        <p:txBody>
          <a:bodyPr vert="horz" lIns="91450" tIns="45724" rIns="91450" bIns="45724" rtlCol="0" anchor="ctr"/>
          <a:lstStyle/>
          <a:p>
            <a:endParaRPr lang="fr-FR"/>
          </a:p>
        </p:txBody>
      </p:sp>
      <p:sp>
        <p:nvSpPr>
          <p:cNvPr id="5" name="Espace réservé des commentaires 4"/>
          <p:cNvSpPr>
            <a:spLocks noGrp="1"/>
          </p:cNvSpPr>
          <p:nvPr>
            <p:ph type="body" sz="quarter" idx="3"/>
          </p:nvPr>
        </p:nvSpPr>
        <p:spPr>
          <a:xfrm>
            <a:off x="679612" y="4717460"/>
            <a:ext cx="5440046" cy="4468415"/>
          </a:xfrm>
          <a:prstGeom prst="rect">
            <a:avLst/>
          </a:prstGeom>
        </p:spPr>
        <p:txBody>
          <a:bodyPr vert="horz" lIns="91450" tIns="45724" rIns="91450" bIns="4572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730"/>
            <a:ext cx="2947088" cy="496490"/>
          </a:xfrm>
          <a:prstGeom prst="rect">
            <a:avLst/>
          </a:prstGeom>
        </p:spPr>
        <p:txBody>
          <a:bodyPr vert="horz" lIns="91450" tIns="45724" rIns="91450" bIns="4572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588" y="9431730"/>
            <a:ext cx="2947088" cy="496490"/>
          </a:xfrm>
          <a:prstGeom prst="rect">
            <a:avLst/>
          </a:prstGeom>
        </p:spPr>
        <p:txBody>
          <a:bodyPr vert="horz" lIns="91450" tIns="45724" rIns="91450" bIns="45724" rtlCol="0" anchor="b"/>
          <a:lstStyle>
            <a:lvl1pPr algn="r">
              <a:defRPr sz="1200"/>
            </a:lvl1pPr>
          </a:lstStyle>
          <a:p>
            <a:fld id="{89872B8C-3F7C-4B44-845D-04FFAC8A551B}" type="slidenum">
              <a:rPr lang="fr-FR" smtClean="0"/>
              <a:pPr/>
              <a:t>‹N°›</a:t>
            </a:fld>
            <a:endParaRPr lang="fr-FR"/>
          </a:p>
        </p:txBody>
      </p:sp>
    </p:spTree>
    <p:extLst>
      <p:ext uri="{BB962C8B-B14F-4D97-AF65-F5344CB8AC3E}">
        <p14:creationId xmlns:p14="http://schemas.microsoft.com/office/powerpoint/2010/main" val="1505536643"/>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56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4506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92B12A-8730-478D-AD92-1F6D43725342}" type="slidenum">
              <a:rPr lang="fr-FR" smtClean="0"/>
              <a:pPr fontAlgn="base">
                <a:spcBef>
                  <a:spcPct val="0"/>
                </a:spcBef>
                <a:spcAft>
                  <a:spcPct val="0"/>
                </a:spcAft>
                <a:defRPr/>
              </a:pPr>
              <a:t>1</a:t>
            </a:fld>
            <a:endParaRPr lang="fr-FR" dirty="0"/>
          </a:p>
        </p:txBody>
      </p:sp>
      <p:sp>
        <p:nvSpPr>
          <p:cNvPr id="2" name="Espace réservé du pied de page 1">
            <a:extLst>
              <a:ext uri="{FF2B5EF4-FFF2-40B4-BE49-F238E27FC236}">
                <a16:creationId xmlns:a16="http://schemas.microsoft.com/office/drawing/2014/main" id="{E5B68BE5-5560-428F-B134-7B7553535C7C}"/>
              </a:ext>
            </a:extLst>
          </p:cNvPr>
          <p:cNvSpPr>
            <a:spLocks noGrp="1"/>
          </p:cNvSpPr>
          <p:nvPr>
            <p:ph type="ftr" sz="quarter" idx="4"/>
          </p:nvPr>
        </p:nvSpPr>
        <p:spPr/>
        <p:txBody>
          <a:bodyPr/>
          <a:lstStyle/>
          <a:p>
            <a:endParaRPr lang="fr-FR" dirty="0"/>
          </a:p>
        </p:txBody>
      </p:sp>
      <p:sp>
        <p:nvSpPr>
          <p:cNvPr id="4" name="Espace réservé de la date 3">
            <a:extLst>
              <a:ext uri="{FF2B5EF4-FFF2-40B4-BE49-F238E27FC236}">
                <a16:creationId xmlns:a16="http://schemas.microsoft.com/office/drawing/2014/main" id="{6F0AC80D-64E6-C1E2-1035-02C97D0DF0C8}"/>
              </a:ext>
            </a:extLst>
          </p:cNvPr>
          <p:cNvSpPr>
            <a:spLocks noGrp="1"/>
          </p:cNvSpPr>
          <p:nvPr>
            <p:ph type="dt" idx="1"/>
          </p:nvPr>
        </p:nvSpPr>
        <p:spPr/>
        <p:txBody>
          <a:bodyPr/>
          <a:lstStyle/>
          <a:p>
            <a:r>
              <a:rPr lang="fr-FR"/>
              <a:t>25/10/2023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10</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47BE69F2-5F45-40E7-AB9A-89643D98D1D7}"/>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CB50D5DF-2E6F-C5C2-8A5C-292FAAFFB2D6}"/>
              </a:ext>
            </a:extLst>
          </p:cNvPr>
          <p:cNvSpPr>
            <a:spLocks noGrp="1"/>
          </p:cNvSpPr>
          <p:nvPr>
            <p:ph type="dt" idx="1"/>
          </p:nvPr>
        </p:nvSpPr>
        <p:spPr/>
        <p:txBody>
          <a:bodyPr/>
          <a:lstStyle/>
          <a:p>
            <a:r>
              <a:rPr lang="fr-FR"/>
              <a:t>25/10/2023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11</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3AA3F44D-F107-428A-9A2E-D6C3AC032D8A}"/>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F7CA6ED1-D05B-DEA2-E2FD-14F7FF8C25B1}"/>
              </a:ext>
            </a:extLst>
          </p:cNvPr>
          <p:cNvSpPr>
            <a:spLocks noGrp="1"/>
          </p:cNvSpPr>
          <p:nvPr>
            <p:ph type="dt" idx="1"/>
          </p:nvPr>
        </p:nvSpPr>
        <p:spPr/>
        <p:txBody>
          <a:bodyPr/>
          <a:lstStyle/>
          <a:p>
            <a:r>
              <a:rPr lang="fr-FR"/>
              <a:t>25/10/2023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12</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F22CAE76-7980-49C7-824D-5C416B7DFC05}"/>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7A92DD2E-A8F9-ADB8-EDF7-888E9BD0EA5B}"/>
              </a:ext>
            </a:extLst>
          </p:cNvPr>
          <p:cNvSpPr>
            <a:spLocks noGrp="1"/>
          </p:cNvSpPr>
          <p:nvPr>
            <p:ph type="dt" idx="1"/>
          </p:nvPr>
        </p:nvSpPr>
        <p:spPr/>
        <p:txBody>
          <a:bodyPr/>
          <a:lstStyle/>
          <a:p>
            <a:r>
              <a:rPr lang="fr-FR"/>
              <a:t>25/10/2023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13</a:t>
            </a:fld>
            <a:endParaRPr lang="fr-FR" dirty="0"/>
          </a:p>
        </p:txBody>
      </p:sp>
      <p:sp>
        <p:nvSpPr>
          <p:cNvPr id="5" name="Espace réservé de l'en-tête 4"/>
          <p:cNvSpPr>
            <a:spLocks noGrp="1"/>
          </p:cNvSpPr>
          <p:nvPr>
            <p:ph type="hdr" sz="quarter" idx="11"/>
          </p:nvPr>
        </p:nvSpPr>
        <p:spPr/>
        <p:txBody>
          <a:bodyPr/>
          <a:lstStyle/>
          <a:p>
            <a:r>
              <a:rPr lang="fr-FR"/>
              <a:t>Pré-Bilan de saison Perros-Guirec </a:t>
            </a:r>
            <a:endParaRPr lang="fr-FR" dirty="0"/>
          </a:p>
        </p:txBody>
      </p:sp>
      <p:sp>
        <p:nvSpPr>
          <p:cNvPr id="6" name="Espace réservé du pied de page 5">
            <a:extLst>
              <a:ext uri="{FF2B5EF4-FFF2-40B4-BE49-F238E27FC236}">
                <a16:creationId xmlns:a16="http://schemas.microsoft.com/office/drawing/2014/main" id="{CBD8B87B-D69B-44A7-BF77-000DA45EAEE1}"/>
              </a:ext>
            </a:extLst>
          </p:cNvPr>
          <p:cNvSpPr>
            <a:spLocks noGrp="1"/>
          </p:cNvSpPr>
          <p:nvPr>
            <p:ph type="ftr" sz="quarter" idx="4"/>
          </p:nvPr>
        </p:nvSpPr>
        <p:spPr/>
        <p:txBody>
          <a:bodyPr/>
          <a:lstStyle/>
          <a:p>
            <a:endParaRPr lang="fr-FR" dirty="0"/>
          </a:p>
        </p:txBody>
      </p:sp>
      <p:sp>
        <p:nvSpPr>
          <p:cNvPr id="8" name="Espace réservé de la date 7">
            <a:extLst>
              <a:ext uri="{FF2B5EF4-FFF2-40B4-BE49-F238E27FC236}">
                <a16:creationId xmlns:a16="http://schemas.microsoft.com/office/drawing/2014/main" id="{37861272-A974-7CC6-49EB-80344C0B531B}"/>
              </a:ext>
            </a:extLst>
          </p:cNvPr>
          <p:cNvSpPr>
            <a:spLocks noGrp="1"/>
          </p:cNvSpPr>
          <p:nvPr>
            <p:ph type="dt" idx="1"/>
          </p:nvPr>
        </p:nvSpPr>
        <p:spPr/>
        <p:txBody>
          <a:bodyPr/>
          <a:lstStyle/>
          <a:p>
            <a:r>
              <a:rPr lang="fr-FR"/>
              <a:t>25/10/2023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14</a:t>
            </a:fld>
            <a:endParaRPr lang="fr-FR" dirty="0"/>
          </a:p>
        </p:txBody>
      </p:sp>
      <p:sp>
        <p:nvSpPr>
          <p:cNvPr id="5" name="Espace réservé de l'en-tête 4"/>
          <p:cNvSpPr>
            <a:spLocks noGrp="1"/>
          </p:cNvSpPr>
          <p:nvPr>
            <p:ph type="hdr" sz="quarter" idx="11"/>
          </p:nvPr>
        </p:nvSpPr>
        <p:spPr/>
        <p:txBody>
          <a:bodyPr/>
          <a:lstStyle/>
          <a:p>
            <a:r>
              <a:rPr lang="fr-FR"/>
              <a:t>Pré-Bilan de saison Perros-Guirec </a:t>
            </a:r>
            <a:endParaRPr lang="fr-FR" dirty="0"/>
          </a:p>
        </p:txBody>
      </p:sp>
      <p:sp>
        <p:nvSpPr>
          <p:cNvPr id="6" name="Espace réservé du pied de page 5">
            <a:extLst>
              <a:ext uri="{FF2B5EF4-FFF2-40B4-BE49-F238E27FC236}">
                <a16:creationId xmlns:a16="http://schemas.microsoft.com/office/drawing/2014/main" id="{4890002E-2AE0-4047-8BBF-3572F4CF82E2}"/>
              </a:ext>
            </a:extLst>
          </p:cNvPr>
          <p:cNvSpPr>
            <a:spLocks noGrp="1"/>
          </p:cNvSpPr>
          <p:nvPr>
            <p:ph type="ftr" sz="quarter" idx="4"/>
          </p:nvPr>
        </p:nvSpPr>
        <p:spPr/>
        <p:txBody>
          <a:bodyPr/>
          <a:lstStyle/>
          <a:p>
            <a:endParaRPr lang="fr-FR" dirty="0"/>
          </a:p>
        </p:txBody>
      </p:sp>
      <p:sp>
        <p:nvSpPr>
          <p:cNvPr id="8" name="Espace réservé de la date 7">
            <a:extLst>
              <a:ext uri="{FF2B5EF4-FFF2-40B4-BE49-F238E27FC236}">
                <a16:creationId xmlns:a16="http://schemas.microsoft.com/office/drawing/2014/main" id="{BCF5F2F5-70B3-0DF6-D957-24165DC49A03}"/>
              </a:ext>
            </a:extLst>
          </p:cNvPr>
          <p:cNvSpPr>
            <a:spLocks noGrp="1"/>
          </p:cNvSpPr>
          <p:nvPr>
            <p:ph type="dt" idx="1"/>
          </p:nvPr>
        </p:nvSpPr>
        <p:spPr/>
        <p:txBody>
          <a:bodyPr/>
          <a:lstStyle/>
          <a:p>
            <a:r>
              <a:rPr lang="fr-FR"/>
              <a:t>25/10/2023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15</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7" name="Espace réservé de la date 6">
            <a:extLst>
              <a:ext uri="{FF2B5EF4-FFF2-40B4-BE49-F238E27FC236}">
                <a16:creationId xmlns:a16="http://schemas.microsoft.com/office/drawing/2014/main" id="{1E060C38-0AAF-153B-5E0E-EC1F84FF1CC3}"/>
              </a:ext>
            </a:extLst>
          </p:cNvPr>
          <p:cNvSpPr>
            <a:spLocks noGrp="1"/>
          </p:cNvSpPr>
          <p:nvPr>
            <p:ph type="dt" idx="1"/>
          </p:nvPr>
        </p:nvSpPr>
        <p:spPr/>
        <p:txBody>
          <a:bodyPr/>
          <a:lstStyle/>
          <a:p>
            <a:r>
              <a:rPr lang="fr-FR"/>
              <a:t>25/10/2023</a:t>
            </a:r>
          </a:p>
        </p:txBody>
      </p:sp>
    </p:spTree>
    <p:extLst>
      <p:ext uri="{BB962C8B-B14F-4D97-AF65-F5344CB8AC3E}">
        <p14:creationId xmlns:p14="http://schemas.microsoft.com/office/powerpoint/2010/main" val="238649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17</a:t>
            </a:fld>
            <a:endParaRPr lang="fr-FR" dirty="0"/>
          </a:p>
        </p:txBody>
      </p:sp>
      <p:sp>
        <p:nvSpPr>
          <p:cNvPr id="5" name="Espace réservé de l'en-tête 4"/>
          <p:cNvSpPr>
            <a:spLocks noGrp="1"/>
          </p:cNvSpPr>
          <p:nvPr>
            <p:ph type="hdr" sz="quarter" idx="11"/>
          </p:nvPr>
        </p:nvSpPr>
        <p:spPr/>
        <p:txBody>
          <a:bodyPr/>
          <a:lstStyle/>
          <a:p>
            <a:r>
              <a:rPr lang="fr-FR"/>
              <a:t>Pré-Bilan de saison Perros-Guirec </a:t>
            </a:r>
            <a:endParaRPr lang="fr-FR" dirty="0"/>
          </a:p>
        </p:txBody>
      </p:sp>
      <p:sp>
        <p:nvSpPr>
          <p:cNvPr id="6" name="Espace réservé du pied de page 5">
            <a:extLst>
              <a:ext uri="{FF2B5EF4-FFF2-40B4-BE49-F238E27FC236}">
                <a16:creationId xmlns:a16="http://schemas.microsoft.com/office/drawing/2014/main" id="{641D52F8-DA85-4497-84DA-AF1BF9E05530}"/>
              </a:ext>
            </a:extLst>
          </p:cNvPr>
          <p:cNvSpPr>
            <a:spLocks noGrp="1"/>
          </p:cNvSpPr>
          <p:nvPr>
            <p:ph type="ftr" sz="quarter" idx="4"/>
          </p:nvPr>
        </p:nvSpPr>
        <p:spPr/>
        <p:txBody>
          <a:bodyPr/>
          <a:lstStyle/>
          <a:p>
            <a:endParaRPr lang="fr-FR" dirty="0"/>
          </a:p>
        </p:txBody>
      </p:sp>
      <p:sp>
        <p:nvSpPr>
          <p:cNvPr id="8" name="Espace réservé de la date 7">
            <a:extLst>
              <a:ext uri="{FF2B5EF4-FFF2-40B4-BE49-F238E27FC236}">
                <a16:creationId xmlns:a16="http://schemas.microsoft.com/office/drawing/2014/main" id="{0D0EC2EC-66B7-9D40-19DE-7E2136394C19}"/>
              </a:ext>
            </a:extLst>
          </p:cNvPr>
          <p:cNvSpPr>
            <a:spLocks noGrp="1"/>
          </p:cNvSpPr>
          <p:nvPr>
            <p:ph type="dt" idx="1"/>
          </p:nvPr>
        </p:nvSpPr>
        <p:spPr/>
        <p:txBody>
          <a:bodyPr/>
          <a:lstStyle/>
          <a:p>
            <a:r>
              <a:rPr lang="fr-FR"/>
              <a:t>25/10/2023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18</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908C21C4-7F76-4915-9BCC-7E834ADC1828}"/>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427146AD-5D8D-140B-2D37-B78AFAA3A8BC}"/>
              </a:ext>
            </a:extLst>
          </p:cNvPr>
          <p:cNvSpPr>
            <a:spLocks noGrp="1"/>
          </p:cNvSpPr>
          <p:nvPr>
            <p:ph type="dt" idx="1"/>
          </p:nvPr>
        </p:nvSpPr>
        <p:spPr/>
        <p:txBody>
          <a:bodyPr/>
          <a:lstStyle/>
          <a:p>
            <a:r>
              <a:rPr lang="fr-FR"/>
              <a:t>25/10/2023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Pré-Bilan de saison Perros-Guirec </a:t>
            </a:r>
          </a:p>
        </p:txBody>
      </p:sp>
      <p:sp>
        <p:nvSpPr>
          <p:cNvPr id="5" name="Espace réservé du numéro de diapositive 4"/>
          <p:cNvSpPr>
            <a:spLocks noGrp="1"/>
          </p:cNvSpPr>
          <p:nvPr>
            <p:ph type="sldNum" sz="quarter" idx="11"/>
          </p:nvPr>
        </p:nvSpPr>
        <p:spPr/>
        <p:txBody>
          <a:bodyPr/>
          <a:lstStyle/>
          <a:p>
            <a:fld id="{89872B8C-3F7C-4B44-845D-04FFAC8A551B}" type="slidenum">
              <a:rPr lang="fr-FR" smtClean="0"/>
              <a:pPr/>
              <a:t>19</a:t>
            </a:fld>
            <a:endParaRPr lang="fr-FR"/>
          </a:p>
        </p:txBody>
      </p:sp>
      <p:sp>
        <p:nvSpPr>
          <p:cNvPr id="6" name="Espace réservé du pied de page 5">
            <a:extLst>
              <a:ext uri="{FF2B5EF4-FFF2-40B4-BE49-F238E27FC236}">
                <a16:creationId xmlns:a16="http://schemas.microsoft.com/office/drawing/2014/main" id="{28970723-76B0-43C0-A148-2A4EE9915C9E}"/>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BDF71957-3C0D-12DE-F38C-88D641AA0F07}"/>
              </a:ext>
            </a:extLst>
          </p:cNvPr>
          <p:cNvSpPr>
            <a:spLocks noGrp="1"/>
          </p:cNvSpPr>
          <p:nvPr>
            <p:ph type="dt" idx="1"/>
          </p:nvPr>
        </p:nvSpPr>
        <p:spPr/>
        <p:txBody>
          <a:bodyPr/>
          <a:lstStyle/>
          <a:p>
            <a:r>
              <a:rPr lang="fr-FR"/>
              <a:t>25/10/2023</a:t>
            </a:r>
          </a:p>
        </p:txBody>
      </p:sp>
    </p:spTree>
    <p:extLst>
      <p:ext uri="{BB962C8B-B14F-4D97-AF65-F5344CB8AC3E}">
        <p14:creationId xmlns:p14="http://schemas.microsoft.com/office/powerpoint/2010/main" val="1516879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20</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28AE1156-49A5-44CA-8097-8E47F01F8FFE}"/>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2CABF88C-9FEF-D0DB-C66A-096AB53902E2}"/>
              </a:ext>
            </a:extLst>
          </p:cNvPr>
          <p:cNvSpPr>
            <a:spLocks noGrp="1"/>
          </p:cNvSpPr>
          <p:nvPr>
            <p:ph type="dt" idx="1"/>
          </p:nvPr>
        </p:nvSpPr>
        <p:spPr/>
        <p:txBody>
          <a:bodyPr/>
          <a:lstStyle/>
          <a:p>
            <a:r>
              <a:rPr lang="fr-FR"/>
              <a:t>25/10/2023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66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4608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94F513-B0E2-434D-AEE4-C615923F026D}" type="slidenum">
              <a:rPr lang="fr-FR" smtClean="0"/>
              <a:pPr fontAlgn="base">
                <a:spcBef>
                  <a:spcPct val="0"/>
                </a:spcBef>
                <a:spcAft>
                  <a:spcPct val="0"/>
                </a:spcAft>
                <a:defRPr/>
              </a:pPr>
              <a:t>2</a:t>
            </a:fld>
            <a:endParaRPr lang="fr-FR" dirty="0"/>
          </a:p>
        </p:txBody>
      </p:sp>
      <p:sp>
        <p:nvSpPr>
          <p:cNvPr id="2" name="Espace réservé du pied de page 1">
            <a:extLst>
              <a:ext uri="{FF2B5EF4-FFF2-40B4-BE49-F238E27FC236}">
                <a16:creationId xmlns:a16="http://schemas.microsoft.com/office/drawing/2014/main" id="{8BA9B267-364D-49A6-95B2-6D242E64908C}"/>
              </a:ext>
            </a:extLst>
          </p:cNvPr>
          <p:cNvSpPr>
            <a:spLocks noGrp="1"/>
          </p:cNvSpPr>
          <p:nvPr>
            <p:ph type="ftr" sz="quarter" idx="4"/>
          </p:nvPr>
        </p:nvSpPr>
        <p:spPr/>
        <p:txBody>
          <a:bodyPr/>
          <a:lstStyle/>
          <a:p>
            <a:endParaRPr lang="fr-FR" dirty="0"/>
          </a:p>
        </p:txBody>
      </p:sp>
      <p:sp>
        <p:nvSpPr>
          <p:cNvPr id="4" name="Espace réservé de la date 3">
            <a:extLst>
              <a:ext uri="{FF2B5EF4-FFF2-40B4-BE49-F238E27FC236}">
                <a16:creationId xmlns:a16="http://schemas.microsoft.com/office/drawing/2014/main" id="{B455F5B8-EE47-9159-1541-5E0B25F98ADE}"/>
              </a:ext>
            </a:extLst>
          </p:cNvPr>
          <p:cNvSpPr>
            <a:spLocks noGrp="1"/>
          </p:cNvSpPr>
          <p:nvPr>
            <p:ph type="dt" idx="1"/>
          </p:nvPr>
        </p:nvSpPr>
        <p:spPr/>
        <p:txBody>
          <a:bodyPr/>
          <a:lstStyle/>
          <a:p>
            <a:r>
              <a:rPr lang="fr-FR"/>
              <a:t>25/10/2023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21</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3F71731A-3BB2-4F5F-AFE7-9D76874532D3}"/>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E1037D65-3FC9-84BE-742B-BB983C757F17}"/>
              </a:ext>
            </a:extLst>
          </p:cNvPr>
          <p:cNvSpPr>
            <a:spLocks noGrp="1"/>
          </p:cNvSpPr>
          <p:nvPr>
            <p:ph type="dt" idx="1"/>
          </p:nvPr>
        </p:nvSpPr>
        <p:spPr/>
        <p:txBody>
          <a:bodyPr/>
          <a:lstStyle/>
          <a:p>
            <a:r>
              <a:rPr lang="fr-FR"/>
              <a:t>25/10/2023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22</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BFEB7D6A-E94C-495E-8337-118D33D56D7D}"/>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2B170185-930F-1847-1B2C-B04BE32DCEB3}"/>
              </a:ext>
            </a:extLst>
          </p:cNvPr>
          <p:cNvSpPr>
            <a:spLocks noGrp="1"/>
          </p:cNvSpPr>
          <p:nvPr>
            <p:ph type="dt" idx="1"/>
          </p:nvPr>
        </p:nvSpPr>
        <p:spPr/>
        <p:txBody>
          <a:bodyPr/>
          <a:lstStyle/>
          <a:p>
            <a:r>
              <a:rPr lang="fr-FR"/>
              <a:t>25/10/2023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23</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D92BF31B-B51F-4E04-BE6B-51BFFCC87E09}"/>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F5A90D39-9C39-D868-9B13-B52A709666A7}"/>
              </a:ext>
            </a:extLst>
          </p:cNvPr>
          <p:cNvSpPr>
            <a:spLocks noGrp="1"/>
          </p:cNvSpPr>
          <p:nvPr>
            <p:ph type="dt" idx="1"/>
          </p:nvPr>
        </p:nvSpPr>
        <p:spPr/>
        <p:txBody>
          <a:bodyPr/>
          <a:lstStyle/>
          <a:p>
            <a:r>
              <a:rPr lang="fr-FR"/>
              <a:t>25/10/2023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24</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F147959E-B9AA-428C-82EE-B5AF6C7D3299}"/>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40D03495-C478-DAC6-88C0-DCCBDD699F7A}"/>
              </a:ext>
            </a:extLst>
          </p:cNvPr>
          <p:cNvSpPr>
            <a:spLocks noGrp="1"/>
          </p:cNvSpPr>
          <p:nvPr>
            <p:ph type="dt" idx="1"/>
          </p:nvPr>
        </p:nvSpPr>
        <p:spPr/>
        <p:txBody>
          <a:bodyPr/>
          <a:lstStyle/>
          <a:p>
            <a:r>
              <a:rPr lang="fr-FR"/>
              <a:t>25/10/2023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5BC5387-FEFD-D540-B703-0DFDB9B31383}" type="slidenum">
              <a:rPr lang="fr-FR" smtClean="0"/>
              <a:t>28</a:t>
            </a:fld>
            <a:endParaRPr lang="fr-FR"/>
          </a:p>
        </p:txBody>
      </p:sp>
    </p:spTree>
    <p:extLst>
      <p:ext uri="{BB962C8B-B14F-4D97-AF65-F5344CB8AC3E}">
        <p14:creationId xmlns:p14="http://schemas.microsoft.com/office/powerpoint/2010/main" val="823802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5BC5387-FEFD-D540-B703-0DFDB9B31383}" type="slidenum">
              <a:rPr lang="fr-FR" smtClean="0"/>
              <a:t>30</a:t>
            </a:fld>
            <a:endParaRPr lang="fr-FR"/>
          </a:p>
        </p:txBody>
      </p:sp>
    </p:spTree>
    <p:extLst>
      <p:ext uri="{BB962C8B-B14F-4D97-AF65-F5344CB8AC3E}">
        <p14:creationId xmlns:p14="http://schemas.microsoft.com/office/powerpoint/2010/main" val="1148414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5BC5387-FEFD-D540-B703-0DFDB9B31383}" type="slidenum">
              <a:rPr lang="fr-FR" smtClean="0"/>
              <a:t>47</a:t>
            </a:fld>
            <a:endParaRPr lang="fr-FR"/>
          </a:p>
        </p:txBody>
      </p:sp>
    </p:spTree>
    <p:extLst>
      <p:ext uri="{BB962C8B-B14F-4D97-AF65-F5344CB8AC3E}">
        <p14:creationId xmlns:p14="http://schemas.microsoft.com/office/powerpoint/2010/main" val="3668694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FR" sz="1200" b="0" i="0" u="none" strike="noStrike" dirty="0">
                <a:solidFill>
                  <a:srgbClr val="000000"/>
                </a:solidFill>
                <a:effectLst/>
                <a:latin typeface="Calibri" panose="020F0502020204030204" pitchFamily="34" charset="0"/>
              </a:rPr>
              <a:t>Elle permet de réaliser une photographie des clientèles présentes sur le territoire, qu'elles soient touristes, excursionnistes ou locales. La dernière édition datait de 2016. Et beaucoup de choses se sont passées entre 2016 et 2022. Brexit, crise de la COVID-19, guerre en Ukraine, inflation, coût de l'énergie, prise de conscience de l'urgence environnementale... autant d'éléments qui impactent les pratiques du quotidien tout comme celle des vacances. Il était donc urgent de refaire le point. </a:t>
            </a:r>
            <a:r>
              <a:rPr lang="fr-FR" sz="1200" b="0" i="0" dirty="0">
                <a:solidFill>
                  <a:srgbClr val="000000"/>
                </a:solidFill>
                <a:effectLst/>
                <a:latin typeface="Calibri" panose="020F0502020204030204" pitchFamily="34" charset="0"/>
              </a:rPr>
              <a:t> </a:t>
            </a:r>
            <a:endParaRPr lang="fr-FR" b="0" i="0" dirty="0">
              <a:solidFill>
                <a:srgbClr val="000000"/>
              </a:solidFill>
              <a:effectLst/>
              <a:latin typeface="Segoe UI" panose="020B0502040204020203" pitchFamily="34" charset="0"/>
            </a:endParaRPr>
          </a:p>
          <a:p>
            <a:pPr algn="l" rtl="0" fontAlgn="base"/>
            <a:r>
              <a:rPr lang="fr-FR" sz="1200" b="0" i="0" dirty="0">
                <a:solidFill>
                  <a:srgbClr val="000000"/>
                </a:solidFill>
                <a:effectLst/>
                <a:latin typeface="Calibri" panose="020F0502020204030204" pitchFamily="34" charset="0"/>
              </a:rPr>
              <a:t> </a:t>
            </a:r>
            <a:endParaRPr lang="fr-FR" b="0" i="0" dirty="0">
              <a:solidFill>
                <a:srgbClr val="000000"/>
              </a:solidFill>
              <a:effectLst/>
              <a:latin typeface="Segoe UI" panose="020B0502040204020203" pitchFamily="34" charset="0"/>
            </a:endParaRPr>
          </a:p>
          <a:p>
            <a:pPr algn="l" rtl="0" fontAlgn="base"/>
            <a:r>
              <a:rPr lang="fr-FR" sz="1200" b="0" i="0" dirty="0">
                <a:solidFill>
                  <a:srgbClr val="000000"/>
                </a:solidFill>
                <a:effectLst/>
                <a:latin typeface="Calibri" panose="020F0502020204030204" pitchFamily="34" charset="0"/>
              </a:rPr>
              <a:t>C'est une enquête structurelle sur laquelle la région, Tourisme Bretagne, ainsi que l'ensemble des acteurs institutionnels et privés vont pouvoir s'appuyer pour actualiser, ajuster leurs stratégies marketing, de communication, de commercialisation... Afin que demain le tourisme proposé en Bretagne soit encore plus en phase avec les attentes et besoins des clientèles mais aussi et surtout avec les valeurs que nous souhaitons porter.  </a:t>
            </a:r>
            <a:endParaRPr lang="fr-FR" b="0" i="0" dirty="0">
              <a:solidFill>
                <a:srgbClr val="000000"/>
              </a:solidFill>
              <a:effectLst/>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48</a:t>
            </a:fld>
            <a:endParaRPr lang="fr-FR"/>
          </a:p>
        </p:txBody>
      </p:sp>
    </p:spTree>
    <p:extLst>
      <p:ext uri="{BB962C8B-B14F-4D97-AF65-F5344CB8AC3E}">
        <p14:creationId xmlns:p14="http://schemas.microsoft.com/office/powerpoint/2010/main" val="2384385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algn="l" rtl="0" fontAlgn="base"/>
            <a:r>
              <a:rPr lang="fr-FR" sz="1800" b="0" i="0" dirty="0">
                <a:solidFill>
                  <a:srgbClr val="000000"/>
                </a:solidFill>
                <a:effectLst/>
                <a:latin typeface="Calibri" panose="020F0502020204030204" pitchFamily="34" charset="0"/>
              </a:rPr>
              <a:t>=&gt; En Bretagne, Loire Atlantique et jusqu'à Granville qui était partenaire </a:t>
            </a:r>
            <a:endParaRPr lang="fr-FR" b="0" i="0" dirty="0">
              <a:solidFill>
                <a:srgbClr val="000000"/>
              </a:solidFill>
              <a:effectLst/>
              <a:latin typeface="Segoe UI" panose="020B0502040204020203" pitchFamily="34" charset="0"/>
            </a:endParaRPr>
          </a:p>
          <a:p>
            <a:pPr algn="l" rtl="0" fontAlgn="base"/>
            <a:r>
              <a:rPr lang="fr-FR" sz="1800" b="0" i="0" dirty="0">
                <a:solidFill>
                  <a:srgbClr val="000000"/>
                </a:solidFill>
                <a:effectLst/>
                <a:latin typeface="Calibri" panose="020F0502020204030204" pitchFamily="34" charset="0"/>
              </a:rPr>
              <a:t>=&gt; Des enquêteurs étaient présents sur 76 sites en Bretagne : des sites de visites, des marchés, des points de sortie du territoire </a:t>
            </a:r>
            <a:endParaRPr lang="fr-FR" b="0" i="0" dirty="0">
              <a:solidFill>
                <a:srgbClr val="000000"/>
              </a:solidFill>
              <a:effectLst/>
              <a:latin typeface="Segoe UI" panose="020B0502040204020203" pitchFamily="34" charset="0"/>
            </a:endParaRPr>
          </a:p>
          <a:p>
            <a:pPr algn="l" rtl="0" fontAlgn="base"/>
            <a:r>
              <a:rPr lang="fr-FR" sz="1800" b="0" i="0" dirty="0">
                <a:solidFill>
                  <a:srgbClr val="000000"/>
                </a:solidFill>
                <a:effectLst/>
                <a:latin typeface="Calibri" panose="020F0502020204030204" pitchFamily="34" charset="0"/>
              </a:rPr>
              <a:t>=&gt; Plus de 250 sites complémentaires été mobilisés, des offices de tourisme, des sites de visites, des écluses, des centres nautiques... Nous les remercions d'ailleurs pour leur implication.  </a:t>
            </a:r>
            <a:endParaRPr lang="fr-FR" b="0" i="0" dirty="0">
              <a:solidFill>
                <a:srgbClr val="000000"/>
              </a:solidFill>
              <a:effectLst/>
              <a:latin typeface="Segoe UI" panose="020B0502040204020203" pitchFamily="34" charset="0"/>
            </a:endParaRPr>
          </a:p>
          <a:p>
            <a:pPr algn="l" rtl="0" fontAlgn="base"/>
            <a:r>
              <a:rPr lang="fr-FR" sz="1800" b="0" i="0" dirty="0">
                <a:solidFill>
                  <a:srgbClr val="000000"/>
                </a:solidFill>
                <a:effectLst/>
                <a:latin typeface="Calibri" panose="020F0502020204030204" pitchFamily="34" charset="0"/>
              </a:rPr>
              <a:t>=&gt; Qu'il y ait un enquêteur ou non, dans tous les cas, il s'agissait de récupérer le mail de la personne présente pour l'interroger ultérieurement et ne pas la déranger dans sa visite. Nous avons eu taux de réponse voisin de 50 % et avons ainsi pu collecter 40 000 questionnaires </a:t>
            </a:r>
            <a:endParaRPr lang="fr-FR" b="0" i="0" dirty="0">
              <a:solidFill>
                <a:srgbClr val="000000"/>
              </a:solidFill>
              <a:effectLst/>
              <a:latin typeface="Segoe UI" panose="020B0502040204020203" pitchFamily="34" charset="0"/>
            </a:endParaRPr>
          </a:p>
          <a:p>
            <a:pPr algn="l" rtl="0" fontAlgn="base"/>
            <a:r>
              <a:rPr lang="fr-FR" sz="1800" b="0" i="0" dirty="0">
                <a:solidFill>
                  <a:srgbClr val="000000"/>
                </a:solidFill>
                <a:effectLst/>
                <a:latin typeface="Calibri" panose="020F0502020204030204" pitchFamily="34" charset="0"/>
              </a:rPr>
              <a:t>=&gt; Cette enquête a été complétée par une étude de mesure de la qualité de l'expérience visiteur, l'outil </a:t>
            </a:r>
            <a:r>
              <a:rPr lang="fr-FR" sz="1800" b="0" i="0" dirty="0" err="1">
                <a:solidFill>
                  <a:srgbClr val="000000"/>
                </a:solidFill>
                <a:effectLst/>
                <a:latin typeface="Calibri" panose="020F0502020204030204" pitchFamily="34" charset="0"/>
              </a:rPr>
              <a:t>TravelSat</a:t>
            </a:r>
            <a:r>
              <a:rPr lang="fr-FR" sz="1800" b="0" i="0" dirty="0">
                <a:solidFill>
                  <a:srgbClr val="000000"/>
                </a:solidFill>
                <a:effectLst/>
                <a:latin typeface="Calibri" panose="020F0502020204030204" pitchFamily="34" charset="0"/>
              </a:rPr>
              <a:t>, proposé par TCI </a:t>
            </a:r>
            <a:r>
              <a:rPr lang="fr-FR" sz="1800" b="0" i="0" dirty="0" err="1">
                <a:solidFill>
                  <a:srgbClr val="000000"/>
                </a:solidFill>
                <a:effectLst/>
                <a:latin typeface="Calibri" panose="020F0502020204030204" pitchFamily="34" charset="0"/>
              </a:rPr>
              <a:t>research</a:t>
            </a:r>
            <a:r>
              <a:rPr lang="fr-FR" sz="1800" b="0" i="0" dirty="0">
                <a:solidFill>
                  <a:srgbClr val="000000"/>
                </a:solidFill>
                <a:effectLst/>
                <a:latin typeface="Calibri" panose="020F0502020204030204" pitchFamily="34" charset="0"/>
              </a:rPr>
              <a:t>, a ainsi été mobilisé en parallèle.  </a:t>
            </a:r>
            <a:endParaRPr lang="fr-FR" b="0" i="0" dirty="0">
              <a:solidFill>
                <a:srgbClr val="000000"/>
              </a:solidFill>
              <a:effectLst/>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49</a:t>
            </a:fld>
            <a:endParaRPr lang="fr-FR"/>
          </a:p>
        </p:txBody>
      </p:sp>
    </p:spTree>
    <p:extLst>
      <p:ext uri="{BB962C8B-B14F-4D97-AF65-F5344CB8AC3E}">
        <p14:creationId xmlns:p14="http://schemas.microsoft.com/office/powerpoint/2010/main" val="496611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dirty="0">
                <a:effectLst/>
                <a:latin typeface="Calibri" panose="020F0502020204030204" pitchFamily="34" charset="0"/>
              </a:rPr>
              <a:t>La Bretagne fait souvent la une des médias pour son attractivité en matière de vacances. Depuis plusieurs années on parle de l'augmentation de la fréquentation touristique en Bretagne. Mais qu'en est-il réellement ? Que représente le secteur du tourisme pour la Bretagne.  </a:t>
            </a:r>
          </a:p>
          <a:p>
            <a:endParaRPr lang="fr-FR" dirty="0"/>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52</a:t>
            </a:fld>
            <a:endParaRPr lang="fr-FR"/>
          </a:p>
        </p:txBody>
      </p:sp>
    </p:spTree>
    <p:extLst>
      <p:ext uri="{BB962C8B-B14F-4D97-AF65-F5344CB8AC3E}">
        <p14:creationId xmlns:p14="http://schemas.microsoft.com/office/powerpoint/2010/main" val="88546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3</a:t>
            </a:fld>
            <a:endParaRPr lang="fr-FR" dirty="0"/>
          </a:p>
        </p:txBody>
      </p:sp>
      <p:sp>
        <p:nvSpPr>
          <p:cNvPr id="5" name="Espace réservé de l'en-tête 4"/>
          <p:cNvSpPr>
            <a:spLocks noGrp="1"/>
          </p:cNvSpPr>
          <p:nvPr>
            <p:ph type="hdr" sz="quarter" idx="11"/>
          </p:nvPr>
        </p:nvSpPr>
        <p:spPr/>
        <p:txBody>
          <a:bodyPr/>
          <a:lstStyle/>
          <a:p>
            <a:r>
              <a:rPr lang="fr-FR"/>
              <a:t>Pré-Bilan de saison Perros-Guirec </a:t>
            </a:r>
            <a:endParaRPr lang="fr-FR" dirty="0"/>
          </a:p>
        </p:txBody>
      </p:sp>
      <p:sp>
        <p:nvSpPr>
          <p:cNvPr id="6" name="Espace réservé du pied de page 5">
            <a:extLst>
              <a:ext uri="{FF2B5EF4-FFF2-40B4-BE49-F238E27FC236}">
                <a16:creationId xmlns:a16="http://schemas.microsoft.com/office/drawing/2014/main" id="{B83842D6-8F40-4B72-8C18-638A80FFD136}"/>
              </a:ext>
            </a:extLst>
          </p:cNvPr>
          <p:cNvSpPr>
            <a:spLocks noGrp="1"/>
          </p:cNvSpPr>
          <p:nvPr>
            <p:ph type="ftr" sz="quarter" idx="4"/>
          </p:nvPr>
        </p:nvSpPr>
        <p:spPr/>
        <p:txBody>
          <a:bodyPr/>
          <a:lstStyle/>
          <a:p>
            <a:endParaRPr lang="fr-FR" dirty="0"/>
          </a:p>
        </p:txBody>
      </p:sp>
      <p:sp>
        <p:nvSpPr>
          <p:cNvPr id="8" name="Espace réservé de la date 7">
            <a:extLst>
              <a:ext uri="{FF2B5EF4-FFF2-40B4-BE49-F238E27FC236}">
                <a16:creationId xmlns:a16="http://schemas.microsoft.com/office/drawing/2014/main" id="{8189375E-878A-6353-458E-130A637A71C1}"/>
              </a:ext>
            </a:extLst>
          </p:cNvPr>
          <p:cNvSpPr>
            <a:spLocks noGrp="1"/>
          </p:cNvSpPr>
          <p:nvPr>
            <p:ph type="dt" idx="1"/>
          </p:nvPr>
        </p:nvSpPr>
        <p:spPr/>
        <p:txBody>
          <a:bodyPr/>
          <a:lstStyle/>
          <a:p>
            <a:r>
              <a:rPr lang="fr-FR"/>
              <a:t>25/10/2023</a:t>
            </a:r>
          </a:p>
        </p:txBody>
      </p:sp>
    </p:spTree>
    <p:extLst>
      <p:ext uri="{BB962C8B-B14F-4D97-AF65-F5344CB8AC3E}">
        <p14:creationId xmlns:p14="http://schemas.microsoft.com/office/powerpoint/2010/main" val="101815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dirty="0">
                <a:effectLst/>
                <a:latin typeface="Calibri" panose="020F0502020204030204" pitchFamily="34" charset="0"/>
              </a:rPr>
              <a:t>=&gt; une fréquentation touristique globalement stable en Bretagne depuis ses 20 dernières années </a:t>
            </a:r>
            <a:endParaRPr lang="fr-FR" dirty="0"/>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53</a:t>
            </a:fld>
            <a:endParaRPr lang="fr-FR"/>
          </a:p>
        </p:txBody>
      </p:sp>
    </p:spTree>
    <p:extLst>
      <p:ext uri="{BB962C8B-B14F-4D97-AF65-F5344CB8AC3E}">
        <p14:creationId xmlns:p14="http://schemas.microsoft.com/office/powerpoint/2010/main" val="876098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Symbol" panose="05050102010706020507" pitchFamily="18" charset="2"/>
              <a:buChar char="Þ"/>
            </a:pPr>
            <a:r>
              <a:rPr lang="fr-FR" sz="1800" b="0" i="0" dirty="0">
                <a:effectLst/>
                <a:latin typeface="Calibri" panose="020F0502020204030204" pitchFamily="34" charset="0"/>
              </a:rPr>
              <a:t>différence entre tourisme et </a:t>
            </a:r>
            <a:r>
              <a:rPr lang="fr-FR" sz="1800" b="0" i="0" dirty="0" err="1">
                <a:effectLst/>
                <a:latin typeface="Calibri" panose="020F0502020204030204" pitchFamily="34" charset="0"/>
              </a:rPr>
              <a:t>excursionnisme</a:t>
            </a:r>
            <a:r>
              <a:rPr lang="fr-FR" sz="1800" b="0" i="0" dirty="0">
                <a:effectLst/>
                <a:latin typeface="Calibri" panose="020F0502020204030204" pitchFamily="34" charset="0"/>
              </a:rPr>
              <a:t> </a:t>
            </a:r>
          </a:p>
          <a:p>
            <a:pPr marL="171450" indent="-171450">
              <a:buFont typeface="Symbol" panose="05050102010706020507" pitchFamily="18" charset="2"/>
              <a:buChar char="Þ"/>
            </a:pPr>
            <a:r>
              <a:rPr lang="fr-FR" sz="1800" b="0" i="0" dirty="0">
                <a:effectLst/>
                <a:latin typeface="Calibri" panose="020F0502020204030204" pitchFamily="34" charset="0"/>
              </a:rPr>
              <a:t> une augmentation de l'</a:t>
            </a:r>
            <a:r>
              <a:rPr lang="fr-FR" sz="1800" b="0" i="0" dirty="0" err="1">
                <a:effectLst/>
                <a:latin typeface="Calibri" panose="020F0502020204030204" pitchFamily="34" charset="0"/>
              </a:rPr>
              <a:t>excursionnisme</a:t>
            </a:r>
            <a:r>
              <a:rPr lang="fr-FR" sz="1800" b="0" i="0" dirty="0">
                <a:effectLst/>
                <a:latin typeface="Calibri" panose="020F0502020204030204" pitchFamily="34" charset="0"/>
              </a:rPr>
              <a:t> liée à la fois à l'augmentation de la population de la Bretagne et des régions limitrophes,  et à un besoin accru de liberté, de pauses de déconnexion </a:t>
            </a:r>
            <a:endParaRPr lang="fr-FR" dirty="0"/>
          </a:p>
        </p:txBody>
      </p:sp>
      <p:sp>
        <p:nvSpPr>
          <p:cNvPr id="4" name="Espace réservé du numéro de diapositive 3"/>
          <p:cNvSpPr>
            <a:spLocks noGrp="1"/>
          </p:cNvSpPr>
          <p:nvPr>
            <p:ph type="sldNum" sz="quarter" idx="5"/>
          </p:nvPr>
        </p:nvSpPr>
        <p:spPr/>
        <p:txBody>
          <a:bodyPr/>
          <a:lstStyle/>
          <a:p>
            <a:fld id="{C139311E-0236-4DD3-8CA5-8F1B6132606C}" type="slidenum">
              <a:rPr lang="fr-FR" smtClean="0"/>
              <a:t>54</a:t>
            </a:fld>
            <a:endParaRPr lang="fr-FR"/>
          </a:p>
        </p:txBody>
      </p:sp>
    </p:spTree>
    <p:extLst>
      <p:ext uri="{BB962C8B-B14F-4D97-AF65-F5344CB8AC3E}">
        <p14:creationId xmlns:p14="http://schemas.microsoft.com/office/powerpoint/2010/main" val="1839281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39311E-0236-4DD3-8CA5-8F1B6132606C}" type="slidenum">
              <a:rPr lang="fr-FR" smtClean="0"/>
              <a:t>55</a:t>
            </a:fld>
            <a:endParaRPr lang="fr-FR"/>
          </a:p>
        </p:txBody>
      </p:sp>
    </p:spTree>
    <p:extLst>
      <p:ext uri="{BB962C8B-B14F-4D97-AF65-F5344CB8AC3E}">
        <p14:creationId xmlns:p14="http://schemas.microsoft.com/office/powerpoint/2010/main" val="746993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39311E-0236-4DD3-8CA5-8F1B6132606C}" type="slidenum">
              <a:rPr lang="fr-FR" smtClean="0"/>
              <a:t>56</a:t>
            </a:fld>
            <a:endParaRPr lang="fr-FR"/>
          </a:p>
        </p:txBody>
      </p:sp>
    </p:spTree>
    <p:extLst>
      <p:ext uri="{BB962C8B-B14F-4D97-AF65-F5344CB8AC3E}">
        <p14:creationId xmlns:p14="http://schemas.microsoft.com/office/powerpoint/2010/main" val="4290590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 masques ppt </a:t>
            </a:r>
            <a:r>
              <a:rPr lang="en-US" err="1">
                <a:cs typeface="Calibri"/>
              </a:rPr>
              <a:t>instit</a:t>
            </a:r>
            <a:endParaRPr lang="en-US">
              <a:cs typeface="Calibri"/>
            </a:endParaRPr>
          </a:p>
          <a:p>
            <a:r>
              <a:rPr lang="en-US">
                <a:cs typeface="Calibri"/>
              </a:rPr>
              <a:t>+ </a:t>
            </a:r>
            <a:r>
              <a:rPr lang="en-US" err="1">
                <a:cs typeface="Calibri"/>
              </a:rPr>
              <a:t>banque</a:t>
            </a:r>
            <a:r>
              <a:rPr lang="en-US">
                <a:cs typeface="Calibri"/>
              </a:rPr>
              <a:t> images </a:t>
            </a:r>
            <a:r>
              <a:rPr lang="en-US" err="1">
                <a:cs typeface="Calibri"/>
              </a:rPr>
              <a:t>en</a:t>
            </a:r>
            <a:r>
              <a:rPr lang="en-US">
                <a:cs typeface="Calibri"/>
              </a:rPr>
              <a:t> </a:t>
            </a:r>
            <a:r>
              <a:rPr lang="en-US" err="1">
                <a:cs typeface="Calibri"/>
              </a:rPr>
              <a:t>ligne</a:t>
            </a:r>
            <a:r>
              <a:rPr lang="en-US">
                <a:cs typeface="Calibri"/>
              </a:rPr>
              <a:t> </a:t>
            </a:r>
            <a:r>
              <a:rPr lang="en-US" err="1">
                <a:cs typeface="Calibri"/>
              </a:rPr>
              <a:t>infographies</a:t>
            </a:r>
            <a:endParaRPr lang="en-US">
              <a:cs typeface="Calibri"/>
            </a:endParaRPr>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58</a:t>
            </a:fld>
            <a:endParaRPr lang="fr-FR"/>
          </a:p>
        </p:txBody>
      </p:sp>
    </p:spTree>
    <p:extLst>
      <p:ext uri="{BB962C8B-B14F-4D97-AF65-F5344CB8AC3E}">
        <p14:creationId xmlns:p14="http://schemas.microsoft.com/office/powerpoint/2010/main" val="1017631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59</a:t>
            </a:fld>
            <a:endParaRPr lang="fr-FR"/>
          </a:p>
        </p:txBody>
      </p:sp>
    </p:spTree>
    <p:extLst>
      <p:ext uri="{BB962C8B-B14F-4D97-AF65-F5344CB8AC3E}">
        <p14:creationId xmlns:p14="http://schemas.microsoft.com/office/powerpoint/2010/main" val="2634777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promenade</a:t>
            </a:r>
          </a:p>
          <a:p>
            <a:r>
              <a:rPr lang="fr-FR" dirty="0"/>
              <a:t>+ plage</a:t>
            </a:r>
          </a:p>
          <a:p>
            <a:r>
              <a:rPr lang="fr-FR" dirty="0"/>
              <a:t>+ centre aquatique</a:t>
            </a:r>
          </a:p>
          <a:p>
            <a:pPr marL="171450" indent="-171450">
              <a:buFontTx/>
              <a:buChar char="-"/>
            </a:pPr>
            <a:r>
              <a:rPr lang="fr-FR" dirty="0"/>
              <a:t>Shopping</a:t>
            </a:r>
          </a:p>
          <a:p>
            <a:pPr marL="171450" indent="-171450">
              <a:buFontTx/>
              <a:buChar char="-"/>
            </a:pPr>
            <a:r>
              <a:rPr lang="fr-FR" dirty="0"/>
              <a:t>+resto =&gt; notamment crêperie</a:t>
            </a:r>
          </a:p>
        </p:txBody>
      </p:sp>
      <p:sp>
        <p:nvSpPr>
          <p:cNvPr id="4" name="Espace réservé du numéro de diapositive 3"/>
          <p:cNvSpPr>
            <a:spLocks noGrp="1"/>
          </p:cNvSpPr>
          <p:nvPr>
            <p:ph type="sldNum" sz="quarter" idx="5"/>
          </p:nvPr>
        </p:nvSpPr>
        <p:spPr/>
        <p:txBody>
          <a:bodyPr/>
          <a:lstStyle/>
          <a:p>
            <a:fld id="{85ADF616-547A-4E95-A6B9-B4135C3DDCB7}" type="slidenum">
              <a:rPr lang="fr-FR" smtClean="0"/>
              <a:t>66</a:t>
            </a:fld>
            <a:endParaRPr lang="fr-FR"/>
          </a:p>
        </p:txBody>
      </p:sp>
    </p:spTree>
    <p:extLst>
      <p:ext uri="{BB962C8B-B14F-4D97-AF65-F5344CB8AC3E}">
        <p14:creationId xmlns:p14="http://schemas.microsoft.com/office/powerpoint/2010/main" val="154764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4</a:t>
            </a:fld>
            <a:endParaRPr lang="fr-FR" dirty="0"/>
          </a:p>
        </p:txBody>
      </p:sp>
      <p:sp>
        <p:nvSpPr>
          <p:cNvPr id="5" name="Espace réservé de l'en-tête 4"/>
          <p:cNvSpPr>
            <a:spLocks noGrp="1"/>
          </p:cNvSpPr>
          <p:nvPr>
            <p:ph type="hdr" sz="quarter" idx="11"/>
          </p:nvPr>
        </p:nvSpPr>
        <p:spPr/>
        <p:txBody>
          <a:bodyPr/>
          <a:lstStyle/>
          <a:p>
            <a:r>
              <a:rPr lang="fr-FR"/>
              <a:t>Pré-Bilan de saison Perros-Guirec </a:t>
            </a:r>
            <a:endParaRPr lang="fr-FR" dirty="0"/>
          </a:p>
        </p:txBody>
      </p:sp>
      <p:sp>
        <p:nvSpPr>
          <p:cNvPr id="6" name="Espace réservé du pied de page 5">
            <a:extLst>
              <a:ext uri="{FF2B5EF4-FFF2-40B4-BE49-F238E27FC236}">
                <a16:creationId xmlns:a16="http://schemas.microsoft.com/office/drawing/2014/main" id="{B83842D6-8F40-4B72-8C18-638A80FFD136}"/>
              </a:ext>
            </a:extLst>
          </p:cNvPr>
          <p:cNvSpPr>
            <a:spLocks noGrp="1"/>
          </p:cNvSpPr>
          <p:nvPr>
            <p:ph type="ftr" sz="quarter" idx="4"/>
          </p:nvPr>
        </p:nvSpPr>
        <p:spPr/>
        <p:txBody>
          <a:bodyPr/>
          <a:lstStyle/>
          <a:p>
            <a:endParaRPr lang="fr-FR" dirty="0"/>
          </a:p>
        </p:txBody>
      </p:sp>
      <p:sp>
        <p:nvSpPr>
          <p:cNvPr id="8" name="Espace réservé de la date 7">
            <a:extLst>
              <a:ext uri="{FF2B5EF4-FFF2-40B4-BE49-F238E27FC236}">
                <a16:creationId xmlns:a16="http://schemas.microsoft.com/office/drawing/2014/main" id="{C38AC849-5247-DFDB-E206-5365FEEA5311}"/>
              </a:ext>
            </a:extLst>
          </p:cNvPr>
          <p:cNvSpPr>
            <a:spLocks noGrp="1"/>
          </p:cNvSpPr>
          <p:nvPr>
            <p:ph type="dt" idx="1"/>
          </p:nvPr>
        </p:nvSpPr>
        <p:spPr/>
        <p:txBody>
          <a:bodyPr/>
          <a:lstStyle/>
          <a:p>
            <a:r>
              <a:rPr lang="fr-FR"/>
              <a:t>25/10/2023</a:t>
            </a:r>
          </a:p>
        </p:txBody>
      </p:sp>
    </p:spTree>
    <p:extLst>
      <p:ext uri="{BB962C8B-B14F-4D97-AF65-F5344CB8AC3E}">
        <p14:creationId xmlns:p14="http://schemas.microsoft.com/office/powerpoint/2010/main" val="188779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5</a:t>
            </a:fld>
            <a:endParaRPr lang="fr-FR" dirty="0"/>
          </a:p>
        </p:txBody>
      </p:sp>
      <p:sp>
        <p:nvSpPr>
          <p:cNvPr id="5" name="Espace réservé de l'en-tête 4"/>
          <p:cNvSpPr>
            <a:spLocks noGrp="1"/>
          </p:cNvSpPr>
          <p:nvPr>
            <p:ph type="hdr" sz="quarter" idx="11"/>
          </p:nvPr>
        </p:nvSpPr>
        <p:spPr/>
        <p:txBody>
          <a:bodyPr/>
          <a:lstStyle/>
          <a:p>
            <a:r>
              <a:rPr lang="fr-FR"/>
              <a:t>Pré-Bilan de saison Perros-Guirec </a:t>
            </a:r>
            <a:endParaRPr lang="fr-FR" dirty="0"/>
          </a:p>
        </p:txBody>
      </p:sp>
      <p:sp>
        <p:nvSpPr>
          <p:cNvPr id="6" name="Espace réservé du pied de page 5">
            <a:extLst>
              <a:ext uri="{FF2B5EF4-FFF2-40B4-BE49-F238E27FC236}">
                <a16:creationId xmlns:a16="http://schemas.microsoft.com/office/drawing/2014/main" id="{57EC0FC7-68B0-438D-89FD-6F780549CE47}"/>
              </a:ext>
            </a:extLst>
          </p:cNvPr>
          <p:cNvSpPr>
            <a:spLocks noGrp="1"/>
          </p:cNvSpPr>
          <p:nvPr>
            <p:ph type="ftr" sz="quarter" idx="4"/>
          </p:nvPr>
        </p:nvSpPr>
        <p:spPr/>
        <p:txBody>
          <a:bodyPr/>
          <a:lstStyle/>
          <a:p>
            <a:endParaRPr lang="fr-FR" dirty="0"/>
          </a:p>
        </p:txBody>
      </p:sp>
      <p:sp>
        <p:nvSpPr>
          <p:cNvPr id="8" name="Espace réservé de la date 7">
            <a:extLst>
              <a:ext uri="{FF2B5EF4-FFF2-40B4-BE49-F238E27FC236}">
                <a16:creationId xmlns:a16="http://schemas.microsoft.com/office/drawing/2014/main" id="{9E506984-1EDD-683D-B3DF-A8ACD1A4491C}"/>
              </a:ext>
            </a:extLst>
          </p:cNvPr>
          <p:cNvSpPr>
            <a:spLocks noGrp="1"/>
          </p:cNvSpPr>
          <p:nvPr>
            <p:ph type="dt" idx="1"/>
          </p:nvPr>
        </p:nvSpPr>
        <p:spPr/>
        <p:txBody>
          <a:bodyPr/>
          <a:lstStyle/>
          <a:p>
            <a:r>
              <a:rPr lang="fr-FR"/>
              <a:t>25/10/2023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6</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57058EDB-7444-4CA8-9C07-9D94D43B6AE2}"/>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C5B91F91-4746-90DE-414D-A535DAAC5A33}"/>
              </a:ext>
            </a:extLst>
          </p:cNvPr>
          <p:cNvSpPr>
            <a:spLocks noGrp="1"/>
          </p:cNvSpPr>
          <p:nvPr>
            <p:ph type="dt" idx="1"/>
          </p:nvPr>
        </p:nvSpPr>
        <p:spPr/>
        <p:txBody>
          <a:bodyPr/>
          <a:lstStyle/>
          <a:p>
            <a:r>
              <a:rPr lang="fr-FR"/>
              <a:t>25/10/2023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7</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762A123A-AAF7-4C8C-B853-847CA7A2D480}"/>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CF4E9678-78D5-1BCD-A7A5-3163619F470D}"/>
              </a:ext>
            </a:extLst>
          </p:cNvPr>
          <p:cNvSpPr>
            <a:spLocks noGrp="1"/>
          </p:cNvSpPr>
          <p:nvPr>
            <p:ph type="dt" idx="1"/>
          </p:nvPr>
        </p:nvSpPr>
        <p:spPr/>
        <p:txBody>
          <a:bodyPr/>
          <a:lstStyle/>
          <a:p>
            <a:r>
              <a:rPr lang="fr-FR"/>
              <a:t>25/10/2023</a:t>
            </a:r>
          </a:p>
        </p:txBody>
      </p:sp>
    </p:spTree>
    <p:extLst>
      <p:ext uri="{BB962C8B-B14F-4D97-AF65-F5344CB8AC3E}">
        <p14:creationId xmlns:p14="http://schemas.microsoft.com/office/powerpoint/2010/main" val="190403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8</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7" name="Espace réservé de la date 6">
            <a:extLst>
              <a:ext uri="{FF2B5EF4-FFF2-40B4-BE49-F238E27FC236}">
                <a16:creationId xmlns:a16="http://schemas.microsoft.com/office/drawing/2014/main" id="{85D9B9B6-2FF5-A056-1FFB-4F50CF8A6926}"/>
              </a:ext>
            </a:extLst>
          </p:cNvPr>
          <p:cNvSpPr>
            <a:spLocks noGrp="1"/>
          </p:cNvSpPr>
          <p:nvPr>
            <p:ph type="dt" idx="1"/>
          </p:nvPr>
        </p:nvSpPr>
        <p:spPr/>
        <p:txBody>
          <a:bodyPr/>
          <a:lstStyle/>
          <a:p>
            <a:r>
              <a:rPr lang="fr-FR"/>
              <a:t>25/10/2023</a:t>
            </a:r>
          </a:p>
        </p:txBody>
      </p:sp>
    </p:spTree>
    <p:extLst>
      <p:ext uri="{BB962C8B-B14F-4D97-AF65-F5344CB8AC3E}">
        <p14:creationId xmlns:p14="http://schemas.microsoft.com/office/powerpoint/2010/main" val="354005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9</a:t>
            </a:fld>
            <a:endParaRPr lang="fr-FR"/>
          </a:p>
        </p:txBody>
      </p:sp>
      <p:sp>
        <p:nvSpPr>
          <p:cNvPr id="5" name="Espace réservé de l'en-tête 4"/>
          <p:cNvSpPr>
            <a:spLocks noGrp="1"/>
          </p:cNvSpPr>
          <p:nvPr>
            <p:ph type="hdr" sz="quarter" idx="11"/>
          </p:nvPr>
        </p:nvSpPr>
        <p:spPr/>
        <p:txBody>
          <a:bodyPr/>
          <a:lstStyle/>
          <a:p>
            <a:r>
              <a:rPr lang="fr-FR"/>
              <a:t>Pré-Bilan de saison Perros-Guirec </a:t>
            </a:r>
          </a:p>
        </p:txBody>
      </p:sp>
      <p:sp>
        <p:nvSpPr>
          <p:cNvPr id="6" name="Espace réservé du pied de page 5">
            <a:extLst>
              <a:ext uri="{FF2B5EF4-FFF2-40B4-BE49-F238E27FC236}">
                <a16:creationId xmlns:a16="http://schemas.microsoft.com/office/drawing/2014/main" id="{0848272A-ED8F-40AA-AFA3-D54EA555C268}"/>
              </a:ext>
            </a:extLst>
          </p:cNvPr>
          <p:cNvSpPr>
            <a:spLocks noGrp="1"/>
          </p:cNvSpPr>
          <p:nvPr>
            <p:ph type="ftr" sz="quarter" idx="4"/>
          </p:nvPr>
        </p:nvSpPr>
        <p:spPr/>
        <p:txBody>
          <a:bodyPr/>
          <a:lstStyle/>
          <a:p>
            <a:endParaRPr lang="fr-FR"/>
          </a:p>
        </p:txBody>
      </p:sp>
      <p:sp>
        <p:nvSpPr>
          <p:cNvPr id="8" name="Espace réservé de la date 7">
            <a:extLst>
              <a:ext uri="{FF2B5EF4-FFF2-40B4-BE49-F238E27FC236}">
                <a16:creationId xmlns:a16="http://schemas.microsoft.com/office/drawing/2014/main" id="{6CF88C7D-84D4-5A3F-F342-D0E93A6E2643}"/>
              </a:ext>
            </a:extLst>
          </p:cNvPr>
          <p:cNvSpPr>
            <a:spLocks noGrp="1"/>
          </p:cNvSpPr>
          <p:nvPr>
            <p:ph type="dt" idx="1"/>
          </p:nvPr>
        </p:nvSpPr>
        <p:spPr/>
        <p:txBody>
          <a:bodyPr/>
          <a:lstStyle/>
          <a:p>
            <a:r>
              <a:rPr lang="fr-FR"/>
              <a:t>25/10/2023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0D1EAE71-42FE-4824-8A6D-14F1295AE3B9}" type="datetime1">
              <a:rPr lang="fr-FR" smtClean="0"/>
              <a:t>24/10/2023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FCEDDFE-5D83-4F1D-8D33-823C749CD605}" type="datetime1">
              <a:rPr lang="fr-FR" smtClean="0"/>
              <a:t>24/10/2023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256E15F-FC00-4CEE-8DF4-3FDC7FB3834B}" type="datetime1">
              <a:rPr lang="fr-FR" smtClean="0"/>
              <a:t>24/10/2023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21" name="Image 20" descr="Bande_Format_16-9_N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68533"/>
            <a:ext cx="9144000" cy="389467"/>
          </a:xfrm>
          <a:prstGeom prst="rect">
            <a:avLst/>
          </a:prstGeom>
        </p:spPr>
      </p:pic>
      <p:sp>
        <p:nvSpPr>
          <p:cNvPr id="2" name="Titre 1"/>
          <p:cNvSpPr>
            <a:spLocks noGrp="1"/>
          </p:cNvSpPr>
          <p:nvPr>
            <p:ph type="ctrTitle"/>
          </p:nvPr>
        </p:nvSpPr>
        <p:spPr>
          <a:xfrm>
            <a:off x="301947" y="1719596"/>
            <a:ext cx="7772400" cy="1574961"/>
          </a:xfrm>
        </p:spPr>
        <p:txBody>
          <a:bodyPr>
            <a:noAutofit/>
          </a:bodyPr>
          <a:lstStyle>
            <a:lvl1pPr marL="360000" indent="-360000" algn="l">
              <a:lnSpc>
                <a:spcPts val="5300"/>
              </a:lnSpc>
              <a:buFontTx/>
              <a:buBlip>
                <a:blip r:embed="rId3"/>
              </a:buBlip>
              <a:defRPr sz="6700">
                <a:solidFill>
                  <a:schemeClr val="tx1"/>
                </a:solidFill>
                <a:latin typeface="Tertre Extra Bold"/>
                <a:cs typeface="Tertre Extra Bold"/>
              </a:defRPr>
            </a:lvl1pPr>
          </a:lstStyle>
          <a:p>
            <a:r>
              <a:rPr lang="fr-FR" dirty="0"/>
              <a:t>Cliquez et modifiez le titre</a:t>
            </a:r>
          </a:p>
        </p:txBody>
      </p:sp>
      <p:sp>
        <p:nvSpPr>
          <p:cNvPr id="3" name="Sous-titre 2"/>
          <p:cNvSpPr>
            <a:spLocks noGrp="1"/>
          </p:cNvSpPr>
          <p:nvPr>
            <p:ph type="subTitle" idx="1"/>
          </p:nvPr>
        </p:nvSpPr>
        <p:spPr>
          <a:xfrm>
            <a:off x="639425" y="3306399"/>
            <a:ext cx="7434922" cy="897504"/>
          </a:xfrm>
        </p:spPr>
        <p:txBody>
          <a:bodyPr>
            <a:noAutofit/>
          </a:bodyPr>
          <a:lstStyle>
            <a:lvl1pPr marL="0" indent="0" algn="l">
              <a:lnSpc>
                <a:spcPts val="2400"/>
              </a:lnSpc>
              <a:buNone/>
              <a:defRPr sz="24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6" name="Espace réservé du numéro de diapositive 5"/>
          <p:cNvSpPr>
            <a:spLocks noGrp="1"/>
          </p:cNvSpPr>
          <p:nvPr>
            <p:ph type="sldNum" sz="quarter" idx="12"/>
          </p:nvPr>
        </p:nvSpPr>
        <p:spPr/>
        <p:txBody>
          <a:bodyPr/>
          <a:lstStyle/>
          <a:p>
            <a:fld id="{205E2325-1391-8F43-A2D7-AFBA69FCF4B2}" type="slidenum">
              <a:rPr lang="fr-FR" smtClean="0"/>
              <a:t>‹N°›</a:t>
            </a:fld>
            <a:endParaRPr lang="fr-FR"/>
          </a:p>
        </p:txBody>
      </p:sp>
      <p:sp>
        <p:nvSpPr>
          <p:cNvPr id="7" name="Espace réservé du pied de page 4"/>
          <p:cNvSpPr>
            <a:spLocks noGrp="1"/>
          </p:cNvSpPr>
          <p:nvPr>
            <p:ph type="ftr" sz="quarter" idx="3"/>
          </p:nvPr>
        </p:nvSpPr>
        <p:spPr>
          <a:xfrm>
            <a:off x="248661" y="6474778"/>
            <a:ext cx="3134960" cy="365125"/>
          </a:xfrm>
          <a:prstGeom prst="rect">
            <a:avLst/>
          </a:prstGeom>
        </p:spPr>
        <p:txBody>
          <a:bodyPr vert="horz" lIns="91440" tIns="45720" rIns="91440" bIns="45720" rtlCol="0" anchor="ctr"/>
          <a:lstStyle>
            <a:lvl1pPr algn="ctr">
              <a:defRPr sz="1000" b="0" i="0">
                <a:solidFill>
                  <a:schemeClr val="bg1"/>
                </a:solidFill>
                <a:latin typeface="Raleway"/>
                <a:cs typeface="Raleway"/>
              </a:defRPr>
            </a:lvl1pPr>
          </a:lstStyle>
          <a:p>
            <a:r>
              <a:rPr lang="fr-FR" dirty="0"/>
              <a:t>CÔTES D’ARMOR DESTINATION</a:t>
            </a:r>
          </a:p>
        </p:txBody>
      </p:sp>
      <p:sp>
        <p:nvSpPr>
          <p:cNvPr id="20" name="Espace réservé du contenu 19"/>
          <p:cNvSpPr>
            <a:spLocks noGrp="1"/>
          </p:cNvSpPr>
          <p:nvPr>
            <p:ph sz="quarter" idx="13" hasCustomPrompt="1"/>
          </p:nvPr>
        </p:nvSpPr>
        <p:spPr>
          <a:xfrm>
            <a:off x="639763" y="4203701"/>
            <a:ext cx="2592887" cy="478708"/>
          </a:xfrm>
        </p:spPr>
        <p:txBody>
          <a:bodyPr>
            <a:normAutofit/>
          </a:bodyPr>
          <a:lstStyle>
            <a:lvl1pPr marL="0" indent="0">
              <a:buFontTx/>
              <a:buNone/>
              <a:defRPr sz="1300" b="1" i="0" cap="all">
                <a:latin typeface="Raleway"/>
                <a:cs typeface="Raleway"/>
              </a:defRPr>
            </a:lvl1pPr>
          </a:lstStyle>
          <a:p>
            <a:pPr lvl="0"/>
            <a:r>
              <a:rPr lang="fr-FR" dirty="0"/>
              <a:t>8 </a:t>
            </a:r>
            <a:r>
              <a:rPr lang="fr-FR" dirty="0" err="1"/>
              <a:t>jANVIER</a:t>
            </a:r>
            <a:r>
              <a:rPr lang="fr-FR" dirty="0"/>
              <a:t> 2019</a:t>
            </a:r>
          </a:p>
        </p:txBody>
      </p:sp>
      <p:pic>
        <p:nvPicPr>
          <p:cNvPr id="1026" name="Image 7" descr="Logo-CAD-Tout-vivr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56886" y="4307517"/>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33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8" name="Image 7" descr="Bandeau_Haut_Format_16-9_N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7733"/>
          </a:xfrm>
          <a:prstGeom prst="rect">
            <a:avLst/>
          </a:prstGeom>
        </p:spPr>
      </p:pic>
      <p:sp>
        <p:nvSpPr>
          <p:cNvPr id="3" name="Espace réservé du contenu 2"/>
          <p:cNvSpPr>
            <a:spLocks noGrp="1"/>
          </p:cNvSpPr>
          <p:nvPr>
            <p:ph idx="1"/>
          </p:nvPr>
        </p:nvSpPr>
        <p:spPr>
          <a:xfrm>
            <a:off x="670344" y="2664479"/>
            <a:ext cx="8229600" cy="3706519"/>
          </a:xfrm>
        </p:spPr>
        <p:txBody>
          <a:bodyPr>
            <a:normAutofit/>
          </a:bodyPr>
          <a:lstStyle>
            <a:lvl1pPr marL="72000" indent="-180000">
              <a:lnSpc>
                <a:spcPts val="2250"/>
              </a:lnSpc>
              <a:buClr>
                <a:schemeClr val="accent1"/>
              </a:buClr>
              <a:buSzPct val="100000"/>
              <a:buFont typeface="Raleway ExtraBold Italic"/>
              <a:buChar char="∕"/>
              <a:defRPr sz="1300" b="1" i="0" cap="all">
                <a:latin typeface="Raleway"/>
                <a:cs typeface="Raleway"/>
              </a:defRPr>
            </a:lvl1pPr>
            <a:lvl2pPr marL="72000" indent="-180000">
              <a:lnSpc>
                <a:spcPts val="2250"/>
              </a:lnSpc>
              <a:buClr>
                <a:schemeClr val="accent1"/>
              </a:buClr>
              <a:buSzPct val="100000"/>
              <a:buFont typeface="Raleway ExtraBold Italic"/>
              <a:buChar char="∕"/>
              <a:defRPr sz="1300" b="1" i="0" cap="all">
                <a:latin typeface="Raleway"/>
                <a:cs typeface="Raleway"/>
              </a:defRPr>
            </a:lvl2pPr>
            <a:lvl3pPr marL="72000" indent="-180000">
              <a:lnSpc>
                <a:spcPts val="2250"/>
              </a:lnSpc>
              <a:buClr>
                <a:schemeClr val="accent1"/>
              </a:buClr>
              <a:buSzPct val="100000"/>
              <a:buFont typeface="Raleway ExtraBold Italic"/>
              <a:buChar char="∕"/>
              <a:defRPr sz="1300" b="1" i="0" cap="all">
                <a:latin typeface="Raleway"/>
                <a:cs typeface="Raleway"/>
              </a:defRPr>
            </a:lvl3pPr>
            <a:lvl4pPr marL="72000" indent="-180000">
              <a:lnSpc>
                <a:spcPts val="2250"/>
              </a:lnSpc>
              <a:buClr>
                <a:schemeClr val="accent1"/>
              </a:buClr>
              <a:buSzPct val="100000"/>
              <a:buFont typeface="Raleway ExtraBold Italic"/>
              <a:buChar char="∕"/>
              <a:defRPr sz="1300" b="1" i="0" cap="all">
                <a:latin typeface="Raleway"/>
                <a:cs typeface="Raleway"/>
              </a:defRPr>
            </a:lvl4pPr>
            <a:lvl5pPr marL="72000" indent="-180000">
              <a:lnSpc>
                <a:spcPts val="2250"/>
              </a:lnSpc>
              <a:buClr>
                <a:schemeClr val="accent1"/>
              </a:buClr>
              <a:buSzPct val="100000"/>
              <a:buFont typeface="Raleway ExtraBold Italic"/>
              <a:buChar char="∕"/>
              <a:defRPr sz="1300" b="1" i="0" cap="all">
                <a:latin typeface="Raleway"/>
                <a:cs typeface="Raleway"/>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numéro de diapositive 5"/>
          <p:cNvSpPr>
            <a:spLocks noGrp="1"/>
          </p:cNvSpPr>
          <p:nvPr>
            <p:ph type="sldNum" sz="quarter" idx="12"/>
          </p:nvPr>
        </p:nvSpPr>
        <p:spPr>
          <a:xfrm>
            <a:off x="7015012" y="6474778"/>
            <a:ext cx="2133600" cy="365125"/>
          </a:xfrm>
        </p:spPr>
        <p:txBody>
          <a:bodyPr/>
          <a:lstStyle>
            <a:lvl1pPr>
              <a:defRPr>
                <a:solidFill>
                  <a:schemeClr val="tx1"/>
                </a:solidFill>
              </a:defRPr>
            </a:lvl1pPr>
          </a:lstStyle>
          <a:p>
            <a:fld id="{205E2325-1391-8F43-A2D7-AFBA69FCF4B2}" type="slidenum">
              <a:rPr lang="fr-FR" smtClean="0"/>
              <a:pPr/>
              <a:t>‹N°›</a:t>
            </a:fld>
            <a:endParaRPr lang="fr-FR" dirty="0"/>
          </a:p>
        </p:txBody>
      </p:sp>
      <p:sp>
        <p:nvSpPr>
          <p:cNvPr id="4" name="ZoneTexte 3"/>
          <p:cNvSpPr txBox="1"/>
          <p:nvPr userDrawn="1"/>
        </p:nvSpPr>
        <p:spPr>
          <a:xfrm>
            <a:off x="670344" y="521032"/>
            <a:ext cx="5075600" cy="707886"/>
          </a:xfrm>
          <a:prstGeom prst="rect">
            <a:avLst/>
          </a:prstGeom>
          <a:noFill/>
        </p:spPr>
        <p:txBody>
          <a:bodyPr wrap="square" rtlCol="0">
            <a:spAutoFit/>
          </a:bodyPr>
          <a:lstStyle/>
          <a:p>
            <a:r>
              <a:rPr lang="fr-FR" sz="4000" cap="all" dirty="0">
                <a:solidFill>
                  <a:srgbClr val="FFFFFF"/>
                </a:solidFill>
                <a:latin typeface="Tertre Extra Bold"/>
                <a:cs typeface="Tertre Extra Bold"/>
              </a:rPr>
              <a:t>sommaire</a:t>
            </a:r>
          </a:p>
        </p:txBody>
      </p:sp>
    </p:spTree>
    <p:extLst>
      <p:ext uri="{BB962C8B-B14F-4D97-AF65-F5344CB8AC3E}">
        <p14:creationId xmlns:p14="http://schemas.microsoft.com/office/powerpoint/2010/main" val="3063848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5" name="Image 4" descr="Bande_Format_16-9_N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68533"/>
            <a:ext cx="9144000" cy="389467"/>
          </a:xfrm>
          <a:prstGeom prst="rect">
            <a:avLst/>
          </a:prstGeom>
        </p:spPr>
      </p:pic>
      <p:sp>
        <p:nvSpPr>
          <p:cNvPr id="3" name="Espace réservé du pied de page 2"/>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p:cNvSpPr>
            <a:spLocks noGrp="1"/>
          </p:cNvSpPr>
          <p:nvPr>
            <p:ph type="sldNum" sz="quarter" idx="11"/>
          </p:nvPr>
        </p:nvSpPr>
        <p:spPr/>
        <p:txBody>
          <a:bodyPr/>
          <a:lstStyle/>
          <a:p>
            <a:fld id="{205E2325-1391-8F43-A2D7-AFBA69FCF4B2}" type="slidenum">
              <a:rPr lang="fr-FR" smtClean="0"/>
              <a:pPr/>
              <a:t>‹N°›</a:t>
            </a:fld>
            <a:endParaRPr lang="fr-FR" dirty="0"/>
          </a:p>
        </p:txBody>
      </p:sp>
    </p:spTree>
    <p:extLst>
      <p:ext uri="{BB962C8B-B14F-4D97-AF65-F5344CB8AC3E}">
        <p14:creationId xmlns:p14="http://schemas.microsoft.com/office/powerpoint/2010/main" val="128907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blocs">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76FEDDDC-C03A-9152-829A-60D7A7C67452}"/>
              </a:ext>
            </a:extLst>
          </p:cNvPr>
          <p:cNvSpPr>
            <a:spLocks noGrp="1"/>
          </p:cNvSpPr>
          <p:nvPr>
            <p:ph type="pic" sz="quarter" idx="12"/>
          </p:nvPr>
        </p:nvSpPr>
        <p:spPr>
          <a:xfrm>
            <a:off x="521494" y="2079860"/>
            <a:ext cx="2158781" cy="1660711"/>
          </a:xfrm>
          <a:custGeom>
            <a:avLst/>
            <a:gdLst>
              <a:gd name="connsiteX0" fmla="*/ 349703 w 2878374"/>
              <a:gd name="connsiteY0" fmla="*/ 0 h 1660711"/>
              <a:gd name="connsiteX1" fmla="*/ 2878374 w 2878374"/>
              <a:gd name="connsiteY1" fmla="*/ 0 h 1660711"/>
              <a:gd name="connsiteX2" fmla="*/ 2878374 w 2878374"/>
              <a:gd name="connsiteY2" fmla="*/ 1660711 h 1660711"/>
              <a:gd name="connsiteX3" fmla="*/ 0 w 2878374"/>
              <a:gd name="connsiteY3" fmla="*/ 1660711 h 1660711"/>
              <a:gd name="connsiteX4" fmla="*/ 0 w 2878374"/>
              <a:gd name="connsiteY4" fmla="*/ 447683 h 1660711"/>
              <a:gd name="connsiteX5" fmla="*/ 349703 w 2878374"/>
              <a:gd name="connsiteY5" fmla="*/ 447683 h 1660711"/>
              <a:gd name="connsiteX6" fmla="*/ 349703 w 2878374"/>
              <a:gd name="connsiteY6" fmla="*/ 362907 h 1660711"/>
              <a:gd name="connsiteX7" fmla="*/ 0 w 2878374"/>
              <a:gd name="connsiteY7" fmla="*/ 362907 h 1660711"/>
              <a:gd name="connsiteX8" fmla="*/ 0 w 2878374"/>
              <a:gd name="connsiteY8" fmla="*/ 266144 h 1660711"/>
              <a:gd name="connsiteX9" fmla="*/ 349703 w 2878374"/>
              <a:gd name="connsiteY9" fmla="*/ 266144 h 1660711"/>
              <a:gd name="connsiteX10" fmla="*/ 349703 w 2878374"/>
              <a:gd name="connsiteY10" fmla="*/ 181368 h 1660711"/>
              <a:gd name="connsiteX11" fmla="*/ 0 w 2878374"/>
              <a:gd name="connsiteY11" fmla="*/ 181368 h 1660711"/>
              <a:gd name="connsiteX12" fmla="*/ 0 w 2878374"/>
              <a:gd name="connsiteY12" fmla="*/ 84776 h 1660711"/>
              <a:gd name="connsiteX13" fmla="*/ 349703 w 2878374"/>
              <a:gd name="connsiteY13" fmla="*/ 84776 h 166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8374" h="1660711">
                <a:moveTo>
                  <a:pt x="349703" y="0"/>
                </a:moveTo>
                <a:lnTo>
                  <a:pt x="2878374" y="0"/>
                </a:lnTo>
                <a:lnTo>
                  <a:pt x="2878374" y="1660711"/>
                </a:lnTo>
                <a:lnTo>
                  <a:pt x="0" y="1660711"/>
                </a:lnTo>
                <a:lnTo>
                  <a:pt x="0" y="447683"/>
                </a:lnTo>
                <a:lnTo>
                  <a:pt x="349703" y="447683"/>
                </a:lnTo>
                <a:lnTo>
                  <a:pt x="349703" y="362907"/>
                </a:lnTo>
                <a:lnTo>
                  <a:pt x="0" y="362907"/>
                </a:lnTo>
                <a:lnTo>
                  <a:pt x="0" y="266144"/>
                </a:lnTo>
                <a:lnTo>
                  <a:pt x="349703" y="266144"/>
                </a:lnTo>
                <a:lnTo>
                  <a:pt x="349703" y="181368"/>
                </a:lnTo>
                <a:lnTo>
                  <a:pt x="0" y="181368"/>
                </a:lnTo>
                <a:lnTo>
                  <a:pt x="0" y="84776"/>
                </a:lnTo>
                <a:lnTo>
                  <a:pt x="349703" y="84776"/>
                </a:lnTo>
                <a:close/>
              </a:path>
            </a:pathLst>
          </a:custGeom>
          <a:solidFill>
            <a:schemeClr val="bg2">
              <a:lumMod val="20000"/>
              <a:lumOff val="80000"/>
            </a:schemeClr>
          </a:solidFill>
        </p:spPr>
        <p:txBody>
          <a:bodyPr wrap="square" tIns="1152000">
            <a:noAutofit/>
          </a:bodyPr>
          <a:lstStyle>
            <a:lvl1pPr algn="ctr">
              <a:defRPr/>
            </a:lvl1pPr>
          </a:lstStyle>
          <a:p>
            <a:endParaRPr lang="en-US"/>
          </a:p>
        </p:txBody>
      </p:sp>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8099801"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8099801"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25" name="Espace réservé pour une image  24">
            <a:extLst>
              <a:ext uri="{FF2B5EF4-FFF2-40B4-BE49-F238E27FC236}">
                <a16:creationId xmlns:a16="http://schemas.microsoft.com/office/drawing/2014/main" id="{9BBACCAD-43B1-8953-F574-5809C2A46395}"/>
              </a:ext>
            </a:extLst>
          </p:cNvPr>
          <p:cNvSpPr>
            <a:spLocks noGrp="1"/>
          </p:cNvSpPr>
          <p:nvPr>
            <p:ph type="pic" sz="quarter" idx="13"/>
          </p:nvPr>
        </p:nvSpPr>
        <p:spPr>
          <a:xfrm>
            <a:off x="3492610" y="2079859"/>
            <a:ext cx="2158781" cy="1660711"/>
          </a:xfrm>
          <a:custGeom>
            <a:avLst/>
            <a:gdLst>
              <a:gd name="connsiteX0" fmla="*/ 349703 w 2878374"/>
              <a:gd name="connsiteY0" fmla="*/ 0 h 1660711"/>
              <a:gd name="connsiteX1" fmla="*/ 2878374 w 2878374"/>
              <a:gd name="connsiteY1" fmla="*/ 0 h 1660711"/>
              <a:gd name="connsiteX2" fmla="*/ 2878374 w 2878374"/>
              <a:gd name="connsiteY2" fmla="*/ 1660711 h 1660711"/>
              <a:gd name="connsiteX3" fmla="*/ 0 w 2878374"/>
              <a:gd name="connsiteY3" fmla="*/ 1660711 h 1660711"/>
              <a:gd name="connsiteX4" fmla="*/ 0 w 2878374"/>
              <a:gd name="connsiteY4" fmla="*/ 447683 h 1660711"/>
              <a:gd name="connsiteX5" fmla="*/ 349703 w 2878374"/>
              <a:gd name="connsiteY5" fmla="*/ 447683 h 1660711"/>
              <a:gd name="connsiteX6" fmla="*/ 349703 w 2878374"/>
              <a:gd name="connsiteY6" fmla="*/ 362907 h 1660711"/>
              <a:gd name="connsiteX7" fmla="*/ 0 w 2878374"/>
              <a:gd name="connsiteY7" fmla="*/ 362907 h 1660711"/>
              <a:gd name="connsiteX8" fmla="*/ 0 w 2878374"/>
              <a:gd name="connsiteY8" fmla="*/ 266144 h 1660711"/>
              <a:gd name="connsiteX9" fmla="*/ 349703 w 2878374"/>
              <a:gd name="connsiteY9" fmla="*/ 266144 h 1660711"/>
              <a:gd name="connsiteX10" fmla="*/ 349703 w 2878374"/>
              <a:gd name="connsiteY10" fmla="*/ 181368 h 1660711"/>
              <a:gd name="connsiteX11" fmla="*/ 0 w 2878374"/>
              <a:gd name="connsiteY11" fmla="*/ 181368 h 1660711"/>
              <a:gd name="connsiteX12" fmla="*/ 0 w 2878374"/>
              <a:gd name="connsiteY12" fmla="*/ 84776 h 1660711"/>
              <a:gd name="connsiteX13" fmla="*/ 349703 w 2878374"/>
              <a:gd name="connsiteY13" fmla="*/ 84776 h 166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8374" h="1660711">
                <a:moveTo>
                  <a:pt x="349703" y="0"/>
                </a:moveTo>
                <a:lnTo>
                  <a:pt x="2878374" y="0"/>
                </a:lnTo>
                <a:lnTo>
                  <a:pt x="2878374" y="1660711"/>
                </a:lnTo>
                <a:lnTo>
                  <a:pt x="0" y="1660711"/>
                </a:lnTo>
                <a:lnTo>
                  <a:pt x="0" y="447683"/>
                </a:lnTo>
                <a:lnTo>
                  <a:pt x="349703" y="447683"/>
                </a:lnTo>
                <a:lnTo>
                  <a:pt x="349703" y="362907"/>
                </a:lnTo>
                <a:lnTo>
                  <a:pt x="0" y="362907"/>
                </a:lnTo>
                <a:lnTo>
                  <a:pt x="0" y="266144"/>
                </a:lnTo>
                <a:lnTo>
                  <a:pt x="349703" y="266144"/>
                </a:lnTo>
                <a:lnTo>
                  <a:pt x="349703" y="181368"/>
                </a:lnTo>
                <a:lnTo>
                  <a:pt x="0" y="181368"/>
                </a:lnTo>
                <a:lnTo>
                  <a:pt x="0" y="84776"/>
                </a:lnTo>
                <a:lnTo>
                  <a:pt x="349703" y="84776"/>
                </a:lnTo>
                <a:close/>
              </a:path>
            </a:pathLst>
          </a:custGeom>
          <a:solidFill>
            <a:schemeClr val="bg2">
              <a:lumMod val="20000"/>
              <a:lumOff val="80000"/>
            </a:schemeClr>
          </a:solidFill>
        </p:spPr>
        <p:txBody>
          <a:bodyPr wrap="square" tIns="1152000">
            <a:noAutofit/>
          </a:bodyPr>
          <a:lstStyle>
            <a:lvl1pPr algn="ctr">
              <a:defRPr/>
            </a:lvl1pPr>
          </a:lstStyle>
          <a:p>
            <a:endParaRPr lang="en-US"/>
          </a:p>
        </p:txBody>
      </p:sp>
      <p:sp>
        <p:nvSpPr>
          <p:cNvPr id="26" name="Espace réservé pour une image  25">
            <a:extLst>
              <a:ext uri="{FF2B5EF4-FFF2-40B4-BE49-F238E27FC236}">
                <a16:creationId xmlns:a16="http://schemas.microsoft.com/office/drawing/2014/main" id="{74565D52-C4ED-3EED-BF39-8DC4F8C6BB21}"/>
              </a:ext>
            </a:extLst>
          </p:cNvPr>
          <p:cNvSpPr>
            <a:spLocks noGrp="1"/>
          </p:cNvSpPr>
          <p:nvPr>
            <p:ph type="pic" sz="quarter" idx="14"/>
          </p:nvPr>
        </p:nvSpPr>
        <p:spPr>
          <a:xfrm>
            <a:off x="6462514" y="2079858"/>
            <a:ext cx="2158781" cy="1660711"/>
          </a:xfrm>
          <a:custGeom>
            <a:avLst/>
            <a:gdLst>
              <a:gd name="connsiteX0" fmla="*/ 349703 w 2878374"/>
              <a:gd name="connsiteY0" fmla="*/ 0 h 1660711"/>
              <a:gd name="connsiteX1" fmla="*/ 2878374 w 2878374"/>
              <a:gd name="connsiteY1" fmla="*/ 0 h 1660711"/>
              <a:gd name="connsiteX2" fmla="*/ 2878374 w 2878374"/>
              <a:gd name="connsiteY2" fmla="*/ 1660711 h 1660711"/>
              <a:gd name="connsiteX3" fmla="*/ 0 w 2878374"/>
              <a:gd name="connsiteY3" fmla="*/ 1660711 h 1660711"/>
              <a:gd name="connsiteX4" fmla="*/ 0 w 2878374"/>
              <a:gd name="connsiteY4" fmla="*/ 447683 h 1660711"/>
              <a:gd name="connsiteX5" fmla="*/ 349703 w 2878374"/>
              <a:gd name="connsiteY5" fmla="*/ 447683 h 1660711"/>
              <a:gd name="connsiteX6" fmla="*/ 349703 w 2878374"/>
              <a:gd name="connsiteY6" fmla="*/ 362907 h 1660711"/>
              <a:gd name="connsiteX7" fmla="*/ 0 w 2878374"/>
              <a:gd name="connsiteY7" fmla="*/ 362907 h 1660711"/>
              <a:gd name="connsiteX8" fmla="*/ 0 w 2878374"/>
              <a:gd name="connsiteY8" fmla="*/ 266144 h 1660711"/>
              <a:gd name="connsiteX9" fmla="*/ 349703 w 2878374"/>
              <a:gd name="connsiteY9" fmla="*/ 266144 h 1660711"/>
              <a:gd name="connsiteX10" fmla="*/ 349703 w 2878374"/>
              <a:gd name="connsiteY10" fmla="*/ 181368 h 1660711"/>
              <a:gd name="connsiteX11" fmla="*/ 0 w 2878374"/>
              <a:gd name="connsiteY11" fmla="*/ 181368 h 1660711"/>
              <a:gd name="connsiteX12" fmla="*/ 0 w 2878374"/>
              <a:gd name="connsiteY12" fmla="*/ 84776 h 1660711"/>
              <a:gd name="connsiteX13" fmla="*/ 349703 w 2878374"/>
              <a:gd name="connsiteY13" fmla="*/ 84776 h 166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8374" h="1660711">
                <a:moveTo>
                  <a:pt x="349703" y="0"/>
                </a:moveTo>
                <a:lnTo>
                  <a:pt x="2878374" y="0"/>
                </a:lnTo>
                <a:lnTo>
                  <a:pt x="2878374" y="1660711"/>
                </a:lnTo>
                <a:lnTo>
                  <a:pt x="0" y="1660711"/>
                </a:lnTo>
                <a:lnTo>
                  <a:pt x="0" y="447683"/>
                </a:lnTo>
                <a:lnTo>
                  <a:pt x="349703" y="447683"/>
                </a:lnTo>
                <a:lnTo>
                  <a:pt x="349703" y="362907"/>
                </a:lnTo>
                <a:lnTo>
                  <a:pt x="0" y="362907"/>
                </a:lnTo>
                <a:lnTo>
                  <a:pt x="0" y="266144"/>
                </a:lnTo>
                <a:lnTo>
                  <a:pt x="349703" y="266144"/>
                </a:lnTo>
                <a:lnTo>
                  <a:pt x="349703" y="181368"/>
                </a:lnTo>
                <a:lnTo>
                  <a:pt x="0" y="181368"/>
                </a:lnTo>
                <a:lnTo>
                  <a:pt x="0" y="84776"/>
                </a:lnTo>
                <a:lnTo>
                  <a:pt x="349703" y="84776"/>
                </a:lnTo>
                <a:close/>
              </a:path>
            </a:pathLst>
          </a:custGeom>
          <a:solidFill>
            <a:schemeClr val="bg2">
              <a:lumMod val="20000"/>
              <a:lumOff val="80000"/>
            </a:schemeClr>
          </a:solidFill>
        </p:spPr>
        <p:txBody>
          <a:bodyPr wrap="square" tIns="1152000">
            <a:noAutofit/>
          </a:bodyPr>
          <a:lstStyle>
            <a:lvl1pPr algn="ctr">
              <a:defRPr/>
            </a:lvl1pPr>
          </a:lstStyle>
          <a:p>
            <a:endParaRPr lang="en-US"/>
          </a:p>
        </p:txBody>
      </p:sp>
      <p:sp>
        <p:nvSpPr>
          <p:cNvPr id="13" name="Espace réservé du pied de page 2">
            <a:extLst>
              <a:ext uri="{FF2B5EF4-FFF2-40B4-BE49-F238E27FC236}">
                <a16:creationId xmlns:a16="http://schemas.microsoft.com/office/drawing/2014/main" id="{A9DFA2A8-C7F2-3294-4EC8-D9D4D2FED538}"/>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1467081137"/>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3529013"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3529013"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3" name="Espace réservé pour une image  16">
            <a:extLst>
              <a:ext uri="{FF2B5EF4-FFF2-40B4-BE49-F238E27FC236}">
                <a16:creationId xmlns:a16="http://schemas.microsoft.com/office/drawing/2014/main" id="{44F1869B-3E9F-A818-A270-1A0E83387D7C}"/>
              </a:ext>
            </a:extLst>
          </p:cNvPr>
          <p:cNvSpPr>
            <a:spLocks noGrp="1"/>
          </p:cNvSpPr>
          <p:nvPr>
            <p:ph type="pic" sz="quarter" idx="12"/>
          </p:nvPr>
        </p:nvSpPr>
        <p:spPr>
          <a:xfrm>
            <a:off x="4572000" y="-1"/>
            <a:ext cx="4572000" cy="3046457"/>
          </a:xfrm>
          <a:solidFill>
            <a:schemeClr val="bg2">
              <a:lumMod val="20000"/>
              <a:lumOff val="80000"/>
            </a:schemeClr>
          </a:solidFill>
        </p:spPr>
        <p:txBody>
          <a:bodyPr tIns="1836000"/>
          <a:lstStyle>
            <a:lvl1pPr algn="ctr">
              <a:defRPr/>
            </a:lvl1pPr>
          </a:lstStyle>
          <a:p>
            <a:endParaRPr lang="en-US"/>
          </a:p>
        </p:txBody>
      </p:sp>
      <p:sp>
        <p:nvSpPr>
          <p:cNvPr id="17" name="Espace réservé pour une image  16">
            <a:extLst>
              <a:ext uri="{FF2B5EF4-FFF2-40B4-BE49-F238E27FC236}">
                <a16:creationId xmlns:a16="http://schemas.microsoft.com/office/drawing/2014/main" id="{AF41B54F-B8B5-0D32-28F1-A3838E9B1986}"/>
              </a:ext>
            </a:extLst>
          </p:cNvPr>
          <p:cNvSpPr>
            <a:spLocks noGrp="1"/>
          </p:cNvSpPr>
          <p:nvPr>
            <p:ph type="pic" sz="quarter" idx="13"/>
          </p:nvPr>
        </p:nvSpPr>
        <p:spPr>
          <a:xfrm>
            <a:off x="4572000" y="3082882"/>
            <a:ext cx="4572000" cy="3046457"/>
          </a:xfrm>
          <a:solidFill>
            <a:schemeClr val="bg2">
              <a:lumMod val="20000"/>
              <a:lumOff val="80000"/>
            </a:schemeClr>
          </a:solidFill>
        </p:spPr>
        <p:txBody>
          <a:bodyPr tIns="1836000"/>
          <a:lstStyle>
            <a:lvl1pPr algn="ctr">
              <a:defRPr/>
            </a:lvl1pPr>
          </a:lstStyle>
          <a:p>
            <a:endParaRPr lang="en-US"/>
          </a:p>
        </p:txBody>
      </p:sp>
      <p:sp>
        <p:nvSpPr>
          <p:cNvPr id="14" name="Espace réservé du pied de page 2">
            <a:extLst>
              <a:ext uri="{FF2B5EF4-FFF2-40B4-BE49-F238E27FC236}">
                <a16:creationId xmlns:a16="http://schemas.microsoft.com/office/drawing/2014/main" id="{5742E3B8-03AD-0EA6-1182-3263AD98AAA6}"/>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610277603"/>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 images +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3529013"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3529013"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31" name="Espace réservé pour une image  25">
            <a:extLst>
              <a:ext uri="{FF2B5EF4-FFF2-40B4-BE49-F238E27FC236}">
                <a16:creationId xmlns:a16="http://schemas.microsoft.com/office/drawing/2014/main" id="{82626E20-B67D-2C0A-EAAA-12DF11675F3C}"/>
              </a:ext>
            </a:extLst>
          </p:cNvPr>
          <p:cNvSpPr>
            <a:spLocks noGrp="1"/>
          </p:cNvSpPr>
          <p:nvPr>
            <p:ph type="pic" sz="quarter" idx="17"/>
          </p:nvPr>
        </p:nvSpPr>
        <p:spPr>
          <a:xfrm>
            <a:off x="6083488" y="-3412"/>
            <a:ext cx="1532342" cy="2047845"/>
          </a:xfrm>
          <a:solidFill>
            <a:schemeClr val="bg2">
              <a:lumMod val="20000"/>
              <a:lumOff val="80000"/>
            </a:schemeClr>
          </a:solidFill>
        </p:spPr>
        <p:txBody>
          <a:bodyPr tIns="1332000"/>
          <a:lstStyle>
            <a:lvl1pPr algn="ctr">
              <a:defRPr/>
            </a:lvl1pPr>
          </a:lstStyle>
          <a:p>
            <a:endParaRPr lang="en-US"/>
          </a:p>
        </p:txBody>
      </p:sp>
      <p:sp>
        <p:nvSpPr>
          <p:cNvPr id="27" name="Espace réservé pour une image  25">
            <a:extLst>
              <a:ext uri="{FF2B5EF4-FFF2-40B4-BE49-F238E27FC236}">
                <a16:creationId xmlns:a16="http://schemas.microsoft.com/office/drawing/2014/main" id="{AAB70F80-2009-D84C-1953-2C7F2984039D}"/>
              </a:ext>
            </a:extLst>
          </p:cNvPr>
          <p:cNvSpPr>
            <a:spLocks noGrp="1"/>
          </p:cNvSpPr>
          <p:nvPr>
            <p:ph type="pic" sz="quarter" idx="21"/>
          </p:nvPr>
        </p:nvSpPr>
        <p:spPr>
          <a:xfrm>
            <a:off x="4551146" y="2044433"/>
            <a:ext cx="1532342" cy="2042200"/>
          </a:xfrm>
          <a:solidFill>
            <a:schemeClr val="bg2">
              <a:lumMod val="20000"/>
              <a:lumOff val="80000"/>
            </a:schemeClr>
          </a:solidFill>
        </p:spPr>
        <p:txBody>
          <a:bodyPr tIns="1332000"/>
          <a:lstStyle>
            <a:lvl1pPr algn="ctr">
              <a:defRPr/>
            </a:lvl1pPr>
          </a:lstStyle>
          <a:p>
            <a:endParaRPr lang="en-US"/>
          </a:p>
        </p:txBody>
      </p:sp>
      <p:sp>
        <p:nvSpPr>
          <p:cNvPr id="28" name="Espace réservé pour une image  25">
            <a:extLst>
              <a:ext uri="{FF2B5EF4-FFF2-40B4-BE49-F238E27FC236}">
                <a16:creationId xmlns:a16="http://schemas.microsoft.com/office/drawing/2014/main" id="{A36A09A9-2333-5B7B-873B-A4FB1E26D074}"/>
              </a:ext>
            </a:extLst>
          </p:cNvPr>
          <p:cNvSpPr>
            <a:spLocks noGrp="1"/>
          </p:cNvSpPr>
          <p:nvPr>
            <p:ph type="pic" sz="quarter" idx="22"/>
          </p:nvPr>
        </p:nvSpPr>
        <p:spPr>
          <a:xfrm>
            <a:off x="7615829" y="2044434"/>
            <a:ext cx="1532342" cy="2042200"/>
          </a:xfrm>
          <a:solidFill>
            <a:schemeClr val="bg2">
              <a:lumMod val="20000"/>
              <a:lumOff val="80000"/>
            </a:schemeClr>
          </a:solidFill>
        </p:spPr>
        <p:txBody>
          <a:bodyPr tIns="1332000"/>
          <a:lstStyle>
            <a:lvl1pPr algn="ctr">
              <a:defRPr/>
            </a:lvl1pPr>
          </a:lstStyle>
          <a:p>
            <a:endParaRPr lang="en-US"/>
          </a:p>
        </p:txBody>
      </p:sp>
      <p:sp>
        <p:nvSpPr>
          <p:cNvPr id="29" name="Espace réservé pour une image  25">
            <a:extLst>
              <a:ext uri="{FF2B5EF4-FFF2-40B4-BE49-F238E27FC236}">
                <a16:creationId xmlns:a16="http://schemas.microsoft.com/office/drawing/2014/main" id="{EB8D9E97-F22F-654A-2F7C-B5704820B981}"/>
              </a:ext>
            </a:extLst>
          </p:cNvPr>
          <p:cNvSpPr>
            <a:spLocks noGrp="1"/>
          </p:cNvSpPr>
          <p:nvPr>
            <p:ph type="pic" sz="quarter" idx="23"/>
          </p:nvPr>
        </p:nvSpPr>
        <p:spPr>
          <a:xfrm>
            <a:off x="6083488" y="4092278"/>
            <a:ext cx="1532342" cy="2037061"/>
          </a:xfrm>
          <a:solidFill>
            <a:schemeClr val="bg2">
              <a:lumMod val="20000"/>
              <a:lumOff val="80000"/>
            </a:schemeClr>
          </a:solidFill>
        </p:spPr>
        <p:txBody>
          <a:bodyPr tIns="1332000"/>
          <a:lstStyle>
            <a:lvl1pPr algn="ctr">
              <a:defRPr/>
            </a:lvl1pPr>
          </a:lstStyle>
          <a:p>
            <a:endParaRPr lang="en-US"/>
          </a:p>
        </p:txBody>
      </p:sp>
      <p:sp>
        <p:nvSpPr>
          <p:cNvPr id="13" name="Espace réservé du pied de page 2">
            <a:extLst>
              <a:ext uri="{FF2B5EF4-FFF2-40B4-BE49-F238E27FC236}">
                <a16:creationId xmlns:a16="http://schemas.microsoft.com/office/drawing/2014/main" id="{CE6EA4B6-5390-F1B8-E280-666CE26EDEE3}"/>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2685237090"/>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de partie 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CD683-E471-CF15-8B21-91E26F29CABF}"/>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78324ADE-C1F1-E7EE-294E-9102F756925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644AC244-619E-5493-DBC2-A94D1566F0E5}"/>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157E093-E756-9FD7-8C99-657DD58FBA15}"/>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5D8B7CF4-DE46-05C5-8909-A1A20338BA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224530D6-5F3C-02E7-5166-A624E2CA98ED}"/>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E56FD79E-6DAC-41FD-0FCC-31864F694BF6}"/>
                </a:ext>
              </a:extLst>
            </p:cNvPr>
            <p:cNvGrpSpPr/>
            <p:nvPr/>
          </p:nvGrpSpPr>
          <p:grpSpPr>
            <a:xfrm>
              <a:off x="2215092" y="6435232"/>
              <a:ext cx="1657912" cy="134230"/>
              <a:chOff x="695325" y="6435232"/>
              <a:chExt cx="1657912" cy="134230"/>
            </a:xfrm>
          </p:grpSpPr>
          <p:sp>
            <p:nvSpPr>
              <p:cNvPr id="7" name="Espace réservé du pied de page 2">
                <a:extLst>
                  <a:ext uri="{FF2B5EF4-FFF2-40B4-BE49-F238E27FC236}">
                    <a16:creationId xmlns:a16="http://schemas.microsoft.com/office/drawing/2014/main" id="{C8D28888-846A-4856-6A16-A67FEEB1862E}"/>
                  </a:ext>
                </a:extLst>
              </p:cNvPr>
              <p:cNvSpPr txBox="1">
                <a:spLocks/>
              </p:cNvSpPr>
              <p:nvPr userDrawn="1"/>
            </p:nvSpPr>
            <p:spPr>
              <a:xfrm>
                <a:off x="695325" y="6456181"/>
                <a:ext cx="1508960"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acteurs.tourismebretagne.bzh </a:t>
                </a:r>
              </a:p>
            </p:txBody>
          </p:sp>
          <p:pic>
            <p:nvPicPr>
              <p:cNvPr id="8" name="Graphique 7">
                <a:extLst>
                  <a:ext uri="{FF2B5EF4-FFF2-40B4-BE49-F238E27FC236}">
                    <a16:creationId xmlns:a16="http://schemas.microsoft.com/office/drawing/2014/main" id="{EFCFBB73-D14A-E3F2-CB78-E7C420CA639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19007" y="6435232"/>
                <a:ext cx="134230" cy="134230"/>
              </a:xfrm>
              <a:prstGeom prst="rect">
                <a:avLst/>
              </a:prstGeom>
            </p:spPr>
          </p:pic>
        </p:grpSp>
      </p:grpSp>
      <p:pic>
        <p:nvPicPr>
          <p:cNvPr id="11" name="Image 10">
            <a:extLst>
              <a:ext uri="{FF2B5EF4-FFF2-40B4-BE49-F238E27FC236}">
                <a16:creationId xmlns:a16="http://schemas.microsoft.com/office/drawing/2014/main" id="{E0B26D78-1702-DF38-D4F1-265C7E562C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991EF4AC-3E8B-D65C-562D-EFB916263CE5}"/>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29" name="Forme libre : forme 28">
            <a:extLst>
              <a:ext uri="{FF2B5EF4-FFF2-40B4-BE49-F238E27FC236}">
                <a16:creationId xmlns:a16="http://schemas.microsoft.com/office/drawing/2014/main" id="{4D7A5D6C-AB42-B13F-7100-7D9509306AE8}"/>
              </a:ext>
            </a:extLst>
          </p:cNvPr>
          <p:cNvSpPr/>
          <p:nvPr/>
        </p:nvSpPr>
        <p:spPr>
          <a:xfrm>
            <a:off x="2201833" y="4297979"/>
            <a:ext cx="2370167" cy="784814"/>
          </a:xfrm>
          <a:custGeom>
            <a:avLst/>
            <a:gdLst>
              <a:gd name="connsiteX0" fmla="*/ 0 w 5370165"/>
              <a:gd name="connsiteY0" fmla="*/ 1333635 h 1333635"/>
              <a:gd name="connsiteX1" fmla="*/ 5370165 w 5370165"/>
              <a:gd name="connsiteY1" fmla="*/ 1333635 h 1333635"/>
              <a:gd name="connsiteX2" fmla="*/ 5370165 w 5370165"/>
              <a:gd name="connsiteY2" fmla="*/ 0 h 1333635"/>
              <a:gd name="connsiteX3" fmla="*/ 0 w 5370165"/>
              <a:gd name="connsiteY3" fmla="*/ 0 h 1333635"/>
              <a:gd name="connsiteX4" fmla="*/ 0 w 5370165"/>
              <a:gd name="connsiteY4" fmla="*/ 1333635 h 1333635"/>
              <a:gd name="connsiteX5" fmla="*/ 42927 w 5370165"/>
              <a:gd name="connsiteY5" fmla="*/ 42927 h 1333635"/>
              <a:gd name="connsiteX6" fmla="*/ 5327238 w 5370165"/>
              <a:gd name="connsiteY6" fmla="*/ 42927 h 1333635"/>
              <a:gd name="connsiteX7" fmla="*/ 5327238 w 5370165"/>
              <a:gd name="connsiteY7" fmla="*/ 1290708 h 1333635"/>
              <a:gd name="connsiteX8" fmla="*/ 42927 w 5370165"/>
              <a:gd name="connsiteY8" fmla="*/ 1290708 h 1333635"/>
              <a:gd name="connsiteX9" fmla="*/ 42927 w 5370165"/>
              <a:gd name="connsiteY9" fmla="*/ 42927 h 133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0165" h="1333635">
                <a:moveTo>
                  <a:pt x="0" y="1333635"/>
                </a:moveTo>
                <a:lnTo>
                  <a:pt x="5370165" y="1333635"/>
                </a:lnTo>
                <a:lnTo>
                  <a:pt x="5370165" y="0"/>
                </a:lnTo>
                <a:lnTo>
                  <a:pt x="0" y="0"/>
                </a:lnTo>
                <a:lnTo>
                  <a:pt x="0" y="1333635"/>
                </a:lnTo>
                <a:close/>
                <a:moveTo>
                  <a:pt x="42927" y="42927"/>
                </a:moveTo>
                <a:lnTo>
                  <a:pt x="5327238" y="42927"/>
                </a:lnTo>
                <a:lnTo>
                  <a:pt x="5327238" y="1290708"/>
                </a:lnTo>
                <a:lnTo>
                  <a:pt x="42927" y="1290708"/>
                </a:lnTo>
                <a:lnTo>
                  <a:pt x="42927" y="42927"/>
                </a:lnTo>
                <a:close/>
              </a:path>
            </a:pathLst>
          </a:custGeom>
          <a:solidFill>
            <a:srgbClr val="FFFFFF"/>
          </a:solidFill>
          <a:ln w="4675" cap="flat">
            <a:noFill/>
            <a:prstDash val="solid"/>
            <a:miter/>
          </a:ln>
        </p:spPr>
        <p:txBody>
          <a:bodyPr rtlCol="0" anchor="ctr"/>
          <a:lstStyle/>
          <a:p>
            <a:endParaRPr lang="en-US" sz="1350"/>
          </a:p>
        </p:txBody>
      </p:sp>
      <p:sp>
        <p:nvSpPr>
          <p:cNvPr id="30" name="Forme libre : forme 29">
            <a:extLst>
              <a:ext uri="{FF2B5EF4-FFF2-40B4-BE49-F238E27FC236}">
                <a16:creationId xmlns:a16="http://schemas.microsoft.com/office/drawing/2014/main" id="{25F0E1B3-67D5-4E19-9EA8-BFC7751FF550}"/>
              </a:ext>
            </a:extLst>
          </p:cNvPr>
          <p:cNvSpPr/>
          <p:nvPr/>
        </p:nvSpPr>
        <p:spPr>
          <a:xfrm>
            <a:off x="2201833" y="2671519"/>
            <a:ext cx="2370167" cy="784787"/>
          </a:xfrm>
          <a:custGeom>
            <a:avLst/>
            <a:gdLst>
              <a:gd name="connsiteX0" fmla="*/ 0 w 5370165"/>
              <a:gd name="connsiteY0" fmla="*/ 1333589 h 1333588"/>
              <a:gd name="connsiteX1" fmla="*/ 5370165 w 5370165"/>
              <a:gd name="connsiteY1" fmla="*/ 1333589 h 1333588"/>
              <a:gd name="connsiteX2" fmla="*/ 5370165 w 5370165"/>
              <a:gd name="connsiteY2" fmla="*/ 0 h 1333588"/>
              <a:gd name="connsiteX3" fmla="*/ 0 w 5370165"/>
              <a:gd name="connsiteY3" fmla="*/ 0 h 1333588"/>
              <a:gd name="connsiteX4" fmla="*/ 0 w 5370165"/>
              <a:gd name="connsiteY4" fmla="*/ 1333589 h 1333588"/>
              <a:gd name="connsiteX5" fmla="*/ 42927 w 5370165"/>
              <a:gd name="connsiteY5" fmla="*/ 42927 h 1333588"/>
              <a:gd name="connsiteX6" fmla="*/ 5327238 w 5370165"/>
              <a:gd name="connsiteY6" fmla="*/ 42927 h 1333588"/>
              <a:gd name="connsiteX7" fmla="*/ 5327238 w 5370165"/>
              <a:gd name="connsiteY7" fmla="*/ 1290709 h 1333588"/>
              <a:gd name="connsiteX8" fmla="*/ 42927 w 5370165"/>
              <a:gd name="connsiteY8" fmla="*/ 1290709 h 1333588"/>
              <a:gd name="connsiteX9" fmla="*/ 42927 w 5370165"/>
              <a:gd name="connsiteY9" fmla="*/ 42927 h 133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0165" h="1333588">
                <a:moveTo>
                  <a:pt x="0" y="1333589"/>
                </a:moveTo>
                <a:lnTo>
                  <a:pt x="5370165" y="1333589"/>
                </a:lnTo>
                <a:lnTo>
                  <a:pt x="5370165" y="0"/>
                </a:lnTo>
                <a:lnTo>
                  <a:pt x="0" y="0"/>
                </a:lnTo>
                <a:lnTo>
                  <a:pt x="0" y="1333589"/>
                </a:lnTo>
                <a:close/>
                <a:moveTo>
                  <a:pt x="42927" y="42927"/>
                </a:moveTo>
                <a:lnTo>
                  <a:pt x="5327238" y="42927"/>
                </a:lnTo>
                <a:lnTo>
                  <a:pt x="5327238" y="1290709"/>
                </a:lnTo>
                <a:lnTo>
                  <a:pt x="42927" y="1290709"/>
                </a:lnTo>
                <a:lnTo>
                  <a:pt x="42927" y="42927"/>
                </a:lnTo>
                <a:close/>
              </a:path>
            </a:pathLst>
          </a:custGeom>
          <a:solidFill>
            <a:srgbClr val="FFFFFF"/>
          </a:solidFill>
          <a:ln w="4675" cap="flat">
            <a:noFill/>
            <a:prstDash val="solid"/>
            <a:miter/>
          </a:ln>
        </p:spPr>
        <p:txBody>
          <a:bodyPr rtlCol="0" anchor="ctr"/>
          <a:lstStyle/>
          <a:p>
            <a:endParaRPr lang="en-US" sz="1350"/>
          </a:p>
        </p:txBody>
      </p:sp>
      <p:sp>
        <p:nvSpPr>
          <p:cNvPr id="54" name="Espace réservé pour une image  53">
            <a:extLst>
              <a:ext uri="{FF2B5EF4-FFF2-40B4-BE49-F238E27FC236}">
                <a16:creationId xmlns:a16="http://schemas.microsoft.com/office/drawing/2014/main" id="{656ED283-74D5-FE81-18FE-BFF4F7EA9E67}"/>
              </a:ext>
            </a:extLst>
          </p:cNvPr>
          <p:cNvSpPr>
            <a:spLocks noGrp="1"/>
          </p:cNvSpPr>
          <p:nvPr>
            <p:ph type="pic" sz="quarter" idx="10"/>
          </p:nvPr>
        </p:nvSpPr>
        <p:spPr>
          <a:xfrm>
            <a:off x="1" y="0"/>
            <a:ext cx="4551659" cy="6134478"/>
          </a:xfrm>
          <a:custGeom>
            <a:avLst/>
            <a:gdLst>
              <a:gd name="connsiteX0" fmla="*/ 2980652 w 6068879"/>
              <a:gd name="connsiteY0" fmla="*/ 4342025 h 6134478"/>
              <a:gd name="connsiteX1" fmla="*/ 6068878 w 6068879"/>
              <a:gd name="connsiteY1" fmla="*/ 4342025 h 6134478"/>
              <a:gd name="connsiteX2" fmla="*/ 6068878 w 6068879"/>
              <a:gd name="connsiteY2" fmla="*/ 5068522 h 6134478"/>
              <a:gd name="connsiteX3" fmla="*/ 2980652 w 6068879"/>
              <a:gd name="connsiteY3" fmla="*/ 5068522 h 6134478"/>
              <a:gd name="connsiteX4" fmla="*/ 2980652 w 6068879"/>
              <a:gd name="connsiteY4" fmla="*/ 2708394 h 6134478"/>
              <a:gd name="connsiteX5" fmla="*/ 6068878 w 6068879"/>
              <a:gd name="connsiteY5" fmla="*/ 2708394 h 6134478"/>
              <a:gd name="connsiteX6" fmla="*/ 6068878 w 6068879"/>
              <a:gd name="connsiteY6" fmla="*/ 3434891 h 6134478"/>
              <a:gd name="connsiteX7" fmla="*/ 2980652 w 6068879"/>
              <a:gd name="connsiteY7" fmla="*/ 3434891 h 6134478"/>
              <a:gd name="connsiteX8" fmla="*/ 2980653 w 6068879"/>
              <a:gd name="connsiteY8" fmla="*/ 1074763 h 6134478"/>
              <a:gd name="connsiteX9" fmla="*/ 6068879 w 6068879"/>
              <a:gd name="connsiteY9" fmla="*/ 1074763 h 6134478"/>
              <a:gd name="connsiteX10" fmla="*/ 6068879 w 6068879"/>
              <a:gd name="connsiteY10" fmla="*/ 1801260 h 6134478"/>
              <a:gd name="connsiteX11" fmla="*/ 2980653 w 6068879"/>
              <a:gd name="connsiteY11" fmla="*/ 1801260 h 6134478"/>
              <a:gd name="connsiteX12" fmla="*/ 0 w 6068879"/>
              <a:gd name="connsiteY12" fmla="*/ 0 h 6134478"/>
              <a:gd name="connsiteX13" fmla="*/ 4518211 w 6068879"/>
              <a:gd name="connsiteY13" fmla="*/ 0 h 6134478"/>
              <a:gd name="connsiteX14" fmla="*/ 4518211 w 6068879"/>
              <a:gd name="connsiteY14" fmla="*/ 1038763 h 6134478"/>
              <a:gd name="connsiteX15" fmla="*/ 2944654 w 6068879"/>
              <a:gd name="connsiteY15" fmla="*/ 1038763 h 6134478"/>
              <a:gd name="connsiteX16" fmla="*/ 2944654 w 6068879"/>
              <a:gd name="connsiteY16" fmla="*/ 1041474 h 6134478"/>
              <a:gd name="connsiteX17" fmla="*/ 2944653 w 6068879"/>
              <a:gd name="connsiteY17" fmla="*/ 1041474 h 6134478"/>
              <a:gd name="connsiteX18" fmla="*/ 2944653 w 6068879"/>
              <a:gd name="connsiteY18" fmla="*/ 1837260 h 6134478"/>
              <a:gd name="connsiteX19" fmla="*/ 2944654 w 6068879"/>
              <a:gd name="connsiteY19" fmla="*/ 1837260 h 6134478"/>
              <a:gd name="connsiteX20" fmla="*/ 2980653 w 6068879"/>
              <a:gd name="connsiteY20" fmla="*/ 1837260 h 6134478"/>
              <a:gd name="connsiteX21" fmla="*/ 4518211 w 6068879"/>
              <a:gd name="connsiteY21" fmla="*/ 1837260 h 6134478"/>
              <a:gd name="connsiteX22" fmla="*/ 4518211 w 6068879"/>
              <a:gd name="connsiteY22" fmla="*/ 2672394 h 6134478"/>
              <a:gd name="connsiteX23" fmla="*/ 2944653 w 6068879"/>
              <a:gd name="connsiteY23" fmla="*/ 2672394 h 6134478"/>
              <a:gd name="connsiteX24" fmla="*/ 2944653 w 6068879"/>
              <a:gd name="connsiteY24" fmla="*/ 2675105 h 6134478"/>
              <a:gd name="connsiteX25" fmla="*/ 2944652 w 6068879"/>
              <a:gd name="connsiteY25" fmla="*/ 2675105 h 6134478"/>
              <a:gd name="connsiteX26" fmla="*/ 2944652 w 6068879"/>
              <a:gd name="connsiteY26" fmla="*/ 3470891 h 6134478"/>
              <a:gd name="connsiteX27" fmla="*/ 2944653 w 6068879"/>
              <a:gd name="connsiteY27" fmla="*/ 3470891 h 6134478"/>
              <a:gd name="connsiteX28" fmla="*/ 2980652 w 6068879"/>
              <a:gd name="connsiteY28" fmla="*/ 3470891 h 6134478"/>
              <a:gd name="connsiteX29" fmla="*/ 4518211 w 6068879"/>
              <a:gd name="connsiteY29" fmla="*/ 3470891 h 6134478"/>
              <a:gd name="connsiteX30" fmla="*/ 4518211 w 6068879"/>
              <a:gd name="connsiteY30" fmla="*/ 4306025 h 6134478"/>
              <a:gd name="connsiteX31" fmla="*/ 2944653 w 6068879"/>
              <a:gd name="connsiteY31" fmla="*/ 4306025 h 6134478"/>
              <a:gd name="connsiteX32" fmla="*/ 2944653 w 6068879"/>
              <a:gd name="connsiteY32" fmla="*/ 4308736 h 6134478"/>
              <a:gd name="connsiteX33" fmla="*/ 2944652 w 6068879"/>
              <a:gd name="connsiteY33" fmla="*/ 4308736 h 6134478"/>
              <a:gd name="connsiteX34" fmla="*/ 2944652 w 6068879"/>
              <a:gd name="connsiteY34" fmla="*/ 5104522 h 6134478"/>
              <a:gd name="connsiteX35" fmla="*/ 2944653 w 6068879"/>
              <a:gd name="connsiteY35" fmla="*/ 5104522 h 6134478"/>
              <a:gd name="connsiteX36" fmla="*/ 2980652 w 6068879"/>
              <a:gd name="connsiteY36" fmla="*/ 5104522 h 6134478"/>
              <a:gd name="connsiteX37" fmla="*/ 4518211 w 6068879"/>
              <a:gd name="connsiteY37" fmla="*/ 5104522 h 6134478"/>
              <a:gd name="connsiteX38" fmla="*/ 4518211 w 6068879"/>
              <a:gd name="connsiteY38" fmla="*/ 6134478 h 6134478"/>
              <a:gd name="connsiteX39" fmla="*/ 0 w 6068879"/>
              <a:gd name="connsiteY39" fmla="*/ 6134478 h 61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68879" h="6134478">
                <a:moveTo>
                  <a:pt x="2980652" y="4342025"/>
                </a:moveTo>
                <a:lnTo>
                  <a:pt x="6068878" y="4342025"/>
                </a:lnTo>
                <a:lnTo>
                  <a:pt x="6068878" y="5068522"/>
                </a:lnTo>
                <a:lnTo>
                  <a:pt x="2980652" y="5068522"/>
                </a:lnTo>
                <a:close/>
                <a:moveTo>
                  <a:pt x="2980652" y="2708394"/>
                </a:moveTo>
                <a:lnTo>
                  <a:pt x="6068878" y="2708394"/>
                </a:lnTo>
                <a:lnTo>
                  <a:pt x="6068878" y="3434891"/>
                </a:lnTo>
                <a:lnTo>
                  <a:pt x="2980652" y="3434891"/>
                </a:lnTo>
                <a:close/>
                <a:moveTo>
                  <a:pt x="2980653" y="1074763"/>
                </a:moveTo>
                <a:lnTo>
                  <a:pt x="6068879" y="1074763"/>
                </a:lnTo>
                <a:lnTo>
                  <a:pt x="6068879" y="1801260"/>
                </a:lnTo>
                <a:lnTo>
                  <a:pt x="2980653" y="1801260"/>
                </a:lnTo>
                <a:close/>
                <a:moveTo>
                  <a:pt x="0" y="0"/>
                </a:moveTo>
                <a:lnTo>
                  <a:pt x="4518211" y="0"/>
                </a:lnTo>
                <a:lnTo>
                  <a:pt x="4518211" y="1038763"/>
                </a:lnTo>
                <a:lnTo>
                  <a:pt x="2944654" y="1038763"/>
                </a:lnTo>
                <a:lnTo>
                  <a:pt x="2944654" y="1041474"/>
                </a:lnTo>
                <a:lnTo>
                  <a:pt x="2944653" y="1041474"/>
                </a:lnTo>
                <a:lnTo>
                  <a:pt x="2944653" y="1837260"/>
                </a:lnTo>
                <a:lnTo>
                  <a:pt x="2944654" y="1837260"/>
                </a:lnTo>
                <a:lnTo>
                  <a:pt x="2980653" y="1837260"/>
                </a:lnTo>
                <a:lnTo>
                  <a:pt x="4518211" y="1837260"/>
                </a:lnTo>
                <a:lnTo>
                  <a:pt x="4518211" y="2672394"/>
                </a:lnTo>
                <a:lnTo>
                  <a:pt x="2944653" y="2672394"/>
                </a:lnTo>
                <a:lnTo>
                  <a:pt x="2944653" y="2675105"/>
                </a:lnTo>
                <a:lnTo>
                  <a:pt x="2944652" y="2675105"/>
                </a:lnTo>
                <a:lnTo>
                  <a:pt x="2944652" y="3470891"/>
                </a:lnTo>
                <a:lnTo>
                  <a:pt x="2944653" y="3470891"/>
                </a:lnTo>
                <a:lnTo>
                  <a:pt x="2980652" y="3470891"/>
                </a:lnTo>
                <a:lnTo>
                  <a:pt x="4518211" y="3470891"/>
                </a:lnTo>
                <a:lnTo>
                  <a:pt x="4518211" y="4306025"/>
                </a:lnTo>
                <a:lnTo>
                  <a:pt x="2944653" y="4306025"/>
                </a:lnTo>
                <a:lnTo>
                  <a:pt x="2944653" y="4308736"/>
                </a:lnTo>
                <a:lnTo>
                  <a:pt x="2944652" y="4308736"/>
                </a:lnTo>
                <a:lnTo>
                  <a:pt x="2944652" y="5104522"/>
                </a:lnTo>
                <a:lnTo>
                  <a:pt x="2944653" y="5104522"/>
                </a:lnTo>
                <a:lnTo>
                  <a:pt x="2980652" y="5104522"/>
                </a:lnTo>
                <a:lnTo>
                  <a:pt x="4518211" y="5104522"/>
                </a:lnTo>
                <a:lnTo>
                  <a:pt x="4518211" y="6134478"/>
                </a:lnTo>
                <a:lnTo>
                  <a:pt x="0" y="6134478"/>
                </a:lnTo>
                <a:close/>
              </a:path>
            </a:pathLst>
          </a:custGeom>
          <a:solidFill>
            <a:schemeClr val="bg2">
              <a:lumMod val="20000"/>
              <a:lumOff val="80000"/>
            </a:schemeClr>
          </a:solidFill>
        </p:spPr>
        <p:txBody>
          <a:bodyPr wrap="square" lIns="0" tIns="360000">
            <a:noAutofit/>
          </a:bodyPr>
          <a:lstStyle>
            <a:lvl1pPr algn="ctr">
              <a:defRPr/>
            </a:lvl1pPr>
          </a:lstStyle>
          <a:p>
            <a:endParaRPr lang="en-US"/>
          </a:p>
        </p:txBody>
      </p:sp>
      <p:cxnSp>
        <p:nvCxnSpPr>
          <p:cNvPr id="13" name="Connecteur droit 12">
            <a:extLst>
              <a:ext uri="{FF2B5EF4-FFF2-40B4-BE49-F238E27FC236}">
                <a16:creationId xmlns:a16="http://schemas.microsoft.com/office/drawing/2014/main" id="{1FD40320-309E-9104-1030-60E373A6038B}"/>
              </a:ext>
            </a:extLst>
          </p:cNvPr>
          <p:cNvCxnSpPr>
            <a:cxnSpLocks/>
          </p:cNvCxnSpPr>
          <p:nvPr userDrawn="1"/>
        </p:nvCxnSpPr>
        <p:spPr>
          <a:xfrm flipH="1">
            <a:off x="4888607" y="1805791"/>
            <a:ext cx="5647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Espace réservé du texte 7">
            <a:extLst>
              <a:ext uri="{FF2B5EF4-FFF2-40B4-BE49-F238E27FC236}">
                <a16:creationId xmlns:a16="http://schemas.microsoft.com/office/drawing/2014/main" id="{CCE18F1D-0E59-3634-D7E8-A2C5E0D7D0AF}"/>
              </a:ext>
            </a:extLst>
          </p:cNvPr>
          <p:cNvSpPr>
            <a:spLocks noGrp="1"/>
          </p:cNvSpPr>
          <p:nvPr>
            <p:ph type="body" sz="quarter" idx="11" hasCustomPrompt="1"/>
          </p:nvPr>
        </p:nvSpPr>
        <p:spPr>
          <a:xfrm>
            <a:off x="4888608" y="1805792"/>
            <a:ext cx="3733899" cy="1705599"/>
          </a:xfrm>
          <a:prstGeom prst="rect">
            <a:avLst/>
          </a:prstGeom>
        </p:spPr>
        <p:txBody>
          <a:bodyPr anchor="b">
            <a:noAutofit/>
          </a:bodyPr>
          <a:lstStyle>
            <a:lvl1pPr>
              <a:lnSpc>
                <a:spcPct val="80000"/>
              </a:lnSpc>
              <a:spcBef>
                <a:spcPts val="0"/>
              </a:spcBef>
              <a:defRPr sz="2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partie</a:t>
            </a:r>
          </a:p>
          <a:p>
            <a:pPr lvl="0"/>
            <a:r>
              <a:rPr lang="fr-FR"/>
              <a:t>sur deux lignes </a:t>
            </a:r>
          </a:p>
          <a:p>
            <a:pPr lvl="0"/>
            <a:r>
              <a:rPr lang="fr-FR"/>
              <a:t>ou trois lignes</a:t>
            </a:r>
            <a:endParaRPr lang="en-US"/>
          </a:p>
        </p:txBody>
      </p:sp>
      <p:sp>
        <p:nvSpPr>
          <p:cNvPr id="58" name="Espace réservé du texte 7">
            <a:extLst>
              <a:ext uri="{FF2B5EF4-FFF2-40B4-BE49-F238E27FC236}">
                <a16:creationId xmlns:a16="http://schemas.microsoft.com/office/drawing/2014/main" id="{33F871B8-AADB-7DDD-50C4-BC6AB8853316}"/>
              </a:ext>
            </a:extLst>
          </p:cNvPr>
          <p:cNvSpPr>
            <a:spLocks noGrp="1"/>
          </p:cNvSpPr>
          <p:nvPr>
            <p:ph type="body" sz="quarter" idx="12" hasCustomPrompt="1"/>
          </p:nvPr>
        </p:nvSpPr>
        <p:spPr>
          <a:xfrm>
            <a:off x="4742125" y="689210"/>
            <a:ext cx="878291" cy="1338828"/>
          </a:xfrm>
          <a:prstGeom prst="rect">
            <a:avLst/>
          </a:prstGeom>
        </p:spPr>
        <p:txBody>
          <a:bodyPr wrap="square" anchor="ctr">
            <a:spAutoFit/>
          </a:bodyPr>
          <a:lstStyle>
            <a:lvl1pPr algn="ctr">
              <a:lnSpc>
                <a:spcPct val="100000"/>
              </a:lnSpc>
              <a:spcBef>
                <a:spcPts val="0"/>
              </a:spcBef>
              <a:defRPr sz="40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endParaRPr lang="en-US"/>
          </a:p>
        </p:txBody>
      </p:sp>
      <p:sp>
        <p:nvSpPr>
          <p:cNvPr id="18" name="Espace réservé du texte 7">
            <a:extLst>
              <a:ext uri="{FF2B5EF4-FFF2-40B4-BE49-F238E27FC236}">
                <a16:creationId xmlns:a16="http://schemas.microsoft.com/office/drawing/2014/main" id="{3E1BBBF9-3536-000D-D94C-DEDEE469F766}"/>
              </a:ext>
            </a:extLst>
          </p:cNvPr>
          <p:cNvSpPr>
            <a:spLocks noGrp="1"/>
          </p:cNvSpPr>
          <p:nvPr>
            <p:ph type="body" sz="quarter" idx="13" hasCustomPrompt="1"/>
          </p:nvPr>
        </p:nvSpPr>
        <p:spPr>
          <a:xfrm>
            <a:off x="4888608" y="3703900"/>
            <a:ext cx="3733899" cy="1378894"/>
          </a:xfrm>
          <a:prstGeom prst="rect">
            <a:avLst/>
          </a:prstGeom>
        </p:spPr>
        <p:txBody>
          <a:bodyPr anchor="t">
            <a:noAutofit/>
          </a:bodyPr>
          <a:lstStyle>
            <a:lvl1pPr>
              <a:lnSpc>
                <a:spcPct val="120000"/>
              </a:lnSpc>
              <a:spcBef>
                <a:spcPts val="0"/>
              </a:spcBef>
              <a:defRPr sz="9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Texte introductif</a:t>
            </a:r>
            <a:endParaRPr lang="en-US"/>
          </a:p>
        </p:txBody>
      </p:sp>
    </p:spTree>
    <p:extLst>
      <p:ext uri="{BB962C8B-B14F-4D97-AF65-F5344CB8AC3E}">
        <p14:creationId xmlns:p14="http://schemas.microsoft.com/office/powerpoint/2010/main" val="971840948"/>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3529013"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3529013"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3" name="Espace réservé pour une image  16">
            <a:extLst>
              <a:ext uri="{FF2B5EF4-FFF2-40B4-BE49-F238E27FC236}">
                <a16:creationId xmlns:a16="http://schemas.microsoft.com/office/drawing/2014/main" id="{44F1869B-3E9F-A818-A270-1A0E83387D7C}"/>
              </a:ext>
            </a:extLst>
          </p:cNvPr>
          <p:cNvSpPr>
            <a:spLocks noGrp="1"/>
          </p:cNvSpPr>
          <p:nvPr>
            <p:ph type="pic" sz="quarter" idx="12"/>
          </p:nvPr>
        </p:nvSpPr>
        <p:spPr>
          <a:xfrm>
            <a:off x="4572000" y="-1"/>
            <a:ext cx="4572000" cy="6128915"/>
          </a:xfrm>
          <a:solidFill>
            <a:schemeClr val="bg2">
              <a:lumMod val="20000"/>
              <a:lumOff val="80000"/>
            </a:schemeClr>
          </a:solidFill>
        </p:spPr>
        <p:txBody>
          <a:bodyPr tIns="2520000"/>
          <a:lstStyle>
            <a:lvl1pPr algn="ctr">
              <a:defRPr/>
            </a:lvl1pPr>
          </a:lstStyle>
          <a:p>
            <a:endParaRPr lang="en-US"/>
          </a:p>
        </p:txBody>
      </p:sp>
      <p:sp>
        <p:nvSpPr>
          <p:cNvPr id="14" name="Espace réservé du pied de page 2">
            <a:extLst>
              <a:ext uri="{FF2B5EF4-FFF2-40B4-BE49-F238E27FC236}">
                <a16:creationId xmlns:a16="http://schemas.microsoft.com/office/drawing/2014/main" id="{FEC38207-3157-9CF7-5EC4-94168AC1406D}"/>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3719250975"/>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B9FC6AC-A2DE-4388-8EC2-31EABFA18FFA}" type="datetime1">
              <a:rPr lang="fr-FR" smtClean="0"/>
              <a:t>24/10/2023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8099801"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8099801"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3" name="Espace réservé du pied de page 2">
            <a:extLst>
              <a:ext uri="{FF2B5EF4-FFF2-40B4-BE49-F238E27FC236}">
                <a16:creationId xmlns:a16="http://schemas.microsoft.com/office/drawing/2014/main" id="{264D33C2-48A7-BDBB-3359-17809B025C3D}"/>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665595435"/>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0A664395-DA98-4D0B-2317-98B5BC0E8FFB}"/>
                </a:ext>
              </a:extLst>
            </p:cNvPr>
            <p:cNvGrpSpPr/>
            <p:nvPr/>
          </p:nvGrpSpPr>
          <p:grpSpPr>
            <a:xfrm>
              <a:off x="2215092" y="6435232"/>
              <a:ext cx="1657912" cy="134230"/>
              <a:chOff x="695325" y="6435232"/>
              <a:chExt cx="1657912" cy="134230"/>
            </a:xfrm>
          </p:grpSpPr>
          <p:sp>
            <p:nvSpPr>
              <p:cNvPr id="7" name="Espace réservé du pied de page 2">
                <a:extLst>
                  <a:ext uri="{FF2B5EF4-FFF2-40B4-BE49-F238E27FC236}">
                    <a16:creationId xmlns:a16="http://schemas.microsoft.com/office/drawing/2014/main" id="{22B314FE-BF93-AE8E-409A-5B88A69994C7}"/>
                  </a:ext>
                </a:extLst>
              </p:cNvPr>
              <p:cNvSpPr txBox="1">
                <a:spLocks/>
              </p:cNvSpPr>
              <p:nvPr userDrawn="1"/>
            </p:nvSpPr>
            <p:spPr>
              <a:xfrm>
                <a:off x="695325" y="6456181"/>
                <a:ext cx="1508960"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acteurs.tourismebretagne.bzh </a:t>
                </a:r>
              </a:p>
            </p:txBody>
          </p: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19007" y="6435232"/>
                <a:ext cx="134230" cy="134230"/>
              </a:xfrm>
              <a:prstGeom prst="rect">
                <a:avLst/>
              </a:prstGeom>
            </p:spPr>
          </p:pic>
        </p:grpSp>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3" y="312735"/>
            <a:ext cx="6050129"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402274"/>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Tree>
    <p:extLst>
      <p:ext uri="{BB962C8B-B14F-4D97-AF65-F5344CB8AC3E}">
        <p14:creationId xmlns:p14="http://schemas.microsoft.com/office/powerpoint/2010/main" val="2758013213"/>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images +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3529013"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3529013"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26" name="Espace réservé pour une image  25">
            <a:extLst>
              <a:ext uri="{FF2B5EF4-FFF2-40B4-BE49-F238E27FC236}">
                <a16:creationId xmlns:a16="http://schemas.microsoft.com/office/drawing/2014/main" id="{6DFF8D79-917D-0ADD-F883-FC7BDE70FAF5}"/>
              </a:ext>
            </a:extLst>
          </p:cNvPr>
          <p:cNvSpPr>
            <a:spLocks noGrp="1"/>
          </p:cNvSpPr>
          <p:nvPr>
            <p:ph type="pic" sz="quarter" idx="16"/>
          </p:nvPr>
        </p:nvSpPr>
        <p:spPr>
          <a:xfrm>
            <a:off x="4544438" y="3062964"/>
            <a:ext cx="2299781" cy="3066375"/>
          </a:xfrm>
          <a:solidFill>
            <a:schemeClr val="bg2">
              <a:lumMod val="20000"/>
              <a:lumOff val="80000"/>
            </a:schemeClr>
          </a:solidFill>
        </p:spPr>
        <p:txBody>
          <a:bodyPr tIns="1800000"/>
          <a:lstStyle>
            <a:lvl1pPr algn="ctr">
              <a:defRPr/>
            </a:lvl1pPr>
          </a:lstStyle>
          <a:p>
            <a:endParaRPr lang="en-US"/>
          </a:p>
        </p:txBody>
      </p:sp>
      <p:sp>
        <p:nvSpPr>
          <p:cNvPr id="31" name="Espace réservé pour une image  25">
            <a:extLst>
              <a:ext uri="{FF2B5EF4-FFF2-40B4-BE49-F238E27FC236}">
                <a16:creationId xmlns:a16="http://schemas.microsoft.com/office/drawing/2014/main" id="{82626E20-B67D-2C0A-EAAA-12DF11675F3C}"/>
              </a:ext>
            </a:extLst>
          </p:cNvPr>
          <p:cNvSpPr>
            <a:spLocks noGrp="1"/>
          </p:cNvSpPr>
          <p:nvPr>
            <p:ph type="pic" sz="quarter" idx="17"/>
          </p:nvPr>
        </p:nvSpPr>
        <p:spPr>
          <a:xfrm>
            <a:off x="6844219" y="-3412"/>
            <a:ext cx="2299781" cy="3066375"/>
          </a:xfrm>
          <a:solidFill>
            <a:schemeClr val="bg2">
              <a:lumMod val="20000"/>
              <a:lumOff val="80000"/>
            </a:schemeClr>
          </a:solidFill>
        </p:spPr>
        <p:txBody>
          <a:bodyPr tIns="1800000"/>
          <a:lstStyle>
            <a:lvl1pPr algn="ctr">
              <a:defRPr/>
            </a:lvl1pPr>
          </a:lstStyle>
          <a:p>
            <a:endParaRPr lang="en-US"/>
          </a:p>
        </p:txBody>
      </p:sp>
      <p:sp>
        <p:nvSpPr>
          <p:cNvPr id="13" name="Espace réservé du pied de page 2">
            <a:extLst>
              <a:ext uri="{FF2B5EF4-FFF2-40B4-BE49-F238E27FC236}">
                <a16:creationId xmlns:a16="http://schemas.microsoft.com/office/drawing/2014/main" id="{C4FAB46E-BDDE-7913-A293-8D9C6ABC7A37}"/>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1244993272"/>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 images +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E23C-1DE5-AA85-4799-41B42FC2339A}"/>
              </a:ext>
            </a:extLst>
          </p:cNvPr>
          <p:cNvSpPr/>
          <p:nvPr userDrawn="1"/>
        </p:nvSpPr>
        <p:spPr>
          <a:xfrm>
            <a:off x="0" y="6134478"/>
            <a:ext cx="9144000"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e 2">
            <a:extLst>
              <a:ext uri="{FF2B5EF4-FFF2-40B4-BE49-F238E27FC236}">
                <a16:creationId xmlns:a16="http://schemas.microsoft.com/office/drawing/2014/main" id="{A6ADD3D5-3831-1AF1-7CBB-B76288D9EB64}"/>
              </a:ext>
            </a:extLst>
          </p:cNvPr>
          <p:cNvGrpSpPr/>
          <p:nvPr userDrawn="1"/>
        </p:nvGrpSpPr>
        <p:grpSpPr>
          <a:xfrm>
            <a:off x="5886361" y="6429122"/>
            <a:ext cx="2383259" cy="134230"/>
            <a:chOff x="695325" y="6435232"/>
            <a:chExt cx="3177679" cy="134230"/>
          </a:xfrm>
        </p:grpSpPr>
        <p:grpSp>
          <p:nvGrpSpPr>
            <p:cNvPr id="4" name="Groupe 3">
              <a:extLst>
                <a:ext uri="{FF2B5EF4-FFF2-40B4-BE49-F238E27FC236}">
                  <a16:creationId xmlns:a16="http://schemas.microsoft.com/office/drawing/2014/main" id="{FB24D5C3-6D6A-2201-B0E1-E601DAB06319}"/>
                </a:ext>
              </a:extLst>
            </p:cNvPr>
            <p:cNvGrpSpPr/>
            <p:nvPr/>
          </p:nvGrpSpPr>
          <p:grpSpPr>
            <a:xfrm>
              <a:off x="695325" y="6435232"/>
              <a:ext cx="1294732" cy="134230"/>
              <a:chOff x="695325" y="6435232"/>
              <a:chExt cx="1294732" cy="134230"/>
            </a:xfrm>
          </p:grpSpPr>
          <p:sp>
            <p:nvSpPr>
              <p:cNvPr id="9" name="Espace réservé du pied de page 2">
                <a:extLst>
                  <a:ext uri="{FF2B5EF4-FFF2-40B4-BE49-F238E27FC236}">
                    <a16:creationId xmlns:a16="http://schemas.microsoft.com/office/drawing/2014/main" id="{0F18ABCC-3450-6CA4-9F36-CE83ABE1717D}"/>
                  </a:ext>
                </a:extLst>
              </p:cNvPr>
              <p:cNvSpPr txBox="1">
                <a:spLocks/>
              </p:cNvSpPr>
              <p:nvPr userDrawn="1"/>
            </p:nvSpPr>
            <p:spPr>
              <a:xfrm>
                <a:off x="695325" y="6456181"/>
                <a:ext cx="1107141"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10" name="Graphique 9">
                <a:extLst>
                  <a:ext uri="{FF2B5EF4-FFF2-40B4-BE49-F238E27FC236}">
                    <a16:creationId xmlns:a16="http://schemas.microsoft.com/office/drawing/2014/main" id="{27A242CC-28CD-A603-C328-9254B9D187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55827" y="6435232"/>
                <a:ext cx="134230" cy="134230"/>
              </a:xfrm>
              <a:prstGeom prst="rect">
                <a:avLst/>
              </a:prstGeom>
            </p:spPr>
          </p:pic>
        </p:grpSp>
        <p:cxnSp>
          <p:nvCxnSpPr>
            <p:cNvPr id="5" name="Connecteur droit 4">
              <a:extLst>
                <a:ext uri="{FF2B5EF4-FFF2-40B4-BE49-F238E27FC236}">
                  <a16:creationId xmlns:a16="http://schemas.microsoft.com/office/drawing/2014/main" id="{73C5F39F-8598-4373-B8A7-DD91EEE6F479}"/>
                </a:ext>
              </a:extLst>
            </p:cNvPr>
            <p:cNvCxnSpPr>
              <a:cxnSpLocks/>
            </p:cNvCxnSpPr>
            <p:nvPr/>
          </p:nvCxnSpPr>
          <p:spPr>
            <a:xfrm>
              <a:off x="2102574" y="6452261"/>
              <a:ext cx="0" cy="100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que 7">
              <a:extLst>
                <a:ext uri="{FF2B5EF4-FFF2-40B4-BE49-F238E27FC236}">
                  <a16:creationId xmlns:a16="http://schemas.microsoft.com/office/drawing/2014/main" id="{D28F41AA-7562-0401-C4B4-55CD8C4C75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38774" y="6435232"/>
              <a:ext cx="134230" cy="134230"/>
            </a:xfrm>
            <a:prstGeom prst="rect">
              <a:avLst/>
            </a:prstGeom>
          </p:spPr>
        </p:pic>
      </p:grpSp>
      <p:pic>
        <p:nvPicPr>
          <p:cNvPr id="11" name="Image 10">
            <a:extLst>
              <a:ext uri="{FF2B5EF4-FFF2-40B4-BE49-F238E27FC236}">
                <a16:creationId xmlns:a16="http://schemas.microsoft.com/office/drawing/2014/main" id="{AE6A6661-E71D-E08F-4696-2B38E738FF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494" y="6340908"/>
            <a:ext cx="1128416" cy="310662"/>
          </a:xfrm>
          <a:prstGeom prst="rect">
            <a:avLst/>
          </a:prstGeom>
        </p:spPr>
      </p:pic>
      <p:sp>
        <p:nvSpPr>
          <p:cNvPr id="12" name="Ellipse 11">
            <a:extLst>
              <a:ext uri="{FF2B5EF4-FFF2-40B4-BE49-F238E27FC236}">
                <a16:creationId xmlns:a16="http://schemas.microsoft.com/office/drawing/2014/main" id="{0407821D-6C5B-1B61-5949-66A0763100D0}"/>
              </a:ext>
            </a:extLst>
          </p:cNvPr>
          <p:cNvSpPr/>
          <p:nvPr userDrawn="1"/>
        </p:nvSpPr>
        <p:spPr>
          <a:xfrm>
            <a:off x="8450264" y="6382073"/>
            <a:ext cx="171030" cy="228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9AF8687F-B206-4E9B-A9CE-F73983687AA9}" type="slidenum">
              <a:rPr lang="en-US" sz="600" b="1" smtClean="0"/>
              <a:t>‹N°›</a:t>
            </a:fld>
            <a:endParaRPr lang="en-US" sz="600" b="1"/>
          </a:p>
        </p:txBody>
      </p:sp>
      <p:sp>
        <p:nvSpPr>
          <p:cNvPr id="15" name="Espace réservé du texte 7">
            <a:extLst>
              <a:ext uri="{FF2B5EF4-FFF2-40B4-BE49-F238E27FC236}">
                <a16:creationId xmlns:a16="http://schemas.microsoft.com/office/drawing/2014/main" id="{D7884142-AF9E-914A-BD2C-950DE1B02504}"/>
              </a:ext>
            </a:extLst>
          </p:cNvPr>
          <p:cNvSpPr>
            <a:spLocks noGrp="1"/>
          </p:cNvSpPr>
          <p:nvPr>
            <p:ph type="body" sz="quarter" idx="10" hasCustomPrompt="1"/>
          </p:nvPr>
        </p:nvSpPr>
        <p:spPr>
          <a:xfrm>
            <a:off x="521494" y="692149"/>
            <a:ext cx="3529013" cy="664798"/>
          </a:xfrm>
          <a:prstGeom prst="rect">
            <a:avLst/>
          </a:prstGeom>
        </p:spPr>
        <p:txBody>
          <a:bodyPr lIns="0" tIns="0" rIns="0" bIns="0" anchor="ctr">
            <a:noAutofit/>
          </a:bodyPr>
          <a:lstStyle>
            <a:lvl1pPr>
              <a:lnSpc>
                <a:spcPct val="90000"/>
              </a:lnSpc>
              <a:spcBef>
                <a:spcPts val="0"/>
              </a:spcBef>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19" name="Forme libre : forme 18">
            <a:extLst>
              <a:ext uri="{FF2B5EF4-FFF2-40B4-BE49-F238E27FC236}">
                <a16:creationId xmlns:a16="http://schemas.microsoft.com/office/drawing/2014/main" id="{E11BC2CA-31FD-BE1C-9EBD-16F83DC05E14}"/>
              </a:ext>
            </a:extLst>
          </p:cNvPr>
          <p:cNvSpPr/>
          <p:nvPr userDrawn="1"/>
        </p:nvSpPr>
        <p:spPr>
          <a:xfrm>
            <a:off x="1" y="781688"/>
            <a:ext cx="284561" cy="485720"/>
          </a:xfrm>
          <a:custGeom>
            <a:avLst/>
            <a:gdLst>
              <a:gd name="connsiteX0" fmla="*/ 0 w 3117684"/>
              <a:gd name="connsiteY0" fmla="*/ 3235398 h 3991200"/>
              <a:gd name="connsiteX1" fmla="*/ 3117684 w 3117684"/>
              <a:gd name="connsiteY1" fmla="*/ 3235398 h 3991200"/>
              <a:gd name="connsiteX2" fmla="*/ 3117684 w 3117684"/>
              <a:gd name="connsiteY2" fmla="*/ 3991200 h 3991200"/>
              <a:gd name="connsiteX3" fmla="*/ 0 w 3117684"/>
              <a:gd name="connsiteY3" fmla="*/ 3991200 h 3991200"/>
              <a:gd name="connsiteX4" fmla="*/ 0 w 3117684"/>
              <a:gd name="connsiteY4" fmla="*/ 1616943 h 3991200"/>
              <a:gd name="connsiteX5" fmla="*/ 3117684 w 3117684"/>
              <a:gd name="connsiteY5" fmla="*/ 1616943 h 3991200"/>
              <a:gd name="connsiteX6" fmla="*/ 3117684 w 3117684"/>
              <a:gd name="connsiteY6" fmla="*/ 2372745 h 3991200"/>
              <a:gd name="connsiteX7" fmla="*/ 0 w 3117684"/>
              <a:gd name="connsiteY7" fmla="*/ 2372745 h 3991200"/>
              <a:gd name="connsiteX8" fmla="*/ 0 w 3117684"/>
              <a:gd name="connsiteY8" fmla="*/ 0 h 3991200"/>
              <a:gd name="connsiteX9" fmla="*/ 3117684 w 3117684"/>
              <a:gd name="connsiteY9" fmla="*/ 0 h 3991200"/>
              <a:gd name="connsiteX10" fmla="*/ 3117684 w 3117684"/>
              <a:gd name="connsiteY10" fmla="*/ 755802 h 3991200"/>
              <a:gd name="connsiteX11" fmla="*/ 0 w 3117684"/>
              <a:gd name="connsiteY11" fmla="*/ 755802 h 39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684" h="3991200">
                <a:moveTo>
                  <a:pt x="0" y="3235398"/>
                </a:moveTo>
                <a:lnTo>
                  <a:pt x="3117684" y="3235398"/>
                </a:lnTo>
                <a:lnTo>
                  <a:pt x="3117684" y="3991200"/>
                </a:lnTo>
                <a:lnTo>
                  <a:pt x="0" y="3991200"/>
                </a:lnTo>
                <a:close/>
                <a:moveTo>
                  <a:pt x="0" y="1616943"/>
                </a:moveTo>
                <a:lnTo>
                  <a:pt x="3117684" y="1616943"/>
                </a:lnTo>
                <a:lnTo>
                  <a:pt x="3117684" y="2372745"/>
                </a:lnTo>
                <a:lnTo>
                  <a:pt x="0" y="2372745"/>
                </a:lnTo>
                <a:close/>
                <a:moveTo>
                  <a:pt x="0" y="0"/>
                </a:moveTo>
                <a:lnTo>
                  <a:pt x="3117684" y="0"/>
                </a:lnTo>
                <a:lnTo>
                  <a:pt x="3117684" y="755802"/>
                </a:lnTo>
                <a:lnTo>
                  <a:pt x="0" y="755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sp>
        <p:nvSpPr>
          <p:cNvPr id="20" name="Espace réservé du texte 7">
            <a:extLst>
              <a:ext uri="{FF2B5EF4-FFF2-40B4-BE49-F238E27FC236}">
                <a16:creationId xmlns:a16="http://schemas.microsoft.com/office/drawing/2014/main" id="{B01C116E-1E41-2744-CEE4-239B7996A38E}"/>
              </a:ext>
            </a:extLst>
          </p:cNvPr>
          <p:cNvSpPr>
            <a:spLocks noGrp="1"/>
          </p:cNvSpPr>
          <p:nvPr>
            <p:ph type="body" sz="quarter" idx="11" hasCustomPrompt="1"/>
          </p:nvPr>
        </p:nvSpPr>
        <p:spPr>
          <a:xfrm>
            <a:off x="521494" y="1465336"/>
            <a:ext cx="3529013" cy="161583"/>
          </a:xfrm>
          <a:prstGeom prst="rect">
            <a:avLst/>
          </a:prstGeom>
        </p:spPr>
        <p:txBody>
          <a:bodyPr wrap="square" lIns="0" tIns="0" rIns="0" bIns="0" anchor="t">
            <a:spAutoFit/>
          </a:bodyPr>
          <a:lstStyle>
            <a:lvl1pPr>
              <a:lnSpc>
                <a:spcPct val="100000"/>
              </a:lnSpc>
              <a:spcBef>
                <a:spcPts val="0"/>
              </a:spcBef>
              <a:defRPr sz="1050" b="0">
                <a:solidFill>
                  <a:schemeClr val="bg1">
                    <a:lumMod val="6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slide</a:t>
            </a:r>
            <a:endParaRPr lang="en-US"/>
          </a:p>
        </p:txBody>
      </p:sp>
      <p:sp>
        <p:nvSpPr>
          <p:cNvPr id="26" name="Espace réservé pour une image  25">
            <a:extLst>
              <a:ext uri="{FF2B5EF4-FFF2-40B4-BE49-F238E27FC236}">
                <a16:creationId xmlns:a16="http://schemas.microsoft.com/office/drawing/2014/main" id="{6DFF8D79-917D-0ADD-F883-FC7BDE70FAF5}"/>
              </a:ext>
            </a:extLst>
          </p:cNvPr>
          <p:cNvSpPr>
            <a:spLocks noGrp="1"/>
          </p:cNvSpPr>
          <p:nvPr>
            <p:ph type="pic" sz="quarter" idx="16"/>
          </p:nvPr>
        </p:nvSpPr>
        <p:spPr>
          <a:xfrm>
            <a:off x="6844219" y="2040840"/>
            <a:ext cx="2299781" cy="2044249"/>
          </a:xfrm>
          <a:solidFill>
            <a:schemeClr val="bg2">
              <a:lumMod val="20000"/>
              <a:lumOff val="80000"/>
            </a:schemeClr>
          </a:solidFill>
        </p:spPr>
        <p:txBody>
          <a:bodyPr tIns="1332000"/>
          <a:lstStyle>
            <a:lvl1pPr algn="ctr">
              <a:defRPr/>
            </a:lvl1pPr>
          </a:lstStyle>
          <a:p>
            <a:endParaRPr lang="en-US"/>
          </a:p>
        </p:txBody>
      </p:sp>
      <p:sp>
        <p:nvSpPr>
          <p:cNvPr id="31" name="Espace réservé pour une image  25">
            <a:extLst>
              <a:ext uri="{FF2B5EF4-FFF2-40B4-BE49-F238E27FC236}">
                <a16:creationId xmlns:a16="http://schemas.microsoft.com/office/drawing/2014/main" id="{82626E20-B67D-2C0A-EAAA-12DF11675F3C}"/>
              </a:ext>
            </a:extLst>
          </p:cNvPr>
          <p:cNvSpPr>
            <a:spLocks noGrp="1"/>
          </p:cNvSpPr>
          <p:nvPr>
            <p:ph type="pic" sz="quarter" idx="17"/>
          </p:nvPr>
        </p:nvSpPr>
        <p:spPr>
          <a:xfrm>
            <a:off x="4544438" y="-3412"/>
            <a:ext cx="2299781" cy="2044250"/>
          </a:xfrm>
          <a:solidFill>
            <a:schemeClr val="bg2">
              <a:lumMod val="20000"/>
              <a:lumOff val="80000"/>
            </a:schemeClr>
          </a:solidFill>
        </p:spPr>
        <p:txBody>
          <a:bodyPr tIns="1332000"/>
          <a:lstStyle>
            <a:lvl1pPr algn="ctr">
              <a:defRPr/>
            </a:lvl1pPr>
          </a:lstStyle>
          <a:p>
            <a:endParaRPr lang="en-US"/>
          </a:p>
        </p:txBody>
      </p:sp>
      <p:sp>
        <p:nvSpPr>
          <p:cNvPr id="18" name="Espace réservé pour une image  25">
            <a:extLst>
              <a:ext uri="{FF2B5EF4-FFF2-40B4-BE49-F238E27FC236}">
                <a16:creationId xmlns:a16="http://schemas.microsoft.com/office/drawing/2014/main" id="{733C0FAE-A720-32F6-C58A-BFD149C5ADB2}"/>
              </a:ext>
            </a:extLst>
          </p:cNvPr>
          <p:cNvSpPr>
            <a:spLocks noGrp="1"/>
          </p:cNvSpPr>
          <p:nvPr>
            <p:ph type="pic" sz="quarter" idx="18"/>
          </p:nvPr>
        </p:nvSpPr>
        <p:spPr>
          <a:xfrm>
            <a:off x="4544437" y="4084664"/>
            <a:ext cx="2299781" cy="2044250"/>
          </a:xfrm>
          <a:solidFill>
            <a:schemeClr val="bg2">
              <a:lumMod val="20000"/>
              <a:lumOff val="80000"/>
            </a:schemeClr>
          </a:solidFill>
        </p:spPr>
        <p:txBody>
          <a:bodyPr tIns="1332000"/>
          <a:lstStyle>
            <a:lvl1pPr algn="ctr">
              <a:defRPr/>
            </a:lvl1pPr>
          </a:lstStyle>
          <a:p>
            <a:endParaRPr lang="en-US"/>
          </a:p>
        </p:txBody>
      </p:sp>
      <p:sp>
        <p:nvSpPr>
          <p:cNvPr id="13" name="Espace réservé du pied de page 2">
            <a:extLst>
              <a:ext uri="{FF2B5EF4-FFF2-40B4-BE49-F238E27FC236}">
                <a16:creationId xmlns:a16="http://schemas.microsoft.com/office/drawing/2014/main" id="{75B0572F-CB65-04BF-D076-95FCD5E7F0AB}"/>
              </a:ext>
            </a:extLst>
          </p:cNvPr>
          <p:cNvSpPr txBox="1">
            <a:spLocks/>
          </p:cNvSpPr>
          <p:nvPr userDrawn="1"/>
        </p:nvSpPr>
        <p:spPr>
          <a:xfrm>
            <a:off x="7163318" y="6448128"/>
            <a:ext cx="984244" cy="92333"/>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spTree>
    <p:extLst>
      <p:ext uri="{BB962C8B-B14F-4D97-AF65-F5344CB8AC3E}">
        <p14:creationId xmlns:p14="http://schemas.microsoft.com/office/powerpoint/2010/main" val="2465897249"/>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nale">
    <p:spTree>
      <p:nvGrpSpPr>
        <p:cNvPr id="1" name=""/>
        <p:cNvGrpSpPr/>
        <p:nvPr/>
      </p:nvGrpSpPr>
      <p:grpSpPr>
        <a:xfrm>
          <a:off x="0" y="0"/>
          <a:ext cx="0" cy="0"/>
          <a:chOff x="0" y="0"/>
          <a:chExt cx="0" cy="0"/>
        </a:xfrm>
      </p:grpSpPr>
      <p:sp>
        <p:nvSpPr>
          <p:cNvPr id="40" name="Espace réservé pour une image  25">
            <a:extLst>
              <a:ext uri="{FF2B5EF4-FFF2-40B4-BE49-F238E27FC236}">
                <a16:creationId xmlns:a16="http://schemas.microsoft.com/office/drawing/2014/main" id="{B4D51F85-A431-2E08-F0F4-0EC95F8BC6C7}"/>
              </a:ext>
            </a:extLst>
          </p:cNvPr>
          <p:cNvSpPr>
            <a:spLocks noGrp="1"/>
          </p:cNvSpPr>
          <p:nvPr>
            <p:ph type="pic" sz="quarter" idx="16"/>
          </p:nvPr>
        </p:nvSpPr>
        <p:spPr>
          <a:xfrm>
            <a:off x="0" y="0"/>
            <a:ext cx="6597254" cy="6129338"/>
          </a:xfrm>
          <a:solidFill>
            <a:schemeClr val="bg2">
              <a:lumMod val="20000"/>
              <a:lumOff val="80000"/>
            </a:schemeClr>
          </a:solidFill>
        </p:spPr>
        <p:txBody>
          <a:bodyPr tIns="3420000"/>
          <a:lstStyle>
            <a:lvl1pPr algn="ctr">
              <a:defRPr/>
            </a:lvl1pPr>
          </a:lstStyle>
          <a:p>
            <a:endParaRPr lang="en-US"/>
          </a:p>
        </p:txBody>
      </p:sp>
      <p:sp>
        <p:nvSpPr>
          <p:cNvPr id="15" name="Rectangle 14">
            <a:extLst>
              <a:ext uri="{FF2B5EF4-FFF2-40B4-BE49-F238E27FC236}">
                <a16:creationId xmlns:a16="http://schemas.microsoft.com/office/drawing/2014/main" id="{2D85C4F3-6092-1EA5-977A-F5015C293964}"/>
              </a:ext>
            </a:extLst>
          </p:cNvPr>
          <p:cNvSpPr/>
          <p:nvPr userDrawn="1"/>
        </p:nvSpPr>
        <p:spPr>
          <a:xfrm>
            <a:off x="0" y="6134478"/>
            <a:ext cx="6597254" cy="723522"/>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Image 19">
            <a:extLst>
              <a:ext uri="{FF2B5EF4-FFF2-40B4-BE49-F238E27FC236}">
                <a16:creationId xmlns:a16="http://schemas.microsoft.com/office/drawing/2014/main" id="{CD3FC644-9ECE-AB7F-1086-5E937D4D4C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8744" y="692150"/>
            <a:ext cx="1503762" cy="413998"/>
          </a:xfrm>
          <a:prstGeom prst="rect">
            <a:avLst/>
          </a:prstGeom>
        </p:spPr>
      </p:pic>
      <p:pic>
        <p:nvPicPr>
          <p:cNvPr id="21" name="Graphique 20">
            <a:extLst>
              <a:ext uri="{FF2B5EF4-FFF2-40B4-BE49-F238E27FC236}">
                <a16:creationId xmlns:a16="http://schemas.microsoft.com/office/drawing/2014/main" id="{23128243-6FDA-B538-93D4-1DC54F19481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9703" y="6384405"/>
            <a:ext cx="167751" cy="223668"/>
          </a:xfrm>
          <a:prstGeom prst="rect">
            <a:avLst/>
          </a:prstGeom>
        </p:spPr>
      </p:pic>
      <p:pic>
        <p:nvPicPr>
          <p:cNvPr id="22" name="Graphique 21">
            <a:extLst>
              <a:ext uri="{FF2B5EF4-FFF2-40B4-BE49-F238E27FC236}">
                <a16:creationId xmlns:a16="http://schemas.microsoft.com/office/drawing/2014/main" id="{0C375013-D0E5-C980-AD72-5E72FDDF11A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0897" y="6384405"/>
            <a:ext cx="167751" cy="223668"/>
          </a:xfrm>
          <a:prstGeom prst="rect">
            <a:avLst/>
          </a:prstGeom>
        </p:spPr>
      </p:pic>
      <p:pic>
        <p:nvPicPr>
          <p:cNvPr id="23" name="Graphique 22">
            <a:extLst>
              <a:ext uri="{FF2B5EF4-FFF2-40B4-BE49-F238E27FC236}">
                <a16:creationId xmlns:a16="http://schemas.microsoft.com/office/drawing/2014/main" id="{81A33EB8-96B2-F362-F9EA-7C69F616C05B}"/>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40300" y="6384405"/>
            <a:ext cx="167751" cy="223668"/>
          </a:xfrm>
          <a:prstGeom prst="rect">
            <a:avLst/>
          </a:prstGeom>
        </p:spPr>
      </p:pic>
      <p:pic>
        <p:nvPicPr>
          <p:cNvPr id="24" name="Graphique 23">
            <a:extLst>
              <a:ext uri="{FF2B5EF4-FFF2-40B4-BE49-F238E27FC236}">
                <a16:creationId xmlns:a16="http://schemas.microsoft.com/office/drawing/2014/main" id="{F109EF82-1D2D-42A8-9639-C82E73955DE0}"/>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1494" y="6384405"/>
            <a:ext cx="167751" cy="223668"/>
          </a:xfrm>
          <a:prstGeom prst="rect">
            <a:avLst/>
          </a:prstGeom>
        </p:spPr>
      </p:pic>
      <p:pic>
        <p:nvPicPr>
          <p:cNvPr id="25" name="Graphique 24">
            <a:extLst>
              <a:ext uri="{FF2B5EF4-FFF2-40B4-BE49-F238E27FC236}">
                <a16:creationId xmlns:a16="http://schemas.microsoft.com/office/drawing/2014/main" id="{48F2812C-630F-66E2-9114-7DFD58C5B2BE}"/>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759105" y="6389892"/>
            <a:ext cx="159521" cy="212694"/>
          </a:xfrm>
          <a:prstGeom prst="rect">
            <a:avLst/>
          </a:prstGeom>
        </p:spPr>
      </p:pic>
      <p:sp>
        <p:nvSpPr>
          <p:cNvPr id="26" name="ZoneTexte 25">
            <a:extLst>
              <a:ext uri="{FF2B5EF4-FFF2-40B4-BE49-F238E27FC236}">
                <a16:creationId xmlns:a16="http://schemas.microsoft.com/office/drawing/2014/main" id="{D88D8254-8AE5-6A6B-A9D7-40C2926FAEB8}"/>
              </a:ext>
            </a:extLst>
          </p:cNvPr>
          <p:cNvSpPr txBox="1"/>
          <p:nvPr userDrawn="1"/>
        </p:nvSpPr>
        <p:spPr>
          <a:xfrm>
            <a:off x="4119053" y="6438531"/>
            <a:ext cx="2170088" cy="115416"/>
          </a:xfrm>
          <a:prstGeom prst="rect">
            <a:avLst/>
          </a:prstGeom>
          <a:noFill/>
        </p:spPr>
        <p:txBody>
          <a:bodyPr wrap="square" lIns="0" tIns="0" rIns="0" bIns="0" rtlCol="0" anchor="ctr">
            <a:spAutoFit/>
          </a:bodyPr>
          <a:lstStyle>
            <a:defPPr>
              <a:defRPr lang="en-US"/>
            </a:defPPr>
            <a:lvl1pPr>
              <a:lnSpc>
                <a:spcPct val="100000"/>
              </a:lnSpc>
              <a:defRPr sz="1000" b="1"/>
            </a:lvl1pPr>
          </a:lstStyle>
          <a:p>
            <a:pPr algn="r"/>
            <a:r>
              <a:rPr lang="fr-FR" sz="750"/>
              <a:t>Suivez-nous sur les réseaux sociaux</a:t>
            </a:r>
          </a:p>
        </p:txBody>
      </p:sp>
      <p:pic>
        <p:nvPicPr>
          <p:cNvPr id="4" name="Image 3">
            <a:extLst>
              <a:ext uri="{FF2B5EF4-FFF2-40B4-BE49-F238E27FC236}">
                <a16:creationId xmlns:a16="http://schemas.microsoft.com/office/drawing/2014/main" id="{C9BE9A64-D3A4-43B1-3903-46B262ED5C8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118744" y="3362890"/>
            <a:ext cx="1446270" cy="572482"/>
          </a:xfrm>
          <a:prstGeom prst="rect">
            <a:avLst/>
          </a:prstGeom>
        </p:spPr>
      </p:pic>
    </p:spTree>
    <p:extLst>
      <p:ext uri="{BB962C8B-B14F-4D97-AF65-F5344CB8AC3E}">
        <p14:creationId xmlns:p14="http://schemas.microsoft.com/office/powerpoint/2010/main" val="1682305588"/>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guide id="3" pos="7242">
          <p15:clr>
            <a:srgbClr val="FBAE40"/>
          </p15:clr>
        </p15:guide>
        <p15:guide id="4" orient="horz" pos="3861">
          <p15:clr>
            <a:srgbClr val="FBAE40"/>
          </p15:clr>
        </p15:guide>
        <p15:guide id="5" orient="horz" pos="343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2B0EF6C-E4AB-4A8A-BCFB-CA239ED4E596}" type="datetime1">
              <a:rPr lang="fr-FR" smtClean="0"/>
              <a:t>24/10/2023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431222C-7765-4B3B-8B17-2C577259F630}" type="datetime1">
              <a:rPr lang="fr-FR" smtClean="0"/>
              <a:t>24/10/2023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0A62951-A902-43D1-88FC-769EC74CC036}" type="datetime1">
              <a:rPr lang="fr-FR" smtClean="0"/>
              <a:t>24/10/2023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54777F51-85C8-4197-AFC5-703C6F08BA40}" type="datetime1">
              <a:rPr lang="fr-FR" smtClean="0"/>
              <a:t>24/10/2023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F61827E-F877-4F77-A223-402E371C4C3C}" type="datetime1">
              <a:rPr lang="fr-FR" smtClean="0"/>
              <a:t>24/10/2023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4250FD4-9504-4F0C-AF4D-BAE6E209DE74}" type="datetime1">
              <a:rPr lang="fr-FR" smtClean="0"/>
              <a:t>24/10/2023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8E846B7-353D-4956-9540-60579037E9DE}" type="datetime1">
              <a:rPr lang="fr-FR" smtClean="0"/>
              <a:t>24/10/2023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1C9B1-ACE7-4F66-857A-E3696C5B4E97}" type="datetime1">
              <a:rPr lang="fr-FR" smtClean="0"/>
              <a:t>24/10/2023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FBC50-F79A-46C3-A511-8EBEB60CC0C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4.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24.png"/><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package" Target="../embeddings/Microsoft_Excel_Worksheet.xlsx"/><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24.png"/><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50.pn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4.png"/><Relationship Id="rId7"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55.emf"/><Relationship Id="rId10" Type="http://schemas.openxmlformats.org/officeDocument/2006/relationships/image" Target="../media/image59.jpeg"/><Relationship Id="rId4" Type="http://schemas.openxmlformats.org/officeDocument/2006/relationships/oleObject" Target="../embeddings/oleObject1.bin"/><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jpeg"/><Relationship Id="rId3" Type="http://schemas.openxmlformats.org/officeDocument/2006/relationships/image" Target="../media/image60.jpeg"/><Relationship Id="rId7" Type="http://schemas.openxmlformats.org/officeDocument/2006/relationships/oleObject" Target="../embeddings/oleObject4.bin"/><Relationship Id="rId12"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65.jpeg"/><Relationship Id="rId5" Type="http://schemas.openxmlformats.org/officeDocument/2006/relationships/image" Target="../media/image61.emf"/><Relationship Id="rId10" Type="http://schemas.openxmlformats.org/officeDocument/2006/relationships/image" Target="../media/image64.jpeg"/><Relationship Id="rId4" Type="http://schemas.openxmlformats.org/officeDocument/2006/relationships/oleObject" Target="../embeddings/oleObject3.bin"/><Relationship Id="rId9"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7.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24.png"/><Relationship Id="rId7"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26.png"/><Relationship Id="rId10" Type="http://schemas.openxmlformats.org/officeDocument/2006/relationships/image" Target="../media/image83.jpeg"/><Relationship Id="rId4" Type="http://schemas.openxmlformats.org/officeDocument/2006/relationships/image" Target="../media/image27.png"/><Relationship Id="rId9"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27.png"/><Relationship Id="rId7" Type="http://schemas.openxmlformats.org/officeDocument/2006/relationships/image" Target="../media/image88.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2.xml"/><Relationship Id="rId7" Type="http://schemas.openxmlformats.org/officeDocument/2006/relationships/slide" Target="slide45.xml"/><Relationship Id="rId2" Type="http://schemas.openxmlformats.org/officeDocument/2006/relationships/slide" Target="slide30.xml"/><Relationship Id="rId1" Type="http://schemas.openxmlformats.org/officeDocument/2006/relationships/slideLayout" Target="../slideLayouts/slideLayout13.xml"/><Relationship Id="rId6" Type="http://schemas.openxmlformats.org/officeDocument/2006/relationships/slide" Target="slide38.xml"/><Relationship Id="rId5" Type="http://schemas.openxmlformats.org/officeDocument/2006/relationships/slide" Target="slide35.xml"/><Relationship Id="rId4" Type="http://schemas.openxmlformats.org/officeDocument/2006/relationships/slide" Target="slide33.xml"/><Relationship Id="rId9"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4.emf"/><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7.jpg"/><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image" Target="../media/image96.jpeg"/><Relationship Id="rId5" Type="http://schemas.openxmlformats.org/officeDocument/2006/relationships/image" Target="../media/image95.jp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8.emf"/><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29.xml"/><Relationship Id="rId1" Type="http://schemas.openxmlformats.org/officeDocument/2006/relationships/slideLayout" Target="../slideLayouts/slideLayout14.xml"/><Relationship Id="rId5" Type="http://schemas.openxmlformats.org/officeDocument/2006/relationships/image" Target="../media/image99.emf"/><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02.emf"/><Relationship Id="rId1" Type="http://schemas.openxmlformats.org/officeDocument/2006/relationships/slideLayout" Target="../slideLayouts/slideLayout14.xml"/><Relationship Id="rId6" Type="http://schemas.openxmlformats.org/officeDocument/2006/relationships/image" Target="../media/image103.emf"/><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04.emf"/><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07.emf"/><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emf"/><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110.emf"/><Relationship Id="rId2" Type="http://schemas.openxmlformats.org/officeDocument/2006/relationships/image" Target="../media/image108.png"/><Relationship Id="rId1" Type="http://schemas.openxmlformats.org/officeDocument/2006/relationships/slideLayout" Target="../slideLayouts/slideLayout14.xml"/><Relationship Id="rId6" Type="http://schemas.openxmlformats.org/officeDocument/2006/relationships/image" Target="../media/image109.emf"/><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11.png"/><Relationship Id="rId1" Type="http://schemas.openxmlformats.org/officeDocument/2006/relationships/slideLayout" Target="../slideLayouts/slideLayout14.xml"/><Relationship Id="rId6" Type="http://schemas.openxmlformats.org/officeDocument/2006/relationships/image" Target="../media/image112.emf"/><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115.emf"/><Relationship Id="rId2" Type="http://schemas.openxmlformats.org/officeDocument/2006/relationships/image" Target="../media/image113.png"/><Relationship Id="rId1" Type="http://schemas.openxmlformats.org/officeDocument/2006/relationships/slideLayout" Target="../slideLayouts/slideLayout14.xml"/><Relationship Id="rId6" Type="http://schemas.openxmlformats.org/officeDocument/2006/relationships/image" Target="../media/image114.emf"/><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8.emf"/><Relationship Id="rId2" Type="http://schemas.openxmlformats.org/officeDocument/2006/relationships/image" Target="../media/image116.emf"/><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slide" Target="slide29.xml"/></Relationships>
</file>

<file path=ppt/slides/_rels/slide44.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121.emf"/><Relationship Id="rId2" Type="http://schemas.openxmlformats.org/officeDocument/2006/relationships/image" Target="../media/image119.png"/><Relationship Id="rId1" Type="http://schemas.openxmlformats.org/officeDocument/2006/relationships/slideLayout" Target="../slideLayouts/slideLayout14.xml"/><Relationship Id="rId6" Type="http://schemas.openxmlformats.org/officeDocument/2006/relationships/image" Target="../media/image120.emf"/><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22.emf"/><Relationship Id="rId1" Type="http://schemas.openxmlformats.org/officeDocument/2006/relationships/slideLayout" Target="../slideLayouts/slideLayout14.xml"/><Relationship Id="rId6" Type="http://schemas.openxmlformats.org/officeDocument/2006/relationships/image" Target="../media/image123.emf"/><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slide" Target="sl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33.jpeg"/><Relationship Id="rId4" Type="http://schemas.openxmlformats.org/officeDocument/2006/relationships/image" Target="../media/image1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136.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oleObject" Target="../embeddings/Microsoft_Excel_97-2003_Worksheet.xls"/><Relationship Id="rId4" Type="http://schemas.microsoft.com/office/2007/relationships/hdphoto" Target="../media/hdphoto1.wdp"/><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7.xml"/><Relationship Id="rId5" Type="http://schemas.openxmlformats.org/officeDocument/2006/relationships/image" Target="../media/image140.jpeg"/><Relationship Id="rId4" Type="http://schemas.openxmlformats.org/officeDocument/2006/relationships/image" Target="../media/image139.jpeg"/></Relationships>
</file>

<file path=ppt/slides/_rels/slide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143.jpeg"/></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chart" Target="../charts/chart3.xml"/><Relationship Id="rId7"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chart" Target="../charts/chart5.xml"/><Relationship Id="rId5" Type="http://schemas.openxmlformats.org/officeDocument/2006/relationships/image" Target="../media/image136.png"/><Relationship Id="rId4" Type="http://schemas.openxmlformats.org/officeDocument/2006/relationships/chart" Target="../charts/chart4.xml"/><Relationship Id="rId9" Type="http://schemas.openxmlformats.org/officeDocument/2006/relationships/image" Target="../media/image146.png"/></Relationships>
</file>

<file path=ppt/slides/_rels/slide5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chart" Target="../charts/chart6.xml"/><Relationship Id="rId7" Type="http://schemas.openxmlformats.org/officeDocument/2006/relationships/image" Target="../media/image148.sv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47.png"/><Relationship Id="rId5" Type="http://schemas.openxmlformats.org/officeDocument/2006/relationships/image" Target="../media/image136.png"/><Relationship Id="rId10" Type="http://schemas.openxmlformats.org/officeDocument/2006/relationships/image" Target="../media/image146.png"/><Relationship Id="rId4" Type="http://schemas.openxmlformats.org/officeDocument/2006/relationships/chart" Target="../charts/chart7.xml"/><Relationship Id="rId9" Type="http://schemas.openxmlformats.org/officeDocument/2006/relationships/image" Target="../media/image150.sv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51.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chart" Target="../charts/chart8.xml"/><Relationship Id="rId7" Type="http://schemas.openxmlformats.org/officeDocument/2006/relationships/image" Target="../media/image153.sv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36.png"/><Relationship Id="rId10" Type="http://schemas.openxmlformats.org/officeDocument/2006/relationships/image" Target="../media/image156.png"/><Relationship Id="rId4" Type="http://schemas.openxmlformats.org/officeDocument/2006/relationships/slide" Target="slide58.xml"/><Relationship Id="rId9" Type="http://schemas.openxmlformats.org/officeDocument/2006/relationships/image" Target="../media/image155.svg"/></Relationships>
</file>

<file path=ppt/slides/_rels/slide59.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svg"/><Relationship Id="rId3" Type="http://schemas.openxmlformats.org/officeDocument/2006/relationships/chart" Target="../charts/chart9.xml"/><Relationship Id="rId7" Type="http://schemas.openxmlformats.org/officeDocument/2006/relationships/image" Target="../media/image136.png"/><Relationship Id="rId12"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159.svg"/><Relationship Id="rId11" Type="http://schemas.openxmlformats.org/officeDocument/2006/relationships/image" Target="../media/image163.svg"/><Relationship Id="rId5" Type="http://schemas.openxmlformats.org/officeDocument/2006/relationships/image" Target="../media/image158.png"/><Relationship Id="rId10" Type="http://schemas.openxmlformats.org/officeDocument/2006/relationships/image" Target="../media/image162.png"/><Relationship Id="rId4" Type="http://schemas.openxmlformats.org/officeDocument/2006/relationships/chart" Target="../charts/chart10.xml"/><Relationship Id="rId9" Type="http://schemas.openxmlformats.org/officeDocument/2006/relationships/image" Target="../media/image161.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66.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21.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71.png"/><Relationship Id="rId1" Type="http://schemas.openxmlformats.org/officeDocument/2006/relationships/slideLayout" Target="../slideLayouts/slideLayout21.xml"/><Relationship Id="rId4" Type="http://schemas.openxmlformats.org/officeDocument/2006/relationships/image" Target="../media/image172.png"/></Relationships>
</file>

<file path=ppt/slides/_rels/slide6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73.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177.svg"/><Relationship Id="rId11" Type="http://schemas.openxmlformats.org/officeDocument/2006/relationships/chart" Target="../charts/chart14.xml"/><Relationship Id="rId5" Type="http://schemas.openxmlformats.org/officeDocument/2006/relationships/image" Target="../media/image176.png"/><Relationship Id="rId10" Type="http://schemas.openxmlformats.org/officeDocument/2006/relationships/chart" Target="../charts/chart13.xml"/><Relationship Id="rId4" Type="http://schemas.openxmlformats.org/officeDocument/2006/relationships/image" Target="../media/image175.svg"/><Relationship Id="rId9" Type="http://schemas.openxmlformats.org/officeDocument/2006/relationships/image" Target="../media/image136.png"/></Relationships>
</file>

<file path=ppt/slides/_rels/slide6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chart" Target="../charts/chart16.xml"/><Relationship Id="rId7" Type="http://schemas.openxmlformats.org/officeDocument/2006/relationships/image" Target="../media/image182.svg"/><Relationship Id="rId2" Type="http://schemas.openxmlformats.org/officeDocument/2006/relationships/image" Target="../media/image180.jpeg"/><Relationship Id="rId1" Type="http://schemas.openxmlformats.org/officeDocument/2006/relationships/slideLayout" Target="../slideLayouts/slideLayout21.xml"/><Relationship Id="rId6" Type="http://schemas.openxmlformats.org/officeDocument/2006/relationships/image" Target="../media/image181.png"/><Relationship Id="rId5" Type="http://schemas.openxmlformats.org/officeDocument/2006/relationships/image" Target="../media/image136.png"/><Relationship Id="rId4" Type="http://schemas.openxmlformats.org/officeDocument/2006/relationships/chart" Target="../charts/chart17.xml"/><Relationship Id="rId9" Type="http://schemas.openxmlformats.org/officeDocument/2006/relationships/image" Target="../media/image184.svg"/></Relationships>
</file>

<file path=ppt/slides/_rels/slide6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36.png"/><Relationship Id="rId1" Type="http://schemas.openxmlformats.org/officeDocument/2006/relationships/slideLayout" Target="../slideLayouts/slideLayout19.xml"/><Relationship Id="rId5" Type="http://schemas.openxmlformats.org/officeDocument/2006/relationships/image" Target="../media/image186.svg"/><Relationship Id="rId4" Type="http://schemas.openxmlformats.org/officeDocument/2006/relationships/image" Target="../media/image185.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8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8.png"/><Relationship Id="rId7" Type="http://schemas.openxmlformats.org/officeDocument/2006/relationships/image" Target="../media/image182.svg"/><Relationship Id="rId2" Type="http://schemas.openxmlformats.org/officeDocument/2006/relationships/image" Target="../media/image136.png"/><Relationship Id="rId1" Type="http://schemas.openxmlformats.org/officeDocument/2006/relationships/slideLayout" Target="../slideLayouts/slideLayout21.xml"/><Relationship Id="rId6" Type="http://schemas.openxmlformats.org/officeDocument/2006/relationships/image" Target="../media/image181.png"/><Relationship Id="rId11" Type="http://schemas.openxmlformats.org/officeDocument/2006/relationships/image" Target="../media/image193.png"/><Relationship Id="rId5" Type="http://schemas.openxmlformats.org/officeDocument/2006/relationships/chart" Target="../charts/chart19.xml"/><Relationship Id="rId10" Type="http://schemas.openxmlformats.org/officeDocument/2006/relationships/image" Target="../media/image192.png"/><Relationship Id="rId4" Type="http://schemas.openxmlformats.org/officeDocument/2006/relationships/image" Target="../media/image189.svg"/><Relationship Id="rId9" Type="http://schemas.openxmlformats.org/officeDocument/2006/relationships/image" Target="../media/image191.svg"/></Relationships>
</file>

<file path=ppt/slides/_rels/slide71.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201.jpeg"/><Relationship Id="rId3" Type="http://schemas.openxmlformats.org/officeDocument/2006/relationships/image" Target="../media/image195.jpeg"/><Relationship Id="rId7" Type="http://schemas.openxmlformats.org/officeDocument/2006/relationships/image" Target="../media/image136.png"/><Relationship Id="rId12" Type="http://schemas.openxmlformats.org/officeDocument/2006/relationships/image" Target="../media/image200.svg"/><Relationship Id="rId2" Type="http://schemas.openxmlformats.org/officeDocument/2006/relationships/image" Target="../media/image194.jpeg"/><Relationship Id="rId1" Type="http://schemas.openxmlformats.org/officeDocument/2006/relationships/slideLayout" Target="../slideLayouts/slideLayout17.xml"/><Relationship Id="rId6" Type="http://schemas.openxmlformats.org/officeDocument/2006/relationships/chart" Target="../charts/chart21.xml"/><Relationship Id="rId11" Type="http://schemas.openxmlformats.org/officeDocument/2006/relationships/image" Target="../media/image199.png"/><Relationship Id="rId5" Type="http://schemas.openxmlformats.org/officeDocument/2006/relationships/chart" Target="../charts/chart20.xml"/><Relationship Id="rId10" Type="http://schemas.openxmlformats.org/officeDocument/2006/relationships/image" Target="../media/image198.svg"/><Relationship Id="rId4" Type="http://schemas.openxmlformats.org/officeDocument/2006/relationships/image" Target="../media/image196.png"/><Relationship Id="rId9" Type="http://schemas.openxmlformats.org/officeDocument/2006/relationships/image" Target="../media/image197.png"/></Relationships>
</file>

<file path=ppt/slides/_rels/slide7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203.jpeg"/><Relationship Id="rId7" Type="http://schemas.openxmlformats.org/officeDocument/2006/relationships/image" Target="../media/image136.png"/><Relationship Id="rId2" Type="http://schemas.openxmlformats.org/officeDocument/2006/relationships/image" Target="../media/image202.jpeg"/><Relationship Id="rId1" Type="http://schemas.openxmlformats.org/officeDocument/2006/relationships/slideLayout" Target="../slideLayouts/slideLayout22.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chart" Target="../charts/chart23.xml"/><Relationship Id="rId9" Type="http://schemas.openxmlformats.org/officeDocument/2006/relationships/image" Target="../media/image193.png"/></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04.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chart" Target="../charts/chart24.xml"/><Relationship Id="rId1" Type="http://schemas.openxmlformats.org/officeDocument/2006/relationships/slideLayout" Target="../slideLayouts/slideLayout19.xml"/><Relationship Id="rId5" Type="http://schemas.openxmlformats.org/officeDocument/2006/relationships/image" Target="../media/image207.svg"/><Relationship Id="rId4" Type="http://schemas.openxmlformats.org/officeDocument/2006/relationships/image" Target="../media/image206.png"/></Relationships>
</file>

<file path=ppt/slides/_rels/slide7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svg"/><Relationship Id="rId7" Type="http://schemas.openxmlformats.org/officeDocument/2006/relationships/image" Target="../media/image213.svg"/><Relationship Id="rId2" Type="http://schemas.openxmlformats.org/officeDocument/2006/relationships/image" Target="../media/image208.png"/><Relationship Id="rId1" Type="http://schemas.openxmlformats.org/officeDocument/2006/relationships/slideLayout" Target="../slideLayouts/slideLayout20.xml"/><Relationship Id="rId6" Type="http://schemas.openxmlformats.org/officeDocument/2006/relationships/image" Target="../media/image212.png"/><Relationship Id="rId5" Type="http://schemas.openxmlformats.org/officeDocument/2006/relationships/image" Target="../media/image211.svg"/><Relationship Id="rId10" Type="http://schemas.openxmlformats.org/officeDocument/2006/relationships/image" Target="../media/image136.png"/><Relationship Id="rId4" Type="http://schemas.openxmlformats.org/officeDocument/2006/relationships/image" Target="../media/image210.png"/><Relationship Id="rId9" Type="http://schemas.openxmlformats.org/officeDocument/2006/relationships/image" Target="../media/image215.svg"/></Relationships>
</file>

<file path=ppt/slides/_rels/slide77.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20.png"/><Relationship Id="rId3" Type="http://schemas.openxmlformats.org/officeDocument/2006/relationships/chart" Target="../charts/chart26.xml"/><Relationship Id="rId7" Type="http://schemas.openxmlformats.org/officeDocument/2006/relationships/image" Target="../media/image217.svg"/><Relationship Id="rId12" Type="http://schemas.openxmlformats.org/officeDocument/2006/relationships/image" Target="../media/image219.svg"/><Relationship Id="rId2" Type="http://schemas.openxmlformats.org/officeDocument/2006/relationships/chart" Target="../charts/chart25.xml"/><Relationship Id="rId16" Type="http://schemas.openxmlformats.org/officeDocument/2006/relationships/image" Target="../media/image223.svg"/><Relationship Id="rId1" Type="http://schemas.openxmlformats.org/officeDocument/2006/relationships/slideLayout" Target="../slideLayouts/slideLayout20.xml"/><Relationship Id="rId6" Type="http://schemas.openxmlformats.org/officeDocument/2006/relationships/image" Target="../media/image216.png"/><Relationship Id="rId11" Type="http://schemas.openxmlformats.org/officeDocument/2006/relationships/image" Target="../media/image218.png"/><Relationship Id="rId5" Type="http://schemas.openxmlformats.org/officeDocument/2006/relationships/chart" Target="../charts/chart28.xml"/><Relationship Id="rId15" Type="http://schemas.openxmlformats.org/officeDocument/2006/relationships/image" Target="../media/image222.png"/><Relationship Id="rId10" Type="http://schemas.openxmlformats.org/officeDocument/2006/relationships/image" Target="../media/image136.png"/><Relationship Id="rId4" Type="http://schemas.openxmlformats.org/officeDocument/2006/relationships/chart" Target="../charts/chart27.xml"/><Relationship Id="rId9" Type="http://schemas.openxmlformats.org/officeDocument/2006/relationships/image" Target="../media/image215.svg"/><Relationship Id="rId14" Type="http://schemas.openxmlformats.org/officeDocument/2006/relationships/image" Target="../media/image221.svg"/></Relationships>
</file>

<file path=ppt/slides/_rels/slide78.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36.png"/><Relationship Id="rId7" Type="http://schemas.openxmlformats.org/officeDocument/2006/relationships/image" Target="../media/image181.png"/><Relationship Id="rId12" Type="http://schemas.openxmlformats.org/officeDocument/2006/relationships/image" Target="../media/image229.svg"/><Relationship Id="rId2" Type="http://schemas.openxmlformats.org/officeDocument/2006/relationships/chart" Target="../charts/chart29.xml"/><Relationship Id="rId1" Type="http://schemas.openxmlformats.org/officeDocument/2006/relationships/slideLayout" Target="../slideLayouts/slideLayout20.xml"/><Relationship Id="rId6" Type="http://schemas.openxmlformats.org/officeDocument/2006/relationships/image" Target="../media/image225.svg"/><Relationship Id="rId11" Type="http://schemas.openxmlformats.org/officeDocument/2006/relationships/image" Target="../media/image228.png"/><Relationship Id="rId5" Type="http://schemas.openxmlformats.org/officeDocument/2006/relationships/image" Target="../media/image224.png"/><Relationship Id="rId10" Type="http://schemas.openxmlformats.org/officeDocument/2006/relationships/image" Target="../media/image227.svg"/><Relationship Id="rId4" Type="http://schemas.openxmlformats.org/officeDocument/2006/relationships/chart" Target="../charts/chart30.xml"/><Relationship Id="rId9" Type="http://schemas.openxmlformats.org/officeDocument/2006/relationships/image" Target="../media/image226.png"/></Relationships>
</file>

<file path=ppt/slides/_rels/slide79.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30.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8" Type="http://schemas.openxmlformats.org/officeDocument/2006/relationships/image" Target="../media/image236.svg"/><Relationship Id="rId13" Type="http://schemas.openxmlformats.org/officeDocument/2006/relationships/image" Target="../media/image238.svg"/><Relationship Id="rId3" Type="http://schemas.openxmlformats.org/officeDocument/2006/relationships/image" Target="../media/image232.jpeg"/><Relationship Id="rId7" Type="http://schemas.openxmlformats.org/officeDocument/2006/relationships/image" Target="../media/image235.png"/><Relationship Id="rId12" Type="http://schemas.openxmlformats.org/officeDocument/2006/relationships/image" Target="../media/image237.png"/><Relationship Id="rId2" Type="http://schemas.openxmlformats.org/officeDocument/2006/relationships/image" Target="../media/image231.jpeg"/><Relationship Id="rId16" Type="http://schemas.openxmlformats.org/officeDocument/2006/relationships/image" Target="../media/image241.jpeg"/><Relationship Id="rId1" Type="http://schemas.openxmlformats.org/officeDocument/2006/relationships/slideLayout" Target="../slideLayouts/slideLayout23.xml"/><Relationship Id="rId6" Type="http://schemas.openxmlformats.org/officeDocument/2006/relationships/chart" Target="../charts/chart32.xml"/><Relationship Id="rId11" Type="http://schemas.openxmlformats.org/officeDocument/2006/relationships/image" Target="../media/image198.svg"/><Relationship Id="rId5" Type="http://schemas.openxmlformats.org/officeDocument/2006/relationships/image" Target="../media/image234.svg"/><Relationship Id="rId15" Type="http://schemas.openxmlformats.org/officeDocument/2006/relationships/image" Target="../media/image240.svg"/><Relationship Id="rId10" Type="http://schemas.openxmlformats.org/officeDocument/2006/relationships/image" Target="../media/image197.png"/><Relationship Id="rId4" Type="http://schemas.openxmlformats.org/officeDocument/2006/relationships/image" Target="../media/image233.png"/><Relationship Id="rId9" Type="http://schemas.openxmlformats.org/officeDocument/2006/relationships/image" Target="../media/image136.png"/><Relationship Id="rId14" Type="http://schemas.openxmlformats.org/officeDocument/2006/relationships/image" Target="../media/image239.png"/></Relationships>
</file>

<file path=ppt/slides/_rels/slide82.xml.rels><?xml version="1.0" encoding="UTF-8" standalone="yes"?>
<Relationships xmlns="http://schemas.openxmlformats.org/package/2006/relationships"><Relationship Id="rId8" Type="http://schemas.openxmlformats.org/officeDocument/2006/relationships/image" Target="../media/image248.sv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image" Target="../media/image242.jpeg"/><Relationship Id="rId1" Type="http://schemas.openxmlformats.org/officeDocument/2006/relationships/slideLayout" Target="../slideLayouts/slideLayout23.xml"/><Relationship Id="rId6" Type="http://schemas.openxmlformats.org/officeDocument/2006/relationships/image" Target="../media/image246.svg"/><Relationship Id="rId11" Type="http://schemas.openxmlformats.org/officeDocument/2006/relationships/image" Target="../media/image136.png"/><Relationship Id="rId5" Type="http://schemas.openxmlformats.org/officeDocument/2006/relationships/image" Target="../media/image245.png"/><Relationship Id="rId10" Type="http://schemas.openxmlformats.org/officeDocument/2006/relationships/image" Target="../media/image250.jpeg"/><Relationship Id="rId4" Type="http://schemas.openxmlformats.org/officeDocument/2006/relationships/image" Target="../media/image244.svg"/><Relationship Id="rId9" Type="http://schemas.openxmlformats.org/officeDocument/2006/relationships/image" Target="../media/image249.jpeg"/></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51.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8" Type="http://schemas.openxmlformats.org/officeDocument/2006/relationships/image" Target="../media/image258.svg"/><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jpeg"/><Relationship Id="rId1" Type="http://schemas.openxmlformats.org/officeDocument/2006/relationships/slideLayout" Target="../slideLayouts/slideLayout21.xml"/><Relationship Id="rId6" Type="http://schemas.openxmlformats.org/officeDocument/2006/relationships/image" Target="../media/image256.svg"/><Relationship Id="rId5" Type="http://schemas.openxmlformats.org/officeDocument/2006/relationships/image" Target="../media/image255.png"/><Relationship Id="rId4" Type="http://schemas.openxmlformats.org/officeDocument/2006/relationships/image" Target="../media/image254.svg"/></Relationships>
</file>

<file path=ppt/slides/_rels/slide85.xml.rels><?xml version="1.0" encoding="UTF-8" standalone="yes"?>
<Relationships xmlns="http://schemas.openxmlformats.org/package/2006/relationships"><Relationship Id="rId3" Type="http://schemas.openxmlformats.org/officeDocument/2006/relationships/image" Target="../media/image260.svg"/><Relationship Id="rId2" Type="http://schemas.openxmlformats.org/officeDocument/2006/relationships/image" Target="../media/image259.png"/><Relationship Id="rId1" Type="http://schemas.openxmlformats.org/officeDocument/2006/relationships/slideLayout" Target="../slideLayouts/slideLayout20.xml"/><Relationship Id="rId5" Type="http://schemas.openxmlformats.org/officeDocument/2006/relationships/chart" Target="../charts/chart34.xml"/><Relationship Id="rId4" Type="http://schemas.openxmlformats.org/officeDocument/2006/relationships/chart" Target="../charts/chart33.xml"/></Relationships>
</file>

<file path=ppt/slides/_rels/slide8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261.jpeg"/><Relationship Id="rId1" Type="http://schemas.openxmlformats.org/officeDocument/2006/relationships/slideLayout" Target="../slideLayouts/slideLayout19.xml"/><Relationship Id="rId4" Type="http://schemas.openxmlformats.org/officeDocument/2006/relationships/chart" Target="../charts/chart36.xml"/></Relationships>
</file>

<file path=ppt/slides/_rels/slide8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136.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62.jpe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38.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20.xml"/><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65.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266.jpeg"/><Relationship Id="rId1" Type="http://schemas.openxmlformats.org/officeDocument/2006/relationships/slideLayout" Target="../slideLayouts/slideLayout23.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15.xml"/><Relationship Id="rId4" Type="http://schemas.openxmlformats.org/officeDocument/2006/relationships/image" Target="../media/image271.jpeg"/></Relationships>
</file>

<file path=ppt/slides/_rels/slide9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136.png"/><Relationship Id="rId1" Type="http://schemas.openxmlformats.org/officeDocument/2006/relationships/slideLayout" Target="../slideLayouts/slideLayout20.xml"/><Relationship Id="rId5" Type="http://schemas.openxmlformats.org/officeDocument/2006/relationships/chart" Target="../charts/chart42.xml"/><Relationship Id="rId4" Type="http://schemas.openxmlformats.org/officeDocument/2006/relationships/image" Target="../media/image273.svg"/></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43.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4.jpeg"/><Relationship Id="rId1" Type="http://schemas.openxmlformats.org/officeDocument/2006/relationships/slideLayout" Target="../slideLayouts/slideLayout24.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0393BEC-2191-3ADB-69BD-58413B4A2F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71" y="0"/>
            <a:ext cx="9144925" cy="6099307"/>
          </a:xfrm>
          <a:prstGeom prst="rect">
            <a:avLst/>
          </a:prstGeom>
        </p:spPr>
      </p:pic>
      <p:sp>
        <p:nvSpPr>
          <p:cNvPr id="10" name="Titre 1"/>
          <p:cNvSpPr txBox="1">
            <a:spLocks/>
          </p:cNvSpPr>
          <p:nvPr/>
        </p:nvSpPr>
        <p:spPr>
          <a:xfrm>
            <a:off x="251520" y="-99392"/>
            <a:ext cx="8640960" cy="2204864"/>
          </a:xfrm>
          <a:prstGeom prst="rect">
            <a:avLst/>
          </a:prstGeom>
          <a:noFill/>
        </p:spPr>
        <p:txBody>
          <a:bodyPr anchor="ctr">
            <a:normAutofit fontScale="40000" lnSpcReduction="20000"/>
          </a:bodyPr>
          <a:lstStyle/>
          <a:p>
            <a:pPr algn="ctr" fontAlgn="auto">
              <a:spcAft>
                <a:spcPts val="0"/>
              </a:spcAft>
              <a:defRPr/>
            </a:pPr>
            <a:r>
              <a:rPr lang="fr-FR" sz="11100" b="1" dirty="0">
                <a:solidFill>
                  <a:srgbClr val="EC008C"/>
                </a:solidFill>
                <a:latin typeface="Eurostile" pitchFamily="34" charset="0"/>
                <a:ea typeface="+mj-ea"/>
                <a:cs typeface="+mj-cs"/>
              </a:rPr>
              <a:t>Point d’étape Bilan de SAISON</a:t>
            </a:r>
          </a:p>
          <a:p>
            <a:pPr algn="ctr" fontAlgn="auto">
              <a:spcAft>
                <a:spcPts val="0"/>
              </a:spcAft>
              <a:defRPr/>
            </a:pPr>
            <a:r>
              <a:rPr lang="fr-FR" sz="11100" b="1" dirty="0">
                <a:solidFill>
                  <a:schemeClr val="bg1"/>
                </a:solidFill>
                <a:latin typeface="Eurostile" pitchFamily="34" charset="0"/>
                <a:ea typeface="+mj-ea"/>
                <a:cs typeface="+mj-cs"/>
              </a:rPr>
              <a:t>Perros-Guirec</a:t>
            </a:r>
          </a:p>
          <a:p>
            <a:pPr lvl="0" algn="ctr">
              <a:spcBef>
                <a:spcPct val="0"/>
              </a:spcBef>
              <a:defRPr/>
            </a:pPr>
            <a:r>
              <a:rPr lang="fr-FR" sz="6200" b="1" dirty="0">
                <a:solidFill>
                  <a:srgbClr val="EC008C"/>
                </a:solidFill>
                <a:latin typeface="Eurostile" pitchFamily="34" charset="0"/>
              </a:rPr>
              <a:t> 25 Octobre 2023</a:t>
            </a:r>
          </a:p>
        </p:txBody>
      </p:sp>
      <p:sp>
        <p:nvSpPr>
          <p:cNvPr id="13" name="Rectangle 12"/>
          <p:cNvSpPr/>
          <p:nvPr/>
        </p:nvSpPr>
        <p:spPr>
          <a:xfrm>
            <a:off x="-4471" y="5248903"/>
            <a:ext cx="9144000" cy="170080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39752" y="5431386"/>
            <a:ext cx="4608512" cy="1152419"/>
          </a:xfrm>
          <a:prstGeom prst="rect">
            <a:avLst/>
          </a:prstGeom>
        </p:spPr>
      </p:pic>
      <p:pic>
        <p:nvPicPr>
          <p:cNvPr id="11" name="Image 10" descr="signature_lavienroz_surNoir_2019.png"/>
          <p:cNvPicPr>
            <a:picLocks noChangeAspect="1"/>
          </p:cNvPicPr>
          <p:nvPr/>
        </p:nvPicPr>
        <p:blipFill>
          <a:blip r:embed="rId5" cstate="print"/>
          <a:stretch>
            <a:fillRect/>
          </a:stretch>
        </p:blipFill>
        <p:spPr>
          <a:xfrm>
            <a:off x="2696119" y="2816932"/>
            <a:ext cx="4248066" cy="12241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3"/>
          <p:cNvSpPr txBox="1">
            <a:spLocks noChangeArrowheads="1"/>
          </p:cNvSpPr>
          <p:nvPr/>
        </p:nvSpPr>
        <p:spPr bwMode="auto">
          <a:xfrm>
            <a:off x="251520" y="4509209"/>
            <a:ext cx="8636000" cy="1107996"/>
          </a:xfrm>
          <a:prstGeom prst="rect">
            <a:avLst/>
          </a:prstGeom>
          <a:noFill/>
          <a:ln w="9525">
            <a:noFill/>
            <a:miter lim="800000"/>
            <a:headEnd/>
            <a:tailEnd/>
          </a:ln>
        </p:spPr>
        <p:txBody>
          <a:bodyPr wrap="square">
            <a:spAutoFit/>
          </a:bodyPr>
          <a:lstStyle/>
          <a:p>
            <a:pPr algn="ctr"/>
            <a:r>
              <a:rPr lang="fr-FR" altLang="fr-FR" dirty="0">
                <a:latin typeface="Eurostile" pitchFamily="34" charset="0"/>
              </a:rPr>
              <a:t>L’INSEE ne produit plus de statistique à l’échelle stations</a:t>
            </a:r>
            <a:br>
              <a:rPr lang="fr-FR" altLang="fr-FR" dirty="0">
                <a:latin typeface="Eurostile" pitchFamily="34" charset="0"/>
              </a:rPr>
            </a:br>
            <a:r>
              <a:rPr lang="fr-FR" altLang="fr-FR" b="1" u="sng" dirty="0">
                <a:latin typeface="Eurostile" pitchFamily="34" charset="0"/>
              </a:rPr>
              <a:t>De janvier à août  2023 </a:t>
            </a:r>
            <a:r>
              <a:rPr lang="fr-FR" altLang="fr-FR" b="1" dirty="0">
                <a:latin typeface="Eurostile" pitchFamily="34" charset="0"/>
              </a:rPr>
              <a:t>: estimation nuitées 130 000</a:t>
            </a:r>
            <a:endParaRPr lang="fr-FR" altLang="fr-FR" sz="1200" b="1" dirty="0">
              <a:latin typeface="Eurostile" pitchFamily="34" charset="0"/>
            </a:endParaRPr>
          </a:p>
          <a:p>
            <a:pPr algn="ctr"/>
            <a:r>
              <a:rPr lang="fr-FR" altLang="fr-FR" sz="1200" b="1" dirty="0">
                <a:latin typeface="Eurostile" pitchFamily="34" charset="0"/>
              </a:rPr>
              <a:t>Avant et après saison de stable à légèrement en hausse, juillet et août en baisse</a:t>
            </a:r>
            <a:br>
              <a:rPr lang="fr-FR" altLang="fr-FR" sz="1200" b="1" dirty="0">
                <a:latin typeface="Eurostile" pitchFamily="34" charset="0"/>
              </a:rPr>
            </a:br>
            <a:r>
              <a:rPr lang="fr-FR" altLang="fr-FR" b="1" u="sng" dirty="0">
                <a:latin typeface="Eurostile" pitchFamily="34" charset="0"/>
              </a:rPr>
              <a:t>A noter </a:t>
            </a:r>
            <a:r>
              <a:rPr lang="fr-FR" altLang="fr-FR" b="1" dirty="0">
                <a:latin typeface="Eurostile" pitchFamily="34" charset="0"/>
              </a:rPr>
              <a:t>: Perros-Guirec représente +15 % des nuitées hôtelières dans le 22 </a:t>
            </a:r>
          </a:p>
        </p:txBody>
      </p:sp>
      <p:graphicFrame>
        <p:nvGraphicFramePr>
          <p:cNvPr id="3074" name="Object 2"/>
          <p:cNvGraphicFramePr>
            <a:graphicFrameLocks noChangeAspect="1"/>
          </p:cNvGraphicFramePr>
          <p:nvPr>
            <p:extLst>
              <p:ext uri="{D42A27DB-BD31-4B8C-83A1-F6EECF244321}">
                <p14:modId xmlns:p14="http://schemas.microsoft.com/office/powerpoint/2010/main" val="1297564733"/>
              </p:ext>
            </p:extLst>
          </p:nvPr>
        </p:nvGraphicFramePr>
        <p:xfrm>
          <a:off x="1547664" y="1272697"/>
          <a:ext cx="6336704" cy="3154362"/>
        </p:xfrm>
        <a:graphic>
          <a:graphicData uri="http://schemas.openxmlformats.org/presentationml/2006/ole">
            <mc:AlternateContent xmlns:mc="http://schemas.openxmlformats.org/markup-compatibility/2006">
              <mc:Choice xmlns:v="urn:schemas-microsoft-com:vml" Requires="v">
                <p:oleObj name="Worksheet" r:id="rId3" imgW="5124501" imgH="2657416" progId="Excel.Sheet.8">
                  <p:embed/>
                </p:oleObj>
              </mc:Choice>
              <mc:Fallback>
                <p:oleObj name="Worksheet" r:id="rId3" imgW="5124501" imgH="2657416" progId="Excel.Sheet.8">
                  <p:embed/>
                  <p:pic>
                    <p:nvPicPr>
                      <p:cNvPr id="3074" name="Object 2"/>
                      <p:cNvPicPr>
                        <a:picLocks noChangeAspect="1" noChangeArrowheads="1"/>
                      </p:cNvPicPr>
                      <p:nvPr/>
                    </p:nvPicPr>
                    <p:blipFill>
                      <a:blip r:embed="rId4"/>
                      <a:srcRect/>
                      <a:stretch>
                        <a:fillRect/>
                      </a:stretch>
                    </p:blipFill>
                    <p:spPr bwMode="auto">
                      <a:xfrm>
                        <a:off x="1547664" y="1272697"/>
                        <a:ext cx="6336704" cy="3154362"/>
                      </a:xfrm>
                      <a:prstGeom prst="rect">
                        <a:avLst/>
                      </a:prstGeom>
                      <a:solidFill>
                        <a:srgbClr val="CCFFCC"/>
                      </a:solidFill>
                    </p:spPr>
                  </p:pic>
                </p:oleObj>
              </mc:Fallback>
            </mc:AlternateContent>
          </a:graphicData>
        </a:graphic>
      </p:graphicFrame>
      <p:sp>
        <p:nvSpPr>
          <p:cNvPr id="12" name="Rectangle avec flèche vers le bas 11"/>
          <p:cNvSpPr/>
          <p:nvPr/>
        </p:nvSpPr>
        <p:spPr>
          <a:xfrm>
            <a:off x="5580112" y="692696"/>
            <a:ext cx="3240360" cy="504056"/>
          </a:xfrm>
          <a:prstGeom prst="downArrowCallout">
            <a:avLst>
              <a:gd name="adj1" fmla="val 25000"/>
              <a:gd name="adj2" fmla="val 25000"/>
              <a:gd name="adj3" fmla="val 25000"/>
              <a:gd name="adj4" fmla="val 84040"/>
            </a:avLst>
          </a:prstGeom>
          <a:solidFill>
            <a:srgbClr val="EC008C"/>
          </a:solidFill>
          <a:ln>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Eurostile" pitchFamily="34" charset="0"/>
                <a:cs typeface="Arial" pitchFamily="34" charset="0"/>
              </a:rPr>
              <a:t>Source INSEE et MORGOAT</a:t>
            </a:r>
            <a:endParaRPr lang="fr-FR" dirty="0">
              <a:solidFill>
                <a:schemeClr val="bg1"/>
              </a:solidFill>
            </a:endParaRPr>
          </a:p>
        </p:txBody>
      </p:sp>
      <p:pic>
        <p:nvPicPr>
          <p:cNvPr id="11" name="Picture 2"/>
          <p:cNvPicPr>
            <a:picLocks noChangeAspect="1" noChangeArrowheads="1"/>
          </p:cNvPicPr>
          <p:nvPr/>
        </p:nvPicPr>
        <p:blipFill>
          <a:blip r:embed="rId5" cstate="print"/>
          <a:srcRect/>
          <a:stretch>
            <a:fillRect/>
          </a:stretch>
        </p:blipFill>
        <p:spPr bwMode="auto">
          <a:xfrm>
            <a:off x="0" y="-154570"/>
            <a:ext cx="107504" cy="7012570"/>
          </a:xfrm>
          <a:prstGeom prst="rect">
            <a:avLst/>
          </a:prstGeom>
          <a:noFill/>
          <a:ln w="9525">
            <a:noFill/>
            <a:miter lim="800000"/>
            <a:headEnd/>
            <a:tailEnd/>
          </a:ln>
        </p:spPr>
      </p:pic>
      <p:pic>
        <p:nvPicPr>
          <p:cNvPr id="8" name="Picture 4"/>
          <p:cNvPicPr>
            <a:picLocks noChangeAspect="1" noChangeArrowheads="1"/>
          </p:cNvPicPr>
          <p:nvPr/>
        </p:nvPicPr>
        <p:blipFill>
          <a:blip r:embed="rId6" cstate="print"/>
          <a:srcRect/>
          <a:stretch>
            <a:fillRect/>
          </a:stretch>
        </p:blipFill>
        <p:spPr bwMode="auto">
          <a:xfrm>
            <a:off x="755576" y="6453336"/>
            <a:ext cx="2304256" cy="246256"/>
          </a:xfrm>
          <a:prstGeom prst="rect">
            <a:avLst/>
          </a:prstGeom>
          <a:noFill/>
          <a:ln w="9525">
            <a:noFill/>
            <a:miter lim="800000"/>
            <a:headEnd/>
            <a:tailEnd/>
          </a:ln>
        </p:spPr>
      </p:pic>
      <p:pic>
        <p:nvPicPr>
          <p:cNvPr id="13" name="Image 12" descr="rose_sans_pg_sansCopyright_2019.png"/>
          <p:cNvPicPr>
            <a:picLocks noChangeAspect="1"/>
          </p:cNvPicPr>
          <p:nvPr/>
        </p:nvPicPr>
        <p:blipFill>
          <a:blip r:embed="rId7" cstate="print"/>
          <a:stretch>
            <a:fillRect/>
          </a:stretch>
        </p:blipFill>
        <p:spPr>
          <a:xfrm>
            <a:off x="178340" y="6165304"/>
            <a:ext cx="577236" cy="577236"/>
          </a:xfrm>
          <a:prstGeom prst="rect">
            <a:avLst/>
          </a:prstGeom>
        </p:spPr>
      </p:pic>
      <p:sp>
        <p:nvSpPr>
          <p:cNvPr id="15" name="Titre 1"/>
          <p:cNvSpPr txBox="1">
            <a:spLocks/>
          </p:cNvSpPr>
          <p:nvPr/>
        </p:nvSpPr>
        <p:spPr>
          <a:xfrm>
            <a:off x="251520" y="116632"/>
            <a:ext cx="8568952"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hôtels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51520" y="1137050"/>
            <a:ext cx="5112568" cy="3804118"/>
          </a:xfrm>
          <a:prstGeom prst="rect">
            <a:avLst/>
          </a:prstGeom>
          <a:noFill/>
        </p:spPr>
        <p:txBody>
          <a:bodyPr wrap="square">
            <a:spAutoFit/>
          </a:bodyPr>
          <a:lstStyle/>
          <a:p>
            <a:pPr>
              <a:spcBef>
                <a:spcPct val="20000"/>
              </a:spcBef>
              <a:defRPr/>
            </a:pPr>
            <a:r>
              <a:rPr lang="fr-FR" altLang="fr-FR" b="1" dirty="0">
                <a:latin typeface="Eurostile" pitchFamily="34" charset="0"/>
              </a:rPr>
              <a:t>. Difficulté sur l’emploi saisonniers (recrutement qualification – hébergement- circulation et stationnement)</a:t>
            </a:r>
            <a:br>
              <a:rPr lang="fr-FR" altLang="fr-FR" b="1" dirty="0">
                <a:latin typeface="Eurostile" pitchFamily="34" charset="0"/>
              </a:rPr>
            </a:br>
            <a:r>
              <a:rPr lang="fr-FR" altLang="fr-FR" b="1" dirty="0">
                <a:latin typeface="Eurostile" pitchFamily="34" charset="0"/>
              </a:rPr>
              <a:t>. Prolongation de la navette macareux sur l’avant et l’après saison</a:t>
            </a:r>
            <a:br>
              <a:rPr lang="fr-FR" altLang="fr-FR" b="1" dirty="0">
                <a:latin typeface="Eurostile" pitchFamily="34" charset="0"/>
              </a:rPr>
            </a:br>
            <a:r>
              <a:rPr lang="fr-FR" altLang="fr-FR" b="1" dirty="0">
                <a:latin typeface="Eurostile" pitchFamily="34" charset="0"/>
              </a:rPr>
              <a:t>. Taxi VTC pas vraiment disponible !</a:t>
            </a:r>
            <a:br>
              <a:rPr lang="fr-FR" altLang="fr-FR" b="1" dirty="0">
                <a:latin typeface="Eurostile" pitchFamily="34" charset="0"/>
              </a:rPr>
            </a:br>
            <a:r>
              <a:rPr lang="fr-FR" altLang="fr-FR" b="1" dirty="0">
                <a:latin typeface="Eurostile" pitchFamily="34" charset="0"/>
              </a:rPr>
              <a:t>. Groupement d’employeur (pour le ménage)</a:t>
            </a:r>
            <a:br>
              <a:rPr lang="fr-FR" altLang="fr-FR" b="1" dirty="0">
                <a:latin typeface="Eurostile" pitchFamily="34" charset="0"/>
              </a:rPr>
            </a:br>
            <a:r>
              <a:rPr lang="fr-FR" altLang="fr-FR" b="1" dirty="0">
                <a:latin typeface="Eurostile" pitchFamily="34" charset="0"/>
              </a:rPr>
              <a:t>. Temps partiel </a:t>
            </a:r>
            <a:br>
              <a:rPr lang="fr-FR" altLang="fr-FR" b="1" dirty="0">
                <a:latin typeface="Eurostile" pitchFamily="34" charset="0"/>
              </a:rPr>
            </a:br>
            <a:r>
              <a:rPr lang="fr-FR" altLang="fr-FR" b="1" dirty="0">
                <a:latin typeface="Eurostile" pitchFamily="34" charset="0"/>
              </a:rPr>
              <a:t>. Valorisation des emplois (restauration – hôtellerie – service…)</a:t>
            </a:r>
            <a:br>
              <a:rPr lang="fr-FR" altLang="fr-FR" b="1" dirty="0">
                <a:latin typeface="Eurostile" pitchFamily="34" charset="0"/>
              </a:rPr>
            </a:br>
            <a:endParaRPr lang="fr-FR" altLang="fr-FR" b="1" dirty="0">
              <a:latin typeface="Eurostile" pitchFamily="34" charset="0"/>
            </a:endParaRPr>
          </a:p>
          <a:p>
            <a:pPr>
              <a:spcBef>
                <a:spcPct val="20000"/>
              </a:spcBef>
              <a:defRPr/>
            </a:pPr>
            <a:endParaRPr lang="fr-FR" altLang="fr-FR" dirty="0">
              <a:solidFill>
                <a:prstClr val="white"/>
              </a:solidFill>
            </a:endParaRPr>
          </a:p>
          <a:p>
            <a:pPr>
              <a:spcBef>
                <a:spcPct val="20000"/>
              </a:spcBef>
              <a:defRPr/>
            </a:pPr>
            <a:endParaRPr lang="fr-FR" altLang="fr-FR" dirty="0">
              <a:solidFill>
                <a:srgbClr val="FF0000"/>
              </a:solidFill>
            </a:endParaRPr>
          </a:p>
        </p:txBody>
      </p:sp>
      <p:sp>
        <p:nvSpPr>
          <p:cNvPr id="14" name="Rectangle avec flèche vers le bas 13"/>
          <p:cNvSpPr/>
          <p:nvPr/>
        </p:nvSpPr>
        <p:spPr>
          <a:xfrm>
            <a:off x="323528" y="692696"/>
            <a:ext cx="4968552" cy="504056"/>
          </a:xfrm>
          <a:prstGeom prst="downArrowCallout">
            <a:avLst>
              <a:gd name="adj1" fmla="val 25000"/>
              <a:gd name="adj2" fmla="val 25000"/>
              <a:gd name="adj3" fmla="val 25000"/>
              <a:gd name="adj4" fmla="val 84040"/>
            </a:avLst>
          </a:prstGeom>
          <a:solidFill>
            <a:srgbClr val="EC008C"/>
          </a:solidFill>
          <a:ln>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Eurostile" pitchFamily="34" charset="0"/>
                <a:cs typeface="Arial" pitchFamily="34" charset="0"/>
              </a:rPr>
              <a:t>Retours Questionnaires</a:t>
            </a:r>
            <a:endParaRPr lang="fr-FR" sz="1400" dirty="0"/>
          </a:p>
        </p:txBody>
      </p:sp>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9"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Hôtels</a:t>
            </a:r>
          </a:p>
        </p:txBody>
      </p:sp>
      <p:sp>
        <p:nvSpPr>
          <p:cNvPr id="20" name="Rectangle 19"/>
          <p:cNvSpPr/>
          <p:nvPr/>
        </p:nvSpPr>
        <p:spPr>
          <a:xfrm>
            <a:off x="5783656" y="694788"/>
            <a:ext cx="3036815" cy="3454292"/>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endParaRPr lang="fr-FR" altLang="fr-FR" dirty="0">
              <a:latin typeface="Eurostile" pitchFamily="34" charset="0"/>
            </a:endParaRPr>
          </a:p>
          <a:p>
            <a:pPr algn="ctr">
              <a:spcBef>
                <a:spcPct val="20000"/>
              </a:spcBef>
              <a:defRPr/>
            </a:pPr>
            <a:br>
              <a:rPr lang="fr-FR" altLang="fr-FR" b="1" dirty="0">
                <a:latin typeface="Eurostile" pitchFamily="34" charset="0"/>
              </a:rPr>
            </a:br>
            <a:r>
              <a:rPr lang="fr-FR" altLang="fr-FR" b="1" dirty="0">
                <a:latin typeface="Eurostile" pitchFamily="34" charset="0"/>
              </a:rPr>
              <a:t>A noter </a:t>
            </a:r>
          </a:p>
          <a:p>
            <a:pPr algn="ctr">
              <a:spcBef>
                <a:spcPct val="20000"/>
              </a:spcBef>
              <a:defRPr/>
            </a:pPr>
            <a:br>
              <a:rPr lang="fr-FR" altLang="fr-FR" dirty="0">
                <a:latin typeface="Eurostile" pitchFamily="34" charset="0"/>
              </a:rPr>
            </a:br>
            <a:br>
              <a:rPr lang="fr-FR" altLang="fr-FR" dirty="0">
                <a:latin typeface="Eurostile" pitchFamily="34" charset="0"/>
              </a:rPr>
            </a:br>
            <a:r>
              <a:rPr lang="fr-FR" altLang="fr-FR" dirty="0">
                <a:latin typeface="Eurostile" pitchFamily="34" charset="0"/>
              </a:rPr>
              <a:t>Confirmation du retour </a:t>
            </a:r>
            <a:br>
              <a:rPr lang="fr-FR" altLang="fr-FR" dirty="0">
                <a:latin typeface="Eurostile" pitchFamily="34" charset="0"/>
              </a:rPr>
            </a:br>
            <a:r>
              <a:rPr lang="fr-FR" altLang="fr-FR" dirty="0">
                <a:latin typeface="Eurostile" pitchFamily="34" charset="0"/>
              </a:rPr>
              <a:t>de la clientèle étrangère </a:t>
            </a:r>
            <a:br>
              <a:rPr lang="fr-FR" altLang="fr-FR" dirty="0">
                <a:latin typeface="Eurostile" pitchFamily="34" charset="0"/>
              </a:rPr>
            </a:br>
            <a:r>
              <a:rPr lang="fr-FR" altLang="fr-FR" dirty="0">
                <a:latin typeface="Eurostile" pitchFamily="34" charset="0"/>
              </a:rPr>
              <a:t>en début et fin de saison</a:t>
            </a:r>
            <a:br>
              <a:rPr lang="fr-FR" altLang="fr-FR" dirty="0">
                <a:latin typeface="Eurostile" pitchFamily="34" charset="0"/>
              </a:rPr>
            </a:br>
            <a:endParaRPr lang="fr-FR" altLang="fr-FR" dirty="0">
              <a:latin typeface="Eurostile" pitchFamily="34" charset="0"/>
            </a:endParaRPr>
          </a:p>
          <a:p>
            <a:pPr algn="ctr">
              <a:spcBef>
                <a:spcPct val="20000"/>
              </a:spcBef>
              <a:defRPr/>
            </a:pPr>
            <a:r>
              <a:rPr lang="fr-FR" altLang="fr-FR" dirty="0">
                <a:latin typeface="Eurostile" pitchFamily="34" charset="0"/>
              </a:rPr>
              <a:t>Reprise du tourisme d’affaires et retour de la clientèle groupe</a:t>
            </a:r>
          </a:p>
          <a:p>
            <a:pPr algn="ctr">
              <a:spcBef>
                <a:spcPct val="20000"/>
              </a:spcBef>
              <a:defRPr/>
            </a:pPr>
            <a:endParaRPr lang="fr-FR" altLang="fr-FR" dirty="0">
              <a:latin typeface="Eurostile" pitchFamily="34" charset="0"/>
            </a:endParaRPr>
          </a:p>
          <a:p>
            <a:pPr lvl="0" algn="ctr" eaLnBrk="0" fontAlgn="base" hangingPunct="0">
              <a:spcBef>
                <a:spcPct val="0"/>
              </a:spcBef>
              <a:spcAft>
                <a:spcPct val="0"/>
              </a:spcAft>
            </a:pPr>
            <a:br>
              <a:rPr lang="fr-FR" dirty="0">
                <a:solidFill>
                  <a:schemeClr val="tx1"/>
                </a:solidFill>
                <a:latin typeface="Eurostile" pitchFamily="34" charset="0"/>
                <a:ea typeface="Cambria" pitchFamily="18" charset="0"/>
                <a:cs typeface="Times New Roman" pitchFamily="18" charset="0"/>
              </a:rPr>
            </a:br>
            <a:endParaRPr lang="fr-FR" sz="800" dirty="0">
              <a:solidFill>
                <a:schemeClr val="tx1"/>
              </a:solidFill>
              <a:latin typeface="Eurostile" pitchFamily="34" charset="0"/>
              <a:cs typeface="Arial" pitchFamily="34" charset="0"/>
            </a:endParaRPr>
          </a:p>
          <a:p>
            <a:pPr lvl="0" eaLnBrk="0" fontAlgn="base" hangingPunct="0">
              <a:spcBef>
                <a:spcPct val="0"/>
              </a:spcBef>
              <a:spcAft>
                <a:spcPct val="0"/>
              </a:spcAft>
            </a:pPr>
            <a:endParaRPr lang="fr-FR" dirty="0">
              <a:solidFill>
                <a:schemeClr val="tx1"/>
              </a:solidFill>
              <a:latin typeface="Arial" pitchFamily="34" charset="0"/>
              <a:cs typeface="Arial" pitchFamily="34" charset="0"/>
            </a:endParaRPr>
          </a:p>
        </p:txBody>
      </p:sp>
      <p:pic>
        <p:nvPicPr>
          <p:cNvPr id="11" name="Picture 4"/>
          <p:cNvPicPr>
            <a:picLocks noChangeAspect="1" noChangeArrowheads="1"/>
          </p:cNvPicPr>
          <p:nvPr/>
        </p:nvPicPr>
        <p:blipFill>
          <a:blip r:embed="rId4" cstate="print"/>
          <a:srcRect/>
          <a:stretch>
            <a:fillRect/>
          </a:stretch>
        </p:blipFill>
        <p:spPr bwMode="auto">
          <a:xfrm>
            <a:off x="755576" y="6453336"/>
            <a:ext cx="2304256" cy="246256"/>
          </a:xfrm>
          <a:prstGeom prst="rect">
            <a:avLst/>
          </a:prstGeom>
          <a:noFill/>
          <a:ln w="9525">
            <a:noFill/>
            <a:miter lim="800000"/>
            <a:headEnd/>
            <a:tailEnd/>
          </a:ln>
        </p:spPr>
      </p:pic>
      <p:pic>
        <p:nvPicPr>
          <p:cNvPr id="18" name="Image 17" descr="rose_sans_pg_sansCopyright_2019.png"/>
          <p:cNvPicPr>
            <a:picLocks noChangeAspect="1"/>
          </p:cNvPicPr>
          <p:nvPr/>
        </p:nvPicPr>
        <p:blipFill>
          <a:blip r:embed="rId5" cstate="print"/>
          <a:stretch>
            <a:fillRect/>
          </a:stretch>
        </p:blipFill>
        <p:spPr>
          <a:xfrm>
            <a:off x="178340" y="6165304"/>
            <a:ext cx="577236" cy="577236"/>
          </a:xfrm>
          <a:prstGeom prst="rect">
            <a:avLst/>
          </a:prstGeom>
        </p:spPr>
      </p:pic>
      <p:pic>
        <p:nvPicPr>
          <p:cNvPr id="4" name="Image 3" descr="Une image contenant intérieur, mur, décoration d’intérieur, pièce&#10;&#10;Description générée automatiquement">
            <a:extLst>
              <a:ext uri="{FF2B5EF4-FFF2-40B4-BE49-F238E27FC236}">
                <a16:creationId xmlns:a16="http://schemas.microsoft.com/office/drawing/2014/main" id="{E3F73F4E-346B-0D8B-F5D5-EBAB12819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2160" y="4383685"/>
            <a:ext cx="2502408" cy="1669090"/>
          </a:xfrm>
          <a:prstGeom prst="rect">
            <a:avLst/>
          </a:prstGeom>
        </p:spPr>
      </p:pic>
      <p:pic>
        <p:nvPicPr>
          <p:cNvPr id="6" name="Image 5" descr="Une image contenant intérieur, chaise, meubles, mur&#10;&#10;Description générée automatiquement">
            <a:extLst>
              <a:ext uri="{FF2B5EF4-FFF2-40B4-BE49-F238E27FC236}">
                <a16:creationId xmlns:a16="http://schemas.microsoft.com/office/drawing/2014/main" id="{4CA0334C-7325-597E-11C7-F2C335A104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5795" y="4383744"/>
            <a:ext cx="2483034" cy="1656184"/>
          </a:xfrm>
          <a:prstGeom prst="rect">
            <a:avLst/>
          </a:prstGeom>
        </p:spPr>
      </p:pic>
      <p:pic>
        <p:nvPicPr>
          <p:cNvPr id="9" name="Image 8" descr="Une image contenant piscine, ciel, eau, bâtiment&#10;&#10;Description générée automatiquement">
            <a:extLst>
              <a:ext uri="{FF2B5EF4-FFF2-40B4-BE49-F238E27FC236}">
                <a16:creationId xmlns:a16="http://schemas.microsoft.com/office/drawing/2014/main" id="{20A00C6B-34CE-2AD0-0C38-FD7F82353E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200" y="4383685"/>
            <a:ext cx="2483034" cy="1656243"/>
          </a:xfrm>
          <a:prstGeom prst="rect">
            <a:avLst/>
          </a:prstGeom>
        </p:spPr>
      </p:pic>
      <p:pic>
        <p:nvPicPr>
          <p:cNvPr id="13" name="Image 12" descr="Une image contenant intérieur, mur, décoration d’intérieur, scène&#10;&#10;Description générée automatiquement">
            <a:extLst>
              <a:ext uri="{FF2B5EF4-FFF2-40B4-BE49-F238E27FC236}">
                <a16:creationId xmlns:a16="http://schemas.microsoft.com/office/drawing/2014/main" id="{D053C5A8-2030-E2C5-6426-0282C9FCA8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3076" y="4383739"/>
            <a:ext cx="2483034" cy="1656189"/>
          </a:xfrm>
          <a:prstGeom prst="rect">
            <a:avLst/>
          </a:prstGeom>
        </p:spPr>
      </p:pic>
      <p:sp>
        <p:nvSpPr>
          <p:cNvPr id="12" name="Titre 1">
            <a:extLst>
              <a:ext uri="{FF2B5EF4-FFF2-40B4-BE49-F238E27FC236}">
                <a16:creationId xmlns:a16="http://schemas.microsoft.com/office/drawing/2014/main" id="{E65264A3-8EDB-0935-A670-3BB32BBE53C1}"/>
              </a:ext>
            </a:extLst>
          </p:cNvPr>
          <p:cNvSpPr txBox="1">
            <a:spLocks/>
          </p:cNvSpPr>
          <p:nvPr/>
        </p:nvSpPr>
        <p:spPr>
          <a:xfrm>
            <a:off x="1187624" y="4149080"/>
            <a:ext cx="3888432" cy="390795"/>
          </a:xfrm>
          <a:prstGeom prst="rect">
            <a:avLst/>
          </a:prstGeom>
          <a:solidFill>
            <a:srgbClr val="F34382"/>
          </a:solidFill>
        </p:spPr>
        <p:txBody>
          <a:bodyPr vert="horz" lIns="91440" tIns="45720" rIns="91440" bIns="45720" rtlCol="0" anchor="ctr">
            <a:normAutofit fontScale="40000" lnSpcReduction="20000"/>
          </a:bodyPr>
          <a:lstStyle/>
          <a:p>
            <a:pPr algn="ctr"/>
            <a:r>
              <a:rPr lang="fr-FR" sz="2800" dirty="0">
                <a:solidFill>
                  <a:schemeClr val="bg1"/>
                </a:solidFill>
                <a:latin typeface="Eurostile" pitchFamily="34" charset="0"/>
                <a:cs typeface="Arial" pitchFamily="34" charset="0"/>
              </a:rPr>
              <a:t>Nouvel établissement ouverture mars 2023 ROZ MARINE</a:t>
            </a:r>
            <a:br>
              <a:rPr lang="fr-FR" sz="2800" b="1" dirty="0">
                <a:solidFill>
                  <a:schemeClr val="bg1"/>
                </a:solidFill>
                <a:latin typeface="Eurostile" pitchFamily="34" charset="0"/>
                <a:cs typeface="Arial" pitchFamily="34" charset="0"/>
              </a:rPr>
            </a:br>
            <a:r>
              <a:rPr lang="fr-FR" sz="2800" b="1" dirty="0">
                <a:solidFill>
                  <a:schemeClr val="bg1"/>
                </a:solidFill>
                <a:latin typeface="Eurostile" pitchFamily="34" charset="0"/>
                <a:cs typeface="Arial" pitchFamily="34" charset="0"/>
              </a:rPr>
              <a:t>Nouvelle identité après 6 mois de travaux : AGAPA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bre, herbe, extérieur, bâtiment&#10;&#10;Description générée automatiquement">
            <a:extLst>
              <a:ext uri="{FF2B5EF4-FFF2-40B4-BE49-F238E27FC236}">
                <a16:creationId xmlns:a16="http://schemas.microsoft.com/office/drawing/2014/main" id="{6C31E460-D676-D73B-42B8-579580822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40" y="4602272"/>
            <a:ext cx="2699792" cy="1799861"/>
          </a:xfrm>
          <a:prstGeom prst="rect">
            <a:avLst/>
          </a:prstGeom>
        </p:spPr>
      </p:pic>
      <p:sp>
        <p:nvSpPr>
          <p:cNvPr id="8" name="Rectangle 3"/>
          <p:cNvSpPr txBox="1">
            <a:spLocks noChangeArrowheads="1"/>
          </p:cNvSpPr>
          <p:nvPr/>
        </p:nvSpPr>
        <p:spPr>
          <a:xfrm>
            <a:off x="323528" y="836712"/>
            <a:ext cx="5184576" cy="5112568"/>
          </a:xfrm>
          <a:prstGeom prst="rect">
            <a:avLst/>
          </a:prstGeom>
        </p:spPr>
        <p:txBody>
          <a:bodyPr vert="horz" lIns="91440" tIns="45720" rIns="91440" bIns="45720" rtlCol="0">
            <a:normAutofit/>
          </a:bodyPr>
          <a:lstStyle/>
          <a:p>
            <a:pPr lvl="0">
              <a:spcBef>
                <a:spcPct val="20000"/>
              </a:spcBef>
              <a:defRPr/>
            </a:pPr>
            <a:r>
              <a:rPr lang="fr-FR" altLang="fr-FR" dirty="0">
                <a:latin typeface="Eurostile" pitchFamily="34" charset="0"/>
              </a:rPr>
              <a:t>Sur la période d’avril à septembre, l’activité des campings est </a:t>
            </a:r>
            <a:r>
              <a:rPr lang="fr-FR" altLang="fr-FR" b="1" dirty="0">
                <a:latin typeface="Eurostile" pitchFamily="34" charset="0"/>
              </a:rPr>
              <a:t>en hausse par rapport à 2022 et très supérieure à celle de 2019 (année référence) malgré la météo.</a:t>
            </a:r>
          </a:p>
          <a:p>
            <a:pPr lvl="0">
              <a:spcBef>
                <a:spcPct val="20000"/>
              </a:spcBef>
              <a:defRPr/>
            </a:pPr>
            <a:r>
              <a:rPr lang="fr-FR" altLang="fr-FR" b="1" dirty="0">
                <a:latin typeface="Eurostile" pitchFamily="34" charset="0"/>
              </a:rPr>
              <a:t>Taux d’occupation et nuitées</a:t>
            </a:r>
            <a:r>
              <a:rPr lang="fr-FR" altLang="fr-FR" dirty="0">
                <a:latin typeface="Eurostile" pitchFamily="34" charset="0"/>
              </a:rPr>
              <a:t> : </a:t>
            </a:r>
          </a:p>
          <a:p>
            <a:pPr lvl="0">
              <a:spcBef>
                <a:spcPct val="20000"/>
              </a:spcBef>
              <a:buFont typeface="Wingdings" pitchFamily="2" charset="2"/>
              <a:buChar char="Ø"/>
              <a:defRPr/>
            </a:pPr>
            <a:r>
              <a:rPr lang="fr-FR" altLang="fr-FR" dirty="0">
                <a:latin typeface="Eurostile" pitchFamily="34" charset="0"/>
              </a:rPr>
              <a:t> Les mois </a:t>
            </a:r>
            <a:r>
              <a:rPr lang="fr-FR" altLang="fr-FR" b="1" dirty="0">
                <a:latin typeface="Eurostile" pitchFamily="34" charset="0"/>
              </a:rPr>
              <a:t>d’avril à juillet </a:t>
            </a:r>
            <a:r>
              <a:rPr lang="fr-FR" altLang="fr-FR" dirty="0">
                <a:latin typeface="Eurostile" pitchFamily="34" charset="0"/>
              </a:rPr>
              <a:t>varient de 45 % à 85 %</a:t>
            </a:r>
          </a:p>
          <a:p>
            <a:pPr lvl="0">
              <a:spcBef>
                <a:spcPct val="20000"/>
              </a:spcBef>
              <a:buFont typeface="Wingdings" pitchFamily="2" charset="2"/>
              <a:buChar char="Ø"/>
              <a:defRPr/>
            </a:pPr>
            <a:r>
              <a:rPr lang="fr-FR" altLang="fr-FR" dirty="0">
                <a:latin typeface="Eurostile" pitchFamily="34" charset="0"/>
              </a:rPr>
              <a:t> </a:t>
            </a:r>
            <a:r>
              <a:rPr lang="fr-FR" altLang="fr-FR" b="1" dirty="0">
                <a:latin typeface="Eurostile" pitchFamily="34" charset="0"/>
              </a:rPr>
              <a:t>Août</a:t>
            </a:r>
            <a:r>
              <a:rPr lang="fr-FR" altLang="fr-FR" dirty="0">
                <a:latin typeface="Eurostile" pitchFamily="34" charset="0"/>
              </a:rPr>
              <a:t> enregistre une forte fréquentation - les 100% sont atteints sur les 3 premières semaines</a:t>
            </a:r>
          </a:p>
          <a:p>
            <a:pPr lvl="0">
              <a:spcBef>
                <a:spcPct val="20000"/>
              </a:spcBef>
              <a:buFont typeface="Wingdings" pitchFamily="2" charset="2"/>
              <a:buChar char="Ø"/>
              <a:defRPr/>
            </a:pPr>
            <a:r>
              <a:rPr lang="fr-FR" altLang="fr-FR" b="1" dirty="0">
                <a:latin typeface="Eurostile" pitchFamily="34" charset="0"/>
              </a:rPr>
              <a:t> Septembre </a:t>
            </a:r>
            <a:r>
              <a:rPr lang="fr-FR" altLang="fr-FR" dirty="0">
                <a:latin typeface="Eurostile" pitchFamily="34" charset="0"/>
              </a:rPr>
              <a:t>très bonne fréquentation –  prolongation de la période d’ouverture pour certains établissements et interrogation sur une ouverture prolongée en 2024,</a:t>
            </a:r>
            <a:br>
              <a:rPr lang="fr-FR" altLang="fr-FR" dirty="0">
                <a:latin typeface="Eurostile" pitchFamily="34" charset="0"/>
              </a:rPr>
            </a:br>
            <a:endParaRPr lang="fr-FR" altLang="fr-FR" dirty="0">
              <a:latin typeface="Eurostile" pitchFamily="34" charset="0"/>
            </a:endParaRPr>
          </a:p>
          <a:p>
            <a:pPr lvl="0">
              <a:spcBef>
                <a:spcPct val="20000"/>
              </a:spcBef>
              <a:defRPr/>
            </a:pPr>
            <a:br>
              <a:rPr lang="fr-FR" altLang="fr-FR" dirty="0">
                <a:latin typeface="Eurostile" pitchFamily="34" charset="0"/>
              </a:rPr>
            </a:br>
            <a:endParaRPr lang="fr-FR" altLang="fr-FR" dirty="0">
              <a:solidFill>
                <a:schemeClr val="bg1"/>
              </a:solidFill>
            </a:endParaRPr>
          </a:p>
        </p:txBody>
      </p:sp>
      <p:pic>
        <p:nvPicPr>
          <p:cNvPr id="16" name="Picture 2"/>
          <p:cNvPicPr>
            <a:picLocks noChangeAspect="1" noChangeArrowheads="1"/>
          </p:cNvPicPr>
          <p:nvPr/>
        </p:nvPicPr>
        <p:blipFill>
          <a:blip r:embed="rId4" cstate="print"/>
          <a:srcRect/>
          <a:stretch>
            <a:fillRect/>
          </a:stretch>
        </p:blipFill>
        <p:spPr bwMode="auto">
          <a:xfrm>
            <a:off x="0" y="-154570"/>
            <a:ext cx="107504" cy="7012570"/>
          </a:xfrm>
          <a:prstGeom prst="rect">
            <a:avLst/>
          </a:prstGeom>
          <a:noFill/>
          <a:ln w="9525">
            <a:noFill/>
            <a:miter lim="800000"/>
            <a:headEnd/>
            <a:tailEnd/>
          </a:ln>
        </p:spPr>
      </p:pic>
      <p:sp>
        <p:nvSpPr>
          <p:cNvPr id="17"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chemeClr val="bg1"/>
                </a:solidFill>
                <a:latin typeface="Eurostile" pitchFamily="34" charset="0"/>
                <a:cs typeface="Arial" pitchFamily="34" charset="0"/>
              </a:rPr>
              <a:t>Les campings</a:t>
            </a:r>
          </a:p>
        </p:txBody>
      </p:sp>
      <p:sp>
        <p:nvSpPr>
          <p:cNvPr id="18" name="Rectangle 17"/>
          <p:cNvSpPr/>
          <p:nvPr/>
        </p:nvSpPr>
        <p:spPr>
          <a:xfrm>
            <a:off x="5580112" y="692696"/>
            <a:ext cx="3024336" cy="3744416"/>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20000"/>
              </a:spcBef>
              <a:defRPr/>
            </a:pPr>
            <a:endParaRPr lang="fr-FR" altLang="fr-FR" b="1" dirty="0">
              <a:latin typeface="Eurostile" pitchFamily="34" charset="0"/>
            </a:endParaRPr>
          </a:p>
          <a:p>
            <a:pPr lvl="0" algn="ctr">
              <a:spcBef>
                <a:spcPct val="20000"/>
              </a:spcBef>
              <a:defRPr/>
            </a:pPr>
            <a:endParaRPr lang="fr-FR" altLang="fr-FR" b="1" dirty="0">
              <a:latin typeface="Eurostile" pitchFamily="34" charset="0"/>
            </a:endParaRPr>
          </a:p>
          <a:p>
            <a:pPr lvl="0" algn="ctr">
              <a:spcBef>
                <a:spcPct val="20000"/>
              </a:spcBef>
              <a:defRPr/>
            </a:pPr>
            <a:endParaRPr lang="fr-FR" altLang="fr-FR" b="1" dirty="0">
              <a:latin typeface="Eurostile" pitchFamily="34" charset="0"/>
            </a:endParaRPr>
          </a:p>
          <a:p>
            <a:pPr lvl="0" algn="ctr">
              <a:spcBef>
                <a:spcPct val="20000"/>
              </a:spcBef>
              <a:defRPr/>
            </a:pPr>
            <a:r>
              <a:rPr lang="fr-FR" altLang="fr-FR" b="1" dirty="0">
                <a:latin typeface="Eurostile" pitchFamily="34" charset="0"/>
              </a:rPr>
              <a:t>A noter </a:t>
            </a:r>
            <a:br>
              <a:rPr lang="fr-FR" altLang="fr-FR" b="1" dirty="0">
                <a:latin typeface="Eurostile" pitchFamily="34" charset="0"/>
              </a:rPr>
            </a:br>
            <a:br>
              <a:rPr lang="fr-FR" altLang="fr-FR" b="1" dirty="0">
                <a:latin typeface="Eurostile" pitchFamily="34" charset="0"/>
              </a:rPr>
            </a:br>
            <a:r>
              <a:rPr lang="fr-FR" altLang="fr-FR" b="1" dirty="0">
                <a:latin typeface="Eurostile" pitchFamily="34" charset="0"/>
              </a:rPr>
              <a:t>La fréquentation étrangère </a:t>
            </a:r>
            <a:r>
              <a:rPr lang="fr-FR" altLang="fr-FR" dirty="0">
                <a:latin typeface="Eurostile" pitchFamily="34" charset="0"/>
              </a:rPr>
              <a:t> est en hausse.</a:t>
            </a:r>
          </a:p>
          <a:p>
            <a:pPr lvl="0" algn="ctr">
              <a:spcBef>
                <a:spcPct val="20000"/>
              </a:spcBef>
              <a:defRPr/>
            </a:pPr>
            <a:r>
              <a:rPr lang="fr-FR" altLang="fr-FR" dirty="0">
                <a:latin typeface="Eurostile" pitchFamily="34" charset="0"/>
              </a:rPr>
              <a:t>Allemande, Italienne et Belge sont les nationalités les plus citées</a:t>
            </a:r>
            <a:br>
              <a:rPr lang="fr-FR" altLang="fr-FR" dirty="0">
                <a:latin typeface="Eurostile" pitchFamily="34" charset="0"/>
              </a:rPr>
            </a:br>
            <a:br>
              <a:rPr lang="fr-FR" altLang="fr-FR" dirty="0">
                <a:latin typeface="Eurostile" pitchFamily="34" charset="0"/>
              </a:rPr>
            </a:br>
            <a:r>
              <a:rPr lang="fr-FR" altLang="fr-FR" dirty="0">
                <a:latin typeface="Eurostile" pitchFamily="34" charset="0"/>
              </a:rPr>
              <a:t>Retour des Britanniques</a:t>
            </a:r>
            <a:br>
              <a:rPr lang="fr-FR" altLang="fr-FR" dirty="0">
                <a:latin typeface="Eurostile" pitchFamily="34" charset="0"/>
              </a:rPr>
            </a:br>
            <a:endParaRPr lang="fr-FR" altLang="fr-FR" dirty="0">
              <a:latin typeface="Eurostile" pitchFamily="34" charset="0"/>
            </a:endParaRPr>
          </a:p>
          <a:p>
            <a:pPr lvl="0" algn="ctr">
              <a:spcBef>
                <a:spcPct val="20000"/>
              </a:spcBef>
              <a:defRPr/>
            </a:pPr>
            <a:endParaRPr lang="fr-FR" altLang="fr-FR" dirty="0">
              <a:latin typeface="Eurostile" pitchFamily="34" charset="0"/>
            </a:endParaRPr>
          </a:p>
          <a:p>
            <a:pPr lvl="0" algn="ctr">
              <a:spcBef>
                <a:spcPct val="20000"/>
              </a:spcBef>
              <a:defRPr/>
            </a:pPr>
            <a:r>
              <a:rPr lang="fr-FR" altLang="fr-FR" b="1" dirty="0">
                <a:solidFill>
                  <a:schemeClr val="tx1"/>
                </a:solidFill>
                <a:latin typeface="Eurostile" pitchFamily="34" charset="0"/>
              </a:rPr>
              <a:t>La saison est jugée </a:t>
            </a:r>
            <a:r>
              <a:rPr lang="fr-FR" altLang="fr-FR" b="1" dirty="0">
                <a:solidFill>
                  <a:schemeClr val="tx1"/>
                </a:solidFill>
              </a:rPr>
              <a:t>très satisfaisante</a:t>
            </a:r>
          </a:p>
          <a:p>
            <a:pPr lvl="0">
              <a:spcBef>
                <a:spcPct val="20000"/>
              </a:spcBef>
              <a:defRPr/>
            </a:pPr>
            <a:endParaRPr lang="fr-FR" altLang="fr-FR" dirty="0">
              <a:solidFill>
                <a:schemeClr val="tx1"/>
              </a:solidFill>
            </a:endParaRPr>
          </a:p>
          <a:p>
            <a:pPr lvl="0">
              <a:spcBef>
                <a:spcPct val="20000"/>
              </a:spcBef>
              <a:defRPr/>
            </a:pPr>
            <a:endParaRPr lang="fr-FR" altLang="fr-FR" dirty="0">
              <a:solidFill>
                <a:schemeClr val="bg1"/>
              </a:solidFill>
            </a:endParaRPr>
          </a:p>
          <a:p>
            <a:pPr lvl="0" eaLnBrk="0" fontAlgn="base" hangingPunct="0">
              <a:spcBef>
                <a:spcPct val="0"/>
              </a:spcBef>
              <a:spcAft>
                <a:spcPct val="0"/>
              </a:spcAft>
            </a:pPr>
            <a:endParaRPr lang="fr-FR" dirty="0">
              <a:solidFill>
                <a:schemeClr val="tx1"/>
              </a:solidFill>
              <a:latin typeface="Arial" pitchFamily="34" charset="0"/>
              <a:cs typeface="Arial"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6949405" y="3212976"/>
            <a:ext cx="285750" cy="648072"/>
          </a:xfrm>
          <a:prstGeom prst="rect">
            <a:avLst/>
          </a:prstGeom>
          <a:noFill/>
          <a:ln w="9525">
            <a:noFill/>
            <a:miter lim="800000"/>
            <a:headEnd/>
            <a:tailEnd/>
          </a:ln>
        </p:spPr>
      </p:pic>
      <p:pic>
        <p:nvPicPr>
          <p:cNvPr id="14" name="Image 13" descr="rose_sans_pg_sansCopyright_2019.png"/>
          <p:cNvPicPr>
            <a:picLocks noChangeAspect="1"/>
          </p:cNvPicPr>
          <p:nvPr/>
        </p:nvPicPr>
        <p:blipFill>
          <a:blip r:embed="rId6" cstate="print"/>
          <a:stretch>
            <a:fillRect/>
          </a:stretch>
        </p:blipFill>
        <p:spPr>
          <a:xfrm>
            <a:off x="178340" y="6165304"/>
            <a:ext cx="577236" cy="577236"/>
          </a:xfrm>
          <a:prstGeom prst="rect">
            <a:avLst/>
          </a:prstGeom>
        </p:spPr>
      </p:pic>
      <p:pic>
        <p:nvPicPr>
          <p:cNvPr id="13" name="Picture 4"/>
          <p:cNvPicPr>
            <a:picLocks noChangeAspect="1" noChangeArrowheads="1"/>
          </p:cNvPicPr>
          <p:nvPr/>
        </p:nvPicPr>
        <p:blipFill>
          <a:blip r:embed="rId7" cstate="print"/>
          <a:srcRect/>
          <a:stretch>
            <a:fillRect/>
          </a:stretch>
        </p:blipFill>
        <p:spPr bwMode="auto">
          <a:xfrm>
            <a:off x="755576" y="6453336"/>
            <a:ext cx="2304256" cy="246256"/>
          </a:xfrm>
          <a:prstGeom prst="rect">
            <a:avLst/>
          </a:prstGeom>
          <a:noFill/>
          <a:ln w="9525">
            <a:noFill/>
            <a:miter lim="800000"/>
            <a:headEnd/>
            <a:tailEnd/>
          </a:ln>
        </p:spPr>
      </p:pic>
      <p:pic>
        <p:nvPicPr>
          <p:cNvPr id="4" name="Image 3" descr="Une image contenant piscine, plein air, ciel, Centre de loisirs&#10;&#10;Description générée automatiquement">
            <a:extLst>
              <a:ext uri="{FF2B5EF4-FFF2-40B4-BE49-F238E27FC236}">
                <a16:creationId xmlns:a16="http://schemas.microsoft.com/office/drawing/2014/main" id="{E4DA4F32-EC6D-3B20-057D-FF483AC054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0360" y="4619935"/>
            <a:ext cx="2699792" cy="1782198"/>
          </a:xfrm>
          <a:prstGeom prst="rect">
            <a:avLst/>
          </a:prstGeom>
        </p:spPr>
      </p:pic>
      <p:pic>
        <p:nvPicPr>
          <p:cNvPr id="5" name="Image 4" descr="Une image contenant plein air, herbe, ciel, plante&#10;&#10;Description générée automatiquement">
            <a:extLst>
              <a:ext uri="{FF2B5EF4-FFF2-40B4-BE49-F238E27FC236}">
                <a16:creationId xmlns:a16="http://schemas.microsoft.com/office/drawing/2014/main" id="{56ADA2C8-8017-6E91-6BB3-23C7D0D8B4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4014" y="4619935"/>
            <a:ext cx="2706458" cy="1799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 11"/>
          <p:cNvGraphicFramePr>
            <a:graphicFrameLocks noChangeAspect="1"/>
          </p:cNvGraphicFramePr>
          <p:nvPr>
            <p:extLst>
              <p:ext uri="{D42A27DB-BD31-4B8C-83A1-F6EECF244321}">
                <p14:modId xmlns:p14="http://schemas.microsoft.com/office/powerpoint/2010/main" val="2579437335"/>
              </p:ext>
            </p:extLst>
          </p:nvPr>
        </p:nvGraphicFramePr>
        <p:xfrm>
          <a:off x="699725" y="1725755"/>
          <a:ext cx="7910512" cy="3575050"/>
        </p:xfrm>
        <a:graphic>
          <a:graphicData uri="http://schemas.openxmlformats.org/presentationml/2006/ole">
            <mc:AlternateContent xmlns:mc="http://schemas.openxmlformats.org/markup-compatibility/2006">
              <mc:Choice xmlns:v="urn:schemas-microsoft-com:vml" Requires="v">
                <p:oleObj name="Worksheet" r:id="rId3" imgW="6886608" imgH="2952685" progId="Excel.Sheet.12">
                  <p:embed/>
                </p:oleObj>
              </mc:Choice>
              <mc:Fallback>
                <p:oleObj name="Worksheet" r:id="rId3" imgW="6886608" imgH="2952685" progId="Excel.Sheet.12">
                  <p:embed/>
                  <p:pic>
                    <p:nvPicPr>
                      <p:cNvPr id="12" name="Objet 11"/>
                      <p:cNvPicPr>
                        <a:picLocks noChangeAspect="1" noChangeArrowheads="1"/>
                      </p:cNvPicPr>
                      <p:nvPr/>
                    </p:nvPicPr>
                    <p:blipFill>
                      <a:blip r:embed="rId4"/>
                      <a:srcRect/>
                      <a:stretch>
                        <a:fillRect/>
                      </a:stretch>
                    </p:blipFill>
                    <p:spPr bwMode="auto">
                      <a:xfrm>
                        <a:off x="699725" y="1725755"/>
                        <a:ext cx="7910512" cy="3575050"/>
                      </a:xfrm>
                      <a:prstGeom prst="rect">
                        <a:avLst/>
                      </a:prstGeom>
                      <a:noFill/>
                    </p:spPr>
                  </p:pic>
                </p:oleObj>
              </mc:Fallback>
            </mc:AlternateContent>
          </a:graphicData>
        </a:graphic>
      </p:graphicFrame>
      <p:sp>
        <p:nvSpPr>
          <p:cNvPr id="13" name="ZoneTexte 12"/>
          <p:cNvSpPr txBox="1"/>
          <p:nvPr/>
        </p:nvSpPr>
        <p:spPr>
          <a:xfrm>
            <a:off x="323528" y="620688"/>
            <a:ext cx="8496944" cy="1384995"/>
          </a:xfrm>
          <a:prstGeom prst="rect">
            <a:avLst/>
          </a:prstGeom>
          <a:noFill/>
        </p:spPr>
        <p:txBody>
          <a:bodyPr wrap="square" rtlCol="0">
            <a:spAutoFit/>
          </a:bodyPr>
          <a:lstStyle/>
          <a:p>
            <a:pPr algn="ctr"/>
            <a:r>
              <a:rPr lang="fr-FR" b="1" dirty="0">
                <a:latin typeface="Eurostile" pitchFamily="34" charset="0"/>
              </a:rPr>
              <a:t>De avril à septembre, le camping a enregistré 235 448 nuitées </a:t>
            </a:r>
          </a:p>
          <a:p>
            <a:pPr algn="ctr"/>
            <a:r>
              <a:rPr lang="fr-FR" b="1" dirty="0">
                <a:latin typeface="Eurostile" pitchFamily="34" charset="0"/>
              </a:rPr>
              <a:t>soit + 6 % par rapport à 2022</a:t>
            </a:r>
            <a:br>
              <a:rPr lang="fr-FR" sz="1600" b="1" dirty="0">
                <a:latin typeface="Eurostile" pitchFamily="34" charset="0"/>
              </a:rPr>
            </a:br>
            <a:r>
              <a:rPr lang="fr-FR" sz="1600" b="1" u="sng" dirty="0">
                <a:solidFill>
                  <a:srgbClr val="EC008C"/>
                </a:solidFill>
                <a:latin typeface="Eurostile" pitchFamily="34" charset="0"/>
              </a:rPr>
              <a:t>A noter</a:t>
            </a:r>
            <a:r>
              <a:rPr lang="fr-FR" sz="1600" b="1" dirty="0">
                <a:solidFill>
                  <a:srgbClr val="EC008C"/>
                </a:solidFill>
                <a:latin typeface="Eurostile" pitchFamily="34" charset="0"/>
              </a:rPr>
              <a:t> : </a:t>
            </a:r>
            <a:r>
              <a:rPr lang="fr-FR" sz="1600" dirty="0">
                <a:solidFill>
                  <a:srgbClr val="EC008C"/>
                </a:solidFill>
                <a:latin typeface="Eurostile" pitchFamily="34" charset="0"/>
              </a:rPr>
              <a:t>Une 2ème année record, la meilleure saison d’été depuis 10 ans</a:t>
            </a:r>
            <a:br>
              <a:rPr lang="fr-FR" sz="1600" dirty="0">
                <a:solidFill>
                  <a:srgbClr val="EC008C"/>
                </a:solidFill>
                <a:latin typeface="Eurostile" pitchFamily="34" charset="0"/>
              </a:rPr>
            </a:br>
            <a:r>
              <a:rPr lang="fr-FR" sz="1600" dirty="0">
                <a:solidFill>
                  <a:srgbClr val="EC008C"/>
                </a:solidFill>
                <a:latin typeface="Eurostile" pitchFamily="34" charset="0"/>
              </a:rPr>
              <a:t>Baisse de la consommation moyenne</a:t>
            </a:r>
            <a:br>
              <a:rPr lang="fr-FR" sz="1600" dirty="0">
                <a:solidFill>
                  <a:srgbClr val="EC008C"/>
                </a:solidFill>
                <a:latin typeface="Eurostile" pitchFamily="34" charset="0"/>
              </a:rPr>
            </a:br>
            <a:endParaRPr lang="fr-FR" sz="1600" dirty="0">
              <a:solidFill>
                <a:srgbClr val="EC008C"/>
              </a:solidFill>
              <a:latin typeface="Eurostile"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26161" y="-154570"/>
            <a:ext cx="81343" cy="5306065"/>
          </a:xfrm>
          <a:prstGeom prst="rect">
            <a:avLst/>
          </a:prstGeom>
          <a:noFill/>
          <a:ln w="9525">
            <a:noFill/>
            <a:miter lim="800000"/>
            <a:headEnd/>
            <a:tailEnd/>
          </a:ln>
        </p:spPr>
      </p:pic>
      <p:sp>
        <p:nvSpPr>
          <p:cNvPr id="20"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campings / Le Ranolien</a:t>
            </a:r>
          </a:p>
        </p:txBody>
      </p:sp>
      <p:pic>
        <p:nvPicPr>
          <p:cNvPr id="21" name="Picture 2"/>
          <p:cNvPicPr>
            <a:picLocks noChangeAspect="1" noChangeArrowheads="1"/>
          </p:cNvPicPr>
          <p:nvPr/>
        </p:nvPicPr>
        <p:blipFill>
          <a:blip r:embed="rId5" cstate="print"/>
          <a:srcRect/>
          <a:stretch>
            <a:fillRect/>
          </a:stretch>
        </p:blipFill>
        <p:spPr bwMode="auto">
          <a:xfrm>
            <a:off x="0" y="-154570"/>
            <a:ext cx="107504" cy="7012570"/>
          </a:xfrm>
          <a:prstGeom prst="rect">
            <a:avLst/>
          </a:prstGeom>
          <a:noFill/>
          <a:ln w="9525">
            <a:noFill/>
            <a:miter lim="800000"/>
            <a:headEnd/>
            <a:tailEnd/>
          </a:ln>
        </p:spPr>
      </p:pic>
      <p:pic>
        <p:nvPicPr>
          <p:cNvPr id="10256" name="Picture 16" descr="https://img.sandayagroupe.eu/images/_aliases/banner_accomodation_1024x682/site-commercial/nos-campings/le-ranolien/nos-locations/19/147712-9-fre-FR/19-cottage-premium-coq.jpg"/>
          <p:cNvPicPr>
            <a:picLocks noChangeAspect="1" noChangeArrowheads="1"/>
          </p:cNvPicPr>
          <p:nvPr/>
        </p:nvPicPr>
        <p:blipFill>
          <a:blip r:embed="rId6" cstate="print"/>
          <a:srcRect/>
          <a:stretch>
            <a:fillRect/>
          </a:stretch>
        </p:blipFill>
        <p:spPr bwMode="auto">
          <a:xfrm>
            <a:off x="6300192" y="5157191"/>
            <a:ext cx="2664296" cy="1774463"/>
          </a:xfrm>
          <a:prstGeom prst="rect">
            <a:avLst/>
          </a:prstGeom>
          <a:noFill/>
        </p:spPr>
      </p:pic>
      <p:pic>
        <p:nvPicPr>
          <p:cNvPr id="10258" name="Picture 18" descr="https://img.sandayagroupe.eu/images/_aliases/diaporama_full_screen_20190820/site-commercial/nos-campings/le-ranolien/nos-locations/18/147902-28-fre-FR/18-coco-sweet-4p-2ch-1-coq.jpg"/>
          <p:cNvPicPr>
            <a:picLocks noChangeAspect="1" noChangeArrowheads="1"/>
          </p:cNvPicPr>
          <p:nvPr/>
        </p:nvPicPr>
        <p:blipFill>
          <a:blip r:embed="rId7" cstate="print"/>
          <a:srcRect/>
          <a:stretch>
            <a:fillRect/>
          </a:stretch>
        </p:blipFill>
        <p:spPr bwMode="auto">
          <a:xfrm>
            <a:off x="431540" y="5120348"/>
            <a:ext cx="2772308" cy="1848206"/>
          </a:xfrm>
          <a:prstGeom prst="rect">
            <a:avLst/>
          </a:prstGeom>
          <a:noFill/>
        </p:spPr>
      </p:pic>
      <p:pic>
        <p:nvPicPr>
          <p:cNvPr id="10260" name="Picture 20" descr="http://cdt22.media.tourinsoft.eu/upload/17---C---Perros-Guirec---Le-Ranolien-6.jpg"/>
          <p:cNvPicPr>
            <a:picLocks noChangeAspect="1" noChangeArrowheads="1"/>
          </p:cNvPicPr>
          <p:nvPr/>
        </p:nvPicPr>
        <p:blipFill>
          <a:blip r:embed="rId8" cstate="print"/>
          <a:srcRect/>
          <a:stretch>
            <a:fillRect/>
          </a:stretch>
        </p:blipFill>
        <p:spPr bwMode="auto">
          <a:xfrm>
            <a:off x="3535356" y="5132245"/>
            <a:ext cx="2592288" cy="1725755"/>
          </a:xfrm>
          <a:prstGeom prst="rect">
            <a:avLst/>
          </a:prstGeom>
          <a:noFill/>
        </p:spPr>
      </p:pic>
    </p:spTree>
    <p:extLst>
      <p:ext uri="{BB962C8B-B14F-4D97-AF65-F5344CB8AC3E}">
        <p14:creationId xmlns:p14="http://schemas.microsoft.com/office/powerpoint/2010/main" val="74973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747414" y="922412"/>
            <a:ext cx="6876256" cy="551723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fr-FR" altLang="fr-FR" sz="1600" b="1" dirty="0">
                <a:solidFill>
                  <a:srgbClr val="EC008C"/>
                </a:solidFill>
                <a:latin typeface="Eurostile" pitchFamily="34" charset="0"/>
              </a:rPr>
              <a:t>LOCATIONS de VACANCES (agence)</a:t>
            </a:r>
          </a:p>
          <a:p>
            <a:pPr marL="285750" lvl="0" indent="-285750">
              <a:spcBef>
                <a:spcPct val="20000"/>
              </a:spcBef>
              <a:buFont typeface="Arial" panose="020B0604020202020204" pitchFamily="34" charset="0"/>
              <a:buChar char="•"/>
              <a:defRPr/>
            </a:pPr>
            <a:r>
              <a:rPr lang="fr-FR" altLang="fr-FR" sz="1400" b="1" dirty="0">
                <a:latin typeface="Eurostile" pitchFamily="34" charset="0"/>
              </a:rPr>
              <a:t>Avril I</a:t>
            </a:r>
            <a:r>
              <a:rPr lang="fr-FR" altLang="fr-FR" sz="1400" dirty="0">
                <a:latin typeface="Eurostile" pitchFamily="34" charset="0"/>
              </a:rPr>
              <a:t> </a:t>
            </a:r>
            <a:r>
              <a:rPr lang="fr-FR" altLang="fr-FR" sz="1400" b="1" dirty="0">
                <a:latin typeface="Eurostile" pitchFamily="34" charset="0"/>
              </a:rPr>
              <a:t>Mai I Juin : </a:t>
            </a:r>
            <a:r>
              <a:rPr lang="fr-FR" altLang="fr-FR" sz="1400" dirty="0">
                <a:latin typeface="Eurostile" pitchFamily="34" charset="0"/>
              </a:rPr>
              <a:t>activité en forte hausse + 25%</a:t>
            </a:r>
          </a:p>
          <a:p>
            <a:pPr marL="285750" lvl="0" indent="-285750">
              <a:spcBef>
                <a:spcPct val="20000"/>
              </a:spcBef>
              <a:buFont typeface="Arial" panose="020B0604020202020204" pitchFamily="34" charset="0"/>
              <a:buChar char="•"/>
              <a:defRPr/>
            </a:pPr>
            <a:r>
              <a:rPr lang="fr-FR" altLang="fr-FR" sz="1400" b="1" dirty="0">
                <a:latin typeface="Eurostile" pitchFamily="34" charset="0"/>
              </a:rPr>
              <a:t>Juillet</a:t>
            </a:r>
            <a:r>
              <a:rPr lang="fr-FR" altLang="fr-FR" sz="1400" dirty="0">
                <a:latin typeface="Eurostile" pitchFamily="34" charset="0"/>
              </a:rPr>
              <a:t> et </a:t>
            </a:r>
            <a:r>
              <a:rPr lang="fr-FR" altLang="fr-FR" sz="1400" b="1" dirty="0">
                <a:latin typeface="Eurostile" pitchFamily="34" charset="0"/>
              </a:rPr>
              <a:t>Août</a:t>
            </a:r>
            <a:r>
              <a:rPr lang="fr-FR" altLang="fr-FR" sz="1400" dirty="0">
                <a:latin typeface="Eurostile" pitchFamily="34" charset="0"/>
              </a:rPr>
              <a:t> : globalement en hausse</a:t>
            </a:r>
          </a:p>
          <a:p>
            <a:pPr marL="285750" lvl="0" indent="-285750">
              <a:spcBef>
                <a:spcPct val="20000"/>
              </a:spcBef>
              <a:buFont typeface="Arial" panose="020B0604020202020204" pitchFamily="34" charset="0"/>
              <a:buChar char="•"/>
              <a:defRPr/>
            </a:pPr>
            <a:r>
              <a:rPr lang="fr-FR" altLang="fr-FR" sz="1400" b="1" dirty="0">
                <a:latin typeface="Eurostile" pitchFamily="34" charset="0"/>
              </a:rPr>
              <a:t> Septembre</a:t>
            </a:r>
            <a:r>
              <a:rPr lang="fr-FR" altLang="fr-FR" sz="1400" dirty="0">
                <a:latin typeface="Eurostile" pitchFamily="34" charset="0"/>
              </a:rPr>
              <a:t> : stable</a:t>
            </a:r>
          </a:p>
          <a:p>
            <a:pPr marL="342900" lvl="0" indent="-342900">
              <a:spcBef>
                <a:spcPct val="20000"/>
              </a:spcBef>
              <a:defRPr/>
            </a:pPr>
            <a:r>
              <a:rPr lang="fr-FR" altLang="fr-FR" sz="1400" dirty="0">
                <a:latin typeface="Eurostile" pitchFamily="34" charset="0"/>
              </a:rPr>
              <a:t>Une très bonne avant saison</a:t>
            </a:r>
          </a:p>
          <a:p>
            <a:pPr marL="342900" lvl="0" indent="-342900">
              <a:spcBef>
                <a:spcPct val="20000"/>
              </a:spcBef>
              <a:defRPr/>
            </a:pPr>
            <a:r>
              <a:rPr lang="fr-FR" altLang="fr-FR" sz="1400" dirty="0">
                <a:latin typeface="Eurostile" pitchFamily="34" charset="0"/>
              </a:rPr>
              <a:t>Une saison et après saison d’été plutôt stable</a:t>
            </a:r>
          </a:p>
          <a:p>
            <a:pPr marL="342900" lvl="0" indent="-342900">
              <a:spcBef>
                <a:spcPct val="20000"/>
              </a:spcBef>
              <a:defRPr/>
            </a:pPr>
            <a:r>
              <a:rPr lang="fr-FR" altLang="fr-FR" sz="1400" dirty="0">
                <a:latin typeface="Eurostile" pitchFamily="34" charset="0"/>
              </a:rPr>
              <a:t>Retour de la clientèle étrangère </a:t>
            </a:r>
          </a:p>
          <a:p>
            <a:pPr marL="342900" lvl="0" indent="-342900">
              <a:spcBef>
                <a:spcPct val="20000"/>
              </a:spcBef>
              <a:defRPr/>
            </a:pPr>
            <a:r>
              <a:rPr lang="fr-FR" altLang="fr-FR" sz="1400" b="1" dirty="0">
                <a:latin typeface="Eurostile" pitchFamily="34" charset="0"/>
              </a:rPr>
              <a:t>== La saison est jugée satisfaisante et supérieure à 2022</a:t>
            </a:r>
            <a:br>
              <a:rPr lang="fr-FR" altLang="fr-FR" sz="1400" dirty="0">
                <a:solidFill>
                  <a:srgbClr val="FF0000"/>
                </a:solidFill>
                <a:latin typeface="Eurostile" pitchFamily="34" charset="0"/>
              </a:rPr>
            </a:br>
            <a:endParaRPr lang="fr-FR" altLang="fr-FR" sz="1400" dirty="0">
              <a:solidFill>
                <a:srgbClr val="EC008C"/>
              </a:solidFill>
              <a:latin typeface="Eurostile" pitchFamily="34" charset="0"/>
            </a:endParaRPr>
          </a:p>
          <a:p>
            <a:pPr lvl="0">
              <a:spcBef>
                <a:spcPct val="20000"/>
              </a:spcBef>
              <a:buFont typeface="Wingdings" pitchFamily="2" charset="2"/>
              <a:buChar char="Ø"/>
              <a:defRPr/>
            </a:pPr>
            <a:r>
              <a:rPr lang="fr-FR" altLang="fr-FR" sz="1600" b="1" dirty="0">
                <a:solidFill>
                  <a:srgbClr val="EC008C"/>
                </a:solidFill>
                <a:latin typeface="Eurostile" pitchFamily="34" charset="0"/>
              </a:rPr>
              <a:t> RESIDENCES DE TOURISME</a:t>
            </a:r>
          </a:p>
          <a:p>
            <a:pPr>
              <a:spcBef>
                <a:spcPct val="20000"/>
              </a:spcBef>
              <a:buFont typeface="Arial" pitchFamily="34" charset="0"/>
              <a:buChar char="•"/>
              <a:defRPr/>
            </a:pPr>
            <a:r>
              <a:rPr lang="fr-FR" altLang="fr-FR" sz="1400" b="1" dirty="0">
                <a:latin typeface="Eurostile" pitchFamily="34" charset="0"/>
              </a:rPr>
              <a:t>   Avril</a:t>
            </a:r>
            <a:r>
              <a:rPr lang="fr-FR" altLang="fr-FR" sz="1200" b="1" dirty="0">
                <a:latin typeface="Eurostile" pitchFamily="34" charset="0"/>
              </a:rPr>
              <a:t> : TO de 78 à 80 % en légère baisse</a:t>
            </a:r>
          </a:p>
          <a:p>
            <a:pPr>
              <a:spcBef>
                <a:spcPct val="20000"/>
              </a:spcBef>
              <a:buFont typeface="Arial" pitchFamily="34" charset="0"/>
              <a:buChar char="•"/>
              <a:defRPr/>
            </a:pPr>
            <a:r>
              <a:rPr lang="fr-FR" altLang="fr-FR" sz="1400" b="1" dirty="0">
                <a:latin typeface="Eurostile" pitchFamily="34" charset="0"/>
              </a:rPr>
              <a:t>   Mai : </a:t>
            </a:r>
            <a:r>
              <a:rPr lang="fr-FR" altLang="fr-FR" sz="1400" dirty="0">
                <a:latin typeface="Eurostile" pitchFamily="34" charset="0"/>
              </a:rPr>
              <a:t>activité mitigée </a:t>
            </a:r>
            <a:r>
              <a:rPr lang="fr-FR" altLang="fr-FR" sz="1200" dirty="0">
                <a:latin typeface="Eurostile" pitchFamily="34" charset="0"/>
              </a:rPr>
              <a:t>(TO de 75 à 78 %)</a:t>
            </a:r>
          </a:p>
          <a:p>
            <a:pPr lvl="0">
              <a:spcBef>
                <a:spcPct val="20000"/>
              </a:spcBef>
              <a:buFont typeface="Arial" pitchFamily="34" charset="0"/>
              <a:buChar char="•"/>
              <a:defRPr/>
            </a:pPr>
            <a:r>
              <a:rPr lang="fr-FR" altLang="fr-FR" sz="1400" b="1" dirty="0">
                <a:latin typeface="Eurostile" pitchFamily="34" charset="0"/>
              </a:rPr>
              <a:t>   Juin / Juillet / Août </a:t>
            </a:r>
            <a:r>
              <a:rPr lang="fr-FR" altLang="fr-FR" sz="1400" dirty="0">
                <a:latin typeface="Eurostile" pitchFamily="34" charset="0"/>
              </a:rPr>
              <a:t>: activité en hausse </a:t>
            </a:r>
            <a:r>
              <a:rPr lang="fr-FR" altLang="fr-FR" sz="1200" dirty="0">
                <a:latin typeface="Eurostile" pitchFamily="34" charset="0"/>
              </a:rPr>
              <a:t>(TO de 89 % à 98 %)</a:t>
            </a:r>
          </a:p>
          <a:p>
            <a:pPr lvl="0">
              <a:spcBef>
                <a:spcPct val="20000"/>
              </a:spcBef>
              <a:buFont typeface="Arial" pitchFamily="34" charset="0"/>
              <a:buChar char="•"/>
              <a:defRPr/>
            </a:pPr>
            <a:r>
              <a:rPr lang="fr-FR" altLang="fr-FR" sz="1400" b="1" dirty="0">
                <a:latin typeface="Eurostile" pitchFamily="34" charset="0"/>
              </a:rPr>
              <a:t>   Septembre</a:t>
            </a:r>
            <a:r>
              <a:rPr lang="fr-FR" altLang="fr-FR" sz="1400" dirty="0">
                <a:latin typeface="Eurostile" pitchFamily="34" charset="0"/>
              </a:rPr>
              <a:t> : activité stable (TO de 90 % à 92 %)</a:t>
            </a:r>
            <a:br>
              <a:rPr lang="fr-FR" altLang="fr-FR" sz="1400" dirty="0">
                <a:latin typeface="Eurostile" pitchFamily="34" charset="0"/>
              </a:rPr>
            </a:br>
            <a:r>
              <a:rPr lang="fr-FR" altLang="fr-FR" sz="1400" b="1" dirty="0">
                <a:latin typeface="Eurostile" pitchFamily="34" charset="0"/>
              </a:rPr>
              <a:t>==</a:t>
            </a:r>
            <a:r>
              <a:rPr lang="fr-FR" altLang="fr-FR" sz="1400" dirty="0">
                <a:latin typeface="Eurostile" pitchFamily="34" charset="0"/>
              </a:rPr>
              <a:t> </a:t>
            </a:r>
            <a:r>
              <a:rPr lang="fr-FR" altLang="fr-FR" sz="1400" b="1" dirty="0">
                <a:latin typeface="Eurostile" pitchFamily="34" charset="0"/>
              </a:rPr>
              <a:t>La saison est jugée de satisfaisante à très satisfaisante </a:t>
            </a:r>
            <a:br>
              <a:rPr lang="fr-FR" altLang="fr-FR" sz="1400" b="1" dirty="0">
                <a:latin typeface="Eurostile" pitchFamily="34" charset="0"/>
              </a:rPr>
            </a:br>
            <a:r>
              <a:rPr lang="fr-FR" altLang="fr-FR" sz="1400" dirty="0">
                <a:latin typeface="Eurostile" pitchFamily="34" charset="0"/>
              </a:rPr>
              <a:t>Retour de la clientèle étrangère </a:t>
            </a:r>
          </a:p>
          <a:p>
            <a:pPr lvl="0">
              <a:spcBef>
                <a:spcPct val="20000"/>
              </a:spcBef>
              <a:buFont typeface="Arial" pitchFamily="34" charset="0"/>
              <a:buChar char="•"/>
              <a:defRPr/>
            </a:pPr>
            <a:endParaRPr lang="fr-FR" altLang="fr-FR" sz="1400" b="1" dirty="0">
              <a:solidFill>
                <a:srgbClr val="FF0000"/>
              </a:solidFill>
              <a:latin typeface="Eurostile" pitchFamily="34" charset="0"/>
            </a:endParaRPr>
          </a:p>
          <a:p>
            <a:pPr marL="285750" indent="-285750">
              <a:spcBef>
                <a:spcPct val="20000"/>
              </a:spcBef>
              <a:buFont typeface="Wingdings" panose="05000000000000000000" pitchFamily="2" charset="2"/>
              <a:buChar char="Ø"/>
              <a:defRPr/>
            </a:pPr>
            <a:r>
              <a:rPr lang="fr-FR" altLang="fr-FR" sz="1600" b="1" dirty="0">
                <a:solidFill>
                  <a:srgbClr val="EC008C"/>
                </a:solidFill>
                <a:latin typeface="Eurostile" pitchFamily="34" charset="0"/>
              </a:rPr>
              <a:t>LOCATIONS  CHIFFRES  AIRDNA (Airbnb et Abritel)</a:t>
            </a:r>
          </a:p>
          <a:p>
            <a:pPr marL="0" marR="0" lvl="0" indent="0" algn="l" defTabSz="914400" rtl="0" eaLnBrk="1" fontAlgn="auto" latinLnBrk="0" hangingPunct="1">
              <a:lnSpc>
                <a:spcPct val="100000"/>
              </a:lnSpc>
              <a:spcBef>
                <a:spcPct val="20000"/>
              </a:spcBef>
              <a:spcAft>
                <a:spcPts val="0"/>
              </a:spcAft>
              <a:buClrTx/>
              <a:buSzTx/>
              <a:buFont typeface="Arial" charset="0"/>
              <a:buNone/>
              <a:tabLst/>
              <a:defRPr/>
            </a:pPr>
            <a:r>
              <a:rPr lang="fr-FR" altLang="fr-FR" sz="1400" dirty="0">
                <a:latin typeface="Eurostile" panose="020B0504020202050204" pitchFamily="34" charset="0"/>
              </a:rPr>
              <a:t>De janvier à août la fréquentation est </a:t>
            </a:r>
            <a:r>
              <a:rPr lang="fr-FR" altLang="fr-FR" sz="1400" b="1" dirty="0">
                <a:latin typeface="Eurostile" panose="020B0504020202050204" pitchFamily="34" charset="0"/>
              </a:rPr>
              <a:t>en hausse de 18 % </a:t>
            </a:r>
            <a:br>
              <a:rPr lang="fr-FR" altLang="fr-FR" sz="1400" dirty="0">
                <a:latin typeface="Eurostile" panose="020B0504020202050204" pitchFamily="34" charset="0"/>
              </a:rPr>
            </a:br>
            <a:r>
              <a:rPr lang="fr-FR" altLang="fr-FR" sz="1400" dirty="0">
                <a:latin typeface="Eurostile" panose="020B0504020202050204" pitchFamily="34" charset="0"/>
              </a:rPr>
              <a:t>856 annonces, </a:t>
            </a:r>
            <a:r>
              <a:rPr lang="fr-FR" altLang="fr-FR" sz="1400" b="1" dirty="0">
                <a:latin typeface="Eurostile" panose="020B0504020202050204" pitchFamily="34" charset="0"/>
              </a:rPr>
              <a:t>108 963 </a:t>
            </a:r>
            <a:r>
              <a:rPr lang="fr-FR" altLang="fr-FR" sz="1400" dirty="0">
                <a:latin typeface="Eurostile" panose="020B0504020202050204" pitchFamily="34" charset="0"/>
              </a:rPr>
              <a:t>nuits de location </a:t>
            </a:r>
            <a:br>
              <a:rPr lang="fr-FR" altLang="fr-FR" sz="1400" dirty="0">
                <a:latin typeface="Eurostile" panose="020B0504020202050204" pitchFamily="34" charset="0"/>
              </a:rPr>
            </a:br>
            <a:r>
              <a:rPr lang="fr-FR" altLang="fr-FR" sz="1400" dirty="0">
                <a:latin typeface="Eurostile" panose="020B0504020202050204" pitchFamily="34" charset="0"/>
              </a:rPr>
              <a:t>Sources CAD 2023</a:t>
            </a:r>
            <a:endParaRPr lang="fr-FR" altLang="fr-FR" sz="1400" dirty="0">
              <a:solidFill>
                <a:schemeClr val="bg1"/>
              </a:solidFill>
              <a:latin typeface="Eurostile" panose="020B0504020202050204" pitchFamily="34" charset="0"/>
            </a:endParaRPr>
          </a:p>
        </p:txBody>
      </p:sp>
      <p:pic>
        <p:nvPicPr>
          <p:cNvPr id="35844" name="Picture 4" descr="©Office de tourisme de Perros-Guirec"/>
          <p:cNvPicPr>
            <a:picLocks noChangeAspect="1" noChangeArrowheads="1"/>
          </p:cNvPicPr>
          <p:nvPr/>
        </p:nvPicPr>
        <p:blipFill>
          <a:blip r:embed="rId3" cstate="print"/>
          <a:srcRect/>
          <a:stretch>
            <a:fillRect/>
          </a:stretch>
        </p:blipFill>
        <p:spPr bwMode="auto">
          <a:xfrm>
            <a:off x="6049844" y="692696"/>
            <a:ext cx="2935330" cy="1824098"/>
          </a:xfrm>
          <a:prstGeom prst="rect">
            <a:avLst/>
          </a:prstGeom>
          <a:noFill/>
        </p:spPr>
      </p:pic>
      <p:pic>
        <p:nvPicPr>
          <p:cNvPr id="35847" name="Picture 7"/>
          <p:cNvPicPr>
            <a:picLocks noChangeAspect="1" noChangeArrowheads="1"/>
          </p:cNvPicPr>
          <p:nvPr/>
        </p:nvPicPr>
        <p:blipFill>
          <a:blip r:embed="rId4" cstate="print"/>
          <a:srcRect/>
          <a:stretch>
            <a:fillRect/>
          </a:stretch>
        </p:blipFill>
        <p:spPr bwMode="auto">
          <a:xfrm>
            <a:off x="6049844" y="2636912"/>
            <a:ext cx="2915816" cy="1906132"/>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0" y="-154570"/>
            <a:ext cx="107504" cy="701257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755576" y="6453336"/>
            <a:ext cx="2304256" cy="246256"/>
          </a:xfrm>
          <a:prstGeom prst="rect">
            <a:avLst/>
          </a:prstGeom>
          <a:noFill/>
          <a:ln w="9525">
            <a:noFill/>
            <a:miter lim="800000"/>
            <a:headEnd/>
            <a:tailEnd/>
          </a:ln>
        </p:spPr>
      </p:pic>
      <p:pic>
        <p:nvPicPr>
          <p:cNvPr id="12" name="Image 11" descr="rose_sans_pg_sansCopyright_2019.png"/>
          <p:cNvPicPr>
            <a:picLocks noChangeAspect="1"/>
          </p:cNvPicPr>
          <p:nvPr/>
        </p:nvPicPr>
        <p:blipFill>
          <a:blip r:embed="rId7" cstate="print"/>
          <a:stretch>
            <a:fillRect/>
          </a:stretch>
        </p:blipFill>
        <p:spPr>
          <a:xfrm>
            <a:off x="178340" y="6165304"/>
            <a:ext cx="577236" cy="577236"/>
          </a:xfrm>
          <a:prstGeom prst="rect">
            <a:avLst/>
          </a:prstGeom>
        </p:spPr>
      </p:pic>
      <p:sp>
        <p:nvSpPr>
          <p:cNvPr id="13" name="Titre 1"/>
          <p:cNvSpPr txBox="1">
            <a:spLocks/>
          </p:cNvSpPr>
          <p:nvPr/>
        </p:nvSpPr>
        <p:spPr>
          <a:xfrm>
            <a:off x="323528" y="116632"/>
            <a:ext cx="8642132"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chemeClr val="bg1"/>
                </a:solidFill>
                <a:latin typeface="Eurostile" pitchFamily="34" charset="0"/>
                <a:cs typeface="Arial" pitchFamily="34" charset="0"/>
              </a:rPr>
              <a:t> Locations / Résidences de Tourisme </a:t>
            </a:r>
          </a:p>
        </p:txBody>
      </p:sp>
      <p:pic>
        <p:nvPicPr>
          <p:cNvPr id="14" name="Picture 5"/>
          <p:cNvPicPr>
            <a:picLocks noChangeAspect="1" noChangeArrowheads="1"/>
          </p:cNvPicPr>
          <p:nvPr/>
        </p:nvPicPr>
        <p:blipFill>
          <a:blip r:embed="rId8" cstate="print"/>
          <a:srcRect/>
          <a:stretch>
            <a:fillRect/>
          </a:stretch>
        </p:blipFill>
        <p:spPr bwMode="auto">
          <a:xfrm>
            <a:off x="395536" y="908720"/>
            <a:ext cx="199617" cy="5256586"/>
          </a:xfrm>
          <a:prstGeom prst="rect">
            <a:avLst/>
          </a:prstGeom>
          <a:noFill/>
          <a:ln w="9525">
            <a:noFill/>
            <a:miter lim="800000"/>
            <a:headEnd/>
            <a:tailEnd/>
          </a:ln>
        </p:spPr>
      </p:pic>
      <p:pic>
        <p:nvPicPr>
          <p:cNvPr id="3" name="Image 2" descr="Une image contenant fenêtre, ciel, bâtiment, intérieur&#10;&#10;Description générée automatiquement">
            <a:extLst>
              <a:ext uri="{FF2B5EF4-FFF2-40B4-BE49-F238E27FC236}">
                <a16:creationId xmlns:a16="http://schemas.microsoft.com/office/drawing/2014/main" id="{F4A4FC3A-F1F1-5712-69B8-D54DF2B5EA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9844" y="4653136"/>
            <a:ext cx="2915816" cy="2186862"/>
          </a:xfrm>
          <a:prstGeom prst="rect">
            <a:avLst/>
          </a:prstGeom>
        </p:spPr>
      </p:pic>
    </p:spTree>
    <p:extLst>
      <p:ext uri="{BB962C8B-B14F-4D97-AF65-F5344CB8AC3E}">
        <p14:creationId xmlns:p14="http://schemas.microsoft.com/office/powerpoint/2010/main" val="6124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5" name="Titre 1"/>
          <p:cNvSpPr txBox="1">
            <a:spLocks/>
          </p:cNvSpPr>
          <p:nvPr/>
        </p:nvSpPr>
        <p:spPr>
          <a:xfrm>
            <a:off x="0" y="116632"/>
            <a:ext cx="9144000" cy="576691"/>
          </a:xfrm>
          <a:prstGeom prst="rect">
            <a:avLst/>
          </a:prstGeom>
          <a:solidFill>
            <a:schemeClr val="tx1"/>
          </a:solidFill>
        </p:spPr>
        <p:txBody>
          <a:bodyPr anchor="ctr">
            <a:normAutofit/>
          </a:bodyPr>
          <a:lstStyle/>
          <a:p>
            <a:pPr algn="ctr" fontAlgn="auto">
              <a:spcBef>
                <a:spcPts val="0"/>
              </a:spcBef>
              <a:spcAft>
                <a:spcPts val="0"/>
              </a:spcAft>
              <a:defRPr/>
            </a:pPr>
            <a:r>
              <a:rPr lang="fr-FR" sz="2800" b="1" dirty="0">
                <a:solidFill>
                  <a:schemeClr val="bg1"/>
                </a:solidFill>
                <a:latin typeface="Eurostile" pitchFamily="34" charset="0"/>
                <a:cs typeface="Arial" pitchFamily="34" charset="0"/>
              </a:rPr>
              <a:t>Point Saison – Hébergements -  2023</a:t>
            </a:r>
          </a:p>
        </p:txBody>
      </p:sp>
      <p:pic>
        <p:nvPicPr>
          <p:cNvPr id="10" name="Image 9" descr="rose_sans_pg_sansCopyright_2019.png">
            <a:extLst>
              <a:ext uri="{FF2B5EF4-FFF2-40B4-BE49-F238E27FC236}">
                <a16:creationId xmlns:a16="http://schemas.microsoft.com/office/drawing/2014/main" id="{C8559092-190F-447F-8A79-7ADB707E963B}"/>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1" name="Picture 4">
            <a:extLst>
              <a:ext uri="{FF2B5EF4-FFF2-40B4-BE49-F238E27FC236}">
                <a16:creationId xmlns:a16="http://schemas.microsoft.com/office/drawing/2014/main" id="{8B6C6057-C264-481D-87FE-E39E8B57E890}"/>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pic>
        <p:nvPicPr>
          <p:cNvPr id="4" name="Image 3" descr="Une image contenant texte, carte de visite, Police, graphisme&#10;&#10;Description générée automatiquement">
            <a:extLst>
              <a:ext uri="{FF2B5EF4-FFF2-40B4-BE49-F238E27FC236}">
                <a16:creationId xmlns:a16="http://schemas.microsoft.com/office/drawing/2014/main" id="{8E72AB36-5855-5844-8D15-0E2C1BA25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612" y="693323"/>
            <a:ext cx="6962775" cy="6400800"/>
          </a:xfrm>
          <a:prstGeom prst="rect">
            <a:avLst/>
          </a:prstGeom>
        </p:spPr>
      </p:pic>
    </p:spTree>
    <p:extLst>
      <p:ext uri="{BB962C8B-B14F-4D97-AF65-F5344CB8AC3E}">
        <p14:creationId xmlns:p14="http://schemas.microsoft.com/office/powerpoint/2010/main" val="4204477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4AE3327-45D4-9922-8837-3C3442B33C79}"/>
              </a:ext>
            </a:extLst>
          </p:cNvPr>
          <p:cNvPicPr>
            <a:picLocks noChangeAspect="1"/>
          </p:cNvPicPr>
          <p:nvPr/>
        </p:nvPicPr>
        <p:blipFill>
          <a:blip r:embed="rId2"/>
          <a:stretch>
            <a:fillRect/>
          </a:stretch>
        </p:blipFill>
        <p:spPr>
          <a:xfrm>
            <a:off x="179512" y="692696"/>
            <a:ext cx="8604448" cy="6061621"/>
          </a:xfrm>
          <a:prstGeom prst="rect">
            <a:avLst/>
          </a:prstGeom>
        </p:spPr>
      </p:pic>
    </p:spTree>
    <p:extLst>
      <p:ext uri="{BB962C8B-B14F-4D97-AF65-F5344CB8AC3E}">
        <p14:creationId xmlns:p14="http://schemas.microsoft.com/office/powerpoint/2010/main" val="3609364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1255482" y="2246830"/>
            <a:ext cx="6048672" cy="400110"/>
          </a:xfrm>
          <a:prstGeom prst="rect">
            <a:avLst/>
          </a:prstGeom>
          <a:noFill/>
        </p:spPr>
        <p:txBody>
          <a:bodyPr wrap="square" rtlCol="0">
            <a:spAutoFit/>
          </a:bodyPr>
          <a:lstStyle/>
          <a:p>
            <a:pPr>
              <a:buFont typeface="Wingdings" pitchFamily="2" charset="2"/>
              <a:buChar char="§"/>
            </a:pPr>
            <a:r>
              <a:rPr lang="fr-FR" sz="2000" b="1" dirty="0">
                <a:latin typeface="+mj-lt"/>
              </a:rPr>
              <a:t> </a:t>
            </a:r>
            <a:r>
              <a:rPr lang="fr-FR" sz="2000" b="1" dirty="0">
                <a:latin typeface="Eurostile" pitchFamily="34" charset="0"/>
              </a:rPr>
              <a:t>La Maison du Littoral </a:t>
            </a:r>
            <a:r>
              <a:rPr lang="fr-FR" sz="1000" dirty="0">
                <a:latin typeface="Eurostile" pitchFamily="34" charset="0"/>
              </a:rPr>
              <a:t>(Nombre de personnes)</a:t>
            </a:r>
            <a:endParaRPr lang="fr-FR" sz="1200" dirty="0">
              <a:latin typeface="Eurostile" pitchFamily="34" charset="0"/>
            </a:endParaRPr>
          </a:p>
        </p:txBody>
      </p:sp>
      <p:sp>
        <p:nvSpPr>
          <p:cNvPr id="12" name="Rectangle 11"/>
          <p:cNvSpPr/>
          <p:nvPr/>
        </p:nvSpPr>
        <p:spPr>
          <a:xfrm>
            <a:off x="1255482" y="4569156"/>
            <a:ext cx="7200800" cy="400110"/>
          </a:xfrm>
          <a:prstGeom prst="rect">
            <a:avLst/>
          </a:prstGeom>
        </p:spPr>
        <p:txBody>
          <a:bodyPr wrap="square">
            <a:spAutoFit/>
          </a:bodyPr>
          <a:lstStyle/>
          <a:p>
            <a:pPr>
              <a:buFont typeface="Wingdings" pitchFamily="2" charset="2"/>
              <a:buChar char="§"/>
            </a:pPr>
            <a:r>
              <a:rPr lang="fr-FR" b="1" dirty="0">
                <a:latin typeface="+mj-lt"/>
              </a:rPr>
              <a:t> </a:t>
            </a:r>
            <a:r>
              <a:rPr lang="fr-FR" sz="2000" b="1" dirty="0">
                <a:latin typeface="Eurostile" pitchFamily="34" charset="0"/>
              </a:rPr>
              <a:t>Le sentier des Douaniers </a:t>
            </a:r>
            <a:r>
              <a:rPr lang="fr-FR" sz="1000" dirty="0">
                <a:latin typeface="Eurostile" pitchFamily="34" charset="0"/>
              </a:rPr>
              <a:t>(Nombre de personnes)</a:t>
            </a:r>
          </a:p>
        </p:txBody>
      </p:sp>
      <p:sp>
        <p:nvSpPr>
          <p:cNvPr id="24" name="Rectangle 23"/>
          <p:cNvSpPr/>
          <p:nvPr/>
        </p:nvSpPr>
        <p:spPr>
          <a:xfrm>
            <a:off x="35496" y="4703794"/>
            <a:ext cx="12596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p:nvSpPr>
        <p:spPr>
          <a:xfrm>
            <a:off x="0" y="2543554"/>
            <a:ext cx="12596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6"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Loisirs</a:t>
            </a:r>
          </a:p>
        </p:txBody>
      </p:sp>
      <p:graphicFrame>
        <p:nvGraphicFramePr>
          <p:cNvPr id="13" name="Objet 12">
            <a:extLst>
              <a:ext uri="{FF2B5EF4-FFF2-40B4-BE49-F238E27FC236}">
                <a16:creationId xmlns:a16="http://schemas.microsoft.com/office/drawing/2014/main" id="{C3A3360B-57DF-4395-BA3B-93D64D9AAB0A}"/>
              </a:ext>
            </a:extLst>
          </p:cNvPr>
          <p:cNvGraphicFramePr>
            <a:graphicFrameLocks noChangeAspect="1"/>
          </p:cNvGraphicFramePr>
          <p:nvPr>
            <p:extLst>
              <p:ext uri="{D42A27DB-BD31-4B8C-83A1-F6EECF244321}">
                <p14:modId xmlns:p14="http://schemas.microsoft.com/office/powerpoint/2010/main" val="1996068688"/>
              </p:ext>
            </p:extLst>
          </p:nvPr>
        </p:nvGraphicFramePr>
        <p:xfrm>
          <a:off x="659505" y="2831586"/>
          <a:ext cx="7837487" cy="1549400"/>
        </p:xfrm>
        <a:graphic>
          <a:graphicData uri="http://schemas.openxmlformats.org/presentationml/2006/ole">
            <mc:AlternateContent xmlns:mc="http://schemas.openxmlformats.org/markup-compatibility/2006">
              <mc:Choice xmlns:v="urn:schemas-microsoft-com:vml" Requires="v">
                <p:oleObj name="Worksheet" r:id="rId4" imgW="5734218" imgH="1104887" progId="Excel.Sheet.8">
                  <p:embed/>
                </p:oleObj>
              </mc:Choice>
              <mc:Fallback>
                <p:oleObj name="Worksheet" r:id="rId4" imgW="5734218" imgH="1104887" progId="Excel.Sheet.8">
                  <p:embed/>
                  <p:pic>
                    <p:nvPicPr>
                      <p:cNvPr id="13" name="Objet 12">
                        <a:extLst>
                          <a:ext uri="{FF2B5EF4-FFF2-40B4-BE49-F238E27FC236}">
                            <a16:creationId xmlns:a16="http://schemas.microsoft.com/office/drawing/2014/main" id="{C3A3360B-57DF-4395-BA3B-93D64D9AAB0A}"/>
                          </a:ext>
                        </a:extLst>
                      </p:cNvPr>
                      <p:cNvPicPr>
                        <a:picLocks noChangeAspect="1" noChangeArrowheads="1"/>
                      </p:cNvPicPr>
                      <p:nvPr/>
                    </p:nvPicPr>
                    <p:blipFill>
                      <a:blip r:embed="rId5"/>
                      <a:srcRect/>
                      <a:stretch>
                        <a:fillRect/>
                      </a:stretch>
                    </p:blipFill>
                    <p:spPr bwMode="auto">
                      <a:xfrm>
                        <a:off x="659505" y="2831586"/>
                        <a:ext cx="7837487" cy="1549400"/>
                      </a:xfrm>
                      <a:prstGeom prst="rect">
                        <a:avLst/>
                      </a:prstGeom>
                      <a:noFill/>
                      <a:ln>
                        <a:noFill/>
                      </a:ln>
                      <a:effectLst/>
                    </p:spPr>
                  </p:pic>
                </p:oleObj>
              </mc:Fallback>
            </mc:AlternateContent>
          </a:graphicData>
        </a:graphic>
      </p:graphicFrame>
      <p:graphicFrame>
        <p:nvGraphicFramePr>
          <p:cNvPr id="14" name="Objet 13">
            <a:extLst>
              <a:ext uri="{FF2B5EF4-FFF2-40B4-BE49-F238E27FC236}">
                <a16:creationId xmlns:a16="http://schemas.microsoft.com/office/drawing/2014/main" id="{77F772E8-EF80-4D28-A8C1-68B81A81448B}"/>
              </a:ext>
            </a:extLst>
          </p:cNvPr>
          <p:cNvGraphicFramePr>
            <a:graphicFrameLocks noChangeAspect="1"/>
          </p:cNvGraphicFramePr>
          <p:nvPr>
            <p:extLst>
              <p:ext uri="{D42A27DB-BD31-4B8C-83A1-F6EECF244321}">
                <p14:modId xmlns:p14="http://schemas.microsoft.com/office/powerpoint/2010/main" val="2544059655"/>
              </p:ext>
            </p:extLst>
          </p:nvPr>
        </p:nvGraphicFramePr>
        <p:xfrm>
          <a:off x="659505" y="5062522"/>
          <a:ext cx="7837487" cy="1549400"/>
        </p:xfrm>
        <a:graphic>
          <a:graphicData uri="http://schemas.openxmlformats.org/presentationml/2006/ole">
            <mc:AlternateContent xmlns:mc="http://schemas.openxmlformats.org/markup-compatibility/2006">
              <mc:Choice xmlns:v="urn:schemas-microsoft-com:vml" Requires="v">
                <p:oleObj name="Worksheet" r:id="rId6" imgW="5896037" imgH="1104887" progId="Excel.Sheet.8">
                  <p:embed/>
                </p:oleObj>
              </mc:Choice>
              <mc:Fallback>
                <p:oleObj name="Worksheet" r:id="rId6" imgW="5896037" imgH="1104887" progId="Excel.Sheet.8">
                  <p:embed/>
                  <p:pic>
                    <p:nvPicPr>
                      <p:cNvPr id="14" name="Objet 13">
                        <a:extLst>
                          <a:ext uri="{FF2B5EF4-FFF2-40B4-BE49-F238E27FC236}">
                            <a16:creationId xmlns:a16="http://schemas.microsoft.com/office/drawing/2014/main" id="{77F772E8-EF80-4D28-A8C1-68B81A81448B}"/>
                          </a:ext>
                        </a:extLst>
                      </p:cNvPr>
                      <p:cNvPicPr>
                        <a:picLocks noChangeAspect="1" noChangeArrowheads="1"/>
                      </p:cNvPicPr>
                      <p:nvPr/>
                    </p:nvPicPr>
                    <p:blipFill>
                      <a:blip r:embed="rId7"/>
                      <a:srcRect/>
                      <a:stretch>
                        <a:fillRect/>
                      </a:stretch>
                    </p:blipFill>
                    <p:spPr bwMode="auto">
                      <a:xfrm>
                        <a:off x="659505" y="5062522"/>
                        <a:ext cx="7837487" cy="1549400"/>
                      </a:xfrm>
                      <a:prstGeom prst="rect">
                        <a:avLst/>
                      </a:prstGeom>
                      <a:noFill/>
                      <a:ln>
                        <a:noFill/>
                      </a:ln>
                      <a:effectLst/>
                    </p:spPr>
                  </p:pic>
                </p:oleObj>
              </mc:Fallback>
            </mc:AlternateContent>
          </a:graphicData>
        </a:graphic>
      </p:graphicFrame>
      <p:pic>
        <p:nvPicPr>
          <p:cNvPr id="7" name="Image 6">
            <a:extLst>
              <a:ext uri="{FF2B5EF4-FFF2-40B4-BE49-F238E27FC236}">
                <a16:creationId xmlns:a16="http://schemas.microsoft.com/office/drawing/2014/main" id="{C5BE4047-2235-4381-831F-438578C5C93C}"/>
              </a:ext>
            </a:extLst>
          </p:cNvPr>
          <p:cNvPicPr>
            <a:picLocks noChangeAspect="1"/>
          </p:cNvPicPr>
          <p:nvPr/>
        </p:nvPicPr>
        <p:blipFill>
          <a:blip r:embed="rId8"/>
          <a:stretch>
            <a:fillRect/>
          </a:stretch>
        </p:blipFill>
        <p:spPr>
          <a:xfrm>
            <a:off x="347919" y="671346"/>
            <a:ext cx="2214948" cy="1475266"/>
          </a:xfrm>
          <a:prstGeom prst="rect">
            <a:avLst/>
          </a:prstGeom>
        </p:spPr>
      </p:pic>
      <p:pic>
        <p:nvPicPr>
          <p:cNvPr id="11" name="Image 10">
            <a:extLst>
              <a:ext uri="{FF2B5EF4-FFF2-40B4-BE49-F238E27FC236}">
                <a16:creationId xmlns:a16="http://schemas.microsoft.com/office/drawing/2014/main" id="{7A943BCB-2711-490D-9DB0-3A11351DC945}"/>
              </a:ext>
            </a:extLst>
          </p:cNvPr>
          <p:cNvPicPr>
            <a:picLocks noChangeAspect="1"/>
          </p:cNvPicPr>
          <p:nvPr/>
        </p:nvPicPr>
        <p:blipFill>
          <a:blip r:embed="rId9"/>
          <a:stretch>
            <a:fillRect/>
          </a:stretch>
        </p:blipFill>
        <p:spPr>
          <a:xfrm>
            <a:off x="3121342" y="677479"/>
            <a:ext cx="3034834" cy="1475266"/>
          </a:xfrm>
          <a:prstGeom prst="rect">
            <a:avLst/>
          </a:prstGeom>
        </p:spPr>
      </p:pic>
      <p:pic>
        <p:nvPicPr>
          <p:cNvPr id="3" name="Image 2" descr="Une image contenant extérieur, herbe, ciel, nature&#10;&#10;Description générée automatiquement">
            <a:extLst>
              <a:ext uri="{FF2B5EF4-FFF2-40B4-BE49-F238E27FC236}">
                <a16:creationId xmlns:a16="http://schemas.microsoft.com/office/drawing/2014/main" id="{B316ECD9-618F-527E-E62A-47C0DFFA39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0899" y="691384"/>
            <a:ext cx="2199573" cy="14675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251520" y="908720"/>
            <a:ext cx="2520280" cy="553998"/>
          </a:xfrm>
          <a:prstGeom prst="rect">
            <a:avLst/>
          </a:prstGeom>
          <a:noFill/>
        </p:spPr>
        <p:txBody>
          <a:bodyPr wrap="square" rtlCol="0">
            <a:spAutoFit/>
          </a:bodyPr>
          <a:lstStyle/>
          <a:p>
            <a:pPr>
              <a:buFont typeface="Wingdings" pitchFamily="2" charset="2"/>
              <a:buChar char="§"/>
            </a:pPr>
            <a:r>
              <a:rPr lang="fr-FR" sz="2000" b="1" dirty="0">
                <a:latin typeface="Raleway" pitchFamily="34" charset="0"/>
              </a:rPr>
              <a:t>  </a:t>
            </a:r>
            <a:r>
              <a:rPr lang="fr-FR" b="1" dirty="0">
                <a:latin typeface="Eurostile" pitchFamily="34" charset="0"/>
              </a:rPr>
              <a:t>Armor Navigation</a:t>
            </a:r>
          </a:p>
          <a:p>
            <a:r>
              <a:rPr lang="fr-FR" sz="1000" dirty="0">
                <a:latin typeface="Eurostile" pitchFamily="34" charset="0"/>
              </a:rPr>
              <a:t>(nombre de passagers)</a:t>
            </a:r>
            <a:endParaRPr lang="fr-FR" sz="1600" dirty="0">
              <a:solidFill>
                <a:srgbClr val="F01865"/>
              </a:solidFill>
              <a:latin typeface="Eurostile" pitchFamily="34" charset="0"/>
            </a:endParaRPr>
          </a:p>
        </p:txBody>
      </p:sp>
      <p:pic>
        <p:nvPicPr>
          <p:cNvPr id="18" name="Image 17" descr="Perros2013_MG_1342 (Copier).jpg"/>
          <p:cNvPicPr>
            <a:picLocks noChangeAspect="1"/>
          </p:cNvPicPr>
          <p:nvPr/>
        </p:nvPicPr>
        <p:blipFill>
          <a:blip r:embed="rId3" cstate="print"/>
          <a:stretch>
            <a:fillRect/>
          </a:stretch>
        </p:blipFill>
        <p:spPr>
          <a:xfrm>
            <a:off x="7020272" y="667419"/>
            <a:ext cx="1944216" cy="1346027"/>
          </a:xfrm>
          <a:prstGeom prst="rect">
            <a:avLst/>
          </a:prstGeom>
        </p:spPr>
      </p:pic>
      <p:graphicFrame>
        <p:nvGraphicFramePr>
          <p:cNvPr id="2" name="Objet 1"/>
          <p:cNvGraphicFramePr>
            <a:graphicFrameLocks noChangeAspect="1"/>
          </p:cNvGraphicFramePr>
          <p:nvPr>
            <p:extLst>
              <p:ext uri="{D42A27DB-BD31-4B8C-83A1-F6EECF244321}">
                <p14:modId xmlns:p14="http://schemas.microsoft.com/office/powerpoint/2010/main" val="3042413610"/>
              </p:ext>
            </p:extLst>
          </p:nvPr>
        </p:nvGraphicFramePr>
        <p:xfrm>
          <a:off x="467544" y="2102842"/>
          <a:ext cx="8054975" cy="1549400"/>
        </p:xfrm>
        <a:graphic>
          <a:graphicData uri="http://schemas.openxmlformats.org/presentationml/2006/ole">
            <mc:AlternateContent xmlns:mc="http://schemas.openxmlformats.org/markup-compatibility/2006">
              <mc:Choice xmlns:v="urn:schemas-microsoft-com:vml" Requires="v">
                <p:oleObj name="Worksheet" r:id="rId4" imgW="5895900" imgH="1104734" progId="Excel.Sheet.8">
                  <p:embed/>
                </p:oleObj>
              </mc:Choice>
              <mc:Fallback>
                <p:oleObj name="Worksheet" r:id="rId4" imgW="5895900" imgH="1104734" progId="Excel.Sheet.8">
                  <p:embed/>
                  <p:pic>
                    <p:nvPicPr>
                      <p:cNvPr id="2" name="Objet 1"/>
                      <p:cNvPicPr>
                        <a:picLocks noChangeAspect="1" noChangeArrowheads="1"/>
                      </p:cNvPicPr>
                      <p:nvPr/>
                    </p:nvPicPr>
                    <p:blipFill>
                      <a:blip r:embed="rId5"/>
                      <a:srcRect/>
                      <a:stretch>
                        <a:fillRect/>
                      </a:stretch>
                    </p:blipFill>
                    <p:spPr bwMode="auto">
                      <a:xfrm>
                        <a:off x="467544" y="2102842"/>
                        <a:ext cx="8054975" cy="1549400"/>
                      </a:xfrm>
                      <a:prstGeom prst="rect">
                        <a:avLst/>
                      </a:prstGeom>
                      <a:noFill/>
                      <a:ln>
                        <a:noFill/>
                      </a:ln>
                      <a:effectLst/>
                    </p:spPr>
                  </p:pic>
                </p:oleObj>
              </mc:Fallback>
            </mc:AlternateContent>
          </a:graphicData>
        </a:graphic>
      </p:graphicFrame>
      <p:sp>
        <p:nvSpPr>
          <p:cNvPr id="25" name="Rectangle 24"/>
          <p:cNvSpPr/>
          <p:nvPr/>
        </p:nvSpPr>
        <p:spPr>
          <a:xfrm>
            <a:off x="323528" y="4005064"/>
            <a:ext cx="2088232" cy="784830"/>
          </a:xfrm>
          <a:prstGeom prst="rect">
            <a:avLst/>
          </a:prstGeom>
        </p:spPr>
        <p:txBody>
          <a:bodyPr wrap="square">
            <a:spAutoFit/>
          </a:bodyPr>
          <a:lstStyle/>
          <a:p>
            <a:pPr>
              <a:buFont typeface="Wingdings" pitchFamily="2" charset="2"/>
              <a:buChar char="§"/>
            </a:pPr>
            <a:r>
              <a:rPr lang="fr-FR" b="1" dirty="0">
                <a:latin typeface="Raleway" pitchFamily="34" charset="0"/>
              </a:rPr>
              <a:t>  </a:t>
            </a:r>
            <a:r>
              <a:rPr lang="fr-FR" b="1" dirty="0" err="1">
                <a:latin typeface="Eurostile" pitchFamily="34" charset="0"/>
              </a:rPr>
              <a:t>Kasino</a:t>
            </a:r>
            <a:r>
              <a:rPr lang="fr-FR" b="1" dirty="0">
                <a:latin typeface="Eurostile" pitchFamily="34" charset="0"/>
              </a:rPr>
              <a:t> de </a:t>
            </a:r>
          </a:p>
          <a:p>
            <a:r>
              <a:rPr lang="fr-FR" b="1" dirty="0">
                <a:latin typeface="Eurostile" pitchFamily="34" charset="0"/>
              </a:rPr>
              <a:t>Perros-Guirec</a:t>
            </a:r>
            <a:br>
              <a:rPr lang="fr-FR" sz="2000" b="1" dirty="0">
                <a:latin typeface="Eurostile" pitchFamily="34" charset="0"/>
              </a:rPr>
            </a:br>
            <a:r>
              <a:rPr lang="fr-FR" sz="900" dirty="0">
                <a:latin typeface="Eurostile" pitchFamily="34" charset="0"/>
              </a:rPr>
              <a:t>(nombre de personnes)</a:t>
            </a:r>
            <a:endParaRPr lang="fr-FR" dirty="0">
              <a:latin typeface="Eurostile" pitchFamily="34" charset="0"/>
            </a:endParaRPr>
          </a:p>
        </p:txBody>
      </p:sp>
      <p:sp>
        <p:nvSpPr>
          <p:cNvPr id="29" name="Rectangle 28"/>
          <p:cNvSpPr/>
          <p:nvPr/>
        </p:nvSpPr>
        <p:spPr>
          <a:xfrm>
            <a:off x="0" y="5157192"/>
            <a:ext cx="12596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0" y="1988840"/>
            <a:ext cx="12596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
          <p:cNvPicPr>
            <a:picLocks noChangeAspect="1" noChangeArrowheads="1"/>
          </p:cNvPicPr>
          <p:nvPr/>
        </p:nvPicPr>
        <p:blipFill>
          <a:blip r:embed="rId6" cstate="print"/>
          <a:srcRect/>
          <a:stretch>
            <a:fillRect/>
          </a:stretch>
        </p:blipFill>
        <p:spPr bwMode="auto">
          <a:xfrm>
            <a:off x="0" y="-154570"/>
            <a:ext cx="107504" cy="7012570"/>
          </a:xfrm>
          <a:prstGeom prst="rect">
            <a:avLst/>
          </a:prstGeom>
          <a:noFill/>
          <a:ln w="9525">
            <a:noFill/>
            <a:miter lim="800000"/>
            <a:headEnd/>
            <a:tailEnd/>
          </a:ln>
        </p:spPr>
      </p:pic>
      <p:sp>
        <p:nvSpPr>
          <p:cNvPr id="28" name="Titre 1"/>
          <p:cNvSpPr txBox="1">
            <a:spLocks/>
          </p:cNvSpPr>
          <p:nvPr/>
        </p:nvSpPr>
        <p:spPr>
          <a:xfrm>
            <a:off x="323528" y="116632"/>
            <a:ext cx="8640960"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Loisirs</a:t>
            </a:r>
          </a:p>
        </p:txBody>
      </p:sp>
      <p:graphicFrame>
        <p:nvGraphicFramePr>
          <p:cNvPr id="19" name="Objet 18">
            <a:extLst>
              <a:ext uri="{FF2B5EF4-FFF2-40B4-BE49-F238E27FC236}">
                <a16:creationId xmlns:a16="http://schemas.microsoft.com/office/drawing/2014/main" id="{29171169-DC94-4466-88B2-0EE81629F505}"/>
              </a:ext>
            </a:extLst>
          </p:cNvPr>
          <p:cNvGraphicFramePr>
            <a:graphicFrameLocks noChangeAspect="1"/>
          </p:cNvGraphicFramePr>
          <p:nvPr>
            <p:extLst>
              <p:ext uri="{D42A27DB-BD31-4B8C-83A1-F6EECF244321}">
                <p14:modId xmlns:p14="http://schemas.microsoft.com/office/powerpoint/2010/main" val="2796145988"/>
              </p:ext>
            </p:extLst>
          </p:nvPr>
        </p:nvGraphicFramePr>
        <p:xfrm>
          <a:off x="542925" y="5207917"/>
          <a:ext cx="8058150" cy="1482725"/>
        </p:xfrm>
        <a:graphic>
          <a:graphicData uri="http://schemas.openxmlformats.org/presentationml/2006/ole">
            <mc:AlternateContent xmlns:mc="http://schemas.openxmlformats.org/markup-compatibility/2006">
              <mc:Choice xmlns:v="urn:schemas-microsoft-com:vml" Requires="v">
                <p:oleObj name="Worksheet" r:id="rId7" imgW="5896037" imgH="1104887" progId="Excel.Sheet.8">
                  <p:embed/>
                </p:oleObj>
              </mc:Choice>
              <mc:Fallback>
                <p:oleObj name="Worksheet" r:id="rId7" imgW="5896037" imgH="1104887" progId="Excel.Sheet.8">
                  <p:embed/>
                  <p:pic>
                    <p:nvPicPr>
                      <p:cNvPr id="19" name="Objet 18">
                        <a:extLst>
                          <a:ext uri="{FF2B5EF4-FFF2-40B4-BE49-F238E27FC236}">
                            <a16:creationId xmlns:a16="http://schemas.microsoft.com/office/drawing/2014/main" id="{29171169-DC94-4466-88B2-0EE81629F505}"/>
                          </a:ext>
                        </a:extLst>
                      </p:cNvPr>
                      <p:cNvPicPr>
                        <a:picLocks noChangeAspect="1" noChangeArrowheads="1"/>
                      </p:cNvPicPr>
                      <p:nvPr/>
                    </p:nvPicPr>
                    <p:blipFill>
                      <a:blip r:embed="rId8"/>
                      <a:srcRect/>
                      <a:stretch>
                        <a:fillRect/>
                      </a:stretch>
                    </p:blipFill>
                    <p:spPr bwMode="auto">
                      <a:xfrm>
                        <a:off x="542925" y="5207917"/>
                        <a:ext cx="8058150" cy="1482725"/>
                      </a:xfrm>
                      <a:prstGeom prst="rect">
                        <a:avLst/>
                      </a:prstGeom>
                      <a:noFill/>
                      <a:ln>
                        <a:noFill/>
                      </a:ln>
                      <a:effectLst/>
                    </p:spPr>
                  </p:pic>
                </p:oleObj>
              </mc:Fallback>
            </mc:AlternateContent>
          </a:graphicData>
        </a:graphic>
      </p:graphicFrame>
      <p:pic>
        <p:nvPicPr>
          <p:cNvPr id="4" name="Image 3" descr="Une image contenant fenêtre, intérieur, bâtiment, plusieurs&#10;&#10;Description générée automatiquement">
            <a:extLst>
              <a:ext uri="{FF2B5EF4-FFF2-40B4-BE49-F238E27FC236}">
                <a16:creationId xmlns:a16="http://schemas.microsoft.com/office/drawing/2014/main" id="{9AB68023-DE5D-05AA-E85E-83B2FF608C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9712" y="3819751"/>
            <a:ext cx="2229898" cy="1321421"/>
          </a:xfrm>
          <a:prstGeom prst="rect">
            <a:avLst/>
          </a:prstGeom>
        </p:spPr>
      </p:pic>
      <p:pic>
        <p:nvPicPr>
          <p:cNvPr id="6" name="Image 5" descr="Une image contenant texte, intérieur, plancher, plafond&#10;&#10;Description générée automatiquement">
            <a:extLst>
              <a:ext uri="{FF2B5EF4-FFF2-40B4-BE49-F238E27FC236}">
                <a16:creationId xmlns:a16="http://schemas.microsoft.com/office/drawing/2014/main" id="{11149D22-CB98-9570-2158-6927436863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968" y="3811885"/>
            <a:ext cx="2229898" cy="1321421"/>
          </a:xfrm>
          <a:prstGeom prst="rect">
            <a:avLst/>
          </a:prstGeom>
        </p:spPr>
      </p:pic>
      <p:pic>
        <p:nvPicPr>
          <p:cNvPr id="8" name="Image 7" descr="Une image contenant objet, machine à sous&#10;&#10;Description générée automatiquement">
            <a:extLst>
              <a:ext uri="{FF2B5EF4-FFF2-40B4-BE49-F238E27FC236}">
                <a16:creationId xmlns:a16="http://schemas.microsoft.com/office/drawing/2014/main" id="{0FD3323E-9774-F949-60F8-8EA289ED67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1328" y="3835771"/>
            <a:ext cx="2229897" cy="1321421"/>
          </a:xfrm>
          <a:prstGeom prst="rect">
            <a:avLst/>
          </a:prstGeom>
        </p:spPr>
      </p:pic>
      <p:pic>
        <p:nvPicPr>
          <p:cNvPr id="10" name="Image 9" descr="Une image contenant texte, extérieur&#10;&#10;Description générée automatiquement">
            <a:extLst>
              <a:ext uri="{FF2B5EF4-FFF2-40B4-BE49-F238E27FC236}">
                <a16:creationId xmlns:a16="http://schemas.microsoft.com/office/drawing/2014/main" id="{D3E153E6-416C-AABD-3DCB-510D1495F6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5776" y="667419"/>
            <a:ext cx="1994624" cy="1330788"/>
          </a:xfrm>
          <a:prstGeom prst="rect">
            <a:avLst/>
          </a:prstGeom>
        </p:spPr>
      </p:pic>
      <p:pic>
        <p:nvPicPr>
          <p:cNvPr id="12" name="Image 11" descr="Une image contenant eau, extérieur, ciel, nature&#10;&#10;Description générée automatiquement">
            <a:extLst>
              <a:ext uri="{FF2B5EF4-FFF2-40B4-BE49-F238E27FC236}">
                <a16:creationId xmlns:a16="http://schemas.microsoft.com/office/drawing/2014/main" id="{C3533AC2-46E5-A285-5FF3-35497D8B80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88511" y="682658"/>
            <a:ext cx="1994624" cy="133078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0" y="-127186"/>
            <a:ext cx="107504" cy="7012570"/>
          </a:xfrm>
          <a:prstGeom prst="rect">
            <a:avLst/>
          </a:prstGeom>
          <a:noFill/>
          <a:ln w="9525">
            <a:noFill/>
            <a:miter lim="800000"/>
            <a:headEnd/>
            <a:tailEnd/>
          </a:ln>
        </p:spPr>
      </p:pic>
      <p:sp>
        <p:nvSpPr>
          <p:cNvPr id="76801" name="Rectangle 1"/>
          <p:cNvSpPr>
            <a:spLocks noChangeArrowheads="1"/>
          </p:cNvSpPr>
          <p:nvPr/>
        </p:nvSpPr>
        <p:spPr bwMode="auto">
          <a:xfrm>
            <a:off x="251520" y="781488"/>
            <a:ext cx="6472454"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400" b="1" dirty="0">
                <a:effectLst/>
                <a:latin typeface="Eurostile" panose="020B0504020202050204" pitchFamily="34" charset="0"/>
                <a:ea typeface="Calibri" panose="020F0502020204030204" pitchFamily="34" charset="0"/>
              </a:rPr>
              <a:t>Les stages de voile </a:t>
            </a:r>
            <a:endParaRPr lang="fr-FR" sz="1400" dirty="0">
              <a:effectLst/>
              <a:latin typeface="Eurostile" panose="020B0504020202050204" pitchFamily="34" charset="0"/>
              <a:ea typeface="Calibri" panose="020F0502020204030204" pitchFamily="34" charset="0"/>
            </a:endParaRPr>
          </a:p>
          <a:p>
            <a:r>
              <a:rPr lang="fr-FR" sz="1400" b="1" dirty="0">
                <a:effectLst/>
                <a:latin typeface="Eurostile" panose="020B0504020202050204" pitchFamily="34" charset="0"/>
                <a:ea typeface="Calibri" panose="020F0502020204030204" pitchFamily="34" charset="0"/>
              </a:rPr>
              <a:t>1 </a:t>
            </a:r>
            <a:r>
              <a:rPr lang="fr-FR" sz="1400" b="1" dirty="0">
                <a:latin typeface="Eurostile" panose="020B0504020202050204" pitchFamily="34" charset="0"/>
                <a:ea typeface="Calibri" panose="020F0502020204030204" pitchFamily="34" charset="0"/>
              </a:rPr>
              <a:t>167</a:t>
            </a:r>
            <a:r>
              <a:rPr lang="fr-FR" sz="1400" dirty="0">
                <a:effectLst/>
                <a:latin typeface="Eurostile" panose="020B0504020202050204" pitchFamily="34" charset="0"/>
                <a:ea typeface="Calibri" panose="020F0502020204030204" pitchFamily="34" charset="0"/>
              </a:rPr>
              <a:t> stagiaires accueillis pour un Chiffre d’Affaires de 211 149€ (+1,5%)</a:t>
            </a:r>
            <a:br>
              <a:rPr lang="fr-FR" sz="1400" dirty="0">
                <a:effectLst/>
                <a:latin typeface="Eurostile" panose="020B0504020202050204" pitchFamily="34" charset="0"/>
                <a:ea typeface="Calibri" panose="020F0502020204030204" pitchFamily="34" charset="0"/>
              </a:rPr>
            </a:br>
            <a:r>
              <a:rPr lang="fr-FR" sz="1400" dirty="0">
                <a:effectLst/>
                <a:latin typeface="Calibri" panose="020F0502020204030204" pitchFamily="34" charset="0"/>
                <a:ea typeface="Calibri" panose="020F0502020204030204" pitchFamily="34" charset="0"/>
              </a:rPr>
              <a:t>Les stages en catamaran NC 12 ( 10-12 ans) sont les meilleures ventes cet été. L’école a enregistré une augmentation de la pratique adulte sur les stages Dériveurs et Cata RS16. Le Jardin des Mers connait toujours autant de succès pour les 4-8 ans.</a:t>
            </a:r>
          </a:p>
          <a:p>
            <a:r>
              <a:rPr lang="fr-FR" sz="1400" b="1" dirty="0">
                <a:effectLst/>
                <a:latin typeface="Eurostile" panose="020B0504020202050204" pitchFamily="34" charset="0"/>
                <a:ea typeface="Calibri" panose="020F0502020204030204" pitchFamily="34" charset="0"/>
              </a:rPr>
              <a:t> </a:t>
            </a:r>
            <a:endParaRPr lang="fr-FR" sz="1400" dirty="0">
              <a:effectLst/>
              <a:latin typeface="Eurostile" panose="020B0504020202050204" pitchFamily="34" charset="0"/>
              <a:ea typeface="Calibri" panose="020F0502020204030204" pitchFamily="34" charset="0"/>
            </a:endParaRPr>
          </a:p>
          <a:p>
            <a:r>
              <a:rPr lang="fr-FR" sz="1400" b="1" dirty="0">
                <a:effectLst/>
                <a:latin typeface="Eurostile" panose="020B0504020202050204" pitchFamily="34" charset="0"/>
                <a:ea typeface="Calibri" panose="020F0502020204030204" pitchFamily="34" charset="0"/>
              </a:rPr>
              <a:t>Le Point Locations </a:t>
            </a:r>
            <a:endParaRPr lang="fr-FR" sz="1400" dirty="0">
              <a:effectLst/>
              <a:latin typeface="Eurostile" panose="020B0504020202050204" pitchFamily="34" charset="0"/>
              <a:ea typeface="Calibri" panose="020F0502020204030204" pitchFamily="34" charset="0"/>
            </a:endParaRPr>
          </a:p>
          <a:p>
            <a:r>
              <a:rPr lang="fr-FR" sz="1400" dirty="0">
                <a:effectLst/>
                <a:latin typeface="Calibri" panose="020F0502020204030204" pitchFamily="34" charset="0"/>
                <a:ea typeface="Calibri" panose="020F0502020204030204" pitchFamily="34" charset="0"/>
              </a:rPr>
              <a:t>Le Point Location et les Balades Nautiques baissent d’environ 30% sur juillet/août. La météo n’a pas favorisé le prêt à naviguer mis en place cet été !</a:t>
            </a:r>
          </a:p>
          <a:p>
            <a:r>
              <a:rPr lang="fr-FR" sz="1800" dirty="0">
                <a:effectLst/>
                <a:latin typeface="Calibri" panose="020F0502020204030204" pitchFamily="34" charset="0"/>
                <a:ea typeface="Calibri" panose="020F0502020204030204" pitchFamily="34" charset="0"/>
              </a:rPr>
              <a:t> </a:t>
            </a:r>
          </a:p>
          <a:p>
            <a:r>
              <a:rPr lang="fr-FR" sz="1400" dirty="0">
                <a:effectLst/>
                <a:latin typeface="+mj-lt"/>
                <a:ea typeface="Calibri" panose="020F0502020204030204" pitchFamily="34" charset="0"/>
              </a:rPr>
              <a:t>Les Cours Particuliers prennent une part importante dans le Point Locations, et constituent, malgré la météo, un axe de progression qu’il faut développer</a:t>
            </a:r>
            <a:r>
              <a:rPr lang="fr-FR" sz="1400" dirty="0">
                <a:effectLst/>
                <a:latin typeface="Eurostile" panose="020B0504020202050204" pitchFamily="34" charset="0"/>
                <a:ea typeface="Calibri" panose="020F0502020204030204" pitchFamily="34" charset="0"/>
              </a:rPr>
              <a:t>.</a:t>
            </a:r>
          </a:p>
          <a:p>
            <a:r>
              <a:rPr lang="fr-FR" sz="1400" b="1" dirty="0">
                <a:effectLst/>
                <a:latin typeface="Eurostile" panose="020B0504020202050204" pitchFamily="34" charset="0"/>
                <a:ea typeface="Calibri" panose="020F0502020204030204" pitchFamily="34" charset="0"/>
              </a:rPr>
              <a:t> </a:t>
            </a:r>
            <a:endParaRPr lang="fr-FR" sz="1400" dirty="0">
              <a:effectLst/>
              <a:latin typeface="Eurostile" panose="020B0504020202050204" pitchFamily="34" charset="0"/>
              <a:ea typeface="Calibri" panose="020F0502020204030204" pitchFamily="34" charset="0"/>
            </a:endParaRPr>
          </a:p>
          <a:p>
            <a:r>
              <a:rPr lang="fr-FR" sz="1400" b="1" dirty="0">
                <a:effectLst/>
                <a:latin typeface="Eurostile" panose="020B0504020202050204" pitchFamily="34" charset="0"/>
                <a:ea typeface="Calibri" panose="020F0502020204030204" pitchFamily="34" charset="0"/>
              </a:rPr>
              <a:t>Les Balades Nautiques </a:t>
            </a:r>
            <a:endParaRPr lang="fr-FR" sz="1400" dirty="0">
              <a:effectLst/>
              <a:latin typeface="Eurostile" panose="020B0504020202050204" pitchFamily="34" charset="0"/>
              <a:ea typeface="Calibri" panose="020F0502020204030204" pitchFamily="34" charset="0"/>
            </a:endParaRPr>
          </a:p>
          <a:p>
            <a:r>
              <a:rPr lang="fr-FR" sz="1400" dirty="0">
                <a:effectLst/>
                <a:latin typeface="+mj-lt"/>
                <a:ea typeface="Calibri" panose="020F0502020204030204" pitchFamily="34" charset="0"/>
              </a:rPr>
              <a:t>Succès mitigé dû à la météo capricieuse. Les randonnées Kayak de mer encadrées et  les croisières en </a:t>
            </a:r>
            <a:r>
              <a:rPr lang="fr-FR" sz="1400" dirty="0" err="1">
                <a:effectLst/>
                <a:latin typeface="+mj-lt"/>
                <a:ea typeface="Calibri" panose="020F0502020204030204" pitchFamily="34" charset="0"/>
              </a:rPr>
              <a:t>Goëlette</a:t>
            </a:r>
            <a:r>
              <a:rPr lang="fr-FR" sz="1400" dirty="0">
                <a:effectLst/>
                <a:latin typeface="+mj-lt"/>
                <a:ea typeface="Calibri" panose="020F0502020204030204" pitchFamily="34" charset="0"/>
              </a:rPr>
              <a:t> </a:t>
            </a:r>
            <a:r>
              <a:rPr lang="fr-FR" sz="1400" dirty="0" err="1">
                <a:effectLst/>
                <a:latin typeface="+mj-lt"/>
                <a:ea typeface="Calibri" panose="020F0502020204030204" pitchFamily="34" charset="0"/>
              </a:rPr>
              <a:t>Fillao</a:t>
            </a:r>
            <a:r>
              <a:rPr lang="fr-FR" sz="1400" dirty="0">
                <a:effectLst/>
                <a:latin typeface="+mj-lt"/>
                <a:ea typeface="Calibri" panose="020F0502020204030204" pitchFamily="34" charset="0"/>
              </a:rPr>
              <a:t> restent cependant les valeurs sûres de ces balades en mer</a:t>
            </a:r>
            <a:r>
              <a:rPr lang="fr-FR" sz="1400" dirty="0">
                <a:latin typeface="+mj-lt"/>
                <a:ea typeface="Calibri" panose="020F0502020204030204" pitchFamily="34" charset="0"/>
              </a:rPr>
              <a:t>.</a:t>
            </a:r>
          </a:p>
          <a:p>
            <a:endParaRPr lang="fr-FR" sz="1400" dirty="0">
              <a:latin typeface="Calibri" panose="020F0502020204030204" pitchFamily="34" charset="0"/>
              <a:ea typeface="Calibri" panose="020F0502020204030204" pitchFamily="34" charset="0"/>
            </a:endParaRPr>
          </a:p>
        </p:txBody>
      </p:sp>
      <p:sp>
        <p:nvSpPr>
          <p:cNvPr id="10" name="Rectangle 9"/>
          <p:cNvSpPr/>
          <p:nvPr/>
        </p:nvSpPr>
        <p:spPr>
          <a:xfrm>
            <a:off x="6723974" y="685121"/>
            <a:ext cx="2096498" cy="3968015"/>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a:solidFill>
                <a:schemeClr val="bg1"/>
              </a:solidFill>
              <a:latin typeface="Eurostile" pitchFamily="34" charset="0"/>
            </a:endParaRPr>
          </a:p>
          <a:p>
            <a:pPr algn="ctr"/>
            <a:r>
              <a:rPr lang="fr-FR" b="1" dirty="0">
                <a:latin typeface="Eurostile" pitchFamily="34" charset="0"/>
              </a:rPr>
              <a:t> </a:t>
            </a:r>
            <a:r>
              <a:rPr lang="fr-FR" sz="1600" b="1" dirty="0">
                <a:latin typeface="Eurostile" pitchFamily="34" charset="0"/>
              </a:rPr>
              <a:t>A noter : </a:t>
            </a:r>
            <a:br>
              <a:rPr lang="fr-FR" sz="1600" b="1" dirty="0">
                <a:latin typeface="Eurostile" pitchFamily="34" charset="0"/>
              </a:rPr>
            </a:br>
            <a:r>
              <a:rPr lang="fr-FR" sz="1600" b="1" dirty="0">
                <a:latin typeface="Eurostile" pitchFamily="34" charset="0"/>
              </a:rPr>
              <a:t>Succès de la Coupe Internationale d’été avec 430 participants – belle organisation </a:t>
            </a:r>
          </a:p>
          <a:p>
            <a:pPr algn="ctr"/>
            <a:endParaRPr lang="fr-FR" sz="1600" b="1" dirty="0">
              <a:latin typeface="Eurostile" pitchFamily="34" charset="0"/>
            </a:endParaRPr>
          </a:p>
          <a:p>
            <a:pPr algn="ctr"/>
            <a:r>
              <a:rPr lang="fr-FR" sz="1600" b="1" dirty="0">
                <a:latin typeface="Eurostile" pitchFamily="34" charset="0"/>
              </a:rPr>
              <a:t>Prestations entreprises en hausse notamment septembre et octobre</a:t>
            </a:r>
          </a:p>
          <a:p>
            <a:pPr algn="ctr"/>
            <a:br>
              <a:rPr lang="fr-FR" sz="1600" b="1" dirty="0">
                <a:latin typeface="Eurostile" pitchFamily="34" charset="0"/>
              </a:rPr>
            </a:br>
            <a:endParaRPr lang="fr-FR" dirty="0">
              <a:solidFill>
                <a:schemeClr val="tx1"/>
              </a:solidFill>
              <a:latin typeface="Arial" pitchFamily="34" charset="0"/>
              <a:cs typeface="Arial" pitchFamily="34" charset="0"/>
            </a:endParaRPr>
          </a:p>
        </p:txBody>
      </p:sp>
      <p:sp>
        <p:nvSpPr>
          <p:cNvPr id="9"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 Centre Nautique</a:t>
            </a:r>
          </a:p>
        </p:txBody>
      </p:sp>
      <p:pic>
        <p:nvPicPr>
          <p:cNvPr id="1027" name="Picture 3" descr="Une image contenant plein air, plage, ciel, eau&#10;&#10;Description générée automatiquement">
            <a:extLst>
              <a:ext uri="{FF2B5EF4-FFF2-40B4-BE49-F238E27FC236}">
                <a16:creationId xmlns:a16="http://schemas.microsoft.com/office/drawing/2014/main" id="{4B19F258-83A5-7157-D7AA-D12D89F6D2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2" y="4697323"/>
            <a:ext cx="3846856" cy="218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B479E9EE-09A8-1492-35ED-E6137D5EAB47}"/>
              </a:ext>
            </a:extLst>
          </p:cNvPr>
          <p:cNvPicPr>
            <a:picLocks noChangeAspect="1"/>
          </p:cNvPicPr>
          <p:nvPr/>
        </p:nvPicPr>
        <p:blipFill>
          <a:blip r:embed="rId5"/>
          <a:stretch>
            <a:fillRect/>
          </a:stretch>
        </p:blipFill>
        <p:spPr>
          <a:xfrm>
            <a:off x="5353441" y="4694944"/>
            <a:ext cx="3767736" cy="2184551"/>
          </a:xfrm>
          <a:prstGeom prst="rect">
            <a:avLst/>
          </a:prstGeom>
        </p:spPr>
      </p:pic>
      <p:pic>
        <p:nvPicPr>
          <p:cNvPr id="6" name="Image 5" descr="Une image contenant plein air, eau, ciel, bateau&#10;&#10;Description générée automatiquement">
            <a:extLst>
              <a:ext uri="{FF2B5EF4-FFF2-40B4-BE49-F238E27FC236}">
                <a16:creationId xmlns:a16="http://schemas.microsoft.com/office/drawing/2014/main" id="{C9C422F2-1416-C155-6B53-2BFF718B64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0608" y="4697324"/>
            <a:ext cx="1490464" cy="223455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E31B3F7-BCE0-B3B6-B227-D40C85F100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69768" y="-31368"/>
            <a:ext cx="4574232" cy="6858000"/>
          </a:xfrm>
          <a:prstGeom prst="rect">
            <a:avLst/>
          </a:prstGeom>
        </p:spPr>
      </p:pic>
      <p:sp>
        <p:nvSpPr>
          <p:cNvPr id="8" name="Rectangle 7"/>
          <p:cNvSpPr/>
          <p:nvPr/>
        </p:nvSpPr>
        <p:spPr>
          <a:xfrm>
            <a:off x="345815" y="815527"/>
            <a:ext cx="4176464" cy="5940088"/>
          </a:xfrm>
          <a:prstGeom prst="rect">
            <a:avLst/>
          </a:prstGeom>
        </p:spPr>
        <p:txBody>
          <a:bodyPr wrap="square">
            <a:spAutoFit/>
          </a:bodyPr>
          <a:lstStyle/>
          <a:p>
            <a:pPr marL="342900" lvl="0" indent="-342900">
              <a:spcBef>
                <a:spcPct val="20000"/>
              </a:spcBef>
              <a:buFont typeface="Arial" pitchFamily="34" charset="0"/>
              <a:buChar char="•"/>
              <a:defRPr/>
            </a:pPr>
            <a:r>
              <a:rPr lang="fr-FR" altLang="fr-FR" sz="2000" b="1" dirty="0">
                <a:latin typeface="Eurostile" pitchFamily="34" charset="0"/>
              </a:rPr>
              <a:t>Premières tendances 2023</a:t>
            </a:r>
            <a:endParaRPr lang="fr-FR" altLang="fr-FR" sz="2000" dirty="0">
              <a:latin typeface="Eurostile" pitchFamily="34" charset="0"/>
            </a:endParaRPr>
          </a:p>
          <a:p>
            <a:pPr marL="342900" lvl="0" indent="-342900">
              <a:spcBef>
                <a:spcPct val="20000"/>
              </a:spcBef>
              <a:defRPr/>
            </a:pPr>
            <a:r>
              <a:rPr lang="fr-FR" altLang="fr-FR" sz="2000" dirty="0">
                <a:latin typeface="Eurostile" pitchFamily="34" charset="0"/>
              </a:rPr>
              <a:t>	- Tendances nationales</a:t>
            </a:r>
            <a:br>
              <a:rPr lang="fr-FR" altLang="fr-FR" sz="2000" dirty="0">
                <a:latin typeface="Eurostile" pitchFamily="34" charset="0"/>
              </a:rPr>
            </a:br>
            <a:r>
              <a:rPr lang="fr-FR" altLang="fr-FR" sz="2000" dirty="0">
                <a:latin typeface="Eurostile" pitchFamily="34" charset="0"/>
              </a:rPr>
              <a:t>- Office de Tourisme </a:t>
            </a:r>
            <a:br>
              <a:rPr lang="fr-FR" altLang="fr-FR" sz="2000" dirty="0">
                <a:latin typeface="Eurostile" pitchFamily="34" charset="0"/>
              </a:rPr>
            </a:br>
            <a:r>
              <a:rPr lang="fr-FR" altLang="fr-FR" sz="2000" dirty="0">
                <a:latin typeface="Eurostile" pitchFamily="34" charset="0"/>
              </a:rPr>
              <a:t>- Hébergements</a:t>
            </a:r>
            <a:br>
              <a:rPr lang="fr-FR" altLang="fr-FR" sz="2000" dirty="0">
                <a:latin typeface="Eurostile" pitchFamily="34" charset="0"/>
              </a:rPr>
            </a:br>
            <a:r>
              <a:rPr lang="fr-FR" altLang="fr-FR" sz="2000" dirty="0">
                <a:latin typeface="Eurostile" pitchFamily="34" charset="0"/>
              </a:rPr>
              <a:t>- Loisirs/activités </a:t>
            </a:r>
          </a:p>
          <a:p>
            <a:pPr marL="342900" lvl="0" indent="-342900">
              <a:spcBef>
                <a:spcPct val="20000"/>
              </a:spcBef>
              <a:defRPr/>
            </a:pPr>
            <a:r>
              <a:rPr lang="fr-FR" altLang="fr-FR" sz="2000" dirty="0">
                <a:latin typeface="Eurostile" pitchFamily="34" charset="0"/>
              </a:rPr>
              <a:t>      - Animations/Evènements</a:t>
            </a:r>
            <a:br>
              <a:rPr lang="fr-FR" altLang="fr-FR" sz="2000" dirty="0">
                <a:latin typeface="Eurostile" pitchFamily="34" charset="0"/>
              </a:rPr>
            </a:br>
            <a:endParaRPr lang="fr-FR" altLang="fr-FR" sz="2000" dirty="0">
              <a:latin typeface="Eurostile" pitchFamily="34" charset="0"/>
            </a:endParaRPr>
          </a:p>
          <a:p>
            <a:pPr marL="342900" indent="-342900">
              <a:spcBef>
                <a:spcPct val="20000"/>
              </a:spcBef>
              <a:buFont typeface="Arial" pitchFamily="34" charset="0"/>
              <a:buChar char="•"/>
              <a:defRPr/>
            </a:pPr>
            <a:r>
              <a:rPr lang="fr-FR" altLang="fr-FR" sz="2000" b="1" dirty="0">
                <a:latin typeface="Eurostile" pitchFamily="34" charset="0"/>
              </a:rPr>
              <a:t>Présentation étude flux vision Patrouille de France</a:t>
            </a:r>
            <a:br>
              <a:rPr lang="fr-FR" altLang="fr-FR" sz="2000" b="1" dirty="0">
                <a:latin typeface="Eurostile" pitchFamily="34" charset="0"/>
              </a:rPr>
            </a:br>
            <a:r>
              <a:rPr lang="fr-FR" altLang="fr-FR" sz="2000" b="1" dirty="0">
                <a:latin typeface="Eurostile" pitchFamily="34" charset="0"/>
              </a:rPr>
              <a:t>Par Vincent Corre </a:t>
            </a:r>
            <a:br>
              <a:rPr lang="fr-FR" altLang="fr-FR" sz="2000" b="1" dirty="0">
                <a:latin typeface="Eurostile" pitchFamily="34" charset="0"/>
              </a:rPr>
            </a:br>
            <a:r>
              <a:rPr lang="fr-FR" altLang="fr-FR" sz="2000" b="1" dirty="0">
                <a:latin typeface="Eurostile" pitchFamily="34" charset="0"/>
              </a:rPr>
              <a:t>Côtes d’Armor Destination</a:t>
            </a:r>
            <a:br>
              <a:rPr lang="fr-FR" altLang="fr-FR" sz="2000" b="1" dirty="0">
                <a:latin typeface="Eurostile" pitchFamily="34" charset="0"/>
              </a:rPr>
            </a:br>
            <a:r>
              <a:rPr lang="fr-FR" altLang="fr-FR" sz="2000" b="1" dirty="0">
                <a:latin typeface="Eurostile" pitchFamily="34" charset="0"/>
              </a:rPr>
              <a:t> </a:t>
            </a:r>
          </a:p>
          <a:p>
            <a:pPr marL="342900" indent="-342900">
              <a:spcBef>
                <a:spcPct val="20000"/>
              </a:spcBef>
              <a:buFont typeface="Arial" pitchFamily="34" charset="0"/>
              <a:buChar char="•"/>
              <a:defRPr/>
            </a:pPr>
            <a:r>
              <a:rPr lang="fr-FR" altLang="fr-FR" sz="2000" b="1" dirty="0">
                <a:latin typeface="Eurostile" pitchFamily="34" charset="0"/>
              </a:rPr>
              <a:t>Présentation résultats enquête REFLET 2022 – Par Jessica Viscart Directrice adjointe CRT</a:t>
            </a:r>
            <a:br>
              <a:rPr lang="fr-FR" altLang="fr-FR" sz="2000" b="1" dirty="0">
                <a:latin typeface="Eurostile" pitchFamily="34" charset="0"/>
              </a:rPr>
            </a:br>
            <a:br>
              <a:rPr lang="fr-FR" altLang="fr-FR" sz="2000" b="1" dirty="0">
                <a:latin typeface="Eurostile" pitchFamily="34" charset="0"/>
              </a:rPr>
            </a:br>
            <a:r>
              <a:rPr lang="fr-FR" altLang="fr-FR" sz="2000" b="1" dirty="0">
                <a:solidFill>
                  <a:srgbClr val="EC008C"/>
                </a:solidFill>
                <a:latin typeface="Eurostile" pitchFamily="34" charset="0"/>
              </a:rPr>
              <a:t>Perspectives 2024</a:t>
            </a:r>
            <a:endParaRPr lang="fr-FR" altLang="fr-FR" sz="2000" dirty="0">
              <a:solidFill>
                <a:schemeClr val="bg1">
                  <a:lumMod val="95000"/>
                </a:schemeClr>
              </a:solidFill>
              <a:latin typeface="Eurostile" pitchFamily="34" charset="0"/>
            </a:endParaRPr>
          </a:p>
          <a:p>
            <a:pPr marL="342900" indent="-342900">
              <a:spcBef>
                <a:spcPct val="20000"/>
              </a:spcBef>
              <a:buFont typeface="Arial" pitchFamily="34" charset="0"/>
              <a:buChar char="•"/>
              <a:defRPr/>
            </a:pPr>
            <a:r>
              <a:rPr lang="fr-FR" altLang="fr-FR" sz="2000" b="1" dirty="0">
                <a:latin typeface="Eurostile" pitchFamily="34" charset="0"/>
              </a:rPr>
              <a:t>Questions diverses</a:t>
            </a:r>
          </a:p>
        </p:txBody>
      </p:sp>
      <p:pic>
        <p:nvPicPr>
          <p:cNvPr id="12" name="Picture 2"/>
          <p:cNvPicPr>
            <a:picLocks noChangeAspect="1" noChangeArrowheads="1"/>
          </p:cNvPicPr>
          <p:nvPr/>
        </p:nvPicPr>
        <p:blipFill>
          <a:blip r:embed="rId4" cstate="print"/>
          <a:srcRect/>
          <a:stretch>
            <a:fillRect/>
          </a:stretch>
        </p:blipFill>
        <p:spPr bwMode="auto">
          <a:xfrm>
            <a:off x="0" y="-154570"/>
            <a:ext cx="107504" cy="7012570"/>
          </a:xfrm>
          <a:prstGeom prst="rect">
            <a:avLst/>
          </a:prstGeom>
          <a:noFill/>
          <a:ln w="9525">
            <a:noFill/>
            <a:miter lim="800000"/>
            <a:headEnd/>
            <a:tailEnd/>
          </a:ln>
        </p:spPr>
      </p:pic>
      <p:sp>
        <p:nvSpPr>
          <p:cNvPr id="7" name="Titre 1"/>
          <p:cNvSpPr txBox="1">
            <a:spLocks/>
          </p:cNvSpPr>
          <p:nvPr/>
        </p:nvSpPr>
        <p:spPr>
          <a:xfrm>
            <a:off x="395536" y="260648"/>
            <a:ext cx="8208912"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ORDRE DU JOUR</a:t>
            </a:r>
          </a:p>
        </p:txBody>
      </p:sp>
      <p:pic>
        <p:nvPicPr>
          <p:cNvPr id="10" name="Image 9" descr="rose_sans_pg_sansCopyright_2019.png"/>
          <p:cNvPicPr>
            <a:picLocks noChangeAspect="1"/>
          </p:cNvPicPr>
          <p:nvPr/>
        </p:nvPicPr>
        <p:blipFill>
          <a:blip r:embed="rId5" cstate="print"/>
          <a:stretch>
            <a:fillRect/>
          </a:stretch>
        </p:blipFill>
        <p:spPr>
          <a:xfrm>
            <a:off x="7380312" y="116632"/>
            <a:ext cx="1296144" cy="129614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cstate="print"/>
          <a:srcRect/>
          <a:stretch>
            <a:fillRect/>
          </a:stretch>
        </p:blipFill>
        <p:spPr bwMode="auto">
          <a:xfrm>
            <a:off x="-180528" y="5038650"/>
            <a:ext cx="2736304" cy="1819350"/>
          </a:xfrm>
          <a:prstGeom prst="rect">
            <a:avLst/>
          </a:prstGeom>
          <a:noFill/>
          <a:ln w="9525">
            <a:noFill/>
            <a:miter lim="800000"/>
            <a:headEnd/>
            <a:tailEnd/>
          </a:ln>
        </p:spPr>
      </p:pic>
      <p:sp>
        <p:nvSpPr>
          <p:cNvPr id="17" name="ZoneTexte 16"/>
          <p:cNvSpPr txBox="1"/>
          <p:nvPr/>
        </p:nvSpPr>
        <p:spPr>
          <a:xfrm>
            <a:off x="251520" y="836712"/>
            <a:ext cx="5760640" cy="4424288"/>
          </a:xfrm>
          <a:prstGeom prst="rect">
            <a:avLst/>
          </a:prstGeom>
          <a:noFill/>
        </p:spPr>
        <p:txBody>
          <a:bodyPr wrap="square" rtlCol="0">
            <a:spAutoFit/>
          </a:bodyPr>
          <a:lstStyle/>
          <a:p>
            <a:pPr lvl="0">
              <a:lnSpc>
                <a:spcPct val="115000"/>
              </a:lnSpc>
            </a:pPr>
            <a:r>
              <a:rPr lang="fr-FR" b="1" dirty="0">
                <a:latin typeface="Eurostile" panose="020B0504020202050204" pitchFamily="34" charset="0"/>
              </a:rPr>
              <a:t>Les ESTIVALES</a:t>
            </a:r>
            <a:r>
              <a:rPr lang="fr-FR" dirty="0">
                <a:latin typeface="Eurostile" panose="020B0504020202050204" pitchFamily="34" charset="0"/>
              </a:rPr>
              <a:t> regroupent une offre de loisirs destinée à la famille et présentent plusieurs formats d’activités : </a:t>
            </a:r>
            <a:r>
              <a:rPr lang="fr-FR" sz="1800" dirty="0">
                <a:effectLst/>
                <a:latin typeface="Eurostile" panose="020B0504020202050204" pitchFamily="34" charset="0"/>
                <a:ea typeface="Calibri" panose="020F0502020204030204" pitchFamily="34" charset="0"/>
                <a:cs typeface="Times New Roman" panose="02020603050405020304" pitchFamily="18" charset="0"/>
              </a:rPr>
              <a:t>Le Centre des loisirs pour les 3 /12 ans, les Estivales à partir de 6 ans, les séjours de vacances à partir de 6 ans et le dispositif Argent de poche</a:t>
            </a:r>
          </a:p>
          <a:p>
            <a:endParaRPr lang="fr-FR" dirty="0">
              <a:latin typeface="Eurostile" pitchFamily="34" charset="0"/>
            </a:endParaRPr>
          </a:p>
          <a:p>
            <a:r>
              <a:rPr lang="fr-FR" dirty="0">
                <a:latin typeface="Eurostile" pitchFamily="34" charset="0"/>
              </a:rPr>
              <a:t>La fréquentation des Estivales est en très forte hausse depuis 2 ans. L’offre diversifiée et de qualité est en adéquation avec l’attente des vacanciers.</a:t>
            </a:r>
            <a:br>
              <a:rPr lang="fr-FR" dirty="0">
                <a:latin typeface="Eurostile" pitchFamily="34" charset="0"/>
              </a:rPr>
            </a:br>
            <a:br>
              <a:rPr lang="fr-FR" dirty="0">
                <a:latin typeface="Eurostile" pitchFamily="34" charset="0"/>
              </a:rPr>
            </a:br>
            <a:r>
              <a:rPr lang="fr-FR" dirty="0">
                <a:latin typeface="Eurostile" pitchFamily="34" charset="0"/>
              </a:rPr>
              <a:t>A noter la prolongation de l’ouverture de la rotonde en septembre – notamment pour l’accueil de l’équipe de Rugby du Chili.</a:t>
            </a:r>
          </a:p>
          <a:p>
            <a:endParaRPr lang="fr-FR" dirty="0">
              <a:latin typeface="Eurostile" pitchFamily="34" charset="0"/>
            </a:endParaRPr>
          </a:p>
          <a:p>
            <a:r>
              <a:rPr lang="fr-FR" sz="1600" dirty="0">
                <a:latin typeface="Eurostile" pitchFamily="34" charset="0"/>
              </a:rPr>
              <a:t> </a:t>
            </a:r>
          </a:p>
        </p:txBody>
      </p:sp>
      <p:pic>
        <p:nvPicPr>
          <p:cNvPr id="18" name="Picture 2"/>
          <p:cNvPicPr>
            <a:picLocks noChangeAspect="1" noChangeArrowheads="1"/>
          </p:cNvPicPr>
          <p:nvPr/>
        </p:nvPicPr>
        <p:blipFill>
          <a:blip r:embed="rId4" cstate="print"/>
          <a:srcRect/>
          <a:stretch>
            <a:fillRect/>
          </a:stretch>
        </p:blipFill>
        <p:spPr bwMode="auto">
          <a:xfrm>
            <a:off x="0" y="-154570"/>
            <a:ext cx="107504" cy="7012570"/>
          </a:xfrm>
          <a:prstGeom prst="rect">
            <a:avLst/>
          </a:prstGeom>
          <a:noFill/>
          <a:ln w="9525">
            <a:noFill/>
            <a:miter lim="800000"/>
            <a:headEnd/>
            <a:tailEnd/>
          </a:ln>
        </p:spPr>
      </p:pic>
      <p:sp>
        <p:nvSpPr>
          <p:cNvPr id="19"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Estivales</a:t>
            </a:r>
          </a:p>
        </p:txBody>
      </p:sp>
      <p:sp>
        <p:nvSpPr>
          <p:cNvPr id="23" name="Rectangle 22"/>
          <p:cNvSpPr/>
          <p:nvPr/>
        </p:nvSpPr>
        <p:spPr>
          <a:xfrm>
            <a:off x="6084168" y="764704"/>
            <a:ext cx="2664296" cy="4104456"/>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endParaRPr lang="fr-FR" b="1" u="sng" dirty="0">
              <a:solidFill>
                <a:schemeClr val="bg1"/>
              </a:solidFill>
              <a:latin typeface="Eurostile" pitchFamily="34" charset="0"/>
              <a:ea typeface="Cambria" pitchFamily="18" charset="0"/>
              <a:cs typeface="Times New Roman" pitchFamily="18" charset="0"/>
            </a:endParaRPr>
          </a:p>
          <a:p>
            <a:pPr lvl="0" algn="ctr" eaLnBrk="0" fontAlgn="base" hangingPunct="0">
              <a:spcBef>
                <a:spcPct val="0"/>
              </a:spcBef>
              <a:spcAft>
                <a:spcPct val="0"/>
              </a:spcAft>
            </a:pPr>
            <a:endParaRPr lang="fr-FR" b="1" dirty="0">
              <a:solidFill>
                <a:schemeClr val="bg1"/>
              </a:solidFill>
              <a:latin typeface="Eurostile" pitchFamily="34" charset="0"/>
              <a:ea typeface="Cambria" pitchFamily="18" charset="0"/>
              <a:cs typeface="Times New Roman" pitchFamily="18" charset="0"/>
            </a:endParaRPr>
          </a:p>
          <a:p>
            <a:pPr algn="ctr"/>
            <a:br>
              <a:rPr lang="fr-FR" sz="2000" b="1" dirty="0">
                <a:latin typeface="Eurostile" panose="020B0504020202050204" pitchFamily="34" charset="0"/>
              </a:rPr>
            </a:br>
            <a:br>
              <a:rPr lang="fr-FR" sz="2000" b="1" dirty="0">
                <a:latin typeface="Eurostile" panose="020B0504020202050204" pitchFamily="34" charset="0"/>
              </a:rPr>
            </a:br>
            <a:br>
              <a:rPr lang="fr-FR" sz="2000" b="1" dirty="0">
                <a:latin typeface="Eurostile" panose="020B0504020202050204" pitchFamily="34" charset="0"/>
              </a:rPr>
            </a:br>
            <a:br>
              <a:rPr lang="fr-FR" sz="2000" b="1" dirty="0">
                <a:latin typeface="Eurostile" panose="020B0504020202050204" pitchFamily="34" charset="0"/>
              </a:rPr>
            </a:br>
            <a:r>
              <a:rPr lang="fr-FR" b="1" dirty="0">
                <a:latin typeface="Eurostile" panose="020B0504020202050204" pitchFamily="34" charset="0"/>
              </a:rPr>
              <a:t>Une équipe de 20 personnes</a:t>
            </a:r>
            <a:br>
              <a:rPr lang="fr-FR" sz="1600" dirty="0"/>
            </a:br>
            <a:endParaRPr lang="fr-FR" sz="1600" dirty="0"/>
          </a:p>
          <a:p>
            <a:pPr algn="ctr"/>
            <a:r>
              <a:rPr lang="fr-FR" b="1" dirty="0">
                <a:latin typeface="Eurostile" panose="020B0504020202050204" pitchFamily="34" charset="0"/>
              </a:rPr>
              <a:t>84</a:t>
            </a:r>
            <a:r>
              <a:rPr lang="fr-FR" sz="1600" b="1" dirty="0">
                <a:latin typeface="Eurostile" panose="020B0504020202050204" pitchFamily="34" charset="0"/>
              </a:rPr>
              <a:t> </a:t>
            </a:r>
            <a:r>
              <a:rPr lang="fr-FR" b="1" dirty="0">
                <a:latin typeface="Eurostile" panose="020B0504020202050204" pitchFamily="34" charset="0"/>
              </a:rPr>
              <a:t>jours d’ouverture sur juillet - août et septembre</a:t>
            </a:r>
          </a:p>
          <a:p>
            <a:pPr algn="ctr"/>
            <a:endParaRPr lang="fr-FR" sz="1600" dirty="0"/>
          </a:p>
          <a:p>
            <a:pPr algn="ctr"/>
            <a:r>
              <a:rPr lang="fr-FR" b="1" dirty="0">
                <a:latin typeface="Eurostile" pitchFamily="34" charset="0"/>
              </a:rPr>
              <a:t>374 animations</a:t>
            </a:r>
            <a:br>
              <a:rPr lang="fr-FR" b="1" dirty="0">
                <a:latin typeface="Eurostile" pitchFamily="34" charset="0"/>
              </a:rPr>
            </a:br>
            <a:r>
              <a:rPr lang="fr-FR" b="1" dirty="0">
                <a:latin typeface="Eurostile" pitchFamily="34" charset="0"/>
              </a:rPr>
              <a:t>13 évènements </a:t>
            </a:r>
            <a:br>
              <a:rPr lang="fr-FR" b="1" dirty="0">
                <a:latin typeface="Eurostile" pitchFamily="34" charset="0"/>
              </a:rPr>
            </a:br>
            <a:r>
              <a:rPr lang="fr-FR" b="1" dirty="0">
                <a:latin typeface="Eurostile" pitchFamily="34" charset="0"/>
              </a:rPr>
              <a:t>(Biathlon des sables, </a:t>
            </a:r>
            <a:r>
              <a:rPr lang="fr-FR" b="1" dirty="0" err="1">
                <a:latin typeface="Eurostile" pitchFamily="34" charset="0"/>
              </a:rPr>
              <a:t>transplage</a:t>
            </a:r>
            <a:r>
              <a:rPr lang="fr-FR" b="1" dirty="0">
                <a:latin typeface="Eurostile" pitchFamily="34" charset="0"/>
              </a:rPr>
              <a:t>, </a:t>
            </a:r>
            <a:r>
              <a:rPr lang="fr-FR" b="1" dirty="0" err="1">
                <a:latin typeface="Eurostile" pitchFamily="34" charset="0"/>
              </a:rPr>
              <a:t>Playa</a:t>
            </a:r>
            <a:r>
              <a:rPr lang="fr-FR" b="1" dirty="0">
                <a:latin typeface="Eurostile" pitchFamily="34" charset="0"/>
              </a:rPr>
              <a:t> tour…)</a:t>
            </a:r>
          </a:p>
          <a:p>
            <a:pPr algn="ctr"/>
            <a:br>
              <a:rPr lang="fr-FR" b="1" dirty="0">
                <a:latin typeface="Eurostile" pitchFamily="34" charset="0"/>
              </a:rPr>
            </a:br>
            <a:r>
              <a:rPr lang="fr-FR" b="1" dirty="0">
                <a:latin typeface="Eurostile" pitchFamily="34" charset="0"/>
              </a:rPr>
              <a:t>24 019 participations</a:t>
            </a:r>
            <a:br>
              <a:rPr lang="fr-FR" b="1" dirty="0">
                <a:latin typeface="Eurostile" pitchFamily="34" charset="0"/>
              </a:rPr>
            </a:br>
            <a:r>
              <a:rPr lang="fr-FR" sz="1200" b="1" dirty="0">
                <a:latin typeface="Eurostile" pitchFamily="34" charset="0"/>
              </a:rPr>
              <a:t>+29% par rapport à 2022 </a:t>
            </a:r>
            <a:br>
              <a:rPr lang="fr-FR" sz="1400" b="1" dirty="0">
                <a:latin typeface="Eurostile" pitchFamily="34" charset="0"/>
              </a:rPr>
            </a:br>
            <a:endParaRPr lang="fr-FR" sz="1400" dirty="0">
              <a:latin typeface="Eurostile" pitchFamily="34" charset="0"/>
            </a:endParaRPr>
          </a:p>
          <a:p>
            <a:pPr algn="ctr"/>
            <a:endParaRPr lang="fr-FR" dirty="0"/>
          </a:p>
          <a:p>
            <a:pPr algn="ctr"/>
            <a:endParaRPr lang="fr-FR" dirty="0"/>
          </a:p>
          <a:p>
            <a:pPr algn="ctr"/>
            <a:endParaRPr lang="fr-FR" dirty="0"/>
          </a:p>
          <a:p>
            <a:pPr lvl="0" algn="ctr" eaLnBrk="0" fontAlgn="base" hangingPunct="0">
              <a:spcBef>
                <a:spcPct val="0"/>
              </a:spcBef>
              <a:spcAft>
                <a:spcPct val="0"/>
              </a:spcAft>
            </a:pPr>
            <a:br>
              <a:rPr lang="fr-FR" dirty="0">
                <a:solidFill>
                  <a:schemeClr val="tx1"/>
                </a:solidFill>
                <a:latin typeface="Eurostile" pitchFamily="34" charset="0"/>
                <a:ea typeface="Cambria" pitchFamily="18" charset="0"/>
                <a:cs typeface="Times New Roman" pitchFamily="18" charset="0"/>
              </a:rPr>
            </a:br>
            <a:br>
              <a:rPr lang="fr-FR" dirty="0">
                <a:solidFill>
                  <a:schemeClr val="tx1"/>
                </a:solidFill>
                <a:latin typeface="Eurostile" pitchFamily="34" charset="0"/>
                <a:ea typeface="Cambria" pitchFamily="18" charset="0"/>
                <a:cs typeface="Times New Roman" pitchFamily="18" charset="0"/>
              </a:rPr>
            </a:br>
            <a:endParaRPr lang="fr-FR" sz="800" dirty="0">
              <a:solidFill>
                <a:schemeClr val="tx1"/>
              </a:solidFill>
              <a:latin typeface="Eurostile" pitchFamily="34" charset="0"/>
              <a:cs typeface="Arial" pitchFamily="34" charset="0"/>
            </a:endParaRPr>
          </a:p>
          <a:p>
            <a:pPr lvl="0" eaLnBrk="0" fontAlgn="base" hangingPunct="0">
              <a:spcBef>
                <a:spcPct val="0"/>
              </a:spcBef>
              <a:spcAft>
                <a:spcPct val="0"/>
              </a:spcAft>
            </a:pPr>
            <a:endParaRPr lang="fr-FR" dirty="0">
              <a:solidFill>
                <a:schemeClr val="tx1"/>
              </a:solidFill>
              <a:latin typeface="Arial" pitchFamily="34" charset="0"/>
              <a:cs typeface="Arial" pitchFamily="34" charset="0"/>
            </a:endParaRPr>
          </a:p>
        </p:txBody>
      </p:sp>
      <p:pic>
        <p:nvPicPr>
          <p:cNvPr id="83971" name="Picture 3" descr="Les concurrents avant le départ sur la plage de Trestrignel."/>
          <p:cNvPicPr>
            <a:picLocks noChangeAspect="1" noChangeArrowheads="1"/>
          </p:cNvPicPr>
          <p:nvPr/>
        </p:nvPicPr>
        <p:blipFill>
          <a:blip r:embed="rId5" cstate="print"/>
          <a:srcRect/>
          <a:stretch>
            <a:fillRect/>
          </a:stretch>
        </p:blipFill>
        <p:spPr bwMode="auto">
          <a:xfrm>
            <a:off x="2699792" y="5013176"/>
            <a:ext cx="4117911" cy="1844824"/>
          </a:xfrm>
          <a:prstGeom prst="rect">
            <a:avLst/>
          </a:prstGeom>
          <a:noFill/>
        </p:spPr>
      </p:pic>
      <p:pic>
        <p:nvPicPr>
          <p:cNvPr id="83973" name="Picture 5"/>
          <p:cNvPicPr>
            <a:picLocks noChangeAspect="1" noChangeArrowheads="1"/>
          </p:cNvPicPr>
          <p:nvPr/>
        </p:nvPicPr>
        <p:blipFill>
          <a:blip r:embed="rId6" cstate="print"/>
          <a:srcRect/>
          <a:stretch>
            <a:fillRect/>
          </a:stretch>
        </p:blipFill>
        <p:spPr bwMode="auto">
          <a:xfrm>
            <a:off x="6876256" y="4986258"/>
            <a:ext cx="2808313" cy="187174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4427984" y="5239754"/>
            <a:ext cx="5682031" cy="1772816"/>
          </a:xfrm>
          <a:prstGeom prst="rect">
            <a:avLst/>
          </a:prstGeom>
          <a:noFill/>
          <a:ln w="9525">
            <a:noFill/>
            <a:miter lim="800000"/>
            <a:headEnd/>
            <a:tailEnd/>
          </a:ln>
        </p:spPr>
      </p:pic>
      <p:sp>
        <p:nvSpPr>
          <p:cNvPr id="19" name="ZoneTexte 18"/>
          <p:cNvSpPr txBox="1"/>
          <p:nvPr/>
        </p:nvSpPr>
        <p:spPr>
          <a:xfrm>
            <a:off x="395536" y="836712"/>
            <a:ext cx="5544616" cy="4432432"/>
          </a:xfrm>
          <a:prstGeom prst="rect">
            <a:avLst/>
          </a:prstGeom>
          <a:noFill/>
        </p:spPr>
        <p:txBody>
          <a:bodyPr wrap="square" rtlCol="0">
            <a:spAutoFit/>
          </a:bodyPr>
          <a:lstStyle/>
          <a:p>
            <a:r>
              <a:rPr lang="fr-FR" sz="1600" dirty="0"/>
              <a:t>Toute l'année, l'équipe de la Maison du littoral anime le site naturel de Ploumanac’h. Animations contées, accueil de groupes, chantiers nature, visites commentées…</a:t>
            </a:r>
            <a:endParaRPr lang="fr-FR" sz="1600" b="1" dirty="0">
              <a:latin typeface="Eurostile" panose="020B0504020202050204" pitchFamily="34" charset="0"/>
            </a:endParaRPr>
          </a:p>
          <a:p>
            <a:br>
              <a:rPr lang="fr-FR" sz="1600" b="1" dirty="0">
                <a:latin typeface="Eurostile" panose="020B0504020202050204" pitchFamily="34" charset="0"/>
              </a:rPr>
            </a:br>
            <a:r>
              <a:rPr lang="fr-FR" sz="1600" b="1" dirty="0">
                <a:latin typeface="Eurostile" panose="020B0504020202050204" pitchFamily="34" charset="0"/>
              </a:rPr>
              <a:t>Grand succès des expositions  temporaires </a:t>
            </a:r>
            <a:br>
              <a:rPr lang="fr-FR" sz="1600" b="1" dirty="0">
                <a:latin typeface="Eurostile" panose="020B0504020202050204" pitchFamily="34" charset="0"/>
              </a:rPr>
            </a:br>
            <a:endParaRPr lang="fr-FR" sz="1600" b="1" dirty="0">
              <a:latin typeface="Eurostile" panose="020B0504020202050204" pitchFamily="34" charset="0"/>
            </a:endParaRPr>
          </a:p>
          <a:p>
            <a:pPr>
              <a:lnSpc>
                <a:spcPct val="107000"/>
              </a:lnSpc>
              <a:spcAft>
                <a:spcPts val="800"/>
              </a:spcAft>
            </a:pPr>
            <a:r>
              <a:rPr lang="fr-FR" sz="1600" dirty="0">
                <a:effectLst/>
                <a:latin typeface="Eurostile" panose="020B0504020202050204" pitchFamily="34" charset="0"/>
                <a:ea typeface="Calibri" panose="020F0502020204030204" pitchFamily="34" charset="0"/>
                <a:cs typeface="Times New Roman" panose="02020603050405020304" pitchFamily="18" charset="0"/>
              </a:rPr>
              <a:t>Avril à juillet : Expo BD « Semences sous influences »</a:t>
            </a:r>
            <a:br>
              <a:rPr lang="fr-FR" sz="1600" dirty="0">
                <a:effectLst/>
                <a:highlight>
                  <a:srgbClr val="FFFF00"/>
                </a:highlight>
                <a:latin typeface="Eurostile" panose="020B0504020202050204" pitchFamily="34" charset="0"/>
                <a:ea typeface="Calibri" panose="020F0502020204030204" pitchFamily="34" charset="0"/>
                <a:cs typeface="Times New Roman" panose="02020603050405020304" pitchFamily="18" charset="0"/>
              </a:rPr>
            </a:br>
            <a:r>
              <a:rPr lang="fr-FR" sz="1600" dirty="0">
                <a:effectLst/>
                <a:latin typeface="Eurostile" panose="020B0504020202050204" pitchFamily="34" charset="0"/>
                <a:ea typeface="Calibri" panose="020F0502020204030204" pitchFamily="34" charset="0"/>
                <a:cs typeface="Times New Roman" panose="02020603050405020304" pitchFamily="18" charset="0"/>
              </a:rPr>
              <a:t>Août à décembre : Rivages en Mouvement</a:t>
            </a:r>
            <a:br>
              <a:rPr lang="fr-FR" sz="1600" b="1" dirty="0">
                <a:effectLst/>
                <a:latin typeface="Eurostile" panose="020B0504020202050204" pitchFamily="34" charset="0"/>
                <a:ea typeface="Calibri" panose="020F0502020204030204" pitchFamily="34" charset="0"/>
                <a:cs typeface="Times New Roman" panose="02020603050405020304" pitchFamily="18" charset="0"/>
              </a:rPr>
            </a:br>
            <a:r>
              <a:rPr lang="fr-FR" sz="1600" b="1" dirty="0">
                <a:effectLst/>
                <a:latin typeface="Eurostile" panose="020B0504020202050204" pitchFamily="34" charset="0"/>
                <a:ea typeface="Calibri" panose="020F0502020204030204" pitchFamily="34" charset="0"/>
                <a:cs typeface="Times New Roman" panose="02020603050405020304" pitchFamily="18" charset="0"/>
              </a:rPr>
              <a:t>Animations nature &amp; patrimoine en juillet- août</a:t>
            </a:r>
            <a:endParaRPr lang="fr-FR" sz="1800" b="0" i="0" u="none" strike="noStrike" baseline="0" dirty="0">
              <a:latin typeface="Nunito" pitchFamily="2" charset="0"/>
            </a:endParaRPr>
          </a:p>
          <a:p>
            <a:r>
              <a:rPr lang="fr-FR" sz="1600" b="0" i="0" u="none" strike="noStrike" baseline="0" dirty="0">
                <a:latin typeface="Eurostile" panose="020B0504020202050204" pitchFamily="34" charset="0"/>
              </a:rPr>
              <a:t>1 à 2 Balades nature / semaine </a:t>
            </a:r>
          </a:p>
          <a:p>
            <a:r>
              <a:rPr lang="fr-FR" sz="1600" b="0" i="0" u="none" strike="noStrike" baseline="0" dirty="0">
                <a:latin typeface="Eurostile" panose="020B0504020202050204" pitchFamily="34" charset="0"/>
              </a:rPr>
              <a:t>3 animations de découverte des carrières </a:t>
            </a:r>
          </a:p>
          <a:p>
            <a:r>
              <a:rPr lang="fr-FR" sz="1600" b="0" i="0" u="none" strike="noStrike" baseline="0" dirty="0">
                <a:latin typeface="Eurostile" panose="020B0504020202050204" pitchFamily="34" charset="0"/>
              </a:rPr>
              <a:t>1 animation traversée de la baie / mois</a:t>
            </a:r>
          </a:p>
          <a:p>
            <a:r>
              <a:rPr lang="fr-FR" sz="1600" b="0" i="0" u="none" strike="noStrike" baseline="0" dirty="0">
                <a:latin typeface="Eurostile" panose="020B0504020202050204" pitchFamily="34" charset="0"/>
              </a:rPr>
              <a:t>1 balade contée sur la mythologie celte / semaine</a:t>
            </a:r>
          </a:p>
          <a:p>
            <a:r>
              <a:rPr lang="fr-FR" sz="1600" b="0" i="0" u="none" strike="noStrike" baseline="0" dirty="0">
                <a:latin typeface="Eurostile" panose="020B0504020202050204" pitchFamily="34" charset="0"/>
              </a:rPr>
              <a:t>1 balade contée sur les habitants de Ploumanac’h /mois</a:t>
            </a:r>
          </a:p>
          <a:p>
            <a:r>
              <a:rPr lang="fr-FR" sz="1600" b="0" i="0" u="none" strike="noStrike" baseline="0" dirty="0">
                <a:latin typeface="Eurostile" panose="020B0504020202050204" pitchFamily="34" charset="0"/>
              </a:rPr>
              <a:t>3 balades pour enfants sur les rochers </a:t>
            </a:r>
          </a:p>
          <a:p>
            <a:br>
              <a:rPr lang="fr-FR" sz="1600" dirty="0">
                <a:solidFill>
                  <a:srgbClr val="EF0F5F"/>
                </a:solidFill>
                <a:latin typeface="Eurostile" pitchFamily="34" charset="0"/>
              </a:rPr>
            </a:br>
            <a:endParaRPr lang="fr-FR" sz="1600" dirty="0">
              <a:solidFill>
                <a:srgbClr val="EC008C"/>
              </a:solidFill>
              <a:latin typeface="Eurostile" pitchFamily="34" charset="0"/>
            </a:endParaRPr>
          </a:p>
        </p:txBody>
      </p:sp>
      <p:pic>
        <p:nvPicPr>
          <p:cNvPr id="12" name="Picture 2"/>
          <p:cNvPicPr>
            <a:picLocks noChangeAspect="1" noChangeArrowheads="1"/>
          </p:cNvPicPr>
          <p:nvPr/>
        </p:nvPicPr>
        <p:blipFill>
          <a:blip r:embed="rId4" cstate="print"/>
          <a:srcRect/>
          <a:stretch>
            <a:fillRect/>
          </a:stretch>
        </p:blipFill>
        <p:spPr bwMode="auto">
          <a:xfrm>
            <a:off x="0" y="0"/>
            <a:ext cx="107504" cy="7012570"/>
          </a:xfrm>
          <a:prstGeom prst="rect">
            <a:avLst/>
          </a:prstGeom>
          <a:noFill/>
          <a:ln w="9525">
            <a:noFill/>
            <a:miter lim="800000"/>
            <a:headEnd/>
            <a:tailEnd/>
          </a:ln>
        </p:spPr>
      </p:pic>
      <p:sp>
        <p:nvSpPr>
          <p:cNvPr id="16"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La Maison du Littoral</a:t>
            </a:r>
          </a:p>
        </p:txBody>
      </p:sp>
      <p:sp>
        <p:nvSpPr>
          <p:cNvPr id="17" name="Rectangle 16"/>
          <p:cNvSpPr/>
          <p:nvPr/>
        </p:nvSpPr>
        <p:spPr>
          <a:xfrm>
            <a:off x="5940152" y="620688"/>
            <a:ext cx="2808312" cy="4165042"/>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Eurostile" pitchFamily="34" charset="0"/>
              </a:rPr>
              <a:t>Animation tout public  Animation Groupe Expositions</a:t>
            </a:r>
            <a:br>
              <a:rPr lang="fr-FR" sz="1600" dirty="0">
                <a:solidFill>
                  <a:schemeClr val="bg1"/>
                </a:solidFill>
                <a:latin typeface="Eurostile" pitchFamily="34" charset="0"/>
              </a:rPr>
            </a:br>
            <a:br>
              <a:rPr lang="fr-FR" sz="1600" dirty="0">
                <a:solidFill>
                  <a:schemeClr val="bg1"/>
                </a:solidFill>
                <a:latin typeface="Eurostile" pitchFamily="34" charset="0"/>
              </a:rPr>
            </a:br>
            <a:r>
              <a:rPr lang="fr-FR" sz="1600" dirty="0">
                <a:solidFill>
                  <a:schemeClr val="tx1"/>
                </a:solidFill>
                <a:latin typeface="Eurostile" pitchFamily="34" charset="0"/>
              </a:rPr>
              <a:t>Maison nature ouverte </a:t>
            </a:r>
            <a:br>
              <a:rPr lang="fr-FR" sz="1600" dirty="0">
                <a:solidFill>
                  <a:schemeClr val="tx1"/>
                </a:solidFill>
                <a:latin typeface="Eurostile" pitchFamily="34" charset="0"/>
              </a:rPr>
            </a:br>
            <a:r>
              <a:rPr lang="fr-FR" sz="1600" dirty="0">
                <a:solidFill>
                  <a:schemeClr val="tx1"/>
                </a:solidFill>
                <a:latin typeface="Eurostile" pitchFamily="34" charset="0"/>
              </a:rPr>
              <a:t>en juillet et août 7j/7 </a:t>
            </a:r>
          </a:p>
          <a:p>
            <a:pPr algn="ctr"/>
            <a:r>
              <a:rPr lang="fr-FR" sz="1600" dirty="0">
                <a:solidFill>
                  <a:schemeClr val="tx1"/>
                </a:solidFill>
                <a:latin typeface="Eurostile" pitchFamily="34" charset="0"/>
              </a:rPr>
              <a:t>Equipe polyvalente de gardes, animateurs et de saisonniers</a:t>
            </a:r>
          </a:p>
          <a:p>
            <a:pPr algn="ctr"/>
            <a:endParaRPr lang="fr-FR" sz="1600" dirty="0">
              <a:solidFill>
                <a:schemeClr val="tx1"/>
              </a:solidFill>
              <a:latin typeface="Eurostile" pitchFamily="34" charset="0"/>
            </a:endParaRPr>
          </a:p>
          <a:p>
            <a:pPr algn="ctr"/>
            <a:r>
              <a:rPr lang="fr-FR" sz="1600" b="1" dirty="0">
                <a:solidFill>
                  <a:schemeClr val="bg1"/>
                </a:solidFill>
                <a:latin typeface="Eurostile" pitchFamily="34" charset="0"/>
              </a:rPr>
              <a:t>Avril à septembre </a:t>
            </a:r>
            <a:br>
              <a:rPr lang="fr-FR" sz="1600" b="1" dirty="0">
                <a:solidFill>
                  <a:schemeClr val="bg1"/>
                </a:solidFill>
                <a:latin typeface="Eurostile" pitchFamily="34" charset="0"/>
              </a:rPr>
            </a:br>
            <a:r>
              <a:rPr lang="fr-FR" sz="1600" b="1" dirty="0">
                <a:solidFill>
                  <a:schemeClr val="bg1"/>
                </a:solidFill>
                <a:latin typeface="Eurostile" pitchFamily="34" charset="0"/>
              </a:rPr>
              <a:t>52 285 visiteurs</a:t>
            </a:r>
          </a:p>
          <a:p>
            <a:pPr algn="ctr"/>
            <a:endParaRPr lang="fr-FR" sz="1600" b="1" dirty="0">
              <a:solidFill>
                <a:schemeClr val="bg1"/>
              </a:solidFill>
              <a:latin typeface="Eurostile" pitchFamily="34" charset="0"/>
            </a:endParaRPr>
          </a:p>
          <a:p>
            <a:pPr algn="ctr"/>
            <a:r>
              <a:rPr lang="fr-FR" sz="1600" b="1" dirty="0">
                <a:latin typeface="Eurostile" pitchFamily="34" charset="0"/>
              </a:rPr>
              <a:t>60 animations </a:t>
            </a:r>
          </a:p>
          <a:p>
            <a:pPr algn="ctr"/>
            <a:r>
              <a:rPr lang="fr-FR" sz="1600" b="1" dirty="0">
                <a:latin typeface="Eurostile" pitchFamily="34" charset="0"/>
              </a:rPr>
              <a:t>Plus de 500 participants</a:t>
            </a:r>
            <a:endParaRPr lang="fr-FR" sz="1600" b="1" dirty="0">
              <a:solidFill>
                <a:schemeClr val="tx1"/>
              </a:solidFill>
              <a:latin typeface="Eurostile" pitchFamily="34" charset="0"/>
            </a:endParaRPr>
          </a:p>
          <a:p>
            <a:pPr lvl="0" algn="ctr" eaLnBrk="0" fontAlgn="base" hangingPunct="0">
              <a:spcBef>
                <a:spcPct val="0"/>
              </a:spcBef>
              <a:spcAft>
                <a:spcPct val="0"/>
              </a:spcAft>
            </a:pPr>
            <a:endParaRPr lang="fr-FR" dirty="0">
              <a:solidFill>
                <a:schemeClr val="tx1"/>
              </a:solidFill>
              <a:latin typeface="Arial" pitchFamily="34" charset="0"/>
              <a:cs typeface="Arial" pitchFamily="34" charset="0"/>
            </a:endParaRPr>
          </a:p>
        </p:txBody>
      </p:sp>
      <p:pic>
        <p:nvPicPr>
          <p:cNvPr id="40963" name="Picture 3"/>
          <p:cNvPicPr>
            <a:picLocks noChangeAspect="1" noChangeArrowheads="1"/>
          </p:cNvPicPr>
          <p:nvPr/>
        </p:nvPicPr>
        <p:blipFill>
          <a:blip r:embed="rId5" cstate="print"/>
          <a:srcRect/>
          <a:stretch>
            <a:fillRect/>
          </a:stretch>
        </p:blipFill>
        <p:spPr bwMode="auto">
          <a:xfrm>
            <a:off x="-360040" y="5239754"/>
            <a:ext cx="4788024" cy="1772816"/>
          </a:xfrm>
          <a:prstGeom prst="rect">
            <a:avLst/>
          </a:prstGeom>
          <a:noFill/>
          <a:ln w="9525">
            <a:noFill/>
            <a:miter lim="800000"/>
            <a:headEnd/>
            <a:tailEnd/>
          </a:ln>
        </p:spPr>
      </p:pic>
      <p:pic>
        <p:nvPicPr>
          <p:cNvPr id="13" name="Image 12" descr="rose_sans_pg_sansCopyright_2019.png"/>
          <p:cNvPicPr>
            <a:picLocks noChangeAspect="1"/>
          </p:cNvPicPr>
          <p:nvPr/>
        </p:nvPicPr>
        <p:blipFill>
          <a:blip r:embed="rId6" cstate="print"/>
          <a:stretch>
            <a:fillRect/>
          </a:stretch>
        </p:blipFill>
        <p:spPr>
          <a:xfrm>
            <a:off x="178340" y="6165304"/>
            <a:ext cx="577236" cy="5772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32C7FF4-91DC-7928-18C2-6EAAAE61D036}"/>
              </a:ext>
            </a:extLst>
          </p:cNvPr>
          <p:cNvPicPr>
            <a:picLocks noChangeAspect="1"/>
          </p:cNvPicPr>
          <p:nvPr/>
        </p:nvPicPr>
        <p:blipFill>
          <a:blip r:embed="rId3"/>
          <a:stretch>
            <a:fillRect/>
          </a:stretch>
        </p:blipFill>
        <p:spPr>
          <a:xfrm>
            <a:off x="36512" y="-23596"/>
            <a:ext cx="9144000" cy="2311782"/>
          </a:xfrm>
          <a:prstGeom prst="rect">
            <a:avLst/>
          </a:prstGeom>
        </p:spPr>
      </p:pic>
      <p:pic>
        <p:nvPicPr>
          <p:cNvPr id="11" name="Image 10" descr="rose_sans_pg_sansCopyright_2019.png"/>
          <p:cNvPicPr>
            <a:picLocks noChangeAspect="1"/>
          </p:cNvPicPr>
          <p:nvPr/>
        </p:nvPicPr>
        <p:blipFill>
          <a:blip r:embed="rId4" cstate="print"/>
          <a:stretch>
            <a:fillRect/>
          </a:stretch>
        </p:blipFill>
        <p:spPr>
          <a:xfrm>
            <a:off x="107504" y="6212257"/>
            <a:ext cx="577236" cy="577236"/>
          </a:xfrm>
          <a:prstGeom prst="rect">
            <a:avLst/>
          </a:prstGeom>
        </p:spPr>
      </p:pic>
      <p:sp>
        <p:nvSpPr>
          <p:cNvPr id="13" name="Rectangle 3"/>
          <p:cNvSpPr txBox="1">
            <a:spLocks noChangeArrowheads="1"/>
          </p:cNvSpPr>
          <p:nvPr/>
        </p:nvSpPr>
        <p:spPr>
          <a:xfrm>
            <a:off x="1043608" y="1340769"/>
            <a:ext cx="8858250" cy="324035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altLang="fr-FR" sz="3200" b="0" i="1" u="none" strike="noStrike" kern="1200" cap="none" spc="0" normalizeH="0" baseline="0" noProof="0" dirty="0">
              <a:ln>
                <a:noFill/>
              </a:ln>
              <a:solidFill>
                <a:schemeClr val="tx2"/>
              </a:solidFill>
              <a:effectLst/>
              <a:uLnTx/>
              <a:uFillTx/>
              <a:latin typeface="+mn-lt"/>
              <a:ea typeface="+mn-ea"/>
              <a:cs typeface="+mn-cs"/>
            </a:endParaRPr>
          </a:p>
        </p:txBody>
      </p:sp>
      <p:sp>
        <p:nvSpPr>
          <p:cNvPr id="2" name="ZoneTexte 1"/>
          <p:cNvSpPr txBox="1"/>
          <p:nvPr/>
        </p:nvSpPr>
        <p:spPr>
          <a:xfrm>
            <a:off x="556859" y="2516974"/>
            <a:ext cx="8417693" cy="4524315"/>
          </a:xfrm>
          <a:prstGeom prst="rect">
            <a:avLst/>
          </a:prstGeom>
          <a:noFill/>
        </p:spPr>
        <p:txBody>
          <a:bodyPr wrap="square" rtlCol="0">
            <a:spAutoFit/>
          </a:bodyPr>
          <a:lstStyle/>
          <a:p>
            <a:pPr marL="285750" indent="-285750">
              <a:buFont typeface="Wingdings" panose="05000000000000000000" pitchFamily="2" charset="2"/>
              <a:buChar char="Ø"/>
            </a:pPr>
            <a:r>
              <a:rPr lang="fr-FR" sz="2000" b="1" dirty="0">
                <a:solidFill>
                  <a:srgbClr val="EC008C"/>
                </a:solidFill>
                <a:latin typeface="Eurostile" pitchFamily="34" charset="0"/>
              </a:rPr>
              <a:t>PORT DE PLAISANCE – BASSIN A FLOT</a:t>
            </a:r>
          </a:p>
          <a:p>
            <a:r>
              <a:rPr lang="fr-FR" dirty="0">
                <a:latin typeface="Eurostile" pitchFamily="34" charset="0"/>
              </a:rPr>
              <a:t>Bateaux de passage + escales longues</a:t>
            </a:r>
            <a:endParaRPr lang="fr-FR" b="1" dirty="0">
              <a:latin typeface="Eurostile" pitchFamily="34" charset="0"/>
            </a:endParaRPr>
          </a:p>
          <a:p>
            <a:pPr>
              <a:buFont typeface="Wingdings" pitchFamily="2" charset="2"/>
              <a:buChar char="§"/>
            </a:pPr>
            <a:r>
              <a:rPr lang="fr-FR" dirty="0">
                <a:latin typeface="Eurostile" pitchFamily="34" charset="0"/>
              </a:rPr>
              <a:t> 698 bateaux pour 2 830 nuitées </a:t>
            </a:r>
            <a:br>
              <a:rPr lang="fr-FR" dirty="0">
                <a:latin typeface="Eurostile" pitchFamily="34" charset="0"/>
              </a:rPr>
            </a:br>
            <a:r>
              <a:rPr lang="fr-FR" dirty="0">
                <a:latin typeface="Eurostile" pitchFamily="34" charset="0"/>
              </a:rPr>
              <a:t>le nombre de bateaux accueillis est en hausse de 22 %  par rapport à 2022.</a:t>
            </a:r>
            <a:br>
              <a:rPr lang="fr-FR" dirty="0">
                <a:latin typeface="Eurostile" pitchFamily="34" charset="0"/>
              </a:rPr>
            </a:br>
            <a:endParaRPr lang="fr-FR" dirty="0">
              <a:solidFill>
                <a:schemeClr val="bg1"/>
              </a:solidFill>
              <a:latin typeface="Eurostile" pitchFamily="34" charset="0"/>
            </a:endParaRPr>
          </a:p>
          <a:p>
            <a:pPr marL="285750" indent="-285750">
              <a:buFont typeface="Wingdings" panose="05000000000000000000" pitchFamily="2" charset="2"/>
              <a:buChar char="Ø"/>
            </a:pPr>
            <a:r>
              <a:rPr lang="fr-FR" sz="2000" b="1" dirty="0">
                <a:solidFill>
                  <a:srgbClr val="EC008C"/>
                </a:solidFill>
                <a:latin typeface="Eurostile" pitchFamily="34" charset="0"/>
              </a:rPr>
              <a:t>PORT DE PLOUMANAC’H</a:t>
            </a:r>
            <a:endParaRPr lang="fr-FR" sz="2000" dirty="0">
              <a:solidFill>
                <a:srgbClr val="EC008C"/>
              </a:solidFill>
              <a:latin typeface="Eurostile" pitchFamily="34" charset="0"/>
            </a:endParaRPr>
          </a:p>
          <a:p>
            <a:r>
              <a:rPr lang="fr-FR" dirty="0">
                <a:latin typeface="Eurostile" pitchFamily="34" charset="0"/>
              </a:rPr>
              <a:t>Bateaux de passage + escales longues</a:t>
            </a:r>
          </a:p>
          <a:p>
            <a:pPr>
              <a:buFont typeface="Wingdings" pitchFamily="2" charset="2"/>
              <a:buChar char="§"/>
            </a:pPr>
            <a:r>
              <a:rPr lang="fr-FR" dirty="0">
                <a:latin typeface="Eurostile" pitchFamily="34" charset="0"/>
              </a:rPr>
              <a:t> 243 bateaux pour 2 313  nuitées</a:t>
            </a:r>
            <a:br>
              <a:rPr lang="fr-FR" dirty="0">
                <a:latin typeface="Eurostile" pitchFamily="34" charset="0"/>
              </a:rPr>
            </a:br>
            <a:r>
              <a:rPr lang="fr-FR" dirty="0">
                <a:latin typeface="Eurostile" pitchFamily="34" charset="0"/>
              </a:rPr>
              <a:t>le nombre de bateaux accueillis est en baisse de 25 %  par rapport à 2022. </a:t>
            </a:r>
          </a:p>
          <a:p>
            <a:br>
              <a:rPr lang="fr-FR" dirty="0">
                <a:latin typeface="Eurostile" pitchFamily="34" charset="0"/>
              </a:rPr>
            </a:br>
            <a:r>
              <a:rPr lang="fr-FR" dirty="0">
                <a:latin typeface="Eurostile" pitchFamily="34" charset="0"/>
              </a:rPr>
              <a:t>Le nombre de bateaux étrangers représentent  près de 14% des bateaux accueillis. </a:t>
            </a:r>
          </a:p>
          <a:p>
            <a:r>
              <a:rPr lang="fr-FR" dirty="0">
                <a:latin typeface="Eurostile" pitchFamily="34" charset="0"/>
              </a:rPr>
              <a:t>Fréquentation étrangère en hausse au Linkin, La clientèle Anglaise est la première clientèle étrangère en 2023 pour les ports de Perros-Guirec et représente plus de 50% des bateaux étrangers accueillis,</a:t>
            </a:r>
          </a:p>
          <a:p>
            <a:r>
              <a:rPr lang="fr-FR" dirty="0">
                <a:latin typeface="Eurostile" pitchFamily="34" charset="0"/>
              </a:rPr>
              <a:t> </a:t>
            </a:r>
          </a:p>
          <a:p>
            <a:r>
              <a:rPr lang="fr-FR" sz="1400" dirty="0">
                <a:latin typeface="Eurostile" pitchFamily="34" charset="0"/>
              </a:rPr>
              <a:t>             </a:t>
            </a:r>
          </a:p>
        </p:txBody>
      </p:sp>
      <p:pic>
        <p:nvPicPr>
          <p:cNvPr id="10" name="Picture 2"/>
          <p:cNvPicPr>
            <a:picLocks noChangeAspect="1" noChangeArrowheads="1"/>
          </p:cNvPicPr>
          <p:nvPr/>
        </p:nvPicPr>
        <p:blipFill>
          <a:blip r:embed="rId5" cstate="print"/>
          <a:srcRect/>
          <a:stretch>
            <a:fillRect/>
          </a:stretch>
        </p:blipFill>
        <p:spPr bwMode="auto">
          <a:xfrm>
            <a:off x="0" y="-99392"/>
            <a:ext cx="107504" cy="7012570"/>
          </a:xfrm>
          <a:prstGeom prst="rect">
            <a:avLst/>
          </a:prstGeom>
          <a:noFill/>
          <a:ln w="9525">
            <a:noFill/>
            <a:miter lim="800000"/>
            <a:headEnd/>
            <a:tailEnd/>
          </a:ln>
        </p:spPr>
      </p:pic>
      <p:pic>
        <p:nvPicPr>
          <p:cNvPr id="15" name="Picture 2"/>
          <p:cNvPicPr>
            <a:picLocks noChangeAspect="1" noChangeArrowheads="1"/>
          </p:cNvPicPr>
          <p:nvPr/>
        </p:nvPicPr>
        <p:blipFill>
          <a:blip r:embed="rId6" cstate="print"/>
          <a:srcRect/>
          <a:stretch>
            <a:fillRect/>
          </a:stretch>
        </p:blipFill>
        <p:spPr bwMode="auto">
          <a:xfrm>
            <a:off x="237034" y="2395833"/>
            <a:ext cx="295275" cy="3816424"/>
          </a:xfrm>
          <a:prstGeom prst="rect">
            <a:avLst/>
          </a:prstGeom>
          <a:noFill/>
          <a:ln w="9525">
            <a:noFill/>
            <a:miter lim="800000"/>
            <a:headEnd/>
            <a:tailEnd/>
          </a:ln>
        </p:spPr>
      </p:pic>
      <p:sp>
        <p:nvSpPr>
          <p:cNvPr id="14" name="Titre 1"/>
          <p:cNvSpPr txBox="1">
            <a:spLocks/>
          </p:cNvSpPr>
          <p:nvPr/>
        </p:nvSpPr>
        <p:spPr>
          <a:xfrm>
            <a:off x="90343" y="1818597"/>
            <a:ext cx="5688486"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Ports </a:t>
            </a:r>
            <a:r>
              <a:rPr lang="fr-FR" sz="1200" b="1" dirty="0">
                <a:solidFill>
                  <a:schemeClr val="bg1"/>
                </a:solidFill>
                <a:latin typeface="Eurostile" pitchFamily="34" charset="0"/>
                <a:cs typeface="Arial" pitchFamily="34" charset="0"/>
              </a:rPr>
              <a:t>(janvier à octobre)</a:t>
            </a:r>
            <a:endParaRPr lang="fr-FR" sz="1050" b="1" dirty="0">
              <a:solidFill>
                <a:schemeClr val="bg1"/>
              </a:solidFill>
              <a:latin typeface="Eurostile" pitchFamily="34" charset="0"/>
              <a:cs typeface="Arial" pitchFamily="34" charset="0"/>
            </a:endParaRPr>
          </a:p>
        </p:txBody>
      </p:sp>
      <p:sp>
        <p:nvSpPr>
          <p:cNvPr id="12" name="Rectangle 11"/>
          <p:cNvSpPr/>
          <p:nvPr/>
        </p:nvSpPr>
        <p:spPr>
          <a:xfrm>
            <a:off x="5778829" y="1281264"/>
            <a:ext cx="2808312" cy="1679684"/>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endParaRPr lang="fr-FR" b="1" u="sng" dirty="0">
              <a:solidFill>
                <a:schemeClr val="bg1"/>
              </a:solidFill>
              <a:latin typeface="Eurostile" pitchFamily="34" charset="0"/>
              <a:ea typeface="Cambria" pitchFamily="18" charset="0"/>
              <a:cs typeface="Times New Roman" pitchFamily="18" charset="0"/>
            </a:endParaRPr>
          </a:p>
          <a:p>
            <a:pPr algn="ctr"/>
            <a:endParaRPr lang="fr-FR" b="1" u="sng" dirty="0">
              <a:solidFill>
                <a:schemeClr val="bg1"/>
              </a:solidFill>
              <a:latin typeface="Eurostile" pitchFamily="34" charset="0"/>
            </a:endParaRPr>
          </a:p>
          <a:p>
            <a:pPr algn="ctr"/>
            <a:r>
              <a:rPr lang="fr-FR" dirty="0">
                <a:latin typeface="Eurostile" pitchFamily="34" charset="0"/>
              </a:rPr>
              <a:t> </a:t>
            </a:r>
            <a:endParaRPr lang="fr-FR" b="1" dirty="0">
              <a:latin typeface="Eurostile" pitchFamily="34" charset="0"/>
            </a:endParaRPr>
          </a:p>
          <a:p>
            <a:pPr algn="ctr"/>
            <a:endParaRPr lang="fr-FR" b="1" dirty="0">
              <a:latin typeface="Eurostile" pitchFamily="34" charset="0"/>
            </a:endParaRPr>
          </a:p>
          <a:p>
            <a:pPr algn="ctr"/>
            <a:r>
              <a:rPr lang="fr-FR" b="1" dirty="0">
                <a:latin typeface="Eurostile" pitchFamily="34" charset="0"/>
              </a:rPr>
              <a:t>En 2023 , les Ports</a:t>
            </a:r>
          </a:p>
          <a:p>
            <a:pPr algn="ctr"/>
            <a:r>
              <a:rPr lang="fr-FR" b="1" dirty="0">
                <a:latin typeface="Eurostile" pitchFamily="34" charset="0"/>
              </a:rPr>
              <a:t> ont accueilli 941 bateaux</a:t>
            </a:r>
            <a:br>
              <a:rPr lang="fr-FR" b="1" dirty="0">
                <a:latin typeface="Eurostile" pitchFamily="34" charset="0"/>
              </a:rPr>
            </a:br>
            <a:r>
              <a:rPr lang="fr-FR" b="1" dirty="0">
                <a:latin typeface="Eurostile" pitchFamily="34" charset="0"/>
              </a:rPr>
              <a:t> pour 5 143 nuitées</a:t>
            </a:r>
          </a:p>
          <a:p>
            <a:pPr algn="ctr"/>
            <a:endParaRPr lang="fr-FR" dirty="0">
              <a:latin typeface="Eurostile" pitchFamily="34" charset="0"/>
            </a:endParaRPr>
          </a:p>
          <a:p>
            <a:pPr algn="ctr"/>
            <a:endParaRPr lang="fr-FR" i="1" dirty="0">
              <a:latin typeface="Eurostile" pitchFamily="34" charset="0"/>
            </a:endParaRPr>
          </a:p>
          <a:p>
            <a:pPr algn="ctr"/>
            <a:r>
              <a:rPr lang="fr-FR" i="1" dirty="0">
                <a:latin typeface="Eurostile" pitchFamily="34" charset="0"/>
              </a:rPr>
              <a:t> </a:t>
            </a:r>
            <a:endParaRPr lang="fr-FR"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02504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BD47E66-762A-AD60-A820-D88B20D3F46E}"/>
              </a:ext>
            </a:extLst>
          </p:cNvPr>
          <p:cNvPicPr>
            <a:picLocks noChangeAspect="1"/>
          </p:cNvPicPr>
          <p:nvPr/>
        </p:nvPicPr>
        <p:blipFill>
          <a:blip r:embed="rId3"/>
          <a:stretch>
            <a:fillRect/>
          </a:stretch>
        </p:blipFill>
        <p:spPr>
          <a:xfrm>
            <a:off x="0" y="-414347"/>
            <a:ext cx="9144000" cy="2814205"/>
          </a:xfrm>
          <a:prstGeom prst="rect">
            <a:avLst/>
          </a:prstGeom>
        </p:spPr>
      </p:pic>
      <p:sp>
        <p:nvSpPr>
          <p:cNvPr id="3" name="Espace réservé du contenu 2"/>
          <p:cNvSpPr>
            <a:spLocks noGrp="1"/>
          </p:cNvSpPr>
          <p:nvPr>
            <p:ph idx="1"/>
          </p:nvPr>
        </p:nvSpPr>
        <p:spPr>
          <a:xfrm>
            <a:off x="4347328" y="2441919"/>
            <a:ext cx="4796672" cy="4032448"/>
          </a:xfrm>
        </p:spPr>
        <p:txBody>
          <a:bodyPr>
            <a:noAutofit/>
          </a:bodyPr>
          <a:lstStyle/>
          <a:p>
            <a:pPr>
              <a:buNone/>
            </a:pPr>
            <a:r>
              <a:rPr lang="fr-FR" sz="1800" b="1" dirty="0">
                <a:latin typeface="Eurostile" pitchFamily="34" charset="0"/>
              </a:rPr>
              <a:t>Location</a:t>
            </a:r>
            <a:r>
              <a:rPr lang="fr-FR" sz="1800" dirty="0">
                <a:latin typeface="Eurostile" pitchFamily="34" charset="0"/>
              </a:rPr>
              <a:t> de Vélos à assistance électrique à</a:t>
            </a:r>
          </a:p>
          <a:p>
            <a:pPr>
              <a:buNone/>
            </a:pPr>
            <a:r>
              <a:rPr lang="fr-FR" sz="1800" dirty="0">
                <a:latin typeface="Eurostile" pitchFamily="34" charset="0"/>
              </a:rPr>
              <a:t>la capitainerie. D’avril à octobre, le nombre de journées de location est </a:t>
            </a:r>
            <a:r>
              <a:rPr lang="fr-FR" sz="1800" b="1" dirty="0">
                <a:latin typeface="Eurostile" pitchFamily="34" charset="0"/>
              </a:rPr>
              <a:t>en baisse de </a:t>
            </a:r>
            <a:r>
              <a:rPr lang="fr-FR" sz="1600" b="1" dirty="0">
                <a:latin typeface="Eurostile" pitchFamily="34" charset="0"/>
              </a:rPr>
              <a:t>18 %.</a:t>
            </a:r>
            <a:r>
              <a:rPr lang="fr-FR" sz="1600" dirty="0">
                <a:latin typeface="Eurostile" pitchFamily="34" charset="0"/>
              </a:rPr>
              <a:t> </a:t>
            </a:r>
            <a:endParaRPr lang="fr-FR" sz="1800" dirty="0">
              <a:latin typeface="Eurostile" pitchFamily="34" charset="0"/>
            </a:endParaRPr>
          </a:p>
          <a:p>
            <a:pPr>
              <a:buNone/>
            </a:pPr>
            <a:r>
              <a:rPr lang="fr-FR" sz="1800" dirty="0">
                <a:latin typeface="Eurostile" pitchFamily="34" charset="0"/>
              </a:rPr>
              <a:t>100 contrats pour 238 journées de locations</a:t>
            </a:r>
          </a:p>
          <a:p>
            <a:pPr>
              <a:buNone/>
            </a:pPr>
            <a:endParaRPr lang="fr-FR" sz="1800" dirty="0">
              <a:latin typeface="Eurostile" pitchFamily="34" charset="0"/>
            </a:endParaRPr>
          </a:p>
          <a:p>
            <a:pPr>
              <a:buNone/>
            </a:pPr>
            <a:r>
              <a:rPr lang="fr-FR" sz="1800" b="1" dirty="0">
                <a:latin typeface="Eurostile" pitchFamily="34" charset="0"/>
              </a:rPr>
              <a:t>24 500 </a:t>
            </a:r>
            <a:r>
              <a:rPr lang="fr-FR" sz="1800" dirty="0">
                <a:latin typeface="Eurostile" pitchFamily="34" charset="0"/>
              </a:rPr>
              <a:t>passagers soit une baisse de la fréquentation due essentiellement à la météo de juillet peu propice aux déplacements.</a:t>
            </a:r>
            <a:br>
              <a:rPr lang="fr-FR" sz="1800" dirty="0">
                <a:latin typeface="Eurostile" pitchFamily="34" charset="0"/>
              </a:rPr>
            </a:br>
            <a:r>
              <a:rPr lang="fr-FR" sz="1800" dirty="0">
                <a:latin typeface="Eurostile" pitchFamily="34" charset="0"/>
              </a:rPr>
              <a:t>A noter de nouveau </a:t>
            </a:r>
            <a:r>
              <a:rPr lang="fr-FR" sz="1800" b="1" dirty="0">
                <a:latin typeface="Eurostile" pitchFamily="34" charset="0"/>
              </a:rPr>
              <a:t>la grande satisfaction </a:t>
            </a:r>
            <a:r>
              <a:rPr lang="fr-FR" sz="1800" dirty="0">
                <a:latin typeface="Eurostile" pitchFamily="34" charset="0"/>
              </a:rPr>
              <a:t>des professionnels, des vacanciers et des habitants. Souhait partagé sur une durée plus importante en avant et après saison  (avec cadencement inférieur)</a:t>
            </a:r>
          </a:p>
          <a:p>
            <a:pPr marL="0" indent="0">
              <a:buNone/>
            </a:pPr>
            <a:endParaRPr lang="fr-FR" sz="1800" dirty="0"/>
          </a:p>
        </p:txBody>
      </p:sp>
      <p:sp>
        <p:nvSpPr>
          <p:cNvPr id="11" name="ZoneTexte 10"/>
          <p:cNvSpPr txBox="1"/>
          <p:nvPr/>
        </p:nvSpPr>
        <p:spPr>
          <a:xfrm>
            <a:off x="3118421" y="2909520"/>
            <a:ext cx="1368152" cy="3477875"/>
          </a:xfrm>
          <a:prstGeom prst="rect">
            <a:avLst/>
          </a:prstGeom>
          <a:noFill/>
        </p:spPr>
        <p:txBody>
          <a:bodyPr wrap="square" rtlCol="0">
            <a:spAutoFit/>
          </a:bodyPr>
          <a:lstStyle/>
          <a:p>
            <a:pPr algn="ctr"/>
            <a:r>
              <a:rPr lang="fr-FR" sz="2000" b="1" dirty="0" err="1">
                <a:solidFill>
                  <a:srgbClr val="EC008C"/>
                </a:solidFill>
                <a:latin typeface="Eurostile" pitchFamily="34" charset="0"/>
              </a:rPr>
              <a:t>Vélek’tro</a:t>
            </a:r>
            <a:br>
              <a:rPr lang="fr-FR" sz="2000" b="1" dirty="0">
                <a:solidFill>
                  <a:srgbClr val="EC008C"/>
                </a:solidFill>
                <a:latin typeface="Eurostile" pitchFamily="34" charset="0"/>
              </a:rPr>
            </a:br>
            <a:endParaRPr lang="fr-FR" sz="2000" b="1" dirty="0">
              <a:solidFill>
                <a:srgbClr val="EC008C"/>
              </a:solidFill>
              <a:latin typeface="Eurostile" pitchFamily="34" charset="0"/>
            </a:endParaRPr>
          </a:p>
          <a:p>
            <a:pPr algn="ctr"/>
            <a:endParaRPr lang="fr-FR" sz="2000" b="1" dirty="0">
              <a:solidFill>
                <a:srgbClr val="EC008C"/>
              </a:solidFill>
              <a:latin typeface="Eurostile" pitchFamily="34" charset="0"/>
            </a:endParaRPr>
          </a:p>
          <a:p>
            <a:pPr algn="ctr"/>
            <a:endParaRPr lang="fr-FR" sz="2000" b="1" dirty="0">
              <a:solidFill>
                <a:srgbClr val="EC008C"/>
              </a:solidFill>
              <a:latin typeface="Eurostile" pitchFamily="34" charset="0"/>
            </a:endParaRPr>
          </a:p>
          <a:p>
            <a:pPr algn="ctr"/>
            <a:endParaRPr lang="fr-FR" sz="2000" b="1" dirty="0">
              <a:solidFill>
                <a:srgbClr val="EC008C"/>
              </a:solidFill>
              <a:latin typeface="Eurostile" pitchFamily="34" charset="0"/>
            </a:endParaRPr>
          </a:p>
          <a:p>
            <a:pPr algn="ctr"/>
            <a:endParaRPr lang="fr-FR" sz="2000" b="1" dirty="0">
              <a:solidFill>
                <a:srgbClr val="EC008C"/>
              </a:solidFill>
              <a:latin typeface="Eurostile" pitchFamily="34" charset="0"/>
            </a:endParaRPr>
          </a:p>
          <a:p>
            <a:pPr algn="ctr"/>
            <a:r>
              <a:rPr lang="fr-FR" sz="2000" b="1" dirty="0">
                <a:solidFill>
                  <a:srgbClr val="EC008C"/>
                </a:solidFill>
                <a:latin typeface="Eurostile" pitchFamily="34" charset="0"/>
              </a:rPr>
              <a:t>Navette</a:t>
            </a:r>
            <a:br>
              <a:rPr lang="fr-FR" sz="2000" b="1" dirty="0">
                <a:solidFill>
                  <a:srgbClr val="EC008C"/>
                </a:solidFill>
                <a:latin typeface="Eurostile" pitchFamily="34" charset="0"/>
              </a:rPr>
            </a:br>
            <a:r>
              <a:rPr lang="fr-FR" sz="2000" b="1" dirty="0">
                <a:solidFill>
                  <a:srgbClr val="EC008C"/>
                </a:solidFill>
                <a:latin typeface="Eurostile" pitchFamily="34" charset="0"/>
              </a:rPr>
              <a:t>Macareux</a:t>
            </a:r>
          </a:p>
          <a:p>
            <a:pPr algn="ctr"/>
            <a:endParaRPr lang="fr-FR" sz="2000" b="1" dirty="0">
              <a:solidFill>
                <a:srgbClr val="EC1255"/>
              </a:solidFill>
            </a:endParaRPr>
          </a:p>
          <a:p>
            <a:pPr algn="ctr"/>
            <a:endParaRPr lang="fr-FR" sz="2000" b="1" dirty="0">
              <a:solidFill>
                <a:srgbClr val="EC1255"/>
              </a:solidFill>
            </a:endParaRPr>
          </a:p>
          <a:p>
            <a:pPr algn="ctr"/>
            <a:endParaRPr lang="fr-FR" sz="2000" b="1" dirty="0">
              <a:solidFill>
                <a:srgbClr val="EC1255"/>
              </a:solidFill>
            </a:endParaRPr>
          </a:p>
        </p:txBody>
      </p:sp>
      <p:pic>
        <p:nvPicPr>
          <p:cNvPr id="16" name="Picture 2"/>
          <p:cNvPicPr>
            <a:picLocks noChangeAspect="1" noChangeArrowheads="1"/>
          </p:cNvPicPr>
          <p:nvPr/>
        </p:nvPicPr>
        <p:blipFill>
          <a:blip r:embed="rId4" cstate="print"/>
          <a:srcRect/>
          <a:stretch>
            <a:fillRect/>
          </a:stretch>
        </p:blipFill>
        <p:spPr bwMode="auto">
          <a:xfrm>
            <a:off x="0" y="0"/>
            <a:ext cx="105134" cy="6858000"/>
          </a:xfrm>
          <a:prstGeom prst="rect">
            <a:avLst/>
          </a:prstGeom>
          <a:noFill/>
          <a:ln w="9525">
            <a:noFill/>
            <a:miter lim="800000"/>
            <a:headEnd/>
            <a:tailEnd/>
          </a:ln>
        </p:spPr>
      </p:pic>
      <p:pic>
        <p:nvPicPr>
          <p:cNvPr id="17" name="Picture 4"/>
          <p:cNvPicPr>
            <a:picLocks noChangeAspect="1" noChangeArrowheads="1"/>
          </p:cNvPicPr>
          <p:nvPr/>
        </p:nvPicPr>
        <p:blipFill>
          <a:blip r:embed="rId5" cstate="print"/>
          <a:srcRect/>
          <a:stretch>
            <a:fillRect/>
          </a:stretch>
        </p:blipFill>
        <p:spPr bwMode="auto">
          <a:xfrm>
            <a:off x="755576" y="6453336"/>
            <a:ext cx="2304256" cy="246256"/>
          </a:xfrm>
          <a:prstGeom prst="rect">
            <a:avLst/>
          </a:prstGeom>
          <a:noFill/>
          <a:ln w="9525">
            <a:noFill/>
            <a:miter lim="800000"/>
            <a:headEnd/>
            <a:tailEnd/>
          </a:ln>
        </p:spPr>
      </p:pic>
      <p:sp>
        <p:nvSpPr>
          <p:cNvPr id="19"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Transports / Mobilité</a:t>
            </a:r>
          </a:p>
        </p:txBody>
      </p:sp>
      <p:sp>
        <p:nvSpPr>
          <p:cNvPr id="20" name="Rectangle 19"/>
          <p:cNvSpPr/>
          <p:nvPr/>
        </p:nvSpPr>
        <p:spPr>
          <a:xfrm>
            <a:off x="397050" y="620688"/>
            <a:ext cx="2757572" cy="6048672"/>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fr-FR" b="1" u="sng" dirty="0">
                <a:solidFill>
                  <a:schemeClr val="bg1"/>
                </a:solidFill>
                <a:latin typeface="Eurostile" pitchFamily="34" charset="0"/>
              </a:rPr>
              <a:t>A noter :</a:t>
            </a:r>
          </a:p>
          <a:p>
            <a:pPr algn="ctr">
              <a:buNone/>
            </a:pPr>
            <a:r>
              <a:rPr lang="fr-FR" b="1" dirty="0">
                <a:latin typeface="Eurostile" pitchFamily="34" charset="0"/>
              </a:rPr>
              <a:t>Nouveau dispositif : juillet et août Parking </a:t>
            </a:r>
            <a:r>
              <a:rPr lang="fr-FR" b="1" dirty="0" err="1">
                <a:latin typeface="Eurostile" pitchFamily="34" charset="0"/>
              </a:rPr>
              <a:t>Kerabram</a:t>
            </a:r>
            <a:r>
              <a:rPr lang="fr-FR" b="1" dirty="0">
                <a:latin typeface="Eurostile" pitchFamily="34" charset="0"/>
              </a:rPr>
              <a:t> navette Trestraou : </a:t>
            </a:r>
          </a:p>
          <a:p>
            <a:pPr algn="ctr">
              <a:buNone/>
            </a:pPr>
            <a:r>
              <a:rPr lang="fr-FR" b="1" dirty="0">
                <a:latin typeface="Eurostile" pitchFamily="34" charset="0"/>
              </a:rPr>
              <a:t>55 000 passagers</a:t>
            </a:r>
            <a:br>
              <a:rPr lang="fr-FR" b="1" dirty="0">
                <a:latin typeface="Eurostile" pitchFamily="34" charset="0"/>
              </a:rPr>
            </a:br>
            <a:endParaRPr lang="fr-FR" dirty="0">
              <a:latin typeface="Eurostile" pitchFamily="34" charset="0"/>
            </a:endParaRPr>
          </a:p>
          <a:p>
            <a:pPr algn="ctr">
              <a:buNone/>
            </a:pPr>
            <a:br>
              <a:rPr lang="fr-FR" dirty="0">
                <a:latin typeface="Eurostile" pitchFamily="34" charset="0"/>
              </a:rPr>
            </a:br>
            <a:r>
              <a:rPr lang="fr-FR" dirty="0">
                <a:latin typeface="Eurostile" pitchFamily="34" charset="0"/>
              </a:rPr>
              <a:t>Les recettes générées sur les parkings du Ranolien et de </a:t>
            </a:r>
            <a:r>
              <a:rPr lang="fr-FR" dirty="0" err="1">
                <a:latin typeface="Eurostile" pitchFamily="34" charset="0"/>
              </a:rPr>
              <a:t>Pors</a:t>
            </a:r>
            <a:r>
              <a:rPr lang="fr-FR" dirty="0">
                <a:latin typeface="Eurostile" pitchFamily="34" charset="0"/>
              </a:rPr>
              <a:t> </a:t>
            </a:r>
            <a:r>
              <a:rPr lang="fr-FR" dirty="0" err="1">
                <a:latin typeface="Eurostile" pitchFamily="34" charset="0"/>
              </a:rPr>
              <a:t>Kamor</a:t>
            </a:r>
            <a:r>
              <a:rPr lang="fr-FR" dirty="0">
                <a:latin typeface="Eurostile" pitchFamily="34" charset="0"/>
              </a:rPr>
              <a:t> sont en hausse de 15 %</a:t>
            </a:r>
          </a:p>
          <a:p>
            <a:pPr algn="ctr">
              <a:buNone/>
            </a:pPr>
            <a:r>
              <a:rPr lang="fr-FR" dirty="0">
                <a:latin typeface="Eurostile" pitchFamily="34" charset="0"/>
              </a:rPr>
              <a:t>Plus de 151 000 € de recettes pour </a:t>
            </a:r>
          </a:p>
          <a:p>
            <a:pPr algn="ctr">
              <a:buNone/>
            </a:pPr>
            <a:r>
              <a:rPr lang="fr-FR" dirty="0">
                <a:latin typeface="Eurostile" pitchFamily="34" charset="0"/>
              </a:rPr>
              <a:t>32 000 véhicules</a:t>
            </a:r>
          </a:p>
          <a:p>
            <a:pPr lvl="0" algn="ctr" eaLnBrk="0" fontAlgn="base" hangingPunct="0">
              <a:spcBef>
                <a:spcPct val="0"/>
              </a:spcBef>
              <a:spcAft>
                <a:spcPct val="0"/>
              </a:spcAft>
            </a:pPr>
            <a:br>
              <a:rPr lang="fr-FR" dirty="0">
                <a:solidFill>
                  <a:schemeClr val="tx1"/>
                </a:solidFill>
                <a:latin typeface="Eurostile" pitchFamily="34" charset="0"/>
                <a:ea typeface="Cambria" pitchFamily="18" charset="0"/>
                <a:cs typeface="Times New Roman" pitchFamily="18" charset="0"/>
              </a:rPr>
            </a:br>
            <a:endParaRPr lang="fr-FR" sz="800" dirty="0">
              <a:solidFill>
                <a:schemeClr val="tx1"/>
              </a:solidFill>
              <a:latin typeface="Eurostile" pitchFamily="34" charset="0"/>
              <a:cs typeface="Arial" pitchFamily="34" charset="0"/>
            </a:endParaRPr>
          </a:p>
          <a:p>
            <a:pPr lvl="0" eaLnBrk="0" fontAlgn="base" hangingPunct="0">
              <a:spcBef>
                <a:spcPct val="0"/>
              </a:spcBef>
              <a:spcAft>
                <a:spcPct val="0"/>
              </a:spcAft>
            </a:pPr>
            <a:endParaRPr lang="fr-FR" dirty="0">
              <a:solidFill>
                <a:schemeClr val="tx1"/>
              </a:solidFill>
              <a:latin typeface="Arial" pitchFamily="34" charset="0"/>
              <a:cs typeface="Arial" pitchFamily="34" charset="0"/>
            </a:endParaRPr>
          </a:p>
        </p:txBody>
      </p:sp>
      <p:pic>
        <p:nvPicPr>
          <p:cNvPr id="22" name="Picture 2"/>
          <p:cNvPicPr>
            <a:picLocks noChangeAspect="1" noChangeArrowheads="1"/>
          </p:cNvPicPr>
          <p:nvPr/>
        </p:nvPicPr>
        <p:blipFill>
          <a:blip r:embed="rId6" cstate="print"/>
          <a:srcRect/>
          <a:stretch>
            <a:fillRect/>
          </a:stretch>
        </p:blipFill>
        <p:spPr bwMode="auto">
          <a:xfrm rot="5400000">
            <a:off x="6048164" y="1160748"/>
            <a:ext cx="216024" cy="5472608"/>
          </a:xfrm>
          <a:prstGeom prst="rect">
            <a:avLst/>
          </a:prstGeom>
          <a:noFill/>
          <a:ln w="9525">
            <a:noFill/>
            <a:miter lim="800000"/>
            <a:headEnd/>
            <a:tailEnd/>
          </a:ln>
        </p:spPr>
      </p:pic>
      <p:pic>
        <p:nvPicPr>
          <p:cNvPr id="18" name="Image 17" descr="rose_sans_pg_sansCopyright_2019.png"/>
          <p:cNvPicPr>
            <a:picLocks noChangeAspect="1"/>
          </p:cNvPicPr>
          <p:nvPr/>
        </p:nvPicPr>
        <p:blipFill>
          <a:blip r:embed="rId7" cstate="print"/>
          <a:stretch>
            <a:fillRect/>
          </a:stretch>
        </p:blipFill>
        <p:spPr>
          <a:xfrm>
            <a:off x="178340" y="6165304"/>
            <a:ext cx="577236" cy="577236"/>
          </a:xfrm>
          <a:prstGeom prst="rect">
            <a:avLst/>
          </a:prstGeom>
        </p:spPr>
      </p:pic>
    </p:spTree>
    <p:extLst>
      <p:ext uri="{BB962C8B-B14F-4D97-AF65-F5344CB8AC3E}">
        <p14:creationId xmlns:p14="http://schemas.microsoft.com/office/powerpoint/2010/main" val="3513887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pic>
        <p:nvPicPr>
          <p:cNvPr id="18" name="Picture 4"/>
          <p:cNvPicPr>
            <a:picLocks noChangeAspect="1" noChangeArrowheads="1"/>
          </p:cNvPicPr>
          <p:nvPr/>
        </p:nvPicPr>
        <p:blipFill>
          <a:blip r:embed="rId4" cstate="print"/>
          <a:srcRect/>
          <a:stretch>
            <a:fillRect/>
          </a:stretch>
        </p:blipFill>
        <p:spPr bwMode="auto">
          <a:xfrm>
            <a:off x="755576" y="6453336"/>
            <a:ext cx="2304256" cy="246256"/>
          </a:xfrm>
          <a:prstGeom prst="rect">
            <a:avLst/>
          </a:prstGeom>
          <a:noFill/>
          <a:ln w="9525">
            <a:noFill/>
            <a:miter lim="800000"/>
            <a:headEnd/>
            <a:tailEnd/>
          </a:ln>
        </p:spPr>
      </p:pic>
      <p:pic>
        <p:nvPicPr>
          <p:cNvPr id="19" name="Image 18" descr="rose_sans_pg_sansCopyright_2019.png"/>
          <p:cNvPicPr>
            <a:picLocks noChangeAspect="1"/>
          </p:cNvPicPr>
          <p:nvPr/>
        </p:nvPicPr>
        <p:blipFill>
          <a:blip r:embed="rId5" cstate="print"/>
          <a:stretch>
            <a:fillRect/>
          </a:stretch>
        </p:blipFill>
        <p:spPr>
          <a:xfrm>
            <a:off x="178340" y="6165304"/>
            <a:ext cx="577236" cy="577236"/>
          </a:xfrm>
          <a:prstGeom prst="rect">
            <a:avLst/>
          </a:prstGeom>
        </p:spPr>
      </p:pic>
      <p:sp>
        <p:nvSpPr>
          <p:cNvPr id="20" name="Titre 1"/>
          <p:cNvSpPr txBox="1">
            <a:spLocks/>
          </p:cNvSpPr>
          <p:nvPr/>
        </p:nvSpPr>
        <p:spPr>
          <a:xfrm>
            <a:off x="260453" y="116632"/>
            <a:ext cx="8632027"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Animations / Evènements 2023 </a:t>
            </a:r>
          </a:p>
        </p:txBody>
      </p:sp>
      <p:sp>
        <p:nvSpPr>
          <p:cNvPr id="22" name="Rectangle 21"/>
          <p:cNvSpPr/>
          <p:nvPr/>
        </p:nvSpPr>
        <p:spPr>
          <a:xfrm>
            <a:off x="293957" y="3229893"/>
            <a:ext cx="8598523" cy="3024336"/>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endParaRPr lang="fr-FR" b="1" u="sng" dirty="0">
              <a:solidFill>
                <a:schemeClr val="bg1"/>
              </a:solidFill>
              <a:latin typeface="Eurostile" pitchFamily="34" charset="0"/>
              <a:ea typeface="Cambria" pitchFamily="18" charset="0"/>
              <a:cs typeface="Times New Roman" pitchFamily="18" charset="0"/>
            </a:endParaRPr>
          </a:p>
          <a:p>
            <a:pPr lvl="0" algn="ctr" eaLnBrk="0" fontAlgn="base" hangingPunct="0">
              <a:spcBef>
                <a:spcPct val="0"/>
              </a:spcBef>
              <a:spcAft>
                <a:spcPct val="0"/>
              </a:spcAft>
            </a:pPr>
            <a:endParaRPr lang="fr-FR" b="1" dirty="0">
              <a:solidFill>
                <a:schemeClr val="bg1"/>
              </a:solidFill>
              <a:latin typeface="Eurostile" pitchFamily="34" charset="0"/>
              <a:ea typeface="Cambria" pitchFamily="18" charset="0"/>
              <a:cs typeface="Times New Roman" pitchFamily="18" charset="0"/>
            </a:endParaRPr>
          </a:p>
          <a:p>
            <a:pPr marL="342900" lvl="0" indent="-342900">
              <a:spcBef>
                <a:spcPct val="20000"/>
              </a:spcBef>
              <a:buFont typeface="Arial" pitchFamily="34" charset="0"/>
              <a:buChar char="•"/>
              <a:defRPr/>
            </a:pPr>
            <a:endParaRPr lang="fr-FR" altLang="fr-FR" dirty="0">
              <a:solidFill>
                <a:schemeClr val="bg1"/>
              </a:solidFill>
            </a:endParaRPr>
          </a:p>
          <a:p>
            <a:pPr marL="342900" lvl="0" indent="-342900">
              <a:spcBef>
                <a:spcPct val="20000"/>
              </a:spcBef>
              <a:defRPr/>
            </a:pPr>
            <a:endParaRPr lang="fr-FR" altLang="fr-FR" dirty="0">
              <a:solidFill>
                <a:schemeClr val="bg1"/>
              </a:solidFill>
            </a:endParaRPr>
          </a:p>
          <a:p>
            <a:pPr marL="342900" lvl="0" indent="-342900" algn="ctr">
              <a:spcBef>
                <a:spcPct val="20000"/>
              </a:spcBef>
              <a:defRPr/>
            </a:pPr>
            <a:r>
              <a:rPr lang="fr-FR" altLang="fr-FR" sz="1300" b="1" dirty="0">
                <a:solidFill>
                  <a:schemeClr val="bg1"/>
                </a:solidFill>
                <a:latin typeface="Eurostile" pitchFamily="34" charset="0"/>
              </a:rPr>
              <a:t>Festival BD | </a:t>
            </a:r>
            <a:r>
              <a:rPr lang="fr-FR" altLang="fr-FR" sz="1300" dirty="0">
                <a:solidFill>
                  <a:schemeClr val="bg1"/>
                </a:solidFill>
                <a:latin typeface="Eurostile" pitchFamily="34" charset="0"/>
              </a:rPr>
              <a:t>5 000 personnes - </a:t>
            </a:r>
            <a:r>
              <a:rPr lang="fr-FR" altLang="fr-FR" sz="1300" b="1" dirty="0">
                <a:solidFill>
                  <a:schemeClr val="bg1"/>
                </a:solidFill>
                <a:latin typeface="Eurostile" pitchFamily="34" charset="0"/>
              </a:rPr>
              <a:t>Trail en Guirec – 20km de la Côte | </a:t>
            </a:r>
            <a:r>
              <a:rPr lang="fr-FR" altLang="fr-FR" sz="1300" dirty="0">
                <a:solidFill>
                  <a:schemeClr val="bg1"/>
                </a:solidFill>
                <a:latin typeface="Eurostile" pitchFamily="34" charset="0"/>
              </a:rPr>
              <a:t>+ de 4 000 coureurs </a:t>
            </a:r>
          </a:p>
          <a:p>
            <a:pPr marL="342900" lvl="0" indent="-342900" algn="ctr">
              <a:spcBef>
                <a:spcPct val="20000"/>
              </a:spcBef>
              <a:defRPr/>
            </a:pPr>
            <a:r>
              <a:rPr lang="fr-FR" altLang="fr-FR" sz="1300" b="1" dirty="0">
                <a:solidFill>
                  <a:schemeClr val="bg1"/>
                </a:solidFill>
                <a:latin typeface="Eurostile" pitchFamily="34" charset="0"/>
              </a:rPr>
              <a:t>Expo d’été | </a:t>
            </a:r>
            <a:r>
              <a:rPr lang="fr-FR" altLang="fr-FR" sz="1300" dirty="0">
                <a:solidFill>
                  <a:schemeClr val="bg1"/>
                </a:solidFill>
                <a:latin typeface="Eurostile" pitchFamily="34" charset="0"/>
              </a:rPr>
              <a:t>6 639 entrées - </a:t>
            </a:r>
            <a:r>
              <a:rPr lang="fr-FR" altLang="fr-FR" sz="1300" b="1" dirty="0">
                <a:solidFill>
                  <a:schemeClr val="bg1"/>
                </a:solidFill>
                <a:latin typeface="Eurostile" pitchFamily="34" charset="0"/>
              </a:rPr>
              <a:t>Festival de musique de Chambre | </a:t>
            </a:r>
            <a:r>
              <a:rPr lang="fr-FR" altLang="fr-FR" sz="1300" dirty="0">
                <a:solidFill>
                  <a:schemeClr val="bg1"/>
                </a:solidFill>
                <a:latin typeface="Eurostile" pitchFamily="34" charset="0"/>
              </a:rPr>
              <a:t>1 765 spectateurs - </a:t>
            </a:r>
            <a:r>
              <a:rPr lang="fr-FR" altLang="fr-FR" sz="1300" b="1" dirty="0">
                <a:solidFill>
                  <a:schemeClr val="bg1"/>
                </a:solidFill>
                <a:latin typeface="Eurostile" pitchFamily="34" charset="0"/>
              </a:rPr>
              <a:t>Escales Musicales | </a:t>
            </a:r>
            <a:r>
              <a:rPr lang="fr-FR" altLang="fr-FR" sz="1300" dirty="0">
                <a:solidFill>
                  <a:schemeClr val="bg1"/>
                </a:solidFill>
                <a:latin typeface="Eurostile" pitchFamily="34" charset="0"/>
              </a:rPr>
              <a:t>1 110 personnes - </a:t>
            </a:r>
            <a:r>
              <a:rPr lang="fr-FR" altLang="fr-FR" sz="1300" b="1" dirty="0">
                <a:solidFill>
                  <a:schemeClr val="bg1"/>
                </a:solidFill>
                <a:latin typeface="Eurostile" pitchFamily="34" charset="0"/>
              </a:rPr>
              <a:t>Festival Place aux Mômes | </a:t>
            </a:r>
            <a:r>
              <a:rPr lang="fr-FR" altLang="fr-FR" sz="1300" dirty="0">
                <a:solidFill>
                  <a:schemeClr val="bg1"/>
                </a:solidFill>
                <a:latin typeface="Eurostile" pitchFamily="34" charset="0"/>
              </a:rPr>
              <a:t>2 200 spectateurs - </a:t>
            </a:r>
            <a:r>
              <a:rPr lang="fr-FR" altLang="fr-FR" sz="1300" b="1" dirty="0">
                <a:solidFill>
                  <a:schemeClr val="bg1"/>
                </a:solidFill>
                <a:latin typeface="Eurostile" pitchFamily="34" charset="0"/>
              </a:rPr>
              <a:t>Patrouille de France | </a:t>
            </a:r>
            <a:r>
              <a:rPr lang="fr-FR" altLang="fr-FR" sz="1300" dirty="0">
                <a:solidFill>
                  <a:schemeClr val="bg1"/>
                </a:solidFill>
                <a:latin typeface="Eurostile" pitchFamily="34" charset="0"/>
              </a:rPr>
              <a:t>50 000 à 80 000 personnes</a:t>
            </a:r>
          </a:p>
          <a:p>
            <a:pPr marL="342900" lvl="0" indent="-342900" algn="ctr">
              <a:spcBef>
                <a:spcPct val="20000"/>
              </a:spcBef>
              <a:defRPr/>
            </a:pPr>
            <a:br>
              <a:rPr lang="fr-FR" altLang="fr-FR" sz="1400" dirty="0">
                <a:solidFill>
                  <a:schemeClr val="bg1"/>
                </a:solidFill>
                <a:latin typeface="Eurostile" pitchFamily="34" charset="0"/>
              </a:rPr>
            </a:br>
            <a:r>
              <a:rPr lang="fr-FR" altLang="fr-FR" sz="1400" b="1" dirty="0">
                <a:solidFill>
                  <a:schemeClr val="bg1"/>
                </a:solidFill>
                <a:latin typeface="Eurostile" pitchFamily="34" charset="0"/>
              </a:rPr>
              <a:t>Expositions, Photos, BD… Rotonde</a:t>
            </a:r>
            <a:r>
              <a:rPr lang="fr-FR" altLang="fr-FR" sz="1400" dirty="0">
                <a:solidFill>
                  <a:schemeClr val="bg1"/>
                </a:solidFill>
                <a:latin typeface="Eurostile" pitchFamily="34" charset="0"/>
              </a:rPr>
              <a:t> – </a:t>
            </a:r>
            <a:r>
              <a:rPr lang="fr-FR" altLang="fr-FR" sz="1400" b="1" i="1" dirty="0">
                <a:solidFill>
                  <a:schemeClr val="bg1"/>
                </a:solidFill>
                <a:latin typeface="Eurostile" pitchFamily="34" charset="0"/>
              </a:rPr>
              <a:t>plusieurs dizaines de milliers </a:t>
            </a:r>
            <a:r>
              <a:rPr lang="fr-FR" altLang="fr-FR" sz="1400" dirty="0">
                <a:solidFill>
                  <a:schemeClr val="bg1"/>
                </a:solidFill>
                <a:latin typeface="Eurostile" pitchFamily="34" charset="0"/>
              </a:rPr>
              <a:t>de personnes ont apprécié les expos réparties dans les quartiers de la ville</a:t>
            </a:r>
          </a:p>
          <a:p>
            <a:pPr marL="342900" lvl="0" indent="-342900" algn="ctr">
              <a:spcBef>
                <a:spcPct val="20000"/>
              </a:spcBef>
              <a:defRPr/>
            </a:pPr>
            <a:br>
              <a:rPr lang="fr-FR" altLang="fr-FR" sz="1400" b="1" dirty="0">
                <a:solidFill>
                  <a:schemeClr val="bg1"/>
                </a:solidFill>
                <a:latin typeface="Eurostile" pitchFamily="34" charset="0"/>
              </a:rPr>
            </a:br>
            <a:r>
              <a:rPr lang="fr-FR" altLang="fr-FR" sz="1400" b="1" dirty="0">
                <a:solidFill>
                  <a:schemeClr val="bg1"/>
                </a:solidFill>
                <a:latin typeface="Eurostile" pitchFamily="34" charset="0"/>
              </a:rPr>
              <a:t> Plus de 600 animations durant l’année - La diversité et la qualité de la programmation contribuent fortement  à  la fréquentation et à la notoriété de Perros-Guirec. </a:t>
            </a:r>
            <a:br>
              <a:rPr lang="fr-FR" altLang="fr-FR" sz="1400" b="1" dirty="0">
                <a:solidFill>
                  <a:schemeClr val="bg1"/>
                </a:solidFill>
                <a:latin typeface="Eurostile" pitchFamily="34" charset="0"/>
              </a:rPr>
            </a:br>
            <a:endParaRPr lang="fr-FR" altLang="fr-FR" sz="1400" b="1" dirty="0">
              <a:solidFill>
                <a:schemeClr val="bg1"/>
              </a:solidFill>
              <a:latin typeface="Eurostile" pitchFamily="34" charset="0"/>
            </a:endParaRPr>
          </a:p>
          <a:p>
            <a:pPr marL="342900" lvl="0" indent="-342900" algn="ctr">
              <a:spcBef>
                <a:spcPct val="20000"/>
              </a:spcBef>
              <a:defRPr/>
            </a:pPr>
            <a:r>
              <a:rPr lang="fr-FR" altLang="fr-FR" sz="1400" b="1" dirty="0">
                <a:solidFill>
                  <a:schemeClr val="bg1"/>
                </a:solidFill>
                <a:latin typeface="Eurostile" pitchFamily="34" charset="0"/>
              </a:rPr>
              <a:t>        </a:t>
            </a:r>
            <a:r>
              <a:rPr lang="fr-FR" altLang="fr-FR" sz="1400" b="1" u="sng" dirty="0">
                <a:solidFill>
                  <a:schemeClr val="tx1"/>
                </a:solidFill>
                <a:latin typeface="Eurostile" pitchFamily="34" charset="0"/>
              </a:rPr>
              <a:t>A noter </a:t>
            </a:r>
            <a:r>
              <a:rPr lang="fr-FR" altLang="fr-FR" sz="1400" b="1" dirty="0">
                <a:solidFill>
                  <a:schemeClr val="tx1"/>
                </a:solidFill>
                <a:latin typeface="Eurostile" pitchFamily="34" charset="0"/>
              </a:rPr>
              <a:t>: Grand Succès pour les fêtes de Ploumanac’h (vieux gréements et SNSM), La Patrouille de France, la fête vénitienne …</a:t>
            </a:r>
            <a:br>
              <a:rPr lang="fr-FR" altLang="fr-FR" sz="1400" b="1" dirty="0">
                <a:solidFill>
                  <a:schemeClr val="bg1"/>
                </a:solidFill>
                <a:latin typeface="Eurostile" pitchFamily="34" charset="0"/>
              </a:rPr>
            </a:br>
            <a:r>
              <a:rPr lang="fr-FR" altLang="fr-FR" b="1" dirty="0">
                <a:solidFill>
                  <a:schemeClr val="bg1"/>
                </a:solidFill>
                <a:latin typeface="Eurostile" pitchFamily="34" charset="0"/>
              </a:rPr>
              <a:t> </a:t>
            </a:r>
            <a:endParaRPr lang="fr-FR" altLang="fr-FR" b="1" i="1" dirty="0">
              <a:solidFill>
                <a:schemeClr val="bg1"/>
              </a:solidFill>
              <a:latin typeface="Eurostile" pitchFamily="34" charset="0"/>
            </a:endParaRPr>
          </a:p>
          <a:p>
            <a:pPr lvl="0" algn="ctr" eaLnBrk="0" fontAlgn="base" hangingPunct="0">
              <a:spcBef>
                <a:spcPct val="0"/>
              </a:spcBef>
              <a:spcAft>
                <a:spcPct val="0"/>
              </a:spcAft>
            </a:pPr>
            <a:br>
              <a:rPr lang="fr-FR" dirty="0">
                <a:solidFill>
                  <a:schemeClr val="tx1"/>
                </a:solidFill>
                <a:latin typeface="Eurostile" pitchFamily="34" charset="0"/>
                <a:ea typeface="Cambria" pitchFamily="18" charset="0"/>
                <a:cs typeface="Times New Roman" pitchFamily="18" charset="0"/>
              </a:rPr>
            </a:br>
            <a:br>
              <a:rPr lang="fr-FR" dirty="0">
                <a:solidFill>
                  <a:schemeClr val="tx1"/>
                </a:solidFill>
                <a:latin typeface="Eurostile" pitchFamily="34" charset="0"/>
                <a:ea typeface="Cambria" pitchFamily="18" charset="0"/>
                <a:cs typeface="Times New Roman" pitchFamily="18" charset="0"/>
              </a:rPr>
            </a:br>
            <a:endParaRPr lang="fr-FR" sz="800" dirty="0">
              <a:solidFill>
                <a:schemeClr val="tx1"/>
              </a:solidFill>
              <a:latin typeface="Eurostile" pitchFamily="34" charset="0"/>
              <a:cs typeface="Arial" pitchFamily="34" charset="0"/>
            </a:endParaRPr>
          </a:p>
          <a:p>
            <a:pPr lvl="0" eaLnBrk="0" fontAlgn="base" hangingPunct="0">
              <a:spcBef>
                <a:spcPct val="0"/>
              </a:spcBef>
              <a:spcAft>
                <a:spcPct val="0"/>
              </a:spcAft>
            </a:pPr>
            <a:endParaRPr lang="fr-FR" dirty="0">
              <a:solidFill>
                <a:schemeClr val="tx1"/>
              </a:solidFill>
              <a:latin typeface="Arial" pitchFamily="34" charset="0"/>
              <a:cs typeface="Arial" pitchFamily="34" charset="0"/>
            </a:endParaRPr>
          </a:p>
        </p:txBody>
      </p:sp>
      <p:pic>
        <p:nvPicPr>
          <p:cNvPr id="4" name="Image 3" descr="Une image contenant texte, ciel, nuage, affiche&#10;&#10;Description générée automatiquement">
            <a:extLst>
              <a:ext uri="{FF2B5EF4-FFF2-40B4-BE49-F238E27FC236}">
                <a16:creationId xmlns:a16="http://schemas.microsoft.com/office/drawing/2014/main" id="{334A38DC-00B6-8087-70A2-68BDB52453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6824" y="764704"/>
            <a:ext cx="1619672" cy="2404596"/>
          </a:xfrm>
          <a:prstGeom prst="rect">
            <a:avLst/>
          </a:prstGeom>
        </p:spPr>
      </p:pic>
      <p:pic>
        <p:nvPicPr>
          <p:cNvPr id="6" name="Image 5" descr="Une image contenant texte, Prospectus, affiche, graphisme&#10;&#10;Description générée automatiquement">
            <a:extLst>
              <a:ext uri="{FF2B5EF4-FFF2-40B4-BE49-F238E27FC236}">
                <a16:creationId xmlns:a16="http://schemas.microsoft.com/office/drawing/2014/main" id="{B50384F4-4E8A-758E-5F9B-0946FCC57D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2678" y="764704"/>
            <a:ext cx="1691318" cy="2391856"/>
          </a:xfrm>
          <a:prstGeom prst="rect">
            <a:avLst/>
          </a:prstGeom>
        </p:spPr>
      </p:pic>
      <p:pic>
        <p:nvPicPr>
          <p:cNvPr id="9" name="Image 8" descr="Une image contenant texte, affiche, Visage humain, arme&#10;&#10;Description générée automatiquement">
            <a:extLst>
              <a:ext uri="{FF2B5EF4-FFF2-40B4-BE49-F238E27FC236}">
                <a16:creationId xmlns:a16="http://schemas.microsoft.com/office/drawing/2014/main" id="{4EA6AE2E-E03D-013A-BD39-5918BD2624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3028" y="764704"/>
            <a:ext cx="1904374" cy="2410223"/>
          </a:xfrm>
          <a:prstGeom prst="rect">
            <a:avLst/>
          </a:prstGeom>
        </p:spPr>
      </p:pic>
      <p:pic>
        <p:nvPicPr>
          <p:cNvPr id="11" name="Image 10" descr="Une image contenant texte, sport, Équitation, cheval&#10;&#10;Description générée automatiquement">
            <a:extLst>
              <a:ext uri="{FF2B5EF4-FFF2-40B4-BE49-F238E27FC236}">
                <a16:creationId xmlns:a16="http://schemas.microsoft.com/office/drawing/2014/main" id="{299837D5-FD64-2740-59C6-7D07D324B9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5537" y="764704"/>
            <a:ext cx="1812894" cy="2417192"/>
          </a:xfrm>
          <a:prstGeom prst="rect">
            <a:avLst/>
          </a:prstGeom>
        </p:spPr>
      </p:pic>
      <p:pic>
        <p:nvPicPr>
          <p:cNvPr id="14" name="Image 13" descr="Une image contenant texte, affiche, graphisme, Prospectus&#10;&#10;Description générée automatiquement">
            <a:extLst>
              <a:ext uri="{FF2B5EF4-FFF2-40B4-BE49-F238E27FC236}">
                <a16:creationId xmlns:a16="http://schemas.microsoft.com/office/drawing/2014/main" id="{D4DB0B7C-D931-47D5-6E1B-A1AEC87F68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3" y="764704"/>
            <a:ext cx="1708847" cy="24171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27186"/>
            <a:ext cx="107504" cy="70125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755576" y="6453336"/>
            <a:ext cx="2304256" cy="246256"/>
          </a:xfrm>
          <a:prstGeom prst="rect">
            <a:avLst/>
          </a:prstGeom>
          <a:noFill/>
          <a:ln w="9525">
            <a:noFill/>
            <a:miter lim="800000"/>
            <a:headEnd/>
            <a:tailEnd/>
          </a:ln>
        </p:spPr>
      </p:pic>
      <p:pic>
        <p:nvPicPr>
          <p:cNvPr id="6" name="Image 5" descr="rose_sans_pg_sansCopyright_2019.png"/>
          <p:cNvPicPr>
            <a:picLocks noChangeAspect="1"/>
          </p:cNvPicPr>
          <p:nvPr/>
        </p:nvPicPr>
        <p:blipFill>
          <a:blip r:embed="rId4" cstate="print"/>
          <a:stretch>
            <a:fillRect/>
          </a:stretch>
        </p:blipFill>
        <p:spPr>
          <a:xfrm>
            <a:off x="178340" y="6165304"/>
            <a:ext cx="577236" cy="577236"/>
          </a:xfrm>
          <a:prstGeom prst="rect">
            <a:avLst/>
          </a:prstGeom>
        </p:spPr>
      </p:pic>
      <p:sp>
        <p:nvSpPr>
          <p:cNvPr id="7"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chemeClr val="bg1"/>
                </a:solidFill>
                <a:latin typeface="Eurostile" pitchFamily="34" charset="0"/>
                <a:cs typeface="Arial" pitchFamily="34" charset="0"/>
              </a:rPr>
              <a:t>EVENEMENTS 2023</a:t>
            </a:r>
          </a:p>
        </p:txBody>
      </p:sp>
      <p:sp>
        <p:nvSpPr>
          <p:cNvPr id="10" name="ZoneTexte 9">
            <a:extLst>
              <a:ext uri="{FF2B5EF4-FFF2-40B4-BE49-F238E27FC236}">
                <a16:creationId xmlns:a16="http://schemas.microsoft.com/office/drawing/2014/main" id="{B7C948DE-10E4-3F0B-3074-FD5CA3EBFE4F}"/>
              </a:ext>
            </a:extLst>
          </p:cNvPr>
          <p:cNvSpPr txBox="1"/>
          <p:nvPr/>
        </p:nvSpPr>
        <p:spPr>
          <a:xfrm>
            <a:off x="4711920" y="1268760"/>
            <a:ext cx="4095489" cy="3754874"/>
          </a:xfrm>
          <a:prstGeom prst="rect">
            <a:avLst/>
          </a:prstGeom>
          <a:noFill/>
        </p:spPr>
        <p:txBody>
          <a:bodyPr wrap="square">
            <a:spAutoFit/>
          </a:bodyPr>
          <a:lstStyle/>
          <a:p>
            <a:r>
              <a:rPr lang="fr-FR" sz="1400" b="1" dirty="0">
                <a:latin typeface="Eurostile" panose="020B0504020202050204" pitchFamily="34" charset="0"/>
              </a:rPr>
              <a:t>La Ville de Perros-Guirec </a:t>
            </a:r>
            <a:r>
              <a:rPr lang="fr-FR" sz="1400" dirty="0">
                <a:latin typeface="Eurostile" panose="020B0504020202050204" pitchFamily="34" charset="0"/>
              </a:rPr>
              <a:t>du </a:t>
            </a:r>
            <a:r>
              <a:rPr lang="fr-FR" sz="1400" b="1" dirty="0">
                <a:latin typeface="Eurostile" panose="020B0504020202050204" pitchFamily="34" charset="0"/>
              </a:rPr>
              <a:t>15 au 21 juillet 2023</a:t>
            </a:r>
            <a:r>
              <a:rPr lang="fr-FR" sz="1400" dirty="0">
                <a:latin typeface="Eurostile" panose="020B0504020202050204" pitchFamily="34" charset="0"/>
              </a:rPr>
              <a:t>, a accueilli la Coupe Internationale d'été </a:t>
            </a:r>
            <a:r>
              <a:rPr lang="fr-FR" sz="1400" dirty="0" err="1">
                <a:latin typeface="Eurostile" panose="020B0504020202050204" pitchFamily="34" charset="0"/>
              </a:rPr>
              <a:t>Optimist</a:t>
            </a:r>
            <a:r>
              <a:rPr lang="fr-FR" sz="1400" dirty="0">
                <a:latin typeface="Eurostile" panose="020B0504020202050204" pitchFamily="34" charset="0"/>
              </a:rPr>
              <a:t> ; épreuve qualificative pour les championnats du monde !</a:t>
            </a:r>
            <a:br>
              <a:rPr lang="fr-FR" sz="1400" dirty="0">
                <a:latin typeface="Eurostile" panose="020B0504020202050204" pitchFamily="34" charset="0"/>
              </a:rPr>
            </a:br>
            <a:endParaRPr lang="fr-FR" sz="1400" dirty="0">
              <a:latin typeface="Eurostile" panose="020B0504020202050204" pitchFamily="34" charset="0"/>
            </a:endParaRPr>
          </a:p>
          <a:p>
            <a:r>
              <a:rPr lang="fr-FR" sz="1400" dirty="0">
                <a:latin typeface="Eurostile" panose="020B0504020202050204" pitchFamily="34" charset="0"/>
              </a:rPr>
              <a:t>Avec les familles et les entraîneurs, plus de </a:t>
            </a:r>
            <a:r>
              <a:rPr lang="fr-FR" sz="1400" b="1" dirty="0">
                <a:latin typeface="Eurostile" panose="020B0504020202050204" pitchFamily="34" charset="0"/>
              </a:rPr>
              <a:t>1 500 personnes ont participé à </a:t>
            </a:r>
            <a:r>
              <a:rPr lang="fr-FR" sz="1400" dirty="0">
                <a:latin typeface="Eurostile" panose="020B0504020202050204" pitchFamily="34" charset="0"/>
              </a:rPr>
              <a:t> cet événement sportif.</a:t>
            </a:r>
            <a:br>
              <a:rPr lang="fr-FR" sz="1400" dirty="0">
                <a:latin typeface="Eurostile" panose="020B0504020202050204" pitchFamily="34" charset="0"/>
              </a:rPr>
            </a:br>
            <a:endParaRPr lang="fr-FR" sz="1400" dirty="0">
              <a:latin typeface="Eurostile" panose="020B0504020202050204" pitchFamily="34" charset="0"/>
            </a:endParaRPr>
          </a:p>
          <a:p>
            <a:r>
              <a:rPr lang="fr-FR" sz="1400" b="1" dirty="0">
                <a:latin typeface="Eurostile" panose="020B0504020202050204" pitchFamily="34" charset="0"/>
              </a:rPr>
              <a:t>420 bateaux </a:t>
            </a:r>
            <a:r>
              <a:rPr lang="fr-FR" sz="1400" dirty="0">
                <a:latin typeface="Eurostile" panose="020B0504020202050204" pitchFamily="34" charset="0"/>
              </a:rPr>
              <a:t>réunis pour cette semaine de régate avec des coureurs, garçons et filles, âgés de 8 à 14 ans. </a:t>
            </a:r>
            <a:br>
              <a:rPr lang="fr-FR" sz="1400" dirty="0">
                <a:latin typeface="Eurostile" panose="020B0504020202050204" pitchFamily="34" charset="0"/>
              </a:rPr>
            </a:br>
            <a:endParaRPr lang="fr-FR" sz="1400" dirty="0">
              <a:latin typeface="Eurostile" panose="020B0504020202050204" pitchFamily="34" charset="0"/>
            </a:endParaRPr>
          </a:p>
          <a:p>
            <a:r>
              <a:rPr lang="fr-FR" sz="1400" dirty="0">
                <a:latin typeface="Eurostile" panose="020B0504020202050204" pitchFamily="34" charset="0"/>
              </a:rPr>
              <a:t>20 ans après avoir accueilli cette même compétition internationale en 2003, la Ville, en association avec l'Association Sportive Nautique de Perros Guirec (ASNPG), a réussi le challenge de renouveler l’organisation d’une telle épreuve en pleine saison. </a:t>
            </a:r>
          </a:p>
        </p:txBody>
      </p:sp>
      <p:pic>
        <p:nvPicPr>
          <p:cNvPr id="3" name="Image 2" descr="Une image contenant texte, affiche, Prospectus, livre&#10;&#10;Description générée automatiquement">
            <a:extLst>
              <a:ext uri="{FF2B5EF4-FFF2-40B4-BE49-F238E27FC236}">
                <a16:creationId xmlns:a16="http://schemas.microsoft.com/office/drawing/2014/main" id="{E880C3E0-A6FD-5527-1666-EB9BE7752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724871"/>
            <a:ext cx="3843866" cy="5440433"/>
          </a:xfrm>
          <a:prstGeom prst="rect">
            <a:avLst/>
          </a:prstGeom>
        </p:spPr>
      </p:pic>
    </p:spTree>
    <p:extLst>
      <p:ext uri="{BB962C8B-B14F-4D97-AF65-F5344CB8AC3E}">
        <p14:creationId xmlns:p14="http://schemas.microsoft.com/office/powerpoint/2010/main" val="2241840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27186"/>
            <a:ext cx="107504" cy="70125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755576" y="6453336"/>
            <a:ext cx="2304256" cy="246256"/>
          </a:xfrm>
          <a:prstGeom prst="rect">
            <a:avLst/>
          </a:prstGeom>
          <a:noFill/>
          <a:ln w="9525">
            <a:noFill/>
            <a:miter lim="800000"/>
            <a:headEnd/>
            <a:tailEnd/>
          </a:ln>
        </p:spPr>
      </p:pic>
      <p:pic>
        <p:nvPicPr>
          <p:cNvPr id="6" name="Image 5" descr="rose_sans_pg_sansCopyright_2019.png"/>
          <p:cNvPicPr>
            <a:picLocks noChangeAspect="1"/>
          </p:cNvPicPr>
          <p:nvPr/>
        </p:nvPicPr>
        <p:blipFill>
          <a:blip r:embed="rId4" cstate="print"/>
          <a:stretch>
            <a:fillRect/>
          </a:stretch>
        </p:blipFill>
        <p:spPr>
          <a:xfrm>
            <a:off x="178340" y="6165304"/>
            <a:ext cx="577236" cy="577236"/>
          </a:xfrm>
          <a:prstGeom prst="rect">
            <a:avLst/>
          </a:prstGeom>
        </p:spPr>
      </p:pic>
      <p:sp>
        <p:nvSpPr>
          <p:cNvPr id="7"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chemeClr val="bg1"/>
                </a:solidFill>
                <a:latin typeface="Eurostile" pitchFamily="34" charset="0"/>
                <a:cs typeface="Arial" pitchFamily="34" charset="0"/>
              </a:rPr>
              <a:t>EVENEMENTS 2023</a:t>
            </a:r>
          </a:p>
        </p:txBody>
      </p:sp>
      <p:pic>
        <p:nvPicPr>
          <p:cNvPr id="12" name="Image 11">
            <a:extLst>
              <a:ext uri="{FF2B5EF4-FFF2-40B4-BE49-F238E27FC236}">
                <a16:creationId xmlns:a16="http://schemas.microsoft.com/office/drawing/2014/main" id="{3A7934F8-F7B5-25A5-CCAB-9D5F2B23B3DF}"/>
              </a:ext>
            </a:extLst>
          </p:cNvPr>
          <p:cNvPicPr>
            <a:picLocks noChangeAspect="1"/>
          </p:cNvPicPr>
          <p:nvPr/>
        </p:nvPicPr>
        <p:blipFill>
          <a:blip r:embed="rId5"/>
          <a:stretch>
            <a:fillRect/>
          </a:stretch>
        </p:blipFill>
        <p:spPr>
          <a:xfrm>
            <a:off x="283024" y="883840"/>
            <a:ext cx="4752528" cy="4752528"/>
          </a:xfrm>
          <a:prstGeom prst="rect">
            <a:avLst/>
          </a:prstGeom>
        </p:spPr>
      </p:pic>
      <p:sp>
        <p:nvSpPr>
          <p:cNvPr id="14" name="ZoneTexte 13">
            <a:extLst>
              <a:ext uri="{FF2B5EF4-FFF2-40B4-BE49-F238E27FC236}">
                <a16:creationId xmlns:a16="http://schemas.microsoft.com/office/drawing/2014/main" id="{B74E7664-85DC-96EE-6DDF-6F48E30150E0}"/>
              </a:ext>
            </a:extLst>
          </p:cNvPr>
          <p:cNvSpPr txBox="1"/>
          <p:nvPr/>
        </p:nvSpPr>
        <p:spPr>
          <a:xfrm>
            <a:off x="5061321" y="900584"/>
            <a:ext cx="3888432" cy="4616648"/>
          </a:xfrm>
          <a:prstGeom prst="rect">
            <a:avLst/>
          </a:prstGeom>
          <a:noFill/>
        </p:spPr>
        <p:txBody>
          <a:bodyPr wrap="square">
            <a:spAutoFit/>
          </a:bodyPr>
          <a:lstStyle/>
          <a:p>
            <a:r>
              <a:rPr lang="fr-FR" sz="1400" dirty="0">
                <a:latin typeface="Eurostile" panose="020B0504020202050204" pitchFamily="34" charset="0"/>
              </a:rPr>
              <a:t>L'équipe nationale du Chili a choisi Perros-Guirec pour installer son camp de base lors de la Coupe du Monde de Rugby 2023. Il s'agit de la deuxième sélection à avoir choisi l'Ouest et la seule à prendre la direction de la Bretagne. Une belle expérience menée par  la ville, </a:t>
            </a:r>
            <a:br>
              <a:rPr lang="fr-FR" sz="1400" dirty="0">
                <a:latin typeface="Eurostile" panose="020B0504020202050204" pitchFamily="34" charset="0"/>
              </a:rPr>
            </a:br>
            <a:r>
              <a:rPr lang="fr-FR" sz="1400" dirty="0">
                <a:latin typeface="Eurostile" panose="020B0504020202050204" pitchFamily="34" charset="0"/>
              </a:rPr>
              <a:t>Une belle occasion de valoriser les équipements sportifs de la ville et démontrer la capacité de Perros-Guirec à se mobiliser pour la réussite d’un tel évènement.</a:t>
            </a:r>
          </a:p>
          <a:p>
            <a:r>
              <a:rPr lang="fr-FR" sz="1400" dirty="0">
                <a:latin typeface="Eurostile" panose="020B0504020202050204" pitchFamily="34" charset="0"/>
              </a:rPr>
              <a:t>Pendant quatre semaines et demie, le temps de la phase de poule, "Los </a:t>
            </a:r>
            <a:r>
              <a:rPr lang="fr-FR" sz="1400" dirty="0" err="1">
                <a:latin typeface="Eurostile" panose="020B0504020202050204" pitchFamily="34" charset="0"/>
              </a:rPr>
              <a:t>Condores</a:t>
            </a:r>
            <a:r>
              <a:rPr lang="fr-FR" sz="1400" dirty="0">
                <a:latin typeface="Eurostile" panose="020B0504020202050204" pitchFamily="34" charset="0"/>
              </a:rPr>
              <a:t>" ont séjourné à l’Hôtel AGAPA et découvert la douceur de vivre "à la Perrosienne".</a:t>
            </a:r>
          </a:p>
          <a:p>
            <a:br>
              <a:rPr lang="fr-FR" sz="1400" dirty="0">
                <a:latin typeface="Eurostile" panose="020B0504020202050204" pitchFamily="34" charset="0"/>
              </a:rPr>
            </a:br>
            <a:r>
              <a:rPr lang="fr-FR" sz="1400" dirty="0">
                <a:latin typeface="Eurostile" panose="020B0504020202050204" pitchFamily="34" charset="0"/>
              </a:rPr>
              <a:t>Un accueil chaleureux et professionnel, des équipements répondant aux exigences du sport de haut niveau, une mobilisation des habitants et des commerces, une expertise dans la gestion des évènements sont les atouts de Perros-Guirec.</a:t>
            </a:r>
          </a:p>
          <a:p>
            <a:endParaRPr lang="fr-FR" sz="1400" dirty="0">
              <a:latin typeface="Eurostile" panose="020B0504020202050204" pitchFamily="34" charset="0"/>
            </a:endParaRPr>
          </a:p>
        </p:txBody>
      </p:sp>
    </p:spTree>
    <p:extLst>
      <p:ext uri="{BB962C8B-B14F-4D97-AF65-F5344CB8AC3E}">
        <p14:creationId xmlns:p14="http://schemas.microsoft.com/office/powerpoint/2010/main" val="287653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764705"/>
            <a:ext cx="8496944" cy="2481702"/>
          </a:xfrm>
        </p:spPr>
        <p:txBody>
          <a:bodyPr>
            <a:normAutofit/>
          </a:bodyPr>
          <a:lstStyle/>
          <a:p>
            <a:pPr algn="just"/>
            <a:r>
              <a:rPr lang="fr-FR" sz="1800" dirty="0">
                <a:latin typeface="Eurostile" pitchFamily="34" charset="0"/>
              </a:rPr>
              <a:t>Du 28 octobre au 5 novembre - </a:t>
            </a:r>
            <a:r>
              <a:rPr lang="fr-FR" sz="1800" b="1" dirty="0">
                <a:latin typeface="Eurostile" pitchFamily="34" charset="0"/>
              </a:rPr>
              <a:t>20ème</a:t>
            </a:r>
            <a:r>
              <a:rPr lang="fr-FR" sz="1800" dirty="0">
                <a:latin typeface="Eurostile" pitchFamily="34" charset="0"/>
              </a:rPr>
              <a:t> </a:t>
            </a:r>
            <a:r>
              <a:rPr lang="fr-FR" sz="1800" b="1" dirty="0">
                <a:latin typeface="Eurostile" pitchFamily="34" charset="0"/>
              </a:rPr>
              <a:t>Festival d’Art Contemporain </a:t>
            </a:r>
          </a:p>
          <a:p>
            <a:r>
              <a:rPr lang="fr-FR" sz="1800" dirty="0">
                <a:latin typeface="Eurostile" pitchFamily="34" charset="0"/>
              </a:rPr>
              <a:t>Du 23 octobre au 5 novembre - </a:t>
            </a:r>
            <a:r>
              <a:rPr lang="fr-FR" sz="1800" b="1" dirty="0">
                <a:latin typeface="Eurostile" pitchFamily="34" charset="0"/>
              </a:rPr>
              <a:t>Semaines du Tourisme économique et des Savoir-Faire</a:t>
            </a:r>
          </a:p>
          <a:p>
            <a:r>
              <a:rPr lang="fr-FR" sz="1800" dirty="0">
                <a:latin typeface="Eurostile" pitchFamily="34" charset="0"/>
              </a:rPr>
              <a:t>26 au 28 octobre – </a:t>
            </a:r>
            <a:r>
              <a:rPr lang="fr-FR" sz="1800" b="1" dirty="0">
                <a:latin typeface="Eurostile" pitchFamily="34" charset="0"/>
              </a:rPr>
              <a:t>Perros Jazz Festival  </a:t>
            </a:r>
          </a:p>
          <a:p>
            <a:pPr algn="just"/>
            <a:r>
              <a:rPr lang="fr-FR" sz="1800" dirty="0">
                <a:latin typeface="Eurostile" pitchFamily="34" charset="0"/>
              </a:rPr>
              <a:t>2 novembre - </a:t>
            </a:r>
            <a:r>
              <a:rPr lang="fr-FR" sz="1800" b="1" dirty="0">
                <a:latin typeface="Eurostile" pitchFamily="34" charset="0"/>
              </a:rPr>
              <a:t>Place aux Mômes</a:t>
            </a:r>
          </a:p>
          <a:p>
            <a:pPr algn="just"/>
            <a:r>
              <a:rPr lang="fr-FR" sz="1800" dirty="0">
                <a:latin typeface="Eurostile" pitchFamily="34" charset="0"/>
              </a:rPr>
              <a:t>8 au 10 décembre - </a:t>
            </a:r>
            <a:r>
              <a:rPr lang="fr-FR" sz="1800" b="1" dirty="0">
                <a:latin typeface="Eurostile" pitchFamily="34" charset="0"/>
              </a:rPr>
              <a:t>Marché de Noël à la Clarté</a:t>
            </a:r>
          </a:p>
          <a:p>
            <a:pPr algn="just"/>
            <a:r>
              <a:rPr lang="fr-FR" sz="1800" dirty="0">
                <a:latin typeface="Eurostile" pitchFamily="34" charset="0"/>
              </a:rPr>
              <a:t>22 décembre – </a:t>
            </a:r>
            <a:r>
              <a:rPr lang="fr-FR" sz="1800" b="1" dirty="0">
                <a:latin typeface="Eurostile" pitchFamily="34" charset="0"/>
              </a:rPr>
              <a:t>Corrida </a:t>
            </a:r>
            <a:r>
              <a:rPr lang="fr-FR" sz="1600" dirty="0">
                <a:latin typeface="Eurostile" pitchFamily="34" charset="0"/>
              </a:rPr>
              <a:t>(course à pied au centre-ville)</a:t>
            </a:r>
          </a:p>
          <a:p>
            <a:pPr algn="just"/>
            <a:endParaRPr lang="fr-FR" dirty="0">
              <a:latin typeface="Eurostile" pitchFamily="34" charset="0"/>
            </a:endParaRPr>
          </a:p>
          <a:p>
            <a:pPr algn="just"/>
            <a:endParaRPr lang="fr-FR" dirty="0">
              <a:latin typeface="Eurostile" pitchFamily="34" charset="0"/>
            </a:endParaRPr>
          </a:p>
          <a:p>
            <a:pPr algn="just"/>
            <a:endParaRPr lang="fr-FR" dirty="0"/>
          </a:p>
        </p:txBody>
      </p:sp>
      <p:pic>
        <p:nvPicPr>
          <p:cNvPr id="4" name="Picture 2"/>
          <p:cNvPicPr>
            <a:picLocks noChangeAspect="1" noChangeArrowheads="1"/>
          </p:cNvPicPr>
          <p:nvPr/>
        </p:nvPicPr>
        <p:blipFill>
          <a:blip r:embed="rId2" cstate="print"/>
          <a:srcRect/>
          <a:stretch>
            <a:fillRect/>
          </a:stretch>
        </p:blipFill>
        <p:spPr bwMode="auto">
          <a:xfrm>
            <a:off x="0" y="-127186"/>
            <a:ext cx="107504" cy="70125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755576" y="6453336"/>
            <a:ext cx="2304256" cy="246256"/>
          </a:xfrm>
          <a:prstGeom prst="rect">
            <a:avLst/>
          </a:prstGeom>
          <a:noFill/>
          <a:ln w="9525">
            <a:noFill/>
            <a:miter lim="800000"/>
            <a:headEnd/>
            <a:tailEnd/>
          </a:ln>
        </p:spPr>
      </p:pic>
      <p:pic>
        <p:nvPicPr>
          <p:cNvPr id="6" name="Image 5" descr="rose_sans_pg_sansCopyright_2019.png"/>
          <p:cNvPicPr>
            <a:picLocks noChangeAspect="1"/>
          </p:cNvPicPr>
          <p:nvPr/>
        </p:nvPicPr>
        <p:blipFill>
          <a:blip r:embed="rId4" cstate="print"/>
          <a:stretch>
            <a:fillRect/>
          </a:stretch>
        </p:blipFill>
        <p:spPr>
          <a:xfrm>
            <a:off x="178340" y="6165304"/>
            <a:ext cx="577236" cy="577236"/>
          </a:xfrm>
          <a:prstGeom prst="rect">
            <a:avLst/>
          </a:prstGeom>
        </p:spPr>
      </p:pic>
      <p:sp>
        <p:nvSpPr>
          <p:cNvPr id="7"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TEMPS FORTS  - PROCHAINEMENT</a:t>
            </a:r>
          </a:p>
        </p:txBody>
      </p:sp>
      <p:pic>
        <p:nvPicPr>
          <p:cNvPr id="11" name="Image 10" descr="Une image contenant texte, affiche, graphisme, habits&#10;&#10;Description générée automatiquement">
            <a:extLst>
              <a:ext uri="{FF2B5EF4-FFF2-40B4-BE49-F238E27FC236}">
                <a16:creationId xmlns:a16="http://schemas.microsoft.com/office/drawing/2014/main" id="{D22A4C9A-D849-BBA6-876C-1C00115D4B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799" y="3302195"/>
            <a:ext cx="2057157" cy="2907538"/>
          </a:xfrm>
          <a:prstGeom prst="rect">
            <a:avLst/>
          </a:prstGeom>
        </p:spPr>
      </p:pic>
      <p:pic>
        <p:nvPicPr>
          <p:cNvPr id="14" name="Image 13" descr="Une image contenant texte, capture d’écran, Police, graphisme&#10;&#10;Description générée automatiquement">
            <a:extLst>
              <a:ext uri="{FF2B5EF4-FFF2-40B4-BE49-F238E27FC236}">
                <a16:creationId xmlns:a16="http://schemas.microsoft.com/office/drawing/2014/main" id="{44A92048-9075-1F00-D514-2070D63E7D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426" y="3289354"/>
            <a:ext cx="1917300" cy="2875950"/>
          </a:xfrm>
          <a:prstGeom prst="rect">
            <a:avLst/>
          </a:prstGeom>
        </p:spPr>
      </p:pic>
      <p:pic>
        <p:nvPicPr>
          <p:cNvPr id="16" name="Image 15" descr="Une image contenant texte, musique, instrument de musique, saxophone&#10;&#10;Description générée automatiquement">
            <a:extLst>
              <a:ext uri="{FF2B5EF4-FFF2-40B4-BE49-F238E27FC236}">
                <a16:creationId xmlns:a16="http://schemas.microsoft.com/office/drawing/2014/main" id="{42A286C3-2A01-FAA4-F055-32B5F636A4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3075" y="3303880"/>
            <a:ext cx="2057157" cy="2909223"/>
          </a:xfrm>
          <a:prstGeom prst="rect">
            <a:avLst/>
          </a:prstGeom>
        </p:spPr>
      </p:pic>
      <p:pic>
        <p:nvPicPr>
          <p:cNvPr id="20" name="Image 19" descr="Une image contenant texte, affiche, graphisme, Prospectus&#10;&#10;Description générée automatiquement">
            <a:extLst>
              <a:ext uri="{FF2B5EF4-FFF2-40B4-BE49-F238E27FC236}">
                <a16:creationId xmlns:a16="http://schemas.microsoft.com/office/drawing/2014/main" id="{BFBAE11F-C5D3-16CA-06AA-1B16D50F46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4248" y="3315679"/>
            <a:ext cx="2016224" cy="2849737"/>
          </a:xfrm>
          <a:prstGeom prst="rect">
            <a:avLst/>
          </a:prstGeom>
        </p:spPr>
      </p:pic>
    </p:spTree>
    <p:extLst>
      <p:ext uri="{BB962C8B-B14F-4D97-AF65-F5344CB8AC3E}">
        <p14:creationId xmlns:p14="http://schemas.microsoft.com/office/powerpoint/2010/main" val="25098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17693" y="1428751"/>
            <a:ext cx="6864850" cy="1159328"/>
          </a:xfrm>
        </p:spPr>
        <p:txBody>
          <a:bodyPr/>
          <a:lstStyle/>
          <a:p>
            <a:pPr algn="ctr"/>
            <a:r>
              <a:rPr lang="fr-FR" sz="3600" dirty="0"/>
              <a:t>Côtes d’Armor Destination</a:t>
            </a:r>
          </a:p>
        </p:txBody>
      </p:sp>
      <p:sp>
        <p:nvSpPr>
          <p:cNvPr id="3" name="Sous-titre 2"/>
          <p:cNvSpPr>
            <a:spLocks noGrp="1"/>
          </p:cNvSpPr>
          <p:nvPr>
            <p:ph type="subTitle" idx="1"/>
          </p:nvPr>
        </p:nvSpPr>
        <p:spPr>
          <a:xfrm>
            <a:off x="1" y="2763314"/>
            <a:ext cx="8553157" cy="1751537"/>
          </a:xfrm>
        </p:spPr>
        <p:txBody>
          <a:bodyPr/>
          <a:lstStyle/>
          <a:p>
            <a:pPr algn="ctr">
              <a:lnSpc>
                <a:spcPct val="100000"/>
              </a:lnSpc>
            </a:pPr>
            <a:r>
              <a:rPr lang="fr-FR" sz="2800" dirty="0">
                <a:latin typeface="+mj-lt"/>
              </a:rPr>
              <a:t>Patrouille de France</a:t>
            </a:r>
            <a:br>
              <a:rPr lang="fr-FR" sz="2800" dirty="0">
                <a:latin typeface="+mj-lt"/>
              </a:rPr>
            </a:br>
            <a:r>
              <a:rPr lang="fr-FR" sz="2800" dirty="0">
                <a:latin typeface="+mj-lt"/>
              </a:rPr>
              <a:t>Perros-Guirec 2023 </a:t>
            </a:r>
          </a:p>
          <a:p>
            <a:pPr algn="ctr">
              <a:lnSpc>
                <a:spcPct val="100000"/>
              </a:lnSpc>
            </a:pPr>
            <a:r>
              <a:rPr lang="fr-FR" sz="2800" dirty="0">
                <a:latin typeface="+mj-lt"/>
              </a:rPr>
              <a:t>Estimation de la fréquentation</a:t>
            </a:r>
          </a:p>
        </p:txBody>
      </p:sp>
      <p:sp>
        <p:nvSpPr>
          <p:cNvPr id="4" name="Espace réservé du numéro de diapositive 3"/>
          <p:cNvSpPr>
            <a:spLocks noGrp="1"/>
          </p:cNvSpPr>
          <p:nvPr>
            <p:ph type="sldNum" sz="quarter" idx="12"/>
          </p:nvPr>
        </p:nvSpPr>
        <p:spPr/>
        <p:txBody>
          <a:bodyPr/>
          <a:lstStyle/>
          <a:p>
            <a:fld id="{205E2325-1391-8F43-A2D7-AFBA69FCF4B2}" type="slidenum">
              <a:rPr lang="fr-FR" smtClean="0"/>
              <a:t>28</a:t>
            </a:fld>
            <a:endParaRPr lang="fr-FR"/>
          </a:p>
        </p:txBody>
      </p:sp>
      <p:sp>
        <p:nvSpPr>
          <p:cNvPr id="5" name="Espace réservé du pied de page 4"/>
          <p:cNvSpPr>
            <a:spLocks noGrp="1"/>
          </p:cNvSpPr>
          <p:nvPr>
            <p:ph type="ftr" sz="quarter" idx="3"/>
          </p:nvPr>
        </p:nvSpPr>
        <p:spPr/>
        <p:txBody>
          <a:bodyPr/>
          <a:lstStyle/>
          <a:p>
            <a:r>
              <a:rPr lang="fr-FR"/>
              <a:t>CÔTES D’ARMOR DESTINATION</a:t>
            </a:r>
            <a:endParaRPr lang="fr-FR" dirty="0"/>
          </a:p>
        </p:txBody>
      </p:sp>
      <p:sp>
        <p:nvSpPr>
          <p:cNvPr id="6" name="Espace réservé du contenu 5"/>
          <p:cNvSpPr>
            <a:spLocks noGrp="1"/>
          </p:cNvSpPr>
          <p:nvPr>
            <p:ph sz="quarter" idx="13"/>
          </p:nvPr>
        </p:nvSpPr>
        <p:spPr>
          <a:xfrm>
            <a:off x="790735" y="5179069"/>
            <a:ext cx="2592887" cy="359031"/>
          </a:xfrm>
        </p:spPr>
        <p:txBody>
          <a:bodyPr/>
          <a:lstStyle/>
          <a:p>
            <a:r>
              <a:rPr lang="fr-FR" dirty="0"/>
              <a:t>Octobre 2023</a:t>
            </a:r>
          </a:p>
        </p:txBody>
      </p:sp>
      <p:pic>
        <p:nvPicPr>
          <p:cNvPr id="10" name="Image 9" descr="Une image contenant texte, ciel, nuage, affiche&#10;&#10;Description générée automatiquement">
            <a:extLst>
              <a:ext uri="{FF2B5EF4-FFF2-40B4-BE49-F238E27FC236}">
                <a16:creationId xmlns:a16="http://schemas.microsoft.com/office/drawing/2014/main" id="{6DB5E94E-03FE-3045-8F76-E62161C72F2E}"/>
              </a:ext>
            </a:extLst>
          </p:cNvPr>
          <p:cNvPicPr>
            <a:picLocks noChangeAspect="1"/>
          </p:cNvPicPr>
          <p:nvPr/>
        </p:nvPicPr>
        <p:blipFill>
          <a:blip r:embed="rId3"/>
          <a:stretch>
            <a:fillRect/>
          </a:stretch>
        </p:blipFill>
        <p:spPr>
          <a:xfrm>
            <a:off x="7119258" y="981996"/>
            <a:ext cx="1841576" cy="2762365"/>
          </a:xfrm>
          <a:prstGeom prst="rect">
            <a:avLst/>
          </a:prstGeom>
        </p:spPr>
      </p:pic>
      <p:pic>
        <p:nvPicPr>
          <p:cNvPr id="12" name="Image 11" descr="Une image contenant Police, Graphique, cercle, conception&#10;&#10;Description générée automatiquement">
            <a:extLst>
              <a:ext uri="{FF2B5EF4-FFF2-40B4-BE49-F238E27FC236}">
                <a16:creationId xmlns:a16="http://schemas.microsoft.com/office/drawing/2014/main" id="{66D75322-9F1B-4C81-E66D-359A0BE35F16}"/>
              </a:ext>
            </a:extLst>
          </p:cNvPr>
          <p:cNvPicPr>
            <a:picLocks noChangeAspect="1"/>
          </p:cNvPicPr>
          <p:nvPr/>
        </p:nvPicPr>
        <p:blipFill>
          <a:blip r:embed="rId4"/>
          <a:stretch>
            <a:fillRect/>
          </a:stretch>
        </p:blipFill>
        <p:spPr>
          <a:xfrm>
            <a:off x="3255509" y="4773915"/>
            <a:ext cx="810306" cy="810306"/>
          </a:xfrm>
          <a:prstGeom prst="rect">
            <a:avLst/>
          </a:prstGeom>
        </p:spPr>
      </p:pic>
    </p:spTree>
    <p:extLst>
      <p:ext uri="{BB962C8B-B14F-4D97-AF65-F5344CB8AC3E}">
        <p14:creationId xmlns:p14="http://schemas.microsoft.com/office/powerpoint/2010/main" val="333462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E9EDE0F-8643-489C-BC27-C0AB9A0B0539}"/>
              </a:ext>
            </a:extLst>
          </p:cNvPr>
          <p:cNvSpPr>
            <a:spLocks noGrp="1"/>
          </p:cNvSpPr>
          <p:nvPr>
            <p:ph idx="1"/>
          </p:nvPr>
        </p:nvSpPr>
        <p:spPr>
          <a:xfrm>
            <a:off x="205582" y="2247900"/>
            <a:ext cx="8822725" cy="2944587"/>
          </a:xfrm>
        </p:spPr>
        <p:txBody>
          <a:bodyPr>
            <a:normAutofit/>
          </a:bodyPr>
          <a:lstStyle/>
          <a:p>
            <a:r>
              <a:rPr lang="fr-FR" sz="1800" dirty="0">
                <a:solidFill>
                  <a:srgbClr val="4CAED0"/>
                </a:solidFill>
                <a:latin typeface="+mj-lt"/>
                <a:hlinkClick r:id="rId2" action="ppaction://hlinksldjump">
                  <a:extLst>
                    <a:ext uri="{A12FA001-AC4F-418D-AE19-62706E023703}">
                      <ahyp:hlinkClr xmlns:ahyp="http://schemas.microsoft.com/office/drawing/2018/hyperlinkcolor" val="tx"/>
                    </a:ext>
                  </a:extLst>
                </a:hlinkClick>
              </a:rPr>
              <a:t>Flux vision – présentation</a:t>
            </a:r>
            <a:endParaRPr lang="fr-FR" sz="1800" dirty="0">
              <a:solidFill>
                <a:srgbClr val="4CAED0"/>
              </a:solidFill>
              <a:latin typeface="+mj-lt"/>
            </a:endParaRPr>
          </a:p>
          <a:p>
            <a:r>
              <a:rPr lang="fr-FR" sz="1800" dirty="0">
                <a:solidFill>
                  <a:srgbClr val="4CAED0"/>
                </a:solidFill>
                <a:latin typeface="+mj-lt"/>
                <a:hlinkClick r:id="rId3" action="ppaction://hlinksldjump">
                  <a:extLst>
                    <a:ext uri="{A12FA001-AC4F-418D-AE19-62706E023703}">
                      <ahyp:hlinkClr xmlns:ahyp="http://schemas.microsoft.com/office/drawing/2018/hyperlinkcolor" val="tx"/>
                    </a:ext>
                  </a:extLst>
                </a:hlinkClick>
              </a:rPr>
              <a:t>Présentation de l’évènement</a:t>
            </a:r>
            <a:endParaRPr lang="fr-FR" sz="1800" dirty="0">
              <a:solidFill>
                <a:srgbClr val="4CAED0"/>
              </a:solidFill>
              <a:latin typeface="+mj-lt"/>
            </a:endParaRPr>
          </a:p>
          <a:p>
            <a:r>
              <a:rPr lang="fr-FR" sz="1800" dirty="0">
                <a:solidFill>
                  <a:srgbClr val="4CAED0"/>
                </a:solidFill>
                <a:latin typeface="+mj-lt"/>
                <a:hlinkClick r:id="rId4" action="ppaction://hlinksldjump">
                  <a:extLst>
                    <a:ext uri="{A12FA001-AC4F-418D-AE19-62706E023703}">
                      <ahyp:hlinkClr xmlns:ahyp="http://schemas.microsoft.com/office/drawing/2018/hyperlinkcolor" val="tx"/>
                    </a:ext>
                  </a:extLst>
                </a:hlinkClick>
              </a:rPr>
              <a:t>Fréquentation les APRES MIDIS (12h à 18h)</a:t>
            </a:r>
            <a:endParaRPr lang="fr-FR" sz="1800" dirty="0">
              <a:solidFill>
                <a:srgbClr val="4CAED0"/>
              </a:solidFill>
              <a:latin typeface="+mj-lt"/>
            </a:endParaRPr>
          </a:p>
          <a:p>
            <a:r>
              <a:rPr lang="fr-FR" sz="1800" dirty="0">
                <a:solidFill>
                  <a:srgbClr val="4CAED0"/>
                </a:solidFill>
                <a:latin typeface="+mj-lt"/>
                <a:hlinkClick r:id="rId5" action="ppaction://hlinksldjump">
                  <a:extLst>
                    <a:ext uri="{A12FA001-AC4F-418D-AE19-62706E023703}">
                      <ahyp:hlinkClr xmlns:ahyp="http://schemas.microsoft.com/office/drawing/2018/hyperlinkcolor" val="tx"/>
                    </a:ext>
                  </a:extLst>
                </a:hlinkClick>
              </a:rPr>
              <a:t>Fréquentation par tranches horaires de 2h</a:t>
            </a:r>
            <a:endParaRPr lang="fr-FR" sz="1800" dirty="0">
              <a:solidFill>
                <a:srgbClr val="4CAED0"/>
              </a:solidFill>
              <a:latin typeface="+mj-lt"/>
            </a:endParaRPr>
          </a:p>
          <a:p>
            <a:r>
              <a:rPr lang="fr-FR" sz="1800" dirty="0">
                <a:solidFill>
                  <a:srgbClr val="4CAED0"/>
                </a:solidFill>
                <a:latin typeface="+mj-lt"/>
                <a:hlinkClick r:id="" action="ppaction://noaction">
                  <a:extLst>
                    <a:ext uri="{A12FA001-AC4F-418D-AE19-62706E023703}">
                      <ahyp:hlinkClr xmlns:ahyp="http://schemas.microsoft.com/office/drawing/2018/hyperlinkcolor" val="tx"/>
                    </a:ext>
                  </a:extLst>
                </a:hlinkClick>
              </a:rPr>
              <a:t>TYPES DE VISITEURS</a:t>
            </a:r>
            <a:endParaRPr lang="fr-FR" sz="1800" dirty="0">
              <a:solidFill>
                <a:srgbClr val="4CAED0"/>
              </a:solidFill>
              <a:latin typeface="+mj-lt"/>
            </a:endParaRPr>
          </a:p>
          <a:p>
            <a:r>
              <a:rPr lang="fr-FR" sz="1800" dirty="0">
                <a:solidFill>
                  <a:srgbClr val="4CAED0"/>
                </a:solidFill>
                <a:latin typeface="+mj-lt"/>
                <a:hlinkClick r:id="rId6" action="ppaction://hlinksldjump">
                  <a:extLst>
                    <a:ext uri="{A12FA001-AC4F-418D-AE19-62706E023703}">
                      <ahyp:hlinkClr xmlns:ahyp="http://schemas.microsoft.com/office/drawing/2018/hyperlinkcolor" val="tx"/>
                    </a:ext>
                  </a:extLst>
                </a:hlinkClick>
              </a:rPr>
              <a:t>PROVENANCE DES VISITEURS</a:t>
            </a:r>
            <a:endParaRPr lang="fr-FR" sz="1800" dirty="0">
              <a:solidFill>
                <a:srgbClr val="4CAED0"/>
              </a:solidFill>
              <a:latin typeface="+mj-lt"/>
            </a:endParaRPr>
          </a:p>
          <a:p>
            <a:r>
              <a:rPr lang="fr-FR" sz="1800" dirty="0">
                <a:solidFill>
                  <a:srgbClr val="4CAED8"/>
                </a:solidFill>
                <a:latin typeface="+mj-lt"/>
                <a:hlinkClick r:id="rId7" action="ppaction://hlinksldjump">
                  <a:extLst>
                    <a:ext uri="{A12FA001-AC4F-418D-AE19-62706E023703}">
                      <ahyp:hlinkClr xmlns:ahyp="http://schemas.microsoft.com/office/drawing/2018/hyperlinkcolor" val="tx"/>
                    </a:ext>
                  </a:extLst>
                </a:hlinkClick>
              </a:rPr>
              <a:t>Visiteurs par tranche </a:t>
            </a:r>
            <a:r>
              <a:rPr lang="fr-FR" sz="1800" dirty="0">
                <a:solidFill>
                  <a:srgbClr val="4CAED0"/>
                </a:solidFill>
                <a:latin typeface="+mj-lt"/>
                <a:hlinkClick r:id="rId7" action="ppaction://hlinksldjump">
                  <a:extLst>
                    <a:ext uri="{A12FA001-AC4F-418D-AE19-62706E023703}">
                      <ahyp:hlinkClr xmlns:ahyp="http://schemas.microsoft.com/office/drawing/2018/hyperlinkcolor" val="tx"/>
                    </a:ext>
                  </a:extLst>
                </a:hlinkClick>
              </a:rPr>
              <a:t>d'âge, CSP et LIEUX DE VIE</a:t>
            </a:r>
            <a:r>
              <a:rPr lang="fr-FR" sz="1800" dirty="0">
                <a:solidFill>
                  <a:srgbClr val="4CAED0"/>
                </a:solidFill>
                <a:latin typeface="+mj-lt"/>
              </a:rPr>
              <a:t> </a:t>
            </a:r>
            <a:endParaRPr lang="fr-FR" sz="1800" dirty="0">
              <a:solidFill>
                <a:schemeClr val="accent1"/>
              </a:solidFill>
              <a:latin typeface="+mj-lt"/>
            </a:endParaRPr>
          </a:p>
          <a:p>
            <a:endParaRPr lang="fr-FR" sz="1800" dirty="0">
              <a:solidFill>
                <a:schemeClr val="accent1"/>
              </a:solidFill>
              <a:latin typeface="+mj-lt"/>
            </a:endParaRPr>
          </a:p>
          <a:p>
            <a:pPr marL="0" indent="0">
              <a:buNone/>
            </a:pPr>
            <a:endParaRPr lang="fr-FR" sz="1600" dirty="0">
              <a:solidFill>
                <a:schemeClr val="bg2">
                  <a:lumMod val="75000"/>
                </a:schemeClr>
              </a:solidFill>
              <a:latin typeface="+mj-lt"/>
            </a:endParaRPr>
          </a:p>
        </p:txBody>
      </p:sp>
      <p:sp>
        <p:nvSpPr>
          <p:cNvPr id="3" name="Espace réservé du numéro de diapositive 2">
            <a:extLst>
              <a:ext uri="{FF2B5EF4-FFF2-40B4-BE49-F238E27FC236}">
                <a16:creationId xmlns:a16="http://schemas.microsoft.com/office/drawing/2014/main" id="{6E9151B8-2FF2-407B-A102-418F1CE8D074}"/>
              </a:ext>
            </a:extLst>
          </p:cNvPr>
          <p:cNvSpPr>
            <a:spLocks noGrp="1"/>
          </p:cNvSpPr>
          <p:nvPr>
            <p:ph type="sldNum" sz="quarter" idx="12"/>
          </p:nvPr>
        </p:nvSpPr>
        <p:spPr/>
        <p:txBody>
          <a:bodyPr/>
          <a:lstStyle/>
          <a:p>
            <a:fld id="{205E2325-1391-8F43-A2D7-AFBA69FCF4B2}" type="slidenum">
              <a:rPr lang="fr-FR" smtClean="0"/>
              <a:pPr/>
              <a:t>29</a:t>
            </a:fld>
            <a:endParaRPr lang="fr-FR" dirty="0"/>
          </a:p>
        </p:txBody>
      </p:sp>
      <p:sp>
        <p:nvSpPr>
          <p:cNvPr id="4" name="Titre 4">
            <a:extLst>
              <a:ext uri="{FF2B5EF4-FFF2-40B4-BE49-F238E27FC236}">
                <a16:creationId xmlns:a16="http://schemas.microsoft.com/office/drawing/2014/main" id="{50D51A0A-0E38-433F-994E-E0464CA73D90}"/>
              </a:ext>
            </a:extLst>
          </p:cNvPr>
          <p:cNvSpPr txBox="1">
            <a:spLocks/>
          </p:cNvSpPr>
          <p:nvPr/>
        </p:nvSpPr>
        <p:spPr>
          <a:xfrm>
            <a:off x="4101811" y="1417855"/>
            <a:ext cx="5042189" cy="830045"/>
          </a:xfrm>
          <a:prstGeom prst="rect">
            <a:avLst/>
          </a:prstGeom>
        </p:spPr>
        <p:txBody>
          <a:bodyPr>
            <a:normAutofit fontScale="85000" lnSpcReduction="10000"/>
          </a:bodyPr>
          <a:lstStyle>
            <a:lvl1pPr marL="180000" indent="252000" algn="l" defTabSz="457200" rtl="0" eaLnBrk="1" latinLnBrk="0" hangingPunct="1">
              <a:lnSpc>
                <a:spcPts val="3300"/>
              </a:lnSpc>
              <a:spcBef>
                <a:spcPct val="0"/>
              </a:spcBef>
              <a:buFontTx/>
              <a:buBlip>
                <a:blip r:embed="rId8"/>
              </a:buBlip>
              <a:defRPr sz="3300" kern="1200" cap="all">
                <a:solidFill>
                  <a:schemeClr val="accent1"/>
                </a:solidFill>
                <a:latin typeface="Tertre Extra Bold"/>
                <a:ea typeface="+mj-ea"/>
                <a:cs typeface="Tertre Extra Bold"/>
              </a:defRPr>
            </a:lvl1pPr>
          </a:lstStyle>
          <a:p>
            <a:r>
              <a:rPr lang="fr-FR" dirty="0"/>
              <a:t>Patrouille de France 2023</a:t>
            </a:r>
          </a:p>
        </p:txBody>
      </p:sp>
      <p:pic>
        <p:nvPicPr>
          <p:cNvPr id="5" name="Image 4" descr="Une image contenant texte, ciel, nuage, affiche&#10;&#10;Description générée automatiquement">
            <a:extLst>
              <a:ext uri="{FF2B5EF4-FFF2-40B4-BE49-F238E27FC236}">
                <a16:creationId xmlns:a16="http://schemas.microsoft.com/office/drawing/2014/main" id="{9875946E-C5B5-2449-678C-0CAE1D981E84}"/>
              </a:ext>
            </a:extLst>
          </p:cNvPr>
          <p:cNvPicPr>
            <a:picLocks noChangeAspect="1"/>
          </p:cNvPicPr>
          <p:nvPr/>
        </p:nvPicPr>
        <p:blipFill>
          <a:blip r:embed="rId9"/>
          <a:stretch>
            <a:fillRect/>
          </a:stretch>
        </p:blipFill>
        <p:spPr>
          <a:xfrm>
            <a:off x="7096843" y="2339011"/>
            <a:ext cx="1841576" cy="2762365"/>
          </a:xfrm>
          <a:prstGeom prst="rect">
            <a:avLst/>
          </a:prstGeom>
        </p:spPr>
      </p:pic>
    </p:spTree>
    <p:extLst>
      <p:ext uri="{BB962C8B-B14F-4D97-AF65-F5344CB8AC3E}">
        <p14:creationId xmlns:p14="http://schemas.microsoft.com/office/powerpoint/2010/main" val="107799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127186"/>
            <a:ext cx="107504" cy="7012570"/>
          </a:xfrm>
          <a:prstGeom prst="rect">
            <a:avLst/>
          </a:prstGeom>
          <a:noFill/>
          <a:ln w="9525">
            <a:noFill/>
            <a:miter lim="800000"/>
            <a:headEnd/>
            <a:tailEnd/>
          </a:ln>
        </p:spPr>
      </p:pic>
      <p:pic>
        <p:nvPicPr>
          <p:cNvPr id="8" name="Image 7" descr="rose_sans_pg_sansCopyright_2019.png"/>
          <p:cNvPicPr>
            <a:picLocks noChangeAspect="1"/>
          </p:cNvPicPr>
          <p:nvPr/>
        </p:nvPicPr>
        <p:blipFill>
          <a:blip r:embed="rId4" cstate="print"/>
          <a:stretch>
            <a:fillRect/>
          </a:stretch>
        </p:blipFill>
        <p:spPr>
          <a:xfrm>
            <a:off x="179512" y="6165304"/>
            <a:ext cx="577236" cy="577236"/>
          </a:xfrm>
          <a:prstGeom prst="rect">
            <a:avLst/>
          </a:prstGeom>
        </p:spPr>
      </p:pic>
      <p:sp>
        <p:nvSpPr>
          <p:cNvPr id="9" name="Titre 1"/>
          <p:cNvSpPr txBox="1">
            <a:spLocks/>
          </p:cNvSpPr>
          <p:nvPr/>
        </p:nvSpPr>
        <p:spPr>
          <a:xfrm>
            <a:off x="323528" y="116632"/>
            <a:ext cx="8496944" cy="792088"/>
          </a:xfrm>
          <a:prstGeom prst="rect">
            <a:avLst/>
          </a:prstGeom>
          <a:solidFill>
            <a:schemeClr val="tx1">
              <a:lumMod val="85000"/>
              <a:lumOff val="15000"/>
            </a:schemeClr>
          </a:solidFill>
        </p:spPr>
        <p:txBody>
          <a:bodyPr vert="horz" lIns="91440" tIns="45720" rIns="91440" bIns="45720" rtlCol="0" anchor="ctr">
            <a:normAutofit fontScale="92500" lnSpcReduction="2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TENDANCES NATIONALES </a:t>
            </a:r>
          </a:p>
          <a:p>
            <a:pPr algn="ctr"/>
            <a:r>
              <a:rPr lang="fr-FR" sz="2800" b="1" dirty="0">
                <a:solidFill>
                  <a:schemeClr val="bg1"/>
                </a:solidFill>
                <a:latin typeface="Eurostile" pitchFamily="34" charset="0"/>
                <a:cs typeface="Arial" pitchFamily="34" charset="0"/>
              </a:rPr>
              <a:t>sources : ATOUT France - ADN Tourisme   </a:t>
            </a:r>
          </a:p>
        </p:txBody>
      </p:sp>
      <p:pic>
        <p:nvPicPr>
          <p:cNvPr id="10" name="Picture 4"/>
          <p:cNvPicPr>
            <a:picLocks noChangeAspect="1" noChangeArrowheads="1"/>
          </p:cNvPicPr>
          <p:nvPr/>
        </p:nvPicPr>
        <p:blipFill>
          <a:blip r:embed="rId5" cstate="print"/>
          <a:srcRect/>
          <a:stretch>
            <a:fillRect/>
          </a:stretch>
        </p:blipFill>
        <p:spPr bwMode="auto">
          <a:xfrm>
            <a:off x="827584" y="6423104"/>
            <a:ext cx="2304256" cy="246256"/>
          </a:xfrm>
          <a:prstGeom prst="rect">
            <a:avLst/>
          </a:prstGeom>
          <a:noFill/>
          <a:ln w="9525">
            <a:noFill/>
            <a:miter lim="800000"/>
            <a:headEnd/>
            <a:tailEnd/>
          </a:ln>
        </p:spPr>
      </p:pic>
      <p:sp>
        <p:nvSpPr>
          <p:cNvPr id="3" name="ZoneTexte 2">
            <a:extLst>
              <a:ext uri="{FF2B5EF4-FFF2-40B4-BE49-F238E27FC236}">
                <a16:creationId xmlns:a16="http://schemas.microsoft.com/office/drawing/2014/main" id="{566A554B-968D-B317-F451-6D1F6175BB5C}"/>
              </a:ext>
            </a:extLst>
          </p:cNvPr>
          <p:cNvSpPr txBox="1"/>
          <p:nvPr/>
        </p:nvSpPr>
        <p:spPr>
          <a:xfrm>
            <a:off x="251520" y="908720"/>
            <a:ext cx="8784976" cy="253916"/>
          </a:xfrm>
          <a:prstGeom prst="rect">
            <a:avLst/>
          </a:prstGeom>
          <a:noFill/>
        </p:spPr>
        <p:txBody>
          <a:bodyPr wrap="square">
            <a:spAutoFit/>
          </a:bodyPr>
          <a:lstStyle/>
          <a:p>
            <a:r>
              <a:rPr lang="fr-FR" sz="1050" b="1" dirty="0">
                <a:solidFill>
                  <a:srgbClr val="EC008C"/>
                </a:solidFill>
              </a:rPr>
              <a:t>« Baromètre des intentions de départ des Français, ADN Tourisme, Atout France et partenaires territoriaux dans le cadre de France Tourisme Observation »</a:t>
            </a:r>
          </a:p>
        </p:txBody>
      </p:sp>
      <p:pic>
        <p:nvPicPr>
          <p:cNvPr id="4" name="Image 3">
            <a:extLst>
              <a:ext uri="{FF2B5EF4-FFF2-40B4-BE49-F238E27FC236}">
                <a16:creationId xmlns:a16="http://schemas.microsoft.com/office/drawing/2014/main" id="{7FF9C78A-F4AB-354C-BAA0-9B52572EEF1A}"/>
              </a:ext>
            </a:extLst>
          </p:cNvPr>
          <p:cNvPicPr>
            <a:picLocks noChangeAspect="1"/>
          </p:cNvPicPr>
          <p:nvPr/>
        </p:nvPicPr>
        <p:blipFill>
          <a:blip r:embed="rId6"/>
          <a:stretch>
            <a:fillRect/>
          </a:stretch>
        </p:blipFill>
        <p:spPr>
          <a:xfrm>
            <a:off x="251520" y="1232756"/>
            <a:ext cx="8823412" cy="4428630"/>
          </a:xfrm>
          <a:prstGeom prst="rect">
            <a:avLst/>
          </a:prstGeom>
        </p:spPr>
      </p:pic>
    </p:spTree>
    <p:extLst>
      <p:ext uri="{BB962C8B-B14F-4D97-AF65-F5344CB8AC3E}">
        <p14:creationId xmlns:p14="http://schemas.microsoft.com/office/powerpoint/2010/main" val="305875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30</a:t>
            </a:fld>
            <a:endParaRPr lang="fr-FR" dirty="0"/>
          </a:p>
        </p:txBody>
      </p:sp>
      <p:sp>
        <p:nvSpPr>
          <p:cNvPr id="2" name="Espace réservé du contenu 1">
            <a:extLst>
              <a:ext uri="{FF2B5EF4-FFF2-40B4-BE49-F238E27FC236}">
                <a16:creationId xmlns:a16="http://schemas.microsoft.com/office/drawing/2014/main" id="{B399DBE3-D0CE-DB7A-35D5-CB7FFE5ED917}"/>
              </a:ext>
            </a:extLst>
          </p:cNvPr>
          <p:cNvSpPr>
            <a:spLocks noGrp="1"/>
          </p:cNvSpPr>
          <p:nvPr>
            <p:ph sz="half" idx="4294967295"/>
          </p:nvPr>
        </p:nvSpPr>
        <p:spPr>
          <a:xfrm>
            <a:off x="248662" y="1600200"/>
            <a:ext cx="4422399" cy="4019550"/>
          </a:xfrm>
        </p:spPr>
        <p:txBody>
          <a:bodyPr>
            <a:normAutofit fontScale="47500" lnSpcReduction="20000"/>
          </a:bodyPr>
          <a:lstStyle/>
          <a:p>
            <a:pPr algn="l"/>
            <a:r>
              <a:rPr lang="fr-FR" b="1" dirty="0">
                <a:solidFill>
                  <a:srgbClr val="E6007E"/>
                </a:solidFill>
                <a:latin typeface="+mj-lt"/>
              </a:rPr>
              <a:t>La mairie de Perros-Guirec </a:t>
            </a:r>
            <a:r>
              <a:rPr lang="fr-FR" dirty="0">
                <a:solidFill>
                  <a:schemeClr val="tx2"/>
                </a:solidFill>
                <a:latin typeface="+mj-lt"/>
              </a:rPr>
              <a:t>qui accueille chaque été depuis 40 ans la </a:t>
            </a:r>
            <a:r>
              <a:rPr lang="fr-FR" b="1" dirty="0">
                <a:solidFill>
                  <a:srgbClr val="E6007E"/>
                </a:solidFill>
                <a:latin typeface="+mj-lt"/>
              </a:rPr>
              <a:t>Patrouille de France </a:t>
            </a:r>
            <a:r>
              <a:rPr lang="fr-FR" dirty="0">
                <a:solidFill>
                  <a:schemeClr val="tx2"/>
                </a:solidFill>
                <a:latin typeface="+mj-lt"/>
              </a:rPr>
              <a:t>a souhaité évaluer la fréquentation et les publics </a:t>
            </a:r>
            <a:br>
              <a:rPr lang="fr-FR" dirty="0">
                <a:solidFill>
                  <a:schemeClr val="tx2"/>
                </a:solidFill>
                <a:latin typeface="+mj-lt"/>
              </a:rPr>
            </a:br>
            <a:r>
              <a:rPr lang="fr-FR" dirty="0">
                <a:solidFill>
                  <a:schemeClr val="tx2"/>
                </a:solidFill>
                <a:latin typeface="+mj-lt"/>
              </a:rPr>
              <a:t>de l’édition 2023. </a:t>
            </a:r>
          </a:p>
          <a:p>
            <a:pPr algn="l"/>
            <a:endParaRPr lang="fr-FR" dirty="0">
              <a:solidFill>
                <a:schemeClr val="tx2"/>
              </a:solidFill>
              <a:latin typeface="+mj-lt"/>
            </a:endParaRPr>
          </a:p>
          <a:p>
            <a:pPr algn="l"/>
            <a:r>
              <a:rPr lang="fr-FR" dirty="0">
                <a:solidFill>
                  <a:schemeClr val="tx2"/>
                </a:solidFill>
                <a:latin typeface="+mj-lt"/>
              </a:rPr>
              <a:t>Elle a fait appel à Côtes d’Armor Destination afin de réaliser une analyse Flux Vision Orange sur l’évènement.</a:t>
            </a:r>
          </a:p>
          <a:p>
            <a:pPr algn="l"/>
            <a:br>
              <a:rPr lang="fr-FR" b="1" i="1" u="none" strike="noStrike" baseline="0" dirty="0">
                <a:solidFill>
                  <a:srgbClr val="E6007E"/>
                </a:solidFill>
                <a:latin typeface="+mj-lt"/>
              </a:rPr>
            </a:br>
            <a:r>
              <a:rPr lang="fr-FR" b="1" i="1" u="none" strike="noStrike" baseline="0" dirty="0">
                <a:solidFill>
                  <a:srgbClr val="E6007E"/>
                </a:solidFill>
                <a:latin typeface="+mj-lt"/>
              </a:rPr>
              <a:t>ETUDE FLUX VISION – PATROUILLE DE FRANCE</a:t>
            </a:r>
            <a:r>
              <a:rPr lang="fr-FR" b="1" i="1" dirty="0">
                <a:solidFill>
                  <a:srgbClr val="E6007E"/>
                </a:solidFill>
                <a:latin typeface="+mj-lt"/>
              </a:rPr>
              <a:t> 2023</a:t>
            </a:r>
            <a:endParaRPr lang="fr-FR" b="1" i="1" u="none" strike="noStrike" baseline="0" dirty="0">
              <a:solidFill>
                <a:srgbClr val="E6007E"/>
              </a:solidFill>
              <a:latin typeface="+mj-lt"/>
            </a:endParaRPr>
          </a:p>
          <a:p>
            <a:pPr algn="l"/>
            <a:br>
              <a:rPr lang="fr-FR" b="0" i="0" u="none" strike="noStrike" baseline="0" dirty="0">
                <a:solidFill>
                  <a:schemeClr val="tx2"/>
                </a:solidFill>
                <a:latin typeface="+mj-lt"/>
              </a:rPr>
            </a:br>
            <a:r>
              <a:rPr lang="fr-FR" b="0" i="0" u="none" strike="noStrike" baseline="0" dirty="0">
                <a:solidFill>
                  <a:schemeClr val="tx2"/>
                </a:solidFill>
                <a:latin typeface="+mj-lt"/>
              </a:rPr>
              <a:t>Suivi de la fréquentation </a:t>
            </a:r>
            <a:br>
              <a:rPr lang="fr-FR" b="0" i="0" u="none" strike="noStrike" baseline="0" dirty="0">
                <a:solidFill>
                  <a:schemeClr val="tx2"/>
                </a:solidFill>
                <a:latin typeface="+mj-lt"/>
              </a:rPr>
            </a:br>
            <a:r>
              <a:rPr lang="fr-FR" b="0" i="0" u="none" strike="noStrike" baseline="0" dirty="0">
                <a:solidFill>
                  <a:schemeClr val="tx2"/>
                </a:solidFill>
                <a:latin typeface="+mj-lt"/>
              </a:rPr>
              <a:t>de la Patrouille de France, </a:t>
            </a:r>
            <a:br>
              <a:rPr lang="fr-FR" b="0" i="0" u="none" strike="noStrike" baseline="0" dirty="0">
                <a:solidFill>
                  <a:schemeClr val="tx2"/>
                </a:solidFill>
                <a:latin typeface="+mj-lt"/>
              </a:rPr>
            </a:br>
            <a:r>
              <a:rPr lang="fr-FR" b="0" i="0" u="none" strike="noStrike" baseline="0" dirty="0">
                <a:solidFill>
                  <a:schemeClr val="tx2"/>
                </a:solidFill>
                <a:latin typeface="+mj-lt"/>
              </a:rPr>
              <a:t>du </a:t>
            </a:r>
            <a:r>
              <a:rPr lang="fr-FR" b="1" i="0" u="none" strike="noStrike" baseline="0" dirty="0">
                <a:solidFill>
                  <a:srgbClr val="E6007E"/>
                </a:solidFill>
                <a:latin typeface="+mj-lt"/>
              </a:rPr>
              <a:t>19 et 20 août 2023</a:t>
            </a:r>
            <a:r>
              <a:rPr lang="fr-FR" b="0" i="0" u="none" strike="noStrike" baseline="0" dirty="0">
                <a:solidFill>
                  <a:schemeClr val="tx2"/>
                </a:solidFill>
                <a:latin typeface="+mj-lt"/>
              </a:rPr>
              <a:t>. </a:t>
            </a:r>
            <a:br>
              <a:rPr lang="fr-FR" b="0" i="0" u="none" strike="noStrike" baseline="0" dirty="0">
                <a:solidFill>
                  <a:schemeClr val="tx2"/>
                </a:solidFill>
                <a:latin typeface="+mj-lt"/>
              </a:rPr>
            </a:br>
            <a:br>
              <a:rPr lang="fr-FR" b="0" i="0" u="none" strike="noStrike" baseline="0" dirty="0">
                <a:solidFill>
                  <a:schemeClr val="tx2"/>
                </a:solidFill>
                <a:latin typeface="+mj-lt"/>
              </a:rPr>
            </a:br>
            <a:r>
              <a:rPr lang="fr-FR" b="1" i="0" u="none" strike="noStrike" baseline="0" dirty="0">
                <a:solidFill>
                  <a:schemeClr val="tx2"/>
                </a:solidFill>
                <a:latin typeface="+mj-lt"/>
              </a:rPr>
              <a:t>Périmètre d’observation : </a:t>
            </a:r>
            <a:br>
              <a:rPr lang="fr-FR" b="1" i="0" u="none" strike="noStrike" baseline="0" dirty="0">
                <a:solidFill>
                  <a:schemeClr val="tx2"/>
                </a:solidFill>
                <a:latin typeface="+mj-lt"/>
              </a:rPr>
            </a:br>
            <a:r>
              <a:rPr lang="fr-FR" b="0" i="0" u="none" strike="noStrike" baseline="0" dirty="0">
                <a:solidFill>
                  <a:schemeClr val="tx2"/>
                </a:solidFill>
                <a:latin typeface="+mj-lt"/>
              </a:rPr>
              <a:t>Perros-Guirec</a:t>
            </a:r>
          </a:p>
          <a:p>
            <a:r>
              <a:rPr lang="fr-FR" sz="1000" b="1" dirty="0">
                <a:solidFill>
                  <a:schemeClr val="tx2"/>
                </a:solidFill>
                <a:latin typeface="+mj-lt"/>
              </a:rPr>
              <a:t>Contour en noir </a:t>
            </a:r>
            <a:r>
              <a:rPr lang="fr-FR" sz="1000" dirty="0">
                <a:solidFill>
                  <a:schemeClr val="tx2"/>
                </a:solidFill>
                <a:latin typeface="+mj-lt"/>
              </a:rPr>
              <a:t>: </a:t>
            </a:r>
            <a:br>
              <a:rPr lang="fr-FR" sz="1000" dirty="0">
                <a:solidFill>
                  <a:schemeClr val="tx2"/>
                </a:solidFill>
                <a:latin typeface="+mj-lt"/>
              </a:rPr>
            </a:br>
            <a:r>
              <a:rPr lang="fr-FR" sz="1000" dirty="0">
                <a:solidFill>
                  <a:schemeClr val="tx2"/>
                </a:solidFill>
                <a:latin typeface="+mj-lt"/>
              </a:rPr>
              <a:t>zone souhaitée </a:t>
            </a:r>
            <a:br>
              <a:rPr lang="fr-FR" sz="1000" dirty="0">
                <a:solidFill>
                  <a:schemeClr val="tx2"/>
                </a:solidFill>
                <a:latin typeface="+mj-lt"/>
              </a:rPr>
            </a:br>
            <a:r>
              <a:rPr lang="fr-FR" sz="1000" b="1" dirty="0">
                <a:solidFill>
                  <a:schemeClr val="tx2"/>
                </a:solidFill>
                <a:latin typeface="+mj-lt"/>
              </a:rPr>
              <a:t>Zone en bleu </a:t>
            </a:r>
            <a:r>
              <a:rPr lang="fr-FR" sz="1000" dirty="0">
                <a:solidFill>
                  <a:schemeClr val="tx2"/>
                </a:solidFill>
                <a:latin typeface="+mj-lt"/>
              </a:rPr>
              <a:t>: </a:t>
            </a:r>
            <a:br>
              <a:rPr lang="fr-FR" sz="1000" dirty="0">
                <a:solidFill>
                  <a:schemeClr val="tx2"/>
                </a:solidFill>
                <a:latin typeface="+mj-lt"/>
              </a:rPr>
            </a:br>
            <a:r>
              <a:rPr lang="fr-FR" sz="1000" dirty="0">
                <a:solidFill>
                  <a:schemeClr val="tx2"/>
                </a:solidFill>
                <a:latin typeface="+mj-lt"/>
              </a:rPr>
              <a:t>zone observée</a:t>
            </a:r>
            <a:endParaRPr lang="fr-FR" b="0" i="0" u="none" strike="noStrike" baseline="0" dirty="0">
              <a:solidFill>
                <a:schemeClr val="tx2"/>
              </a:solidFill>
              <a:latin typeface="+mj-lt"/>
            </a:endParaRPr>
          </a:p>
        </p:txBody>
      </p:sp>
      <p:sp>
        <p:nvSpPr>
          <p:cNvPr id="3" name="Espace réservé du contenu 2">
            <a:extLst>
              <a:ext uri="{FF2B5EF4-FFF2-40B4-BE49-F238E27FC236}">
                <a16:creationId xmlns:a16="http://schemas.microsoft.com/office/drawing/2014/main" id="{AAE1E4FE-BD13-D388-1993-DBCCEF3F2F79}"/>
              </a:ext>
            </a:extLst>
          </p:cNvPr>
          <p:cNvSpPr>
            <a:spLocks noGrp="1"/>
          </p:cNvSpPr>
          <p:nvPr>
            <p:ph sz="half" idx="4294967295"/>
          </p:nvPr>
        </p:nvSpPr>
        <p:spPr>
          <a:xfrm>
            <a:off x="4784726" y="1520191"/>
            <a:ext cx="4359275" cy="4099560"/>
          </a:xfrm>
        </p:spPr>
        <p:txBody>
          <a:bodyPr>
            <a:noAutofit/>
          </a:bodyPr>
          <a:lstStyle/>
          <a:p>
            <a:r>
              <a:rPr lang="fr-FR" sz="1600" b="1" dirty="0">
                <a:solidFill>
                  <a:schemeClr val="accent1"/>
                </a:solidFill>
                <a:latin typeface="+mj-lt"/>
              </a:rPr>
              <a:t>Qu’est-ce que Flux Vision Tourisme ?</a:t>
            </a:r>
          </a:p>
          <a:p>
            <a:r>
              <a:rPr lang="fr-FR" b="1" i="0" u="none" strike="noStrike" baseline="0" dirty="0">
                <a:solidFill>
                  <a:srgbClr val="5DBCAC"/>
                </a:solidFill>
                <a:latin typeface="+mj-lt"/>
              </a:rPr>
              <a:t> </a:t>
            </a:r>
            <a:br>
              <a:rPr lang="fr-FR" b="1" i="0" u="none" strike="noStrike" baseline="0" dirty="0">
                <a:solidFill>
                  <a:srgbClr val="5DBCAC"/>
                </a:solidFill>
                <a:latin typeface="+mj-lt"/>
              </a:rPr>
            </a:br>
            <a:r>
              <a:rPr lang="fr-FR" b="0" i="0" u="none" strike="noStrike" baseline="0" dirty="0">
                <a:latin typeface="+mj-lt"/>
              </a:rPr>
              <a:t>« Flux Vision Tourisme » est une solution développée par Orange Business permettant de convertir des millions d’informations techniques du réseau mobile Orange, en indicateurs statistiques afin d’analyser la fréquentation des territoires ainsi que les lieux de nuitées et d'excursions des populations.</a:t>
            </a:r>
          </a:p>
          <a:p>
            <a:br>
              <a:rPr lang="fr-FR" b="0" i="0" u="none" strike="noStrike" baseline="0" dirty="0">
                <a:latin typeface="+mj-lt"/>
              </a:rPr>
            </a:br>
            <a:r>
              <a:rPr lang="fr-FR" b="0" i="0" u="none" strike="noStrike" baseline="0" dirty="0">
                <a:latin typeface="+mj-lt"/>
              </a:rPr>
              <a:t>Cette solution, a été coconstruite depuis 2013 avec ADN Tourisme, Fédération nationale des organismes institutionnels de tourisme. </a:t>
            </a:r>
            <a:br>
              <a:rPr lang="fr-FR" b="0" i="0" u="none" strike="noStrike" baseline="0" dirty="0">
                <a:latin typeface="+mj-lt"/>
              </a:rPr>
            </a:br>
            <a:r>
              <a:rPr lang="fr-FR" b="0" i="0" u="none" strike="noStrike" baseline="0" dirty="0">
                <a:latin typeface="+mj-lt"/>
              </a:rPr>
              <a:t>Elle s’appuie notamment sur : </a:t>
            </a:r>
          </a:p>
          <a:p>
            <a:pPr marL="207450" indent="-171450">
              <a:buFont typeface="Wingdings" panose="05000000000000000000" pitchFamily="2" charset="2"/>
              <a:buChar char="q"/>
            </a:pPr>
            <a:r>
              <a:rPr lang="fr-FR" b="0" i="0" u="none" strike="noStrike" baseline="0" dirty="0">
                <a:latin typeface="+mj-lt"/>
              </a:rPr>
              <a:t> Une segmentation : qualification d’un mobile en « touriste », « résident », … en tenant compte des durées et fréquences de séjour.</a:t>
            </a:r>
          </a:p>
          <a:p>
            <a:pPr marL="207450" indent="-171450">
              <a:buFont typeface="Wingdings" panose="05000000000000000000" pitchFamily="2" charset="2"/>
              <a:buChar char="q"/>
            </a:pPr>
            <a:endParaRPr lang="fr-FR" b="0" i="0" u="none" strike="noStrike" baseline="0" dirty="0">
              <a:latin typeface="+mj-lt"/>
            </a:endParaRPr>
          </a:p>
          <a:p>
            <a:pPr marL="207450" indent="-171450">
              <a:buFont typeface="Wingdings" panose="05000000000000000000" pitchFamily="2" charset="2"/>
              <a:buChar char="q"/>
            </a:pPr>
            <a:r>
              <a:rPr lang="fr-FR" b="0" i="0" u="none" strike="noStrike" baseline="0" dirty="0">
                <a:latin typeface="+mj-lt"/>
              </a:rPr>
              <a:t>Un redressement : passage d’un nombre de mobiles à un nombre de personnes en tenant compte d’un ensemble de facteurs comme le taux d’équipement en mobile et la part de marché d’Orange. </a:t>
            </a:r>
          </a:p>
          <a:p>
            <a:endParaRPr lang="fr-FR" b="0" i="0" u="none" strike="noStrike" baseline="0" dirty="0">
              <a:latin typeface="+mj-lt"/>
            </a:endParaRPr>
          </a:p>
          <a:p>
            <a:r>
              <a:rPr lang="fr-FR" b="0" i="0" u="none" strike="noStrike" baseline="0" dirty="0">
                <a:latin typeface="+mj-lt"/>
              </a:rPr>
              <a:t>Les données sont rendues anonymes de manière stricte et irréversible conformément au RGPD et aux exigences de la CNIL.</a:t>
            </a:r>
          </a:p>
        </p:txBody>
      </p:sp>
      <p:sp>
        <p:nvSpPr>
          <p:cNvPr id="6" name="Titre 5">
            <a:extLst>
              <a:ext uri="{FF2B5EF4-FFF2-40B4-BE49-F238E27FC236}">
                <a16:creationId xmlns:a16="http://schemas.microsoft.com/office/drawing/2014/main" id="{9EF12C41-FE31-CF20-4110-C57DD2A26413}"/>
              </a:ext>
            </a:extLst>
          </p:cNvPr>
          <p:cNvSpPr>
            <a:spLocks noGrp="1"/>
          </p:cNvSpPr>
          <p:nvPr>
            <p:ph type="title" idx="4294967295"/>
          </p:nvPr>
        </p:nvSpPr>
        <p:spPr>
          <a:xfrm>
            <a:off x="0" y="857251"/>
            <a:ext cx="8229600" cy="690532"/>
          </a:xfrm>
        </p:spPr>
        <p:txBody>
          <a:bodyPr>
            <a:normAutofit/>
          </a:bodyPr>
          <a:lstStyle/>
          <a:p>
            <a:r>
              <a:rPr lang="fr-FR" sz="3000" dirty="0"/>
              <a:t>Flux vision - présentation</a:t>
            </a:r>
          </a:p>
        </p:txBody>
      </p:sp>
      <p:grpSp>
        <p:nvGrpSpPr>
          <p:cNvPr id="9" name="Groupe 8">
            <a:extLst>
              <a:ext uri="{FF2B5EF4-FFF2-40B4-BE49-F238E27FC236}">
                <a16:creationId xmlns:a16="http://schemas.microsoft.com/office/drawing/2014/main" id="{068FB358-F89D-B285-162B-D8BF010BA4DB}"/>
              </a:ext>
            </a:extLst>
          </p:cNvPr>
          <p:cNvGrpSpPr/>
          <p:nvPr/>
        </p:nvGrpSpPr>
        <p:grpSpPr>
          <a:xfrm>
            <a:off x="6964362" y="5721975"/>
            <a:ext cx="1398588" cy="273844"/>
            <a:chOff x="6964362" y="4864725"/>
            <a:chExt cx="1398588" cy="273844"/>
          </a:xfrm>
        </p:grpSpPr>
        <p:sp>
          <p:nvSpPr>
            <p:cNvPr id="7" name="Espace réservé du pied de page 4">
              <a:extLst>
                <a:ext uri="{FF2B5EF4-FFF2-40B4-BE49-F238E27FC236}">
                  <a16:creationId xmlns:a16="http://schemas.microsoft.com/office/drawing/2014/main" id="{17D804A7-533D-AEC3-17A9-ADBC97CA79BE}"/>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8" name="Flèche : droite 7">
              <a:extLst>
                <a:ext uri="{FF2B5EF4-FFF2-40B4-BE49-F238E27FC236}">
                  <a16:creationId xmlns:a16="http://schemas.microsoft.com/office/drawing/2014/main" id="{656AA4D1-5E18-B0C3-1BF6-2FE1D5157395}"/>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descr="Une image contenant Police, Graphique, cercle, conception&#10;&#10;Description générée automatiquement">
            <a:extLst>
              <a:ext uri="{FF2B5EF4-FFF2-40B4-BE49-F238E27FC236}">
                <a16:creationId xmlns:a16="http://schemas.microsoft.com/office/drawing/2014/main" id="{948E67B9-5544-E649-4EA2-AFBCD52C3BA8}"/>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5" name="Image 14">
            <a:extLst>
              <a:ext uri="{FF2B5EF4-FFF2-40B4-BE49-F238E27FC236}">
                <a16:creationId xmlns:a16="http://schemas.microsoft.com/office/drawing/2014/main" id="{5D4C95FB-0A4D-8281-52E5-011414B6440C}"/>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7" name="Image 16" descr="Une image contenant texte, carte&#10;&#10;Description générée automatiquement">
            <a:extLst>
              <a:ext uri="{FF2B5EF4-FFF2-40B4-BE49-F238E27FC236}">
                <a16:creationId xmlns:a16="http://schemas.microsoft.com/office/drawing/2014/main" id="{3E18BEE3-F466-09E8-6298-DBC342BED56D}"/>
              </a:ext>
            </a:extLst>
          </p:cNvPr>
          <p:cNvPicPr>
            <a:picLocks noChangeAspect="1"/>
          </p:cNvPicPr>
          <p:nvPr/>
        </p:nvPicPr>
        <p:blipFill rotWithShape="1">
          <a:blip r:embed="rId6"/>
          <a:srcRect l="16169" t="39082" r="25540" b="17460"/>
          <a:stretch/>
        </p:blipFill>
        <p:spPr>
          <a:xfrm>
            <a:off x="1933163" y="3429001"/>
            <a:ext cx="2808205" cy="2094957"/>
          </a:xfrm>
          <a:prstGeom prst="rect">
            <a:avLst/>
          </a:prstGeom>
        </p:spPr>
      </p:pic>
    </p:spTree>
    <p:extLst>
      <p:ext uri="{BB962C8B-B14F-4D97-AF65-F5344CB8AC3E}">
        <p14:creationId xmlns:p14="http://schemas.microsoft.com/office/powerpoint/2010/main" val="3285788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31</a:t>
            </a:fld>
            <a:endParaRPr lang="fr-FR"/>
          </a:p>
        </p:txBody>
      </p:sp>
      <p:sp>
        <p:nvSpPr>
          <p:cNvPr id="3" name="Espace réservé du contenu 2">
            <a:extLst>
              <a:ext uri="{FF2B5EF4-FFF2-40B4-BE49-F238E27FC236}">
                <a16:creationId xmlns:a16="http://schemas.microsoft.com/office/drawing/2014/main" id="{AAE1E4FE-BD13-D388-1993-DBCCEF3F2F79}"/>
              </a:ext>
            </a:extLst>
          </p:cNvPr>
          <p:cNvSpPr>
            <a:spLocks noGrp="1"/>
          </p:cNvSpPr>
          <p:nvPr>
            <p:ph sz="half" idx="4294967295"/>
          </p:nvPr>
        </p:nvSpPr>
        <p:spPr>
          <a:xfrm>
            <a:off x="4099561" y="1520193"/>
            <a:ext cx="5044440" cy="4787501"/>
          </a:xfrm>
        </p:spPr>
        <p:txBody>
          <a:bodyPr>
            <a:noAutofit/>
          </a:bodyPr>
          <a:lstStyle/>
          <a:p>
            <a:r>
              <a:rPr lang="fr-FR" dirty="0">
                <a:solidFill>
                  <a:schemeClr val="tx2"/>
                </a:solidFill>
                <a:latin typeface="+mj-lt"/>
              </a:rPr>
              <a:t> </a:t>
            </a:r>
            <a:r>
              <a:rPr lang="fr-FR" b="1" dirty="0">
                <a:solidFill>
                  <a:schemeClr val="tx2"/>
                </a:solidFill>
                <a:latin typeface="+mj-lt"/>
              </a:rPr>
              <a:t>Résident </a:t>
            </a:r>
            <a:r>
              <a:rPr lang="fr-FR" dirty="0">
                <a:solidFill>
                  <a:schemeClr val="tx2"/>
                </a:solidFill>
                <a:latin typeface="+mj-lt"/>
              </a:rPr>
              <a:t>: Personne dont la zone de présence majoritaire est dans la zone d’observation et qui a réalisé au moins 22 nuits (pas forcément consécutives) dans sa zone de présence majoritaire (au sein de la zone d’observation).</a:t>
            </a:r>
          </a:p>
          <a:p>
            <a:endParaRPr lang="fr-FR" dirty="0">
              <a:solidFill>
                <a:schemeClr val="tx2"/>
              </a:solidFill>
              <a:latin typeface="+mj-lt"/>
            </a:endParaRPr>
          </a:p>
          <a:p>
            <a:r>
              <a:rPr lang="fr-FR" b="0" i="0" u="none" strike="noStrike" baseline="0" dirty="0">
                <a:solidFill>
                  <a:schemeClr val="tx2"/>
                </a:solidFill>
                <a:latin typeface="+mj-lt"/>
              </a:rPr>
              <a:t> </a:t>
            </a:r>
            <a:r>
              <a:rPr lang="fr-FR" b="1" i="0" u="none" strike="noStrike" baseline="0" dirty="0">
                <a:latin typeface="+mj-lt"/>
              </a:rPr>
              <a:t>Excursionniste </a:t>
            </a:r>
            <a:r>
              <a:rPr lang="fr-FR" b="0" i="0" u="none" strike="noStrike" baseline="0" dirty="0">
                <a:latin typeface="+mj-lt"/>
              </a:rPr>
              <a:t>: Personne présente plus de 2h sur la zone d’observation, ne réalisant pas de nuitées </a:t>
            </a:r>
            <a:r>
              <a:rPr lang="fr-FR" b="0" i="0" u="none" strike="noStrike" baseline="0" dirty="0">
                <a:solidFill>
                  <a:schemeClr val="tx2"/>
                </a:solidFill>
                <a:latin typeface="+mj-lt"/>
              </a:rPr>
              <a:t>la veille et le soir du jour étudié</a:t>
            </a:r>
          </a:p>
          <a:p>
            <a:endParaRPr lang="fr-FR" b="0" i="0" u="none" strike="noStrike" baseline="0" dirty="0">
              <a:solidFill>
                <a:schemeClr val="tx2"/>
              </a:solidFill>
              <a:latin typeface="+mj-lt"/>
            </a:endParaRPr>
          </a:p>
          <a:p>
            <a:r>
              <a:rPr lang="fr-FR" dirty="0">
                <a:solidFill>
                  <a:schemeClr val="tx2"/>
                </a:solidFill>
                <a:latin typeface="+mj-lt"/>
              </a:rPr>
              <a:t> </a:t>
            </a:r>
            <a:r>
              <a:rPr lang="fr-FR" b="1" dirty="0">
                <a:solidFill>
                  <a:schemeClr val="tx2"/>
                </a:solidFill>
                <a:latin typeface="+mj-lt"/>
              </a:rPr>
              <a:t>Touriste </a:t>
            </a:r>
            <a:r>
              <a:rPr lang="fr-FR" dirty="0">
                <a:solidFill>
                  <a:schemeClr val="tx2"/>
                </a:solidFill>
                <a:latin typeface="+mj-lt"/>
              </a:rPr>
              <a:t>: Personne effectuant une nuitée et qui n’est ni résidente, ni habituellement présente</a:t>
            </a:r>
          </a:p>
          <a:p>
            <a:br>
              <a:rPr lang="fr-FR" b="0" i="0" u="none" strike="noStrike" baseline="0" dirty="0">
                <a:solidFill>
                  <a:schemeClr val="tx2"/>
                </a:solidFill>
                <a:latin typeface="+mj-lt"/>
              </a:rPr>
            </a:br>
            <a:r>
              <a:rPr lang="fr-FR" b="0" i="0" u="none" strike="noStrike" baseline="0" dirty="0">
                <a:solidFill>
                  <a:schemeClr val="tx2"/>
                </a:solidFill>
                <a:latin typeface="+mj-lt"/>
              </a:rPr>
              <a:t> </a:t>
            </a:r>
            <a:r>
              <a:rPr lang="fr-FR" b="1" i="0" u="none" strike="noStrike" baseline="0" dirty="0">
                <a:solidFill>
                  <a:schemeClr val="tx2"/>
                </a:solidFill>
                <a:latin typeface="+mj-lt"/>
              </a:rPr>
              <a:t>Visiteur unique </a:t>
            </a:r>
            <a:r>
              <a:rPr lang="fr-FR" b="0" i="0" u="none" strike="noStrike" baseline="0" dirty="0">
                <a:solidFill>
                  <a:schemeClr val="tx2"/>
                </a:solidFill>
                <a:latin typeface="+mj-lt"/>
              </a:rPr>
              <a:t>: Personne vue sur le périmètre de l’évènement et comptabilisée qu’une seule fois, mais qui a pu venir plusieurs fois durant la période de l’évènement.</a:t>
            </a:r>
          </a:p>
          <a:p>
            <a:endParaRPr lang="fr-FR" b="0" i="0" u="none" strike="noStrike" baseline="0" dirty="0">
              <a:solidFill>
                <a:schemeClr val="tx2"/>
              </a:solidFill>
              <a:latin typeface="+mj-lt"/>
            </a:endParaRPr>
          </a:p>
          <a:p>
            <a:r>
              <a:rPr lang="fr-FR" b="0" i="0" u="none" strike="noStrike" baseline="0" dirty="0">
                <a:solidFill>
                  <a:schemeClr val="tx2"/>
                </a:solidFill>
                <a:latin typeface="+mj-lt"/>
              </a:rPr>
              <a:t> </a:t>
            </a:r>
            <a:r>
              <a:rPr lang="fr-FR" b="1" i="0" u="none" strike="noStrike" baseline="0" dirty="0">
                <a:solidFill>
                  <a:schemeClr val="tx2"/>
                </a:solidFill>
                <a:latin typeface="+mj-lt"/>
              </a:rPr>
              <a:t>Population résidentielle </a:t>
            </a:r>
            <a:r>
              <a:rPr lang="fr-FR" b="0" i="0" u="none" strike="noStrike" baseline="0" dirty="0">
                <a:solidFill>
                  <a:schemeClr val="tx2"/>
                </a:solidFill>
                <a:latin typeface="+mj-lt"/>
              </a:rPr>
              <a:t>: Ensemble de personnes qui ont un comportement résidentiel sur la zone (présence de longue durée)</a:t>
            </a:r>
          </a:p>
          <a:p>
            <a:endParaRPr lang="fr-FR" b="0" i="0" u="none" strike="noStrike" baseline="0" dirty="0">
              <a:solidFill>
                <a:schemeClr val="tx2"/>
              </a:solidFill>
              <a:latin typeface="+mj-lt"/>
            </a:endParaRPr>
          </a:p>
          <a:p>
            <a:r>
              <a:rPr lang="fr-FR" b="0" i="0" u="none" strike="noStrike" baseline="0" dirty="0">
                <a:solidFill>
                  <a:schemeClr val="tx2"/>
                </a:solidFill>
                <a:latin typeface="+mj-lt"/>
              </a:rPr>
              <a:t> </a:t>
            </a:r>
            <a:r>
              <a:rPr lang="fr-FR" b="1" i="0" u="none" strike="noStrike" baseline="0" dirty="0">
                <a:solidFill>
                  <a:schemeClr val="tx2"/>
                </a:solidFill>
                <a:latin typeface="+mj-lt"/>
              </a:rPr>
              <a:t>Population additionnelle </a:t>
            </a:r>
            <a:r>
              <a:rPr lang="fr-FR" b="0" i="0" u="none" strike="noStrike" baseline="0" dirty="0">
                <a:solidFill>
                  <a:schemeClr val="tx2"/>
                </a:solidFill>
                <a:latin typeface="+mj-lt"/>
              </a:rPr>
              <a:t>: Population non résidentielle présente sur la zone (touristes et excursionnistes).</a:t>
            </a:r>
          </a:p>
        </p:txBody>
      </p:sp>
      <p:sp>
        <p:nvSpPr>
          <p:cNvPr id="6" name="Titre 5">
            <a:extLst>
              <a:ext uri="{FF2B5EF4-FFF2-40B4-BE49-F238E27FC236}">
                <a16:creationId xmlns:a16="http://schemas.microsoft.com/office/drawing/2014/main" id="{9EF12C41-FE31-CF20-4110-C57DD2A26413}"/>
              </a:ext>
            </a:extLst>
          </p:cNvPr>
          <p:cNvSpPr>
            <a:spLocks noGrp="1"/>
          </p:cNvSpPr>
          <p:nvPr>
            <p:ph type="title" idx="4294967295"/>
          </p:nvPr>
        </p:nvSpPr>
        <p:spPr>
          <a:xfrm>
            <a:off x="0" y="857251"/>
            <a:ext cx="8229600" cy="931863"/>
          </a:xfrm>
        </p:spPr>
        <p:txBody>
          <a:bodyPr>
            <a:normAutofit/>
          </a:bodyPr>
          <a:lstStyle/>
          <a:p>
            <a:r>
              <a:rPr lang="fr-FR" sz="3000" dirty="0"/>
              <a:t>Flux vision - Définitions</a:t>
            </a:r>
          </a:p>
        </p:txBody>
      </p:sp>
      <p:sp>
        <p:nvSpPr>
          <p:cNvPr id="2" name="Espace réservé du contenu 1">
            <a:extLst>
              <a:ext uri="{FF2B5EF4-FFF2-40B4-BE49-F238E27FC236}">
                <a16:creationId xmlns:a16="http://schemas.microsoft.com/office/drawing/2014/main" id="{B399DBE3-D0CE-DB7A-35D5-CB7FFE5ED917}"/>
              </a:ext>
            </a:extLst>
          </p:cNvPr>
          <p:cNvSpPr>
            <a:spLocks noGrp="1"/>
          </p:cNvSpPr>
          <p:nvPr>
            <p:ph sz="half" idx="4294967295"/>
          </p:nvPr>
        </p:nvSpPr>
        <p:spPr>
          <a:xfrm>
            <a:off x="124331" y="1520192"/>
            <a:ext cx="3914269" cy="2072638"/>
          </a:xfrm>
        </p:spPr>
        <p:txBody>
          <a:bodyPr>
            <a:normAutofit fontScale="32500" lnSpcReduction="20000"/>
          </a:bodyPr>
          <a:lstStyle/>
          <a:p>
            <a:pPr algn="l"/>
            <a:r>
              <a:rPr lang="fr-FR" b="0" i="0" u="none" strike="noStrike" baseline="0" dirty="0">
                <a:solidFill>
                  <a:schemeClr val="tx2"/>
                </a:solidFill>
                <a:latin typeface="+mj-lt"/>
              </a:rPr>
              <a:t>Le </a:t>
            </a:r>
            <a:r>
              <a:rPr lang="fr-FR" b="1" i="0" u="none" strike="noStrike" baseline="0" dirty="0">
                <a:solidFill>
                  <a:schemeClr val="tx2"/>
                </a:solidFill>
                <a:latin typeface="+mj-lt"/>
              </a:rPr>
              <a:t>dispositif Flux vision </a:t>
            </a:r>
            <a:r>
              <a:rPr lang="fr-FR" b="0" i="0" u="none" strike="noStrike" baseline="0" dirty="0">
                <a:solidFill>
                  <a:schemeClr val="tx2"/>
                </a:solidFill>
                <a:latin typeface="+mj-lt"/>
              </a:rPr>
              <a:t>permet de comptabiliser le </a:t>
            </a:r>
            <a:r>
              <a:rPr lang="fr-FR" b="1" i="0" u="none" strike="noStrike" baseline="0" dirty="0">
                <a:solidFill>
                  <a:schemeClr val="tx2"/>
                </a:solidFill>
                <a:latin typeface="+mj-lt"/>
              </a:rPr>
              <a:t>nombre de visites</a:t>
            </a:r>
            <a:r>
              <a:rPr lang="fr-FR" b="0" i="0" u="none" strike="noStrike" baseline="0" dirty="0">
                <a:solidFill>
                  <a:schemeClr val="tx2"/>
                </a:solidFill>
                <a:latin typeface="+mj-lt"/>
              </a:rPr>
              <a:t> par jours et par tranche horaires de 2h sur le périmètre d’analyse (Perros-Guirec).</a:t>
            </a:r>
          </a:p>
          <a:p>
            <a:pPr algn="l"/>
            <a:br>
              <a:rPr lang="fr-FR" dirty="0">
                <a:solidFill>
                  <a:schemeClr val="tx2"/>
                </a:solidFill>
                <a:latin typeface="+mj-lt"/>
              </a:rPr>
            </a:br>
            <a:r>
              <a:rPr lang="fr-FR" dirty="0">
                <a:solidFill>
                  <a:schemeClr val="tx2"/>
                </a:solidFill>
                <a:latin typeface="+mj-lt"/>
              </a:rPr>
              <a:t>En distinguant les typologies de publics selon les durées de présence et leurs fréquences de venues sur le territoire observé.</a:t>
            </a:r>
          </a:p>
          <a:p>
            <a:pPr algn="l"/>
            <a:endParaRPr lang="fr-FR" dirty="0">
              <a:solidFill>
                <a:schemeClr val="tx2"/>
              </a:solidFill>
              <a:latin typeface="+mj-lt"/>
            </a:endParaRPr>
          </a:p>
          <a:p>
            <a:pPr algn="l"/>
            <a:r>
              <a:rPr lang="fr-FR" b="1" i="1" u="none" strike="noStrike" baseline="0" dirty="0">
                <a:solidFill>
                  <a:schemeClr val="tx2"/>
                </a:solidFill>
                <a:latin typeface="+mj-lt"/>
              </a:rPr>
              <a:t>Il est aussi possible de distinguer les visites par période de la journée, matin (6h à 12h), après-midi (12h-18h), soir (18h-00h) </a:t>
            </a:r>
            <a:br>
              <a:rPr lang="fr-FR" b="1" i="1" u="none" strike="noStrike" baseline="0" dirty="0">
                <a:solidFill>
                  <a:schemeClr val="tx2"/>
                </a:solidFill>
                <a:latin typeface="+mj-lt"/>
              </a:rPr>
            </a:br>
            <a:r>
              <a:rPr lang="fr-FR" b="1" i="1" u="none" strike="noStrike" baseline="0" dirty="0">
                <a:solidFill>
                  <a:schemeClr val="tx2"/>
                </a:solidFill>
                <a:latin typeface="+mj-lt"/>
              </a:rPr>
              <a:t>et nuit (22h–00h)</a:t>
            </a:r>
          </a:p>
        </p:txBody>
      </p:sp>
      <p:pic>
        <p:nvPicPr>
          <p:cNvPr id="19" name="Image 18">
            <a:extLst>
              <a:ext uri="{FF2B5EF4-FFF2-40B4-BE49-F238E27FC236}">
                <a16:creationId xmlns:a16="http://schemas.microsoft.com/office/drawing/2014/main" id="{5DB23BC2-1FB7-52C0-2DB5-5B9F85B0E13F}"/>
              </a:ext>
            </a:extLst>
          </p:cNvPr>
          <p:cNvPicPr>
            <a:picLocks noChangeAspect="1"/>
          </p:cNvPicPr>
          <p:nvPr/>
        </p:nvPicPr>
        <p:blipFill rotWithShape="1">
          <a:blip r:embed="rId2"/>
          <a:srcRect r="5731" b="28773"/>
          <a:stretch/>
        </p:blipFill>
        <p:spPr>
          <a:xfrm>
            <a:off x="139570" y="3751882"/>
            <a:ext cx="3825914" cy="1524969"/>
          </a:xfrm>
          <a:prstGeom prst="rect">
            <a:avLst/>
          </a:prstGeom>
        </p:spPr>
      </p:pic>
      <p:grpSp>
        <p:nvGrpSpPr>
          <p:cNvPr id="7" name="Groupe 6">
            <a:extLst>
              <a:ext uri="{FF2B5EF4-FFF2-40B4-BE49-F238E27FC236}">
                <a16:creationId xmlns:a16="http://schemas.microsoft.com/office/drawing/2014/main" id="{CA3DCEFC-54F6-3D2A-3BF7-F3FD4CADFC9B}"/>
              </a:ext>
            </a:extLst>
          </p:cNvPr>
          <p:cNvGrpSpPr/>
          <p:nvPr/>
        </p:nvGrpSpPr>
        <p:grpSpPr>
          <a:xfrm>
            <a:off x="6964362" y="5721975"/>
            <a:ext cx="1398588" cy="273844"/>
            <a:chOff x="6964362" y="4864725"/>
            <a:chExt cx="1398588" cy="273844"/>
          </a:xfrm>
        </p:grpSpPr>
        <p:sp>
          <p:nvSpPr>
            <p:cNvPr id="8" name="Espace réservé du pied de page 4">
              <a:extLst>
                <a:ext uri="{FF2B5EF4-FFF2-40B4-BE49-F238E27FC236}">
                  <a16:creationId xmlns:a16="http://schemas.microsoft.com/office/drawing/2014/main" id="{DB576DA6-D124-5D8D-142A-BDEBCB345584}"/>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9" name="Flèche : droite 8">
              <a:extLst>
                <a:ext uri="{FF2B5EF4-FFF2-40B4-BE49-F238E27FC236}">
                  <a16:creationId xmlns:a16="http://schemas.microsoft.com/office/drawing/2014/main" id="{B4A6E830-8508-CB65-AFAB-FD96FC1590C1}"/>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2" name="Image 11" descr="Une image contenant Police, Graphique, cercle, conception&#10;&#10;Description générée automatiquement">
            <a:extLst>
              <a:ext uri="{FF2B5EF4-FFF2-40B4-BE49-F238E27FC236}">
                <a16:creationId xmlns:a16="http://schemas.microsoft.com/office/drawing/2014/main" id="{C826C5AE-E25C-716E-A33F-51E6FFE748F2}"/>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E259A9D1-EE33-FF50-095F-9DCA8412FFA4}"/>
              </a:ext>
            </a:extLst>
          </p:cNvPr>
          <p:cNvPicPr>
            <a:picLocks noChangeAspect="1"/>
          </p:cNvPicPr>
          <p:nvPr/>
        </p:nvPicPr>
        <p:blipFill>
          <a:blip r:embed="rId5"/>
          <a:stretch>
            <a:fillRect/>
          </a:stretch>
        </p:blipFill>
        <p:spPr>
          <a:xfrm>
            <a:off x="7404224" y="987513"/>
            <a:ext cx="1018700" cy="501473"/>
          </a:xfrm>
          <a:prstGeom prst="rect">
            <a:avLst/>
          </a:prstGeom>
        </p:spPr>
      </p:pic>
    </p:spTree>
    <p:extLst>
      <p:ext uri="{BB962C8B-B14F-4D97-AF65-F5344CB8AC3E}">
        <p14:creationId xmlns:p14="http://schemas.microsoft.com/office/powerpoint/2010/main" val="149874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32</a:t>
            </a:fld>
            <a:endParaRPr lang="fr-FR"/>
          </a:p>
        </p:txBody>
      </p:sp>
      <p:sp>
        <p:nvSpPr>
          <p:cNvPr id="6" name="Titre 5">
            <a:extLst>
              <a:ext uri="{FF2B5EF4-FFF2-40B4-BE49-F238E27FC236}">
                <a16:creationId xmlns:a16="http://schemas.microsoft.com/office/drawing/2014/main" id="{9EF12C41-FE31-CF20-4110-C57DD2A26413}"/>
              </a:ext>
            </a:extLst>
          </p:cNvPr>
          <p:cNvSpPr>
            <a:spLocks noGrp="1"/>
          </p:cNvSpPr>
          <p:nvPr>
            <p:ph type="title" idx="4294967295"/>
          </p:nvPr>
        </p:nvSpPr>
        <p:spPr>
          <a:xfrm>
            <a:off x="0" y="857251"/>
            <a:ext cx="8229600" cy="931863"/>
          </a:xfrm>
        </p:spPr>
        <p:txBody>
          <a:bodyPr>
            <a:normAutofit/>
          </a:bodyPr>
          <a:lstStyle/>
          <a:p>
            <a:r>
              <a:rPr lang="fr-FR" sz="3000" dirty="0"/>
              <a:t>Présentation de l’évènement</a:t>
            </a:r>
          </a:p>
        </p:txBody>
      </p:sp>
      <p:sp>
        <p:nvSpPr>
          <p:cNvPr id="7" name="Espace réservé du contenu 1">
            <a:extLst>
              <a:ext uri="{FF2B5EF4-FFF2-40B4-BE49-F238E27FC236}">
                <a16:creationId xmlns:a16="http://schemas.microsoft.com/office/drawing/2014/main" id="{94C32DEF-A1AA-0CAC-73FC-951AD162960B}"/>
              </a:ext>
            </a:extLst>
          </p:cNvPr>
          <p:cNvSpPr txBox="1">
            <a:spLocks/>
          </p:cNvSpPr>
          <p:nvPr/>
        </p:nvSpPr>
        <p:spPr>
          <a:xfrm>
            <a:off x="184415" y="1520192"/>
            <a:ext cx="4910099" cy="2302361"/>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b="1" dirty="0">
                <a:solidFill>
                  <a:srgbClr val="E6007E"/>
                </a:solidFill>
                <a:latin typeface="+mj-lt"/>
              </a:rPr>
              <a:t>Le passage de la Patrouille de France </a:t>
            </a:r>
            <a:r>
              <a:rPr lang="fr-FR" dirty="0">
                <a:solidFill>
                  <a:schemeClr val="tx2"/>
                </a:solidFill>
                <a:latin typeface="+mj-lt"/>
              </a:rPr>
              <a:t>a eu lieu sur 2 jours :</a:t>
            </a:r>
          </a:p>
          <a:p>
            <a:pPr marL="171450" indent="-171450">
              <a:buFont typeface="Wingdings" panose="05000000000000000000" pitchFamily="2" charset="2"/>
              <a:buChar char="Ø"/>
            </a:pPr>
            <a:r>
              <a:rPr lang="fr-FR" dirty="0">
                <a:solidFill>
                  <a:schemeClr val="tx2"/>
                </a:solidFill>
                <a:latin typeface="+mj-lt"/>
              </a:rPr>
              <a:t>le samedi 19 août–  15h (entrainement)</a:t>
            </a:r>
          </a:p>
          <a:p>
            <a:pPr marL="171450" indent="-171450">
              <a:buFont typeface="Wingdings" panose="05000000000000000000" pitchFamily="2" charset="2"/>
              <a:buChar char="Ø"/>
            </a:pPr>
            <a:r>
              <a:rPr lang="fr-FR" dirty="0">
                <a:solidFill>
                  <a:schemeClr val="tx2"/>
                </a:solidFill>
                <a:latin typeface="+mj-lt"/>
              </a:rPr>
              <a:t>Le dimanche 20 août – 13h30 à 17h (spectacle et animations)</a:t>
            </a:r>
          </a:p>
          <a:p>
            <a:br>
              <a:rPr lang="fr-FR" dirty="0">
                <a:solidFill>
                  <a:schemeClr val="tx2"/>
                </a:solidFill>
                <a:latin typeface="+mj-lt"/>
              </a:rPr>
            </a:br>
            <a:r>
              <a:rPr lang="fr-FR" dirty="0">
                <a:solidFill>
                  <a:schemeClr val="tx2"/>
                </a:solidFill>
                <a:latin typeface="+mj-lt"/>
              </a:rPr>
              <a:t>Pendant ces 2 jours,</a:t>
            </a:r>
            <a:r>
              <a:rPr lang="fr-FR" dirty="0">
                <a:solidFill>
                  <a:srgbClr val="E6007E"/>
                </a:solidFill>
                <a:latin typeface="+mj-lt"/>
              </a:rPr>
              <a:t> </a:t>
            </a:r>
            <a:r>
              <a:rPr lang="fr-FR" b="1" dirty="0">
                <a:solidFill>
                  <a:srgbClr val="E6007E"/>
                </a:solidFill>
                <a:latin typeface="+mj-lt"/>
              </a:rPr>
              <a:t>la Patrouille de France </a:t>
            </a:r>
            <a:r>
              <a:rPr lang="fr-FR" dirty="0">
                <a:solidFill>
                  <a:schemeClr val="tx2"/>
                </a:solidFill>
                <a:latin typeface="+mj-lt"/>
              </a:rPr>
              <a:t>a réalisé un spectacle aérien (entrainement le samedi et spectacle le dimanche) qui était visible de la </a:t>
            </a:r>
            <a:br>
              <a:rPr lang="fr-FR" dirty="0">
                <a:solidFill>
                  <a:schemeClr val="tx2"/>
                </a:solidFill>
                <a:latin typeface="+mj-lt"/>
              </a:rPr>
            </a:br>
            <a:r>
              <a:rPr lang="fr-FR" b="1" dirty="0">
                <a:solidFill>
                  <a:srgbClr val="E6007E"/>
                </a:solidFill>
                <a:latin typeface="+mj-lt"/>
              </a:rPr>
              <a:t>Plage de </a:t>
            </a:r>
            <a:r>
              <a:rPr lang="fr-FR" b="1" dirty="0" err="1">
                <a:solidFill>
                  <a:srgbClr val="E6007E"/>
                </a:solidFill>
                <a:latin typeface="+mj-lt"/>
              </a:rPr>
              <a:t>Trestraou</a:t>
            </a:r>
            <a:r>
              <a:rPr lang="fr-FR" b="1" dirty="0">
                <a:solidFill>
                  <a:srgbClr val="676742"/>
                </a:solidFill>
                <a:latin typeface="+mj-lt"/>
              </a:rPr>
              <a:t> </a:t>
            </a:r>
            <a:r>
              <a:rPr lang="fr-FR" dirty="0">
                <a:solidFill>
                  <a:schemeClr val="tx2"/>
                </a:solidFill>
                <a:latin typeface="+mj-lt"/>
              </a:rPr>
              <a:t>et de nombreux autres sites sur la Côte de Granit Rose à Perros-Guirec et dans les communs alentours. </a:t>
            </a:r>
          </a:p>
          <a:p>
            <a:br>
              <a:rPr lang="fr-FR" dirty="0">
                <a:solidFill>
                  <a:schemeClr val="tx2"/>
                </a:solidFill>
                <a:latin typeface="+mj-lt"/>
              </a:rPr>
            </a:br>
            <a:r>
              <a:rPr lang="fr-FR" dirty="0">
                <a:solidFill>
                  <a:schemeClr val="tx2"/>
                </a:solidFill>
                <a:latin typeface="+mj-lt"/>
              </a:rPr>
              <a:t>L’accès au spectacle et aux différentes animations du dimanche (démonstration d’hélicoptère, parachutisme…) était gratuit et en accès libre.</a:t>
            </a:r>
          </a:p>
        </p:txBody>
      </p:sp>
      <p:grpSp>
        <p:nvGrpSpPr>
          <p:cNvPr id="2" name="Groupe 1">
            <a:extLst>
              <a:ext uri="{FF2B5EF4-FFF2-40B4-BE49-F238E27FC236}">
                <a16:creationId xmlns:a16="http://schemas.microsoft.com/office/drawing/2014/main" id="{7F197C30-BD92-8CF7-E7FD-1E50FF95D9E6}"/>
              </a:ext>
            </a:extLst>
          </p:cNvPr>
          <p:cNvGrpSpPr/>
          <p:nvPr/>
        </p:nvGrpSpPr>
        <p:grpSpPr>
          <a:xfrm>
            <a:off x="6964362" y="5721975"/>
            <a:ext cx="1398588" cy="273844"/>
            <a:chOff x="6964362" y="4864725"/>
            <a:chExt cx="1398588" cy="273844"/>
          </a:xfrm>
        </p:grpSpPr>
        <p:sp>
          <p:nvSpPr>
            <p:cNvPr id="3" name="Espace réservé du pied de page 4">
              <a:extLst>
                <a:ext uri="{FF2B5EF4-FFF2-40B4-BE49-F238E27FC236}">
                  <a16:creationId xmlns:a16="http://schemas.microsoft.com/office/drawing/2014/main" id="{A17A73A2-81B3-FA82-2960-950A6A5456DF}"/>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2" action="ppaction://hlinksldjump"/>
                </a:rPr>
                <a:t>SOMMAIRE</a:t>
              </a:r>
              <a:endParaRPr lang="fr-FR" sz="1100" b="1" dirty="0"/>
            </a:p>
          </p:txBody>
        </p:sp>
        <p:sp>
          <p:nvSpPr>
            <p:cNvPr id="8" name="Flèche : droite 7">
              <a:extLst>
                <a:ext uri="{FF2B5EF4-FFF2-40B4-BE49-F238E27FC236}">
                  <a16:creationId xmlns:a16="http://schemas.microsoft.com/office/drawing/2014/main" id="{FA8316FD-0BD3-2789-43D9-47E6298C435A}"/>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5" name="Espace réservé du contenu 1">
            <a:extLst>
              <a:ext uri="{FF2B5EF4-FFF2-40B4-BE49-F238E27FC236}">
                <a16:creationId xmlns:a16="http://schemas.microsoft.com/office/drawing/2014/main" id="{FA2964AE-CDE7-C471-3DBE-569265C79D2D}"/>
              </a:ext>
            </a:extLst>
          </p:cNvPr>
          <p:cNvSpPr txBox="1">
            <a:spLocks/>
          </p:cNvSpPr>
          <p:nvPr/>
        </p:nvSpPr>
        <p:spPr>
          <a:xfrm>
            <a:off x="248661" y="4678137"/>
            <a:ext cx="2535360" cy="2073409"/>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solidFill>
                <a:schemeClr val="tx2"/>
              </a:solidFill>
              <a:latin typeface="+mj-lt"/>
            </a:endParaRPr>
          </a:p>
        </p:txBody>
      </p:sp>
      <p:sp>
        <p:nvSpPr>
          <p:cNvPr id="26" name="Espace réservé du contenu 1">
            <a:extLst>
              <a:ext uri="{FF2B5EF4-FFF2-40B4-BE49-F238E27FC236}">
                <a16:creationId xmlns:a16="http://schemas.microsoft.com/office/drawing/2014/main" id="{F3030C72-455A-53BB-F14C-78AAE1B3DE02}"/>
              </a:ext>
            </a:extLst>
          </p:cNvPr>
          <p:cNvSpPr txBox="1">
            <a:spLocks/>
          </p:cNvSpPr>
          <p:nvPr/>
        </p:nvSpPr>
        <p:spPr>
          <a:xfrm>
            <a:off x="197835" y="3910694"/>
            <a:ext cx="4896679" cy="1641021"/>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b="1" dirty="0">
                <a:solidFill>
                  <a:srgbClr val="E6007E"/>
                </a:solidFill>
                <a:latin typeface="+mj-lt"/>
              </a:rPr>
              <a:t>L’analyse Flux Vision </a:t>
            </a:r>
            <a:r>
              <a:rPr lang="fr-FR" dirty="0">
                <a:solidFill>
                  <a:schemeClr val="tx2"/>
                </a:solidFill>
                <a:latin typeface="+mj-lt"/>
              </a:rPr>
              <a:t>avait notamment pour objectif </a:t>
            </a:r>
            <a:r>
              <a:rPr lang="fr-FR" b="1" dirty="0">
                <a:solidFill>
                  <a:srgbClr val="E6007E"/>
                </a:solidFill>
                <a:latin typeface="+mj-lt"/>
              </a:rPr>
              <a:t>de mesurer le niveau de fréquentation apporté par la venue de la Patrouille de France à Perros-Guirec,</a:t>
            </a:r>
            <a:r>
              <a:rPr lang="fr-FR" dirty="0">
                <a:solidFill>
                  <a:schemeClr val="tx2"/>
                </a:solidFill>
                <a:latin typeface="+mj-lt"/>
              </a:rPr>
              <a:t> en prenant en considération, l’ensemble des personnes (résidents, excursionnistes, touristes) venues profiter des animations gratuites proposées tout le long du WE. </a:t>
            </a:r>
          </a:p>
          <a:p>
            <a:endParaRPr lang="fr-FR" dirty="0">
              <a:solidFill>
                <a:schemeClr val="tx2"/>
              </a:solidFill>
              <a:latin typeface="+mj-lt"/>
            </a:endParaRPr>
          </a:p>
          <a:p>
            <a:r>
              <a:rPr lang="fr-FR" dirty="0">
                <a:solidFill>
                  <a:schemeClr val="tx2"/>
                </a:solidFill>
                <a:latin typeface="+mj-lt"/>
              </a:rPr>
              <a:t>Et de </a:t>
            </a:r>
            <a:r>
              <a:rPr lang="fr-FR" b="1" dirty="0">
                <a:solidFill>
                  <a:srgbClr val="E6007E"/>
                </a:solidFill>
                <a:latin typeface="+mj-lt"/>
              </a:rPr>
              <a:t>comparer cette fréquentation aux autres WE </a:t>
            </a:r>
            <a:r>
              <a:rPr lang="fr-FR" dirty="0">
                <a:solidFill>
                  <a:schemeClr val="tx2"/>
                </a:solidFill>
                <a:latin typeface="+mj-lt"/>
              </a:rPr>
              <a:t>de l’été afin </a:t>
            </a:r>
            <a:r>
              <a:rPr lang="fr-FR" b="1" dirty="0">
                <a:solidFill>
                  <a:srgbClr val="E6007E"/>
                </a:solidFill>
                <a:latin typeface="+mj-lt"/>
              </a:rPr>
              <a:t>d’estimer l’apport de visiteurs supplémentaire</a:t>
            </a:r>
            <a:r>
              <a:rPr lang="fr-FR" dirty="0">
                <a:solidFill>
                  <a:schemeClr val="tx2"/>
                </a:solidFill>
                <a:latin typeface="+mj-lt"/>
              </a:rPr>
              <a:t> généré par l’évènement.</a:t>
            </a:r>
          </a:p>
        </p:txBody>
      </p:sp>
      <p:pic>
        <p:nvPicPr>
          <p:cNvPr id="9" name="Image 8" descr="Une image contenant Police, Graphique, cercle, conception&#10;&#10;Description générée automatiquement">
            <a:extLst>
              <a:ext uri="{FF2B5EF4-FFF2-40B4-BE49-F238E27FC236}">
                <a16:creationId xmlns:a16="http://schemas.microsoft.com/office/drawing/2014/main" id="{76F68767-3C5A-E42A-CBAE-733BCB631AC1}"/>
              </a:ext>
            </a:extLst>
          </p:cNvPr>
          <p:cNvPicPr>
            <a:picLocks noChangeAspect="1"/>
          </p:cNvPicPr>
          <p:nvPr/>
        </p:nvPicPr>
        <p:blipFill>
          <a:blip r:embed="rId3"/>
          <a:stretch>
            <a:fillRect/>
          </a:stretch>
        </p:blipFill>
        <p:spPr>
          <a:xfrm>
            <a:off x="8458200" y="953997"/>
            <a:ext cx="557553" cy="557553"/>
          </a:xfrm>
          <a:prstGeom prst="rect">
            <a:avLst/>
          </a:prstGeom>
        </p:spPr>
      </p:pic>
      <p:pic>
        <p:nvPicPr>
          <p:cNvPr id="10" name="Image 9">
            <a:extLst>
              <a:ext uri="{FF2B5EF4-FFF2-40B4-BE49-F238E27FC236}">
                <a16:creationId xmlns:a16="http://schemas.microsoft.com/office/drawing/2014/main" id="{328FF22B-83DA-A2B4-9536-786E4398C046}"/>
              </a:ext>
            </a:extLst>
          </p:cNvPr>
          <p:cNvPicPr>
            <a:picLocks noChangeAspect="1"/>
          </p:cNvPicPr>
          <p:nvPr/>
        </p:nvPicPr>
        <p:blipFill>
          <a:blip r:embed="rId4"/>
          <a:stretch>
            <a:fillRect/>
          </a:stretch>
        </p:blipFill>
        <p:spPr>
          <a:xfrm>
            <a:off x="7404224" y="987513"/>
            <a:ext cx="1018700" cy="501473"/>
          </a:xfrm>
          <a:prstGeom prst="rect">
            <a:avLst/>
          </a:prstGeom>
        </p:spPr>
      </p:pic>
      <p:pic>
        <p:nvPicPr>
          <p:cNvPr id="14" name="Image 13" descr="Une image contenant ciel, plein air, vol, avion&#10;&#10;Description générée automatiquement">
            <a:extLst>
              <a:ext uri="{FF2B5EF4-FFF2-40B4-BE49-F238E27FC236}">
                <a16:creationId xmlns:a16="http://schemas.microsoft.com/office/drawing/2014/main" id="{2F8C3F88-303D-83B5-752C-4B6F16D1C0CC}"/>
              </a:ext>
            </a:extLst>
          </p:cNvPr>
          <p:cNvPicPr>
            <a:picLocks noChangeAspect="1"/>
          </p:cNvPicPr>
          <p:nvPr/>
        </p:nvPicPr>
        <p:blipFill>
          <a:blip r:embed="rId5"/>
          <a:stretch>
            <a:fillRect/>
          </a:stretch>
        </p:blipFill>
        <p:spPr>
          <a:xfrm>
            <a:off x="7324511" y="1608448"/>
            <a:ext cx="1713235" cy="1138455"/>
          </a:xfrm>
          <a:prstGeom prst="rect">
            <a:avLst/>
          </a:prstGeom>
        </p:spPr>
      </p:pic>
      <p:pic>
        <p:nvPicPr>
          <p:cNvPr id="17" name="Image 16" descr="Une image contenant texte, carte, nuage&#10;&#10;Description générée automatiquement">
            <a:extLst>
              <a:ext uri="{FF2B5EF4-FFF2-40B4-BE49-F238E27FC236}">
                <a16:creationId xmlns:a16="http://schemas.microsoft.com/office/drawing/2014/main" id="{54DD7D75-280A-F5C6-A1CF-C8170C65CA14}"/>
              </a:ext>
            </a:extLst>
          </p:cNvPr>
          <p:cNvPicPr>
            <a:picLocks noChangeAspect="1"/>
          </p:cNvPicPr>
          <p:nvPr/>
        </p:nvPicPr>
        <p:blipFill>
          <a:blip r:embed="rId6"/>
          <a:stretch>
            <a:fillRect/>
          </a:stretch>
        </p:blipFill>
        <p:spPr>
          <a:xfrm>
            <a:off x="5160116" y="3024467"/>
            <a:ext cx="3855637" cy="2411303"/>
          </a:xfrm>
          <a:prstGeom prst="rect">
            <a:avLst/>
          </a:prstGeom>
        </p:spPr>
      </p:pic>
      <p:pic>
        <p:nvPicPr>
          <p:cNvPr id="21" name="Image 20" descr="Une image contenant plein air, foule, personne, personnes&#10;&#10;Description générée automatiquement">
            <a:extLst>
              <a:ext uri="{FF2B5EF4-FFF2-40B4-BE49-F238E27FC236}">
                <a16:creationId xmlns:a16="http://schemas.microsoft.com/office/drawing/2014/main" id="{0EC036FD-5D6A-3B97-DA09-8AC3C17A9044}"/>
              </a:ext>
            </a:extLst>
          </p:cNvPr>
          <p:cNvPicPr>
            <a:picLocks noChangeAspect="1"/>
          </p:cNvPicPr>
          <p:nvPr/>
        </p:nvPicPr>
        <p:blipFill>
          <a:blip r:embed="rId7"/>
          <a:stretch>
            <a:fillRect/>
          </a:stretch>
        </p:blipFill>
        <p:spPr>
          <a:xfrm>
            <a:off x="5160115" y="1581533"/>
            <a:ext cx="2041628" cy="1361085"/>
          </a:xfrm>
          <a:prstGeom prst="rect">
            <a:avLst/>
          </a:prstGeom>
        </p:spPr>
      </p:pic>
    </p:spTree>
    <p:extLst>
      <p:ext uri="{BB962C8B-B14F-4D97-AF65-F5344CB8AC3E}">
        <p14:creationId xmlns:p14="http://schemas.microsoft.com/office/powerpoint/2010/main" val="4049263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1E17B5A0-7F9F-EFBD-45F1-660E71EBF9F5}"/>
              </a:ext>
            </a:extLst>
          </p:cNvPr>
          <p:cNvPicPr>
            <a:picLocks noChangeAspect="1"/>
          </p:cNvPicPr>
          <p:nvPr/>
        </p:nvPicPr>
        <p:blipFill>
          <a:blip r:embed="rId2"/>
          <a:stretch>
            <a:fillRect/>
          </a:stretch>
        </p:blipFill>
        <p:spPr>
          <a:xfrm>
            <a:off x="65267" y="2226806"/>
            <a:ext cx="5176205" cy="3431312"/>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33</a:t>
            </a:fld>
            <a:endParaRPr lang="fr-FR"/>
          </a:p>
        </p:txBody>
      </p:sp>
      <p:sp>
        <p:nvSpPr>
          <p:cNvPr id="6" name="Titre 5">
            <a:extLst>
              <a:ext uri="{FF2B5EF4-FFF2-40B4-BE49-F238E27FC236}">
                <a16:creationId xmlns:a16="http://schemas.microsoft.com/office/drawing/2014/main" id="{9EF12C41-FE31-CF20-4110-C57DD2A26413}"/>
              </a:ext>
            </a:extLst>
          </p:cNvPr>
          <p:cNvSpPr>
            <a:spLocks noGrp="1"/>
          </p:cNvSpPr>
          <p:nvPr>
            <p:ph type="title" idx="4294967295"/>
          </p:nvPr>
        </p:nvSpPr>
        <p:spPr>
          <a:xfrm>
            <a:off x="0" y="857251"/>
            <a:ext cx="8229600" cy="931863"/>
          </a:xfrm>
        </p:spPr>
        <p:txBody>
          <a:bodyPr>
            <a:normAutofit/>
          </a:bodyPr>
          <a:lstStyle/>
          <a:p>
            <a:r>
              <a:rPr lang="fr-FR" sz="3000" dirty="0"/>
              <a:t>Visites – après-midi (12H - 18H)</a:t>
            </a:r>
          </a:p>
        </p:txBody>
      </p:sp>
      <p:sp>
        <p:nvSpPr>
          <p:cNvPr id="7" name="Espace réservé du contenu 1">
            <a:extLst>
              <a:ext uri="{FF2B5EF4-FFF2-40B4-BE49-F238E27FC236}">
                <a16:creationId xmlns:a16="http://schemas.microsoft.com/office/drawing/2014/main" id="{94C32DEF-A1AA-0CAC-73FC-951AD162960B}"/>
              </a:ext>
            </a:extLst>
          </p:cNvPr>
          <p:cNvSpPr txBox="1">
            <a:spLocks/>
          </p:cNvSpPr>
          <p:nvPr/>
        </p:nvSpPr>
        <p:spPr>
          <a:xfrm>
            <a:off x="5423835" y="1532156"/>
            <a:ext cx="3814181" cy="2329552"/>
          </a:xfrm>
          <a:prstGeom prst="rect">
            <a:avLst/>
          </a:prstGeom>
        </p:spPr>
        <p:txBody>
          <a:bodyPr vert="horz" lIns="91440" tIns="45720" rIns="91440" bIns="45720" rtlCol="0">
            <a:no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b="1" i="1" dirty="0">
                <a:latin typeface="+mj-lt"/>
              </a:rPr>
              <a:t>Les animations en lien avec la </a:t>
            </a:r>
            <a:r>
              <a:rPr lang="fr-FR" sz="1100" b="1" i="1" dirty="0">
                <a:solidFill>
                  <a:srgbClr val="E6007E"/>
                </a:solidFill>
                <a:latin typeface="+mj-lt"/>
              </a:rPr>
              <a:t>Patrouille de France </a:t>
            </a:r>
            <a:br>
              <a:rPr lang="fr-FR" sz="1100" b="1" i="1" dirty="0">
                <a:solidFill>
                  <a:srgbClr val="676742"/>
                </a:solidFill>
                <a:latin typeface="+mj-lt"/>
              </a:rPr>
            </a:br>
            <a:r>
              <a:rPr lang="fr-FR" sz="1100" b="1" i="1" dirty="0">
                <a:latin typeface="+mj-lt"/>
              </a:rPr>
              <a:t>ont eu lieu plutôt en après-midi à partir de 13h30 et jusqu’en fin d’après-midi (18h). </a:t>
            </a:r>
          </a:p>
          <a:p>
            <a:endParaRPr lang="fr-FR" sz="1100" dirty="0">
              <a:latin typeface="+mj-lt"/>
            </a:endParaRPr>
          </a:p>
          <a:p>
            <a:r>
              <a:rPr lang="fr-FR" sz="1100" dirty="0">
                <a:latin typeface="+mj-lt"/>
              </a:rPr>
              <a:t>Lors de de la période du passage de la </a:t>
            </a:r>
            <a:r>
              <a:rPr lang="fr-FR" sz="1100" b="1" dirty="0">
                <a:solidFill>
                  <a:srgbClr val="E6007E"/>
                </a:solidFill>
                <a:latin typeface="+mj-lt"/>
              </a:rPr>
              <a:t>Patrouille de France 2023 </a:t>
            </a:r>
            <a:r>
              <a:rPr lang="fr-FR" sz="1100" dirty="0">
                <a:solidFill>
                  <a:schemeClr val="tx2"/>
                </a:solidFill>
                <a:latin typeface="+mj-lt"/>
              </a:rPr>
              <a:t>le périmètre de Perros-Guirec a accueilli, </a:t>
            </a:r>
            <a:br>
              <a:rPr lang="fr-FR" sz="1100" dirty="0">
                <a:solidFill>
                  <a:schemeClr val="tx2"/>
                </a:solidFill>
                <a:latin typeface="+mj-lt"/>
              </a:rPr>
            </a:br>
            <a:r>
              <a:rPr lang="fr-FR" sz="1100" b="1" dirty="0">
                <a:solidFill>
                  <a:srgbClr val="E6007E"/>
                </a:solidFill>
                <a:latin typeface="+mj-lt"/>
              </a:rPr>
              <a:t>une très forte fréquentation </a:t>
            </a:r>
            <a:r>
              <a:rPr lang="fr-FR" sz="1100" dirty="0">
                <a:solidFill>
                  <a:schemeClr val="tx2"/>
                </a:solidFill>
                <a:latin typeface="+mj-lt"/>
              </a:rPr>
              <a:t>de 12h à 18h :</a:t>
            </a:r>
          </a:p>
          <a:p>
            <a:pPr marL="171450" indent="-171450">
              <a:buFont typeface="Wingdings" panose="05000000000000000000" pitchFamily="2" charset="2"/>
              <a:buChar char="Ø"/>
            </a:pPr>
            <a:r>
              <a:rPr lang="fr-FR" sz="1100" b="1" dirty="0">
                <a:solidFill>
                  <a:srgbClr val="E6007E"/>
                </a:solidFill>
                <a:latin typeface="+mj-lt"/>
              </a:rPr>
              <a:t>148 000 visites sur 2 après-midis</a:t>
            </a:r>
          </a:p>
        </p:txBody>
      </p:sp>
      <p:sp>
        <p:nvSpPr>
          <p:cNvPr id="3" name="ZoneTexte 2">
            <a:extLst>
              <a:ext uri="{FF2B5EF4-FFF2-40B4-BE49-F238E27FC236}">
                <a16:creationId xmlns:a16="http://schemas.microsoft.com/office/drawing/2014/main" id="{4199482F-D62D-4137-F6FC-74BE968C283D}"/>
              </a:ext>
            </a:extLst>
          </p:cNvPr>
          <p:cNvSpPr txBox="1"/>
          <p:nvPr/>
        </p:nvSpPr>
        <p:spPr>
          <a:xfrm>
            <a:off x="4820" y="1588462"/>
            <a:ext cx="2066208" cy="646331"/>
          </a:xfrm>
          <a:prstGeom prst="rect">
            <a:avLst/>
          </a:prstGeom>
          <a:noFill/>
        </p:spPr>
        <p:txBody>
          <a:bodyPr wrap="square" rtlCol="0">
            <a:spAutoFit/>
          </a:bodyPr>
          <a:lstStyle/>
          <a:p>
            <a:r>
              <a:rPr lang="fr-FR" dirty="0">
                <a:solidFill>
                  <a:srgbClr val="E6007E"/>
                </a:solidFill>
              </a:rPr>
              <a:t>148 000 VISITES</a:t>
            </a:r>
          </a:p>
          <a:p>
            <a:r>
              <a:rPr lang="fr-FR" dirty="0">
                <a:solidFill>
                  <a:srgbClr val="E6007E"/>
                </a:solidFill>
              </a:rPr>
              <a:t>Sur 2 après-midis</a:t>
            </a:r>
          </a:p>
        </p:txBody>
      </p:sp>
      <p:sp>
        <p:nvSpPr>
          <p:cNvPr id="8" name="ZoneTexte 7">
            <a:extLst>
              <a:ext uri="{FF2B5EF4-FFF2-40B4-BE49-F238E27FC236}">
                <a16:creationId xmlns:a16="http://schemas.microsoft.com/office/drawing/2014/main" id="{C66D441B-A1FA-389C-4303-993A40EE4732}"/>
              </a:ext>
            </a:extLst>
          </p:cNvPr>
          <p:cNvSpPr txBox="1"/>
          <p:nvPr/>
        </p:nvSpPr>
        <p:spPr>
          <a:xfrm>
            <a:off x="2167672" y="1588461"/>
            <a:ext cx="3159519" cy="923330"/>
          </a:xfrm>
          <a:prstGeom prst="rect">
            <a:avLst/>
          </a:prstGeom>
          <a:noFill/>
        </p:spPr>
        <p:txBody>
          <a:bodyPr wrap="square" rtlCol="0">
            <a:spAutoFit/>
          </a:bodyPr>
          <a:lstStyle/>
          <a:p>
            <a:r>
              <a:rPr lang="fr-FR" b="1" dirty="0"/>
              <a:t>29 000 VISITES</a:t>
            </a:r>
            <a:br>
              <a:rPr lang="fr-FR" dirty="0"/>
            </a:br>
            <a:r>
              <a:rPr lang="fr-FR" b="1" dirty="0"/>
              <a:t>supplémentaires</a:t>
            </a:r>
            <a:r>
              <a:rPr lang="fr-FR" dirty="0"/>
              <a:t> </a:t>
            </a:r>
            <a:br>
              <a:rPr lang="fr-FR" dirty="0"/>
            </a:br>
            <a:r>
              <a:rPr lang="fr-FR" dirty="0"/>
              <a:t>à un autre WE</a:t>
            </a:r>
          </a:p>
        </p:txBody>
      </p:sp>
      <p:sp>
        <p:nvSpPr>
          <p:cNvPr id="20" name="Flèche : courbe vers la gauche 19">
            <a:extLst>
              <a:ext uri="{FF2B5EF4-FFF2-40B4-BE49-F238E27FC236}">
                <a16:creationId xmlns:a16="http://schemas.microsoft.com/office/drawing/2014/main" id="{82D44649-1255-21F8-6FBA-35758DDA3536}"/>
              </a:ext>
            </a:extLst>
          </p:cNvPr>
          <p:cNvSpPr/>
          <p:nvPr/>
        </p:nvSpPr>
        <p:spPr>
          <a:xfrm rot="21239363" flipV="1">
            <a:off x="3091624" y="2874031"/>
            <a:ext cx="401494" cy="532638"/>
          </a:xfrm>
          <a:prstGeom prst="curvedLeftArrow">
            <a:avLst/>
          </a:prstGeom>
          <a:solidFill>
            <a:srgbClr val="E6007E"/>
          </a:solidFill>
          <a:ln>
            <a:solidFill>
              <a:srgbClr val="E600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E6007E"/>
              </a:solidFill>
            </a:endParaRPr>
          </a:p>
        </p:txBody>
      </p:sp>
      <p:sp>
        <p:nvSpPr>
          <p:cNvPr id="21" name="ZoneTexte 20">
            <a:extLst>
              <a:ext uri="{FF2B5EF4-FFF2-40B4-BE49-F238E27FC236}">
                <a16:creationId xmlns:a16="http://schemas.microsoft.com/office/drawing/2014/main" id="{8D44C09E-E354-8B93-302A-DD0F480B8A2F}"/>
              </a:ext>
            </a:extLst>
          </p:cNvPr>
          <p:cNvSpPr txBox="1"/>
          <p:nvPr/>
        </p:nvSpPr>
        <p:spPr>
          <a:xfrm>
            <a:off x="3519903" y="2991581"/>
            <a:ext cx="735471" cy="369332"/>
          </a:xfrm>
          <a:prstGeom prst="rect">
            <a:avLst/>
          </a:prstGeom>
          <a:noFill/>
        </p:spPr>
        <p:txBody>
          <a:bodyPr wrap="square" rtlCol="0">
            <a:spAutoFit/>
          </a:bodyPr>
          <a:lstStyle/>
          <a:p>
            <a:r>
              <a:rPr lang="fr-FR" dirty="0">
                <a:solidFill>
                  <a:srgbClr val="E6007E"/>
                </a:solidFill>
              </a:rPr>
              <a:t>X 1,3</a:t>
            </a:r>
          </a:p>
        </p:txBody>
      </p:sp>
      <p:grpSp>
        <p:nvGrpSpPr>
          <p:cNvPr id="2" name="Groupe 1">
            <a:extLst>
              <a:ext uri="{FF2B5EF4-FFF2-40B4-BE49-F238E27FC236}">
                <a16:creationId xmlns:a16="http://schemas.microsoft.com/office/drawing/2014/main" id="{DF4BC98D-AE21-96D2-4D9A-76BD972EF011}"/>
              </a:ext>
            </a:extLst>
          </p:cNvPr>
          <p:cNvGrpSpPr/>
          <p:nvPr/>
        </p:nvGrpSpPr>
        <p:grpSpPr>
          <a:xfrm>
            <a:off x="6964362" y="5721975"/>
            <a:ext cx="1398588" cy="273844"/>
            <a:chOff x="6964362" y="4864725"/>
            <a:chExt cx="1398588" cy="273844"/>
          </a:xfrm>
        </p:grpSpPr>
        <p:sp>
          <p:nvSpPr>
            <p:cNvPr id="10" name="Espace réservé du pied de page 4">
              <a:extLst>
                <a:ext uri="{FF2B5EF4-FFF2-40B4-BE49-F238E27FC236}">
                  <a16:creationId xmlns:a16="http://schemas.microsoft.com/office/drawing/2014/main" id="{53A9BD2E-681E-EE99-CCFC-AAFA65FE1DB5}"/>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11" name="Flèche : droite 10">
              <a:extLst>
                <a:ext uri="{FF2B5EF4-FFF2-40B4-BE49-F238E27FC236}">
                  <a16:creationId xmlns:a16="http://schemas.microsoft.com/office/drawing/2014/main" id="{AF932E87-C392-77DC-E941-2DE79CC32B47}"/>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3" name="Image 12" descr="Une image contenant Police, Graphique, cercle, conception&#10;&#10;Description générée automatiquement">
            <a:extLst>
              <a:ext uri="{FF2B5EF4-FFF2-40B4-BE49-F238E27FC236}">
                <a16:creationId xmlns:a16="http://schemas.microsoft.com/office/drawing/2014/main" id="{A2F59635-25DE-2F75-2684-A35F09D3C6C1}"/>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5" name="Image 14">
            <a:extLst>
              <a:ext uri="{FF2B5EF4-FFF2-40B4-BE49-F238E27FC236}">
                <a16:creationId xmlns:a16="http://schemas.microsoft.com/office/drawing/2014/main" id="{DF7E6173-0C5D-E86A-AE70-C4988E28CD54}"/>
              </a:ext>
            </a:extLst>
          </p:cNvPr>
          <p:cNvPicPr>
            <a:picLocks noChangeAspect="1"/>
          </p:cNvPicPr>
          <p:nvPr/>
        </p:nvPicPr>
        <p:blipFill>
          <a:blip r:embed="rId5"/>
          <a:stretch>
            <a:fillRect/>
          </a:stretch>
        </p:blipFill>
        <p:spPr>
          <a:xfrm>
            <a:off x="7404224" y="987513"/>
            <a:ext cx="1018700" cy="501473"/>
          </a:xfrm>
          <a:prstGeom prst="rect">
            <a:avLst/>
          </a:prstGeom>
        </p:spPr>
      </p:pic>
      <p:sp>
        <p:nvSpPr>
          <p:cNvPr id="19" name="ZoneTexte 18">
            <a:extLst>
              <a:ext uri="{FF2B5EF4-FFF2-40B4-BE49-F238E27FC236}">
                <a16:creationId xmlns:a16="http://schemas.microsoft.com/office/drawing/2014/main" id="{A7012527-EC57-E376-670E-2B650660FD2D}"/>
              </a:ext>
            </a:extLst>
          </p:cNvPr>
          <p:cNvSpPr txBox="1"/>
          <p:nvPr/>
        </p:nvSpPr>
        <p:spPr>
          <a:xfrm>
            <a:off x="5506805" y="3483303"/>
            <a:ext cx="3539224" cy="1954381"/>
          </a:xfrm>
          <a:custGeom>
            <a:avLst/>
            <a:gdLst>
              <a:gd name="connsiteX0" fmla="*/ 0 w 3539224"/>
              <a:gd name="connsiteY0" fmla="*/ 0 h 1954381"/>
              <a:gd name="connsiteX1" fmla="*/ 625263 w 3539224"/>
              <a:gd name="connsiteY1" fmla="*/ 0 h 1954381"/>
              <a:gd name="connsiteX2" fmla="*/ 1215134 w 3539224"/>
              <a:gd name="connsiteY2" fmla="*/ 0 h 1954381"/>
              <a:gd name="connsiteX3" fmla="*/ 1769612 w 3539224"/>
              <a:gd name="connsiteY3" fmla="*/ 0 h 1954381"/>
              <a:gd name="connsiteX4" fmla="*/ 2430267 w 3539224"/>
              <a:gd name="connsiteY4" fmla="*/ 0 h 1954381"/>
              <a:gd name="connsiteX5" fmla="*/ 2984746 w 3539224"/>
              <a:gd name="connsiteY5" fmla="*/ 0 h 1954381"/>
              <a:gd name="connsiteX6" fmla="*/ 3539224 w 3539224"/>
              <a:gd name="connsiteY6" fmla="*/ 0 h 1954381"/>
              <a:gd name="connsiteX7" fmla="*/ 3539224 w 3539224"/>
              <a:gd name="connsiteY7" fmla="*/ 449508 h 1954381"/>
              <a:gd name="connsiteX8" fmla="*/ 3539224 w 3539224"/>
              <a:gd name="connsiteY8" fmla="*/ 918559 h 1954381"/>
              <a:gd name="connsiteX9" fmla="*/ 3539224 w 3539224"/>
              <a:gd name="connsiteY9" fmla="*/ 1426698 h 1954381"/>
              <a:gd name="connsiteX10" fmla="*/ 3539224 w 3539224"/>
              <a:gd name="connsiteY10" fmla="*/ 1954381 h 1954381"/>
              <a:gd name="connsiteX11" fmla="*/ 2913961 w 3539224"/>
              <a:gd name="connsiteY11" fmla="*/ 1954381 h 1954381"/>
              <a:gd name="connsiteX12" fmla="*/ 2253306 w 3539224"/>
              <a:gd name="connsiteY12" fmla="*/ 1954381 h 1954381"/>
              <a:gd name="connsiteX13" fmla="*/ 1769612 w 3539224"/>
              <a:gd name="connsiteY13" fmla="*/ 1954381 h 1954381"/>
              <a:gd name="connsiteX14" fmla="*/ 1285918 w 3539224"/>
              <a:gd name="connsiteY14" fmla="*/ 1954381 h 1954381"/>
              <a:gd name="connsiteX15" fmla="*/ 802224 w 3539224"/>
              <a:gd name="connsiteY15" fmla="*/ 1954381 h 1954381"/>
              <a:gd name="connsiteX16" fmla="*/ 0 w 3539224"/>
              <a:gd name="connsiteY16" fmla="*/ 1954381 h 1954381"/>
              <a:gd name="connsiteX17" fmla="*/ 0 w 3539224"/>
              <a:gd name="connsiteY17" fmla="*/ 1426698 h 1954381"/>
              <a:gd name="connsiteX18" fmla="*/ 0 w 3539224"/>
              <a:gd name="connsiteY18" fmla="*/ 996734 h 1954381"/>
              <a:gd name="connsiteX19" fmla="*/ 0 w 3539224"/>
              <a:gd name="connsiteY19" fmla="*/ 547227 h 1954381"/>
              <a:gd name="connsiteX20" fmla="*/ 0 w 3539224"/>
              <a:gd name="connsiteY20" fmla="*/ 0 h 195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39224" h="1954381" fill="none" extrusionOk="0">
                <a:moveTo>
                  <a:pt x="0" y="0"/>
                </a:moveTo>
                <a:cubicBezTo>
                  <a:pt x="251765" y="-4651"/>
                  <a:pt x="339520" y="68045"/>
                  <a:pt x="625263" y="0"/>
                </a:cubicBezTo>
                <a:cubicBezTo>
                  <a:pt x="911006" y="-68045"/>
                  <a:pt x="929407" y="48718"/>
                  <a:pt x="1215134" y="0"/>
                </a:cubicBezTo>
                <a:cubicBezTo>
                  <a:pt x="1500861" y="-48718"/>
                  <a:pt x="1546599" y="60276"/>
                  <a:pt x="1769612" y="0"/>
                </a:cubicBezTo>
                <a:cubicBezTo>
                  <a:pt x="1992625" y="-60276"/>
                  <a:pt x="2212812" y="16602"/>
                  <a:pt x="2430267" y="0"/>
                </a:cubicBezTo>
                <a:cubicBezTo>
                  <a:pt x="2647723" y="-16602"/>
                  <a:pt x="2822448" y="31903"/>
                  <a:pt x="2984746" y="0"/>
                </a:cubicBezTo>
                <a:cubicBezTo>
                  <a:pt x="3147044" y="-31903"/>
                  <a:pt x="3324784" y="40963"/>
                  <a:pt x="3539224" y="0"/>
                </a:cubicBezTo>
                <a:cubicBezTo>
                  <a:pt x="3566508" y="206260"/>
                  <a:pt x="3512999" y="332732"/>
                  <a:pt x="3539224" y="449508"/>
                </a:cubicBezTo>
                <a:cubicBezTo>
                  <a:pt x="3565449" y="566284"/>
                  <a:pt x="3529339" y="703824"/>
                  <a:pt x="3539224" y="918559"/>
                </a:cubicBezTo>
                <a:cubicBezTo>
                  <a:pt x="3549109" y="1133294"/>
                  <a:pt x="3531389" y="1230099"/>
                  <a:pt x="3539224" y="1426698"/>
                </a:cubicBezTo>
                <a:cubicBezTo>
                  <a:pt x="3547059" y="1623297"/>
                  <a:pt x="3515677" y="1809593"/>
                  <a:pt x="3539224" y="1954381"/>
                </a:cubicBezTo>
                <a:cubicBezTo>
                  <a:pt x="3270219" y="1976200"/>
                  <a:pt x="3214920" y="1912576"/>
                  <a:pt x="2913961" y="1954381"/>
                </a:cubicBezTo>
                <a:cubicBezTo>
                  <a:pt x="2613002" y="1996186"/>
                  <a:pt x="2450020" y="1947382"/>
                  <a:pt x="2253306" y="1954381"/>
                </a:cubicBezTo>
                <a:cubicBezTo>
                  <a:pt x="2056592" y="1961380"/>
                  <a:pt x="1980564" y="1904797"/>
                  <a:pt x="1769612" y="1954381"/>
                </a:cubicBezTo>
                <a:cubicBezTo>
                  <a:pt x="1558660" y="2003965"/>
                  <a:pt x="1485210" y="1911737"/>
                  <a:pt x="1285918" y="1954381"/>
                </a:cubicBezTo>
                <a:cubicBezTo>
                  <a:pt x="1086626" y="1997025"/>
                  <a:pt x="1001570" y="1937867"/>
                  <a:pt x="802224" y="1954381"/>
                </a:cubicBezTo>
                <a:cubicBezTo>
                  <a:pt x="602878" y="1970895"/>
                  <a:pt x="358254" y="1870666"/>
                  <a:pt x="0" y="1954381"/>
                </a:cubicBezTo>
                <a:cubicBezTo>
                  <a:pt x="-30835" y="1711221"/>
                  <a:pt x="7800" y="1677001"/>
                  <a:pt x="0" y="1426698"/>
                </a:cubicBezTo>
                <a:cubicBezTo>
                  <a:pt x="-7800" y="1176395"/>
                  <a:pt x="27576" y="1130646"/>
                  <a:pt x="0" y="996734"/>
                </a:cubicBezTo>
                <a:cubicBezTo>
                  <a:pt x="-27576" y="862822"/>
                  <a:pt x="40681" y="643123"/>
                  <a:pt x="0" y="547227"/>
                </a:cubicBezTo>
                <a:cubicBezTo>
                  <a:pt x="-40681" y="451331"/>
                  <a:pt x="45713" y="254045"/>
                  <a:pt x="0" y="0"/>
                </a:cubicBezTo>
                <a:close/>
              </a:path>
              <a:path w="3539224" h="1954381" stroke="0" extrusionOk="0">
                <a:moveTo>
                  <a:pt x="0" y="0"/>
                </a:moveTo>
                <a:cubicBezTo>
                  <a:pt x="132079" y="-6844"/>
                  <a:pt x="337157" y="26240"/>
                  <a:pt x="483694" y="0"/>
                </a:cubicBezTo>
                <a:cubicBezTo>
                  <a:pt x="630231" y="-26240"/>
                  <a:pt x="819694" y="55629"/>
                  <a:pt x="1073565" y="0"/>
                </a:cubicBezTo>
                <a:cubicBezTo>
                  <a:pt x="1327436" y="-55629"/>
                  <a:pt x="1414578" y="36667"/>
                  <a:pt x="1663435" y="0"/>
                </a:cubicBezTo>
                <a:cubicBezTo>
                  <a:pt x="1912292" y="-36667"/>
                  <a:pt x="2073594" y="56277"/>
                  <a:pt x="2217914" y="0"/>
                </a:cubicBezTo>
                <a:cubicBezTo>
                  <a:pt x="2362234" y="-56277"/>
                  <a:pt x="2647134" y="69919"/>
                  <a:pt x="2843177" y="0"/>
                </a:cubicBezTo>
                <a:cubicBezTo>
                  <a:pt x="3039220" y="-69919"/>
                  <a:pt x="3340627" y="78411"/>
                  <a:pt x="3539224" y="0"/>
                </a:cubicBezTo>
                <a:cubicBezTo>
                  <a:pt x="3577198" y="149435"/>
                  <a:pt x="3485405" y="255694"/>
                  <a:pt x="3539224" y="449508"/>
                </a:cubicBezTo>
                <a:cubicBezTo>
                  <a:pt x="3593043" y="643322"/>
                  <a:pt x="3521987" y="774165"/>
                  <a:pt x="3539224" y="938103"/>
                </a:cubicBezTo>
                <a:cubicBezTo>
                  <a:pt x="3556461" y="1102042"/>
                  <a:pt x="3529119" y="1196817"/>
                  <a:pt x="3539224" y="1426698"/>
                </a:cubicBezTo>
                <a:cubicBezTo>
                  <a:pt x="3549329" y="1656580"/>
                  <a:pt x="3528614" y="1693415"/>
                  <a:pt x="3539224" y="1954381"/>
                </a:cubicBezTo>
                <a:cubicBezTo>
                  <a:pt x="3365081" y="2011161"/>
                  <a:pt x="3183551" y="1929653"/>
                  <a:pt x="3055530" y="1954381"/>
                </a:cubicBezTo>
                <a:cubicBezTo>
                  <a:pt x="2927509" y="1979109"/>
                  <a:pt x="2651040" y="1900628"/>
                  <a:pt x="2430267" y="1954381"/>
                </a:cubicBezTo>
                <a:cubicBezTo>
                  <a:pt x="2209494" y="2008134"/>
                  <a:pt x="2059026" y="1890762"/>
                  <a:pt x="1840396" y="1954381"/>
                </a:cubicBezTo>
                <a:cubicBezTo>
                  <a:pt x="1621766" y="2018000"/>
                  <a:pt x="1425275" y="1897798"/>
                  <a:pt x="1215134" y="1954381"/>
                </a:cubicBezTo>
                <a:cubicBezTo>
                  <a:pt x="1004993" y="2010964"/>
                  <a:pt x="898277" y="1940589"/>
                  <a:pt x="660655" y="1954381"/>
                </a:cubicBezTo>
                <a:cubicBezTo>
                  <a:pt x="423033" y="1968173"/>
                  <a:pt x="197806" y="1922693"/>
                  <a:pt x="0" y="1954381"/>
                </a:cubicBezTo>
                <a:cubicBezTo>
                  <a:pt x="-8558" y="1733987"/>
                  <a:pt x="37006" y="1636998"/>
                  <a:pt x="0" y="1465786"/>
                </a:cubicBezTo>
                <a:cubicBezTo>
                  <a:pt x="-37006" y="1294574"/>
                  <a:pt x="12991" y="1184028"/>
                  <a:pt x="0" y="938103"/>
                </a:cubicBezTo>
                <a:cubicBezTo>
                  <a:pt x="-12991" y="692178"/>
                  <a:pt x="29025" y="636062"/>
                  <a:pt x="0" y="469051"/>
                </a:cubicBezTo>
                <a:cubicBezTo>
                  <a:pt x="-29025" y="302040"/>
                  <a:pt x="226" y="142293"/>
                  <a:pt x="0" y="0"/>
                </a:cubicBezTo>
                <a:close/>
              </a:path>
            </a:pathLst>
          </a:custGeom>
          <a:ln w="12700">
            <a:solidFill>
              <a:srgbClr val="E6007E"/>
            </a:solidFill>
            <a:extLst>
              <a:ext uri="{C807C97D-BFC1-408E-A445-0C87EB9F89A2}">
                <ask:lineSketchStyleProps xmlns:ask="http://schemas.microsoft.com/office/drawing/2018/sketchyshapes" sd="3800722442">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E6007E"/>
                </a:solidFill>
                <a:latin typeface="+mj-lt"/>
              </a:rPr>
              <a:t>La </a:t>
            </a:r>
            <a:r>
              <a:rPr lang="fr-FR" sz="1100" b="1" dirty="0">
                <a:solidFill>
                  <a:srgbClr val="E6007E"/>
                </a:solidFill>
                <a:latin typeface="+mj-lt"/>
              </a:rPr>
              <a:t>Patrouille de France </a:t>
            </a:r>
            <a:r>
              <a:rPr lang="fr-FR" sz="1100" dirty="0">
                <a:solidFill>
                  <a:srgbClr val="E6007E"/>
                </a:solidFill>
                <a:latin typeface="+mj-lt"/>
              </a:rPr>
              <a:t>a généré :</a:t>
            </a:r>
          </a:p>
          <a:p>
            <a:endParaRPr lang="fr-FR" sz="1100" dirty="0">
              <a:solidFill>
                <a:srgbClr val="E6007E"/>
              </a:solidFill>
              <a:latin typeface="+mj-lt"/>
            </a:endParaRPr>
          </a:p>
          <a:p>
            <a:pPr marL="171450" indent="-171450">
              <a:buFont typeface="Wingdings" panose="05000000000000000000" pitchFamily="2" charset="2"/>
              <a:buChar char="q"/>
            </a:pPr>
            <a:r>
              <a:rPr lang="fr-FR" sz="1100" b="1" dirty="0">
                <a:solidFill>
                  <a:srgbClr val="E6007E"/>
                </a:solidFill>
                <a:latin typeface="+mj-lt"/>
              </a:rPr>
              <a:t>Un apport supplémentaire de 29 000 visites </a:t>
            </a:r>
            <a:br>
              <a:rPr lang="fr-FR" sz="1100" b="1" dirty="0">
                <a:solidFill>
                  <a:srgbClr val="E6007E"/>
                </a:solidFill>
                <a:latin typeface="+mj-lt"/>
              </a:rPr>
            </a:br>
            <a:r>
              <a:rPr lang="fr-FR" sz="1100" b="1" dirty="0">
                <a:solidFill>
                  <a:srgbClr val="E6007E"/>
                </a:solidFill>
                <a:latin typeface="+mj-lt"/>
              </a:rPr>
              <a:t>par rapport à un autre WE estival</a:t>
            </a:r>
          </a:p>
          <a:p>
            <a:pPr marL="171450" indent="-171450">
              <a:buFont typeface="Wingdings" panose="05000000000000000000" pitchFamily="2" charset="2"/>
              <a:buChar char="q"/>
            </a:pPr>
            <a:endParaRPr lang="fr-FR" sz="1100" b="1" dirty="0">
              <a:solidFill>
                <a:srgbClr val="E6007E"/>
              </a:solidFill>
              <a:latin typeface="+mj-lt"/>
            </a:endParaRPr>
          </a:p>
          <a:p>
            <a:pPr marL="171450" indent="-171450">
              <a:buFont typeface="Wingdings" panose="05000000000000000000" pitchFamily="2" charset="2"/>
              <a:buChar char="q"/>
            </a:pPr>
            <a:r>
              <a:rPr lang="fr-FR" sz="1100" b="1" dirty="0">
                <a:solidFill>
                  <a:srgbClr val="E6007E"/>
                </a:solidFill>
                <a:latin typeface="+mj-lt"/>
              </a:rPr>
              <a:t>Une fréquentation X1,3</a:t>
            </a:r>
            <a:r>
              <a:rPr lang="fr-FR" sz="1100" dirty="0">
                <a:solidFill>
                  <a:srgbClr val="E6007E"/>
                </a:solidFill>
                <a:latin typeface="+mj-lt"/>
              </a:rPr>
              <a:t> du périmètre de </a:t>
            </a:r>
            <a:br>
              <a:rPr lang="fr-FR" sz="1100" dirty="0">
                <a:solidFill>
                  <a:srgbClr val="E6007E"/>
                </a:solidFill>
                <a:latin typeface="+mj-lt"/>
              </a:rPr>
            </a:br>
            <a:r>
              <a:rPr lang="fr-FR" sz="1100" dirty="0">
                <a:solidFill>
                  <a:srgbClr val="E6007E"/>
                </a:solidFill>
                <a:latin typeface="+mj-lt"/>
              </a:rPr>
              <a:t>Perros-Guirec par rapport aux autres WE de l’été</a:t>
            </a:r>
          </a:p>
          <a:p>
            <a:pPr marL="171450" indent="-171450">
              <a:buFont typeface="Wingdings" panose="05000000000000000000" pitchFamily="2" charset="2"/>
              <a:buChar char="q"/>
            </a:pPr>
            <a:endParaRPr lang="fr-FR" sz="1100" dirty="0">
              <a:solidFill>
                <a:srgbClr val="E6007E"/>
              </a:solidFill>
              <a:latin typeface="+mj-lt"/>
            </a:endParaRPr>
          </a:p>
          <a:p>
            <a:pPr marL="171450" indent="-171450">
              <a:buFont typeface="Wingdings" panose="05000000000000000000" pitchFamily="2" charset="2"/>
              <a:buChar char="q"/>
            </a:pPr>
            <a:r>
              <a:rPr lang="fr-FR" sz="1100" b="1" dirty="0">
                <a:solidFill>
                  <a:srgbClr val="E6007E"/>
                </a:solidFill>
                <a:latin typeface="+mj-lt"/>
              </a:rPr>
              <a:t>Le WE de la Patrouille de France était aussi fréquenté que celui du 15 août</a:t>
            </a:r>
            <a:endParaRPr lang="fr-FR" sz="1100" dirty="0">
              <a:solidFill>
                <a:srgbClr val="E6007E"/>
              </a:solidFill>
              <a:latin typeface="+mj-lt"/>
            </a:endParaRPr>
          </a:p>
          <a:p>
            <a:pPr marL="171450" indent="-171450">
              <a:buFont typeface="Wingdings" panose="05000000000000000000" pitchFamily="2" charset="2"/>
              <a:buChar char="q"/>
            </a:pPr>
            <a:endParaRPr lang="fr-FR" sz="1100" dirty="0">
              <a:solidFill>
                <a:srgbClr val="882C20"/>
              </a:solidFill>
              <a:latin typeface="+mj-lt"/>
            </a:endParaRPr>
          </a:p>
        </p:txBody>
      </p:sp>
    </p:spTree>
    <p:extLst>
      <p:ext uri="{BB962C8B-B14F-4D97-AF65-F5344CB8AC3E}">
        <p14:creationId xmlns:p14="http://schemas.microsoft.com/office/powerpoint/2010/main" val="2143852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34</a:t>
            </a:fld>
            <a:endParaRPr lang="fr-FR"/>
          </a:p>
        </p:txBody>
      </p:sp>
      <p:sp>
        <p:nvSpPr>
          <p:cNvPr id="3" name="ZoneTexte 2">
            <a:extLst>
              <a:ext uri="{FF2B5EF4-FFF2-40B4-BE49-F238E27FC236}">
                <a16:creationId xmlns:a16="http://schemas.microsoft.com/office/drawing/2014/main" id="{4199482F-D62D-4137-F6FC-74BE968C283D}"/>
              </a:ext>
            </a:extLst>
          </p:cNvPr>
          <p:cNvSpPr txBox="1"/>
          <p:nvPr/>
        </p:nvSpPr>
        <p:spPr>
          <a:xfrm>
            <a:off x="55751" y="1591950"/>
            <a:ext cx="2794752" cy="646331"/>
          </a:xfrm>
          <a:prstGeom prst="rect">
            <a:avLst/>
          </a:prstGeom>
          <a:noFill/>
        </p:spPr>
        <p:txBody>
          <a:bodyPr wrap="square" rtlCol="0">
            <a:spAutoFit/>
          </a:bodyPr>
          <a:lstStyle/>
          <a:p>
            <a:r>
              <a:rPr lang="fr-FR" dirty="0">
                <a:solidFill>
                  <a:srgbClr val="E6007E"/>
                </a:solidFill>
              </a:rPr>
              <a:t>78 300 VISITES</a:t>
            </a:r>
          </a:p>
          <a:p>
            <a:r>
              <a:rPr lang="fr-FR" dirty="0">
                <a:solidFill>
                  <a:srgbClr val="E6007E"/>
                </a:solidFill>
              </a:rPr>
              <a:t>Le dimanche</a:t>
            </a:r>
          </a:p>
        </p:txBody>
      </p:sp>
      <p:sp>
        <p:nvSpPr>
          <p:cNvPr id="8" name="ZoneTexte 7">
            <a:extLst>
              <a:ext uri="{FF2B5EF4-FFF2-40B4-BE49-F238E27FC236}">
                <a16:creationId xmlns:a16="http://schemas.microsoft.com/office/drawing/2014/main" id="{C66D441B-A1FA-389C-4303-993A40EE4732}"/>
              </a:ext>
            </a:extLst>
          </p:cNvPr>
          <p:cNvSpPr txBox="1"/>
          <p:nvPr/>
        </p:nvSpPr>
        <p:spPr>
          <a:xfrm>
            <a:off x="2592308" y="1591950"/>
            <a:ext cx="2209451" cy="646331"/>
          </a:xfrm>
          <a:prstGeom prst="rect">
            <a:avLst/>
          </a:prstGeom>
          <a:noFill/>
        </p:spPr>
        <p:txBody>
          <a:bodyPr wrap="square" rtlCol="0">
            <a:spAutoFit/>
          </a:bodyPr>
          <a:lstStyle/>
          <a:p>
            <a:r>
              <a:rPr lang="fr-FR" b="1" dirty="0"/>
              <a:t>+ 17 800 </a:t>
            </a:r>
            <a:r>
              <a:rPr lang="fr-FR" dirty="0"/>
              <a:t>dimanche (habituel) </a:t>
            </a:r>
          </a:p>
        </p:txBody>
      </p:sp>
      <p:sp>
        <p:nvSpPr>
          <p:cNvPr id="16" name="ZoneTexte 15">
            <a:extLst>
              <a:ext uri="{FF2B5EF4-FFF2-40B4-BE49-F238E27FC236}">
                <a16:creationId xmlns:a16="http://schemas.microsoft.com/office/drawing/2014/main" id="{8DDD65C8-7B77-791A-601C-AADFD3A0CE7B}"/>
              </a:ext>
            </a:extLst>
          </p:cNvPr>
          <p:cNvSpPr txBox="1"/>
          <p:nvPr/>
        </p:nvSpPr>
        <p:spPr>
          <a:xfrm>
            <a:off x="4908979" y="1591950"/>
            <a:ext cx="2209452" cy="646331"/>
          </a:xfrm>
          <a:prstGeom prst="rect">
            <a:avLst/>
          </a:prstGeom>
          <a:noFill/>
        </p:spPr>
        <p:txBody>
          <a:bodyPr wrap="square" rtlCol="0">
            <a:spAutoFit/>
          </a:bodyPr>
          <a:lstStyle/>
          <a:p>
            <a:r>
              <a:rPr lang="fr-FR" b="1" dirty="0"/>
              <a:t>+ 12 000 </a:t>
            </a:r>
            <a:r>
              <a:rPr lang="fr-FR" dirty="0"/>
              <a:t>samedi (habituel) </a:t>
            </a:r>
          </a:p>
        </p:txBody>
      </p:sp>
      <p:sp>
        <p:nvSpPr>
          <p:cNvPr id="2" name="Titre 1">
            <a:extLst>
              <a:ext uri="{FF2B5EF4-FFF2-40B4-BE49-F238E27FC236}">
                <a16:creationId xmlns:a16="http://schemas.microsoft.com/office/drawing/2014/main" id="{AACBB58B-9C7C-8B38-9F04-DE302038294B}"/>
              </a:ext>
            </a:extLst>
          </p:cNvPr>
          <p:cNvSpPr>
            <a:spLocks noGrp="1"/>
          </p:cNvSpPr>
          <p:nvPr>
            <p:ph type="title" idx="4294967295"/>
          </p:nvPr>
        </p:nvSpPr>
        <p:spPr>
          <a:xfrm>
            <a:off x="0" y="857251"/>
            <a:ext cx="8544704" cy="734698"/>
          </a:xfrm>
        </p:spPr>
        <p:txBody>
          <a:bodyPr>
            <a:normAutofit/>
          </a:bodyPr>
          <a:lstStyle/>
          <a:p>
            <a:pPr rtl="0" eaLnBrk="1" latinLnBrk="0" hangingPunct="1"/>
            <a:r>
              <a:rPr lang="fr-FR" sz="3000" dirty="0">
                <a:solidFill>
                  <a:srgbClr val="4CAED0"/>
                </a:solidFill>
                <a:ea typeface="+mn-ea"/>
                <a:cs typeface="+mn-cs"/>
              </a:rPr>
              <a:t>Visites journalières</a:t>
            </a:r>
            <a:endParaRPr lang="fr-FR" sz="3000" dirty="0">
              <a:solidFill>
                <a:srgbClr val="4CAED0"/>
              </a:solidFill>
            </a:endParaRPr>
          </a:p>
        </p:txBody>
      </p:sp>
      <p:grpSp>
        <p:nvGrpSpPr>
          <p:cNvPr id="6" name="Groupe 5">
            <a:extLst>
              <a:ext uri="{FF2B5EF4-FFF2-40B4-BE49-F238E27FC236}">
                <a16:creationId xmlns:a16="http://schemas.microsoft.com/office/drawing/2014/main" id="{0DE86102-E7DE-045E-F722-DFAB985ECF13}"/>
              </a:ext>
            </a:extLst>
          </p:cNvPr>
          <p:cNvGrpSpPr/>
          <p:nvPr/>
        </p:nvGrpSpPr>
        <p:grpSpPr>
          <a:xfrm>
            <a:off x="6964362" y="5721975"/>
            <a:ext cx="1398588" cy="273844"/>
            <a:chOff x="6964362" y="4864725"/>
            <a:chExt cx="1398588" cy="273844"/>
          </a:xfrm>
        </p:grpSpPr>
        <p:sp>
          <p:nvSpPr>
            <p:cNvPr id="9" name="Espace réservé du pied de page 4">
              <a:extLst>
                <a:ext uri="{FF2B5EF4-FFF2-40B4-BE49-F238E27FC236}">
                  <a16:creationId xmlns:a16="http://schemas.microsoft.com/office/drawing/2014/main" id="{E2E6F9B5-39F5-0CC6-289A-D5FA72B857F4}"/>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2" action="ppaction://hlinksldjump"/>
                </a:rPr>
                <a:t>SOMMAIRE</a:t>
              </a:r>
              <a:endParaRPr lang="fr-FR" sz="1100" b="1" dirty="0"/>
            </a:p>
          </p:txBody>
        </p:sp>
        <p:sp>
          <p:nvSpPr>
            <p:cNvPr id="10" name="Flèche : droite 9">
              <a:extLst>
                <a:ext uri="{FF2B5EF4-FFF2-40B4-BE49-F238E27FC236}">
                  <a16:creationId xmlns:a16="http://schemas.microsoft.com/office/drawing/2014/main" id="{42FA229E-15C3-BF57-3D24-3A450D4EC1DA}"/>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D5791452-981C-A064-D5E6-4375BFFB3627}"/>
              </a:ext>
            </a:extLst>
          </p:cNvPr>
          <p:cNvSpPr txBox="1"/>
          <p:nvPr/>
        </p:nvSpPr>
        <p:spPr>
          <a:xfrm>
            <a:off x="4331308" y="4237861"/>
            <a:ext cx="4213397" cy="430887"/>
          </a:xfrm>
          <a:custGeom>
            <a:avLst/>
            <a:gdLst>
              <a:gd name="connsiteX0" fmla="*/ 0 w 4213397"/>
              <a:gd name="connsiteY0" fmla="*/ 0 h 430887"/>
              <a:gd name="connsiteX1" fmla="*/ 484541 w 4213397"/>
              <a:gd name="connsiteY1" fmla="*/ 0 h 430887"/>
              <a:gd name="connsiteX2" fmla="*/ 1095483 w 4213397"/>
              <a:gd name="connsiteY2" fmla="*/ 0 h 430887"/>
              <a:gd name="connsiteX3" fmla="*/ 1495756 w 4213397"/>
              <a:gd name="connsiteY3" fmla="*/ 0 h 430887"/>
              <a:gd name="connsiteX4" fmla="*/ 2022431 w 4213397"/>
              <a:gd name="connsiteY4" fmla="*/ 0 h 430887"/>
              <a:gd name="connsiteX5" fmla="*/ 2506971 w 4213397"/>
              <a:gd name="connsiteY5" fmla="*/ 0 h 430887"/>
              <a:gd name="connsiteX6" fmla="*/ 3117914 w 4213397"/>
              <a:gd name="connsiteY6" fmla="*/ 0 h 430887"/>
              <a:gd name="connsiteX7" fmla="*/ 3602454 w 4213397"/>
              <a:gd name="connsiteY7" fmla="*/ 0 h 430887"/>
              <a:gd name="connsiteX8" fmla="*/ 4213397 w 4213397"/>
              <a:gd name="connsiteY8" fmla="*/ 0 h 430887"/>
              <a:gd name="connsiteX9" fmla="*/ 4213397 w 4213397"/>
              <a:gd name="connsiteY9" fmla="*/ 430887 h 430887"/>
              <a:gd name="connsiteX10" fmla="*/ 3728856 w 4213397"/>
              <a:gd name="connsiteY10" fmla="*/ 430887 h 430887"/>
              <a:gd name="connsiteX11" fmla="*/ 3244316 w 4213397"/>
              <a:gd name="connsiteY11" fmla="*/ 430887 h 430887"/>
              <a:gd name="connsiteX12" fmla="*/ 2801909 w 4213397"/>
              <a:gd name="connsiteY12" fmla="*/ 430887 h 430887"/>
              <a:gd name="connsiteX13" fmla="*/ 2190966 w 4213397"/>
              <a:gd name="connsiteY13" fmla="*/ 430887 h 430887"/>
              <a:gd name="connsiteX14" fmla="*/ 1580024 w 4213397"/>
              <a:gd name="connsiteY14" fmla="*/ 430887 h 430887"/>
              <a:gd name="connsiteX15" fmla="*/ 1179751 w 4213397"/>
              <a:gd name="connsiteY15" fmla="*/ 430887 h 430887"/>
              <a:gd name="connsiteX16" fmla="*/ 779478 w 4213397"/>
              <a:gd name="connsiteY16" fmla="*/ 430887 h 430887"/>
              <a:gd name="connsiteX17" fmla="*/ 0 w 4213397"/>
              <a:gd name="connsiteY17" fmla="*/ 430887 h 430887"/>
              <a:gd name="connsiteX18" fmla="*/ 0 w 4213397"/>
              <a:gd name="connsiteY1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3397" h="430887" fill="none" extrusionOk="0">
                <a:moveTo>
                  <a:pt x="0" y="0"/>
                </a:moveTo>
                <a:cubicBezTo>
                  <a:pt x="115552" y="-26349"/>
                  <a:pt x="258059" y="22458"/>
                  <a:pt x="484541" y="0"/>
                </a:cubicBezTo>
                <a:cubicBezTo>
                  <a:pt x="711023" y="-22458"/>
                  <a:pt x="843072" y="49664"/>
                  <a:pt x="1095483" y="0"/>
                </a:cubicBezTo>
                <a:cubicBezTo>
                  <a:pt x="1347894" y="-49664"/>
                  <a:pt x="1395276" y="34868"/>
                  <a:pt x="1495756" y="0"/>
                </a:cubicBezTo>
                <a:cubicBezTo>
                  <a:pt x="1596236" y="-34868"/>
                  <a:pt x="1866356" y="3084"/>
                  <a:pt x="2022431" y="0"/>
                </a:cubicBezTo>
                <a:cubicBezTo>
                  <a:pt x="2178506" y="-3084"/>
                  <a:pt x="2310358" y="57684"/>
                  <a:pt x="2506971" y="0"/>
                </a:cubicBezTo>
                <a:cubicBezTo>
                  <a:pt x="2703584" y="-57684"/>
                  <a:pt x="2928279" y="11291"/>
                  <a:pt x="3117914" y="0"/>
                </a:cubicBezTo>
                <a:cubicBezTo>
                  <a:pt x="3307549" y="-11291"/>
                  <a:pt x="3461141" y="9882"/>
                  <a:pt x="3602454" y="0"/>
                </a:cubicBezTo>
                <a:cubicBezTo>
                  <a:pt x="3743767" y="-9882"/>
                  <a:pt x="4061295" y="15331"/>
                  <a:pt x="4213397" y="0"/>
                </a:cubicBezTo>
                <a:cubicBezTo>
                  <a:pt x="4222801" y="184160"/>
                  <a:pt x="4190459" y="243731"/>
                  <a:pt x="4213397" y="430887"/>
                </a:cubicBezTo>
                <a:cubicBezTo>
                  <a:pt x="3998662" y="459448"/>
                  <a:pt x="3924371" y="390598"/>
                  <a:pt x="3728856" y="430887"/>
                </a:cubicBezTo>
                <a:cubicBezTo>
                  <a:pt x="3533341" y="471176"/>
                  <a:pt x="3415404" y="398008"/>
                  <a:pt x="3244316" y="430887"/>
                </a:cubicBezTo>
                <a:cubicBezTo>
                  <a:pt x="3073228" y="463766"/>
                  <a:pt x="2960448" y="379311"/>
                  <a:pt x="2801909" y="430887"/>
                </a:cubicBezTo>
                <a:cubicBezTo>
                  <a:pt x="2643370" y="482463"/>
                  <a:pt x="2321958" y="408583"/>
                  <a:pt x="2190966" y="430887"/>
                </a:cubicBezTo>
                <a:cubicBezTo>
                  <a:pt x="2059974" y="453191"/>
                  <a:pt x="1815794" y="406671"/>
                  <a:pt x="1580024" y="430887"/>
                </a:cubicBezTo>
                <a:cubicBezTo>
                  <a:pt x="1344254" y="455103"/>
                  <a:pt x="1328391" y="396371"/>
                  <a:pt x="1179751" y="430887"/>
                </a:cubicBezTo>
                <a:cubicBezTo>
                  <a:pt x="1031111" y="465403"/>
                  <a:pt x="974714" y="394679"/>
                  <a:pt x="779478" y="430887"/>
                </a:cubicBezTo>
                <a:cubicBezTo>
                  <a:pt x="584242" y="467095"/>
                  <a:pt x="282885" y="390217"/>
                  <a:pt x="0" y="430887"/>
                </a:cubicBezTo>
                <a:cubicBezTo>
                  <a:pt x="-36367" y="328015"/>
                  <a:pt x="27455" y="124323"/>
                  <a:pt x="0" y="0"/>
                </a:cubicBezTo>
                <a:close/>
              </a:path>
              <a:path w="4213397" h="430887" stroke="0" extrusionOk="0">
                <a:moveTo>
                  <a:pt x="0" y="0"/>
                </a:moveTo>
                <a:cubicBezTo>
                  <a:pt x="191374" y="-46304"/>
                  <a:pt x="230730" y="2529"/>
                  <a:pt x="400273" y="0"/>
                </a:cubicBezTo>
                <a:cubicBezTo>
                  <a:pt x="569816" y="-2529"/>
                  <a:pt x="793146" y="11902"/>
                  <a:pt x="926947" y="0"/>
                </a:cubicBezTo>
                <a:cubicBezTo>
                  <a:pt x="1060748" y="-11902"/>
                  <a:pt x="1324099" y="7175"/>
                  <a:pt x="1453622" y="0"/>
                </a:cubicBezTo>
                <a:cubicBezTo>
                  <a:pt x="1583145" y="-7175"/>
                  <a:pt x="1795699" y="54099"/>
                  <a:pt x="1938163" y="0"/>
                </a:cubicBezTo>
                <a:cubicBezTo>
                  <a:pt x="2080627" y="-54099"/>
                  <a:pt x="2334299" y="23230"/>
                  <a:pt x="2506971" y="0"/>
                </a:cubicBezTo>
                <a:cubicBezTo>
                  <a:pt x="2679643" y="-23230"/>
                  <a:pt x="2799332" y="7819"/>
                  <a:pt x="2991512" y="0"/>
                </a:cubicBezTo>
                <a:cubicBezTo>
                  <a:pt x="3183692" y="-7819"/>
                  <a:pt x="3259285" y="42443"/>
                  <a:pt x="3433919" y="0"/>
                </a:cubicBezTo>
                <a:cubicBezTo>
                  <a:pt x="3608553" y="-42443"/>
                  <a:pt x="3900247" y="33011"/>
                  <a:pt x="4213397" y="0"/>
                </a:cubicBezTo>
                <a:cubicBezTo>
                  <a:pt x="4233757" y="120839"/>
                  <a:pt x="4193604" y="233337"/>
                  <a:pt x="4213397" y="430887"/>
                </a:cubicBezTo>
                <a:cubicBezTo>
                  <a:pt x="4086530" y="459088"/>
                  <a:pt x="3944828" y="408705"/>
                  <a:pt x="3728856" y="430887"/>
                </a:cubicBezTo>
                <a:cubicBezTo>
                  <a:pt x="3512884" y="453069"/>
                  <a:pt x="3440723" y="410951"/>
                  <a:pt x="3286450" y="430887"/>
                </a:cubicBezTo>
                <a:cubicBezTo>
                  <a:pt x="3132177" y="450823"/>
                  <a:pt x="2880681" y="389940"/>
                  <a:pt x="2717641" y="430887"/>
                </a:cubicBezTo>
                <a:cubicBezTo>
                  <a:pt x="2554601" y="471834"/>
                  <a:pt x="2315306" y="376986"/>
                  <a:pt x="2190966" y="430887"/>
                </a:cubicBezTo>
                <a:cubicBezTo>
                  <a:pt x="2066627" y="484788"/>
                  <a:pt x="1772775" y="368601"/>
                  <a:pt x="1622158" y="430887"/>
                </a:cubicBezTo>
                <a:cubicBezTo>
                  <a:pt x="1471541" y="493173"/>
                  <a:pt x="1371659" y="403217"/>
                  <a:pt x="1137617" y="430887"/>
                </a:cubicBezTo>
                <a:cubicBezTo>
                  <a:pt x="903575" y="458557"/>
                  <a:pt x="793507" y="378223"/>
                  <a:pt x="610943" y="430887"/>
                </a:cubicBezTo>
                <a:cubicBezTo>
                  <a:pt x="428379" y="483551"/>
                  <a:pt x="274222" y="367229"/>
                  <a:pt x="0" y="430887"/>
                </a:cubicBezTo>
                <a:cubicBezTo>
                  <a:pt x="-51539" y="338481"/>
                  <a:pt x="18771" y="94010"/>
                  <a:pt x="0" y="0"/>
                </a:cubicBezTo>
                <a:close/>
              </a:path>
            </a:pathLst>
          </a:custGeom>
          <a:ln w="12700">
            <a:solidFill>
              <a:srgbClr val="E6007E"/>
            </a:solidFill>
            <a:extLst>
              <a:ext uri="{C807C97D-BFC1-408E-A445-0C87EB9F89A2}">
                <ask:lineSketchStyleProps xmlns:ask="http://schemas.microsoft.com/office/drawing/2018/sketchyshapes" sd="3800722442">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E6007E"/>
                </a:solidFill>
                <a:latin typeface="+mj-lt"/>
              </a:rPr>
              <a:t>La différence par rapport à un week-end habituel d’été dépasse </a:t>
            </a:r>
            <a:br>
              <a:rPr lang="fr-FR" sz="1100" dirty="0">
                <a:solidFill>
                  <a:srgbClr val="E6007E"/>
                </a:solidFill>
                <a:latin typeface="+mj-lt"/>
              </a:rPr>
            </a:br>
            <a:r>
              <a:rPr lang="fr-FR" sz="1100" dirty="0">
                <a:solidFill>
                  <a:srgbClr val="E6007E"/>
                </a:solidFill>
                <a:latin typeface="+mj-lt"/>
              </a:rPr>
              <a:t>les </a:t>
            </a:r>
            <a:r>
              <a:rPr lang="fr-FR" sz="1100" b="1" dirty="0">
                <a:solidFill>
                  <a:srgbClr val="E6007E"/>
                </a:solidFill>
                <a:latin typeface="+mj-lt"/>
              </a:rPr>
              <a:t>11 000 visites </a:t>
            </a:r>
            <a:r>
              <a:rPr lang="fr-FR" sz="1100" dirty="0">
                <a:solidFill>
                  <a:srgbClr val="E6007E"/>
                </a:solidFill>
                <a:latin typeface="+mj-lt"/>
              </a:rPr>
              <a:t>le samedi et </a:t>
            </a:r>
            <a:r>
              <a:rPr lang="fr-FR" sz="1100" b="1" dirty="0">
                <a:solidFill>
                  <a:srgbClr val="E6007E"/>
                </a:solidFill>
                <a:latin typeface="+mj-lt"/>
              </a:rPr>
              <a:t>17 000 le dimanche</a:t>
            </a:r>
            <a:r>
              <a:rPr lang="fr-FR" sz="1100" dirty="0">
                <a:solidFill>
                  <a:srgbClr val="E6007E"/>
                </a:solidFill>
                <a:latin typeface="+mj-lt"/>
              </a:rPr>
              <a:t>.</a:t>
            </a:r>
          </a:p>
        </p:txBody>
      </p:sp>
      <p:sp>
        <p:nvSpPr>
          <p:cNvPr id="7" name="Espace réservé du contenu 1">
            <a:extLst>
              <a:ext uri="{FF2B5EF4-FFF2-40B4-BE49-F238E27FC236}">
                <a16:creationId xmlns:a16="http://schemas.microsoft.com/office/drawing/2014/main" id="{94C32DEF-A1AA-0CAC-73FC-951AD162960B}"/>
              </a:ext>
            </a:extLst>
          </p:cNvPr>
          <p:cNvSpPr txBox="1">
            <a:spLocks/>
          </p:cNvSpPr>
          <p:nvPr/>
        </p:nvSpPr>
        <p:spPr>
          <a:xfrm>
            <a:off x="4067176" y="2686764"/>
            <a:ext cx="4961131" cy="2453535"/>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Lors de la venue de la </a:t>
            </a:r>
            <a:r>
              <a:rPr lang="fr-FR" sz="1100" b="1" dirty="0">
                <a:solidFill>
                  <a:srgbClr val="E6007E"/>
                </a:solidFill>
                <a:latin typeface="+mj-lt"/>
              </a:rPr>
              <a:t>Patrouille de France </a:t>
            </a:r>
            <a:r>
              <a:rPr lang="fr-FR" sz="1100" dirty="0">
                <a:solidFill>
                  <a:schemeClr val="tx2"/>
                </a:solidFill>
                <a:latin typeface="+mj-lt"/>
              </a:rPr>
              <a:t>la fréquentation du périmètre d’étude dépasse les </a:t>
            </a:r>
            <a:r>
              <a:rPr lang="fr-FR" sz="1100" b="1" dirty="0">
                <a:solidFill>
                  <a:srgbClr val="E6007E"/>
                </a:solidFill>
                <a:latin typeface="+mj-lt"/>
              </a:rPr>
              <a:t>78 000 visites le dimanche </a:t>
            </a:r>
            <a:r>
              <a:rPr lang="fr-FR" sz="1100" dirty="0">
                <a:solidFill>
                  <a:schemeClr val="tx2"/>
                </a:solidFill>
                <a:latin typeface="+mj-lt"/>
              </a:rPr>
              <a:t>c’est bien plus de visite qu’un autre dimanche de l’été (habituellement autour de 60 000).</a:t>
            </a:r>
          </a:p>
          <a:p>
            <a:endParaRPr lang="fr-FR" sz="1100" dirty="0">
              <a:solidFill>
                <a:schemeClr val="tx2"/>
              </a:solidFill>
              <a:latin typeface="+mj-lt"/>
            </a:endParaRPr>
          </a:p>
          <a:p>
            <a:r>
              <a:rPr lang="fr-FR" sz="1100" dirty="0">
                <a:solidFill>
                  <a:schemeClr val="tx2"/>
                </a:solidFill>
                <a:latin typeface="+mj-lt"/>
              </a:rPr>
              <a:t>Le samedi, la fréquentation du périmètre d’étude était aussi très importante, de l’ordre de </a:t>
            </a:r>
            <a:r>
              <a:rPr lang="fr-FR" sz="1100" b="1" dirty="0">
                <a:solidFill>
                  <a:srgbClr val="E6007E"/>
                </a:solidFill>
                <a:latin typeface="+mj-lt"/>
              </a:rPr>
              <a:t>69 800 visites </a:t>
            </a:r>
            <a:r>
              <a:rPr lang="fr-FR" sz="1100" dirty="0">
                <a:solidFill>
                  <a:schemeClr val="tx2"/>
                </a:solidFill>
                <a:latin typeface="+mj-lt"/>
              </a:rPr>
              <a:t>contre </a:t>
            </a:r>
            <a:r>
              <a:rPr lang="fr-FR" sz="1100" b="1" dirty="0">
                <a:solidFill>
                  <a:srgbClr val="E6007E"/>
                </a:solidFill>
                <a:latin typeface="+mj-lt"/>
              </a:rPr>
              <a:t>58 600 pour les autres samedis d’été</a:t>
            </a:r>
          </a:p>
          <a:p>
            <a:endParaRPr lang="fr-FR" sz="1100" b="1" dirty="0">
              <a:solidFill>
                <a:srgbClr val="E6007E"/>
              </a:solidFill>
              <a:latin typeface="+mj-lt"/>
            </a:endParaRPr>
          </a:p>
        </p:txBody>
      </p:sp>
      <p:pic>
        <p:nvPicPr>
          <p:cNvPr id="13" name="Image 12" descr="Une image contenant Police, Graphique, cercle, conception&#10;&#10;Description générée automatiquement">
            <a:extLst>
              <a:ext uri="{FF2B5EF4-FFF2-40B4-BE49-F238E27FC236}">
                <a16:creationId xmlns:a16="http://schemas.microsoft.com/office/drawing/2014/main" id="{DFF5FB21-063C-D137-1212-6134403AA215}"/>
              </a:ext>
            </a:extLst>
          </p:cNvPr>
          <p:cNvPicPr>
            <a:picLocks noChangeAspect="1"/>
          </p:cNvPicPr>
          <p:nvPr/>
        </p:nvPicPr>
        <p:blipFill>
          <a:blip r:embed="rId3"/>
          <a:stretch>
            <a:fillRect/>
          </a:stretch>
        </p:blipFill>
        <p:spPr>
          <a:xfrm>
            <a:off x="8458200" y="953997"/>
            <a:ext cx="557553" cy="557553"/>
          </a:xfrm>
          <a:prstGeom prst="rect">
            <a:avLst/>
          </a:prstGeom>
        </p:spPr>
      </p:pic>
      <p:pic>
        <p:nvPicPr>
          <p:cNvPr id="15" name="Image 14">
            <a:extLst>
              <a:ext uri="{FF2B5EF4-FFF2-40B4-BE49-F238E27FC236}">
                <a16:creationId xmlns:a16="http://schemas.microsoft.com/office/drawing/2014/main" id="{FDFC70E3-163F-F7D8-C6CB-E5E5CBF3E200}"/>
              </a:ext>
            </a:extLst>
          </p:cNvPr>
          <p:cNvPicPr>
            <a:picLocks noChangeAspect="1"/>
          </p:cNvPicPr>
          <p:nvPr/>
        </p:nvPicPr>
        <p:blipFill>
          <a:blip r:embed="rId4"/>
          <a:stretch>
            <a:fillRect/>
          </a:stretch>
        </p:blipFill>
        <p:spPr>
          <a:xfrm>
            <a:off x="7404224" y="987513"/>
            <a:ext cx="1018700" cy="501473"/>
          </a:xfrm>
          <a:prstGeom prst="rect">
            <a:avLst/>
          </a:prstGeom>
        </p:spPr>
      </p:pic>
      <p:pic>
        <p:nvPicPr>
          <p:cNvPr id="18" name="Image 17">
            <a:extLst>
              <a:ext uri="{FF2B5EF4-FFF2-40B4-BE49-F238E27FC236}">
                <a16:creationId xmlns:a16="http://schemas.microsoft.com/office/drawing/2014/main" id="{5A7D8357-A6C5-2AF5-9C20-9A2F9034C943}"/>
              </a:ext>
            </a:extLst>
          </p:cNvPr>
          <p:cNvPicPr>
            <a:picLocks noChangeAspect="1"/>
          </p:cNvPicPr>
          <p:nvPr/>
        </p:nvPicPr>
        <p:blipFill>
          <a:blip r:embed="rId5"/>
          <a:stretch>
            <a:fillRect/>
          </a:stretch>
        </p:blipFill>
        <p:spPr>
          <a:xfrm>
            <a:off x="145559" y="2271000"/>
            <a:ext cx="3604997" cy="3441605"/>
          </a:xfrm>
          <a:prstGeom prst="rect">
            <a:avLst/>
          </a:prstGeom>
        </p:spPr>
      </p:pic>
    </p:spTree>
    <p:extLst>
      <p:ext uri="{BB962C8B-B14F-4D97-AF65-F5344CB8AC3E}">
        <p14:creationId xmlns:p14="http://schemas.microsoft.com/office/powerpoint/2010/main" val="817762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35</a:t>
            </a:fld>
            <a:endParaRPr lang="fr-FR"/>
          </a:p>
        </p:txBody>
      </p:sp>
      <p:sp>
        <p:nvSpPr>
          <p:cNvPr id="3" name="ZoneTexte 2">
            <a:extLst>
              <a:ext uri="{FF2B5EF4-FFF2-40B4-BE49-F238E27FC236}">
                <a16:creationId xmlns:a16="http://schemas.microsoft.com/office/drawing/2014/main" id="{4199482F-D62D-4137-F6FC-74BE968C283D}"/>
              </a:ext>
            </a:extLst>
          </p:cNvPr>
          <p:cNvSpPr txBox="1"/>
          <p:nvPr/>
        </p:nvSpPr>
        <p:spPr>
          <a:xfrm>
            <a:off x="28575" y="1567839"/>
            <a:ext cx="2280871" cy="923330"/>
          </a:xfrm>
          <a:prstGeom prst="rect">
            <a:avLst/>
          </a:prstGeom>
          <a:noFill/>
        </p:spPr>
        <p:txBody>
          <a:bodyPr wrap="square" rtlCol="0">
            <a:spAutoFit/>
          </a:bodyPr>
          <a:lstStyle/>
          <a:p>
            <a:r>
              <a:rPr lang="fr-FR" dirty="0">
                <a:solidFill>
                  <a:schemeClr val="bg2">
                    <a:lumMod val="75000"/>
                  </a:schemeClr>
                </a:solidFill>
              </a:rPr>
              <a:t>67 700 visites</a:t>
            </a:r>
          </a:p>
          <a:p>
            <a:r>
              <a:rPr lang="fr-FR" dirty="0">
                <a:solidFill>
                  <a:schemeClr val="bg2">
                    <a:lumMod val="75000"/>
                  </a:schemeClr>
                </a:solidFill>
              </a:rPr>
              <a:t>Dimanche </a:t>
            </a:r>
            <a:br>
              <a:rPr lang="fr-FR" dirty="0">
                <a:solidFill>
                  <a:schemeClr val="bg2">
                    <a:lumMod val="75000"/>
                  </a:schemeClr>
                </a:solidFill>
              </a:rPr>
            </a:br>
            <a:r>
              <a:rPr lang="fr-FR" dirty="0">
                <a:solidFill>
                  <a:schemeClr val="bg2">
                    <a:lumMod val="75000"/>
                  </a:schemeClr>
                </a:solidFill>
              </a:rPr>
              <a:t>(16h-18h)</a:t>
            </a:r>
          </a:p>
        </p:txBody>
      </p:sp>
      <p:sp>
        <p:nvSpPr>
          <p:cNvPr id="16" name="ZoneTexte 15">
            <a:extLst>
              <a:ext uri="{FF2B5EF4-FFF2-40B4-BE49-F238E27FC236}">
                <a16:creationId xmlns:a16="http://schemas.microsoft.com/office/drawing/2014/main" id="{8DDD65C8-7B77-791A-601C-AADFD3A0CE7B}"/>
              </a:ext>
            </a:extLst>
          </p:cNvPr>
          <p:cNvSpPr txBox="1"/>
          <p:nvPr/>
        </p:nvSpPr>
        <p:spPr>
          <a:xfrm>
            <a:off x="1809754" y="1567840"/>
            <a:ext cx="1852246" cy="646331"/>
          </a:xfrm>
          <a:prstGeom prst="rect">
            <a:avLst/>
          </a:prstGeom>
          <a:noFill/>
        </p:spPr>
        <p:txBody>
          <a:bodyPr wrap="square" rtlCol="0">
            <a:spAutoFit/>
          </a:bodyPr>
          <a:lstStyle/>
          <a:p>
            <a:r>
              <a:rPr lang="fr-FR" b="1" dirty="0">
                <a:solidFill>
                  <a:srgbClr val="E6007E"/>
                </a:solidFill>
              </a:rPr>
              <a:t>+ 19 000 </a:t>
            </a:r>
            <a:r>
              <a:rPr lang="fr-FR" dirty="0">
                <a:solidFill>
                  <a:srgbClr val="E6007E"/>
                </a:solidFill>
              </a:rPr>
              <a:t>visites</a:t>
            </a:r>
            <a:br>
              <a:rPr lang="fr-FR" dirty="0">
                <a:solidFill>
                  <a:srgbClr val="E6007E"/>
                </a:solidFill>
              </a:rPr>
            </a:br>
            <a:r>
              <a:rPr lang="fr-FR" dirty="0">
                <a:solidFill>
                  <a:srgbClr val="E6007E"/>
                </a:solidFill>
              </a:rPr>
              <a:t>WE habituel </a:t>
            </a:r>
          </a:p>
        </p:txBody>
      </p:sp>
      <p:sp>
        <p:nvSpPr>
          <p:cNvPr id="26" name="Espace réservé du contenu 1">
            <a:extLst>
              <a:ext uri="{FF2B5EF4-FFF2-40B4-BE49-F238E27FC236}">
                <a16:creationId xmlns:a16="http://schemas.microsoft.com/office/drawing/2014/main" id="{FEC9A395-6AC9-3DFB-9C3E-91057E65ABC4}"/>
              </a:ext>
            </a:extLst>
          </p:cNvPr>
          <p:cNvSpPr txBox="1">
            <a:spLocks/>
          </p:cNvSpPr>
          <p:nvPr/>
        </p:nvSpPr>
        <p:spPr>
          <a:xfrm>
            <a:off x="4933236" y="1637993"/>
            <a:ext cx="4210766" cy="2438708"/>
          </a:xfrm>
          <a:prstGeom prst="rect">
            <a:avLst/>
          </a:prstGeom>
        </p:spPr>
        <p:txBody>
          <a:bodyPr vert="horz" lIns="91440" tIns="45720" rIns="91440" bIns="45720" rtlCol="0">
            <a:no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Lors de la venue de  la </a:t>
            </a:r>
            <a:r>
              <a:rPr lang="fr-FR" sz="1100" b="1" dirty="0">
                <a:solidFill>
                  <a:srgbClr val="E6007E"/>
                </a:solidFill>
                <a:latin typeface="+mj-lt"/>
              </a:rPr>
              <a:t>Patrouille de France </a:t>
            </a:r>
            <a:r>
              <a:rPr lang="fr-FR" sz="1100" dirty="0">
                <a:latin typeface="+mj-lt"/>
              </a:rPr>
              <a:t>le pic est atteint </a:t>
            </a:r>
            <a:br>
              <a:rPr lang="fr-FR" sz="1100" dirty="0">
                <a:latin typeface="+mj-lt"/>
              </a:rPr>
            </a:br>
            <a:r>
              <a:rPr lang="fr-FR" sz="1100" b="1" dirty="0">
                <a:solidFill>
                  <a:srgbClr val="E6007E"/>
                </a:solidFill>
                <a:latin typeface="+mj-lt"/>
              </a:rPr>
              <a:t>le dimanche après-midi avec 67 700 visites (16h-18h), soit </a:t>
            </a:r>
            <a:br>
              <a:rPr lang="fr-FR" sz="1100" b="1" dirty="0">
                <a:solidFill>
                  <a:srgbClr val="E6007E"/>
                </a:solidFill>
                <a:latin typeface="+mj-lt"/>
              </a:rPr>
            </a:br>
            <a:r>
              <a:rPr lang="fr-FR" sz="1100" b="1" dirty="0">
                <a:solidFill>
                  <a:srgbClr val="E6007E"/>
                </a:solidFill>
                <a:latin typeface="+mj-lt"/>
              </a:rPr>
              <a:t>19 000 visites supplémentaires à un autre dimanche d’été</a:t>
            </a:r>
            <a:endParaRPr lang="fr-FR" sz="1100" dirty="0">
              <a:solidFill>
                <a:srgbClr val="E6007E"/>
              </a:solidFill>
              <a:latin typeface="+mj-lt"/>
            </a:endParaRPr>
          </a:p>
          <a:p>
            <a:br>
              <a:rPr lang="fr-FR" sz="1100" dirty="0">
                <a:latin typeface="+mj-lt"/>
              </a:rPr>
            </a:br>
            <a:r>
              <a:rPr lang="fr-FR" sz="1100" dirty="0">
                <a:latin typeface="+mj-lt"/>
              </a:rPr>
              <a:t>Dès 12h, la fréquentation est </a:t>
            </a:r>
            <a:r>
              <a:rPr lang="fr-FR" sz="1100" b="1" dirty="0">
                <a:solidFill>
                  <a:srgbClr val="E6007E"/>
                </a:solidFill>
                <a:latin typeface="+mj-lt"/>
              </a:rPr>
              <a:t>plus importante </a:t>
            </a:r>
            <a:r>
              <a:rPr lang="fr-FR" sz="1100" dirty="0">
                <a:solidFill>
                  <a:schemeClr val="tx1"/>
                </a:solidFill>
                <a:latin typeface="+mj-lt"/>
              </a:rPr>
              <a:t>que la normale </a:t>
            </a:r>
            <a:r>
              <a:rPr lang="fr-FR" sz="1100" b="1" dirty="0">
                <a:solidFill>
                  <a:srgbClr val="E6007E"/>
                </a:solidFill>
                <a:latin typeface="+mj-lt"/>
              </a:rPr>
              <a:t> </a:t>
            </a:r>
            <a:r>
              <a:rPr lang="fr-FR" sz="1100" dirty="0">
                <a:latin typeface="+mj-lt"/>
              </a:rPr>
              <a:t>(+ 14 000 visites) jusqu’à 20h (+ 10 000 visites)</a:t>
            </a:r>
          </a:p>
          <a:p>
            <a:endParaRPr lang="fr-FR" sz="1100" dirty="0">
              <a:latin typeface="+mj-lt"/>
            </a:endParaRPr>
          </a:p>
          <a:p>
            <a:r>
              <a:rPr lang="fr-FR" sz="1100" dirty="0">
                <a:latin typeface="+mj-lt"/>
              </a:rPr>
              <a:t>Le </a:t>
            </a:r>
            <a:r>
              <a:rPr lang="fr-FR" sz="1100" b="1" dirty="0">
                <a:solidFill>
                  <a:srgbClr val="E6007E"/>
                </a:solidFill>
                <a:latin typeface="+mj-lt"/>
              </a:rPr>
              <a:t>samedi</a:t>
            </a:r>
            <a:r>
              <a:rPr lang="fr-FR" sz="1100" dirty="0">
                <a:latin typeface="+mj-lt"/>
              </a:rPr>
              <a:t>, la </a:t>
            </a:r>
            <a:r>
              <a:rPr lang="fr-FR" sz="1100" b="1" dirty="0">
                <a:solidFill>
                  <a:srgbClr val="E6007E"/>
                </a:solidFill>
                <a:latin typeface="+mj-lt"/>
              </a:rPr>
              <a:t>fréquentation moins importante</a:t>
            </a:r>
            <a:r>
              <a:rPr lang="fr-FR" sz="1100" dirty="0">
                <a:latin typeface="+mj-lt"/>
              </a:rPr>
              <a:t>, est aussi supérieure à un autre samedi d’été (+ 9 000 visites de 14h-16 h)</a:t>
            </a:r>
            <a:endParaRPr lang="fr-FR" sz="1100" dirty="0">
              <a:solidFill>
                <a:schemeClr val="tx2"/>
              </a:solidFill>
              <a:latin typeface="+mj-lt"/>
            </a:endParaRPr>
          </a:p>
        </p:txBody>
      </p:sp>
      <p:sp>
        <p:nvSpPr>
          <p:cNvPr id="2" name="ZoneTexte 1">
            <a:extLst>
              <a:ext uri="{FF2B5EF4-FFF2-40B4-BE49-F238E27FC236}">
                <a16:creationId xmlns:a16="http://schemas.microsoft.com/office/drawing/2014/main" id="{95335383-DCBD-CBB4-3E41-AED107E94E33}"/>
              </a:ext>
            </a:extLst>
          </p:cNvPr>
          <p:cNvSpPr txBox="1"/>
          <p:nvPr/>
        </p:nvSpPr>
        <p:spPr>
          <a:xfrm>
            <a:off x="3781425" y="1567840"/>
            <a:ext cx="1269812" cy="646331"/>
          </a:xfrm>
          <a:prstGeom prst="rect">
            <a:avLst/>
          </a:prstGeom>
          <a:noFill/>
        </p:spPr>
        <p:txBody>
          <a:bodyPr wrap="square" rtlCol="0">
            <a:spAutoFit/>
          </a:bodyPr>
          <a:lstStyle/>
          <a:p>
            <a:r>
              <a:rPr lang="fr-FR" dirty="0">
                <a:solidFill>
                  <a:srgbClr val="FF0000"/>
                </a:solidFill>
              </a:rPr>
              <a:t>+ 40 %</a:t>
            </a:r>
            <a:br>
              <a:rPr lang="fr-FR" dirty="0">
                <a:solidFill>
                  <a:srgbClr val="FF0000"/>
                </a:solidFill>
              </a:rPr>
            </a:br>
            <a:r>
              <a:rPr lang="fr-FR" dirty="0">
                <a:solidFill>
                  <a:srgbClr val="FF0000"/>
                </a:solidFill>
              </a:rPr>
              <a:t>WE hab. </a:t>
            </a:r>
          </a:p>
        </p:txBody>
      </p:sp>
      <p:sp>
        <p:nvSpPr>
          <p:cNvPr id="11" name="Titre 10">
            <a:extLst>
              <a:ext uri="{FF2B5EF4-FFF2-40B4-BE49-F238E27FC236}">
                <a16:creationId xmlns:a16="http://schemas.microsoft.com/office/drawing/2014/main" id="{92589280-7063-FFAD-4B04-4CDD88F9DC37}"/>
              </a:ext>
            </a:extLst>
          </p:cNvPr>
          <p:cNvSpPr>
            <a:spLocks noGrp="1"/>
          </p:cNvSpPr>
          <p:nvPr>
            <p:ph type="title" idx="4294967295"/>
          </p:nvPr>
        </p:nvSpPr>
        <p:spPr>
          <a:xfrm>
            <a:off x="0" y="857251"/>
            <a:ext cx="8544704" cy="654298"/>
          </a:xfrm>
        </p:spPr>
        <p:txBody>
          <a:bodyPr>
            <a:normAutofit/>
          </a:bodyPr>
          <a:lstStyle/>
          <a:p>
            <a:r>
              <a:rPr lang="fr-FR" sz="3000" dirty="0"/>
              <a:t>Visites par tranches de 2h</a:t>
            </a:r>
          </a:p>
        </p:txBody>
      </p:sp>
      <p:grpSp>
        <p:nvGrpSpPr>
          <p:cNvPr id="17" name="Groupe 16">
            <a:extLst>
              <a:ext uri="{FF2B5EF4-FFF2-40B4-BE49-F238E27FC236}">
                <a16:creationId xmlns:a16="http://schemas.microsoft.com/office/drawing/2014/main" id="{D1D76FA4-6AC7-F564-DC6C-DF9C7F866718}"/>
              </a:ext>
            </a:extLst>
          </p:cNvPr>
          <p:cNvGrpSpPr/>
          <p:nvPr/>
        </p:nvGrpSpPr>
        <p:grpSpPr>
          <a:xfrm>
            <a:off x="6964362" y="5721975"/>
            <a:ext cx="1398588" cy="273844"/>
            <a:chOff x="6964362" y="4864725"/>
            <a:chExt cx="1398588" cy="273844"/>
          </a:xfrm>
        </p:grpSpPr>
        <p:sp>
          <p:nvSpPr>
            <p:cNvPr id="18" name="Espace réservé du pied de page 4">
              <a:extLst>
                <a:ext uri="{FF2B5EF4-FFF2-40B4-BE49-F238E27FC236}">
                  <a16:creationId xmlns:a16="http://schemas.microsoft.com/office/drawing/2014/main" id="{1A8CCC45-0714-58EE-0A26-1601FE385C7E}"/>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2" action="ppaction://hlinksldjump"/>
                </a:rPr>
                <a:t>SOMMAIRE</a:t>
              </a:r>
              <a:endParaRPr lang="fr-FR" sz="1100" b="1" dirty="0"/>
            </a:p>
          </p:txBody>
        </p:sp>
        <p:sp>
          <p:nvSpPr>
            <p:cNvPr id="19" name="Flèche : droite 18">
              <a:extLst>
                <a:ext uri="{FF2B5EF4-FFF2-40B4-BE49-F238E27FC236}">
                  <a16:creationId xmlns:a16="http://schemas.microsoft.com/office/drawing/2014/main" id="{16D8A613-AC0E-1C43-D025-4727FE342B33}"/>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6" name="Image 5" descr="Une image contenant Police, Graphique, cercle, conception&#10;&#10;Description générée automatiquement">
            <a:extLst>
              <a:ext uri="{FF2B5EF4-FFF2-40B4-BE49-F238E27FC236}">
                <a16:creationId xmlns:a16="http://schemas.microsoft.com/office/drawing/2014/main" id="{C43EDD2B-4A18-D815-6F92-05845E814111}"/>
              </a:ext>
            </a:extLst>
          </p:cNvPr>
          <p:cNvPicPr>
            <a:picLocks noChangeAspect="1"/>
          </p:cNvPicPr>
          <p:nvPr/>
        </p:nvPicPr>
        <p:blipFill>
          <a:blip r:embed="rId3"/>
          <a:stretch>
            <a:fillRect/>
          </a:stretch>
        </p:blipFill>
        <p:spPr>
          <a:xfrm>
            <a:off x="8458200" y="953997"/>
            <a:ext cx="557553" cy="557553"/>
          </a:xfrm>
          <a:prstGeom prst="rect">
            <a:avLst/>
          </a:prstGeom>
        </p:spPr>
      </p:pic>
      <p:pic>
        <p:nvPicPr>
          <p:cNvPr id="7" name="Image 6">
            <a:extLst>
              <a:ext uri="{FF2B5EF4-FFF2-40B4-BE49-F238E27FC236}">
                <a16:creationId xmlns:a16="http://schemas.microsoft.com/office/drawing/2014/main" id="{3380122B-8C7E-C2A3-7F32-3A51FB9C682B}"/>
              </a:ext>
            </a:extLst>
          </p:cNvPr>
          <p:cNvPicPr>
            <a:picLocks noChangeAspect="1"/>
          </p:cNvPicPr>
          <p:nvPr/>
        </p:nvPicPr>
        <p:blipFill>
          <a:blip r:embed="rId4"/>
          <a:stretch>
            <a:fillRect/>
          </a:stretch>
        </p:blipFill>
        <p:spPr>
          <a:xfrm>
            <a:off x="7404224" y="987513"/>
            <a:ext cx="1018700" cy="501473"/>
          </a:xfrm>
          <a:prstGeom prst="rect">
            <a:avLst/>
          </a:prstGeom>
        </p:spPr>
      </p:pic>
      <p:pic>
        <p:nvPicPr>
          <p:cNvPr id="15" name="Image 14">
            <a:extLst>
              <a:ext uri="{FF2B5EF4-FFF2-40B4-BE49-F238E27FC236}">
                <a16:creationId xmlns:a16="http://schemas.microsoft.com/office/drawing/2014/main" id="{85AC3D84-9FA4-4A68-8070-6C7A04F26120}"/>
              </a:ext>
            </a:extLst>
          </p:cNvPr>
          <p:cNvPicPr>
            <a:picLocks noChangeAspect="1"/>
          </p:cNvPicPr>
          <p:nvPr/>
        </p:nvPicPr>
        <p:blipFill rotWithShape="1">
          <a:blip r:embed="rId5"/>
          <a:srcRect b="3094"/>
          <a:stretch/>
        </p:blipFill>
        <p:spPr>
          <a:xfrm>
            <a:off x="5538" y="3274050"/>
            <a:ext cx="4910009" cy="2390652"/>
          </a:xfrm>
          <a:prstGeom prst="rect">
            <a:avLst/>
          </a:prstGeom>
        </p:spPr>
      </p:pic>
      <p:sp>
        <p:nvSpPr>
          <p:cNvPr id="22" name="Bulle narrative : rectangle à coins arrondis 21">
            <a:extLst>
              <a:ext uri="{FF2B5EF4-FFF2-40B4-BE49-F238E27FC236}">
                <a16:creationId xmlns:a16="http://schemas.microsoft.com/office/drawing/2014/main" id="{EC984209-DEA0-3999-5A8F-2C3D28F65639}"/>
              </a:ext>
            </a:extLst>
          </p:cNvPr>
          <p:cNvSpPr/>
          <p:nvPr/>
        </p:nvSpPr>
        <p:spPr>
          <a:xfrm>
            <a:off x="994111" y="2649982"/>
            <a:ext cx="774935" cy="344488"/>
          </a:xfrm>
          <a:custGeom>
            <a:avLst/>
            <a:gdLst>
              <a:gd name="connsiteX0" fmla="*/ 0 w 774935"/>
              <a:gd name="connsiteY0" fmla="*/ 57416 h 344488"/>
              <a:gd name="connsiteX1" fmla="*/ 57416 w 774935"/>
              <a:gd name="connsiteY1" fmla="*/ 0 h 344488"/>
              <a:gd name="connsiteX2" fmla="*/ 452045 w 774935"/>
              <a:gd name="connsiteY2" fmla="*/ 0 h 344488"/>
              <a:gd name="connsiteX3" fmla="*/ 452045 w 774935"/>
              <a:gd name="connsiteY3" fmla="*/ 0 h 344488"/>
              <a:gd name="connsiteX4" fmla="*/ 645779 w 774935"/>
              <a:gd name="connsiteY4" fmla="*/ 0 h 344488"/>
              <a:gd name="connsiteX5" fmla="*/ 717519 w 774935"/>
              <a:gd name="connsiteY5" fmla="*/ 0 h 344488"/>
              <a:gd name="connsiteX6" fmla="*/ 774935 w 774935"/>
              <a:gd name="connsiteY6" fmla="*/ 57416 h 344488"/>
              <a:gd name="connsiteX7" fmla="*/ 774935 w 774935"/>
              <a:gd name="connsiteY7" fmla="*/ 200951 h 344488"/>
              <a:gd name="connsiteX8" fmla="*/ 774935 w 774935"/>
              <a:gd name="connsiteY8" fmla="*/ 200951 h 344488"/>
              <a:gd name="connsiteX9" fmla="*/ 774935 w 774935"/>
              <a:gd name="connsiteY9" fmla="*/ 287073 h 344488"/>
              <a:gd name="connsiteX10" fmla="*/ 774935 w 774935"/>
              <a:gd name="connsiteY10" fmla="*/ 287072 h 344488"/>
              <a:gd name="connsiteX11" fmla="*/ 717519 w 774935"/>
              <a:gd name="connsiteY11" fmla="*/ 344488 h 344488"/>
              <a:gd name="connsiteX12" fmla="*/ 645779 w 774935"/>
              <a:gd name="connsiteY12" fmla="*/ 344488 h 344488"/>
              <a:gd name="connsiteX13" fmla="*/ 900801 w 774935"/>
              <a:gd name="connsiteY13" fmla="*/ 690905 h 344488"/>
              <a:gd name="connsiteX14" fmla="*/ 1155823 w 774935"/>
              <a:gd name="connsiteY14" fmla="*/ 1037322 h 344488"/>
              <a:gd name="connsiteX15" fmla="*/ 818010 w 774935"/>
              <a:gd name="connsiteY15" fmla="*/ 704762 h 344488"/>
              <a:gd name="connsiteX16" fmla="*/ 452045 w 774935"/>
              <a:gd name="connsiteY16" fmla="*/ 344488 h 344488"/>
              <a:gd name="connsiteX17" fmla="*/ 57416 w 774935"/>
              <a:gd name="connsiteY17" fmla="*/ 344488 h 344488"/>
              <a:gd name="connsiteX18" fmla="*/ 0 w 774935"/>
              <a:gd name="connsiteY18" fmla="*/ 287072 h 344488"/>
              <a:gd name="connsiteX19" fmla="*/ 0 w 774935"/>
              <a:gd name="connsiteY19" fmla="*/ 287073 h 344488"/>
              <a:gd name="connsiteX20" fmla="*/ 0 w 774935"/>
              <a:gd name="connsiteY20" fmla="*/ 200951 h 344488"/>
              <a:gd name="connsiteX21" fmla="*/ 0 w 774935"/>
              <a:gd name="connsiteY21" fmla="*/ 200951 h 344488"/>
              <a:gd name="connsiteX22" fmla="*/ 0 w 774935"/>
              <a:gd name="connsiteY22" fmla="*/ 57416 h 34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935" h="344488" extrusionOk="0">
                <a:moveTo>
                  <a:pt x="0" y="57416"/>
                </a:moveTo>
                <a:cubicBezTo>
                  <a:pt x="-856" y="26703"/>
                  <a:pt x="19722" y="5203"/>
                  <a:pt x="57416" y="0"/>
                </a:cubicBezTo>
                <a:cubicBezTo>
                  <a:pt x="223409" y="-43032"/>
                  <a:pt x="304417" y="28019"/>
                  <a:pt x="452045" y="0"/>
                </a:cubicBezTo>
                <a:lnTo>
                  <a:pt x="452045" y="0"/>
                </a:lnTo>
                <a:cubicBezTo>
                  <a:pt x="491833" y="-10328"/>
                  <a:pt x="568641" y="3663"/>
                  <a:pt x="645779" y="0"/>
                </a:cubicBezTo>
                <a:cubicBezTo>
                  <a:pt x="669448" y="-4779"/>
                  <a:pt x="686657" y="3550"/>
                  <a:pt x="717519" y="0"/>
                </a:cubicBezTo>
                <a:cubicBezTo>
                  <a:pt x="753100" y="-746"/>
                  <a:pt x="773253" y="24725"/>
                  <a:pt x="774935" y="57416"/>
                </a:cubicBezTo>
                <a:cubicBezTo>
                  <a:pt x="785909" y="88341"/>
                  <a:pt x="767025" y="164345"/>
                  <a:pt x="774935" y="200951"/>
                </a:cubicBezTo>
                <a:lnTo>
                  <a:pt x="774935" y="200951"/>
                </a:lnTo>
                <a:cubicBezTo>
                  <a:pt x="777427" y="218194"/>
                  <a:pt x="765935" y="269763"/>
                  <a:pt x="774935" y="287073"/>
                </a:cubicBezTo>
                <a:lnTo>
                  <a:pt x="774935" y="287072"/>
                </a:lnTo>
                <a:cubicBezTo>
                  <a:pt x="780076" y="319455"/>
                  <a:pt x="750073" y="342605"/>
                  <a:pt x="717519" y="344488"/>
                </a:cubicBezTo>
                <a:cubicBezTo>
                  <a:pt x="690083" y="351388"/>
                  <a:pt x="679560" y="338332"/>
                  <a:pt x="645779" y="344488"/>
                </a:cubicBezTo>
                <a:cubicBezTo>
                  <a:pt x="737301" y="418478"/>
                  <a:pt x="787961" y="569094"/>
                  <a:pt x="900801" y="690905"/>
                </a:cubicBezTo>
                <a:cubicBezTo>
                  <a:pt x="1013641" y="812716"/>
                  <a:pt x="1025004" y="870657"/>
                  <a:pt x="1155823" y="1037322"/>
                </a:cubicBezTo>
                <a:cubicBezTo>
                  <a:pt x="986151" y="902547"/>
                  <a:pt x="959649" y="807130"/>
                  <a:pt x="818010" y="704762"/>
                </a:cubicBezTo>
                <a:cubicBezTo>
                  <a:pt x="676371" y="602394"/>
                  <a:pt x="651054" y="483605"/>
                  <a:pt x="452045" y="344488"/>
                </a:cubicBezTo>
                <a:cubicBezTo>
                  <a:pt x="299816" y="387870"/>
                  <a:pt x="250651" y="337110"/>
                  <a:pt x="57416" y="344488"/>
                </a:cubicBezTo>
                <a:cubicBezTo>
                  <a:pt x="25011" y="344783"/>
                  <a:pt x="-306" y="317189"/>
                  <a:pt x="0" y="287072"/>
                </a:cubicBezTo>
                <a:lnTo>
                  <a:pt x="0" y="287073"/>
                </a:lnTo>
                <a:cubicBezTo>
                  <a:pt x="-7277" y="259215"/>
                  <a:pt x="9020" y="235030"/>
                  <a:pt x="0" y="200951"/>
                </a:cubicBezTo>
                <a:lnTo>
                  <a:pt x="0" y="200951"/>
                </a:lnTo>
                <a:cubicBezTo>
                  <a:pt x="-1244" y="149364"/>
                  <a:pt x="1490" y="111047"/>
                  <a:pt x="0" y="57416"/>
                </a:cubicBezTo>
                <a:close/>
              </a:path>
            </a:pathLst>
          </a:custGeom>
          <a:noFill/>
          <a:ln>
            <a:solidFill>
              <a:srgbClr val="E6007E"/>
            </a:solidFill>
            <a:extLst>
              <a:ext uri="{C807C97D-BFC1-408E-A445-0C87EB9F89A2}">
                <ask:lineSketchStyleProps xmlns:ask="http://schemas.microsoft.com/office/drawing/2018/sketchyshapes" sd="1660082848">
                  <a:prstGeom prst="wedgeRoundRectCallout">
                    <a:avLst>
                      <a:gd name="adj1" fmla="val 99151"/>
                      <a:gd name="adj2" fmla="val 251120"/>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Répétition </a:t>
            </a:r>
          </a:p>
        </p:txBody>
      </p:sp>
      <p:sp>
        <p:nvSpPr>
          <p:cNvPr id="24" name="Bulle narrative : rectangle à coins arrondis 23">
            <a:extLst>
              <a:ext uri="{FF2B5EF4-FFF2-40B4-BE49-F238E27FC236}">
                <a16:creationId xmlns:a16="http://schemas.microsoft.com/office/drawing/2014/main" id="{5267DD37-9ABB-9D01-B6B8-3C19F2F15009}"/>
              </a:ext>
            </a:extLst>
          </p:cNvPr>
          <p:cNvSpPr/>
          <p:nvPr/>
        </p:nvSpPr>
        <p:spPr>
          <a:xfrm>
            <a:off x="2367083" y="2717663"/>
            <a:ext cx="774935" cy="414730"/>
          </a:xfrm>
          <a:custGeom>
            <a:avLst/>
            <a:gdLst>
              <a:gd name="connsiteX0" fmla="*/ 0 w 774935"/>
              <a:gd name="connsiteY0" fmla="*/ 69123 h 414730"/>
              <a:gd name="connsiteX1" fmla="*/ 69123 w 774935"/>
              <a:gd name="connsiteY1" fmla="*/ 0 h 414730"/>
              <a:gd name="connsiteX2" fmla="*/ 452045 w 774935"/>
              <a:gd name="connsiteY2" fmla="*/ 0 h 414730"/>
              <a:gd name="connsiteX3" fmla="*/ 452045 w 774935"/>
              <a:gd name="connsiteY3" fmla="*/ 0 h 414730"/>
              <a:gd name="connsiteX4" fmla="*/ 645779 w 774935"/>
              <a:gd name="connsiteY4" fmla="*/ 0 h 414730"/>
              <a:gd name="connsiteX5" fmla="*/ 705812 w 774935"/>
              <a:gd name="connsiteY5" fmla="*/ 0 h 414730"/>
              <a:gd name="connsiteX6" fmla="*/ 774935 w 774935"/>
              <a:gd name="connsiteY6" fmla="*/ 69123 h 414730"/>
              <a:gd name="connsiteX7" fmla="*/ 774935 w 774935"/>
              <a:gd name="connsiteY7" fmla="*/ 241926 h 414730"/>
              <a:gd name="connsiteX8" fmla="*/ 774935 w 774935"/>
              <a:gd name="connsiteY8" fmla="*/ 241926 h 414730"/>
              <a:gd name="connsiteX9" fmla="*/ 774935 w 774935"/>
              <a:gd name="connsiteY9" fmla="*/ 345608 h 414730"/>
              <a:gd name="connsiteX10" fmla="*/ 774935 w 774935"/>
              <a:gd name="connsiteY10" fmla="*/ 345607 h 414730"/>
              <a:gd name="connsiteX11" fmla="*/ 705812 w 774935"/>
              <a:gd name="connsiteY11" fmla="*/ 414730 h 414730"/>
              <a:gd name="connsiteX12" fmla="*/ 645779 w 774935"/>
              <a:gd name="connsiteY12" fmla="*/ 414730 h 414730"/>
              <a:gd name="connsiteX13" fmla="*/ 738699 w 774935"/>
              <a:gd name="connsiteY13" fmla="*/ 672410 h 414730"/>
              <a:gd name="connsiteX14" fmla="*/ 452045 w 774935"/>
              <a:gd name="connsiteY14" fmla="*/ 414730 h 414730"/>
              <a:gd name="connsiteX15" fmla="*/ 69123 w 774935"/>
              <a:gd name="connsiteY15" fmla="*/ 414730 h 414730"/>
              <a:gd name="connsiteX16" fmla="*/ 0 w 774935"/>
              <a:gd name="connsiteY16" fmla="*/ 345607 h 414730"/>
              <a:gd name="connsiteX17" fmla="*/ 0 w 774935"/>
              <a:gd name="connsiteY17" fmla="*/ 345608 h 414730"/>
              <a:gd name="connsiteX18" fmla="*/ 0 w 774935"/>
              <a:gd name="connsiteY18" fmla="*/ 241926 h 414730"/>
              <a:gd name="connsiteX19" fmla="*/ 0 w 774935"/>
              <a:gd name="connsiteY19" fmla="*/ 241926 h 414730"/>
              <a:gd name="connsiteX20" fmla="*/ 0 w 774935"/>
              <a:gd name="connsiteY20" fmla="*/ 69123 h 4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4935" h="414730" extrusionOk="0">
                <a:moveTo>
                  <a:pt x="0" y="69123"/>
                </a:moveTo>
                <a:cubicBezTo>
                  <a:pt x="-5136" y="36924"/>
                  <a:pt x="24848" y="5303"/>
                  <a:pt x="69123" y="0"/>
                </a:cubicBezTo>
                <a:cubicBezTo>
                  <a:pt x="248738" y="-42550"/>
                  <a:pt x="302926" y="43469"/>
                  <a:pt x="452045" y="0"/>
                </a:cubicBezTo>
                <a:lnTo>
                  <a:pt x="452045" y="0"/>
                </a:lnTo>
                <a:cubicBezTo>
                  <a:pt x="491833" y="-10328"/>
                  <a:pt x="568641" y="3663"/>
                  <a:pt x="645779" y="0"/>
                </a:cubicBezTo>
                <a:cubicBezTo>
                  <a:pt x="670561" y="-4620"/>
                  <a:pt x="688767" y="1284"/>
                  <a:pt x="705812" y="0"/>
                </a:cubicBezTo>
                <a:cubicBezTo>
                  <a:pt x="747359" y="-650"/>
                  <a:pt x="768934" y="27448"/>
                  <a:pt x="774935" y="69123"/>
                </a:cubicBezTo>
                <a:cubicBezTo>
                  <a:pt x="795556" y="118276"/>
                  <a:pt x="766380" y="168904"/>
                  <a:pt x="774935" y="241926"/>
                </a:cubicBezTo>
                <a:lnTo>
                  <a:pt x="774935" y="241926"/>
                </a:lnTo>
                <a:cubicBezTo>
                  <a:pt x="782509" y="285665"/>
                  <a:pt x="769247" y="308135"/>
                  <a:pt x="774935" y="345608"/>
                </a:cubicBezTo>
                <a:lnTo>
                  <a:pt x="774935" y="345607"/>
                </a:lnTo>
                <a:cubicBezTo>
                  <a:pt x="779530" y="384384"/>
                  <a:pt x="744566" y="413440"/>
                  <a:pt x="705812" y="414730"/>
                </a:cubicBezTo>
                <a:cubicBezTo>
                  <a:pt x="681865" y="416503"/>
                  <a:pt x="668950" y="413484"/>
                  <a:pt x="645779" y="414730"/>
                </a:cubicBezTo>
                <a:cubicBezTo>
                  <a:pt x="689227" y="512213"/>
                  <a:pt x="670802" y="571585"/>
                  <a:pt x="738699" y="672410"/>
                </a:cubicBezTo>
                <a:cubicBezTo>
                  <a:pt x="618654" y="577607"/>
                  <a:pt x="615483" y="510526"/>
                  <a:pt x="452045" y="414730"/>
                </a:cubicBezTo>
                <a:cubicBezTo>
                  <a:pt x="319904" y="436847"/>
                  <a:pt x="250499" y="386313"/>
                  <a:pt x="69123" y="414730"/>
                </a:cubicBezTo>
                <a:cubicBezTo>
                  <a:pt x="30549" y="420457"/>
                  <a:pt x="2508" y="378607"/>
                  <a:pt x="0" y="345607"/>
                </a:cubicBezTo>
                <a:lnTo>
                  <a:pt x="0" y="345608"/>
                </a:lnTo>
                <a:cubicBezTo>
                  <a:pt x="-5826" y="321340"/>
                  <a:pt x="3034" y="287809"/>
                  <a:pt x="0" y="241926"/>
                </a:cubicBezTo>
                <a:lnTo>
                  <a:pt x="0" y="241926"/>
                </a:lnTo>
                <a:cubicBezTo>
                  <a:pt x="-10070" y="182134"/>
                  <a:pt x="761" y="127859"/>
                  <a:pt x="0" y="69123"/>
                </a:cubicBezTo>
                <a:close/>
              </a:path>
            </a:pathLst>
          </a:custGeom>
          <a:noFill/>
          <a:ln>
            <a:solidFill>
              <a:srgbClr val="E6007E"/>
            </a:solidFill>
            <a:extLst>
              <a:ext uri="{C807C97D-BFC1-408E-A445-0C87EB9F89A2}">
                <ask:lineSketchStyleProps xmlns:ask="http://schemas.microsoft.com/office/drawing/2018/sketchyshapes" sd="1660082848">
                  <a:prstGeom prst="wedgeRoundRectCallout">
                    <a:avLst>
                      <a:gd name="adj1" fmla="val 45324"/>
                      <a:gd name="adj2" fmla="val 112132"/>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Spectacle aérien</a:t>
            </a:r>
          </a:p>
        </p:txBody>
      </p:sp>
      <p:sp>
        <p:nvSpPr>
          <p:cNvPr id="28" name="Bulle narrative : rectangle à coins arrondis 27">
            <a:extLst>
              <a:ext uri="{FF2B5EF4-FFF2-40B4-BE49-F238E27FC236}">
                <a16:creationId xmlns:a16="http://schemas.microsoft.com/office/drawing/2014/main" id="{07933984-A757-9779-0ECB-CE1AD03184C9}"/>
              </a:ext>
            </a:extLst>
          </p:cNvPr>
          <p:cNvSpPr/>
          <p:nvPr/>
        </p:nvSpPr>
        <p:spPr>
          <a:xfrm>
            <a:off x="3543513" y="2649982"/>
            <a:ext cx="1295835" cy="414730"/>
          </a:xfrm>
          <a:custGeom>
            <a:avLst/>
            <a:gdLst>
              <a:gd name="connsiteX0" fmla="*/ 0 w 1295835"/>
              <a:gd name="connsiteY0" fmla="*/ 69123 h 414730"/>
              <a:gd name="connsiteX1" fmla="*/ 69123 w 1295835"/>
              <a:gd name="connsiteY1" fmla="*/ 0 h 414730"/>
              <a:gd name="connsiteX2" fmla="*/ 215973 w 1295835"/>
              <a:gd name="connsiteY2" fmla="*/ 0 h 414730"/>
              <a:gd name="connsiteX3" fmla="*/ 215973 w 1295835"/>
              <a:gd name="connsiteY3" fmla="*/ 0 h 414730"/>
              <a:gd name="connsiteX4" fmla="*/ 539931 w 1295835"/>
              <a:gd name="connsiteY4" fmla="*/ 0 h 414730"/>
              <a:gd name="connsiteX5" fmla="*/ 862718 w 1295835"/>
              <a:gd name="connsiteY5" fmla="*/ 0 h 414730"/>
              <a:gd name="connsiteX6" fmla="*/ 1226712 w 1295835"/>
              <a:gd name="connsiteY6" fmla="*/ 0 h 414730"/>
              <a:gd name="connsiteX7" fmla="*/ 1295835 w 1295835"/>
              <a:gd name="connsiteY7" fmla="*/ 69123 h 414730"/>
              <a:gd name="connsiteX8" fmla="*/ 1295835 w 1295835"/>
              <a:gd name="connsiteY8" fmla="*/ 241926 h 414730"/>
              <a:gd name="connsiteX9" fmla="*/ 1295835 w 1295835"/>
              <a:gd name="connsiteY9" fmla="*/ 241926 h 414730"/>
              <a:gd name="connsiteX10" fmla="*/ 1295835 w 1295835"/>
              <a:gd name="connsiteY10" fmla="*/ 345608 h 414730"/>
              <a:gd name="connsiteX11" fmla="*/ 1295835 w 1295835"/>
              <a:gd name="connsiteY11" fmla="*/ 345607 h 414730"/>
              <a:gd name="connsiteX12" fmla="*/ 1226712 w 1295835"/>
              <a:gd name="connsiteY12" fmla="*/ 414730 h 414730"/>
              <a:gd name="connsiteX13" fmla="*/ 890189 w 1295835"/>
              <a:gd name="connsiteY13" fmla="*/ 414730 h 414730"/>
              <a:gd name="connsiteX14" fmla="*/ 539931 w 1295835"/>
              <a:gd name="connsiteY14" fmla="*/ 414730 h 414730"/>
              <a:gd name="connsiteX15" fmla="*/ 228363 w 1295835"/>
              <a:gd name="connsiteY15" fmla="*/ 547243 h 414730"/>
              <a:gd name="connsiteX16" fmla="*/ -83206 w 1295835"/>
              <a:gd name="connsiteY16" fmla="*/ 679755 h 414730"/>
              <a:gd name="connsiteX17" fmla="*/ 215973 w 1295835"/>
              <a:gd name="connsiteY17" fmla="*/ 414730 h 414730"/>
              <a:gd name="connsiteX18" fmla="*/ 69123 w 1295835"/>
              <a:gd name="connsiteY18" fmla="*/ 414730 h 414730"/>
              <a:gd name="connsiteX19" fmla="*/ 0 w 1295835"/>
              <a:gd name="connsiteY19" fmla="*/ 345607 h 414730"/>
              <a:gd name="connsiteX20" fmla="*/ 0 w 1295835"/>
              <a:gd name="connsiteY20" fmla="*/ 345608 h 414730"/>
              <a:gd name="connsiteX21" fmla="*/ 0 w 1295835"/>
              <a:gd name="connsiteY21" fmla="*/ 241926 h 414730"/>
              <a:gd name="connsiteX22" fmla="*/ 0 w 1295835"/>
              <a:gd name="connsiteY22" fmla="*/ 241926 h 414730"/>
              <a:gd name="connsiteX23" fmla="*/ 0 w 1295835"/>
              <a:gd name="connsiteY23" fmla="*/ 69123 h 4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5835" h="414730" extrusionOk="0">
                <a:moveTo>
                  <a:pt x="0" y="69123"/>
                </a:moveTo>
                <a:cubicBezTo>
                  <a:pt x="-5136" y="36924"/>
                  <a:pt x="24848" y="5303"/>
                  <a:pt x="69123" y="0"/>
                </a:cubicBezTo>
                <a:cubicBezTo>
                  <a:pt x="139540" y="-15429"/>
                  <a:pt x="151382" y="3620"/>
                  <a:pt x="215973" y="0"/>
                </a:cubicBezTo>
                <a:lnTo>
                  <a:pt x="215973" y="0"/>
                </a:lnTo>
                <a:cubicBezTo>
                  <a:pt x="361378" y="-25803"/>
                  <a:pt x="393431" y="18391"/>
                  <a:pt x="539931" y="0"/>
                </a:cubicBezTo>
                <a:cubicBezTo>
                  <a:pt x="679478" y="-4148"/>
                  <a:pt x="745583" y="14119"/>
                  <a:pt x="862718" y="0"/>
                </a:cubicBezTo>
                <a:cubicBezTo>
                  <a:pt x="979853" y="-14119"/>
                  <a:pt x="1116647" y="20314"/>
                  <a:pt x="1226712" y="0"/>
                </a:cubicBezTo>
                <a:cubicBezTo>
                  <a:pt x="1268838" y="6198"/>
                  <a:pt x="1299072" y="40202"/>
                  <a:pt x="1295835" y="69123"/>
                </a:cubicBezTo>
                <a:cubicBezTo>
                  <a:pt x="1308585" y="126702"/>
                  <a:pt x="1281610" y="182293"/>
                  <a:pt x="1295835" y="241926"/>
                </a:cubicBezTo>
                <a:lnTo>
                  <a:pt x="1295835" y="241926"/>
                </a:lnTo>
                <a:cubicBezTo>
                  <a:pt x="1307368" y="280195"/>
                  <a:pt x="1293668" y="319417"/>
                  <a:pt x="1295835" y="345608"/>
                </a:cubicBezTo>
                <a:lnTo>
                  <a:pt x="1295835" y="345607"/>
                </a:lnTo>
                <a:cubicBezTo>
                  <a:pt x="1296839" y="383178"/>
                  <a:pt x="1264328" y="417487"/>
                  <a:pt x="1226712" y="414730"/>
                </a:cubicBezTo>
                <a:cubicBezTo>
                  <a:pt x="1075038" y="424362"/>
                  <a:pt x="1045853" y="374910"/>
                  <a:pt x="890189" y="414730"/>
                </a:cubicBezTo>
                <a:cubicBezTo>
                  <a:pt x="734525" y="454550"/>
                  <a:pt x="655519" y="384351"/>
                  <a:pt x="539931" y="414730"/>
                </a:cubicBezTo>
                <a:cubicBezTo>
                  <a:pt x="425487" y="493616"/>
                  <a:pt x="334828" y="493138"/>
                  <a:pt x="228363" y="547243"/>
                </a:cubicBezTo>
                <a:cubicBezTo>
                  <a:pt x="121898" y="601347"/>
                  <a:pt x="-8532" y="643247"/>
                  <a:pt x="-83206" y="679755"/>
                </a:cubicBezTo>
                <a:cubicBezTo>
                  <a:pt x="39414" y="563511"/>
                  <a:pt x="119096" y="532824"/>
                  <a:pt x="215973" y="414730"/>
                </a:cubicBezTo>
                <a:cubicBezTo>
                  <a:pt x="186167" y="418403"/>
                  <a:pt x="101814" y="403937"/>
                  <a:pt x="69123" y="414730"/>
                </a:cubicBezTo>
                <a:cubicBezTo>
                  <a:pt x="33270" y="408257"/>
                  <a:pt x="-2295" y="394545"/>
                  <a:pt x="0" y="345607"/>
                </a:cubicBezTo>
                <a:lnTo>
                  <a:pt x="0" y="345608"/>
                </a:lnTo>
                <a:cubicBezTo>
                  <a:pt x="-423" y="320581"/>
                  <a:pt x="10316" y="270497"/>
                  <a:pt x="0" y="241926"/>
                </a:cubicBezTo>
                <a:lnTo>
                  <a:pt x="0" y="241926"/>
                </a:lnTo>
                <a:cubicBezTo>
                  <a:pt x="-12342" y="179171"/>
                  <a:pt x="13035" y="104229"/>
                  <a:pt x="0" y="69123"/>
                </a:cubicBezTo>
                <a:close/>
              </a:path>
            </a:pathLst>
          </a:custGeom>
          <a:noFill/>
          <a:ln>
            <a:solidFill>
              <a:srgbClr val="E6007E"/>
            </a:solidFill>
            <a:extLst>
              <a:ext uri="{C807C97D-BFC1-408E-A445-0C87EB9F89A2}">
                <ask:lineSketchStyleProps xmlns:ask="http://schemas.microsoft.com/office/drawing/2018/sketchyshapes" sd="1660082848">
                  <a:prstGeom prst="wedgeRoundRectCallout">
                    <a:avLst>
                      <a:gd name="adj1" fmla="val -56421"/>
                      <a:gd name="adj2" fmla="val 113903"/>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Arrivée des pilotes à </a:t>
            </a:r>
            <a:r>
              <a:rPr lang="fr-FR" sz="1100" dirty="0" err="1">
                <a:solidFill>
                  <a:srgbClr val="E6007E"/>
                </a:solidFill>
                <a:latin typeface="+mj-lt"/>
              </a:rPr>
              <a:t>Trestraou</a:t>
            </a:r>
            <a:endParaRPr lang="fr-FR" sz="1100" dirty="0">
              <a:solidFill>
                <a:srgbClr val="E6007E"/>
              </a:solidFill>
              <a:latin typeface="+mj-lt"/>
            </a:endParaRPr>
          </a:p>
        </p:txBody>
      </p:sp>
      <p:pic>
        <p:nvPicPr>
          <p:cNvPr id="20" name="Image 19">
            <a:extLst>
              <a:ext uri="{FF2B5EF4-FFF2-40B4-BE49-F238E27FC236}">
                <a16:creationId xmlns:a16="http://schemas.microsoft.com/office/drawing/2014/main" id="{093FAB08-9C05-E46B-C0CA-6342DC63A6C1}"/>
              </a:ext>
            </a:extLst>
          </p:cNvPr>
          <p:cNvPicPr>
            <a:picLocks noChangeAspect="1"/>
          </p:cNvPicPr>
          <p:nvPr/>
        </p:nvPicPr>
        <p:blipFill>
          <a:blip r:embed="rId6"/>
          <a:stretch>
            <a:fillRect/>
          </a:stretch>
        </p:blipFill>
        <p:spPr>
          <a:xfrm>
            <a:off x="4933236" y="3627191"/>
            <a:ext cx="4141990" cy="2082475"/>
          </a:xfrm>
          <a:prstGeom prst="rect">
            <a:avLst/>
          </a:prstGeom>
        </p:spPr>
      </p:pic>
      <p:sp>
        <p:nvSpPr>
          <p:cNvPr id="25" name="ZoneTexte 24">
            <a:extLst>
              <a:ext uri="{FF2B5EF4-FFF2-40B4-BE49-F238E27FC236}">
                <a16:creationId xmlns:a16="http://schemas.microsoft.com/office/drawing/2014/main" id="{E52FC12D-EC71-5F2E-5683-7396E8762ABB}"/>
              </a:ext>
            </a:extLst>
          </p:cNvPr>
          <p:cNvSpPr txBox="1"/>
          <p:nvPr/>
        </p:nvSpPr>
        <p:spPr>
          <a:xfrm>
            <a:off x="5111172" y="3744730"/>
            <a:ext cx="2370763" cy="261610"/>
          </a:xfrm>
          <a:prstGeom prst="rect">
            <a:avLst/>
          </a:prstGeom>
          <a:noFill/>
        </p:spPr>
        <p:txBody>
          <a:bodyPr wrap="square">
            <a:spAutoFit/>
          </a:bodyPr>
          <a:lstStyle/>
          <a:p>
            <a:r>
              <a:rPr lang="fr-FR" sz="1100" b="1" dirty="0">
                <a:latin typeface="+mj-lt"/>
              </a:rPr>
              <a:t>Différence à un autre WE d’été</a:t>
            </a:r>
            <a:endParaRPr lang="fr-FR" sz="1100" b="1" dirty="0"/>
          </a:p>
        </p:txBody>
      </p:sp>
      <p:sp>
        <p:nvSpPr>
          <p:cNvPr id="27" name="ZoneTexte 26">
            <a:extLst>
              <a:ext uri="{FF2B5EF4-FFF2-40B4-BE49-F238E27FC236}">
                <a16:creationId xmlns:a16="http://schemas.microsoft.com/office/drawing/2014/main" id="{47088382-7444-CD8E-10CB-BF7CFEF391E3}"/>
              </a:ext>
            </a:extLst>
          </p:cNvPr>
          <p:cNvSpPr txBox="1"/>
          <p:nvPr/>
        </p:nvSpPr>
        <p:spPr>
          <a:xfrm>
            <a:off x="1427749" y="2311708"/>
            <a:ext cx="2681280" cy="261610"/>
          </a:xfrm>
          <a:prstGeom prst="rect">
            <a:avLst/>
          </a:prstGeom>
          <a:noFill/>
        </p:spPr>
        <p:txBody>
          <a:bodyPr wrap="square">
            <a:spAutoFit/>
          </a:bodyPr>
          <a:lstStyle/>
          <a:p>
            <a:r>
              <a:rPr lang="fr-FR" sz="1100" b="1" dirty="0">
                <a:latin typeface="+mj-lt"/>
              </a:rPr>
              <a:t>Nombre de visites par tranche de 2h</a:t>
            </a:r>
            <a:endParaRPr lang="fr-FR" sz="1100" b="1" dirty="0"/>
          </a:p>
        </p:txBody>
      </p:sp>
    </p:spTree>
    <p:extLst>
      <p:ext uri="{BB962C8B-B14F-4D97-AF65-F5344CB8AC3E}">
        <p14:creationId xmlns:p14="http://schemas.microsoft.com/office/powerpoint/2010/main" val="1294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C4E4355-4560-E7CC-52B1-46035017672A}"/>
              </a:ext>
            </a:extLst>
          </p:cNvPr>
          <p:cNvPicPr>
            <a:picLocks noChangeAspect="1"/>
          </p:cNvPicPr>
          <p:nvPr/>
        </p:nvPicPr>
        <p:blipFill>
          <a:blip r:embed="rId2"/>
          <a:stretch>
            <a:fillRect/>
          </a:stretch>
        </p:blipFill>
        <p:spPr>
          <a:xfrm>
            <a:off x="2610" y="2496953"/>
            <a:ext cx="3099021" cy="2433724"/>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36</a:t>
            </a:fld>
            <a:endParaRPr lang="fr-FR"/>
          </a:p>
        </p:txBody>
      </p:sp>
      <p:sp>
        <p:nvSpPr>
          <p:cNvPr id="3" name="ZoneTexte 2">
            <a:extLst>
              <a:ext uri="{FF2B5EF4-FFF2-40B4-BE49-F238E27FC236}">
                <a16:creationId xmlns:a16="http://schemas.microsoft.com/office/drawing/2014/main" id="{4199482F-D62D-4137-F6FC-74BE968C283D}"/>
              </a:ext>
            </a:extLst>
          </p:cNvPr>
          <p:cNvSpPr txBox="1"/>
          <p:nvPr/>
        </p:nvSpPr>
        <p:spPr>
          <a:xfrm>
            <a:off x="55751" y="1567840"/>
            <a:ext cx="3629985" cy="646331"/>
          </a:xfrm>
          <a:prstGeom prst="rect">
            <a:avLst/>
          </a:prstGeom>
          <a:noFill/>
        </p:spPr>
        <p:txBody>
          <a:bodyPr wrap="square" rtlCol="0">
            <a:spAutoFit/>
          </a:bodyPr>
          <a:lstStyle/>
          <a:p>
            <a:r>
              <a:rPr lang="fr-FR" dirty="0">
                <a:solidFill>
                  <a:schemeClr val="bg2">
                    <a:lumMod val="75000"/>
                  </a:schemeClr>
                </a:solidFill>
              </a:rPr>
              <a:t>40 %  Résidents</a:t>
            </a:r>
          </a:p>
          <a:p>
            <a:r>
              <a:rPr lang="fr-FR" dirty="0">
                <a:solidFill>
                  <a:schemeClr val="bg2">
                    <a:lumMod val="75000"/>
                  </a:schemeClr>
                </a:solidFill>
              </a:rPr>
              <a:t>+ 18 % WE habituel </a:t>
            </a:r>
            <a:r>
              <a:rPr lang="fr-FR" sz="1400" i="1" dirty="0">
                <a:solidFill>
                  <a:schemeClr val="bg2">
                    <a:lumMod val="75000"/>
                  </a:schemeClr>
                </a:solidFill>
              </a:rPr>
              <a:t>(+ 9 000 visites)</a:t>
            </a:r>
            <a:endParaRPr lang="fr-FR" dirty="0">
              <a:solidFill>
                <a:schemeClr val="bg2">
                  <a:lumMod val="75000"/>
                </a:schemeClr>
              </a:solidFill>
            </a:endParaRPr>
          </a:p>
        </p:txBody>
      </p:sp>
      <p:sp>
        <p:nvSpPr>
          <p:cNvPr id="8" name="ZoneTexte 7">
            <a:extLst>
              <a:ext uri="{FF2B5EF4-FFF2-40B4-BE49-F238E27FC236}">
                <a16:creationId xmlns:a16="http://schemas.microsoft.com/office/drawing/2014/main" id="{C66D441B-A1FA-389C-4303-993A40EE4732}"/>
              </a:ext>
            </a:extLst>
          </p:cNvPr>
          <p:cNvSpPr txBox="1"/>
          <p:nvPr/>
        </p:nvSpPr>
        <p:spPr>
          <a:xfrm>
            <a:off x="3749773" y="1567840"/>
            <a:ext cx="2573217" cy="646331"/>
          </a:xfrm>
          <a:prstGeom prst="rect">
            <a:avLst/>
          </a:prstGeom>
          <a:noFill/>
        </p:spPr>
        <p:txBody>
          <a:bodyPr wrap="square" rtlCol="0">
            <a:spAutoFit/>
          </a:bodyPr>
          <a:lstStyle/>
          <a:p>
            <a:r>
              <a:rPr lang="fr-FR" dirty="0">
                <a:solidFill>
                  <a:srgbClr val="FF81C6"/>
                </a:solidFill>
              </a:rPr>
              <a:t>26 % Excursionnistes</a:t>
            </a:r>
          </a:p>
          <a:p>
            <a:r>
              <a:rPr lang="fr-FR" b="1" u="sng" dirty="0">
                <a:solidFill>
                  <a:srgbClr val="FF81C6"/>
                </a:solidFill>
              </a:rPr>
              <a:t>+ 70 % </a:t>
            </a:r>
            <a:r>
              <a:rPr lang="fr-FR" sz="1400" b="1" i="1" u="sng" dirty="0">
                <a:solidFill>
                  <a:srgbClr val="FF81C6"/>
                </a:solidFill>
              </a:rPr>
              <a:t>(+ 16 000 visites)</a:t>
            </a:r>
            <a:endParaRPr lang="fr-FR" b="1" u="sng" dirty="0">
              <a:solidFill>
                <a:srgbClr val="FF0000"/>
              </a:solidFill>
            </a:endParaRPr>
          </a:p>
        </p:txBody>
      </p:sp>
      <p:sp>
        <p:nvSpPr>
          <p:cNvPr id="25" name="ZoneTexte 24">
            <a:extLst>
              <a:ext uri="{FF2B5EF4-FFF2-40B4-BE49-F238E27FC236}">
                <a16:creationId xmlns:a16="http://schemas.microsoft.com/office/drawing/2014/main" id="{FF9514AB-29B9-5DC3-EBF9-8BA1D1EA02FE}"/>
              </a:ext>
            </a:extLst>
          </p:cNvPr>
          <p:cNvSpPr txBox="1"/>
          <p:nvPr/>
        </p:nvSpPr>
        <p:spPr>
          <a:xfrm>
            <a:off x="-25526" y="2501777"/>
            <a:ext cx="3112173" cy="276999"/>
          </a:xfrm>
          <a:prstGeom prst="rect">
            <a:avLst/>
          </a:prstGeom>
          <a:noFill/>
        </p:spPr>
        <p:txBody>
          <a:bodyPr wrap="square">
            <a:spAutoFit/>
          </a:bodyPr>
          <a:lstStyle/>
          <a:p>
            <a:r>
              <a:rPr lang="fr-FR" sz="1200" b="1" dirty="0">
                <a:solidFill>
                  <a:schemeClr val="tx2"/>
                </a:solidFill>
                <a:latin typeface="+mj-lt"/>
              </a:rPr>
              <a:t>Résidents, excursionnistes et touristes</a:t>
            </a:r>
            <a:endParaRPr lang="fr-FR" sz="1200" b="1" dirty="0"/>
          </a:p>
        </p:txBody>
      </p:sp>
      <p:sp>
        <p:nvSpPr>
          <p:cNvPr id="26" name="Espace réservé du contenu 1">
            <a:extLst>
              <a:ext uri="{FF2B5EF4-FFF2-40B4-BE49-F238E27FC236}">
                <a16:creationId xmlns:a16="http://schemas.microsoft.com/office/drawing/2014/main" id="{FEC9A395-6AC9-3DFB-9C3E-91057E65ABC4}"/>
              </a:ext>
            </a:extLst>
          </p:cNvPr>
          <p:cNvSpPr txBox="1">
            <a:spLocks/>
          </p:cNvSpPr>
          <p:nvPr/>
        </p:nvSpPr>
        <p:spPr>
          <a:xfrm>
            <a:off x="4743451" y="2305051"/>
            <a:ext cx="4400549" cy="2338781"/>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Pendant la venue de la </a:t>
            </a:r>
            <a:r>
              <a:rPr lang="fr-FR" sz="1100" b="1" dirty="0">
                <a:solidFill>
                  <a:srgbClr val="E6007E"/>
                </a:solidFill>
                <a:latin typeface="+mj-lt"/>
              </a:rPr>
              <a:t>Patrouille de France </a:t>
            </a:r>
            <a:r>
              <a:rPr lang="fr-FR" sz="1100" dirty="0">
                <a:latin typeface="+mj-lt"/>
              </a:rPr>
              <a:t>la </a:t>
            </a:r>
            <a:r>
              <a:rPr lang="fr-FR" sz="1100" b="1" dirty="0">
                <a:solidFill>
                  <a:schemeClr val="bg2">
                    <a:lumMod val="75000"/>
                  </a:schemeClr>
                </a:solidFill>
                <a:latin typeface="+mj-lt"/>
              </a:rPr>
              <a:t>population résidentielle </a:t>
            </a:r>
            <a:r>
              <a:rPr lang="fr-FR" sz="1100" dirty="0">
                <a:latin typeface="+mj-lt"/>
              </a:rPr>
              <a:t>(habitants de Perros-Guirec, visiteurs réguliers [professionnels…], excursionnistes récurrents) représentait 40 % des visites du périmètre d’étude contre 42 % sur un WE habituel d’été. </a:t>
            </a:r>
            <a:r>
              <a:rPr lang="fr-FR" sz="1100" i="1" dirty="0">
                <a:solidFill>
                  <a:schemeClr val="accent4"/>
                </a:solidFill>
                <a:latin typeface="+mj-lt"/>
              </a:rPr>
              <a:t>Le public « résidentiel » était plus présent le samedi.</a:t>
            </a:r>
          </a:p>
          <a:p>
            <a:endParaRPr lang="fr-FR" sz="1100" i="1" dirty="0">
              <a:solidFill>
                <a:schemeClr val="accent4"/>
              </a:solidFill>
              <a:latin typeface="+mj-lt"/>
            </a:endParaRPr>
          </a:p>
          <a:p>
            <a:r>
              <a:rPr lang="fr-FR" sz="1100" dirty="0">
                <a:latin typeface="+mj-lt"/>
              </a:rPr>
              <a:t>Les </a:t>
            </a:r>
            <a:r>
              <a:rPr lang="fr-FR" sz="1100" b="1" dirty="0">
                <a:solidFill>
                  <a:srgbClr val="E6007E"/>
                </a:solidFill>
                <a:latin typeface="+mj-lt"/>
              </a:rPr>
              <a:t>excursionnistes </a:t>
            </a:r>
            <a:r>
              <a:rPr lang="fr-FR" sz="1100" dirty="0">
                <a:latin typeface="+mj-lt"/>
              </a:rPr>
              <a:t>représentaient 26 % des visites contre 19 % habituellement. </a:t>
            </a:r>
            <a:r>
              <a:rPr lang="fr-FR" sz="1100" i="1" dirty="0">
                <a:solidFill>
                  <a:schemeClr val="accent4"/>
                </a:solidFill>
                <a:latin typeface="+mj-lt"/>
              </a:rPr>
              <a:t>Ils étaient plus présents le dimanche</a:t>
            </a:r>
          </a:p>
          <a:p>
            <a:endParaRPr lang="fr-FR" sz="1100" i="1" dirty="0">
              <a:solidFill>
                <a:schemeClr val="accent4"/>
              </a:solidFill>
              <a:latin typeface="+mj-lt"/>
            </a:endParaRPr>
          </a:p>
          <a:p>
            <a:r>
              <a:rPr lang="fr-FR" sz="1100" dirty="0">
                <a:latin typeface="+mj-lt"/>
              </a:rPr>
              <a:t>Les </a:t>
            </a:r>
            <a:r>
              <a:rPr lang="fr-FR" sz="1100" b="1" dirty="0">
                <a:solidFill>
                  <a:srgbClr val="4472C4"/>
                </a:solidFill>
                <a:latin typeface="+mj-lt"/>
              </a:rPr>
              <a:t>touristes </a:t>
            </a:r>
            <a:r>
              <a:rPr lang="fr-FR" sz="1100" dirty="0">
                <a:latin typeface="+mj-lt"/>
              </a:rPr>
              <a:t>(non récurrents) représentaient 33 % des visites contre 38 % habituellement. </a:t>
            </a:r>
            <a:r>
              <a:rPr lang="fr-FR" sz="1100" i="1" dirty="0">
                <a:solidFill>
                  <a:schemeClr val="accent4"/>
                </a:solidFill>
                <a:latin typeface="+mj-lt"/>
              </a:rPr>
              <a:t>Aussi plus présents le dimanche</a:t>
            </a:r>
            <a:endParaRPr lang="fr-FR" sz="1100" dirty="0">
              <a:solidFill>
                <a:schemeClr val="tx2"/>
              </a:solidFill>
              <a:latin typeface="+mj-lt"/>
            </a:endParaRPr>
          </a:p>
          <a:p>
            <a:endParaRPr lang="fr-FR" dirty="0">
              <a:solidFill>
                <a:schemeClr val="tx2"/>
              </a:solidFill>
              <a:latin typeface="+mj-lt"/>
            </a:endParaRPr>
          </a:p>
        </p:txBody>
      </p:sp>
      <p:sp>
        <p:nvSpPr>
          <p:cNvPr id="2" name="ZoneTexte 1">
            <a:extLst>
              <a:ext uri="{FF2B5EF4-FFF2-40B4-BE49-F238E27FC236}">
                <a16:creationId xmlns:a16="http://schemas.microsoft.com/office/drawing/2014/main" id="{95335383-DCBD-CBB4-3E41-AED107E94E33}"/>
              </a:ext>
            </a:extLst>
          </p:cNvPr>
          <p:cNvSpPr txBox="1"/>
          <p:nvPr/>
        </p:nvSpPr>
        <p:spPr>
          <a:xfrm>
            <a:off x="6674679" y="1567840"/>
            <a:ext cx="2228647" cy="646331"/>
          </a:xfrm>
          <a:prstGeom prst="rect">
            <a:avLst/>
          </a:prstGeom>
          <a:noFill/>
        </p:spPr>
        <p:txBody>
          <a:bodyPr wrap="square" rtlCol="0">
            <a:spAutoFit/>
          </a:bodyPr>
          <a:lstStyle/>
          <a:p>
            <a:r>
              <a:rPr lang="fr-FR" dirty="0">
                <a:solidFill>
                  <a:srgbClr val="4472C4"/>
                </a:solidFill>
              </a:rPr>
              <a:t>33 % Touristes</a:t>
            </a:r>
          </a:p>
          <a:p>
            <a:r>
              <a:rPr lang="fr-FR" dirty="0">
                <a:solidFill>
                  <a:srgbClr val="4472C4"/>
                </a:solidFill>
              </a:rPr>
              <a:t>+ 8 % </a:t>
            </a:r>
            <a:r>
              <a:rPr lang="fr-FR" sz="1400" i="1" dirty="0">
                <a:solidFill>
                  <a:srgbClr val="4472C4"/>
                </a:solidFill>
              </a:rPr>
              <a:t>(+ 3 700 visites)</a:t>
            </a:r>
            <a:endParaRPr lang="fr-FR" i="1" dirty="0">
              <a:solidFill>
                <a:srgbClr val="4472C4"/>
              </a:solidFill>
            </a:endParaRP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710589"/>
          </a:xfrm>
        </p:spPr>
        <p:txBody>
          <a:bodyPr>
            <a:normAutofit/>
          </a:bodyPr>
          <a:lstStyle/>
          <a:p>
            <a:r>
              <a:rPr lang="fr-FR" sz="3000" dirty="0"/>
              <a:t>Types de visiteurs</a:t>
            </a:r>
          </a:p>
        </p:txBody>
      </p:sp>
      <p:sp>
        <p:nvSpPr>
          <p:cNvPr id="7" name="ZoneTexte 6">
            <a:extLst>
              <a:ext uri="{FF2B5EF4-FFF2-40B4-BE49-F238E27FC236}">
                <a16:creationId xmlns:a16="http://schemas.microsoft.com/office/drawing/2014/main" id="{8E54E198-BCB2-6C38-B608-BEAA5950D0DC}"/>
              </a:ext>
            </a:extLst>
          </p:cNvPr>
          <p:cNvSpPr txBox="1"/>
          <p:nvPr/>
        </p:nvSpPr>
        <p:spPr>
          <a:xfrm>
            <a:off x="4810126" y="4713002"/>
            <a:ext cx="4128368" cy="907941"/>
          </a:xfrm>
          <a:custGeom>
            <a:avLst/>
            <a:gdLst>
              <a:gd name="connsiteX0" fmla="*/ 0 w 4128368"/>
              <a:gd name="connsiteY0" fmla="*/ 0 h 907941"/>
              <a:gd name="connsiteX1" fmla="*/ 548483 w 4128368"/>
              <a:gd name="connsiteY1" fmla="*/ 0 h 907941"/>
              <a:gd name="connsiteX2" fmla="*/ 1220817 w 4128368"/>
              <a:gd name="connsiteY2" fmla="*/ 0 h 907941"/>
              <a:gd name="connsiteX3" fmla="*/ 1686733 w 4128368"/>
              <a:gd name="connsiteY3" fmla="*/ 0 h 907941"/>
              <a:gd name="connsiteX4" fmla="*/ 2276500 w 4128368"/>
              <a:gd name="connsiteY4" fmla="*/ 0 h 907941"/>
              <a:gd name="connsiteX5" fmla="*/ 2824983 w 4128368"/>
              <a:gd name="connsiteY5" fmla="*/ 0 h 907941"/>
              <a:gd name="connsiteX6" fmla="*/ 3497317 w 4128368"/>
              <a:gd name="connsiteY6" fmla="*/ 0 h 907941"/>
              <a:gd name="connsiteX7" fmla="*/ 4128368 w 4128368"/>
              <a:gd name="connsiteY7" fmla="*/ 0 h 907941"/>
              <a:gd name="connsiteX8" fmla="*/ 4128368 w 4128368"/>
              <a:gd name="connsiteY8" fmla="*/ 453971 h 907941"/>
              <a:gd name="connsiteX9" fmla="*/ 4128368 w 4128368"/>
              <a:gd name="connsiteY9" fmla="*/ 907941 h 907941"/>
              <a:gd name="connsiteX10" fmla="*/ 3579885 w 4128368"/>
              <a:gd name="connsiteY10" fmla="*/ 907941 h 907941"/>
              <a:gd name="connsiteX11" fmla="*/ 3031402 w 4128368"/>
              <a:gd name="connsiteY11" fmla="*/ 907941 h 907941"/>
              <a:gd name="connsiteX12" fmla="*/ 2524202 w 4128368"/>
              <a:gd name="connsiteY12" fmla="*/ 907941 h 907941"/>
              <a:gd name="connsiteX13" fmla="*/ 1851868 w 4128368"/>
              <a:gd name="connsiteY13" fmla="*/ 907941 h 907941"/>
              <a:gd name="connsiteX14" fmla="*/ 1179534 w 4128368"/>
              <a:gd name="connsiteY14" fmla="*/ 907941 h 907941"/>
              <a:gd name="connsiteX15" fmla="*/ 713618 w 4128368"/>
              <a:gd name="connsiteY15" fmla="*/ 907941 h 907941"/>
              <a:gd name="connsiteX16" fmla="*/ 0 w 4128368"/>
              <a:gd name="connsiteY16" fmla="*/ 907941 h 907941"/>
              <a:gd name="connsiteX17" fmla="*/ 0 w 4128368"/>
              <a:gd name="connsiteY17" fmla="*/ 481209 h 907941"/>
              <a:gd name="connsiteX18" fmla="*/ 0 w 4128368"/>
              <a:gd name="connsiteY18" fmla="*/ 0 h 90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28368" h="907941" fill="none" extrusionOk="0">
                <a:moveTo>
                  <a:pt x="0" y="0"/>
                </a:moveTo>
                <a:cubicBezTo>
                  <a:pt x="253313" y="-31465"/>
                  <a:pt x="329228" y="859"/>
                  <a:pt x="548483" y="0"/>
                </a:cubicBezTo>
                <a:cubicBezTo>
                  <a:pt x="767738" y="-859"/>
                  <a:pt x="950773" y="27396"/>
                  <a:pt x="1220817" y="0"/>
                </a:cubicBezTo>
                <a:cubicBezTo>
                  <a:pt x="1490861" y="-27396"/>
                  <a:pt x="1489236" y="46673"/>
                  <a:pt x="1686733" y="0"/>
                </a:cubicBezTo>
                <a:cubicBezTo>
                  <a:pt x="1884230" y="-46673"/>
                  <a:pt x="2061221" y="27273"/>
                  <a:pt x="2276500" y="0"/>
                </a:cubicBezTo>
                <a:cubicBezTo>
                  <a:pt x="2491779" y="-27273"/>
                  <a:pt x="2658251" y="24221"/>
                  <a:pt x="2824983" y="0"/>
                </a:cubicBezTo>
                <a:cubicBezTo>
                  <a:pt x="2991715" y="-24221"/>
                  <a:pt x="3355109" y="45318"/>
                  <a:pt x="3497317" y="0"/>
                </a:cubicBezTo>
                <a:cubicBezTo>
                  <a:pt x="3639525" y="-45318"/>
                  <a:pt x="3907255" y="17374"/>
                  <a:pt x="4128368" y="0"/>
                </a:cubicBezTo>
                <a:cubicBezTo>
                  <a:pt x="4143371" y="104519"/>
                  <a:pt x="4109579" y="343291"/>
                  <a:pt x="4128368" y="453971"/>
                </a:cubicBezTo>
                <a:cubicBezTo>
                  <a:pt x="4147157" y="564651"/>
                  <a:pt x="4085990" y="684581"/>
                  <a:pt x="4128368" y="907941"/>
                </a:cubicBezTo>
                <a:cubicBezTo>
                  <a:pt x="3974616" y="912527"/>
                  <a:pt x="3835513" y="868072"/>
                  <a:pt x="3579885" y="907941"/>
                </a:cubicBezTo>
                <a:cubicBezTo>
                  <a:pt x="3324257" y="947810"/>
                  <a:pt x="3171727" y="899359"/>
                  <a:pt x="3031402" y="907941"/>
                </a:cubicBezTo>
                <a:cubicBezTo>
                  <a:pt x="2891077" y="916523"/>
                  <a:pt x="2734030" y="899252"/>
                  <a:pt x="2524202" y="907941"/>
                </a:cubicBezTo>
                <a:cubicBezTo>
                  <a:pt x="2314374" y="916630"/>
                  <a:pt x="2165320" y="865010"/>
                  <a:pt x="1851868" y="907941"/>
                </a:cubicBezTo>
                <a:cubicBezTo>
                  <a:pt x="1538416" y="950872"/>
                  <a:pt x="1404097" y="828183"/>
                  <a:pt x="1179534" y="907941"/>
                </a:cubicBezTo>
                <a:cubicBezTo>
                  <a:pt x="954971" y="987699"/>
                  <a:pt x="860773" y="889349"/>
                  <a:pt x="713618" y="907941"/>
                </a:cubicBezTo>
                <a:cubicBezTo>
                  <a:pt x="566463" y="926533"/>
                  <a:pt x="318462" y="850060"/>
                  <a:pt x="0" y="907941"/>
                </a:cubicBezTo>
                <a:cubicBezTo>
                  <a:pt x="-1239" y="774249"/>
                  <a:pt x="3833" y="651006"/>
                  <a:pt x="0" y="481209"/>
                </a:cubicBezTo>
                <a:cubicBezTo>
                  <a:pt x="-3833" y="311412"/>
                  <a:pt x="11386" y="118760"/>
                  <a:pt x="0" y="0"/>
                </a:cubicBezTo>
                <a:close/>
              </a:path>
              <a:path w="4128368" h="907941" stroke="0" extrusionOk="0">
                <a:moveTo>
                  <a:pt x="0" y="0"/>
                </a:moveTo>
                <a:cubicBezTo>
                  <a:pt x="161905" y="-33136"/>
                  <a:pt x="333781" y="19089"/>
                  <a:pt x="465916" y="0"/>
                </a:cubicBezTo>
                <a:cubicBezTo>
                  <a:pt x="598051" y="-19089"/>
                  <a:pt x="778748" y="51639"/>
                  <a:pt x="1055683" y="0"/>
                </a:cubicBezTo>
                <a:cubicBezTo>
                  <a:pt x="1332618" y="-51639"/>
                  <a:pt x="1510357" y="63573"/>
                  <a:pt x="1645450" y="0"/>
                </a:cubicBezTo>
                <a:cubicBezTo>
                  <a:pt x="1780543" y="-63573"/>
                  <a:pt x="2069247" y="17145"/>
                  <a:pt x="2193933" y="0"/>
                </a:cubicBezTo>
                <a:cubicBezTo>
                  <a:pt x="2318619" y="-17145"/>
                  <a:pt x="2522719" y="15760"/>
                  <a:pt x="2824983" y="0"/>
                </a:cubicBezTo>
                <a:cubicBezTo>
                  <a:pt x="3127247" y="-15760"/>
                  <a:pt x="3243822" y="30502"/>
                  <a:pt x="3373466" y="0"/>
                </a:cubicBezTo>
                <a:cubicBezTo>
                  <a:pt x="3503110" y="-30502"/>
                  <a:pt x="3935387" y="47955"/>
                  <a:pt x="4128368" y="0"/>
                </a:cubicBezTo>
                <a:cubicBezTo>
                  <a:pt x="4151945" y="208264"/>
                  <a:pt x="4101950" y="347545"/>
                  <a:pt x="4128368" y="444891"/>
                </a:cubicBezTo>
                <a:cubicBezTo>
                  <a:pt x="4154786" y="542237"/>
                  <a:pt x="4106138" y="777127"/>
                  <a:pt x="4128368" y="907941"/>
                </a:cubicBezTo>
                <a:cubicBezTo>
                  <a:pt x="3872193" y="966632"/>
                  <a:pt x="3730014" y="877391"/>
                  <a:pt x="3579885" y="907941"/>
                </a:cubicBezTo>
                <a:cubicBezTo>
                  <a:pt x="3429756" y="938491"/>
                  <a:pt x="3283294" y="889596"/>
                  <a:pt x="3072685" y="907941"/>
                </a:cubicBezTo>
                <a:cubicBezTo>
                  <a:pt x="2862076" y="926286"/>
                  <a:pt x="2615672" y="866432"/>
                  <a:pt x="2441635" y="907941"/>
                </a:cubicBezTo>
                <a:cubicBezTo>
                  <a:pt x="2267598" y="949450"/>
                  <a:pt x="2038044" y="907090"/>
                  <a:pt x="1851868" y="907941"/>
                </a:cubicBezTo>
                <a:cubicBezTo>
                  <a:pt x="1665692" y="908792"/>
                  <a:pt x="1490716" y="858275"/>
                  <a:pt x="1220817" y="907941"/>
                </a:cubicBezTo>
                <a:cubicBezTo>
                  <a:pt x="950918" y="957607"/>
                  <a:pt x="860424" y="842906"/>
                  <a:pt x="672334" y="907941"/>
                </a:cubicBezTo>
                <a:cubicBezTo>
                  <a:pt x="484244" y="972976"/>
                  <a:pt x="269714" y="848177"/>
                  <a:pt x="0" y="907941"/>
                </a:cubicBezTo>
                <a:cubicBezTo>
                  <a:pt x="-25782" y="737479"/>
                  <a:pt x="29957" y="669563"/>
                  <a:pt x="0" y="453971"/>
                </a:cubicBezTo>
                <a:cubicBezTo>
                  <a:pt x="-29957" y="238379"/>
                  <a:pt x="43265" y="194718"/>
                  <a:pt x="0" y="0"/>
                </a:cubicBezTo>
                <a:close/>
              </a:path>
            </a:pathLst>
          </a:custGeom>
          <a:ln w="12700">
            <a:solidFill>
              <a:srgbClr val="E6007E"/>
            </a:solidFill>
            <a:extLst>
              <a:ext uri="{C807C97D-BFC1-408E-A445-0C87EB9F89A2}">
                <ask:lineSketchStyleProps xmlns:ask="http://schemas.microsoft.com/office/drawing/2018/sketchyshapes" sd="3800722442">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E6007E"/>
                </a:solidFill>
                <a:latin typeface="+mj-lt"/>
              </a:rPr>
              <a:t>Par rapport à un week-end habituel d’été, les visites</a:t>
            </a:r>
            <a:br>
              <a:rPr lang="fr-FR" sz="1100" dirty="0">
                <a:solidFill>
                  <a:srgbClr val="E6007E"/>
                </a:solidFill>
                <a:latin typeface="+mj-lt"/>
              </a:rPr>
            </a:br>
            <a:r>
              <a:rPr lang="fr-FR" sz="1100" dirty="0">
                <a:solidFill>
                  <a:srgbClr val="E6007E"/>
                </a:solidFill>
                <a:latin typeface="+mj-lt"/>
              </a:rPr>
              <a:t>de la population résidentielle ont </a:t>
            </a:r>
            <a:r>
              <a:rPr lang="fr-FR" sz="1100" b="1" dirty="0">
                <a:solidFill>
                  <a:srgbClr val="E6007E"/>
                </a:solidFill>
                <a:latin typeface="+mj-lt"/>
              </a:rPr>
              <a:t>progressé de + </a:t>
            </a:r>
            <a:r>
              <a:rPr lang="fr-FR" sz="1400" b="1" dirty="0">
                <a:solidFill>
                  <a:srgbClr val="E6007E"/>
                </a:solidFill>
                <a:latin typeface="+mj-lt"/>
              </a:rPr>
              <a:t>18 %</a:t>
            </a:r>
          </a:p>
          <a:p>
            <a:r>
              <a:rPr lang="fr-FR" sz="1100" dirty="0">
                <a:solidFill>
                  <a:srgbClr val="E6007E"/>
                </a:solidFill>
                <a:latin typeface="+mj-lt"/>
              </a:rPr>
              <a:t>les visites d’excursionnistes </a:t>
            </a:r>
            <a:r>
              <a:rPr lang="fr-FR" sz="1100" b="1" dirty="0">
                <a:solidFill>
                  <a:srgbClr val="E6007E"/>
                </a:solidFill>
                <a:latin typeface="+mj-lt"/>
              </a:rPr>
              <a:t>de + </a:t>
            </a:r>
            <a:r>
              <a:rPr lang="fr-FR" sz="1400" b="1" dirty="0">
                <a:solidFill>
                  <a:srgbClr val="E6007E"/>
                </a:solidFill>
                <a:latin typeface="+mj-lt"/>
              </a:rPr>
              <a:t>70 %</a:t>
            </a:r>
          </a:p>
          <a:p>
            <a:r>
              <a:rPr lang="fr-FR" sz="1100" dirty="0">
                <a:solidFill>
                  <a:srgbClr val="E6007E"/>
                </a:solidFill>
                <a:latin typeface="+mj-lt"/>
              </a:rPr>
              <a:t>les visites de touristes </a:t>
            </a:r>
            <a:r>
              <a:rPr lang="fr-FR" sz="1100" b="1" dirty="0">
                <a:solidFill>
                  <a:srgbClr val="E6007E"/>
                </a:solidFill>
                <a:latin typeface="+mj-lt"/>
              </a:rPr>
              <a:t>de + </a:t>
            </a:r>
            <a:r>
              <a:rPr lang="fr-FR" sz="1400" b="1" dirty="0">
                <a:solidFill>
                  <a:srgbClr val="E6007E"/>
                </a:solidFill>
                <a:latin typeface="+mj-lt"/>
              </a:rPr>
              <a:t>8 %</a:t>
            </a:r>
            <a:endParaRPr lang="fr-FR" sz="1100" dirty="0">
              <a:solidFill>
                <a:srgbClr val="E6007E"/>
              </a:solidFill>
              <a:latin typeface="+mj-lt"/>
            </a:endParaRPr>
          </a:p>
        </p:txBody>
      </p:sp>
      <p:grpSp>
        <p:nvGrpSpPr>
          <p:cNvPr id="9" name="Groupe 8">
            <a:extLst>
              <a:ext uri="{FF2B5EF4-FFF2-40B4-BE49-F238E27FC236}">
                <a16:creationId xmlns:a16="http://schemas.microsoft.com/office/drawing/2014/main" id="{E94364ED-CE8F-F114-8EF9-BD0964613E14}"/>
              </a:ext>
            </a:extLst>
          </p:cNvPr>
          <p:cNvGrpSpPr/>
          <p:nvPr/>
        </p:nvGrpSpPr>
        <p:grpSpPr>
          <a:xfrm>
            <a:off x="6964362" y="5721975"/>
            <a:ext cx="1398588" cy="273844"/>
            <a:chOff x="6964362" y="4864725"/>
            <a:chExt cx="1398588" cy="273844"/>
          </a:xfrm>
        </p:grpSpPr>
        <p:sp>
          <p:nvSpPr>
            <p:cNvPr id="11" name="Espace réservé du pied de page 4">
              <a:extLst>
                <a:ext uri="{FF2B5EF4-FFF2-40B4-BE49-F238E27FC236}">
                  <a16:creationId xmlns:a16="http://schemas.microsoft.com/office/drawing/2014/main" id="{9FB994BC-30DF-5238-E25D-8CFBEB15288B}"/>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12" name="Flèche : droite 11">
              <a:extLst>
                <a:ext uri="{FF2B5EF4-FFF2-40B4-BE49-F238E27FC236}">
                  <a16:creationId xmlns:a16="http://schemas.microsoft.com/office/drawing/2014/main" id="{22C17F11-024B-6B6F-8179-436A8E890C8A}"/>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descr="Une image contenant Police, Graphique, cercle, conception&#10;&#10;Description générée automatiquement">
            <a:extLst>
              <a:ext uri="{FF2B5EF4-FFF2-40B4-BE49-F238E27FC236}">
                <a16:creationId xmlns:a16="http://schemas.microsoft.com/office/drawing/2014/main" id="{08AD516B-76E7-660D-8500-FCFFA78EDEFC}"/>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F9209422-6E1D-3555-4E84-B1134F275593}"/>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5" name="Image 14">
            <a:extLst>
              <a:ext uri="{FF2B5EF4-FFF2-40B4-BE49-F238E27FC236}">
                <a16:creationId xmlns:a16="http://schemas.microsoft.com/office/drawing/2014/main" id="{A7033E12-6DD9-ECBC-720C-C684EA11716A}"/>
              </a:ext>
            </a:extLst>
          </p:cNvPr>
          <p:cNvPicPr>
            <a:picLocks noChangeAspect="1"/>
          </p:cNvPicPr>
          <p:nvPr/>
        </p:nvPicPr>
        <p:blipFill rotWithShape="1">
          <a:blip r:embed="rId6"/>
          <a:srcRect l="13255" t="7357" r="17403" b="2540"/>
          <a:stretch/>
        </p:blipFill>
        <p:spPr>
          <a:xfrm>
            <a:off x="2981100" y="2501776"/>
            <a:ext cx="1742275" cy="2301463"/>
          </a:xfrm>
          <a:prstGeom prst="rect">
            <a:avLst/>
          </a:prstGeom>
          <a:ln>
            <a:solidFill>
              <a:srgbClr val="E6007E"/>
            </a:solidFill>
          </a:ln>
        </p:spPr>
      </p:pic>
    </p:spTree>
    <p:extLst>
      <p:ext uri="{BB962C8B-B14F-4D97-AF65-F5344CB8AC3E}">
        <p14:creationId xmlns:p14="http://schemas.microsoft.com/office/powerpoint/2010/main" val="99015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B393D86-BFE4-42B4-0BE2-11780AB3CAB3}"/>
              </a:ext>
            </a:extLst>
          </p:cNvPr>
          <p:cNvSpPr/>
          <p:nvPr/>
        </p:nvSpPr>
        <p:spPr>
          <a:xfrm>
            <a:off x="3502855" y="2072610"/>
            <a:ext cx="279628" cy="31878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64A27F35-3EE9-204F-95C4-82666D7E7496}"/>
              </a:ext>
            </a:extLst>
          </p:cNvPr>
          <p:cNvPicPr>
            <a:picLocks noChangeAspect="1"/>
          </p:cNvPicPr>
          <p:nvPr/>
        </p:nvPicPr>
        <p:blipFill rotWithShape="1">
          <a:blip r:embed="rId2"/>
          <a:srcRect t="10948" b="6329"/>
          <a:stretch/>
        </p:blipFill>
        <p:spPr>
          <a:xfrm>
            <a:off x="37104" y="2068627"/>
            <a:ext cx="6996982" cy="3624515"/>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37</a:t>
            </a:fld>
            <a:endParaRPr lang="fr-F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710589"/>
          </a:xfrm>
        </p:spPr>
        <p:txBody>
          <a:bodyPr>
            <a:normAutofit/>
          </a:bodyPr>
          <a:lstStyle/>
          <a:p>
            <a:r>
              <a:rPr lang="fr-FR" sz="3000" dirty="0"/>
              <a:t>Types de visiteurs</a:t>
            </a:r>
          </a:p>
        </p:txBody>
      </p:sp>
      <p:grpSp>
        <p:nvGrpSpPr>
          <p:cNvPr id="9" name="Groupe 8">
            <a:extLst>
              <a:ext uri="{FF2B5EF4-FFF2-40B4-BE49-F238E27FC236}">
                <a16:creationId xmlns:a16="http://schemas.microsoft.com/office/drawing/2014/main" id="{E94364ED-CE8F-F114-8EF9-BD0964613E14}"/>
              </a:ext>
            </a:extLst>
          </p:cNvPr>
          <p:cNvGrpSpPr/>
          <p:nvPr/>
        </p:nvGrpSpPr>
        <p:grpSpPr>
          <a:xfrm>
            <a:off x="6964362" y="5721975"/>
            <a:ext cx="1398588" cy="273844"/>
            <a:chOff x="6964362" y="4864725"/>
            <a:chExt cx="1398588" cy="273844"/>
          </a:xfrm>
        </p:grpSpPr>
        <p:sp>
          <p:nvSpPr>
            <p:cNvPr id="11" name="Espace réservé du pied de page 4">
              <a:extLst>
                <a:ext uri="{FF2B5EF4-FFF2-40B4-BE49-F238E27FC236}">
                  <a16:creationId xmlns:a16="http://schemas.microsoft.com/office/drawing/2014/main" id="{9FB994BC-30DF-5238-E25D-8CFBEB15288B}"/>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12" name="Flèche : droite 11">
              <a:extLst>
                <a:ext uri="{FF2B5EF4-FFF2-40B4-BE49-F238E27FC236}">
                  <a16:creationId xmlns:a16="http://schemas.microsoft.com/office/drawing/2014/main" id="{22C17F11-024B-6B6F-8179-436A8E890C8A}"/>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descr="Une image contenant Police, Graphique, cercle, conception&#10;&#10;Description générée automatiquement">
            <a:extLst>
              <a:ext uri="{FF2B5EF4-FFF2-40B4-BE49-F238E27FC236}">
                <a16:creationId xmlns:a16="http://schemas.microsoft.com/office/drawing/2014/main" id="{08AD516B-76E7-660D-8500-FCFFA78EDEFC}"/>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F9209422-6E1D-3555-4E84-B1134F275593}"/>
              </a:ext>
            </a:extLst>
          </p:cNvPr>
          <p:cNvPicPr>
            <a:picLocks noChangeAspect="1"/>
          </p:cNvPicPr>
          <p:nvPr/>
        </p:nvPicPr>
        <p:blipFill>
          <a:blip r:embed="rId5"/>
          <a:stretch>
            <a:fillRect/>
          </a:stretch>
        </p:blipFill>
        <p:spPr>
          <a:xfrm>
            <a:off x="7404224" y="987513"/>
            <a:ext cx="1018700" cy="501473"/>
          </a:xfrm>
          <a:prstGeom prst="rect">
            <a:avLst/>
          </a:prstGeom>
        </p:spPr>
      </p:pic>
      <p:sp>
        <p:nvSpPr>
          <p:cNvPr id="15" name="ZoneTexte 14">
            <a:extLst>
              <a:ext uri="{FF2B5EF4-FFF2-40B4-BE49-F238E27FC236}">
                <a16:creationId xmlns:a16="http://schemas.microsoft.com/office/drawing/2014/main" id="{6A3AECC1-8759-F0B1-2C9E-A8FE9F182A7B}"/>
              </a:ext>
            </a:extLst>
          </p:cNvPr>
          <p:cNvSpPr txBox="1"/>
          <p:nvPr/>
        </p:nvSpPr>
        <p:spPr>
          <a:xfrm>
            <a:off x="6886884" y="2064852"/>
            <a:ext cx="2228648" cy="923330"/>
          </a:xfrm>
          <a:prstGeom prst="rect">
            <a:avLst/>
          </a:prstGeom>
          <a:noFill/>
        </p:spPr>
        <p:txBody>
          <a:bodyPr wrap="square" rtlCol="0">
            <a:spAutoFit/>
          </a:bodyPr>
          <a:lstStyle/>
          <a:p>
            <a:r>
              <a:rPr lang="fr-FR" dirty="0">
                <a:solidFill>
                  <a:schemeClr val="bg2">
                    <a:lumMod val="75000"/>
                  </a:schemeClr>
                </a:solidFill>
              </a:rPr>
              <a:t>40 %  Résidents</a:t>
            </a:r>
          </a:p>
          <a:p>
            <a:r>
              <a:rPr lang="fr-FR" dirty="0">
                <a:solidFill>
                  <a:schemeClr val="bg2">
                    <a:lumMod val="75000"/>
                  </a:schemeClr>
                </a:solidFill>
              </a:rPr>
              <a:t>+ 18 % WE habituel</a:t>
            </a:r>
          </a:p>
          <a:p>
            <a:r>
              <a:rPr lang="fr-FR" dirty="0">
                <a:solidFill>
                  <a:schemeClr val="bg2">
                    <a:lumMod val="75000"/>
                  </a:schemeClr>
                </a:solidFill>
              </a:rPr>
              <a:t> </a:t>
            </a:r>
            <a:r>
              <a:rPr lang="fr-FR" sz="1400" i="1" dirty="0">
                <a:solidFill>
                  <a:schemeClr val="bg2">
                    <a:lumMod val="75000"/>
                  </a:schemeClr>
                </a:solidFill>
              </a:rPr>
              <a:t>(+ 9 000 visites)</a:t>
            </a:r>
            <a:endParaRPr lang="fr-FR" dirty="0">
              <a:solidFill>
                <a:schemeClr val="bg2">
                  <a:lumMod val="75000"/>
                </a:schemeClr>
              </a:solidFill>
            </a:endParaRPr>
          </a:p>
        </p:txBody>
      </p:sp>
      <p:sp>
        <p:nvSpPr>
          <p:cNvPr id="17" name="ZoneTexte 16">
            <a:extLst>
              <a:ext uri="{FF2B5EF4-FFF2-40B4-BE49-F238E27FC236}">
                <a16:creationId xmlns:a16="http://schemas.microsoft.com/office/drawing/2014/main" id="{00A1E584-9C82-BECE-F626-40C50627FF8D}"/>
              </a:ext>
            </a:extLst>
          </p:cNvPr>
          <p:cNvSpPr txBox="1"/>
          <p:nvPr/>
        </p:nvSpPr>
        <p:spPr>
          <a:xfrm>
            <a:off x="6778803" y="3291698"/>
            <a:ext cx="2573217" cy="646331"/>
          </a:xfrm>
          <a:prstGeom prst="rect">
            <a:avLst/>
          </a:prstGeom>
          <a:noFill/>
        </p:spPr>
        <p:txBody>
          <a:bodyPr wrap="square" rtlCol="0">
            <a:spAutoFit/>
          </a:bodyPr>
          <a:lstStyle/>
          <a:p>
            <a:r>
              <a:rPr lang="fr-FR" b="1" dirty="0">
                <a:solidFill>
                  <a:srgbClr val="FF81C6"/>
                </a:solidFill>
              </a:rPr>
              <a:t>26 % </a:t>
            </a:r>
            <a:r>
              <a:rPr lang="fr-FR" sz="1700" b="1" dirty="0">
                <a:solidFill>
                  <a:srgbClr val="FF81C6"/>
                </a:solidFill>
              </a:rPr>
              <a:t>Excursionnistes</a:t>
            </a:r>
          </a:p>
          <a:p>
            <a:r>
              <a:rPr lang="fr-FR" b="1" u="sng" dirty="0">
                <a:solidFill>
                  <a:srgbClr val="FF81C6"/>
                </a:solidFill>
              </a:rPr>
              <a:t>+ 70 % </a:t>
            </a:r>
            <a:r>
              <a:rPr lang="fr-FR" sz="1400" b="1" i="1" u="sng" dirty="0">
                <a:solidFill>
                  <a:srgbClr val="FF81C6"/>
                </a:solidFill>
              </a:rPr>
              <a:t>(+ 16 000 visites)</a:t>
            </a:r>
            <a:endParaRPr lang="fr-FR" b="1" u="sng" dirty="0">
              <a:solidFill>
                <a:srgbClr val="FF0000"/>
              </a:solidFill>
            </a:endParaRPr>
          </a:p>
        </p:txBody>
      </p:sp>
      <p:sp>
        <p:nvSpPr>
          <p:cNvPr id="18" name="ZoneTexte 17">
            <a:extLst>
              <a:ext uri="{FF2B5EF4-FFF2-40B4-BE49-F238E27FC236}">
                <a16:creationId xmlns:a16="http://schemas.microsoft.com/office/drawing/2014/main" id="{CE5F6EE5-8501-6296-6D1D-204C0120E5CB}"/>
              </a:ext>
            </a:extLst>
          </p:cNvPr>
          <p:cNvSpPr txBox="1"/>
          <p:nvPr/>
        </p:nvSpPr>
        <p:spPr>
          <a:xfrm>
            <a:off x="6900954" y="4220418"/>
            <a:ext cx="2228647" cy="646331"/>
          </a:xfrm>
          <a:prstGeom prst="rect">
            <a:avLst/>
          </a:prstGeom>
          <a:noFill/>
        </p:spPr>
        <p:txBody>
          <a:bodyPr wrap="square" rtlCol="0">
            <a:spAutoFit/>
          </a:bodyPr>
          <a:lstStyle/>
          <a:p>
            <a:r>
              <a:rPr lang="fr-FR" dirty="0">
                <a:solidFill>
                  <a:srgbClr val="4472C4"/>
                </a:solidFill>
              </a:rPr>
              <a:t>33 % Touristes</a:t>
            </a:r>
          </a:p>
          <a:p>
            <a:r>
              <a:rPr lang="fr-FR" dirty="0">
                <a:solidFill>
                  <a:srgbClr val="4472C4"/>
                </a:solidFill>
              </a:rPr>
              <a:t>+ 8 % </a:t>
            </a:r>
            <a:r>
              <a:rPr lang="fr-FR" sz="1400" i="1" dirty="0">
                <a:solidFill>
                  <a:srgbClr val="4472C4"/>
                </a:solidFill>
              </a:rPr>
              <a:t>(+ 3 700 visites)</a:t>
            </a:r>
            <a:endParaRPr lang="fr-FR" i="1" dirty="0">
              <a:solidFill>
                <a:srgbClr val="4472C4"/>
              </a:solidFill>
            </a:endParaRPr>
          </a:p>
        </p:txBody>
      </p:sp>
      <p:sp>
        <p:nvSpPr>
          <p:cNvPr id="23" name="ZoneTexte 22">
            <a:extLst>
              <a:ext uri="{FF2B5EF4-FFF2-40B4-BE49-F238E27FC236}">
                <a16:creationId xmlns:a16="http://schemas.microsoft.com/office/drawing/2014/main" id="{BC5CAEB9-1812-F73F-834C-1F6292C1703C}"/>
              </a:ext>
            </a:extLst>
          </p:cNvPr>
          <p:cNvSpPr txBox="1"/>
          <p:nvPr/>
        </p:nvSpPr>
        <p:spPr>
          <a:xfrm>
            <a:off x="1097674" y="1388407"/>
            <a:ext cx="4467926" cy="276999"/>
          </a:xfrm>
          <a:prstGeom prst="rect">
            <a:avLst/>
          </a:prstGeom>
          <a:noFill/>
        </p:spPr>
        <p:txBody>
          <a:bodyPr wrap="square">
            <a:spAutoFit/>
          </a:bodyPr>
          <a:lstStyle/>
          <a:p>
            <a:r>
              <a:rPr lang="fr-FR" sz="1200" b="1" dirty="0">
                <a:solidFill>
                  <a:schemeClr val="tx2"/>
                </a:solidFill>
                <a:latin typeface="+mj-lt"/>
              </a:rPr>
              <a:t>Résidents, excursionnistes et touristes – visites par jours</a:t>
            </a:r>
            <a:endParaRPr lang="fr-FR" sz="1200" b="1" dirty="0"/>
          </a:p>
        </p:txBody>
      </p:sp>
      <p:sp>
        <p:nvSpPr>
          <p:cNvPr id="24" name="Flèche : courbe vers la gauche 23">
            <a:extLst>
              <a:ext uri="{FF2B5EF4-FFF2-40B4-BE49-F238E27FC236}">
                <a16:creationId xmlns:a16="http://schemas.microsoft.com/office/drawing/2014/main" id="{5E09FA88-D42A-13D1-4220-552B80CB1551}"/>
              </a:ext>
            </a:extLst>
          </p:cNvPr>
          <p:cNvSpPr/>
          <p:nvPr/>
        </p:nvSpPr>
        <p:spPr>
          <a:xfrm rot="21239363" flipV="1">
            <a:off x="3799656" y="3049645"/>
            <a:ext cx="401494" cy="752115"/>
          </a:xfrm>
          <a:prstGeom prst="curvedLeftArrow">
            <a:avLst/>
          </a:prstGeom>
          <a:solidFill>
            <a:srgbClr val="E6007E"/>
          </a:solidFill>
          <a:ln>
            <a:solidFill>
              <a:srgbClr val="E600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E6007E"/>
              </a:solidFill>
            </a:endParaRPr>
          </a:p>
        </p:txBody>
      </p:sp>
      <p:sp>
        <p:nvSpPr>
          <p:cNvPr id="27" name="Bulle narrative : rectangle à coins arrondis 26">
            <a:extLst>
              <a:ext uri="{FF2B5EF4-FFF2-40B4-BE49-F238E27FC236}">
                <a16:creationId xmlns:a16="http://schemas.microsoft.com/office/drawing/2014/main" id="{FC241558-D8B0-AD05-2CEE-66E4A3D62D63}"/>
              </a:ext>
            </a:extLst>
          </p:cNvPr>
          <p:cNvSpPr/>
          <p:nvPr/>
        </p:nvSpPr>
        <p:spPr>
          <a:xfrm>
            <a:off x="2864656" y="1636778"/>
            <a:ext cx="1556026" cy="414730"/>
          </a:xfrm>
          <a:custGeom>
            <a:avLst/>
            <a:gdLst>
              <a:gd name="connsiteX0" fmla="*/ 0 w 1556026"/>
              <a:gd name="connsiteY0" fmla="*/ 69123 h 414730"/>
              <a:gd name="connsiteX1" fmla="*/ 69123 w 1556026"/>
              <a:gd name="connsiteY1" fmla="*/ 0 h 414730"/>
              <a:gd name="connsiteX2" fmla="*/ 471631 w 1556026"/>
              <a:gd name="connsiteY2" fmla="*/ 0 h 414730"/>
              <a:gd name="connsiteX3" fmla="*/ 907682 w 1556026"/>
              <a:gd name="connsiteY3" fmla="*/ 0 h 414730"/>
              <a:gd name="connsiteX4" fmla="*/ 907682 w 1556026"/>
              <a:gd name="connsiteY4" fmla="*/ 0 h 414730"/>
              <a:gd name="connsiteX5" fmla="*/ 1296688 w 1556026"/>
              <a:gd name="connsiteY5" fmla="*/ 0 h 414730"/>
              <a:gd name="connsiteX6" fmla="*/ 1486903 w 1556026"/>
              <a:gd name="connsiteY6" fmla="*/ 0 h 414730"/>
              <a:gd name="connsiteX7" fmla="*/ 1556026 w 1556026"/>
              <a:gd name="connsiteY7" fmla="*/ 69123 h 414730"/>
              <a:gd name="connsiteX8" fmla="*/ 1556026 w 1556026"/>
              <a:gd name="connsiteY8" fmla="*/ 241926 h 414730"/>
              <a:gd name="connsiteX9" fmla="*/ 1556026 w 1556026"/>
              <a:gd name="connsiteY9" fmla="*/ 241926 h 414730"/>
              <a:gd name="connsiteX10" fmla="*/ 1556026 w 1556026"/>
              <a:gd name="connsiteY10" fmla="*/ 345608 h 414730"/>
              <a:gd name="connsiteX11" fmla="*/ 1556026 w 1556026"/>
              <a:gd name="connsiteY11" fmla="*/ 345607 h 414730"/>
              <a:gd name="connsiteX12" fmla="*/ 1486903 w 1556026"/>
              <a:gd name="connsiteY12" fmla="*/ 414730 h 414730"/>
              <a:gd name="connsiteX13" fmla="*/ 1296688 w 1556026"/>
              <a:gd name="connsiteY13" fmla="*/ 414730 h 414730"/>
              <a:gd name="connsiteX14" fmla="*/ 1714206 w 1556026"/>
              <a:gd name="connsiteY14" fmla="*/ 550760 h 414730"/>
              <a:gd name="connsiteX15" fmla="*/ 2131724 w 1556026"/>
              <a:gd name="connsiteY15" fmla="*/ 686789 h 414730"/>
              <a:gd name="connsiteX16" fmla="*/ 1723710 w 1556026"/>
              <a:gd name="connsiteY16" fmla="*/ 596103 h 414730"/>
              <a:gd name="connsiteX17" fmla="*/ 1327936 w 1556026"/>
              <a:gd name="connsiteY17" fmla="*/ 508137 h 414730"/>
              <a:gd name="connsiteX18" fmla="*/ 907682 w 1556026"/>
              <a:gd name="connsiteY18" fmla="*/ 414730 h 414730"/>
              <a:gd name="connsiteX19" fmla="*/ 496788 w 1556026"/>
              <a:gd name="connsiteY19" fmla="*/ 414730 h 414730"/>
              <a:gd name="connsiteX20" fmla="*/ 69123 w 1556026"/>
              <a:gd name="connsiteY20" fmla="*/ 414730 h 414730"/>
              <a:gd name="connsiteX21" fmla="*/ 0 w 1556026"/>
              <a:gd name="connsiteY21" fmla="*/ 345607 h 414730"/>
              <a:gd name="connsiteX22" fmla="*/ 0 w 1556026"/>
              <a:gd name="connsiteY22" fmla="*/ 345608 h 414730"/>
              <a:gd name="connsiteX23" fmla="*/ 0 w 1556026"/>
              <a:gd name="connsiteY23" fmla="*/ 241926 h 414730"/>
              <a:gd name="connsiteX24" fmla="*/ 0 w 1556026"/>
              <a:gd name="connsiteY24" fmla="*/ 241926 h 414730"/>
              <a:gd name="connsiteX25" fmla="*/ 0 w 1556026"/>
              <a:gd name="connsiteY25" fmla="*/ 69123 h 4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56026" h="414730" extrusionOk="0">
                <a:moveTo>
                  <a:pt x="0" y="69123"/>
                </a:moveTo>
                <a:cubicBezTo>
                  <a:pt x="-5136" y="36924"/>
                  <a:pt x="24848" y="5303"/>
                  <a:pt x="69123" y="0"/>
                </a:cubicBezTo>
                <a:cubicBezTo>
                  <a:pt x="215450" y="-12528"/>
                  <a:pt x="379369" y="16418"/>
                  <a:pt x="471631" y="0"/>
                </a:cubicBezTo>
                <a:cubicBezTo>
                  <a:pt x="563893" y="-16418"/>
                  <a:pt x="771501" y="46763"/>
                  <a:pt x="907682" y="0"/>
                </a:cubicBezTo>
                <a:lnTo>
                  <a:pt x="907682" y="0"/>
                </a:lnTo>
                <a:cubicBezTo>
                  <a:pt x="1091327" y="-29907"/>
                  <a:pt x="1165326" y="3404"/>
                  <a:pt x="1296688" y="0"/>
                </a:cubicBezTo>
                <a:cubicBezTo>
                  <a:pt x="1381123" y="-9664"/>
                  <a:pt x="1402483" y="20776"/>
                  <a:pt x="1486903" y="0"/>
                </a:cubicBezTo>
                <a:cubicBezTo>
                  <a:pt x="1529029" y="6198"/>
                  <a:pt x="1559263" y="40202"/>
                  <a:pt x="1556026" y="69123"/>
                </a:cubicBezTo>
                <a:cubicBezTo>
                  <a:pt x="1568776" y="126702"/>
                  <a:pt x="1541801" y="182293"/>
                  <a:pt x="1556026" y="241926"/>
                </a:cubicBezTo>
                <a:lnTo>
                  <a:pt x="1556026" y="241926"/>
                </a:lnTo>
                <a:cubicBezTo>
                  <a:pt x="1567559" y="280195"/>
                  <a:pt x="1553859" y="319417"/>
                  <a:pt x="1556026" y="345608"/>
                </a:cubicBezTo>
                <a:lnTo>
                  <a:pt x="1556026" y="345607"/>
                </a:lnTo>
                <a:cubicBezTo>
                  <a:pt x="1557030" y="383178"/>
                  <a:pt x="1524519" y="417487"/>
                  <a:pt x="1486903" y="414730"/>
                </a:cubicBezTo>
                <a:cubicBezTo>
                  <a:pt x="1421856" y="415331"/>
                  <a:pt x="1352970" y="392736"/>
                  <a:pt x="1296688" y="414730"/>
                </a:cubicBezTo>
                <a:cubicBezTo>
                  <a:pt x="1472795" y="452875"/>
                  <a:pt x="1516284" y="495594"/>
                  <a:pt x="1714206" y="550760"/>
                </a:cubicBezTo>
                <a:cubicBezTo>
                  <a:pt x="1912128" y="605925"/>
                  <a:pt x="1938394" y="649815"/>
                  <a:pt x="2131724" y="686789"/>
                </a:cubicBezTo>
                <a:cubicBezTo>
                  <a:pt x="2025313" y="710674"/>
                  <a:pt x="1853159" y="610509"/>
                  <a:pt x="1723710" y="596103"/>
                </a:cubicBezTo>
                <a:cubicBezTo>
                  <a:pt x="1594261" y="581697"/>
                  <a:pt x="1506941" y="502201"/>
                  <a:pt x="1327936" y="508137"/>
                </a:cubicBezTo>
                <a:cubicBezTo>
                  <a:pt x="1148931" y="514073"/>
                  <a:pt x="1065757" y="409853"/>
                  <a:pt x="907682" y="414730"/>
                </a:cubicBezTo>
                <a:cubicBezTo>
                  <a:pt x="825057" y="422635"/>
                  <a:pt x="699186" y="407997"/>
                  <a:pt x="496788" y="414730"/>
                </a:cubicBezTo>
                <a:cubicBezTo>
                  <a:pt x="294390" y="421463"/>
                  <a:pt x="199829" y="411641"/>
                  <a:pt x="69123" y="414730"/>
                </a:cubicBezTo>
                <a:cubicBezTo>
                  <a:pt x="25598" y="414684"/>
                  <a:pt x="-6058" y="387090"/>
                  <a:pt x="0" y="345607"/>
                </a:cubicBezTo>
                <a:lnTo>
                  <a:pt x="0" y="345608"/>
                </a:lnTo>
                <a:cubicBezTo>
                  <a:pt x="-5826" y="322449"/>
                  <a:pt x="7310" y="265373"/>
                  <a:pt x="0" y="241926"/>
                </a:cubicBezTo>
                <a:lnTo>
                  <a:pt x="0" y="241926"/>
                </a:lnTo>
                <a:cubicBezTo>
                  <a:pt x="-14625" y="184007"/>
                  <a:pt x="3642" y="139474"/>
                  <a:pt x="0" y="69123"/>
                </a:cubicBezTo>
                <a:close/>
              </a:path>
            </a:pathLst>
          </a:custGeom>
          <a:noFill/>
          <a:ln>
            <a:noFill/>
            <a:extLst>
              <a:ext uri="{C807C97D-BFC1-408E-A445-0C87EB9F89A2}">
                <ask:lineSketchStyleProps xmlns:ask="http://schemas.microsoft.com/office/drawing/2018/sketchyshapes" sd="1660082848">
                  <a:prstGeom prst="wedgeRoundRectCallout">
                    <a:avLst>
                      <a:gd name="adj1" fmla="val 86998"/>
                      <a:gd name="adj2" fmla="val 115599"/>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WE de venue de la </a:t>
            </a:r>
            <a:br>
              <a:rPr lang="fr-FR" sz="1100" dirty="0">
                <a:solidFill>
                  <a:srgbClr val="E6007E"/>
                </a:solidFill>
                <a:latin typeface="+mj-lt"/>
              </a:rPr>
            </a:br>
            <a:r>
              <a:rPr lang="fr-FR" sz="1100" dirty="0">
                <a:solidFill>
                  <a:srgbClr val="E6007E"/>
                </a:solidFill>
                <a:latin typeface="+mj-lt"/>
              </a:rPr>
              <a:t>Patrouille de France</a:t>
            </a:r>
          </a:p>
        </p:txBody>
      </p:sp>
      <p:sp>
        <p:nvSpPr>
          <p:cNvPr id="28" name="Bulle narrative : rectangle à coins arrondis 27">
            <a:extLst>
              <a:ext uri="{FF2B5EF4-FFF2-40B4-BE49-F238E27FC236}">
                <a16:creationId xmlns:a16="http://schemas.microsoft.com/office/drawing/2014/main" id="{6CBA59A3-3E24-5EAC-8799-C753CCB2E904}"/>
              </a:ext>
            </a:extLst>
          </p:cNvPr>
          <p:cNvSpPr/>
          <p:nvPr/>
        </p:nvSpPr>
        <p:spPr>
          <a:xfrm>
            <a:off x="4556670" y="1669179"/>
            <a:ext cx="1556026" cy="414730"/>
          </a:xfrm>
          <a:custGeom>
            <a:avLst/>
            <a:gdLst>
              <a:gd name="connsiteX0" fmla="*/ 0 w 1556026"/>
              <a:gd name="connsiteY0" fmla="*/ 69123 h 414730"/>
              <a:gd name="connsiteX1" fmla="*/ 69123 w 1556026"/>
              <a:gd name="connsiteY1" fmla="*/ 0 h 414730"/>
              <a:gd name="connsiteX2" fmla="*/ 259338 w 1556026"/>
              <a:gd name="connsiteY2" fmla="*/ 0 h 414730"/>
              <a:gd name="connsiteX3" fmla="*/ 259338 w 1556026"/>
              <a:gd name="connsiteY3" fmla="*/ 0 h 414730"/>
              <a:gd name="connsiteX4" fmla="*/ 648344 w 1556026"/>
              <a:gd name="connsiteY4" fmla="*/ 0 h 414730"/>
              <a:gd name="connsiteX5" fmla="*/ 1042467 w 1556026"/>
              <a:gd name="connsiteY5" fmla="*/ 0 h 414730"/>
              <a:gd name="connsiteX6" fmla="*/ 1486903 w 1556026"/>
              <a:gd name="connsiteY6" fmla="*/ 0 h 414730"/>
              <a:gd name="connsiteX7" fmla="*/ 1556026 w 1556026"/>
              <a:gd name="connsiteY7" fmla="*/ 69123 h 414730"/>
              <a:gd name="connsiteX8" fmla="*/ 1556026 w 1556026"/>
              <a:gd name="connsiteY8" fmla="*/ 241926 h 414730"/>
              <a:gd name="connsiteX9" fmla="*/ 1556026 w 1556026"/>
              <a:gd name="connsiteY9" fmla="*/ 241926 h 414730"/>
              <a:gd name="connsiteX10" fmla="*/ 1556026 w 1556026"/>
              <a:gd name="connsiteY10" fmla="*/ 345608 h 414730"/>
              <a:gd name="connsiteX11" fmla="*/ 1556026 w 1556026"/>
              <a:gd name="connsiteY11" fmla="*/ 345607 h 414730"/>
              <a:gd name="connsiteX12" fmla="*/ 1486903 w 1556026"/>
              <a:gd name="connsiteY12" fmla="*/ 414730 h 414730"/>
              <a:gd name="connsiteX13" fmla="*/ 1076009 w 1556026"/>
              <a:gd name="connsiteY13" fmla="*/ 414730 h 414730"/>
              <a:gd name="connsiteX14" fmla="*/ 648344 w 1556026"/>
              <a:gd name="connsiteY14" fmla="*/ 414730 h 414730"/>
              <a:gd name="connsiteX15" fmla="*/ 326876 w 1556026"/>
              <a:gd name="connsiteY15" fmla="*/ 805526 h 414730"/>
              <a:gd name="connsiteX16" fmla="*/ 5408 w 1556026"/>
              <a:gd name="connsiteY16" fmla="*/ 1196322 h 414730"/>
              <a:gd name="connsiteX17" fmla="*/ -316060 w 1556026"/>
              <a:gd name="connsiteY17" fmla="*/ 1587118 h 414730"/>
              <a:gd name="connsiteX18" fmla="*/ -124261 w 1556026"/>
              <a:gd name="connsiteY18" fmla="*/ 1196322 h 414730"/>
              <a:gd name="connsiteX19" fmla="*/ 61785 w 1556026"/>
              <a:gd name="connsiteY19" fmla="*/ 817250 h 414730"/>
              <a:gd name="connsiteX20" fmla="*/ 259338 w 1556026"/>
              <a:gd name="connsiteY20" fmla="*/ 414730 h 414730"/>
              <a:gd name="connsiteX21" fmla="*/ 69123 w 1556026"/>
              <a:gd name="connsiteY21" fmla="*/ 414730 h 414730"/>
              <a:gd name="connsiteX22" fmla="*/ 0 w 1556026"/>
              <a:gd name="connsiteY22" fmla="*/ 345607 h 414730"/>
              <a:gd name="connsiteX23" fmla="*/ 0 w 1556026"/>
              <a:gd name="connsiteY23" fmla="*/ 345608 h 414730"/>
              <a:gd name="connsiteX24" fmla="*/ 0 w 1556026"/>
              <a:gd name="connsiteY24" fmla="*/ 241926 h 414730"/>
              <a:gd name="connsiteX25" fmla="*/ 0 w 1556026"/>
              <a:gd name="connsiteY25" fmla="*/ 241926 h 414730"/>
              <a:gd name="connsiteX26" fmla="*/ 0 w 1556026"/>
              <a:gd name="connsiteY26" fmla="*/ 69123 h 4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6026" h="414730" extrusionOk="0">
                <a:moveTo>
                  <a:pt x="0" y="69123"/>
                </a:moveTo>
                <a:cubicBezTo>
                  <a:pt x="-5136" y="36924"/>
                  <a:pt x="24848" y="5303"/>
                  <a:pt x="69123" y="0"/>
                </a:cubicBezTo>
                <a:cubicBezTo>
                  <a:pt x="118436" y="-19751"/>
                  <a:pt x="203469" y="5042"/>
                  <a:pt x="259338" y="0"/>
                </a:cubicBezTo>
                <a:lnTo>
                  <a:pt x="259338" y="0"/>
                </a:lnTo>
                <a:cubicBezTo>
                  <a:pt x="412116" y="-2954"/>
                  <a:pt x="549509" y="31316"/>
                  <a:pt x="648344" y="0"/>
                </a:cubicBezTo>
                <a:cubicBezTo>
                  <a:pt x="769458" y="-26423"/>
                  <a:pt x="877750" y="5641"/>
                  <a:pt x="1042467" y="0"/>
                </a:cubicBezTo>
                <a:cubicBezTo>
                  <a:pt x="1207184" y="-5641"/>
                  <a:pt x="1271706" y="38182"/>
                  <a:pt x="1486903" y="0"/>
                </a:cubicBezTo>
                <a:cubicBezTo>
                  <a:pt x="1529029" y="6198"/>
                  <a:pt x="1559263" y="40202"/>
                  <a:pt x="1556026" y="69123"/>
                </a:cubicBezTo>
                <a:cubicBezTo>
                  <a:pt x="1568776" y="126702"/>
                  <a:pt x="1541801" y="182293"/>
                  <a:pt x="1556026" y="241926"/>
                </a:cubicBezTo>
                <a:lnTo>
                  <a:pt x="1556026" y="241926"/>
                </a:lnTo>
                <a:cubicBezTo>
                  <a:pt x="1567559" y="280195"/>
                  <a:pt x="1553859" y="319417"/>
                  <a:pt x="1556026" y="345608"/>
                </a:cubicBezTo>
                <a:lnTo>
                  <a:pt x="1556026" y="345607"/>
                </a:lnTo>
                <a:cubicBezTo>
                  <a:pt x="1557030" y="383178"/>
                  <a:pt x="1524519" y="417487"/>
                  <a:pt x="1486903" y="414730"/>
                </a:cubicBezTo>
                <a:cubicBezTo>
                  <a:pt x="1324972" y="461787"/>
                  <a:pt x="1162092" y="378948"/>
                  <a:pt x="1076009" y="414730"/>
                </a:cubicBezTo>
                <a:cubicBezTo>
                  <a:pt x="989926" y="450512"/>
                  <a:pt x="770207" y="380227"/>
                  <a:pt x="648344" y="414730"/>
                </a:cubicBezTo>
                <a:cubicBezTo>
                  <a:pt x="574410" y="574363"/>
                  <a:pt x="414521" y="631654"/>
                  <a:pt x="326876" y="805526"/>
                </a:cubicBezTo>
                <a:cubicBezTo>
                  <a:pt x="239231" y="979398"/>
                  <a:pt x="111668" y="1047588"/>
                  <a:pt x="5408" y="1196322"/>
                </a:cubicBezTo>
                <a:cubicBezTo>
                  <a:pt x="-100852" y="1345056"/>
                  <a:pt x="-172758" y="1412124"/>
                  <a:pt x="-316060" y="1587118"/>
                </a:cubicBezTo>
                <a:cubicBezTo>
                  <a:pt x="-309241" y="1492694"/>
                  <a:pt x="-180372" y="1357142"/>
                  <a:pt x="-124261" y="1196322"/>
                </a:cubicBezTo>
                <a:cubicBezTo>
                  <a:pt x="-68150" y="1035502"/>
                  <a:pt x="33623" y="922842"/>
                  <a:pt x="61785" y="817250"/>
                </a:cubicBezTo>
                <a:cubicBezTo>
                  <a:pt x="89947" y="711658"/>
                  <a:pt x="175962" y="602730"/>
                  <a:pt x="259338" y="414730"/>
                </a:cubicBezTo>
                <a:cubicBezTo>
                  <a:pt x="171051" y="430659"/>
                  <a:pt x="121251" y="399967"/>
                  <a:pt x="69123" y="414730"/>
                </a:cubicBezTo>
                <a:cubicBezTo>
                  <a:pt x="30281" y="415457"/>
                  <a:pt x="-125" y="390820"/>
                  <a:pt x="0" y="345607"/>
                </a:cubicBezTo>
                <a:lnTo>
                  <a:pt x="0" y="345608"/>
                </a:lnTo>
                <a:cubicBezTo>
                  <a:pt x="-3395" y="309070"/>
                  <a:pt x="11008" y="271716"/>
                  <a:pt x="0" y="241926"/>
                </a:cubicBezTo>
                <a:lnTo>
                  <a:pt x="0" y="241926"/>
                </a:lnTo>
                <a:cubicBezTo>
                  <a:pt x="-11413" y="169857"/>
                  <a:pt x="13754" y="154650"/>
                  <a:pt x="0" y="69123"/>
                </a:cubicBezTo>
                <a:close/>
              </a:path>
            </a:pathLst>
          </a:custGeom>
          <a:noFill/>
          <a:ln>
            <a:solidFill>
              <a:srgbClr val="E6007E"/>
            </a:solidFill>
            <a:extLst>
              <a:ext uri="{C807C97D-BFC1-408E-A445-0C87EB9F89A2}">
                <ask:lineSketchStyleProps xmlns:ask="http://schemas.microsoft.com/office/drawing/2018/sketchyshapes" sd="1660082848">
                  <a:prstGeom prst="wedgeRoundRectCallout">
                    <a:avLst>
                      <a:gd name="adj1" fmla="val -70312"/>
                      <a:gd name="adj2" fmla="val 332687"/>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Forte fréquentation </a:t>
            </a:r>
            <a:br>
              <a:rPr lang="fr-FR" sz="1100" dirty="0">
                <a:solidFill>
                  <a:srgbClr val="E6007E"/>
                </a:solidFill>
                <a:latin typeface="+mj-lt"/>
              </a:rPr>
            </a:br>
            <a:r>
              <a:rPr lang="fr-FR" sz="1100" dirty="0">
                <a:solidFill>
                  <a:srgbClr val="E6007E"/>
                </a:solidFill>
                <a:latin typeface="+mj-lt"/>
              </a:rPr>
              <a:t>des excursionnistes</a:t>
            </a:r>
          </a:p>
        </p:txBody>
      </p:sp>
    </p:spTree>
    <p:extLst>
      <p:ext uri="{BB962C8B-B14F-4D97-AF65-F5344CB8AC3E}">
        <p14:creationId xmlns:p14="http://schemas.microsoft.com/office/powerpoint/2010/main" val="1071026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38</a:t>
            </a:fld>
            <a:endParaRPr lang="fr-FR"/>
          </a:p>
        </p:txBody>
      </p:sp>
      <p:sp>
        <p:nvSpPr>
          <p:cNvPr id="3" name="ZoneTexte 2">
            <a:extLst>
              <a:ext uri="{FF2B5EF4-FFF2-40B4-BE49-F238E27FC236}">
                <a16:creationId xmlns:a16="http://schemas.microsoft.com/office/drawing/2014/main" id="{4199482F-D62D-4137-F6FC-74BE968C283D}"/>
              </a:ext>
            </a:extLst>
          </p:cNvPr>
          <p:cNvSpPr txBox="1"/>
          <p:nvPr/>
        </p:nvSpPr>
        <p:spPr>
          <a:xfrm>
            <a:off x="55751" y="1567840"/>
            <a:ext cx="2219210" cy="646331"/>
          </a:xfrm>
          <a:prstGeom prst="rect">
            <a:avLst/>
          </a:prstGeom>
          <a:noFill/>
        </p:spPr>
        <p:txBody>
          <a:bodyPr wrap="square" rtlCol="0">
            <a:spAutoFit/>
          </a:bodyPr>
          <a:lstStyle/>
          <a:p>
            <a:r>
              <a:rPr lang="fr-FR" dirty="0">
                <a:solidFill>
                  <a:srgbClr val="E6007E"/>
                </a:solidFill>
              </a:rPr>
              <a:t>33 % Habitants Côtes d’Armor</a:t>
            </a:r>
          </a:p>
        </p:txBody>
      </p:sp>
      <p:sp>
        <p:nvSpPr>
          <p:cNvPr id="8" name="ZoneTexte 7">
            <a:extLst>
              <a:ext uri="{FF2B5EF4-FFF2-40B4-BE49-F238E27FC236}">
                <a16:creationId xmlns:a16="http://schemas.microsoft.com/office/drawing/2014/main" id="{C66D441B-A1FA-389C-4303-993A40EE4732}"/>
              </a:ext>
            </a:extLst>
          </p:cNvPr>
          <p:cNvSpPr txBox="1"/>
          <p:nvPr/>
        </p:nvSpPr>
        <p:spPr>
          <a:xfrm>
            <a:off x="3681198" y="1567840"/>
            <a:ext cx="1675199" cy="646331"/>
          </a:xfrm>
          <a:prstGeom prst="rect">
            <a:avLst/>
          </a:prstGeom>
          <a:noFill/>
        </p:spPr>
        <p:txBody>
          <a:bodyPr wrap="square" rtlCol="0">
            <a:spAutoFit/>
          </a:bodyPr>
          <a:lstStyle/>
          <a:p>
            <a:r>
              <a:rPr lang="fr-FR" dirty="0">
                <a:solidFill>
                  <a:srgbClr val="4472C4"/>
                </a:solidFill>
              </a:rPr>
              <a:t>51 % Français (hors 22)</a:t>
            </a:r>
          </a:p>
        </p:txBody>
      </p:sp>
      <p:sp>
        <p:nvSpPr>
          <p:cNvPr id="16" name="ZoneTexte 15">
            <a:extLst>
              <a:ext uri="{FF2B5EF4-FFF2-40B4-BE49-F238E27FC236}">
                <a16:creationId xmlns:a16="http://schemas.microsoft.com/office/drawing/2014/main" id="{8DDD65C8-7B77-791A-601C-AADFD3A0CE7B}"/>
              </a:ext>
            </a:extLst>
          </p:cNvPr>
          <p:cNvSpPr txBox="1"/>
          <p:nvPr/>
        </p:nvSpPr>
        <p:spPr>
          <a:xfrm>
            <a:off x="1964365" y="1567840"/>
            <a:ext cx="1802047" cy="646331"/>
          </a:xfrm>
          <a:prstGeom prst="rect">
            <a:avLst/>
          </a:prstGeom>
          <a:noFill/>
        </p:spPr>
        <p:txBody>
          <a:bodyPr wrap="square" rtlCol="0">
            <a:spAutoFit/>
          </a:bodyPr>
          <a:lstStyle/>
          <a:p>
            <a:r>
              <a:rPr lang="fr-FR" dirty="0">
                <a:solidFill>
                  <a:srgbClr val="E6007E"/>
                </a:solidFill>
              </a:rPr>
              <a:t>1,8 visites</a:t>
            </a:r>
            <a:br>
              <a:rPr lang="fr-FR" dirty="0">
                <a:solidFill>
                  <a:srgbClr val="E6007E"/>
                </a:solidFill>
              </a:rPr>
            </a:br>
            <a:r>
              <a:rPr lang="fr-FR" dirty="0">
                <a:solidFill>
                  <a:srgbClr val="E6007E"/>
                </a:solidFill>
              </a:rPr>
              <a:t>par visiteurs</a:t>
            </a:r>
          </a:p>
        </p:txBody>
      </p:sp>
      <p:sp>
        <p:nvSpPr>
          <p:cNvPr id="25" name="ZoneTexte 24">
            <a:extLst>
              <a:ext uri="{FF2B5EF4-FFF2-40B4-BE49-F238E27FC236}">
                <a16:creationId xmlns:a16="http://schemas.microsoft.com/office/drawing/2014/main" id="{FF9514AB-29B9-5DC3-EBF9-8BA1D1EA02FE}"/>
              </a:ext>
            </a:extLst>
          </p:cNvPr>
          <p:cNvSpPr txBox="1"/>
          <p:nvPr/>
        </p:nvSpPr>
        <p:spPr>
          <a:xfrm>
            <a:off x="473967" y="2442581"/>
            <a:ext cx="3112173" cy="276999"/>
          </a:xfrm>
          <a:prstGeom prst="rect">
            <a:avLst/>
          </a:prstGeom>
          <a:noFill/>
        </p:spPr>
        <p:txBody>
          <a:bodyPr wrap="square">
            <a:spAutoFit/>
          </a:bodyPr>
          <a:lstStyle/>
          <a:p>
            <a:r>
              <a:rPr lang="fr-FR" sz="1200" b="1" dirty="0">
                <a:solidFill>
                  <a:schemeClr val="tx2"/>
                </a:solidFill>
                <a:latin typeface="+mj-lt"/>
              </a:rPr>
              <a:t>Visites et visiteurs par provenance</a:t>
            </a:r>
            <a:endParaRPr lang="fr-FR" sz="1200" b="1" dirty="0"/>
          </a:p>
        </p:txBody>
      </p:sp>
      <p:sp>
        <p:nvSpPr>
          <p:cNvPr id="26" name="Espace réservé du contenu 1">
            <a:extLst>
              <a:ext uri="{FF2B5EF4-FFF2-40B4-BE49-F238E27FC236}">
                <a16:creationId xmlns:a16="http://schemas.microsoft.com/office/drawing/2014/main" id="{FEC9A395-6AC9-3DFB-9C3E-91057E65ABC4}"/>
              </a:ext>
            </a:extLst>
          </p:cNvPr>
          <p:cNvSpPr txBox="1">
            <a:spLocks/>
          </p:cNvSpPr>
          <p:nvPr/>
        </p:nvSpPr>
        <p:spPr>
          <a:xfrm>
            <a:off x="4147992" y="2442580"/>
            <a:ext cx="5000620" cy="1919870"/>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Pendant la venue de la </a:t>
            </a:r>
            <a:r>
              <a:rPr lang="fr-FR" sz="1100" b="1" dirty="0">
                <a:solidFill>
                  <a:srgbClr val="E6007E"/>
                </a:solidFill>
                <a:latin typeface="+mj-lt"/>
              </a:rPr>
              <a:t>Patrouille de France </a:t>
            </a:r>
            <a:r>
              <a:rPr lang="fr-FR" sz="1100" dirty="0">
                <a:latin typeface="+mj-lt"/>
              </a:rPr>
              <a:t>les Français, extérieurs </a:t>
            </a:r>
            <a:br>
              <a:rPr lang="fr-FR" sz="1100" dirty="0">
                <a:latin typeface="+mj-lt"/>
              </a:rPr>
            </a:br>
            <a:r>
              <a:rPr lang="fr-FR" sz="1100" dirty="0">
                <a:latin typeface="+mj-lt"/>
              </a:rPr>
              <a:t>aux Côtes d’Armor représentaient </a:t>
            </a:r>
            <a:r>
              <a:rPr lang="fr-FR" sz="1400" b="1" dirty="0">
                <a:latin typeface="+mj-lt"/>
              </a:rPr>
              <a:t>51 % des visiteurs </a:t>
            </a:r>
            <a:r>
              <a:rPr lang="fr-FR" sz="1100" dirty="0">
                <a:latin typeface="+mj-lt"/>
              </a:rPr>
              <a:t>du périmètre d’étude et près la moitié des visites. Ce sont les visiteurs qui sont venus les plus nombreux sur ces 2 jours.</a:t>
            </a:r>
          </a:p>
          <a:p>
            <a:endParaRPr lang="fr-FR" sz="1100" dirty="0">
              <a:latin typeface="+mj-lt"/>
            </a:endParaRPr>
          </a:p>
          <a:p>
            <a:r>
              <a:rPr lang="fr-FR" sz="1100" dirty="0">
                <a:latin typeface="+mj-lt"/>
              </a:rPr>
              <a:t>Les habitants des Côtes d’Armor (de Perros-Guirec et d’autres communes), représentaient </a:t>
            </a:r>
            <a:r>
              <a:rPr lang="fr-FR" sz="1400" b="1" dirty="0">
                <a:latin typeface="+mj-lt"/>
              </a:rPr>
              <a:t>1/3 des visiteurs </a:t>
            </a:r>
            <a:r>
              <a:rPr lang="fr-FR" sz="1100" dirty="0">
                <a:latin typeface="+mj-lt"/>
              </a:rPr>
              <a:t>pour 36 % des visites. Ce sont ceux qui sont venus le plus fréquemment sur la période de l’évènement (1,8 fois sur les 2 jours). </a:t>
            </a:r>
            <a:r>
              <a:rPr lang="fr-FR" sz="1100" i="1" dirty="0">
                <a:solidFill>
                  <a:schemeClr val="accent4"/>
                </a:solidFill>
                <a:latin typeface="+mj-lt"/>
              </a:rPr>
              <a:t> </a:t>
            </a:r>
            <a:r>
              <a:rPr lang="fr-FR" sz="1100" dirty="0">
                <a:solidFill>
                  <a:schemeClr val="tx2"/>
                </a:solidFill>
                <a:latin typeface="+mj-lt"/>
              </a:rPr>
              <a:t>Les </a:t>
            </a:r>
            <a:r>
              <a:rPr lang="fr-FR" sz="1100" b="1" dirty="0">
                <a:solidFill>
                  <a:schemeClr val="accent1"/>
                </a:solidFill>
                <a:latin typeface="+mj-lt"/>
              </a:rPr>
              <a:t>étrangers </a:t>
            </a:r>
            <a:r>
              <a:rPr lang="fr-FR" sz="1100" dirty="0">
                <a:solidFill>
                  <a:schemeClr val="tx2"/>
                </a:solidFill>
                <a:latin typeface="+mj-lt"/>
              </a:rPr>
              <a:t>représentaient </a:t>
            </a:r>
            <a:r>
              <a:rPr lang="fr-FR" sz="1100" b="1" dirty="0">
                <a:solidFill>
                  <a:schemeClr val="accent1"/>
                </a:solidFill>
                <a:latin typeface="+mj-lt"/>
              </a:rPr>
              <a:t>16 % </a:t>
            </a:r>
            <a:r>
              <a:rPr lang="fr-FR" sz="1100" dirty="0">
                <a:solidFill>
                  <a:schemeClr val="tx2"/>
                </a:solidFill>
                <a:latin typeface="+mj-lt"/>
              </a:rPr>
              <a:t>des visiteurs.</a:t>
            </a:r>
            <a:endParaRPr lang="fr-FR" dirty="0">
              <a:solidFill>
                <a:schemeClr val="tx2"/>
              </a:solidFill>
              <a:latin typeface="+mj-lt"/>
            </a:endParaRPr>
          </a:p>
        </p:txBody>
      </p:sp>
      <p:sp>
        <p:nvSpPr>
          <p:cNvPr id="2" name="ZoneTexte 1">
            <a:extLst>
              <a:ext uri="{FF2B5EF4-FFF2-40B4-BE49-F238E27FC236}">
                <a16:creationId xmlns:a16="http://schemas.microsoft.com/office/drawing/2014/main" id="{95335383-DCBD-CBB4-3E41-AED107E94E33}"/>
              </a:ext>
            </a:extLst>
          </p:cNvPr>
          <p:cNvSpPr txBox="1"/>
          <p:nvPr/>
        </p:nvSpPr>
        <p:spPr>
          <a:xfrm>
            <a:off x="5452548" y="1567840"/>
            <a:ext cx="1675199" cy="646331"/>
          </a:xfrm>
          <a:prstGeom prst="rect">
            <a:avLst/>
          </a:prstGeom>
          <a:noFill/>
        </p:spPr>
        <p:txBody>
          <a:bodyPr wrap="square" rtlCol="0">
            <a:spAutoFit/>
          </a:bodyPr>
          <a:lstStyle/>
          <a:p>
            <a:r>
              <a:rPr lang="fr-FR" dirty="0">
                <a:solidFill>
                  <a:srgbClr val="4472C4"/>
                </a:solidFill>
              </a:rPr>
              <a:t>1,6 visites</a:t>
            </a:r>
          </a:p>
          <a:p>
            <a:r>
              <a:rPr lang="fr-FR" dirty="0">
                <a:solidFill>
                  <a:srgbClr val="4472C4"/>
                </a:solidFill>
              </a:rPr>
              <a:t>par visiteur</a:t>
            </a: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54299"/>
          </a:xfrm>
        </p:spPr>
        <p:txBody>
          <a:bodyPr>
            <a:normAutofit/>
          </a:bodyPr>
          <a:lstStyle/>
          <a:p>
            <a:r>
              <a:rPr lang="fr-FR" sz="3000" dirty="0"/>
              <a:t>PROVENANCE des visiteurs</a:t>
            </a:r>
          </a:p>
        </p:txBody>
      </p:sp>
      <p:sp>
        <p:nvSpPr>
          <p:cNvPr id="12" name="ZoneTexte 11">
            <a:extLst>
              <a:ext uri="{FF2B5EF4-FFF2-40B4-BE49-F238E27FC236}">
                <a16:creationId xmlns:a16="http://schemas.microsoft.com/office/drawing/2014/main" id="{A0A6C452-ABCA-7B9B-8BD8-6711D4766921}"/>
              </a:ext>
            </a:extLst>
          </p:cNvPr>
          <p:cNvSpPr txBox="1"/>
          <p:nvPr/>
        </p:nvSpPr>
        <p:spPr>
          <a:xfrm>
            <a:off x="7187352" y="1567840"/>
            <a:ext cx="1820580" cy="646331"/>
          </a:xfrm>
          <a:prstGeom prst="rect">
            <a:avLst/>
          </a:prstGeom>
          <a:noFill/>
        </p:spPr>
        <p:txBody>
          <a:bodyPr wrap="square" rtlCol="0">
            <a:spAutoFit/>
          </a:bodyPr>
          <a:lstStyle/>
          <a:p>
            <a:r>
              <a:rPr lang="fr-FR" dirty="0">
                <a:solidFill>
                  <a:schemeClr val="bg2">
                    <a:lumMod val="50000"/>
                  </a:schemeClr>
                </a:solidFill>
              </a:rPr>
              <a:t>16 % Etrangers</a:t>
            </a:r>
          </a:p>
          <a:p>
            <a:r>
              <a:rPr lang="fr-FR" dirty="0">
                <a:solidFill>
                  <a:schemeClr val="bg2">
                    <a:lumMod val="50000"/>
                  </a:schemeClr>
                </a:solidFill>
              </a:rPr>
              <a:t>1,4 visites</a:t>
            </a:r>
          </a:p>
        </p:txBody>
      </p:sp>
      <p:sp>
        <p:nvSpPr>
          <p:cNvPr id="9" name="ZoneTexte 8">
            <a:extLst>
              <a:ext uri="{FF2B5EF4-FFF2-40B4-BE49-F238E27FC236}">
                <a16:creationId xmlns:a16="http://schemas.microsoft.com/office/drawing/2014/main" id="{0CA9928A-C8D0-52B1-BC44-5F0EB0566C6D}"/>
              </a:ext>
            </a:extLst>
          </p:cNvPr>
          <p:cNvSpPr txBox="1"/>
          <p:nvPr/>
        </p:nvSpPr>
        <p:spPr>
          <a:xfrm>
            <a:off x="3376397" y="4533626"/>
            <a:ext cx="5548528" cy="769441"/>
          </a:xfrm>
          <a:custGeom>
            <a:avLst/>
            <a:gdLst>
              <a:gd name="connsiteX0" fmla="*/ 0 w 5548528"/>
              <a:gd name="connsiteY0" fmla="*/ 0 h 769441"/>
              <a:gd name="connsiteX1" fmla="*/ 610338 w 5548528"/>
              <a:gd name="connsiteY1" fmla="*/ 0 h 769441"/>
              <a:gd name="connsiteX2" fmla="*/ 1165191 w 5548528"/>
              <a:gd name="connsiteY2" fmla="*/ 0 h 769441"/>
              <a:gd name="connsiteX3" fmla="*/ 1609073 w 5548528"/>
              <a:gd name="connsiteY3" fmla="*/ 0 h 769441"/>
              <a:gd name="connsiteX4" fmla="*/ 2163926 w 5548528"/>
              <a:gd name="connsiteY4" fmla="*/ 0 h 769441"/>
              <a:gd name="connsiteX5" fmla="*/ 2607808 w 5548528"/>
              <a:gd name="connsiteY5" fmla="*/ 0 h 769441"/>
              <a:gd name="connsiteX6" fmla="*/ 3162661 w 5548528"/>
              <a:gd name="connsiteY6" fmla="*/ 0 h 769441"/>
              <a:gd name="connsiteX7" fmla="*/ 3828484 w 5548528"/>
              <a:gd name="connsiteY7" fmla="*/ 0 h 769441"/>
              <a:gd name="connsiteX8" fmla="*/ 4272367 w 5548528"/>
              <a:gd name="connsiteY8" fmla="*/ 0 h 769441"/>
              <a:gd name="connsiteX9" fmla="*/ 4827219 w 5548528"/>
              <a:gd name="connsiteY9" fmla="*/ 0 h 769441"/>
              <a:gd name="connsiteX10" fmla="*/ 5548528 w 5548528"/>
              <a:gd name="connsiteY10" fmla="*/ 0 h 769441"/>
              <a:gd name="connsiteX11" fmla="*/ 5548528 w 5548528"/>
              <a:gd name="connsiteY11" fmla="*/ 392415 h 769441"/>
              <a:gd name="connsiteX12" fmla="*/ 5548528 w 5548528"/>
              <a:gd name="connsiteY12" fmla="*/ 769441 h 769441"/>
              <a:gd name="connsiteX13" fmla="*/ 5160131 w 5548528"/>
              <a:gd name="connsiteY13" fmla="*/ 769441 h 769441"/>
              <a:gd name="connsiteX14" fmla="*/ 4660764 w 5548528"/>
              <a:gd name="connsiteY14" fmla="*/ 769441 h 769441"/>
              <a:gd name="connsiteX15" fmla="*/ 4272367 w 5548528"/>
              <a:gd name="connsiteY15" fmla="*/ 769441 h 769441"/>
              <a:gd name="connsiteX16" fmla="*/ 3662028 w 5548528"/>
              <a:gd name="connsiteY16" fmla="*/ 769441 h 769441"/>
              <a:gd name="connsiteX17" fmla="*/ 3162661 w 5548528"/>
              <a:gd name="connsiteY17" fmla="*/ 769441 h 769441"/>
              <a:gd name="connsiteX18" fmla="*/ 2552323 w 5548528"/>
              <a:gd name="connsiteY18" fmla="*/ 769441 h 769441"/>
              <a:gd name="connsiteX19" fmla="*/ 2052955 w 5548528"/>
              <a:gd name="connsiteY19" fmla="*/ 769441 h 769441"/>
              <a:gd name="connsiteX20" fmla="*/ 1664558 w 5548528"/>
              <a:gd name="connsiteY20" fmla="*/ 769441 h 769441"/>
              <a:gd name="connsiteX21" fmla="*/ 1054220 w 5548528"/>
              <a:gd name="connsiteY21" fmla="*/ 769441 h 769441"/>
              <a:gd name="connsiteX22" fmla="*/ 665823 w 5548528"/>
              <a:gd name="connsiteY22" fmla="*/ 769441 h 769441"/>
              <a:gd name="connsiteX23" fmla="*/ 0 w 5548528"/>
              <a:gd name="connsiteY23" fmla="*/ 769441 h 769441"/>
              <a:gd name="connsiteX24" fmla="*/ 0 w 5548528"/>
              <a:gd name="connsiteY24" fmla="*/ 400109 h 769441"/>
              <a:gd name="connsiteX25" fmla="*/ 0 w 5548528"/>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8528" h="769441" fill="none" extrusionOk="0">
                <a:moveTo>
                  <a:pt x="0" y="0"/>
                </a:moveTo>
                <a:cubicBezTo>
                  <a:pt x="193629" y="-288"/>
                  <a:pt x="327302" y="31554"/>
                  <a:pt x="610338" y="0"/>
                </a:cubicBezTo>
                <a:cubicBezTo>
                  <a:pt x="893374" y="-31554"/>
                  <a:pt x="940199" y="34217"/>
                  <a:pt x="1165191" y="0"/>
                </a:cubicBezTo>
                <a:cubicBezTo>
                  <a:pt x="1390183" y="-34217"/>
                  <a:pt x="1440103" y="32983"/>
                  <a:pt x="1609073" y="0"/>
                </a:cubicBezTo>
                <a:cubicBezTo>
                  <a:pt x="1778043" y="-32983"/>
                  <a:pt x="2031540" y="54843"/>
                  <a:pt x="2163926" y="0"/>
                </a:cubicBezTo>
                <a:cubicBezTo>
                  <a:pt x="2296312" y="-54843"/>
                  <a:pt x="2510442" y="44619"/>
                  <a:pt x="2607808" y="0"/>
                </a:cubicBezTo>
                <a:cubicBezTo>
                  <a:pt x="2705174" y="-44619"/>
                  <a:pt x="3029520" y="52316"/>
                  <a:pt x="3162661" y="0"/>
                </a:cubicBezTo>
                <a:cubicBezTo>
                  <a:pt x="3295802" y="-52316"/>
                  <a:pt x="3570096" y="10067"/>
                  <a:pt x="3828484" y="0"/>
                </a:cubicBezTo>
                <a:cubicBezTo>
                  <a:pt x="4086872" y="-10067"/>
                  <a:pt x="4094520" y="11856"/>
                  <a:pt x="4272367" y="0"/>
                </a:cubicBezTo>
                <a:cubicBezTo>
                  <a:pt x="4450214" y="-11856"/>
                  <a:pt x="4687397" y="64726"/>
                  <a:pt x="4827219" y="0"/>
                </a:cubicBezTo>
                <a:cubicBezTo>
                  <a:pt x="4967041" y="-64726"/>
                  <a:pt x="5273463" y="38779"/>
                  <a:pt x="5548528" y="0"/>
                </a:cubicBezTo>
                <a:cubicBezTo>
                  <a:pt x="5556756" y="104370"/>
                  <a:pt x="5539591" y="243991"/>
                  <a:pt x="5548528" y="392415"/>
                </a:cubicBezTo>
                <a:cubicBezTo>
                  <a:pt x="5557465" y="540839"/>
                  <a:pt x="5518064" y="657301"/>
                  <a:pt x="5548528" y="769441"/>
                </a:cubicBezTo>
                <a:cubicBezTo>
                  <a:pt x="5402542" y="809966"/>
                  <a:pt x="5245126" y="751031"/>
                  <a:pt x="5160131" y="769441"/>
                </a:cubicBezTo>
                <a:cubicBezTo>
                  <a:pt x="5075136" y="787851"/>
                  <a:pt x="4864828" y="731032"/>
                  <a:pt x="4660764" y="769441"/>
                </a:cubicBezTo>
                <a:cubicBezTo>
                  <a:pt x="4456700" y="807850"/>
                  <a:pt x="4392577" y="730709"/>
                  <a:pt x="4272367" y="769441"/>
                </a:cubicBezTo>
                <a:cubicBezTo>
                  <a:pt x="4152157" y="808173"/>
                  <a:pt x="3832615" y="740974"/>
                  <a:pt x="3662028" y="769441"/>
                </a:cubicBezTo>
                <a:cubicBezTo>
                  <a:pt x="3491441" y="797908"/>
                  <a:pt x="3301012" y="724485"/>
                  <a:pt x="3162661" y="769441"/>
                </a:cubicBezTo>
                <a:cubicBezTo>
                  <a:pt x="3024310" y="814397"/>
                  <a:pt x="2746848" y="757477"/>
                  <a:pt x="2552323" y="769441"/>
                </a:cubicBezTo>
                <a:cubicBezTo>
                  <a:pt x="2357798" y="781405"/>
                  <a:pt x="2190468" y="767708"/>
                  <a:pt x="2052955" y="769441"/>
                </a:cubicBezTo>
                <a:cubicBezTo>
                  <a:pt x="1915442" y="771174"/>
                  <a:pt x="1814029" y="754963"/>
                  <a:pt x="1664558" y="769441"/>
                </a:cubicBezTo>
                <a:cubicBezTo>
                  <a:pt x="1515087" y="783919"/>
                  <a:pt x="1236472" y="709939"/>
                  <a:pt x="1054220" y="769441"/>
                </a:cubicBezTo>
                <a:cubicBezTo>
                  <a:pt x="871968" y="828943"/>
                  <a:pt x="781033" y="762649"/>
                  <a:pt x="665823" y="769441"/>
                </a:cubicBezTo>
                <a:cubicBezTo>
                  <a:pt x="550613" y="776233"/>
                  <a:pt x="253408" y="768941"/>
                  <a:pt x="0" y="769441"/>
                </a:cubicBezTo>
                <a:cubicBezTo>
                  <a:pt x="-29228" y="680975"/>
                  <a:pt x="25883" y="496989"/>
                  <a:pt x="0" y="400109"/>
                </a:cubicBezTo>
                <a:cubicBezTo>
                  <a:pt x="-25883" y="303229"/>
                  <a:pt x="18375" y="84027"/>
                  <a:pt x="0" y="0"/>
                </a:cubicBezTo>
                <a:close/>
              </a:path>
              <a:path w="5548528" h="769441" stroke="0" extrusionOk="0">
                <a:moveTo>
                  <a:pt x="0" y="0"/>
                </a:moveTo>
                <a:cubicBezTo>
                  <a:pt x="154421" y="-9439"/>
                  <a:pt x="288061" y="42186"/>
                  <a:pt x="388397" y="0"/>
                </a:cubicBezTo>
                <a:cubicBezTo>
                  <a:pt x="488733" y="-42186"/>
                  <a:pt x="730414" y="56681"/>
                  <a:pt x="943250" y="0"/>
                </a:cubicBezTo>
                <a:cubicBezTo>
                  <a:pt x="1156086" y="-56681"/>
                  <a:pt x="1307522" y="55969"/>
                  <a:pt x="1498103" y="0"/>
                </a:cubicBezTo>
                <a:cubicBezTo>
                  <a:pt x="1688684" y="-55969"/>
                  <a:pt x="1850870" y="52304"/>
                  <a:pt x="1997470" y="0"/>
                </a:cubicBezTo>
                <a:cubicBezTo>
                  <a:pt x="2144070" y="-52304"/>
                  <a:pt x="2377214" y="12027"/>
                  <a:pt x="2607808" y="0"/>
                </a:cubicBezTo>
                <a:cubicBezTo>
                  <a:pt x="2838402" y="-12027"/>
                  <a:pt x="2981603" y="53949"/>
                  <a:pt x="3107176" y="0"/>
                </a:cubicBezTo>
                <a:cubicBezTo>
                  <a:pt x="3232749" y="-53949"/>
                  <a:pt x="3331033" y="34565"/>
                  <a:pt x="3551058" y="0"/>
                </a:cubicBezTo>
                <a:cubicBezTo>
                  <a:pt x="3771083" y="-34565"/>
                  <a:pt x="3870919" y="31273"/>
                  <a:pt x="4050425" y="0"/>
                </a:cubicBezTo>
                <a:cubicBezTo>
                  <a:pt x="4229931" y="-31273"/>
                  <a:pt x="4410274" y="35110"/>
                  <a:pt x="4549793" y="0"/>
                </a:cubicBezTo>
                <a:cubicBezTo>
                  <a:pt x="4689312" y="-35110"/>
                  <a:pt x="5262104" y="21295"/>
                  <a:pt x="5548528" y="0"/>
                </a:cubicBezTo>
                <a:cubicBezTo>
                  <a:pt x="5552192" y="148328"/>
                  <a:pt x="5540906" y="250090"/>
                  <a:pt x="5548528" y="392415"/>
                </a:cubicBezTo>
                <a:cubicBezTo>
                  <a:pt x="5556150" y="534741"/>
                  <a:pt x="5545486" y="685673"/>
                  <a:pt x="5548528" y="769441"/>
                </a:cubicBezTo>
                <a:cubicBezTo>
                  <a:pt x="5332667" y="772060"/>
                  <a:pt x="5072995" y="767085"/>
                  <a:pt x="4938190" y="769441"/>
                </a:cubicBezTo>
                <a:cubicBezTo>
                  <a:pt x="4803385" y="771797"/>
                  <a:pt x="4451049" y="744288"/>
                  <a:pt x="4327852" y="769441"/>
                </a:cubicBezTo>
                <a:cubicBezTo>
                  <a:pt x="4204655" y="794594"/>
                  <a:pt x="3995953" y="741779"/>
                  <a:pt x="3828484" y="769441"/>
                </a:cubicBezTo>
                <a:cubicBezTo>
                  <a:pt x="3661015" y="797103"/>
                  <a:pt x="3464066" y="703881"/>
                  <a:pt x="3273632" y="769441"/>
                </a:cubicBezTo>
                <a:cubicBezTo>
                  <a:pt x="3083198" y="835001"/>
                  <a:pt x="2916654" y="762060"/>
                  <a:pt x="2718779" y="769441"/>
                </a:cubicBezTo>
                <a:cubicBezTo>
                  <a:pt x="2520904" y="776822"/>
                  <a:pt x="2309657" y="762173"/>
                  <a:pt x="2163926" y="769441"/>
                </a:cubicBezTo>
                <a:cubicBezTo>
                  <a:pt x="2018195" y="776709"/>
                  <a:pt x="1708398" y="749770"/>
                  <a:pt x="1553588" y="769441"/>
                </a:cubicBezTo>
                <a:cubicBezTo>
                  <a:pt x="1398778" y="789112"/>
                  <a:pt x="1251200" y="754940"/>
                  <a:pt x="998735" y="769441"/>
                </a:cubicBezTo>
                <a:cubicBezTo>
                  <a:pt x="746270" y="783942"/>
                  <a:pt x="720097" y="734495"/>
                  <a:pt x="554853" y="769441"/>
                </a:cubicBezTo>
                <a:cubicBezTo>
                  <a:pt x="389609" y="804387"/>
                  <a:pt x="206701" y="756237"/>
                  <a:pt x="0" y="769441"/>
                </a:cubicBezTo>
                <a:cubicBezTo>
                  <a:pt x="-3149" y="687479"/>
                  <a:pt x="27071" y="520380"/>
                  <a:pt x="0" y="400109"/>
                </a:cubicBezTo>
                <a:cubicBezTo>
                  <a:pt x="-27071" y="279838"/>
                  <a:pt x="29039" y="144846"/>
                  <a:pt x="0" y="0"/>
                </a:cubicBezTo>
                <a:close/>
              </a:path>
            </a:pathLst>
          </a:custGeom>
          <a:ln w="12700">
            <a:solidFill>
              <a:srgbClr val="E6007E"/>
            </a:solidFill>
            <a:extLst>
              <a:ext uri="{C807C97D-BFC1-408E-A445-0C87EB9F89A2}">
                <ask:lineSketchStyleProps xmlns:ask="http://schemas.microsoft.com/office/drawing/2018/sketchyshapes" sd="3800722442">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E6007E"/>
                </a:solidFill>
                <a:latin typeface="+mj-lt"/>
              </a:rPr>
              <a:t>Par rapport à un week-end habituel d’été, les visites : </a:t>
            </a:r>
          </a:p>
          <a:p>
            <a:pPr marL="171450" indent="-171450">
              <a:buFont typeface="Wingdings" panose="05000000000000000000" pitchFamily="2" charset="2"/>
              <a:buChar char="v"/>
            </a:pPr>
            <a:r>
              <a:rPr lang="fr-FR" sz="1100" dirty="0">
                <a:solidFill>
                  <a:srgbClr val="E6007E"/>
                </a:solidFill>
                <a:latin typeface="+mj-lt"/>
              </a:rPr>
              <a:t>des </a:t>
            </a:r>
            <a:r>
              <a:rPr lang="fr-FR" sz="1100" b="1" dirty="0">
                <a:solidFill>
                  <a:srgbClr val="E6007E"/>
                </a:solidFill>
                <a:latin typeface="+mj-lt"/>
              </a:rPr>
              <a:t>Côtes d’Armor</a:t>
            </a:r>
            <a:r>
              <a:rPr lang="fr-FR" sz="1100" dirty="0">
                <a:solidFill>
                  <a:srgbClr val="E6007E"/>
                </a:solidFill>
                <a:latin typeface="+mj-lt"/>
              </a:rPr>
              <a:t> ont </a:t>
            </a:r>
            <a:r>
              <a:rPr lang="fr-FR" sz="1100" b="1" dirty="0">
                <a:solidFill>
                  <a:srgbClr val="E6007E"/>
                </a:solidFill>
                <a:latin typeface="+mj-lt"/>
              </a:rPr>
              <a:t>progressé de 33 % (soit + 11 000 visites à un WE d’été)</a:t>
            </a:r>
          </a:p>
          <a:p>
            <a:pPr marL="171450" indent="-171450">
              <a:buFont typeface="Wingdings" panose="05000000000000000000" pitchFamily="2" charset="2"/>
              <a:buChar char="v"/>
            </a:pPr>
            <a:r>
              <a:rPr lang="fr-FR" sz="1100" dirty="0">
                <a:solidFill>
                  <a:srgbClr val="E6007E"/>
                </a:solidFill>
                <a:latin typeface="+mj-lt"/>
              </a:rPr>
              <a:t>des visiteurs </a:t>
            </a:r>
            <a:r>
              <a:rPr lang="fr-FR" sz="1100" b="1" dirty="0">
                <a:solidFill>
                  <a:srgbClr val="E6007E"/>
                </a:solidFill>
                <a:latin typeface="+mj-lt"/>
              </a:rPr>
              <a:t>Français (hors 22) </a:t>
            </a:r>
            <a:r>
              <a:rPr lang="fr-FR" sz="1100" dirty="0">
                <a:solidFill>
                  <a:srgbClr val="E6007E"/>
                </a:solidFill>
                <a:latin typeface="+mj-lt"/>
              </a:rPr>
              <a:t>ont </a:t>
            </a:r>
            <a:r>
              <a:rPr lang="fr-FR" sz="1100" b="1" dirty="0">
                <a:solidFill>
                  <a:srgbClr val="E6007E"/>
                </a:solidFill>
                <a:latin typeface="+mj-lt"/>
              </a:rPr>
              <a:t>progressé de 26 % (soit + 15 000 visites)</a:t>
            </a:r>
          </a:p>
          <a:p>
            <a:pPr marL="171450" indent="-171450">
              <a:buFont typeface="Wingdings" panose="05000000000000000000" pitchFamily="2" charset="2"/>
              <a:buChar char="v"/>
            </a:pPr>
            <a:r>
              <a:rPr lang="fr-FR" sz="1100" dirty="0">
                <a:solidFill>
                  <a:srgbClr val="E6007E"/>
                </a:solidFill>
                <a:latin typeface="+mj-lt"/>
              </a:rPr>
              <a:t>des visiteurs </a:t>
            </a:r>
            <a:r>
              <a:rPr lang="fr-FR" sz="1100" b="1" dirty="0">
                <a:solidFill>
                  <a:srgbClr val="E6007E"/>
                </a:solidFill>
                <a:latin typeface="+mj-lt"/>
              </a:rPr>
              <a:t>étrangers de 14 % (soit + 2 000 visites)</a:t>
            </a:r>
          </a:p>
        </p:txBody>
      </p:sp>
      <p:grpSp>
        <p:nvGrpSpPr>
          <p:cNvPr id="10" name="Groupe 9">
            <a:extLst>
              <a:ext uri="{FF2B5EF4-FFF2-40B4-BE49-F238E27FC236}">
                <a16:creationId xmlns:a16="http://schemas.microsoft.com/office/drawing/2014/main" id="{6C7CAD5C-8A36-82AB-C98C-374974C18F21}"/>
              </a:ext>
            </a:extLst>
          </p:cNvPr>
          <p:cNvGrpSpPr/>
          <p:nvPr/>
        </p:nvGrpSpPr>
        <p:grpSpPr>
          <a:xfrm>
            <a:off x="6964362" y="5721975"/>
            <a:ext cx="1398588" cy="273844"/>
            <a:chOff x="6964362" y="4864725"/>
            <a:chExt cx="1398588" cy="273844"/>
          </a:xfrm>
        </p:grpSpPr>
        <p:sp>
          <p:nvSpPr>
            <p:cNvPr id="15" name="Espace réservé du pied de page 4">
              <a:extLst>
                <a:ext uri="{FF2B5EF4-FFF2-40B4-BE49-F238E27FC236}">
                  <a16:creationId xmlns:a16="http://schemas.microsoft.com/office/drawing/2014/main" id="{42C33F00-5821-6C9A-8EE5-2414DF8E4A6D}"/>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2" action="ppaction://hlinksldjump"/>
                </a:rPr>
                <a:t>SOMMAIRE</a:t>
              </a:r>
              <a:endParaRPr lang="fr-FR" sz="1100" b="1" dirty="0"/>
            </a:p>
          </p:txBody>
        </p:sp>
        <p:sp>
          <p:nvSpPr>
            <p:cNvPr id="17" name="Flèche : droite 16">
              <a:extLst>
                <a:ext uri="{FF2B5EF4-FFF2-40B4-BE49-F238E27FC236}">
                  <a16:creationId xmlns:a16="http://schemas.microsoft.com/office/drawing/2014/main" id="{A46D4D77-593C-EC05-D1A9-A438BE5017AF}"/>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descr="Une image contenant Police, Graphique, cercle, conception&#10;&#10;Description générée automatiquement">
            <a:extLst>
              <a:ext uri="{FF2B5EF4-FFF2-40B4-BE49-F238E27FC236}">
                <a16:creationId xmlns:a16="http://schemas.microsoft.com/office/drawing/2014/main" id="{FE1FD971-BA0A-B3B6-65D2-28C7B1BBC65A}"/>
              </a:ext>
            </a:extLst>
          </p:cNvPr>
          <p:cNvPicPr>
            <a:picLocks noChangeAspect="1"/>
          </p:cNvPicPr>
          <p:nvPr/>
        </p:nvPicPr>
        <p:blipFill>
          <a:blip r:embed="rId3"/>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2C1E47E5-9347-0D08-1DEE-3D5492D65271}"/>
              </a:ext>
            </a:extLst>
          </p:cNvPr>
          <p:cNvPicPr>
            <a:picLocks noChangeAspect="1"/>
          </p:cNvPicPr>
          <p:nvPr/>
        </p:nvPicPr>
        <p:blipFill>
          <a:blip r:embed="rId4"/>
          <a:stretch>
            <a:fillRect/>
          </a:stretch>
        </p:blipFill>
        <p:spPr>
          <a:xfrm>
            <a:off x="7404224" y="987513"/>
            <a:ext cx="1018700" cy="501473"/>
          </a:xfrm>
          <a:prstGeom prst="rect">
            <a:avLst/>
          </a:prstGeom>
        </p:spPr>
      </p:pic>
      <p:pic>
        <p:nvPicPr>
          <p:cNvPr id="22" name="Image 21">
            <a:extLst>
              <a:ext uri="{FF2B5EF4-FFF2-40B4-BE49-F238E27FC236}">
                <a16:creationId xmlns:a16="http://schemas.microsoft.com/office/drawing/2014/main" id="{18DFB77F-DF7C-5913-73EA-2AB114B5526D}"/>
              </a:ext>
            </a:extLst>
          </p:cNvPr>
          <p:cNvPicPr>
            <a:picLocks noChangeAspect="1"/>
          </p:cNvPicPr>
          <p:nvPr/>
        </p:nvPicPr>
        <p:blipFill rotWithShape="1">
          <a:blip r:embed="rId5"/>
          <a:srcRect t="12160" b="9331"/>
          <a:stretch/>
        </p:blipFill>
        <p:spPr>
          <a:xfrm>
            <a:off x="44465" y="3892345"/>
            <a:ext cx="3331933" cy="1820989"/>
          </a:xfrm>
          <a:prstGeom prst="rect">
            <a:avLst/>
          </a:prstGeom>
        </p:spPr>
      </p:pic>
      <p:pic>
        <p:nvPicPr>
          <p:cNvPr id="27" name="Image 26">
            <a:extLst>
              <a:ext uri="{FF2B5EF4-FFF2-40B4-BE49-F238E27FC236}">
                <a16:creationId xmlns:a16="http://schemas.microsoft.com/office/drawing/2014/main" id="{77386FE4-CC50-A1FF-2A29-37AEBA189A57}"/>
              </a:ext>
            </a:extLst>
          </p:cNvPr>
          <p:cNvPicPr>
            <a:picLocks noChangeAspect="1"/>
          </p:cNvPicPr>
          <p:nvPr/>
        </p:nvPicPr>
        <p:blipFill>
          <a:blip r:embed="rId6"/>
          <a:stretch>
            <a:fillRect/>
          </a:stretch>
        </p:blipFill>
        <p:spPr>
          <a:xfrm>
            <a:off x="176429" y="2719579"/>
            <a:ext cx="3870960" cy="1112520"/>
          </a:xfrm>
          <a:prstGeom prst="rect">
            <a:avLst/>
          </a:prstGeom>
        </p:spPr>
      </p:pic>
    </p:spTree>
    <p:extLst>
      <p:ext uri="{BB962C8B-B14F-4D97-AF65-F5344CB8AC3E}">
        <p14:creationId xmlns:p14="http://schemas.microsoft.com/office/powerpoint/2010/main" val="4231522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FBE7744-67DE-30B2-BF87-214890458C0B}"/>
              </a:ext>
            </a:extLst>
          </p:cNvPr>
          <p:cNvSpPr/>
          <p:nvPr/>
        </p:nvSpPr>
        <p:spPr>
          <a:xfrm>
            <a:off x="3545059" y="2072610"/>
            <a:ext cx="279628" cy="31878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B216CE15-0524-428E-C21B-16945335BBDB}"/>
              </a:ext>
            </a:extLst>
          </p:cNvPr>
          <p:cNvPicPr>
            <a:picLocks noChangeAspect="1"/>
          </p:cNvPicPr>
          <p:nvPr/>
        </p:nvPicPr>
        <p:blipFill rotWithShape="1">
          <a:blip r:embed="rId2"/>
          <a:srcRect b="7117"/>
          <a:stretch/>
        </p:blipFill>
        <p:spPr>
          <a:xfrm>
            <a:off x="23971" y="1630306"/>
            <a:ext cx="7107317" cy="4049465"/>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39</a:t>
            </a:fld>
            <a:endParaRPr lang="fr-FR"/>
          </a:p>
        </p:txBody>
      </p:sp>
      <p:sp>
        <p:nvSpPr>
          <p:cNvPr id="25" name="ZoneTexte 24">
            <a:extLst>
              <a:ext uri="{FF2B5EF4-FFF2-40B4-BE49-F238E27FC236}">
                <a16:creationId xmlns:a16="http://schemas.microsoft.com/office/drawing/2014/main" id="{FF9514AB-29B9-5DC3-EBF9-8BA1D1EA02FE}"/>
              </a:ext>
            </a:extLst>
          </p:cNvPr>
          <p:cNvSpPr txBox="1"/>
          <p:nvPr/>
        </p:nvSpPr>
        <p:spPr>
          <a:xfrm>
            <a:off x="861950" y="1373050"/>
            <a:ext cx="5426308" cy="276999"/>
          </a:xfrm>
          <a:prstGeom prst="rect">
            <a:avLst/>
          </a:prstGeom>
          <a:noFill/>
        </p:spPr>
        <p:txBody>
          <a:bodyPr wrap="square">
            <a:spAutoFit/>
          </a:bodyPr>
          <a:lstStyle/>
          <a:p>
            <a:r>
              <a:rPr lang="fr-FR" sz="1200" b="1" dirty="0">
                <a:solidFill>
                  <a:schemeClr val="tx2"/>
                </a:solidFill>
                <a:latin typeface="+mj-lt"/>
              </a:rPr>
              <a:t>Habitants des Côtes d’Armor, Français (hors 22) et étrangers – par jour</a:t>
            </a:r>
            <a:endParaRPr lang="fr-FR" sz="1200" b="1" dirty="0"/>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54299"/>
          </a:xfrm>
        </p:spPr>
        <p:txBody>
          <a:bodyPr>
            <a:normAutofit/>
          </a:bodyPr>
          <a:lstStyle/>
          <a:p>
            <a:r>
              <a:rPr lang="fr-FR" sz="3000" dirty="0"/>
              <a:t>PROVENANCE des visiteurs</a:t>
            </a:r>
          </a:p>
        </p:txBody>
      </p:sp>
      <p:grpSp>
        <p:nvGrpSpPr>
          <p:cNvPr id="10" name="Groupe 9">
            <a:extLst>
              <a:ext uri="{FF2B5EF4-FFF2-40B4-BE49-F238E27FC236}">
                <a16:creationId xmlns:a16="http://schemas.microsoft.com/office/drawing/2014/main" id="{6C7CAD5C-8A36-82AB-C98C-374974C18F21}"/>
              </a:ext>
            </a:extLst>
          </p:cNvPr>
          <p:cNvGrpSpPr/>
          <p:nvPr/>
        </p:nvGrpSpPr>
        <p:grpSpPr>
          <a:xfrm>
            <a:off x="6964362" y="5721975"/>
            <a:ext cx="1398588" cy="273844"/>
            <a:chOff x="6964362" y="4864725"/>
            <a:chExt cx="1398588" cy="273844"/>
          </a:xfrm>
        </p:grpSpPr>
        <p:sp>
          <p:nvSpPr>
            <p:cNvPr id="15" name="Espace réservé du pied de page 4">
              <a:extLst>
                <a:ext uri="{FF2B5EF4-FFF2-40B4-BE49-F238E27FC236}">
                  <a16:creationId xmlns:a16="http://schemas.microsoft.com/office/drawing/2014/main" id="{42C33F00-5821-6C9A-8EE5-2414DF8E4A6D}"/>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17" name="Flèche : droite 16">
              <a:extLst>
                <a:ext uri="{FF2B5EF4-FFF2-40B4-BE49-F238E27FC236}">
                  <a16:creationId xmlns:a16="http://schemas.microsoft.com/office/drawing/2014/main" id="{A46D4D77-593C-EC05-D1A9-A438BE5017AF}"/>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descr="Une image contenant Police, Graphique, cercle, conception&#10;&#10;Description générée automatiquement">
            <a:extLst>
              <a:ext uri="{FF2B5EF4-FFF2-40B4-BE49-F238E27FC236}">
                <a16:creationId xmlns:a16="http://schemas.microsoft.com/office/drawing/2014/main" id="{FE1FD971-BA0A-B3B6-65D2-28C7B1BBC65A}"/>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2C1E47E5-9347-0D08-1DEE-3D5492D65271}"/>
              </a:ext>
            </a:extLst>
          </p:cNvPr>
          <p:cNvPicPr>
            <a:picLocks noChangeAspect="1"/>
          </p:cNvPicPr>
          <p:nvPr/>
        </p:nvPicPr>
        <p:blipFill>
          <a:blip r:embed="rId5"/>
          <a:stretch>
            <a:fillRect/>
          </a:stretch>
        </p:blipFill>
        <p:spPr>
          <a:xfrm>
            <a:off x="7404224" y="987513"/>
            <a:ext cx="1018700" cy="501473"/>
          </a:xfrm>
          <a:prstGeom prst="rect">
            <a:avLst/>
          </a:prstGeom>
        </p:spPr>
      </p:pic>
      <p:sp>
        <p:nvSpPr>
          <p:cNvPr id="19" name="Bulle narrative : rectangle à coins arrondis 18">
            <a:extLst>
              <a:ext uri="{FF2B5EF4-FFF2-40B4-BE49-F238E27FC236}">
                <a16:creationId xmlns:a16="http://schemas.microsoft.com/office/drawing/2014/main" id="{0C48C484-DA4F-E18A-9085-72EC8936DA8D}"/>
              </a:ext>
            </a:extLst>
          </p:cNvPr>
          <p:cNvSpPr/>
          <p:nvPr/>
        </p:nvSpPr>
        <p:spPr>
          <a:xfrm>
            <a:off x="4515954" y="2821078"/>
            <a:ext cx="2203545" cy="414730"/>
          </a:xfrm>
          <a:custGeom>
            <a:avLst/>
            <a:gdLst>
              <a:gd name="connsiteX0" fmla="*/ 0 w 2203545"/>
              <a:gd name="connsiteY0" fmla="*/ 69123 h 414730"/>
              <a:gd name="connsiteX1" fmla="*/ 69123 w 2203545"/>
              <a:gd name="connsiteY1" fmla="*/ 0 h 414730"/>
              <a:gd name="connsiteX2" fmla="*/ 367258 w 2203545"/>
              <a:gd name="connsiteY2" fmla="*/ 0 h 414730"/>
              <a:gd name="connsiteX3" fmla="*/ 367258 w 2203545"/>
              <a:gd name="connsiteY3" fmla="*/ 0 h 414730"/>
              <a:gd name="connsiteX4" fmla="*/ 918144 w 2203545"/>
              <a:gd name="connsiteY4" fmla="*/ 0 h 414730"/>
              <a:gd name="connsiteX5" fmla="*/ 1287082 w 2203545"/>
              <a:gd name="connsiteY5" fmla="*/ 0 h 414730"/>
              <a:gd name="connsiteX6" fmla="*/ 1716833 w 2203545"/>
              <a:gd name="connsiteY6" fmla="*/ 0 h 414730"/>
              <a:gd name="connsiteX7" fmla="*/ 2134422 w 2203545"/>
              <a:gd name="connsiteY7" fmla="*/ 0 h 414730"/>
              <a:gd name="connsiteX8" fmla="*/ 2203545 w 2203545"/>
              <a:gd name="connsiteY8" fmla="*/ 69123 h 414730"/>
              <a:gd name="connsiteX9" fmla="*/ 2203545 w 2203545"/>
              <a:gd name="connsiteY9" fmla="*/ 241926 h 414730"/>
              <a:gd name="connsiteX10" fmla="*/ 2203545 w 2203545"/>
              <a:gd name="connsiteY10" fmla="*/ 241926 h 414730"/>
              <a:gd name="connsiteX11" fmla="*/ 2203545 w 2203545"/>
              <a:gd name="connsiteY11" fmla="*/ 345608 h 414730"/>
              <a:gd name="connsiteX12" fmla="*/ 2203545 w 2203545"/>
              <a:gd name="connsiteY12" fmla="*/ 345607 h 414730"/>
              <a:gd name="connsiteX13" fmla="*/ 2134422 w 2203545"/>
              <a:gd name="connsiteY13" fmla="*/ 414730 h 414730"/>
              <a:gd name="connsiteX14" fmla="*/ 1716833 w 2203545"/>
              <a:gd name="connsiteY14" fmla="*/ 414730 h 414730"/>
              <a:gd name="connsiteX15" fmla="*/ 1311407 w 2203545"/>
              <a:gd name="connsiteY15" fmla="*/ 414730 h 414730"/>
              <a:gd name="connsiteX16" fmla="*/ 918144 w 2203545"/>
              <a:gd name="connsiteY16" fmla="*/ 414730 h 414730"/>
              <a:gd name="connsiteX17" fmla="*/ 334776 w 2203545"/>
              <a:gd name="connsiteY17" fmla="*/ 494020 h 414730"/>
              <a:gd name="connsiteX18" fmla="*/ -203718 w 2203545"/>
              <a:gd name="connsiteY18" fmla="*/ 567210 h 414730"/>
              <a:gd name="connsiteX19" fmla="*/ 367258 w 2203545"/>
              <a:gd name="connsiteY19" fmla="*/ 414730 h 414730"/>
              <a:gd name="connsiteX20" fmla="*/ 69123 w 2203545"/>
              <a:gd name="connsiteY20" fmla="*/ 414730 h 414730"/>
              <a:gd name="connsiteX21" fmla="*/ 0 w 2203545"/>
              <a:gd name="connsiteY21" fmla="*/ 345607 h 414730"/>
              <a:gd name="connsiteX22" fmla="*/ 0 w 2203545"/>
              <a:gd name="connsiteY22" fmla="*/ 345608 h 414730"/>
              <a:gd name="connsiteX23" fmla="*/ 0 w 2203545"/>
              <a:gd name="connsiteY23" fmla="*/ 241926 h 414730"/>
              <a:gd name="connsiteX24" fmla="*/ 0 w 2203545"/>
              <a:gd name="connsiteY24" fmla="*/ 241926 h 414730"/>
              <a:gd name="connsiteX25" fmla="*/ 0 w 2203545"/>
              <a:gd name="connsiteY25" fmla="*/ 69123 h 4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545" h="414730" extrusionOk="0">
                <a:moveTo>
                  <a:pt x="0" y="69123"/>
                </a:moveTo>
                <a:cubicBezTo>
                  <a:pt x="-5136" y="36924"/>
                  <a:pt x="24848" y="5303"/>
                  <a:pt x="69123" y="0"/>
                </a:cubicBezTo>
                <a:cubicBezTo>
                  <a:pt x="132840" y="-22244"/>
                  <a:pt x="244948" y="30903"/>
                  <a:pt x="367258" y="0"/>
                </a:cubicBezTo>
                <a:lnTo>
                  <a:pt x="367258" y="0"/>
                </a:lnTo>
                <a:cubicBezTo>
                  <a:pt x="546074" y="-10259"/>
                  <a:pt x="761618" y="51239"/>
                  <a:pt x="918144" y="0"/>
                </a:cubicBezTo>
                <a:cubicBezTo>
                  <a:pt x="1052969" y="-25369"/>
                  <a:pt x="1133058" y="18883"/>
                  <a:pt x="1287082" y="0"/>
                </a:cubicBezTo>
                <a:cubicBezTo>
                  <a:pt x="1441106" y="-18883"/>
                  <a:pt x="1626872" y="32474"/>
                  <a:pt x="1716833" y="0"/>
                </a:cubicBezTo>
                <a:cubicBezTo>
                  <a:pt x="1806794" y="-32474"/>
                  <a:pt x="1949042" y="26960"/>
                  <a:pt x="2134422" y="0"/>
                </a:cubicBezTo>
                <a:cubicBezTo>
                  <a:pt x="2173587" y="317"/>
                  <a:pt x="2201772" y="30660"/>
                  <a:pt x="2203545" y="69123"/>
                </a:cubicBezTo>
                <a:cubicBezTo>
                  <a:pt x="2213301" y="117654"/>
                  <a:pt x="2192134" y="177644"/>
                  <a:pt x="2203545" y="241926"/>
                </a:cubicBezTo>
                <a:lnTo>
                  <a:pt x="2203545" y="241926"/>
                </a:lnTo>
                <a:cubicBezTo>
                  <a:pt x="2213443" y="285051"/>
                  <a:pt x="2199731" y="308057"/>
                  <a:pt x="2203545" y="345608"/>
                </a:cubicBezTo>
                <a:lnTo>
                  <a:pt x="2203545" y="345607"/>
                </a:lnTo>
                <a:cubicBezTo>
                  <a:pt x="2206758" y="388913"/>
                  <a:pt x="2168641" y="420732"/>
                  <a:pt x="2134422" y="414730"/>
                </a:cubicBezTo>
                <a:cubicBezTo>
                  <a:pt x="1957024" y="419796"/>
                  <a:pt x="1866479" y="401285"/>
                  <a:pt x="1716833" y="414730"/>
                </a:cubicBezTo>
                <a:cubicBezTo>
                  <a:pt x="1567187" y="428175"/>
                  <a:pt x="1488456" y="371487"/>
                  <a:pt x="1311407" y="414730"/>
                </a:cubicBezTo>
                <a:cubicBezTo>
                  <a:pt x="1134358" y="457973"/>
                  <a:pt x="1048434" y="396786"/>
                  <a:pt x="918144" y="414730"/>
                </a:cubicBezTo>
                <a:cubicBezTo>
                  <a:pt x="654445" y="512945"/>
                  <a:pt x="518209" y="437000"/>
                  <a:pt x="334776" y="494020"/>
                </a:cubicBezTo>
                <a:cubicBezTo>
                  <a:pt x="151343" y="551040"/>
                  <a:pt x="2366" y="494501"/>
                  <a:pt x="-203718" y="567210"/>
                </a:cubicBezTo>
                <a:cubicBezTo>
                  <a:pt x="-88893" y="493201"/>
                  <a:pt x="254357" y="459012"/>
                  <a:pt x="367258" y="414730"/>
                </a:cubicBezTo>
                <a:cubicBezTo>
                  <a:pt x="246137" y="445450"/>
                  <a:pt x="194887" y="412961"/>
                  <a:pt x="69123" y="414730"/>
                </a:cubicBezTo>
                <a:cubicBezTo>
                  <a:pt x="25598" y="414684"/>
                  <a:pt x="-6058" y="387090"/>
                  <a:pt x="0" y="345607"/>
                </a:cubicBezTo>
                <a:lnTo>
                  <a:pt x="0" y="345608"/>
                </a:lnTo>
                <a:cubicBezTo>
                  <a:pt x="-5826" y="322449"/>
                  <a:pt x="7310" y="265373"/>
                  <a:pt x="0" y="241926"/>
                </a:cubicBezTo>
                <a:lnTo>
                  <a:pt x="0" y="241926"/>
                </a:lnTo>
                <a:cubicBezTo>
                  <a:pt x="-14625" y="184007"/>
                  <a:pt x="3642" y="139474"/>
                  <a:pt x="0" y="69123"/>
                </a:cubicBezTo>
                <a:close/>
              </a:path>
            </a:pathLst>
          </a:custGeom>
          <a:noFill/>
          <a:ln>
            <a:solidFill>
              <a:srgbClr val="E6007E"/>
            </a:solidFill>
            <a:extLst>
              <a:ext uri="{C807C97D-BFC1-408E-A445-0C87EB9F89A2}">
                <ask:lineSketchStyleProps xmlns:ask="http://schemas.microsoft.com/office/drawing/2018/sketchyshapes" sd="1660082848">
                  <a:prstGeom prst="wedgeRoundRectCallout">
                    <a:avLst>
                      <a:gd name="adj1" fmla="val -59245"/>
                      <a:gd name="adj2" fmla="val 86766"/>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Forte fréquentation </a:t>
            </a:r>
            <a:br>
              <a:rPr lang="fr-FR" sz="1100" dirty="0">
                <a:solidFill>
                  <a:srgbClr val="E6007E"/>
                </a:solidFill>
                <a:latin typeface="+mj-lt"/>
              </a:rPr>
            </a:br>
            <a:r>
              <a:rPr lang="fr-FR" sz="1100" dirty="0">
                <a:solidFill>
                  <a:srgbClr val="E6007E"/>
                </a:solidFill>
                <a:latin typeface="+mj-lt"/>
              </a:rPr>
              <a:t>des habitants des Côtes d’Armor</a:t>
            </a:r>
          </a:p>
        </p:txBody>
      </p:sp>
      <p:sp>
        <p:nvSpPr>
          <p:cNvPr id="20" name="Flèche : courbe vers la gauche 19">
            <a:extLst>
              <a:ext uri="{FF2B5EF4-FFF2-40B4-BE49-F238E27FC236}">
                <a16:creationId xmlns:a16="http://schemas.microsoft.com/office/drawing/2014/main" id="{84213DC9-7B0F-FBA9-4571-A6520834E27A}"/>
              </a:ext>
            </a:extLst>
          </p:cNvPr>
          <p:cNvSpPr/>
          <p:nvPr/>
        </p:nvSpPr>
        <p:spPr>
          <a:xfrm rot="21239363" flipV="1">
            <a:off x="3854325" y="3165628"/>
            <a:ext cx="404361" cy="458587"/>
          </a:xfrm>
          <a:prstGeom prst="curvedLeftArrow">
            <a:avLst/>
          </a:prstGeom>
          <a:solidFill>
            <a:srgbClr val="E6007E"/>
          </a:solidFill>
          <a:ln>
            <a:solidFill>
              <a:srgbClr val="E600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E6007E"/>
              </a:solidFill>
            </a:endParaRPr>
          </a:p>
        </p:txBody>
      </p:sp>
      <p:sp>
        <p:nvSpPr>
          <p:cNvPr id="21" name="ZoneTexte 20">
            <a:extLst>
              <a:ext uri="{FF2B5EF4-FFF2-40B4-BE49-F238E27FC236}">
                <a16:creationId xmlns:a16="http://schemas.microsoft.com/office/drawing/2014/main" id="{82005855-0132-120A-1385-3DB48653892B}"/>
              </a:ext>
            </a:extLst>
          </p:cNvPr>
          <p:cNvSpPr txBox="1"/>
          <p:nvPr/>
        </p:nvSpPr>
        <p:spPr>
          <a:xfrm>
            <a:off x="6745461" y="1858775"/>
            <a:ext cx="2454811" cy="1107996"/>
          </a:xfrm>
          <a:prstGeom prst="rect">
            <a:avLst/>
          </a:prstGeom>
          <a:noFill/>
        </p:spPr>
        <p:txBody>
          <a:bodyPr wrap="square" rtlCol="0">
            <a:spAutoFit/>
          </a:bodyPr>
          <a:lstStyle/>
          <a:p>
            <a:r>
              <a:rPr lang="fr-FR" dirty="0">
                <a:solidFill>
                  <a:srgbClr val="E6007E"/>
                </a:solidFill>
              </a:rPr>
              <a:t>33 % Habitants des</a:t>
            </a:r>
            <a:br>
              <a:rPr lang="fr-FR" dirty="0">
                <a:solidFill>
                  <a:srgbClr val="E6007E"/>
                </a:solidFill>
              </a:rPr>
            </a:br>
            <a:r>
              <a:rPr lang="fr-FR" dirty="0">
                <a:solidFill>
                  <a:srgbClr val="E6007E"/>
                </a:solidFill>
              </a:rPr>
              <a:t>Côtes d’Armor</a:t>
            </a:r>
          </a:p>
          <a:p>
            <a:r>
              <a:rPr lang="fr-FR" sz="1600" dirty="0">
                <a:solidFill>
                  <a:srgbClr val="E6007E"/>
                </a:solidFill>
              </a:rPr>
              <a:t>+ 33 % à un WE habituel </a:t>
            </a:r>
            <a:br>
              <a:rPr lang="fr-FR" sz="1600" dirty="0">
                <a:solidFill>
                  <a:srgbClr val="E6007E"/>
                </a:solidFill>
              </a:rPr>
            </a:br>
            <a:r>
              <a:rPr lang="fr-FR" sz="1400" i="1" dirty="0">
                <a:solidFill>
                  <a:srgbClr val="E6007E"/>
                </a:solidFill>
              </a:rPr>
              <a:t>(+ 11 000 visites)</a:t>
            </a:r>
            <a:endParaRPr lang="fr-FR" sz="1600" i="1" dirty="0">
              <a:solidFill>
                <a:srgbClr val="E6007E"/>
              </a:solidFill>
            </a:endParaRPr>
          </a:p>
        </p:txBody>
      </p:sp>
      <p:sp>
        <p:nvSpPr>
          <p:cNvPr id="23" name="ZoneTexte 22">
            <a:extLst>
              <a:ext uri="{FF2B5EF4-FFF2-40B4-BE49-F238E27FC236}">
                <a16:creationId xmlns:a16="http://schemas.microsoft.com/office/drawing/2014/main" id="{13B4795C-7A29-C6AA-270D-DBB9C6602AE1}"/>
              </a:ext>
            </a:extLst>
          </p:cNvPr>
          <p:cNvSpPr txBox="1"/>
          <p:nvPr/>
        </p:nvSpPr>
        <p:spPr>
          <a:xfrm>
            <a:off x="6971396" y="3332750"/>
            <a:ext cx="2334380" cy="892552"/>
          </a:xfrm>
          <a:prstGeom prst="rect">
            <a:avLst/>
          </a:prstGeom>
          <a:noFill/>
        </p:spPr>
        <p:txBody>
          <a:bodyPr wrap="square" rtlCol="0">
            <a:spAutoFit/>
          </a:bodyPr>
          <a:lstStyle/>
          <a:p>
            <a:r>
              <a:rPr lang="fr-FR" dirty="0">
                <a:solidFill>
                  <a:srgbClr val="4472C4"/>
                </a:solidFill>
              </a:rPr>
              <a:t>51 % Français </a:t>
            </a:r>
            <a:br>
              <a:rPr lang="fr-FR" dirty="0">
                <a:solidFill>
                  <a:srgbClr val="4472C4"/>
                </a:solidFill>
              </a:rPr>
            </a:br>
            <a:r>
              <a:rPr lang="fr-FR" dirty="0">
                <a:solidFill>
                  <a:srgbClr val="4472C4"/>
                </a:solidFill>
              </a:rPr>
              <a:t>(hors 22) </a:t>
            </a:r>
          </a:p>
          <a:p>
            <a:r>
              <a:rPr lang="fr-FR" sz="1600" dirty="0">
                <a:solidFill>
                  <a:srgbClr val="4472C4"/>
                </a:solidFill>
              </a:rPr>
              <a:t>+ 26 % </a:t>
            </a:r>
            <a:r>
              <a:rPr lang="fr-FR" sz="1400" i="1" dirty="0">
                <a:solidFill>
                  <a:srgbClr val="4472C4"/>
                </a:solidFill>
              </a:rPr>
              <a:t>(+ 15 000 visites)</a:t>
            </a:r>
          </a:p>
        </p:txBody>
      </p:sp>
      <p:sp>
        <p:nvSpPr>
          <p:cNvPr id="24" name="ZoneTexte 23">
            <a:extLst>
              <a:ext uri="{FF2B5EF4-FFF2-40B4-BE49-F238E27FC236}">
                <a16:creationId xmlns:a16="http://schemas.microsoft.com/office/drawing/2014/main" id="{E7B0FFAD-9E06-8DBE-9679-8F89943C7201}"/>
              </a:ext>
            </a:extLst>
          </p:cNvPr>
          <p:cNvSpPr txBox="1"/>
          <p:nvPr/>
        </p:nvSpPr>
        <p:spPr>
          <a:xfrm>
            <a:off x="6958744" y="4541829"/>
            <a:ext cx="2234492" cy="646331"/>
          </a:xfrm>
          <a:prstGeom prst="rect">
            <a:avLst/>
          </a:prstGeom>
          <a:noFill/>
        </p:spPr>
        <p:txBody>
          <a:bodyPr wrap="square" rtlCol="0">
            <a:spAutoFit/>
          </a:bodyPr>
          <a:lstStyle/>
          <a:p>
            <a:r>
              <a:rPr lang="fr-FR" dirty="0">
                <a:solidFill>
                  <a:schemeClr val="bg2">
                    <a:lumMod val="50000"/>
                  </a:schemeClr>
                </a:solidFill>
              </a:rPr>
              <a:t>16 % Etrangers</a:t>
            </a:r>
          </a:p>
          <a:p>
            <a:r>
              <a:rPr lang="fr-FR" dirty="0">
                <a:solidFill>
                  <a:schemeClr val="bg2">
                    <a:lumMod val="50000"/>
                  </a:schemeClr>
                </a:solidFill>
              </a:rPr>
              <a:t>+ 14 % </a:t>
            </a:r>
            <a:r>
              <a:rPr lang="fr-FR" sz="1400" i="1" dirty="0">
                <a:solidFill>
                  <a:schemeClr val="bg2">
                    <a:lumMod val="50000"/>
                  </a:schemeClr>
                </a:solidFill>
              </a:rPr>
              <a:t>(+ 2 000 visites)</a:t>
            </a:r>
            <a:endParaRPr lang="fr-FR" i="1" dirty="0">
              <a:solidFill>
                <a:schemeClr val="bg2">
                  <a:lumMod val="50000"/>
                </a:schemeClr>
              </a:solidFill>
            </a:endParaRPr>
          </a:p>
        </p:txBody>
      </p:sp>
      <p:sp>
        <p:nvSpPr>
          <p:cNvPr id="30" name="Bulle narrative : rectangle à coins arrondis 29">
            <a:extLst>
              <a:ext uri="{FF2B5EF4-FFF2-40B4-BE49-F238E27FC236}">
                <a16:creationId xmlns:a16="http://schemas.microsoft.com/office/drawing/2014/main" id="{3CE6A4F0-AF84-5A7E-3993-3E2BB9AB5AF7}"/>
              </a:ext>
            </a:extLst>
          </p:cNvPr>
          <p:cNvSpPr/>
          <p:nvPr/>
        </p:nvSpPr>
        <p:spPr>
          <a:xfrm>
            <a:off x="2885758" y="1636778"/>
            <a:ext cx="1556026" cy="414730"/>
          </a:xfrm>
          <a:custGeom>
            <a:avLst/>
            <a:gdLst>
              <a:gd name="connsiteX0" fmla="*/ 0 w 1556026"/>
              <a:gd name="connsiteY0" fmla="*/ 69123 h 414730"/>
              <a:gd name="connsiteX1" fmla="*/ 69123 w 1556026"/>
              <a:gd name="connsiteY1" fmla="*/ 0 h 414730"/>
              <a:gd name="connsiteX2" fmla="*/ 471631 w 1556026"/>
              <a:gd name="connsiteY2" fmla="*/ 0 h 414730"/>
              <a:gd name="connsiteX3" fmla="*/ 907682 w 1556026"/>
              <a:gd name="connsiteY3" fmla="*/ 0 h 414730"/>
              <a:gd name="connsiteX4" fmla="*/ 907682 w 1556026"/>
              <a:gd name="connsiteY4" fmla="*/ 0 h 414730"/>
              <a:gd name="connsiteX5" fmla="*/ 1296688 w 1556026"/>
              <a:gd name="connsiteY5" fmla="*/ 0 h 414730"/>
              <a:gd name="connsiteX6" fmla="*/ 1486903 w 1556026"/>
              <a:gd name="connsiteY6" fmla="*/ 0 h 414730"/>
              <a:gd name="connsiteX7" fmla="*/ 1556026 w 1556026"/>
              <a:gd name="connsiteY7" fmla="*/ 69123 h 414730"/>
              <a:gd name="connsiteX8" fmla="*/ 1556026 w 1556026"/>
              <a:gd name="connsiteY8" fmla="*/ 241926 h 414730"/>
              <a:gd name="connsiteX9" fmla="*/ 1556026 w 1556026"/>
              <a:gd name="connsiteY9" fmla="*/ 241926 h 414730"/>
              <a:gd name="connsiteX10" fmla="*/ 1556026 w 1556026"/>
              <a:gd name="connsiteY10" fmla="*/ 345608 h 414730"/>
              <a:gd name="connsiteX11" fmla="*/ 1556026 w 1556026"/>
              <a:gd name="connsiteY11" fmla="*/ 345607 h 414730"/>
              <a:gd name="connsiteX12" fmla="*/ 1486903 w 1556026"/>
              <a:gd name="connsiteY12" fmla="*/ 414730 h 414730"/>
              <a:gd name="connsiteX13" fmla="*/ 1296688 w 1556026"/>
              <a:gd name="connsiteY13" fmla="*/ 414730 h 414730"/>
              <a:gd name="connsiteX14" fmla="*/ 1714206 w 1556026"/>
              <a:gd name="connsiteY14" fmla="*/ 550760 h 414730"/>
              <a:gd name="connsiteX15" fmla="*/ 2131724 w 1556026"/>
              <a:gd name="connsiteY15" fmla="*/ 686789 h 414730"/>
              <a:gd name="connsiteX16" fmla="*/ 1723710 w 1556026"/>
              <a:gd name="connsiteY16" fmla="*/ 596103 h 414730"/>
              <a:gd name="connsiteX17" fmla="*/ 1327936 w 1556026"/>
              <a:gd name="connsiteY17" fmla="*/ 508137 h 414730"/>
              <a:gd name="connsiteX18" fmla="*/ 907682 w 1556026"/>
              <a:gd name="connsiteY18" fmla="*/ 414730 h 414730"/>
              <a:gd name="connsiteX19" fmla="*/ 496788 w 1556026"/>
              <a:gd name="connsiteY19" fmla="*/ 414730 h 414730"/>
              <a:gd name="connsiteX20" fmla="*/ 69123 w 1556026"/>
              <a:gd name="connsiteY20" fmla="*/ 414730 h 414730"/>
              <a:gd name="connsiteX21" fmla="*/ 0 w 1556026"/>
              <a:gd name="connsiteY21" fmla="*/ 345607 h 414730"/>
              <a:gd name="connsiteX22" fmla="*/ 0 w 1556026"/>
              <a:gd name="connsiteY22" fmla="*/ 345608 h 414730"/>
              <a:gd name="connsiteX23" fmla="*/ 0 w 1556026"/>
              <a:gd name="connsiteY23" fmla="*/ 241926 h 414730"/>
              <a:gd name="connsiteX24" fmla="*/ 0 w 1556026"/>
              <a:gd name="connsiteY24" fmla="*/ 241926 h 414730"/>
              <a:gd name="connsiteX25" fmla="*/ 0 w 1556026"/>
              <a:gd name="connsiteY25" fmla="*/ 69123 h 4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56026" h="414730" extrusionOk="0">
                <a:moveTo>
                  <a:pt x="0" y="69123"/>
                </a:moveTo>
                <a:cubicBezTo>
                  <a:pt x="-5136" y="36924"/>
                  <a:pt x="24848" y="5303"/>
                  <a:pt x="69123" y="0"/>
                </a:cubicBezTo>
                <a:cubicBezTo>
                  <a:pt x="215450" y="-12528"/>
                  <a:pt x="379369" y="16418"/>
                  <a:pt x="471631" y="0"/>
                </a:cubicBezTo>
                <a:cubicBezTo>
                  <a:pt x="563893" y="-16418"/>
                  <a:pt x="771501" y="46763"/>
                  <a:pt x="907682" y="0"/>
                </a:cubicBezTo>
                <a:lnTo>
                  <a:pt x="907682" y="0"/>
                </a:lnTo>
                <a:cubicBezTo>
                  <a:pt x="1091327" y="-29907"/>
                  <a:pt x="1165326" y="3404"/>
                  <a:pt x="1296688" y="0"/>
                </a:cubicBezTo>
                <a:cubicBezTo>
                  <a:pt x="1381123" y="-9664"/>
                  <a:pt x="1402483" y="20776"/>
                  <a:pt x="1486903" y="0"/>
                </a:cubicBezTo>
                <a:cubicBezTo>
                  <a:pt x="1529029" y="6198"/>
                  <a:pt x="1559263" y="40202"/>
                  <a:pt x="1556026" y="69123"/>
                </a:cubicBezTo>
                <a:cubicBezTo>
                  <a:pt x="1568776" y="126702"/>
                  <a:pt x="1541801" y="182293"/>
                  <a:pt x="1556026" y="241926"/>
                </a:cubicBezTo>
                <a:lnTo>
                  <a:pt x="1556026" y="241926"/>
                </a:lnTo>
                <a:cubicBezTo>
                  <a:pt x="1567559" y="280195"/>
                  <a:pt x="1553859" y="319417"/>
                  <a:pt x="1556026" y="345608"/>
                </a:cubicBezTo>
                <a:lnTo>
                  <a:pt x="1556026" y="345607"/>
                </a:lnTo>
                <a:cubicBezTo>
                  <a:pt x="1557030" y="383178"/>
                  <a:pt x="1524519" y="417487"/>
                  <a:pt x="1486903" y="414730"/>
                </a:cubicBezTo>
                <a:cubicBezTo>
                  <a:pt x="1421856" y="415331"/>
                  <a:pt x="1352970" y="392736"/>
                  <a:pt x="1296688" y="414730"/>
                </a:cubicBezTo>
                <a:cubicBezTo>
                  <a:pt x="1472795" y="452875"/>
                  <a:pt x="1516284" y="495594"/>
                  <a:pt x="1714206" y="550760"/>
                </a:cubicBezTo>
                <a:cubicBezTo>
                  <a:pt x="1912128" y="605925"/>
                  <a:pt x="1938394" y="649815"/>
                  <a:pt x="2131724" y="686789"/>
                </a:cubicBezTo>
                <a:cubicBezTo>
                  <a:pt x="2025313" y="710674"/>
                  <a:pt x="1853159" y="610509"/>
                  <a:pt x="1723710" y="596103"/>
                </a:cubicBezTo>
                <a:cubicBezTo>
                  <a:pt x="1594261" y="581697"/>
                  <a:pt x="1506941" y="502201"/>
                  <a:pt x="1327936" y="508137"/>
                </a:cubicBezTo>
                <a:cubicBezTo>
                  <a:pt x="1148931" y="514073"/>
                  <a:pt x="1065757" y="409853"/>
                  <a:pt x="907682" y="414730"/>
                </a:cubicBezTo>
                <a:cubicBezTo>
                  <a:pt x="825057" y="422635"/>
                  <a:pt x="699186" y="407997"/>
                  <a:pt x="496788" y="414730"/>
                </a:cubicBezTo>
                <a:cubicBezTo>
                  <a:pt x="294390" y="421463"/>
                  <a:pt x="199829" y="411641"/>
                  <a:pt x="69123" y="414730"/>
                </a:cubicBezTo>
                <a:cubicBezTo>
                  <a:pt x="25598" y="414684"/>
                  <a:pt x="-6058" y="387090"/>
                  <a:pt x="0" y="345607"/>
                </a:cubicBezTo>
                <a:lnTo>
                  <a:pt x="0" y="345608"/>
                </a:lnTo>
                <a:cubicBezTo>
                  <a:pt x="-5826" y="322449"/>
                  <a:pt x="7310" y="265373"/>
                  <a:pt x="0" y="241926"/>
                </a:cubicBezTo>
                <a:lnTo>
                  <a:pt x="0" y="241926"/>
                </a:lnTo>
                <a:cubicBezTo>
                  <a:pt x="-14625" y="184007"/>
                  <a:pt x="3642" y="139474"/>
                  <a:pt x="0" y="69123"/>
                </a:cubicBezTo>
                <a:close/>
              </a:path>
            </a:pathLst>
          </a:custGeom>
          <a:noFill/>
          <a:ln>
            <a:noFill/>
            <a:extLst>
              <a:ext uri="{C807C97D-BFC1-408E-A445-0C87EB9F89A2}">
                <ask:lineSketchStyleProps xmlns:ask="http://schemas.microsoft.com/office/drawing/2018/sketchyshapes" sd="1660082848">
                  <a:prstGeom prst="wedgeRoundRectCallout">
                    <a:avLst>
                      <a:gd name="adj1" fmla="val 86998"/>
                      <a:gd name="adj2" fmla="val 115599"/>
                      <a:gd name="adj3" fmla="val 16667"/>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rgbClr val="E6007E"/>
                </a:solidFill>
                <a:latin typeface="+mj-lt"/>
              </a:rPr>
              <a:t>WE de venue de la </a:t>
            </a:r>
            <a:br>
              <a:rPr lang="fr-FR" sz="1100" dirty="0">
                <a:solidFill>
                  <a:srgbClr val="E6007E"/>
                </a:solidFill>
                <a:latin typeface="+mj-lt"/>
              </a:rPr>
            </a:br>
            <a:r>
              <a:rPr lang="fr-FR" sz="1100" dirty="0">
                <a:solidFill>
                  <a:srgbClr val="E6007E"/>
                </a:solidFill>
                <a:latin typeface="+mj-lt"/>
              </a:rPr>
              <a:t>Patrouille de France</a:t>
            </a:r>
          </a:p>
        </p:txBody>
      </p:sp>
    </p:spTree>
    <p:extLst>
      <p:ext uri="{BB962C8B-B14F-4D97-AF65-F5344CB8AC3E}">
        <p14:creationId xmlns:p14="http://schemas.microsoft.com/office/powerpoint/2010/main" val="405169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127186"/>
            <a:ext cx="107504" cy="7012570"/>
          </a:xfrm>
          <a:prstGeom prst="rect">
            <a:avLst/>
          </a:prstGeom>
          <a:noFill/>
          <a:ln w="9525">
            <a:noFill/>
            <a:miter lim="800000"/>
            <a:headEnd/>
            <a:tailEnd/>
          </a:ln>
        </p:spPr>
      </p:pic>
      <p:sp>
        <p:nvSpPr>
          <p:cNvPr id="9" name="Titre 1"/>
          <p:cNvSpPr txBox="1">
            <a:spLocks/>
          </p:cNvSpPr>
          <p:nvPr/>
        </p:nvSpPr>
        <p:spPr>
          <a:xfrm>
            <a:off x="323528" y="116632"/>
            <a:ext cx="8496944" cy="792088"/>
          </a:xfrm>
          <a:prstGeom prst="rect">
            <a:avLst/>
          </a:prstGeom>
          <a:solidFill>
            <a:schemeClr val="tx1">
              <a:lumMod val="85000"/>
              <a:lumOff val="15000"/>
            </a:schemeClr>
          </a:solidFill>
        </p:spPr>
        <p:txBody>
          <a:bodyPr vert="horz" lIns="91440" tIns="45720" rIns="91440" bIns="45720" rtlCol="0" anchor="ctr">
            <a:normAutofit fontScale="92500" lnSpcReduction="2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TENDANCES NATIONALES </a:t>
            </a:r>
          </a:p>
          <a:p>
            <a:pPr algn="ctr"/>
            <a:r>
              <a:rPr lang="fr-FR" sz="2800" b="1" dirty="0">
                <a:solidFill>
                  <a:schemeClr val="bg1"/>
                </a:solidFill>
                <a:latin typeface="Eurostile" pitchFamily="34" charset="0"/>
                <a:cs typeface="Arial" pitchFamily="34" charset="0"/>
              </a:rPr>
              <a:t>sources ADN Tourisme </a:t>
            </a:r>
          </a:p>
        </p:txBody>
      </p:sp>
      <p:pic>
        <p:nvPicPr>
          <p:cNvPr id="10" name="Picture 4"/>
          <p:cNvPicPr>
            <a:picLocks noChangeAspect="1" noChangeArrowheads="1"/>
          </p:cNvPicPr>
          <p:nvPr/>
        </p:nvPicPr>
        <p:blipFill>
          <a:blip r:embed="rId4" cstate="print"/>
          <a:srcRect/>
          <a:stretch>
            <a:fillRect/>
          </a:stretch>
        </p:blipFill>
        <p:spPr bwMode="auto">
          <a:xfrm>
            <a:off x="827584" y="6423104"/>
            <a:ext cx="2304256" cy="246256"/>
          </a:xfrm>
          <a:prstGeom prst="rect">
            <a:avLst/>
          </a:prstGeom>
          <a:noFill/>
          <a:ln w="9525">
            <a:noFill/>
            <a:miter lim="800000"/>
            <a:headEnd/>
            <a:tailEnd/>
          </a:ln>
        </p:spPr>
      </p:pic>
      <p:sp>
        <p:nvSpPr>
          <p:cNvPr id="3" name="ZoneTexte 2">
            <a:extLst>
              <a:ext uri="{FF2B5EF4-FFF2-40B4-BE49-F238E27FC236}">
                <a16:creationId xmlns:a16="http://schemas.microsoft.com/office/drawing/2014/main" id="{566A554B-968D-B317-F451-6D1F6175BB5C}"/>
              </a:ext>
            </a:extLst>
          </p:cNvPr>
          <p:cNvSpPr txBox="1"/>
          <p:nvPr/>
        </p:nvSpPr>
        <p:spPr>
          <a:xfrm>
            <a:off x="251520" y="908720"/>
            <a:ext cx="8784976" cy="253916"/>
          </a:xfrm>
          <a:prstGeom prst="rect">
            <a:avLst/>
          </a:prstGeom>
          <a:noFill/>
        </p:spPr>
        <p:txBody>
          <a:bodyPr wrap="square">
            <a:spAutoFit/>
          </a:bodyPr>
          <a:lstStyle/>
          <a:p>
            <a:r>
              <a:rPr lang="fr-FR" sz="1050" b="1" dirty="0">
                <a:solidFill>
                  <a:srgbClr val="EC008C"/>
                </a:solidFill>
              </a:rPr>
              <a:t>« Baromètre des intentions de départ des Français, ADN Tourisme, Atout France et partenaires territoriaux dans le cadre de France Tourisme Observation »</a:t>
            </a:r>
          </a:p>
        </p:txBody>
      </p:sp>
      <p:pic>
        <p:nvPicPr>
          <p:cNvPr id="13" name="Image 12">
            <a:extLst>
              <a:ext uri="{FF2B5EF4-FFF2-40B4-BE49-F238E27FC236}">
                <a16:creationId xmlns:a16="http://schemas.microsoft.com/office/drawing/2014/main" id="{DD57596D-FBEE-CC7A-17D2-4322BF8C6701}"/>
              </a:ext>
            </a:extLst>
          </p:cNvPr>
          <p:cNvPicPr>
            <a:picLocks noChangeAspect="1"/>
          </p:cNvPicPr>
          <p:nvPr/>
        </p:nvPicPr>
        <p:blipFill>
          <a:blip r:embed="rId5"/>
          <a:stretch>
            <a:fillRect/>
          </a:stretch>
        </p:blipFill>
        <p:spPr>
          <a:xfrm>
            <a:off x="179512" y="1323769"/>
            <a:ext cx="8904522" cy="4938201"/>
          </a:xfrm>
          <a:prstGeom prst="rect">
            <a:avLst/>
          </a:prstGeom>
        </p:spPr>
      </p:pic>
      <p:pic>
        <p:nvPicPr>
          <p:cNvPr id="8" name="Image 7" descr="rose_sans_pg_sansCopyright_2019.png"/>
          <p:cNvPicPr>
            <a:picLocks noChangeAspect="1"/>
          </p:cNvPicPr>
          <p:nvPr/>
        </p:nvPicPr>
        <p:blipFill>
          <a:blip r:embed="rId6" cstate="print"/>
          <a:stretch>
            <a:fillRect/>
          </a:stretch>
        </p:blipFill>
        <p:spPr>
          <a:xfrm>
            <a:off x="179512" y="6165304"/>
            <a:ext cx="577236" cy="577236"/>
          </a:xfrm>
          <a:prstGeom prst="rect">
            <a:avLst/>
          </a:prstGeom>
        </p:spPr>
      </p:pic>
    </p:spTree>
    <p:extLst>
      <p:ext uri="{BB962C8B-B14F-4D97-AF65-F5344CB8AC3E}">
        <p14:creationId xmlns:p14="http://schemas.microsoft.com/office/powerpoint/2010/main" val="1967298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carte, atlas&#10;&#10;Description générée automatiquement">
            <a:extLst>
              <a:ext uri="{FF2B5EF4-FFF2-40B4-BE49-F238E27FC236}">
                <a16:creationId xmlns:a16="http://schemas.microsoft.com/office/drawing/2014/main" id="{3E92821A-A7B3-6FBD-F0B8-FECB75CFE48D}"/>
              </a:ext>
            </a:extLst>
          </p:cNvPr>
          <p:cNvPicPr>
            <a:picLocks noChangeAspect="1"/>
          </p:cNvPicPr>
          <p:nvPr/>
        </p:nvPicPr>
        <p:blipFill rotWithShape="1">
          <a:blip r:embed="rId2"/>
          <a:srcRect l="6202"/>
          <a:stretch/>
        </p:blipFill>
        <p:spPr>
          <a:xfrm>
            <a:off x="11341" y="2659157"/>
            <a:ext cx="3983883" cy="3041717"/>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40</a:t>
            </a:fld>
            <a:endParaRPr lang="fr-F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66309"/>
          </a:xfrm>
        </p:spPr>
        <p:txBody>
          <a:bodyPr>
            <a:normAutofit/>
          </a:bodyPr>
          <a:lstStyle/>
          <a:p>
            <a:r>
              <a:rPr lang="fr-FR" sz="3000" dirty="0"/>
              <a:t>PROVENANCE des visiteurs</a:t>
            </a:r>
          </a:p>
        </p:txBody>
      </p:sp>
      <p:sp>
        <p:nvSpPr>
          <p:cNvPr id="7" name="ZoneTexte 6">
            <a:extLst>
              <a:ext uri="{FF2B5EF4-FFF2-40B4-BE49-F238E27FC236}">
                <a16:creationId xmlns:a16="http://schemas.microsoft.com/office/drawing/2014/main" id="{117A431C-F7FA-BF59-1D74-BA7620E90EF8}"/>
              </a:ext>
            </a:extLst>
          </p:cNvPr>
          <p:cNvSpPr txBox="1"/>
          <p:nvPr/>
        </p:nvSpPr>
        <p:spPr>
          <a:xfrm>
            <a:off x="44638" y="1523560"/>
            <a:ext cx="7133402" cy="307777"/>
          </a:xfrm>
          <a:prstGeom prst="rect">
            <a:avLst/>
          </a:prstGeom>
          <a:noFill/>
        </p:spPr>
        <p:txBody>
          <a:bodyPr wrap="square">
            <a:spAutoFit/>
          </a:bodyPr>
          <a:lstStyle/>
          <a:p>
            <a:r>
              <a:rPr lang="fr-FR" sz="1400" b="1" dirty="0">
                <a:solidFill>
                  <a:schemeClr val="tx2"/>
                </a:solidFill>
                <a:latin typeface="+mj-lt"/>
              </a:rPr>
              <a:t>ZOOM : Visiteurs des Côtes d’Armor</a:t>
            </a:r>
            <a:r>
              <a:rPr lang="fr-FR" sz="1200" b="1" dirty="0">
                <a:solidFill>
                  <a:schemeClr val="tx2"/>
                </a:solidFill>
                <a:latin typeface="+mj-lt"/>
              </a:rPr>
              <a:t> – 33 % des visiteurs de l’évènement</a:t>
            </a:r>
            <a:endParaRPr lang="fr-FR" sz="1200" b="1" dirty="0"/>
          </a:p>
        </p:txBody>
      </p:sp>
      <p:sp>
        <p:nvSpPr>
          <p:cNvPr id="26" name="Espace réservé du contenu 1">
            <a:extLst>
              <a:ext uri="{FF2B5EF4-FFF2-40B4-BE49-F238E27FC236}">
                <a16:creationId xmlns:a16="http://schemas.microsoft.com/office/drawing/2014/main" id="{FEC9A395-6AC9-3DFB-9C3E-91057E65ABC4}"/>
              </a:ext>
            </a:extLst>
          </p:cNvPr>
          <p:cNvSpPr txBox="1">
            <a:spLocks/>
          </p:cNvSpPr>
          <p:nvPr/>
        </p:nvSpPr>
        <p:spPr>
          <a:xfrm>
            <a:off x="3228976" y="1795344"/>
            <a:ext cx="5919637" cy="2005567"/>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Les habitants des Côtes d’Armor, la veille de leur venue à la </a:t>
            </a:r>
            <a:r>
              <a:rPr lang="fr-FR" sz="1100" b="1" dirty="0">
                <a:solidFill>
                  <a:srgbClr val="E6007E"/>
                </a:solidFill>
                <a:latin typeface="+mj-lt"/>
              </a:rPr>
              <a:t>Patrouille de France </a:t>
            </a:r>
            <a:r>
              <a:rPr lang="fr-FR" sz="1100" dirty="0">
                <a:latin typeface="+mj-lt"/>
              </a:rPr>
              <a:t>ont résidé principalement à </a:t>
            </a:r>
            <a:r>
              <a:rPr lang="fr-FR" sz="1400" b="1" dirty="0">
                <a:latin typeface="+mj-lt"/>
              </a:rPr>
              <a:t>Lannion-Trégor Communauté (88 %) </a:t>
            </a:r>
            <a:r>
              <a:rPr lang="fr-FR" sz="1100" dirty="0">
                <a:latin typeface="+mj-lt"/>
              </a:rPr>
              <a:t>devant </a:t>
            </a:r>
            <a:r>
              <a:rPr lang="fr-FR" sz="1100" b="1" dirty="0">
                <a:solidFill>
                  <a:srgbClr val="4CAED0"/>
                </a:solidFill>
                <a:latin typeface="+mj-lt"/>
              </a:rPr>
              <a:t>Guingamp-Paimpol Agglomération (3 %) </a:t>
            </a:r>
            <a:r>
              <a:rPr lang="fr-FR" sz="1100" dirty="0">
                <a:latin typeface="+mj-lt"/>
              </a:rPr>
              <a:t>et </a:t>
            </a:r>
            <a:r>
              <a:rPr lang="fr-FR" sz="1100" b="1" dirty="0">
                <a:solidFill>
                  <a:srgbClr val="4CAED0"/>
                </a:solidFill>
                <a:latin typeface="+mj-lt"/>
              </a:rPr>
              <a:t>St-Brieuc Agglomération (3 %)</a:t>
            </a:r>
          </a:p>
          <a:p>
            <a:endParaRPr lang="fr-FR" sz="1100" dirty="0">
              <a:latin typeface="+mj-lt"/>
            </a:endParaRPr>
          </a:p>
          <a:p>
            <a:r>
              <a:rPr lang="fr-FR" sz="1100" dirty="0">
                <a:latin typeface="+mj-lt"/>
              </a:rPr>
              <a:t>Les habitants de </a:t>
            </a:r>
            <a:r>
              <a:rPr lang="fr-FR" sz="1100" b="1" dirty="0">
                <a:latin typeface="+mj-lt"/>
              </a:rPr>
              <a:t>Perros-Guirec</a:t>
            </a:r>
            <a:r>
              <a:rPr lang="fr-FR" sz="1100" dirty="0">
                <a:latin typeface="+mj-lt"/>
              </a:rPr>
              <a:t>, représentaient </a:t>
            </a:r>
            <a:r>
              <a:rPr lang="fr-FR" sz="1100" b="1" dirty="0">
                <a:latin typeface="+mj-lt"/>
              </a:rPr>
              <a:t>26 % des résidents </a:t>
            </a:r>
            <a:r>
              <a:rPr lang="fr-FR" sz="1100" dirty="0">
                <a:latin typeface="+mj-lt"/>
              </a:rPr>
              <a:t>devant Louannec (20 %) </a:t>
            </a:r>
            <a:br>
              <a:rPr lang="fr-FR" sz="1100" dirty="0">
                <a:latin typeface="+mj-lt"/>
              </a:rPr>
            </a:br>
            <a:r>
              <a:rPr lang="fr-FR" sz="1100" dirty="0">
                <a:latin typeface="+mj-lt"/>
              </a:rPr>
              <a:t>et Trégastel (8 %). La 1</a:t>
            </a:r>
            <a:r>
              <a:rPr lang="fr-FR" sz="1100" baseline="30000" dirty="0">
                <a:latin typeface="+mj-lt"/>
              </a:rPr>
              <a:t>ère</a:t>
            </a:r>
            <a:r>
              <a:rPr lang="fr-FR" sz="1100" dirty="0">
                <a:latin typeface="+mj-lt"/>
              </a:rPr>
              <a:t> commune extérieure à l’EPCI était Guingamp (1,6 %).</a:t>
            </a:r>
          </a:p>
          <a:p>
            <a:endParaRPr lang="fr-FR" sz="1100" dirty="0">
              <a:latin typeface="+mj-lt"/>
            </a:endParaRPr>
          </a:p>
          <a:p>
            <a:r>
              <a:rPr lang="fr-FR" sz="1100" dirty="0">
                <a:latin typeface="+mj-lt"/>
              </a:rPr>
              <a:t>Les habitants de </a:t>
            </a:r>
            <a:r>
              <a:rPr lang="fr-FR" sz="1100" b="1" dirty="0">
                <a:latin typeface="+mj-lt"/>
              </a:rPr>
              <a:t>LTC étaient 16 % plus présents que d’habitude </a:t>
            </a:r>
            <a:r>
              <a:rPr lang="fr-FR" sz="1100" dirty="0">
                <a:latin typeface="+mj-lt"/>
              </a:rPr>
              <a:t>(+ 6 000 visites), devant Guingamp-Paimpol Agglo (+ 200 %, soit de 2 000 visites) et Saint-Brieuc Agglo X 5 (+ 1 200 visites)</a:t>
            </a:r>
          </a:p>
        </p:txBody>
      </p:sp>
      <p:grpSp>
        <p:nvGrpSpPr>
          <p:cNvPr id="21" name="Groupe 20">
            <a:extLst>
              <a:ext uri="{FF2B5EF4-FFF2-40B4-BE49-F238E27FC236}">
                <a16:creationId xmlns:a16="http://schemas.microsoft.com/office/drawing/2014/main" id="{5EE03AF2-A4AA-EC45-4ECD-476E53505F5A}"/>
              </a:ext>
            </a:extLst>
          </p:cNvPr>
          <p:cNvGrpSpPr/>
          <p:nvPr/>
        </p:nvGrpSpPr>
        <p:grpSpPr>
          <a:xfrm>
            <a:off x="6964362" y="5721975"/>
            <a:ext cx="1398588" cy="273844"/>
            <a:chOff x="6964362" y="4864725"/>
            <a:chExt cx="1398588" cy="273844"/>
          </a:xfrm>
        </p:grpSpPr>
        <p:sp>
          <p:nvSpPr>
            <p:cNvPr id="23" name="Espace réservé du pied de page 4">
              <a:extLst>
                <a:ext uri="{FF2B5EF4-FFF2-40B4-BE49-F238E27FC236}">
                  <a16:creationId xmlns:a16="http://schemas.microsoft.com/office/drawing/2014/main" id="{F4280D9A-2010-4688-D1AE-9C3AA0C9572F}"/>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24" name="Flèche : droite 23">
              <a:extLst>
                <a:ext uri="{FF2B5EF4-FFF2-40B4-BE49-F238E27FC236}">
                  <a16:creationId xmlns:a16="http://schemas.microsoft.com/office/drawing/2014/main" id="{68E0E406-6DA3-BA26-1E42-65B679578242}"/>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F4B2DBE2-7AFD-FCD8-E956-7F2FC51AFC8E}"/>
              </a:ext>
            </a:extLst>
          </p:cNvPr>
          <p:cNvSpPr txBox="1"/>
          <p:nvPr/>
        </p:nvSpPr>
        <p:spPr>
          <a:xfrm>
            <a:off x="421127" y="2218594"/>
            <a:ext cx="2704089" cy="461665"/>
          </a:xfrm>
          <a:prstGeom prst="rect">
            <a:avLst/>
          </a:prstGeom>
          <a:noFill/>
        </p:spPr>
        <p:txBody>
          <a:bodyPr wrap="square">
            <a:spAutoFit/>
          </a:bodyPr>
          <a:lstStyle/>
          <a:p>
            <a:pPr algn="ctr"/>
            <a:r>
              <a:rPr lang="fr-FR" sz="1200" b="1" dirty="0">
                <a:solidFill>
                  <a:schemeClr val="tx2"/>
                </a:solidFill>
                <a:latin typeface="+mj-lt"/>
              </a:rPr>
              <a:t>Lieux de nuitées (veille)</a:t>
            </a:r>
          </a:p>
          <a:p>
            <a:pPr algn="ctr"/>
            <a:r>
              <a:rPr lang="fr-FR" sz="1200" b="1" dirty="0">
                <a:solidFill>
                  <a:schemeClr val="tx2"/>
                </a:solidFill>
                <a:latin typeface="+mj-lt"/>
              </a:rPr>
              <a:t>des résidents des Côtes d’Armor</a:t>
            </a:r>
            <a:endParaRPr lang="fr-FR" sz="1200" b="1" dirty="0"/>
          </a:p>
        </p:txBody>
      </p:sp>
      <p:pic>
        <p:nvPicPr>
          <p:cNvPr id="2" name="Image 1" descr="Une image contenant Police, Graphique, cercle, conception&#10;&#10;Description générée automatiquement">
            <a:extLst>
              <a:ext uri="{FF2B5EF4-FFF2-40B4-BE49-F238E27FC236}">
                <a16:creationId xmlns:a16="http://schemas.microsoft.com/office/drawing/2014/main" id="{47EF537C-7E7F-CFF1-37F1-01A2CE63D7B0}"/>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9" name="Image 8">
            <a:extLst>
              <a:ext uri="{FF2B5EF4-FFF2-40B4-BE49-F238E27FC236}">
                <a16:creationId xmlns:a16="http://schemas.microsoft.com/office/drawing/2014/main" id="{F5A046A8-41D4-A274-FD1E-F7B1C13A2E3F}"/>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1" name="Image 10">
            <a:extLst>
              <a:ext uri="{FF2B5EF4-FFF2-40B4-BE49-F238E27FC236}">
                <a16:creationId xmlns:a16="http://schemas.microsoft.com/office/drawing/2014/main" id="{6CD46831-D00F-C364-F99B-A2B6859615DC}"/>
              </a:ext>
            </a:extLst>
          </p:cNvPr>
          <p:cNvPicPr>
            <a:picLocks noChangeAspect="1"/>
          </p:cNvPicPr>
          <p:nvPr/>
        </p:nvPicPr>
        <p:blipFill>
          <a:blip r:embed="rId6"/>
          <a:stretch>
            <a:fillRect/>
          </a:stretch>
        </p:blipFill>
        <p:spPr>
          <a:xfrm>
            <a:off x="3769152" y="3533776"/>
            <a:ext cx="3350858" cy="2139368"/>
          </a:xfrm>
          <a:prstGeom prst="rect">
            <a:avLst/>
          </a:prstGeom>
        </p:spPr>
      </p:pic>
      <p:pic>
        <p:nvPicPr>
          <p:cNvPr id="14" name="Image 13">
            <a:extLst>
              <a:ext uri="{FF2B5EF4-FFF2-40B4-BE49-F238E27FC236}">
                <a16:creationId xmlns:a16="http://schemas.microsoft.com/office/drawing/2014/main" id="{9D8FFE44-A271-4E5C-AA07-BAF6C0880BDF}"/>
              </a:ext>
            </a:extLst>
          </p:cNvPr>
          <p:cNvPicPr>
            <a:picLocks noChangeAspect="1"/>
          </p:cNvPicPr>
          <p:nvPr/>
        </p:nvPicPr>
        <p:blipFill>
          <a:blip r:embed="rId7"/>
          <a:stretch>
            <a:fillRect/>
          </a:stretch>
        </p:blipFill>
        <p:spPr>
          <a:xfrm>
            <a:off x="7052151" y="3823474"/>
            <a:ext cx="1946910" cy="1810762"/>
          </a:xfrm>
          <a:prstGeom prst="rect">
            <a:avLst/>
          </a:prstGeom>
        </p:spPr>
      </p:pic>
    </p:spTree>
    <p:extLst>
      <p:ext uri="{BB962C8B-B14F-4D97-AF65-F5344CB8AC3E}">
        <p14:creationId xmlns:p14="http://schemas.microsoft.com/office/powerpoint/2010/main" val="3747419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carte, texte, atlas&#10;&#10;Description générée automatiquement">
            <a:extLst>
              <a:ext uri="{FF2B5EF4-FFF2-40B4-BE49-F238E27FC236}">
                <a16:creationId xmlns:a16="http://schemas.microsoft.com/office/drawing/2014/main" id="{D5D6DC55-0210-9FA7-A2BA-BB688D4947C8}"/>
              </a:ext>
            </a:extLst>
          </p:cNvPr>
          <p:cNvPicPr>
            <a:picLocks noChangeAspect="1"/>
          </p:cNvPicPr>
          <p:nvPr/>
        </p:nvPicPr>
        <p:blipFill rotWithShape="1">
          <a:blip r:embed="rId2"/>
          <a:srcRect l="2336" t="3710" b="3237"/>
          <a:stretch/>
        </p:blipFill>
        <p:spPr>
          <a:xfrm>
            <a:off x="87965" y="2369902"/>
            <a:ext cx="3838307" cy="3339274"/>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41</a:t>
            </a:fld>
            <a:endParaRPr lang="fr-FR"/>
          </a:p>
        </p:txBody>
      </p:sp>
      <p:sp>
        <p:nvSpPr>
          <p:cNvPr id="8" name="ZoneTexte 7">
            <a:extLst>
              <a:ext uri="{FF2B5EF4-FFF2-40B4-BE49-F238E27FC236}">
                <a16:creationId xmlns:a16="http://schemas.microsoft.com/office/drawing/2014/main" id="{C66D441B-A1FA-389C-4303-993A40EE4732}"/>
              </a:ext>
            </a:extLst>
          </p:cNvPr>
          <p:cNvSpPr txBox="1"/>
          <p:nvPr/>
        </p:nvSpPr>
        <p:spPr>
          <a:xfrm>
            <a:off x="1936141" y="1878632"/>
            <a:ext cx="1675199" cy="646331"/>
          </a:xfrm>
          <a:prstGeom prst="rect">
            <a:avLst/>
          </a:prstGeom>
          <a:noFill/>
        </p:spPr>
        <p:txBody>
          <a:bodyPr wrap="square" rtlCol="0">
            <a:spAutoFit/>
          </a:bodyPr>
          <a:lstStyle/>
          <a:p>
            <a:r>
              <a:rPr lang="fr-FR" dirty="0">
                <a:solidFill>
                  <a:srgbClr val="C4007A"/>
                </a:solidFill>
              </a:rPr>
              <a:t>36 % </a:t>
            </a:r>
            <a:br>
              <a:rPr lang="fr-FR" dirty="0">
                <a:solidFill>
                  <a:srgbClr val="C4007A"/>
                </a:solidFill>
              </a:rPr>
            </a:br>
            <a:r>
              <a:rPr lang="fr-FR" dirty="0">
                <a:solidFill>
                  <a:srgbClr val="C4007A"/>
                </a:solidFill>
              </a:rPr>
              <a:t>Île-de-France</a:t>
            </a: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31735"/>
          </a:xfrm>
        </p:spPr>
        <p:txBody>
          <a:bodyPr>
            <a:normAutofit/>
          </a:bodyPr>
          <a:lstStyle/>
          <a:p>
            <a:r>
              <a:rPr lang="fr-FR" sz="3000" dirty="0"/>
              <a:t>PROVENANCE des visiteurs</a:t>
            </a:r>
          </a:p>
        </p:txBody>
      </p:sp>
      <p:sp>
        <p:nvSpPr>
          <p:cNvPr id="12" name="ZoneTexte 11">
            <a:extLst>
              <a:ext uri="{FF2B5EF4-FFF2-40B4-BE49-F238E27FC236}">
                <a16:creationId xmlns:a16="http://schemas.microsoft.com/office/drawing/2014/main" id="{A0A6C452-ABCA-7B9B-8BD8-6711D4766921}"/>
              </a:ext>
            </a:extLst>
          </p:cNvPr>
          <p:cNvSpPr txBox="1"/>
          <p:nvPr/>
        </p:nvSpPr>
        <p:spPr>
          <a:xfrm>
            <a:off x="79630" y="3838482"/>
            <a:ext cx="1086230" cy="738664"/>
          </a:xfrm>
          <a:prstGeom prst="rect">
            <a:avLst/>
          </a:prstGeom>
          <a:noFill/>
        </p:spPr>
        <p:txBody>
          <a:bodyPr wrap="square" rtlCol="0">
            <a:spAutoFit/>
          </a:bodyPr>
          <a:lstStyle/>
          <a:p>
            <a:r>
              <a:rPr lang="fr-FR" sz="1400" dirty="0">
                <a:solidFill>
                  <a:schemeClr val="tx2"/>
                </a:solidFill>
              </a:rPr>
              <a:t>8 %</a:t>
            </a:r>
          </a:p>
          <a:p>
            <a:r>
              <a:rPr lang="fr-FR" sz="1400" dirty="0">
                <a:solidFill>
                  <a:schemeClr val="tx2"/>
                </a:solidFill>
              </a:rPr>
              <a:t>Pays de </a:t>
            </a:r>
            <a:br>
              <a:rPr lang="fr-FR" sz="1400" dirty="0">
                <a:solidFill>
                  <a:schemeClr val="tx2"/>
                </a:solidFill>
              </a:rPr>
            </a:br>
            <a:r>
              <a:rPr lang="fr-FR" sz="1400" dirty="0">
                <a:solidFill>
                  <a:schemeClr val="tx2"/>
                </a:solidFill>
              </a:rPr>
              <a:t>la Loire</a:t>
            </a:r>
          </a:p>
        </p:txBody>
      </p:sp>
      <p:sp>
        <p:nvSpPr>
          <p:cNvPr id="7" name="ZoneTexte 6">
            <a:extLst>
              <a:ext uri="{FF2B5EF4-FFF2-40B4-BE49-F238E27FC236}">
                <a16:creationId xmlns:a16="http://schemas.microsoft.com/office/drawing/2014/main" id="{117A431C-F7FA-BF59-1D74-BA7620E90EF8}"/>
              </a:ext>
            </a:extLst>
          </p:cNvPr>
          <p:cNvSpPr txBox="1"/>
          <p:nvPr/>
        </p:nvSpPr>
        <p:spPr>
          <a:xfrm>
            <a:off x="44638" y="1523560"/>
            <a:ext cx="7133402" cy="307777"/>
          </a:xfrm>
          <a:prstGeom prst="rect">
            <a:avLst/>
          </a:prstGeom>
          <a:noFill/>
        </p:spPr>
        <p:txBody>
          <a:bodyPr wrap="square">
            <a:spAutoFit/>
          </a:bodyPr>
          <a:lstStyle/>
          <a:p>
            <a:r>
              <a:rPr lang="fr-FR" sz="1400" b="1" dirty="0">
                <a:solidFill>
                  <a:schemeClr val="tx2"/>
                </a:solidFill>
                <a:latin typeface="+mj-lt"/>
              </a:rPr>
              <a:t>ZOOM : Visiteurs français (hors Côtes d’Armor </a:t>
            </a:r>
            <a:r>
              <a:rPr lang="fr-FR" sz="1200" b="1" dirty="0">
                <a:solidFill>
                  <a:schemeClr val="tx2"/>
                </a:solidFill>
                <a:latin typeface="+mj-lt"/>
              </a:rPr>
              <a:t>) – 51 % des visiteurs de l’évènement</a:t>
            </a:r>
            <a:endParaRPr lang="fr-FR" sz="1200" b="1" dirty="0"/>
          </a:p>
        </p:txBody>
      </p:sp>
      <p:sp>
        <p:nvSpPr>
          <p:cNvPr id="15" name="Flèche : bas 14">
            <a:extLst>
              <a:ext uri="{FF2B5EF4-FFF2-40B4-BE49-F238E27FC236}">
                <a16:creationId xmlns:a16="http://schemas.microsoft.com/office/drawing/2014/main" id="{A2EBD20D-DA60-2630-5DE7-56462A589BEE}"/>
              </a:ext>
            </a:extLst>
          </p:cNvPr>
          <p:cNvSpPr/>
          <p:nvPr/>
        </p:nvSpPr>
        <p:spPr>
          <a:xfrm>
            <a:off x="567821" y="2410882"/>
            <a:ext cx="236220" cy="787349"/>
          </a:xfrm>
          <a:prstGeom prst="downArrow">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199482F-D62D-4137-F6FC-74BE968C283D}"/>
              </a:ext>
            </a:extLst>
          </p:cNvPr>
          <p:cNvSpPr txBox="1"/>
          <p:nvPr/>
        </p:nvSpPr>
        <p:spPr>
          <a:xfrm>
            <a:off x="328536" y="1806093"/>
            <a:ext cx="1292989" cy="646331"/>
          </a:xfrm>
          <a:prstGeom prst="rect">
            <a:avLst/>
          </a:prstGeom>
          <a:noFill/>
        </p:spPr>
        <p:txBody>
          <a:bodyPr wrap="square" rtlCol="0">
            <a:spAutoFit/>
          </a:bodyPr>
          <a:lstStyle/>
          <a:p>
            <a:r>
              <a:rPr lang="fr-FR" dirty="0">
                <a:solidFill>
                  <a:schemeClr val="bg2">
                    <a:lumMod val="75000"/>
                  </a:schemeClr>
                </a:solidFill>
              </a:rPr>
              <a:t>15 % </a:t>
            </a:r>
            <a:br>
              <a:rPr lang="fr-FR" dirty="0">
                <a:solidFill>
                  <a:schemeClr val="bg2">
                    <a:lumMod val="75000"/>
                  </a:schemeClr>
                </a:solidFill>
              </a:rPr>
            </a:br>
            <a:r>
              <a:rPr lang="fr-FR" dirty="0">
                <a:solidFill>
                  <a:schemeClr val="bg2">
                    <a:lumMod val="75000"/>
                  </a:schemeClr>
                </a:solidFill>
              </a:rPr>
              <a:t>Bretagne</a:t>
            </a:r>
          </a:p>
        </p:txBody>
      </p:sp>
      <p:sp>
        <p:nvSpPr>
          <p:cNvPr id="19" name="Flèche : bas 18">
            <a:extLst>
              <a:ext uri="{FF2B5EF4-FFF2-40B4-BE49-F238E27FC236}">
                <a16:creationId xmlns:a16="http://schemas.microsoft.com/office/drawing/2014/main" id="{63A6D4D7-A831-5E0B-1CD0-A784B06FFF1D}"/>
              </a:ext>
            </a:extLst>
          </p:cNvPr>
          <p:cNvSpPr/>
          <p:nvPr/>
        </p:nvSpPr>
        <p:spPr>
          <a:xfrm rot="2150725" flipH="1">
            <a:off x="2046206" y="2486919"/>
            <a:ext cx="202731" cy="661274"/>
          </a:xfrm>
          <a:prstGeom prst="downArrow">
            <a:avLst/>
          </a:prstGeom>
          <a:solidFill>
            <a:srgbClr val="C400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 bas 19">
            <a:extLst>
              <a:ext uri="{FF2B5EF4-FFF2-40B4-BE49-F238E27FC236}">
                <a16:creationId xmlns:a16="http://schemas.microsoft.com/office/drawing/2014/main" id="{17DF2E65-DEC0-0A12-AAAB-AFC5C64067DC}"/>
              </a:ext>
            </a:extLst>
          </p:cNvPr>
          <p:cNvSpPr/>
          <p:nvPr/>
        </p:nvSpPr>
        <p:spPr>
          <a:xfrm rot="13243337" flipH="1">
            <a:off x="698348" y="3765541"/>
            <a:ext cx="173464" cy="380802"/>
          </a:xfrm>
          <a:prstGeom prst="down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space réservé du contenu 1">
            <a:extLst>
              <a:ext uri="{FF2B5EF4-FFF2-40B4-BE49-F238E27FC236}">
                <a16:creationId xmlns:a16="http://schemas.microsoft.com/office/drawing/2014/main" id="{FEC9A395-6AC9-3DFB-9C3E-91057E65ABC4}"/>
              </a:ext>
            </a:extLst>
          </p:cNvPr>
          <p:cNvSpPr txBox="1">
            <a:spLocks/>
          </p:cNvSpPr>
          <p:nvPr/>
        </p:nvSpPr>
        <p:spPr>
          <a:xfrm>
            <a:off x="3846572" y="1823086"/>
            <a:ext cx="5204594" cy="1472500"/>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Les résidents de la région </a:t>
            </a:r>
            <a:r>
              <a:rPr lang="fr-FR" sz="1400" b="1" dirty="0">
                <a:solidFill>
                  <a:schemeClr val="bg2">
                    <a:lumMod val="75000"/>
                  </a:schemeClr>
                </a:solidFill>
                <a:latin typeface="+mj-lt"/>
              </a:rPr>
              <a:t>Ile de France</a:t>
            </a:r>
            <a:r>
              <a:rPr lang="fr-FR" sz="1100" dirty="0">
                <a:solidFill>
                  <a:schemeClr val="bg2">
                    <a:lumMod val="75000"/>
                  </a:schemeClr>
                </a:solidFill>
                <a:latin typeface="+mj-lt"/>
              </a:rPr>
              <a:t> (</a:t>
            </a:r>
            <a:r>
              <a:rPr lang="fr-FR" sz="1400" b="1" dirty="0">
                <a:solidFill>
                  <a:schemeClr val="bg2">
                    <a:lumMod val="75000"/>
                  </a:schemeClr>
                </a:solidFill>
                <a:latin typeface="+mj-lt"/>
              </a:rPr>
              <a:t>36 %</a:t>
            </a:r>
            <a:r>
              <a:rPr lang="fr-FR" sz="1100" dirty="0">
                <a:solidFill>
                  <a:schemeClr val="bg2">
                    <a:lumMod val="75000"/>
                  </a:schemeClr>
                </a:solidFill>
                <a:latin typeface="+mj-lt"/>
              </a:rPr>
              <a:t>)</a:t>
            </a:r>
            <a:r>
              <a:rPr lang="fr-FR" sz="1400" dirty="0">
                <a:latin typeface="+mj-lt"/>
              </a:rPr>
              <a:t> </a:t>
            </a:r>
            <a:r>
              <a:rPr lang="fr-FR" sz="1100" dirty="0">
                <a:latin typeface="+mj-lt"/>
              </a:rPr>
              <a:t>était le 2</a:t>
            </a:r>
            <a:r>
              <a:rPr lang="fr-FR" sz="1100" baseline="30000" dirty="0">
                <a:latin typeface="+mj-lt"/>
              </a:rPr>
              <a:t>ème</a:t>
            </a:r>
            <a:r>
              <a:rPr lang="fr-FR" sz="1100" dirty="0">
                <a:latin typeface="+mj-lt"/>
              </a:rPr>
              <a:t> public accueilli lors de la venue de la </a:t>
            </a:r>
            <a:r>
              <a:rPr lang="fr-FR" sz="1100" b="1" dirty="0">
                <a:solidFill>
                  <a:srgbClr val="E6007E"/>
                </a:solidFill>
                <a:latin typeface="+mj-lt"/>
              </a:rPr>
              <a:t>Patrouille de France </a:t>
            </a:r>
            <a:r>
              <a:rPr lang="fr-FR" sz="1100" dirty="0">
                <a:latin typeface="+mj-lt"/>
              </a:rPr>
              <a:t>(derrière les costarmoricains). </a:t>
            </a:r>
            <a:br>
              <a:rPr lang="fr-FR" sz="1100" dirty="0">
                <a:latin typeface="+mj-lt"/>
              </a:rPr>
            </a:br>
            <a:r>
              <a:rPr lang="fr-FR" sz="1100" dirty="0">
                <a:latin typeface="+mj-lt"/>
              </a:rPr>
              <a:t>On retrouve ensuite les Bretons, les résidents d’</a:t>
            </a:r>
            <a:r>
              <a:rPr lang="fr-FR" sz="1200" b="1" dirty="0">
                <a:latin typeface="+mj-lt"/>
              </a:rPr>
              <a:t>Ille-et-Vilaine</a:t>
            </a:r>
            <a:r>
              <a:rPr lang="fr-FR" sz="1100" dirty="0">
                <a:latin typeface="+mj-lt"/>
              </a:rPr>
              <a:t> (</a:t>
            </a:r>
            <a:r>
              <a:rPr lang="fr-FR" sz="1400" b="1" dirty="0">
                <a:latin typeface="+mj-lt"/>
              </a:rPr>
              <a:t>8 %</a:t>
            </a:r>
            <a:r>
              <a:rPr lang="fr-FR" sz="1100" dirty="0">
                <a:latin typeface="+mj-lt"/>
              </a:rPr>
              <a:t> </a:t>
            </a:r>
            <a:br>
              <a:rPr lang="fr-FR" sz="1100" dirty="0">
                <a:latin typeface="+mj-lt"/>
              </a:rPr>
            </a:br>
            <a:r>
              <a:rPr lang="fr-FR" sz="1100" dirty="0">
                <a:latin typeface="+mj-lt"/>
              </a:rPr>
              <a:t>des visites) devant les Finistériens (5 %) et loin devant les Morbihannais.</a:t>
            </a:r>
            <a:br>
              <a:rPr lang="fr-FR" sz="1100" dirty="0">
                <a:latin typeface="+mj-lt"/>
              </a:rPr>
            </a:br>
            <a:br>
              <a:rPr lang="fr-FR" sz="1400" b="1" dirty="0">
                <a:solidFill>
                  <a:srgbClr val="C4007A"/>
                </a:solidFill>
                <a:latin typeface="+mj-lt"/>
              </a:rPr>
            </a:br>
            <a:r>
              <a:rPr lang="fr-FR" sz="1100" dirty="0">
                <a:latin typeface="+mj-lt"/>
              </a:rPr>
              <a:t>Ensuite les résidents des </a:t>
            </a:r>
            <a:r>
              <a:rPr lang="fr-FR" sz="1200" b="1" dirty="0">
                <a:latin typeface="+mj-lt"/>
              </a:rPr>
              <a:t>Pays de la Loire (8 %) </a:t>
            </a:r>
            <a:r>
              <a:rPr lang="fr-FR" sz="1100" dirty="0">
                <a:latin typeface="+mj-lt"/>
              </a:rPr>
              <a:t>et de l’Auvergne-Rhône-Alpes (7 %).. </a:t>
            </a:r>
          </a:p>
        </p:txBody>
      </p:sp>
      <p:sp>
        <p:nvSpPr>
          <p:cNvPr id="11" name="ZoneTexte 10">
            <a:extLst>
              <a:ext uri="{FF2B5EF4-FFF2-40B4-BE49-F238E27FC236}">
                <a16:creationId xmlns:a16="http://schemas.microsoft.com/office/drawing/2014/main" id="{4C40275F-2C66-1C74-CBAC-513D80E49026}"/>
              </a:ext>
            </a:extLst>
          </p:cNvPr>
          <p:cNvSpPr txBox="1"/>
          <p:nvPr/>
        </p:nvSpPr>
        <p:spPr>
          <a:xfrm>
            <a:off x="6652655" y="3231084"/>
            <a:ext cx="2403528" cy="938719"/>
          </a:xfrm>
          <a:prstGeom prst="rect">
            <a:avLst/>
          </a:prstGeom>
          <a:noFill/>
        </p:spPr>
        <p:txBody>
          <a:bodyPr wrap="square">
            <a:spAutoFit/>
          </a:bodyPr>
          <a:lstStyle/>
          <a:p>
            <a:r>
              <a:rPr lang="fr-FR" sz="1100" dirty="0">
                <a:latin typeface="+mj-lt"/>
              </a:rPr>
              <a:t>Les autres visiteurs français venaient principalement de la façade Manche (Normandie) et </a:t>
            </a:r>
            <a:br>
              <a:rPr lang="fr-FR" sz="1100" dirty="0">
                <a:latin typeface="+mj-lt"/>
              </a:rPr>
            </a:br>
            <a:r>
              <a:rPr lang="fr-FR" sz="1100" dirty="0">
                <a:latin typeface="+mj-lt"/>
              </a:rPr>
              <a:t>des grandes Villes de France </a:t>
            </a:r>
            <a:br>
              <a:rPr lang="fr-FR" sz="1100" dirty="0">
                <a:latin typeface="+mj-lt"/>
              </a:rPr>
            </a:br>
            <a:r>
              <a:rPr lang="fr-FR" sz="1100" dirty="0">
                <a:latin typeface="+mj-lt"/>
              </a:rPr>
              <a:t>(Lille, Lyon, Bordeaux…).</a:t>
            </a:r>
            <a:endParaRPr lang="fr-FR" sz="1100" dirty="0">
              <a:solidFill>
                <a:schemeClr val="tx2"/>
              </a:solidFill>
              <a:latin typeface="+mj-lt"/>
            </a:endParaRPr>
          </a:p>
        </p:txBody>
      </p:sp>
      <p:sp>
        <p:nvSpPr>
          <p:cNvPr id="17" name="Forme libre : forme 16">
            <a:extLst>
              <a:ext uri="{FF2B5EF4-FFF2-40B4-BE49-F238E27FC236}">
                <a16:creationId xmlns:a16="http://schemas.microsoft.com/office/drawing/2014/main" id="{DF580572-1C1B-48B5-69D7-56BA86163159}"/>
              </a:ext>
            </a:extLst>
          </p:cNvPr>
          <p:cNvSpPr/>
          <p:nvPr/>
        </p:nvSpPr>
        <p:spPr>
          <a:xfrm>
            <a:off x="993307" y="2619139"/>
            <a:ext cx="1478893" cy="2426869"/>
          </a:xfrm>
          <a:custGeom>
            <a:avLst/>
            <a:gdLst>
              <a:gd name="connsiteX0" fmla="*/ 1638300 w 1701351"/>
              <a:gd name="connsiteY0" fmla="*/ 0 h 2686050"/>
              <a:gd name="connsiteX1" fmla="*/ 1504950 w 1701351"/>
              <a:gd name="connsiteY1" fmla="*/ 895350 h 2686050"/>
              <a:gd name="connsiteX2" fmla="*/ 0 w 1701351"/>
              <a:gd name="connsiteY2" fmla="*/ 2686050 h 2686050"/>
            </a:gdLst>
            <a:ahLst/>
            <a:cxnLst>
              <a:cxn ang="0">
                <a:pos x="connsiteX0" y="connsiteY0"/>
              </a:cxn>
              <a:cxn ang="0">
                <a:pos x="connsiteX1" y="connsiteY1"/>
              </a:cxn>
              <a:cxn ang="0">
                <a:pos x="connsiteX2" y="connsiteY2"/>
              </a:cxn>
            </a:cxnLst>
            <a:rect l="l" t="t" r="r" b="b"/>
            <a:pathLst>
              <a:path w="1701351" h="2686050">
                <a:moveTo>
                  <a:pt x="1638300" y="0"/>
                </a:moveTo>
                <a:cubicBezTo>
                  <a:pt x="1708150" y="223837"/>
                  <a:pt x="1778000" y="447675"/>
                  <a:pt x="1504950" y="895350"/>
                </a:cubicBezTo>
                <a:cubicBezTo>
                  <a:pt x="1231900" y="1343025"/>
                  <a:pt x="615950" y="2014537"/>
                  <a:pt x="0" y="268605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nvGrpSpPr>
          <p:cNvPr id="21" name="Groupe 20">
            <a:extLst>
              <a:ext uri="{FF2B5EF4-FFF2-40B4-BE49-F238E27FC236}">
                <a16:creationId xmlns:a16="http://schemas.microsoft.com/office/drawing/2014/main" id="{5EE03AF2-A4AA-EC45-4ECD-476E53505F5A}"/>
              </a:ext>
            </a:extLst>
          </p:cNvPr>
          <p:cNvGrpSpPr/>
          <p:nvPr/>
        </p:nvGrpSpPr>
        <p:grpSpPr>
          <a:xfrm>
            <a:off x="6964362" y="5721975"/>
            <a:ext cx="1398588" cy="273844"/>
            <a:chOff x="6964362" y="4864725"/>
            <a:chExt cx="1398588" cy="273844"/>
          </a:xfrm>
        </p:grpSpPr>
        <p:sp>
          <p:nvSpPr>
            <p:cNvPr id="23" name="Espace réservé du pied de page 4">
              <a:extLst>
                <a:ext uri="{FF2B5EF4-FFF2-40B4-BE49-F238E27FC236}">
                  <a16:creationId xmlns:a16="http://schemas.microsoft.com/office/drawing/2014/main" id="{F4280D9A-2010-4688-D1AE-9C3AA0C9572F}"/>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24" name="Flèche : droite 23">
              <a:extLst>
                <a:ext uri="{FF2B5EF4-FFF2-40B4-BE49-F238E27FC236}">
                  <a16:creationId xmlns:a16="http://schemas.microsoft.com/office/drawing/2014/main" id="{68E0E406-6DA3-BA26-1E42-65B679578242}"/>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5" name="ZoneTexte 24">
            <a:extLst>
              <a:ext uri="{FF2B5EF4-FFF2-40B4-BE49-F238E27FC236}">
                <a16:creationId xmlns:a16="http://schemas.microsoft.com/office/drawing/2014/main" id="{5498517F-4754-5953-6AB3-091817D723F5}"/>
              </a:ext>
            </a:extLst>
          </p:cNvPr>
          <p:cNvSpPr txBox="1"/>
          <p:nvPr/>
        </p:nvSpPr>
        <p:spPr>
          <a:xfrm>
            <a:off x="3999835" y="5130204"/>
            <a:ext cx="4753641" cy="430887"/>
          </a:xfrm>
          <a:custGeom>
            <a:avLst/>
            <a:gdLst>
              <a:gd name="connsiteX0" fmla="*/ 0 w 4753641"/>
              <a:gd name="connsiteY0" fmla="*/ 0 h 430887"/>
              <a:gd name="connsiteX1" fmla="*/ 546669 w 4753641"/>
              <a:gd name="connsiteY1" fmla="*/ 0 h 430887"/>
              <a:gd name="connsiteX2" fmla="*/ 1235947 w 4753641"/>
              <a:gd name="connsiteY2" fmla="*/ 0 h 430887"/>
              <a:gd name="connsiteX3" fmla="*/ 1687543 w 4753641"/>
              <a:gd name="connsiteY3" fmla="*/ 0 h 430887"/>
              <a:gd name="connsiteX4" fmla="*/ 2281748 w 4753641"/>
              <a:gd name="connsiteY4" fmla="*/ 0 h 430887"/>
              <a:gd name="connsiteX5" fmla="*/ 2828416 w 4753641"/>
              <a:gd name="connsiteY5" fmla="*/ 0 h 430887"/>
              <a:gd name="connsiteX6" fmla="*/ 3517694 w 4753641"/>
              <a:gd name="connsiteY6" fmla="*/ 0 h 430887"/>
              <a:gd name="connsiteX7" fmla="*/ 4064363 w 4753641"/>
              <a:gd name="connsiteY7" fmla="*/ 0 h 430887"/>
              <a:gd name="connsiteX8" fmla="*/ 4753641 w 4753641"/>
              <a:gd name="connsiteY8" fmla="*/ 0 h 430887"/>
              <a:gd name="connsiteX9" fmla="*/ 4753641 w 4753641"/>
              <a:gd name="connsiteY9" fmla="*/ 430887 h 430887"/>
              <a:gd name="connsiteX10" fmla="*/ 4206972 w 4753641"/>
              <a:gd name="connsiteY10" fmla="*/ 430887 h 430887"/>
              <a:gd name="connsiteX11" fmla="*/ 3660304 w 4753641"/>
              <a:gd name="connsiteY11" fmla="*/ 430887 h 430887"/>
              <a:gd name="connsiteX12" fmla="*/ 3161171 w 4753641"/>
              <a:gd name="connsiteY12" fmla="*/ 430887 h 430887"/>
              <a:gd name="connsiteX13" fmla="*/ 2471893 w 4753641"/>
              <a:gd name="connsiteY13" fmla="*/ 430887 h 430887"/>
              <a:gd name="connsiteX14" fmla="*/ 1782615 w 4753641"/>
              <a:gd name="connsiteY14" fmla="*/ 430887 h 430887"/>
              <a:gd name="connsiteX15" fmla="*/ 1331019 w 4753641"/>
              <a:gd name="connsiteY15" fmla="*/ 430887 h 430887"/>
              <a:gd name="connsiteX16" fmla="*/ 879424 w 4753641"/>
              <a:gd name="connsiteY16" fmla="*/ 430887 h 430887"/>
              <a:gd name="connsiteX17" fmla="*/ 0 w 4753641"/>
              <a:gd name="connsiteY17" fmla="*/ 430887 h 430887"/>
              <a:gd name="connsiteX18" fmla="*/ 0 w 4753641"/>
              <a:gd name="connsiteY1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3641" h="430887" fill="none" extrusionOk="0">
                <a:moveTo>
                  <a:pt x="0" y="0"/>
                </a:moveTo>
                <a:cubicBezTo>
                  <a:pt x="198460" y="-37426"/>
                  <a:pt x="393949" y="21643"/>
                  <a:pt x="546669" y="0"/>
                </a:cubicBezTo>
                <a:cubicBezTo>
                  <a:pt x="699389" y="-21643"/>
                  <a:pt x="1071091" y="16120"/>
                  <a:pt x="1235947" y="0"/>
                </a:cubicBezTo>
                <a:cubicBezTo>
                  <a:pt x="1400803" y="-16120"/>
                  <a:pt x="1572286" y="8689"/>
                  <a:pt x="1687543" y="0"/>
                </a:cubicBezTo>
                <a:cubicBezTo>
                  <a:pt x="1802800" y="-8689"/>
                  <a:pt x="2139985" y="42664"/>
                  <a:pt x="2281748" y="0"/>
                </a:cubicBezTo>
                <a:cubicBezTo>
                  <a:pt x="2423512" y="-42664"/>
                  <a:pt x="2630606" y="42883"/>
                  <a:pt x="2828416" y="0"/>
                </a:cubicBezTo>
                <a:cubicBezTo>
                  <a:pt x="3026226" y="-42883"/>
                  <a:pt x="3360273" y="61965"/>
                  <a:pt x="3517694" y="0"/>
                </a:cubicBezTo>
                <a:cubicBezTo>
                  <a:pt x="3675115" y="-61965"/>
                  <a:pt x="3846703" y="14897"/>
                  <a:pt x="4064363" y="0"/>
                </a:cubicBezTo>
                <a:cubicBezTo>
                  <a:pt x="4282023" y="-14897"/>
                  <a:pt x="4508652" y="45619"/>
                  <a:pt x="4753641" y="0"/>
                </a:cubicBezTo>
                <a:cubicBezTo>
                  <a:pt x="4763045" y="184160"/>
                  <a:pt x="4730703" y="243731"/>
                  <a:pt x="4753641" y="430887"/>
                </a:cubicBezTo>
                <a:cubicBezTo>
                  <a:pt x="4544836" y="475550"/>
                  <a:pt x="4403332" y="381221"/>
                  <a:pt x="4206972" y="430887"/>
                </a:cubicBezTo>
                <a:cubicBezTo>
                  <a:pt x="4010612" y="480553"/>
                  <a:pt x="3817884" y="390561"/>
                  <a:pt x="3660304" y="430887"/>
                </a:cubicBezTo>
                <a:cubicBezTo>
                  <a:pt x="3502724" y="471213"/>
                  <a:pt x="3278600" y="396348"/>
                  <a:pt x="3161171" y="430887"/>
                </a:cubicBezTo>
                <a:cubicBezTo>
                  <a:pt x="3043742" y="465426"/>
                  <a:pt x="2812395" y="369398"/>
                  <a:pt x="2471893" y="430887"/>
                </a:cubicBezTo>
                <a:cubicBezTo>
                  <a:pt x="2131391" y="492376"/>
                  <a:pt x="2008798" y="418000"/>
                  <a:pt x="1782615" y="430887"/>
                </a:cubicBezTo>
                <a:cubicBezTo>
                  <a:pt x="1556432" y="443774"/>
                  <a:pt x="1421857" y="381196"/>
                  <a:pt x="1331019" y="430887"/>
                </a:cubicBezTo>
                <a:cubicBezTo>
                  <a:pt x="1240181" y="480578"/>
                  <a:pt x="1091749" y="381032"/>
                  <a:pt x="879424" y="430887"/>
                </a:cubicBezTo>
                <a:cubicBezTo>
                  <a:pt x="667100" y="480742"/>
                  <a:pt x="275783" y="411271"/>
                  <a:pt x="0" y="430887"/>
                </a:cubicBezTo>
                <a:cubicBezTo>
                  <a:pt x="-36367" y="328015"/>
                  <a:pt x="27455" y="124323"/>
                  <a:pt x="0" y="0"/>
                </a:cubicBezTo>
                <a:close/>
              </a:path>
              <a:path w="4753641" h="430887" stroke="0" extrusionOk="0">
                <a:moveTo>
                  <a:pt x="0" y="0"/>
                </a:moveTo>
                <a:cubicBezTo>
                  <a:pt x="151133" y="-39468"/>
                  <a:pt x="330462" y="14163"/>
                  <a:pt x="451596" y="0"/>
                </a:cubicBezTo>
                <a:cubicBezTo>
                  <a:pt x="572730" y="-14163"/>
                  <a:pt x="797227" y="15494"/>
                  <a:pt x="1045801" y="0"/>
                </a:cubicBezTo>
                <a:cubicBezTo>
                  <a:pt x="1294376" y="-15494"/>
                  <a:pt x="1416229" y="32001"/>
                  <a:pt x="1640006" y="0"/>
                </a:cubicBezTo>
                <a:cubicBezTo>
                  <a:pt x="1863783" y="-32001"/>
                  <a:pt x="2032974" y="44556"/>
                  <a:pt x="2186675" y="0"/>
                </a:cubicBezTo>
                <a:cubicBezTo>
                  <a:pt x="2340376" y="-44556"/>
                  <a:pt x="2638709" y="24040"/>
                  <a:pt x="2828416" y="0"/>
                </a:cubicBezTo>
                <a:cubicBezTo>
                  <a:pt x="3018123" y="-24040"/>
                  <a:pt x="3265021" y="7180"/>
                  <a:pt x="3375085" y="0"/>
                </a:cubicBezTo>
                <a:cubicBezTo>
                  <a:pt x="3485149" y="-7180"/>
                  <a:pt x="3749273" y="33519"/>
                  <a:pt x="3874217" y="0"/>
                </a:cubicBezTo>
                <a:cubicBezTo>
                  <a:pt x="3999161" y="-33519"/>
                  <a:pt x="4434582" y="16652"/>
                  <a:pt x="4753641" y="0"/>
                </a:cubicBezTo>
                <a:cubicBezTo>
                  <a:pt x="4774001" y="120839"/>
                  <a:pt x="4733848" y="233337"/>
                  <a:pt x="4753641" y="430887"/>
                </a:cubicBezTo>
                <a:cubicBezTo>
                  <a:pt x="4589171" y="474279"/>
                  <a:pt x="4332583" y="383672"/>
                  <a:pt x="4206972" y="430887"/>
                </a:cubicBezTo>
                <a:cubicBezTo>
                  <a:pt x="4081361" y="478102"/>
                  <a:pt x="3919123" y="373358"/>
                  <a:pt x="3707840" y="430887"/>
                </a:cubicBezTo>
                <a:cubicBezTo>
                  <a:pt x="3496557" y="488416"/>
                  <a:pt x="3311776" y="366616"/>
                  <a:pt x="3066098" y="430887"/>
                </a:cubicBezTo>
                <a:cubicBezTo>
                  <a:pt x="2820420" y="495158"/>
                  <a:pt x="2696622" y="395887"/>
                  <a:pt x="2471893" y="430887"/>
                </a:cubicBezTo>
                <a:cubicBezTo>
                  <a:pt x="2247164" y="465887"/>
                  <a:pt x="2090506" y="393681"/>
                  <a:pt x="1830152" y="430887"/>
                </a:cubicBezTo>
                <a:cubicBezTo>
                  <a:pt x="1569798" y="468093"/>
                  <a:pt x="1521720" y="375537"/>
                  <a:pt x="1283483" y="430887"/>
                </a:cubicBezTo>
                <a:cubicBezTo>
                  <a:pt x="1045246" y="486237"/>
                  <a:pt x="905559" y="427775"/>
                  <a:pt x="689278" y="430887"/>
                </a:cubicBezTo>
                <a:cubicBezTo>
                  <a:pt x="472998" y="433999"/>
                  <a:pt x="330369" y="420968"/>
                  <a:pt x="0" y="430887"/>
                </a:cubicBezTo>
                <a:cubicBezTo>
                  <a:pt x="-51539" y="338481"/>
                  <a:pt x="18771" y="94010"/>
                  <a:pt x="0" y="0"/>
                </a:cubicBezTo>
                <a:close/>
              </a:path>
            </a:pathLst>
          </a:custGeom>
          <a:ln w="12700">
            <a:solidFill>
              <a:srgbClr val="E6007E"/>
            </a:solidFill>
            <a:extLst>
              <a:ext uri="{C807C97D-BFC1-408E-A445-0C87EB9F89A2}">
                <ask:lineSketchStyleProps xmlns:ask="http://schemas.microsoft.com/office/drawing/2018/sketchyshapes" sd="3800722442">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E6007E"/>
                </a:solidFill>
                <a:latin typeface="+mj-lt"/>
              </a:rPr>
              <a:t>Par rapport à un week-end habituel, les visiteurs </a:t>
            </a:r>
            <a:r>
              <a:rPr lang="fr-FR" sz="1100" b="1" dirty="0">
                <a:solidFill>
                  <a:srgbClr val="E6007E"/>
                </a:solidFill>
                <a:latin typeface="+mj-lt"/>
              </a:rPr>
              <a:t>Français (hors 22) </a:t>
            </a:r>
            <a:br>
              <a:rPr lang="fr-FR" sz="1100" b="1" dirty="0">
                <a:solidFill>
                  <a:srgbClr val="E6007E"/>
                </a:solidFill>
                <a:latin typeface="+mj-lt"/>
              </a:rPr>
            </a:br>
            <a:r>
              <a:rPr lang="fr-FR" sz="1100" dirty="0">
                <a:solidFill>
                  <a:srgbClr val="E6007E"/>
                </a:solidFill>
                <a:latin typeface="+mj-lt"/>
              </a:rPr>
              <a:t>ont </a:t>
            </a:r>
            <a:r>
              <a:rPr lang="fr-FR" sz="1100" b="1" dirty="0">
                <a:solidFill>
                  <a:srgbClr val="E6007E"/>
                </a:solidFill>
                <a:latin typeface="+mj-lt"/>
              </a:rPr>
              <a:t>progressé de 26 % (soit + 15 000 visites)</a:t>
            </a:r>
          </a:p>
        </p:txBody>
      </p:sp>
      <p:pic>
        <p:nvPicPr>
          <p:cNvPr id="2" name="Image 1" descr="Une image contenant Police, Graphique, cercle, conception&#10;&#10;Description générée automatiquement">
            <a:extLst>
              <a:ext uri="{FF2B5EF4-FFF2-40B4-BE49-F238E27FC236}">
                <a16:creationId xmlns:a16="http://schemas.microsoft.com/office/drawing/2014/main" id="{3F06D72D-50C6-F8C8-C82C-F5E40FC49A49}"/>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9" name="Image 8">
            <a:extLst>
              <a:ext uri="{FF2B5EF4-FFF2-40B4-BE49-F238E27FC236}">
                <a16:creationId xmlns:a16="http://schemas.microsoft.com/office/drawing/2014/main" id="{03CB528F-6E7E-1D24-4854-7FB6D965A9A8}"/>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3" name="Image 12">
            <a:extLst>
              <a:ext uri="{FF2B5EF4-FFF2-40B4-BE49-F238E27FC236}">
                <a16:creationId xmlns:a16="http://schemas.microsoft.com/office/drawing/2014/main" id="{3F40B352-54DB-CFF0-05F1-DDE3C51F7635}"/>
              </a:ext>
            </a:extLst>
          </p:cNvPr>
          <p:cNvPicPr>
            <a:picLocks noChangeAspect="1"/>
          </p:cNvPicPr>
          <p:nvPr/>
        </p:nvPicPr>
        <p:blipFill>
          <a:blip r:embed="rId6"/>
          <a:stretch>
            <a:fillRect/>
          </a:stretch>
        </p:blipFill>
        <p:spPr>
          <a:xfrm>
            <a:off x="3943345" y="3259099"/>
            <a:ext cx="2648910" cy="1710219"/>
          </a:xfrm>
          <a:prstGeom prst="rect">
            <a:avLst/>
          </a:prstGeom>
        </p:spPr>
      </p:pic>
    </p:spTree>
    <p:extLst>
      <p:ext uri="{BB962C8B-B14F-4D97-AF65-F5344CB8AC3E}">
        <p14:creationId xmlns:p14="http://schemas.microsoft.com/office/powerpoint/2010/main" val="4253204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carte, texte, atlas&#10;&#10;Description générée automatiquement">
            <a:extLst>
              <a:ext uri="{FF2B5EF4-FFF2-40B4-BE49-F238E27FC236}">
                <a16:creationId xmlns:a16="http://schemas.microsoft.com/office/drawing/2014/main" id="{AF58A3E3-C3F8-8D6B-7326-C790A48CE5F6}"/>
              </a:ext>
            </a:extLst>
          </p:cNvPr>
          <p:cNvPicPr>
            <a:picLocks noChangeAspect="1"/>
          </p:cNvPicPr>
          <p:nvPr/>
        </p:nvPicPr>
        <p:blipFill>
          <a:blip r:embed="rId2"/>
          <a:stretch>
            <a:fillRect/>
          </a:stretch>
        </p:blipFill>
        <p:spPr>
          <a:xfrm>
            <a:off x="23537" y="2794369"/>
            <a:ext cx="4114243" cy="2885345"/>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42</a:t>
            </a:fld>
            <a:endParaRPr lang="fr-F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31735"/>
          </a:xfrm>
        </p:spPr>
        <p:txBody>
          <a:bodyPr>
            <a:normAutofit/>
          </a:bodyPr>
          <a:lstStyle/>
          <a:p>
            <a:r>
              <a:rPr lang="fr-FR" sz="3000" dirty="0"/>
              <a:t>PROVENANCE des visiteurs</a:t>
            </a:r>
          </a:p>
        </p:txBody>
      </p:sp>
      <p:sp>
        <p:nvSpPr>
          <p:cNvPr id="7" name="ZoneTexte 6">
            <a:extLst>
              <a:ext uri="{FF2B5EF4-FFF2-40B4-BE49-F238E27FC236}">
                <a16:creationId xmlns:a16="http://schemas.microsoft.com/office/drawing/2014/main" id="{117A431C-F7FA-BF59-1D74-BA7620E90EF8}"/>
              </a:ext>
            </a:extLst>
          </p:cNvPr>
          <p:cNvSpPr txBox="1"/>
          <p:nvPr/>
        </p:nvSpPr>
        <p:spPr>
          <a:xfrm>
            <a:off x="44638" y="1523560"/>
            <a:ext cx="7133402" cy="307777"/>
          </a:xfrm>
          <a:prstGeom prst="rect">
            <a:avLst/>
          </a:prstGeom>
          <a:noFill/>
        </p:spPr>
        <p:txBody>
          <a:bodyPr wrap="square">
            <a:spAutoFit/>
          </a:bodyPr>
          <a:lstStyle/>
          <a:p>
            <a:r>
              <a:rPr lang="fr-FR" sz="1400" b="1" dirty="0">
                <a:solidFill>
                  <a:schemeClr val="tx2"/>
                </a:solidFill>
                <a:latin typeface="+mj-lt"/>
              </a:rPr>
              <a:t>ZOOM : Visiteurs français (hors Côtes d’Armor </a:t>
            </a:r>
            <a:r>
              <a:rPr lang="fr-FR" sz="1200" b="1" dirty="0">
                <a:solidFill>
                  <a:schemeClr val="tx2"/>
                </a:solidFill>
                <a:latin typeface="+mj-lt"/>
              </a:rPr>
              <a:t>) – 51 % des visiteurs de l’évènement</a:t>
            </a:r>
            <a:endParaRPr lang="fr-FR" sz="1200" b="1" dirty="0"/>
          </a:p>
        </p:txBody>
      </p:sp>
      <p:grpSp>
        <p:nvGrpSpPr>
          <p:cNvPr id="21" name="Groupe 20">
            <a:extLst>
              <a:ext uri="{FF2B5EF4-FFF2-40B4-BE49-F238E27FC236}">
                <a16:creationId xmlns:a16="http://schemas.microsoft.com/office/drawing/2014/main" id="{5EE03AF2-A4AA-EC45-4ECD-476E53505F5A}"/>
              </a:ext>
            </a:extLst>
          </p:cNvPr>
          <p:cNvGrpSpPr/>
          <p:nvPr/>
        </p:nvGrpSpPr>
        <p:grpSpPr>
          <a:xfrm>
            <a:off x="6964362" y="5721975"/>
            <a:ext cx="1398588" cy="273844"/>
            <a:chOff x="6964362" y="4864725"/>
            <a:chExt cx="1398588" cy="273844"/>
          </a:xfrm>
        </p:grpSpPr>
        <p:sp>
          <p:nvSpPr>
            <p:cNvPr id="23" name="Espace réservé du pied de page 4">
              <a:extLst>
                <a:ext uri="{FF2B5EF4-FFF2-40B4-BE49-F238E27FC236}">
                  <a16:creationId xmlns:a16="http://schemas.microsoft.com/office/drawing/2014/main" id="{F4280D9A-2010-4688-D1AE-9C3AA0C9572F}"/>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24" name="Flèche : droite 23">
              <a:extLst>
                <a:ext uri="{FF2B5EF4-FFF2-40B4-BE49-F238E27FC236}">
                  <a16:creationId xmlns:a16="http://schemas.microsoft.com/office/drawing/2014/main" id="{68E0E406-6DA3-BA26-1E42-65B679578242}"/>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022BE732-362D-AA92-80D4-69BE8A980901}"/>
              </a:ext>
            </a:extLst>
          </p:cNvPr>
          <p:cNvSpPr txBox="1"/>
          <p:nvPr/>
        </p:nvSpPr>
        <p:spPr>
          <a:xfrm>
            <a:off x="564055" y="2409610"/>
            <a:ext cx="2704089" cy="461665"/>
          </a:xfrm>
          <a:prstGeom prst="rect">
            <a:avLst/>
          </a:prstGeom>
          <a:noFill/>
        </p:spPr>
        <p:txBody>
          <a:bodyPr wrap="square">
            <a:spAutoFit/>
          </a:bodyPr>
          <a:lstStyle/>
          <a:p>
            <a:pPr algn="ctr"/>
            <a:r>
              <a:rPr lang="fr-FR" sz="1200" b="1" dirty="0">
                <a:solidFill>
                  <a:schemeClr val="tx2"/>
                </a:solidFill>
                <a:latin typeface="+mj-lt"/>
              </a:rPr>
              <a:t>Lieux de nuitées (soir)</a:t>
            </a:r>
          </a:p>
          <a:p>
            <a:pPr algn="ctr"/>
            <a:r>
              <a:rPr lang="fr-FR" sz="1200" b="1" dirty="0">
                <a:solidFill>
                  <a:schemeClr val="tx2"/>
                </a:solidFill>
                <a:latin typeface="+mj-lt"/>
              </a:rPr>
              <a:t>des visiteurs Français (hors 22)</a:t>
            </a:r>
            <a:endParaRPr lang="fr-FR" sz="1200" b="1" dirty="0"/>
          </a:p>
        </p:txBody>
      </p:sp>
      <p:sp>
        <p:nvSpPr>
          <p:cNvPr id="14" name="Espace réservé du contenu 1">
            <a:extLst>
              <a:ext uri="{FF2B5EF4-FFF2-40B4-BE49-F238E27FC236}">
                <a16:creationId xmlns:a16="http://schemas.microsoft.com/office/drawing/2014/main" id="{85FCE20F-5F6E-65D1-FC5D-9B9BEB015384}"/>
              </a:ext>
            </a:extLst>
          </p:cNvPr>
          <p:cNvSpPr txBox="1">
            <a:spLocks/>
          </p:cNvSpPr>
          <p:nvPr/>
        </p:nvSpPr>
        <p:spPr>
          <a:xfrm>
            <a:off x="3528324" y="1795344"/>
            <a:ext cx="5620289" cy="1809681"/>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Les visiteurs Français (hors résidents des Côtes d’Armor), le soir, après leur venue à la </a:t>
            </a:r>
            <a:r>
              <a:rPr lang="fr-FR" sz="1100" b="1" dirty="0">
                <a:solidFill>
                  <a:srgbClr val="E6007E"/>
                </a:solidFill>
                <a:latin typeface="+mj-lt"/>
              </a:rPr>
              <a:t>Patrouille de France </a:t>
            </a:r>
            <a:r>
              <a:rPr lang="fr-FR" sz="1100" dirty="0">
                <a:latin typeface="+mj-lt"/>
              </a:rPr>
              <a:t>ont résidé en majorité à </a:t>
            </a:r>
            <a:r>
              <a:rPr lang="fr-FR" sz="1400" b="1" dirty="0">
                <a:latin typeface="+mj-lt"/>
              </a:rPr>
              <a:t>Lannion-Trégor (88 %) </a:t>
            </a:r>
            <a:r>
              <a:rPr lang="fr-FR" sz="1100" dirty="0">
                <a:latin typeface="+mj-lt"/>
              </a:rPr>
              <a:t>devant </a:t>
            </a:r>
            <a:r>
              <a:rPr lang="fr-FR" sz="1100" b="1" i="1" dirty="0">
                <a:solidFill>
                  <a:srgbClr val="4CAED0"/>
                </a:solidFill>
                <a:latin typeface="+mj-lt"/>
              </a:rPr>
              <a:t>Morlaix Communauté </a:t>
            </a:r>
            <a:r>
              <a:rPr lang="fr-FR" sz="1100" b="1" dirty="0">
                <a:solidFill>
                  <a:srgbClr val="4CAED0"/>
                </a:solidFill>
                <a:latin typeface="+mj-lt"/>
              </a:rPr>
              <a:t>(3,2 %) </a:t>
            </a:r>
            <a:r>
              <a:rPr lang="fr-FR" sz="1100" dirty="0">
                <a:latin typeface="+mj-lt"/>
              </a:rPr>
              <a:t>et </a:t>
            </a:r>
            <a:r>
              <a:rPr lang="fr-FR" sz="1100" b="1" dirty="0">
                <a:solidFill>
                  <a:srgbClr val="4CAED0"/>
                </a:solidFill>
                <a:latin typeface="+mj-lt"/>
              </a:rPr>
              <a:t>Guingamp-Paimpol Agglomération (2,9%)</a:t>
            </a:r>
          </a:p>
          <a:p>
            <a:br>
              <a:rPr lang="fr-FR" sz="1100" dirty="0">
                <a:latin typeface="+mj-lt"/>
              </a:rPr>
            </a:br>
            <a:r>
              <a:rPr lang="fr-FR" sz="1100" dirty="0">
                <a:latin typeface="+mj-lt"/>
              </a:rPr>
              <a:t>La commune de</a:t>
            </a:r>
            <a:r>
              <a:rPr lang="fr-FR" sz="1100" b="1" dirty="0">
                <a:latin typeface="+mj-lt"/>
              </a:rPr>
              <a:t> Perros-Guirec</a:t>
            </a:r>
            <a:r>
              <a:rPr lang="fr-FR" sz="1100" dirty="0">
                <a:latin typeface="+mj-lt"/>
              </a:rPr>
              <a:t>, représente 28 % des lieux de nuitées devant </a:t>
            </a:r>
            <a:r>
              <a:rPr lang="fr-FR" sz="1100" b="1" dirty="0">
                <a:latin typeface="+mj-lt"/>
              </a:rPr>
              <a:t>Louannec </a:t>
            </a:r>
            <a:r>
              <a:rPr lang="fr-FR" sz="1100" dirty="0">
                <a:latin typeface="+mj-lt"/>
              </a:rPr>
              <a:t>(15 %), </a:t>
            </a:r>
            <a:r>
              <a:rPr lang="fr-FR" sz="1100" b="1" dirty="0">
                <a:latin typeface="+mj-lt"/>
              </a:rPr>
              <a:t>Trégastel </a:t>
            </a:r>
            <a:r>
              <a:rPr lang="fr-FR" sz="1100" dirty="0">
                <a:latin typeface="+mj-lt"/>
              </a:rPr>
              <a:t>(15 %) et </a:t>
            </a:r>
            <a:r>
              <a:rPr lang="fr-FR" sz="1100" b="1" dirty="0">
                <a:latin typeface="+mj-lt"/>
              </a:rPr>
              <a:t>Trévou-Tréguignec</a:t>
            </a:r>
            <a:r>
              <a:rPr lang="fr-FR" sz="1100" dirty="0">
                <a:latin typeface="+mj-lt"/>
              </a:rPr>
              <a:t> (8%).</a:t>
            </a:r>
          </a:p>
        </p:txBody>
      </p:sp>
      <p:pic>
        <p:nvPicPr>
          <p:cNvPr id="8" name="Image 7" descr="Une image contenant Police, Graphique, cercle, conception&#10;&#10;Description générée automatiquement">
            <a:extLst>
              <a:ext uri="{FF2B5EF4-FFF2-40B4-BE49-F238E27FC236}">
                <a16:creationId xmlns:a16="http://schemas.microsoft.com/office/drawing/2014/main" id="{6E2786DE-901F-E32B-C34B-514966327AD4}"/>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2" name="Image 11">
            <a:extLst>
              <a:ext uri="{FF2B5EF4-FFF2-40B4-BE49-F238E27FC236}">
                <a16:creationId xmlns:a16="http://schemas.microsoft.com/office/drawing/2014/main" id="{24481B70-930D-85CB-ABDA-147359FF7CF1}"/>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1" name="Image 10">
            <a:extLst>
              <a:ext uri="{FF2B5EF4-FFF2-40B4-BE49-F238E27FC236}">
                <a16:creationId xmlns:a16="http://schemas.microsoft.com/office/drawing/2014/main" id="{2FAC0091-E58E-9AE4-9D81-7B4548E469BC}"/>
              </a:ext>
            </a:extLst>
          </p:cNvPr>
          <p:cNvPicPr>
            <a:picLocks noChangeAspect="1"/>
          </p:cNvPicPr>
          <p:nvPr/>
        </p:nvPicPr>
        <p:blipFill>
          <a:blip r:embed="rId6"/>
          <a:stretch>
            <a:fillRect/>
          </a:stretch>
        </p:blipFill>
        <p:spPr>
          <a:xfrm>
            <a:off x="7273786" y="3876809"/>
            <a:ext cx="1832610" cy="1704455"/>
          </a:xfrm>
          <a:prstGeom prst="rect">
            <a:avLst/>
          </a:prstGeom>
        </p:spPr>
      </p:pic>
      <p:pic>
        <p:nvPicPr>
          <p:cNvPr id="15" name="Image 14">
            <a:extLst>
              <a:ext uri="{FF2B5EF4-FFF2-40B4-BE49-F238E27FC236}">
                <a16:creationId xmlns:a16="http://schemas.microsoft.com/office/drawing/2014/main" id="{3C475CA9-C8FD-8ECD-C841-FE73A27543BA}"/>
              </a:ext>
            </a:extLst>
          </p:cNvPr>
          <p:cNvPicPr>
            <a:picLocks noChangeAspect="1"/>
          </p:cNvPicPr>
          <p:nvPr/>
        </p:nvPicPr>
        <p:blipFill>
          <a:blip r:embed="rId7"/>
          <a:stretch>
            <a:fillRect/>
          </a:stretch>
        </p:blipFill>
        <p:spPr>
          <a:xfrm>
            <a:off x="3771349" y="3438464"/>
            <a:ext cx="3875902" cy="2322444"/>
          </a:xfrm>
          <a:prstGeom prst="rect">
            <a:avLst/>
          </a:prstGeom>
        </p:spPr>
      </p:pic>
    </p:spTree>
    <p:extLst>
      <p:ext uri="{BB962C8B-B14F-4D97-AF65-F5344CB8AC3E}">
        <p14:creationId xmlns:p14="http://schemas.microsoft.com/office/powerpoint/2010/main" val="2789280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43</a:t>
            </a:fld>
            <a:endParaRPr lang="fr-FR"/>
          </a:p>
        </p:txBody>
      </p:sp>
      <p:sp>
        <p:nvSpPr>
          <p:cNvPr id="8" name="ZoneTexte 7">
            <a:extLst>
              <a:ext uri="{FF2B5EF4-FFF2-40B4-BE49-F238E27FC236}">
                <a16:creationId xmlns:a16="http://schemas.microsoft.com/office/drawing/2014/main" id="{C66D441B-A1FA-389C-4303-993A40EE4732}"/>
              </a:ext>
            </a:extLst>
          </p:cNvPr>
          <p:cNvSpPr txBox="1"/>
          <p:nvPr/>
        </p:nvSpPr>
        <p:spPr>
          <a:xfrm>
            <a:off x="4596570" y="2030853"/>
            <a:ext cx="1675199" cy="646331"/>
          </a:xfrm>
          <a:prstGeom prst="rect">
            <a:avLst/>
          </a:prstGeom>
          <a:noFill/>
        </p:spPr>
        <p:txBody>
          <a:bodyPr wrap="square" rtlCol="0">
            <a:spAutoFit/>
          </a:bodyPr>
          <a:lstStyle/>
          <a:p>
            <a:r>
              <a:rPr lang="fr-FR" dirty="0"/>
              <a:t>90 % </a:t>
            </a:r>
          </a:p>
          <a:p>
            <a:r>
              <a:rPr lang="fr-FR" dirty="0"/>
              <a:t>Europe</a:t>
            </a: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54299"/>
          </a:xfrm>
        </p:spPr>
        <p:txBody>
          <a:bodyPr>
            <a:normAutofit/>
          </a:bodyPr>
          <a:lstStyle/>
          <a:p>
            <a:r>
              <a:rPr lang="fr-FR" sz="3000" dirty="0"/>
              <a:t>PROVENANCE des visiteurs</a:t>
            </a:r>
          </a:p>
        </p:txBody>
      </p:sp>
      <p:sp>
        <p:nvSpPr>
          <p:cNvPr id="7" name="ZoneTexte 6">
            <a:extLst>
              <a:ext uri="{FF2B5EF4-FFF2-40B4-BE49-F238E27FC236}">
                <a16:creationId xmlns:a16="http://schemas.microsoft.com/office/drawing/2014/main" id="{117A431C-F7FA-BF59-1D74-BA7620E90EF8}"/>
              </a:ext>
            </a:extLst>
          </p:cNvPr>
          <p:cNvSpPr txBox="1"/>
          <p:nvPr/>
        </p:nvSpPr>
        <p:spPr>
          <a:xfrm>
            <a:off x="44638" y="1523560"/>
            <a:ext cx="7133402" cy="307777"/>
          </a:xfrm>
          <a:prstGeom prst="rect">
            <a:avLst/>
          </a:prstGeom>
          <a:noFill/>
        </p:spPr>
        <p:txBody>
          <a:bodyPr wrap="square">
            <a:spAutoFit/>
          </a:bodyPr>
          <a:lstStyle/>
          <a:p>
            <a:r>
              <a:rPr lang="fr-FR" sz="1400" b="1" dirty="0">
                <a:solidFill>
                  <a:schemeClr val="tx2"/>
                </a:solidFill>
                <a:latin typeface="+mj-lt"/>
              </a:rPr>
              <a:t>ZOOM : Visiteurs étrangers</a:t>
            </a:r>
            <a:r>
              <a:rPr lang="fr-FR" sz="1200" b="1" dirty="0">
                <a:solidFill>
                  <a:schemeClr val="tx2"/>
                </a:solidFill>
                <a:latin typeface="+mj-lt"/>
              </a:rPr>
              <a:t> – 16 % des visiteurs de l’évènement</a:t>
            </a:r>
            <a:endParaRPr lang="fr-FR" sz="1200" b="1" dirty="0"/>
          </a:p>
        </p:txBody>
      </p:sp>
      <p:sp>
        <p:nvSpPr>
          <p:cNvPr id="3" name="ZoneTexte 2">
            <a:extLst>
              <a:ext uri="{FF2B5EF4-FFF2-40B4-BE49-F238E27FC236}">
                <a16:creationId xmlns:a16="http://schemas.microsoft.com/office/drawing/2014/main" id="{4199482F-D62D-4137-F6FC-74BE968C283D}"/>
              </a:ext>
            </a:extLst>
          </p:cNvPr>
          <p:cNvSpPr txBox="1"/>
          <p:nvPr/>
        </p:nvSpPr>
        <p:spPr>
          <a:xfrm>
            <a:off x="1176334" y="1790428"/>
            <a:ext cx="1803631" cy="646331"/>
          </a:xfrm>
          <a:prstGeom prst="rect">
            <a:avLst/>
          </a:prstGeom>
          <a:noFill/>
        </p:spPr>
        <p:txBody>
          <a:bodyPr wrap="square" rtlCol="0">
            <a:spAutoFit/>
          </a:bodyPr>
          <a:lstStyle/>
          <a:p>
            <a:pPr algn="ctr"/>
            <a:r>
              <a:rPr lang="fr-FR" dirty="0">
                <a:solidFill>
                  <a:srgbClr val="FF9933"/>
                </a:solidFill>
              </a:rPr>
              <a:t>1</a:t>
            </a:r>
            <a:r>
              <a:rPr lang="fr-FR" baseline="30000" dirty="0">
                <a:solidFill>
                  <a:srgbClr val="FF9933"/>
                </a:solidFill>
              </a:rPr>
              <a:t>er</a:t>
            </a:r>
            <a:r>
              <a:rPr lang="fr-FR" dirty="0">
                <a:solidFill>
                  <a:srgbClr val="FF9933"/>
                </a:solidFill>
              </a:rPr>
              <a:t> </a:t>
            </a:r>
            <a:br>
              <a:rPr lang="fr-FR" dirty="0">
                <a:solidFill>
                  <a:srgbClr val="FF9933"/>
                </a:solidFill>
              </a:rPr>
            </a:br>
            <a:r>
              <a:rPr lang="fr-FR" dirty="0">
                <a:solidFill>
                  <a:srgbClr val="FF9933"/>
                </a:solidFill>
              </a:rPr>
              <a:t>Allemagne</a:t>
            </a:r>
          </a:p>
        </p:txBody>
      </p:sp>
      <p:sp>
        <p:nvSpPr>
          <p:cNvPr id="26" name="Espace réservé du contenu 1">
            <a:extLst>
              <a:ext uri="{FF2B5EF4-FFF2-40B4-BE49-F238E27FC236}">
                <a16:creationId xmlns:a16="http://schemas.microsoft.com/office/drawing/2014/main" id="{FEC9A395-6AC9-3DFB-9C3E-91057E65ABC4}"/>
              </a:ext>
            </a:extLst>
          </p:cNvPr>
          <p:cNvSpPr txBox="1">
            <a:spLocks/>
          </p:cNvSpPr>
          <p:nvPr/>
        </p:nvSpPr>
        <p:spPr>
          <a:xfrm>
            <a:off x="4642316" y="2746763"/>
            <a:ext cx="4408850" cy="2891645"/>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Parmi les </a:t>
            </a:r>
            <a:r>
              <a:rPr lang="fr-FR" sz="1100" b="1" dirty="0">
                <a:latin typeface="+mj-lt"/>
              </a:rPr>
              <a:t>visiteurs étrangers </a:t>
            </a:r>
            <a:r>
              <a:rPr lang="fr-FR" sz="1100" dirty="0">
                <a:latin typeface="+mj-lt"/>
              </a:rPr>
              <a:t>(16 % des visiteurs du périmètre d’étude lors de la </a:t>
            </a:r>
            <a:r>
              <a:rPr lang="fr-FR" sz="1100" b="1" dirty="0">
                <a:solidFill>
                  <a:srgbClr val="E6007E"/>
                </a:solidFill>
                <a:latin typeface="+mj-lt"/>
              </a:rPr>
              <a:t>Patrouille de France</a:t>
            </a:r>
            <a:r>
              <a:rPr lang="fr-FR" sz="1100" dirty="0">
                <a:latin typeface="+mj-lt"/>
              </a:rPr>
              <a:t>), on retrouve principalement des </a:t>
            </a:r>
            <a:r>
              <a:rPr lang="fr-FR" sz="1100" b="1" dirty="0">
                <a:latin typeface="+mj-lt"/>
              </a:rPr>
              <a:t>visiteurs Européens </a:t>
            </a:r>
            <a:r>
              <a:rPr lang="fr-FR" sz="1100" dirty="0">
                <a:latin typeface="+mj-lt"/>
              </a:rPr>
              <a:t>(</a:t>
            </a:r>
            <a:r>
              <a:rPr lang="fr-FR" sz="1400" b="1" dirty="0">
                <a:latin typeface="+mj-lt"/>
              </a:rPr>
              <a:t>90 %</a:t>
            </a:r>
            <a:r>
              <a:rPr lang="fr-FR" sz="1050" b="1" dirty="0">
                <a:latin typeface="+mj-lt"/>
              </a:rPr>
              <a:t>).</a:t>
            </a:r>
            <a:endParaRPr lang="fr-FR" sz="1100" b="1" dirty="0">
              <a:latin typeface="+mj-lt"/>
            </a:endParaRPr>
          </a:p>
          <a:p>
            <a:r>
              <a:rPr lang="fr-FR" sz="1100" dirty="0">
                <a:latin typeface="+mj-lt"/>
              </a:rPr>
              <a:t> </a:t>
            </a:r>
          </a:p>
          <a:p>
            <a:r>
              <a:rPr lang="fr-FR" sz="1100" dirty="0">
                <a:latin typeface="+mj-lt"/>
              </a:rPr>
              <a:t>Les nationalités les plus présentes sont le </a:t>
            </a:r>
            <a:r>
              <a:rPr lang="fr-FR" sz="1200" b="1" dirty="0">
                <a:latin typeface="+mj-lt"/>
              </a:rPr>
              <a:t>Allemagne</a:t>
            </a:r>
            <a:r>
              <a:rPr lang="fr-FR" sz="1100" dirty="0">
                <a:latin typeface="+mj-lt"/>
              </a:rPr>
              <a:t>, devant l’</a:t>
            </a:r>
            <a:r>
              <a:rPr lang="fr-FR" sz="1200" b="1" dirty="0">
                <a:latin typeface="+mj-lt"/>
              </a:rPr>
              <a:t>Italie</a:t>
            </a:r>
            <a:r>
              <a:rPr lang="fr-FR" sz="1100" dirty="0">
                <a:latin typeface="+mj-lt"/>
              </a:rPr>
              <a:t> et les </a:t>
            </a:r>
            <a:r>
              <a:rPr lang="fr-FR" sz="1200" b="1" dirty="0">
                <a:latin typeface="+mj-lt"/>
              </a:rPr>
              <a:t>Pays-Bas</a:t>
            </a:r>
            <a:r>
              <a:rPr lang="fr-FR" sz="1100" dirty="0">
                <a:latin typeface="+mj-lt"/>
              </a:rPr>
              <a:t>.</a:t>
            </a:r>
          </a:p>
          <a:p>
            <a:endParaRPr lang="fr-FR" sz="1100" dirty="0">
              <a:latin typeface="+mj-lt"/>
            </a:endParaRPr>
          </a:p>
          <a:p>
            <a:r>
              <a:rPr lang="fr-FR" sz="1100" dirty="0">
                <a:latin typeface="+mj-lt"/>
              </a:rPr>
              <a:t>Les fréquences de visites sont de l’ordre de 1,4 visites sur les </a:t>
            </a:r>
            <a:br>
              <a:rPr lang="fr-FR" sz="1100" dirty="0">
                <a:latin typeface="+mj-lt"/>
              </a:rPr>
            </a:br>
            <a:r>
              <a:rPr lang="fr-FR" sz="1100" dirty="0">
                <a:latin typeface="+mj-lt"/>
              </a:rPr>
              <a:t>2 jours pour les visiteurs étrangers.</a:t>
            </a:r>
          </a:p>
          <a:p>
            <a:endParaRPr lang="fr-FR" sz="1100" dirty="0">
              <a:latin typeface="+mj-lt"/>
            </a:endParaRPr>
          </a:p>
          <a:p>
            <a:endParaRPr lang="fr-FR" sz="1100" dirty="0">
              <a:latin typeface="+mj-lt"/>
            </a:endParaRPr>
          </a:p>
          <a:p>
            <a:endParaRPr lang="fr-FR" sz="1100" dirty="0">
              <a:latin typeface="+mj-lt"/>
            </a:endParaRPr>
          </a:p>
          <a:p>
            <a:r>
              <a:rPr lang="fr-FR" sz="1100" dirty="0">
                <a:latin typeface="+mj-lt"/>
              </a:rPr>
              <a:t> </a:t>
            </a:r>
            <a:endParaRPr lang="fr-FR" dirty="0">
              <a:solidFill>
                <a:schemeClr val="tx2"/>
              </a:solidFill>
              <a:latin typeface="+mj-lt"/>
            </a:endParaRPr>
          </a:p>
        </p:txBody>
      </p:sp>
      <p:sp>
        <p:nvSpPr>
          <p:cNvPr id="9" name="ZoneTexte 8">
            <a:extLst>
              <a:ext uri="{FF2B5EF4-FFF2-40B4-BE49-F238E27FC236}">
                <a16:creationId xmlns:a16="http://schemas.microsoft.com/office/drawing/2014/main" id="{B69D1606-DBDB-14AE-7184-E0ADDE0FA2F8}"/>
              </a:ext>
            </a:extLst>
          </p:cNvPr>
          <p:cNvSpPr txBox="1"/>
          <p:nvPr/>
        </p:nvSpPr>
        <p:spPr>
          <a:xfrm>
            <a:off x="2432405" y="2054548"/>
            <a:ext cx="1864937" cy="646331"/>
          </a:xfrm>
          <a:prstGeom prst="rect">
            <a:avLst/>
          </a:prstGeom>
          <a:noFill/>
        </p:spPr>
        <p:txBody>
          <a:bodyPr wrap="square" rtlCol="0">
            <a:spAutoFit/>
          </a:bodyPr>
          <a:lstStyle/>
          <a:p>
            <a:pPr algn="ctr"/>
            <a:r>
              <a:rPr lang="fr-FR" dirty="0">
                <a:solidFill>
                  <a:schemeClr val="bg2">
                    <a:lumMod val="50000"/>
                  </a:schemeClr>
                </a:solidFill>
              </a:rPr>
              <a:t>2</a:t>
            </a:r>
            <a:r>
              <a:rPr lang="fr-FR" baseline="30000" dirty="0">
                <a:solidFill>
                  <a:schemeClr val="bg2">
                    <a:lumMod val="50000"/>
                  </a:schemeClr>
                </a:solidFill>
              </a:rPr>
              <a:t>ème</a:t>
            </a:r>
            <a:r>
              <a:rPr lang="fr-FR" dirty="0">
                <a:solidFill>
                  <a:schemeClr val="bg2">
                    <a:lumMod val="50000"/>
                  </a:schemeClr>
                </a:solidFill>
              </a:rPr>
              <a:t> </a:t>
            </a:r>
            <a:br>
              <a:rPr lang="fr-FR" dirty="0">
                <a:solidFill>
                  <a:schemeClr val="bg2">
                    <a:lumMod val="50000"/>
                  </a:schemeClr>
                </a:solidFill>
              </a:rPr>
            </a:br>
            <a:r>
              <a:rPr lang="fr-FR" dirty="0">
                <a:solidFill>
                  <a:schemeClr val="bg2">
                    <a:lumMod val="50000"/>
                  </a:schemeClr>
                </a:solidFill>
              </a:rPr>
              <a:t>Italie</a:t>
            </a:r>
          </a:p>
        </p:txBody>
      </p:sp>
      <p:sp>
        <p:nvSpPr>
          <p:cNvPr id="10" name="ZoneTexte 9">
            <a:extLst>
              <a:ext uri="{FF2B5EF4-FFF2-40B4-BE49-F238E27FC236}">
                <a16:creationId xmlns:a16="http://schemas.microsoft.com/office/drawing/2014/main" id="{C0A5FDE2-3F2F-8599-C1D8-3892AADE5919}"/>
              </a:ext>
            </a:extLst>
          </p:cNvPr>
          <p:cNvSpPr txBox="1"/>
          <p:nvPr/>
        </p:nvSpPr>
        <p:spPr>
          <a:xfrm>
            <a:off x="539405" y="2242070"/>
            <a:ext cx="1181537" cy="646331"/>
          </a:xfrm>
          <a:prstGeom prst="rect">
            <a:avLst/>
          </a:prstGeom>
          <a:noFill/>
        </p:spPr>
        <p:txBody>
          <a:bodyPr wrap="square" rtlCol="0">
            <a:spAutoFit/>
          </a:bodyPr>
          <a:lstStyle/>
          <a:p>
            <a:pPr algn="ctr"/>
            <a:r>
              <a:rPr lang="fr-FR" dirty="0">
                <a:solidFill>
                  <a:srgbClr val="FFCC99"/>
                </a:solidFill>
              </a:rPr>
              <a:t>3</a:t>
            </a:r>
            <a:r>
              <a:rPr lang="fr-FR" baseline="30000" dirty="0">
                <a:solidFill>
                  <a:srgbClr val="FFCC99"/>
                </a:solidFill>
              </a:rPr>
              <a:t>ème</a:t>
            </a:r>
            <a:r>
              <a:rPr lang="fr-FR" dirty="0">
                <a:solidFill>
                  <a:srgbClr val="FFCC99"/>
                </a:solidFill>
              </a:rPr>
              <a:t> </a:t>
            </a:r>
            <a:br>
              <a:rPr lang="fr-FR" dirty="0">
                <a:solidFill>
                  <a:srgbClr val="FFCC99"/>
                </a:solidFill>
              </a:rPr>
            </a:br>
            <a:r>
              <a:rPr lang="fr-FR" dirty="0">
                <a:solidFill>
                  <a:srgbClr val="FFCC99"/>
                </a:solidFill>
              </a:rPr>
              <a:t>Pays-Bas</a:t>
            </a:r>
          </a:p>
        </p:txBody>
      </p:sp>
      <p:pic>
        <p:nvPicPr>
          <p:cNvPr id="14" name="Image 13">
            <a:extLst>
              <a:ext uri="{FF2B5EF4-FFF2-40B4-BE49-F238E27FC236}">
                <a16:creationId xmlns:a16="http://schemas.microsoft.com/office/drawing/2014/main" id="{5D902078-0821-22AB-8BDE-300B2A7DBBB3}"/>
              </a:ext>
            </a:extLst>
          </p:cNvPr>
          <p:cNvPicPr>
            <a:picLocks noChangeAspect="1"/>
          </p:cNvPicPr>
          <p:nvPr/>
        </p:nvPicPr>
        <p:blipFill>
          <a:blip r:embed="rId2"/>
          <a:stretch>
            <a:fillRect/>
          </a:stretch>
        </p:blipFill>
        <p:spPr>
          <a:xfrm>
            <a:off x="1730194" y="2401465"/>
            <a:ext cx="756209" cy="444273"/>
          </a:xfrm>
          <a:prstGeom prst="rect">
            <a:avLst/>
          </a:prstGeom>
        </p:spPr>
      </p:pic>
      <p:pic>
        <p:nvPicPr>
          <p:cNvPr id="35" name="Image 34" descr="Une image contenant étoile, drapeau, bleu, Bleu électrique&#10;&#10;Description générée automatiquement">
            <a:extLst>
              <a:ext uri="{FF2B5EF4-FFF2-40B4-BE49-F238E27FC236}">
                <a16:creationId xmlns:a16="http://schemas.microsoft.com/office/drawing/2014/main" id="{37305A55-13E0-63D8-2403-C323712564BB}"/>
              </a:ext>
            </a:extLst>
          </p:cNvPr>
          <p:cNvPicPr>
            <a:picLocks noChangeAspect="1"/>
          </p:cNvPicPr>
          <p:nvPr/>
        </p:nvPicPr>
        <p:blipFill>
          <a:blip r:embed="rId3"/>
          <a:stretch>
            <a:fillRect/>
          </a:stretch>
        </p:blipFill>
        <p:spPr>
          <a:xfrm>
            <a:off x="5591358" y="2012093"/>
            <a:ext cx="902043" cy="601127"/>
          </a:xfrm>
          <a:prstGeom prst="rect">
            <a:avLst/>
          </a:prstGeom>
        </p:spPr>
      </p:pic>
      <p:grpSp>
        <p:nvGrpSpPr>
          <p:cNvPr id="36" name="Groupe 35">
            <a:extLst>
              <a:ext uri="{FF2B5EF4-FFF2-40B4-BE49-F238E27FC236}">
                <a16:creationId xmlns:a16="http://schemas.microsoft.com/office/drawing/2014/main" id="{9859EDD5-AC77-A30E-E3E6-D4678E5DA76E}"/>
              </a:ext>
            </a:extLst>
          </p:cNvPr>
          <p:cNvGrpSpPr/>
          <p:nvPr/>
        </p:nvGrpSpPr>
        <p:grpSpPr>
          <a:xfrm>
            <a:off x="6964362" y="5721975"/>
            <a:ext cx="1398588" cy="273844"/>
            <a:chOff x="6964362" y="4864725"/>
            <a:chExt cx="1398588" cy="273844"/>
          </a:xfrm>
        </p:grpSpPr>
        <p:sp>
          <p:nvSpPr>
            <p:cNvPr id="37" name="Espace réservé du pied de page 4">
              <a:extLst>
                <a:ext uri="{FF2B5EF4-FFF2-40B4-BE49-F238E27FC236}">
                  <a16:creationId xmlns:a16="http://schemas.microsoft.com/office/drawing/2014/main" id="{2DF7C9A2-1D44-CC14-1C60-A4808BEC0F0D}"/>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4" action="ppaction://hlinksldjump"/>
                </a:rPr>
                <a:t>SOMMAIRE</a:t>
              </a:r>
              <a:endParaRPr lang="fr-FR" sz="1100" b="1" dirty="0"/>
            </a:p>
          </p:txBody>
        </p:sp>
        <p:sp>
          <p:nvSpPr>
            <p:cNvPr id="38" name="Flèche : droite 37">
              <a:extLst>
                <a:ext uri="{FF2B5EF4-FFF2-40B4-BE49-F238E27FC236}">
                  <a16:creationId xmlns:a16="http://schemas.microsoft.com/office/drawing/2014/main" id="{5ADF2433-6E0A-4840-E7F0-E6E0DEDA7591}"/>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9" name="ZoneTexte 38">
            <a:extLst>
              <a:ext uri="{FF2B5EF4-FFF2-40B4-BE49-F238E27FC236}">
                <a16:creationId xmlns:a16="http://schemas.microsoft.com/office/drawing/2014/main" id="{BC5CF742-06D6-574F-17BE-23DE7D2EB30D}"/>
              </a:ext>
            </a:extLst>
          </p:cNvPr>
          <p:cNvSpPr txBox="1"/>
          <p:nvPr/>
        </p:nvSpPr>
        <p:spPr>
          <a:xfrm>
            <a:off x="4133851" y="4983712"/>
            <a:ext cx="4947772" cy="430887"/>
          </a:xfrm>
          <a:custGeom>
            <a:avLst/>
            <a:gdLst>
              <a:gd name="connsiteX0" fmla="*/ 0 w 4947772"/>
              <a:gd name="connsiteY0" fmla="*/ 0 h 430887"/>
              <a:gd name="connsiteX1" fmla="*/ 599230 w 4947772"/>
              <a:gd name="connsiteY1" fmla="*/ 0 h 430887"/>
              <a:gd name="connsiteX2" fmla="*/ 1148983 w 4947772"/>
              <a:gd name="connsiteY2" fmla="*/ 0 h 430887"/>
              <a:gd name="connsiteX3" fmla="*/ 1649257 w 4947772"/>
              <a:gd name="connsiteY3" fmla="*/ 0 h 430887"/>
              <a:gd name="connsiteX4" fmla="*/ 2297965 w 4947772"/>
              <a:gd name="connsiteY4" fmla="*/ 0 h 430887"/>
              <a:gd name="connsiteX5" fmla="*/ 2798240 w 4947772"/>
              <a:gd name="connsiteY5" fmla="*/ 0 h 430887"/>
              <a:gd name="connsiteX6" fmla="*/ 3347992 w 4947772"/>
              <a:gd name="connsiteY6" fmla="*/ 0 h 430887"/>
              <a:gd name="connsiteX7" fmla="*/ 3798789 w 4947772"/>
              <a:gd name="connsiteY7" fmla="*/ 0 h 430887"/>
              <a:gd name="connsiteX8" fmla="*/ 4348542 w 4947772"/>
              <a:gd name="connsiteY8" fmla="*/ 0 h 430887"/>
              <a:gd name="connsiteX9" fmla="*/ 4947772 w 4947772"/>
              <a:gd name="connsiteY9" fmla="*/ 0 h 430887"/>
              <a:gd name="connsiteX10" fmla="*/ 4947772 w 4947772"/>
              <a:gd name="connsiteY10" fmla="*/ 430887 h 430887"/>
              <a:gd name="connsiteX11" fmla="*/ 4348542 w 4947772"/>
              <a:gd name="connsiteY11" fmla="*/ 430887 h 430887"/>
              <a:gd name="connsiteX12" fmla="*/ 3699834 w 4947772"/>
              <a:gd name="connsiteY12" fmla="*/ 430887 h 430887"/>
              <a:gd name="connsiteX13" fmla="*/ 3298515 w 4947772"/>
              <a:gd name="connsiteY13" fmla="*/ 430887 h 430887"/>
              <a:gd name="connsiteX14" fmla="*/ 2897195 w 4947772"/>
              <a:gd name="connsiteY14" fmla="*/ 430887 h 430887"/>
              <a:gd name="connsiteX15" fmla="*/ 2495876 w 4947772"/>
              <a:gd name="connsiteY15" fmla="*/ 430887 h 430887"/>
              <a:gd name="connsiteX16" fmla="*/ 1896646 w 4947772"/>
              <a:gd name="connsiteY16" fmla="*/ 430887 h 430887"/>
              <a:gd name="connsiteX17" fmla="*/ 1247938 w 4947772"/>
              <a:gd name="connsiteY17" fmla="*/ 430887 h 430887"/>
              <a:gd name="connsiteX18" fmla="*/ 747663 w 4947772"/>
              <a:gd name="connsiteY18" fmla="*/ 430887 h 430887"/>
              <a:gd name="connsiteX19" fmla="*/ 0 w 4947772"/>
              <a:gd name="connsiteY19" fmla="*/ 430887 h 430887"/>
              <a:gd name="connsiteX20" fmla="*/ 0 w 4947772"/>
              <a:gd name="connsiteY20"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7772" h="430887" fill="none" extrusionOk="0">
                <a:moveTo>
                  <a:pt x="0" y="0"/>
                </a:moveTo>
                <a:cubicBezTo>
                  <a:pt x="148554" y="-46886"/>
                  <a:pt x="330917" y="31481"/>
                  <a:pt x="599230" y="0"/>
                </a:cubicBezTo>
                <a:cubicBezTo>
                  <a:pt x="867543" y="-31481"/>
                  <a:pt x="933200" y="40322"/>
                  <a:pt x="1148983" y="0"/>
                </a:cubicBezTo>
                <a:cubicBezTo>
                  <a:pt x="1364766" y="-40322"/>
                  <a:pt x="1516334" y="31189"/>
                  <a:pt x="1649257" y="0"/>
                </a:cubicBezTo>
                <a:cubicBezTo>
                  <a:pt x="1782180" y="-31189"/>
                  <a:pt x="2129208" y="54473"/>
                  <a:pt x="2297965" y="0"/>
                </a:cubicBezTo>
                <a:cubicBezTo>
                  <a:pt x="2466722" y="-54473"/>
                  <a:pt x="2582934" y="16445"/>
                  <a:pt x="2798240" y="0"/>
                </a:cubicBezTo>
                <a:cubicBezTo>
                  <a:pt x="3013546" y="-16445"/>
                  <a:pt x="3186323" y="6978"/>
                  <a:pt x="3347992" y="0"/>
                </a:cubicBezTo>
                <a:cubicBezTo>
                  <a:pt x="3509661" y="-6978"/>
                  <a:pt x="3703617" y="25627"/>
                  <a:pt x="3798789" y="0"/>
                </a:cubicBezTo>
                <a:cubicBezTo>
                  <a:pt x="3893961" y="-25627"/>
                  <a:pt x="4162648" y="54717"/>
                  <a:pt x="4348542" y="0"/>
                </a:cubicBezTo>
                <a:cubicBezTo>
                  <a:pt x="4534436" y="-54717"/>
                  <a:pt x="4665289" y="34979"/>
                  <a:pt x="4947772" y="0"/>
                </a:cubicBezTo>
                <a:cubicBezTo>
                  <a:pt x="4976698" y="145883"/>
                  <a:pt x="4946298" y="333539"/>
                  <a:pt x="4947772" y="430887"/>
                </a:cubicBezTo>
                <a:cubicBezTo>
                  <a:pt x="4813837" y="457593"/>
                  <a:pt x="4525403" y="376021"/>
                  <a:pt x="4348542" y="430887"/>
                </a:cubicBezTo>
                <a:cubicBezTo>
                  <a:pt x="4171681" y="485753"/>
                  <a:pt x="4017658" y="419573"/>
                  <a:pt x="3699834" y="430887"/>
                </a:cubicBezTo>
                <a:cubicBezTo>
                  <a:pt x="3382010" y="442201"/>
                  <a:pt x="3392951" y="395654"/>
                  <a:pt x="3298515" y="430887"/>
                </a:cubicBezTo>
                <a:cubicBezTo>
                  <a:pt x="3204079" y="466120"/>
                  <a:pt x="3069517" y="428389"/>
                  <a:pt x="2897195" y="430887"/>
                </a:cubicBezTo>
                <a:cubicBezTo>
                  <a:pt x="2724873" y="433385"/>
                  <a:pt x="2623267" y="414742"/>
                  <a:pt x="2495876" y="430887"/>
                </a:cubicBezTo>
                <a:cubicBezTo>
                  <a:pt x="2368485" y="447032"/>
                  <a:pt x="2074723" y="429148"/>
                  <a:pt x="1896646" y="430887"/>
                </a:cubicBezTo>
                <a:cubicBezTo>
                  <a:pt x="1718569" y="432626"/>
                  <a:pt x="1395076" y="393077"/>
                  <a:pt x="1247938" y="430887"/>
                </a:cubicBezTo>
                <a:cubicBezTo>
                  <a:pt x="1100800" y="468697"/>
                  <a:pt x="947001" y="417975"/>
                  <a:pt x="747663" y="430887"/>
                </a:cubicBezTo>
                <a:cubicBezTo>
                  <a:pt x="548326" y="443799"/>
                  <a:pt x="331244" y="389088"/>
                  <a:pt x="0" y="430887"/>
                </a:cubicBezTo>
                <a:cubicBezTo>
                  <a:pt x="-5928" y="318542"/>
                  <a:pt x="38191" y="145201"/>
                  <a:pt x="0" y="0"/>
                </a:cubicBezTo>
                <a:close/>
              </a:path>
              <a:path w="4947772" h="430887" stroke="0" extrusionOk="0">
                <a:moveTo>
                  <a:pt x="0" y="0"/>
                </a:moveTo>
                <a:cubicBezTo>
                  <a:pt x="135706" y="-18725"/>
                  <a:pt x="277263" y="40689"/>
                  <a:pt x="401319" y="0"/>
                </a:cubicBezTo>
                <a:cubicBezTo>
                  <a:pt x="525375" y="-40689"/>
                  <a:pt x="678098" y="8550"/>
                  <a:pt x="951072" y="0"/>
                </a:cubicBezTo>
                <a:cubicBezTo>
                  <a:pt x="1224046" y="-8550"/>
                  <a:pt x="1361969" y="11540"/>
                  <a:pt x="1500824" y="0"/>
                </a:cubicBezTo>
                <a:cubicBezTo>
                  <a:pt x="1639679" y="-11540"/>
                  <a:pt x="1837858" y="18505"/>
                  <a:pt x="2001099" y="0"/>
                </a:cubicBezTo>
                <a:cubicBezTo>
                  <a:pt x="2164340" y="-18505"/>
                  <a:pt x="2467563" y="17386"/>
                  <a:pt x="2600329" y="0"/>
                </a:cubicBezTo>
                <a:cubicBezTo>
                  <a:pt x="2733095" y="-17386"/>
                  <a:pt x="2933366" y="18435"/>
                  <a:pt x="3100604" y="0"/>
                </a:cubicBezTo>
                <a:cubicBezTo>
                  <a:pt x="3267842" y="-18435"/>
                  <a:pt x="3387266" y="45280"/>
                  <a:pt x="3551401" y="0"/>
                </a:cubicBezTo>
                <a:cubicBezTo>
                  <a:pt x="3715536" y="-45280"/>
                  <a:pt x="3921669" y="49200"/>
                  <a:pt x="4051676" y="0"/>
                </a:cubicBezTo>
                <a:cubicBezTo>
                  <a:pt x="4181684" y="-49200"/>
                  <a:pt x="4758716" y="76904"/>
                  <a:pt x="4947772" y="0"/>
                </a:cubicBezTo>
                <a:cubicBezTo>
                  <a:pt x="4985547" y="135633"/>
                  <a:pt x="4947536" y="247548"/>
                  <a:pt x="4947772" y="430887"/>
                </a:cubicBezTo>
                <a:cubicBezTo>
                  <a:pt x="4749803" y="436856"/>
                  <a:pt x="4646383" y="397349"/>
                  <a:pt x="4546453" y="430887"/>
                </a:cubicBezTo>
                <a:cubicBezTo>
                  <a:pt x="4446523" y="464425"/>
                  <a:pt x="4203034" y="406118"/>
                  <a:pt x="3947223" y="430887"/>
                </a:cubicBezTo>
                <a:cubicBezTo>
                  <a:pt x="3691412" y="455656"/>
                  <a:pt x="3580746" y="403254"/>
                  <a:pt x="3397470" y="430887"/>
                </a:cubicBezTo>
                <a:cubicBezTo>
                  <a:pt x="3214194" y="458520"/>
                  <a:pt x="2991929" y="366355"/>
                  <a:pt x="2798240" y="430887"/>
                </a:cubicBezTo>
                <a:cubicBezTo>
                  <a:pt x="2604551" y="495419"/>
                  <a:pt x="2437936" y="387230"/>
                  <a:pt x="2297965" y="430887"/>
                </a:cubicBezTo>
                <a:cubicBezTo>
                  <a:pt x="2157994" y="474544"/>
                  <a:pt x="1941311" y="426021"/>
                  <a:pt x="1748213" y="430887"/>
                </a:cubicBezTo>
                <a:cubicBezTo>
                  <a:pt x="1555115" y="435753"/>
                  <a:pt x="1322104" y="386017"/>
                  <a:pt x="1198460" y="430887"/>
                </a:cubicBezTo>
                <a:cubicBezTo>
                  <a:pt x="1074816" y="475757"/>
                  <a:pt x="910597" y="373442"/>
                  <a:pt x="648708" y="430887"/>
                </a:cubicBezTo>
                <a:cubicBezTo>
                  <a:pt x="386819" y="488332"/>
                  <a:pt x="151007" y="411927"/>
                  <a:pt x="0" y="430887"/>
                </a:cubicBezTo>
                <a:cubicBezTo>
                  <a:pt x="-2908" y="226648"/>
                  <a:pt x="50717" y="185731"/>
                  <a:pt x="0" y="0"/>
                </a:cubicBezTo>
                <a:close/>
              </a:path>
            </a:pathLst>
          </a:custGeom>
          <a:ln w="12700">
            <a:solidFill>
              <a:srgbClr val="E6007E"/>
            </a:solidFill>
            <a:extLst>
              <a:ext uri="{C807C97D-BFC1-408E-A445-0C87EB9F89A2}">
                <ask:lineSketchStyleProps xmlns:ask="http://schemas.microsoft.com/office/drawing/2018/sketchyshapes" sd="3800722442">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E6007E"/>
                </a:solidFill>
                <a:latin typeface="+mj-lt"/>
              </a:rPr>
              <a:t>Par rapport à un week-end habituel de l’été,</a:t>
            </a:r>
            <a:br>
              <a:rPr lang="fr-FR" sz="1100" dirty="0">
                <a:solidFill>
                  <a:srgbClr val="E6007E"/>
                </a:solidFill>
                <a:latin typeface="+mj-lt"/>
              </a:rPr>
            </a:br>
            <a:r>
              <a:rPr lang="fr-FR" sz="1100" dirty="0">
                <a:solidFill>
                  <a:srgbClr val="E6007E"/>
                </a:solidFill>
                <a:latin typeface="+mj-lt"/>
              </a:rPr>
              <a:t> les visiteurs </a:t>
            </a:r>
            <a:r>
              <a:rPr lang="fr-FR" sz="1100" b="1" dirty="0">
                <a:solidFill>
                  <a:srgbClr val="E6007E"/>
                </a:solidFill>
                <a:latin typeface="+mj-lt"/>
              </a:rPr>
              <a:t>étrangers</a:t>
            </a:r>
            <a:r>
              <a:rPr lang="fr-FR" sz="1100" dirty="0">
                <a:solidFill>
                  <a:srgbClr val="E6007E"/>
                </a:solidFill>
                <a:latin typeface="+mj-lt"/>
              </a:rPr>
              <a:t> ont </a:t>
            </a:r>
            <a:r>
              <a:rPr lang="fr-FR" sz="1100" b="1" dirty="0">
                <a:solidFill>
                  <a:srgbClr val="E6007E"/>
                </a:solidFill>
                <a:latin typeface="+mj-lt"/>
              </a:rPr>
              <a:t>progressé de 14 % (soit + 2 000 visites)</a:t>
            </a:r>
          </a:p>
        </p:txBody>
      </p:sp>
      <p:pic>
        <p:nvPicPr>
          <p:cNvPr id="2" name="Image 1" descr="Une image contenant Police, Graphique, cercle, conception&#10;&#10;Description générée automatiquement">
            <a:extLst>
              <a:ext uri="{FF2B5EF4-FFF2-40B4-BE49-F238E27FC236}">
                <a16:creationId xmlns:a16="http://schemas.microsoft.com/office/drawing/2014/main" id="{F50E7162-E227-988B-7638-0E6DADC0B8BC}"/>
              </a:ext>
            </a:extLst>
          </p:cNvPr>
          <p:cNvPicPr>
            <a:picLocks noChangeAspect="1"/>
          </p:cNvPicPr>
          <p:nvPr/>
        </p:nvPicPr>
        <p:blipFill>
          <a:blip r:embed="rId5"/>
          <a:stretch>
            <a:fillRect/>
          </a:stretch>
        </p:blipFill>
        <p:spPr>
          <a:xfrm>
            <a:off x="8458200" y="953997"/>
            <a:ext cx="557553" cy="557553"/>
          </a:xfrm>
          <a:prstGeom prst="rect">
            <a:avLst/>
          </a:prstGeom>
        </p:spPr>
      </p:pic>
      <p:pic>
        <p:nvPicPr>
          <p:cNvPr id="12" name="Image 11">
            <a:extLst>
              <a:ext uri="{FF2B5EF4-FFF2-40B4-BE49-F238E27FC236}">
                <a16:creationId xmlns:a16="http://schemas.microsoft.com/office/drawing/2014/main" id="{B85478F9-7C1E-3C1C-DA13-254B98823EFE}"/>
              </a:ext>
            </a:extLst>
          </p:cNvPr>
          <p:cNvPicPr>
            <a:picLocks noChangeAspect="1"/>
          </p:cNvPicPr>
          <p:nvPr/>
        </p:nvPicPr>
        <p:blipFill>
          <a:blip r:embed="rId6"/>
          <a:stretch>
            <a:fillRect/>
          </a:stretch>
        </p:blipFill>
        <p:spPr>
          <a:xfrm>
            <a:off x="7404224" y="987513"/>
            <a:ext cx="1018700" cy="501473"/>
          </a:xfrm>
          <a:prstGeom prst="rect">
            <a:avLst/>
          </a:prstGeom>
        </p:spPr>
      </p:pic>
      <p:pic>
        <p:nvPicPr>
          <p:cNvPr id="13" name="Image 12">
            <a:extLst>
              <a:ext uri="{FF2B5EF4-FFF2-40B4-BE49-F238E27FC236}">
                <a16:creationId xmlns:a16="http://schemas.microsoft.com/office/drawing/2014/main" id="{CC9CE872-AB61-AD5C-B5FD-360013F86848}"/>
              </a:ext>
            </a:extLst>
          </p:cNvPr>
          <p:cNvPicPr>
            <a:picLocks noChangeAspect="1"/>
          </p:cNvPicPr>
          <p:nvPr/>
        </p:nvPicPr>
        <p:blipFill>
          <a:blip r:embed="rId7"/>
          <a:stretch>
            <a:fillRect/>
          </a:stretch>
        </p:blipFill>
        <p:spPr>
          <a:xfrm>
            <a:off x="-5567" y="2783675"/>
            <a:ext cx="4720441" cy="2960719"/>
          </a:xfrm>
          <a:prstGeom prst="rect">
            <a:avLst/>
          </a:prstGeom>
        </p:spPr>
      </p:pic>
    </p:spTree>
    <p:extLst>
      <p:ext uri="{BB962C8B-B14F-4D97-AF65-F5344CB8AC3E}">
        <p14:creationId xmlns:p14="http://schemas.microsoft.com/office/powerpoint/2010/main" val="1792873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carte, atlas, diagramme&#10;&#10;Description générée automatiquement">
            <a:extLst>
              <a:ext uri="{FF2B5EF4-FFF2-40B4-BE49-F238E27FC236}">
                <a16:creationId xmlns:a16="http://schemas.microsoft.com/office/drawing/2014/main" id="{6FB0A2DB-5C0E-FB14-C666-02CB31D30170}"/>
              </a:ext>
            </a:extLst>
          </p:cNvPr>
          <p:cNvPicPr>
            <a:picLocks noChangeAspect="1"/>
          </p:cNvPicPr>
          <p:nvPr/>
        </p:nvPicPr>
        <p:blipFill rotWithShape="1">
          <a:blip r:embed="rId2"/>
          <a:srcRect l="1683"/>
          <a:stretch/>
        </p:blipFill>
        <p:spPr>
          <a:xfrm>
            <a:off x="44639" y="2694211"/>
            <a:ext cx="4253041" cy="3010481"/>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44</a:t>
            </a:fld>
            <a:endParaRPr lang="fr-F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1"/>
            <a:ext cx="8229600" cy="631735"/>
          </a:xfrm>
        </p:spPr>
        <p:txBody>
          <a:bodyPr>
            <a:normAutofit/>
          </a:bodyPr>
          <a:lstStyle/>
          <a:p>
            <a:r>
              <a:rPr lang="fr-FR" sz="3000" dirty="0"/>
              <a:t>PROVENANCE des visiteurs</a:t>
            </a:r>
          </a:p>
        </p:txBody>
      </p:sp>
      <p:sp>
        <p:nvSpPr>
          <p:cNvPr id="7" name="ZoneTexte 6">
            <a:extLst>
              <a:ext uri="{FF2B5EF4-FFF2-40B4-BE49-F238E27FC236}">
                <a16:creationId xmlns:a16="http://schemas.microsoft.com/office/drawing/2014/main" id="{117A431C-F7FA-BF59-1D74-BA7620E90EF8}"/>
              </a:ext>
            </a:extLst>
          </p:cNvPr>
          <p:cNvSpPr txBox="1"/>
          <p:nvPr/>
        </p:nvSpPr>
        <p:spPr>
          <a:xfrm>
            <a:off x="44638" y="1523560"/>
            <a:ext cx="7133402" cy="307777"/>
          </a:xfrm>
          <a:prstGeom prst="rect">
            <a:avLst/>
          </a:prstGeom>
          <a:noFill/>
        </p:spPr>
        <p:txBody>
          <a:bodyPr wrap="square">
            <a:spAutoFit/>
          </a:bodyPr>
          <a:lstStyle/>
          <a:p>
            <a:r>
              <a:rPr lang="fr-FR" sz="1400" b="1" dirty="0">
                <a:solidFill>
                  <a:schemeClr val="tx2"/>
                </a:solidFill>
                <a:latin typeface="+mj-lt"/>
              </a:rPr>
              <a:t>ZOOM : Visiteurs étrangers</a:t>
            </a:r>
            <a:r>
              <a:rPr lang="fr-FR" sz="1200" b="1" dirty="0">
                <a:solidFill>
                  <a:schemeClr val="tx2"/>
                </a:solidFill>
                <a:latin typeface="+mj-lt"/>
              </a:rPr>
              <a:t> – 16 % des visiteurs de l’évènement</a:t>
            </a:r>
            <a:endParaRPr lang="fr-FR" sz="1200" b="1" dirty="0"/>
          </a:p>
        </p:txBody>
      </p:sp>
      <p:grpSp>
        <p:nvGrpSpPr>
          <p:cNvPr id="36" name="Groupe 35">
            <a:extLst>
              <a:ext uri="{FF2B5EF4-FFF2-40B4-BE49-F238E27FC236}">
                <a16:creationId xmlns:a16="http://schemas.microsoft.com/office/drawing/2014/main" id="{9859EDD5-AC77-A30E-E3E6-D4678E5DA76E}"/>
              </a:ext>
            </a:extLst>
          </p:cNvPr>
          <p:cNvGrpSpPr/>
          <p:nvPr/>
        </p:nvGrpSpPr>
        <p:grpSpPr>
          <a:xfrm>
            <a:off x="6964362" y="5721975"/>
            <a:ext cx="1398588" cy="273844"/>
            <a:chOff x="6964362" y="4864725"/>
            <a:chExt cx="1398588" cy="273844"/>
          </a:xfrm>
        </p:grpSpPr>
        <p:sp>
          <p:nvSpPr>
            <p:cNvPr id="37" name="Espace réservé du pied de page 4">
              <a:extLst>
                <a:ext uri="{FF2B5EF4-FFF2-40B4-BE49-F238E27FC236}">
                  <a16:creationId xmlns:a16="http://schemas.microsoft.com/office/drawing/2014/main" id="{2DF7C9A2-1D44-CC14-1C60-A4808BEC0F0D}"/>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38" name="Flèche : droite 37">
              <a:extLst>
                <a:ext uri="{FF2B5EF4-FFF2-40B4-BE49-F238E27FC236}">
                  <a16:creationId xmlns:a16="http://schemas.microsoft.com/office/drawing/2014/main" id="{5ADF2433-6E0A-4840-E7F0-E6E0DEDA7591}"/>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DE5FDE75-506F-0B80-4C14-BF131109D474}"/>
              </a:ext>
            </a:extLst>
          </p:cNvPr>
          <p:cNvSpPr txBox="1"/>
          <p:nvPr/>
        </p:nvSpPr>
        <p:spPr>
          <a:xfrm>
            <a:off x="448436" y="2350501"/>
            <a:ext cx="2704089" cy="461665"/>
          </a:xfrm>
          <a:prstGeom prst="rect">
            <a:avLst/>
          </a:prstGeom>
          <a:noFill/>
        </p:spPr>
        <p:txBody>
          <a:bodyPr wrap="square">
            <a:spAutoFit/>
          </a:bodyPr>
          <a:lstStyle/>
          <a:p>
            <a:pPr algn="ctr"/>
            <a:r>
              <a:rPr lang="fr-FR" sz="1200" b="1" dirty="0">
                <a:solidFill>
                  <a:schemeClr val="tx2"/>
                </a:solidFill>
                <a:latin typeface="+mj-lt"/>
              </a:rPr>
              <a:t>Lieux de nuitées (soir)</a:t>
            </a:r>
          </a:p>
          <a:p>
            <a:pPr algn="ctr"/>
            <a:r>
              <a:rPr lang="fr-FR" sz="1200" b="1" dirty="0">
                <a:solidFill>
                  <a:schemeClr val="tx2"/>
                </a:solidFill>
                <a:latin typeface="+mj-lt"/>
              </a:rPr>
              <a:t>des visiteurs Etrangers</a:t>
            </a:r>
            <a:endParaRPr lang="fr-FR" sz="1200" b="1" dirty="0"/>
          </a:p>
        </p:txBody>
      </p:sp>
      <p:sp>
        <p:nvSpPr>
          <p:cNvPr id="12" name="Espace réservé du contenu 1">
            <a:extLst>
              <a:ext uri="{FF2B5EF4-FFF2-40B4-BE49-F238E27FC236}">
                <a16:creationId xmlns:a16="http://schemas.microsoft.com/office/drawing/2014/main" id="{6672782D-840F-D9AD-AF71-89B04B8D5CB2}"/>
              </a:ext>
            </a:extLst>
          </p:cNvPr>
          <p:cNvSpPr txBox="1">
            <a:spLocks/>
          </p:cNvSpPr>
          <p:nvPr/>
        </p:nvSpPr>
        <p:spPr>
          <a:xfrm>
            <a:off x="3528324" y="1795344"/>
            <a:ext cx="5620289" cy="1809681"/>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Les visiteurs Etrangers, le soir, après leur venue à la</a:t>
            </a:r>
            <a:r>
              <a:rPr lang="fr-FR" sz="1100" dirty="0">
                <a:solidFill>
                  <a:srgbClr val="C4007A"/>
                </a:solidFill>
                <a:latin typeface="+mj-lt"/>
              </a:rPr>
              <a:t> </a:t>
            </a:r>
            <a:r>
              <a:rPr lang="fr-FR" sz="1100" b="1" dirty="0">
                <a:solidFill>
                  <a:srgbClr val="E6007E"/>
                </a:solidFill>
                <a:latin typeface="+mj-lt"/>
              </a:rPr>
              <a:t>Patrouille de France </a:t>
            </a:r>
            <a:r>
              <a:rPr lang="fr-FR" sz="1100" dirty="0">
                <a:latin typeface="+mj-lt"/>
              </a:rPr>
              <a:t>ont résidé principalement à </a:t>
            </a:r>
            <a:r>
              <a:rPr lang="fr-FR" sz="1400" b="1" dirty="0">
                <a:latin typeface="+mj-lt"/>
              </a:rPr>
              <a:t>Lannion-Trégor (85 %) </a:t>
            </a:r>
            <a:r>
              <a:rPr lang="fr-FR" sz="1100" dirty="0">
                <a:latin typeface="+mj-lt"/>
              </a:rPr>
              <a:t>devant </a:t>
            </a:r>
            <a:r>
              <a:rPr lang="fr-FR" sz="1100" b="1" dirty="0">
                <a:solidFill>
                  <a:srgbClr val="4CAED0"/>
                </a:solidFill>
                <a:latin typeface="+mj-lt"/>
              </a:rPr>
              <a:t>Morlaix Communauté (3,2 %) et Saint-Brieuc Armor Agglomération (3,1 %)</a:t>
            </a:r>
          </a:p>
          <a:p>
            <a:br>
              <a:rPr lang="fr-FR" sz="1100" dirty="0">
                <a:latin typeface="+mj-lt"/>
              </a:rPr>
            </a:br>
            <a:r>
              <a:rPr lang="fr-FR" sz="1100" dirty="0">
                <a:latin typeface="+mj-lt"/>
              </a:rPr>
              <a:t>La commune de Perros-Guirec représente à elle 31 % des lieux de nuitées devant Trégastel et Louannec (12 % chacun).</a:t>
            </a:r>
          </a:p>
        </p:txBody>
      </p:sp>
      <p:pic>
        <p:nvPicPr>
          <p:cNvPr id="8" name="Image 7" descr="Une image contenant Police, Graphique, cercle, conception&#10;&#10;Description générée automatiquement">
            <a:extLst>
              <a:ext uri="{FF2B5EF4-FFF2-40B4-BE49-F238E27FC236}">
                <a16:creationId xmlns:a16="http://schemas.microsoft.com/office/drawing/2014/main" id="{2AF0BAD8-6901-965C-2A16-3F3A56096B52}"/>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A95E1F9C-D281-B493-82D0-C3605FC60762}"/>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0" name="Image 9">
            <a:extLst>
              <a:ext uri="{FF2B5EF4-FFF2-40B4-BE49-F238E27FC236}">
                <a16:creationId xmlns:a16="http://schemas.microsoft.com/office/drawing/2014/main" id="{A6EDA0F9-1BD7-BE5C-0A92-11A0BB781BBD}"/>
              </a:ext>
            </a:extLst>
          </p:cNvPr>
          <p:cNvPicPr>
            <a:picLocks noChangeAspect="1"/>
          </p:cNvPicPr>
          <p:nvPr/>
        </p:nvPicPr>
        <p:blipFill>
          <a:blip r:embed="rId6"/>
          <a:stretch>
            <a:fillRect/>
          </a:stretch>
        </p:blipFill>
        <p:spPr>
          <a:xfrm>
            <a:off x="3152524" y="3289879"/>
            <a:ext cx="4040438" cy="2423455"/>
          </a:xfrm>
          <a:prstGeom prst="rect">
            <a:avLst/>
          </a:prstGeom>
        </p:spPr>
      </p:pic>
      <p:pic>
        <p:nvPicPr>
          <p:cNvPr id="14" name="Image 13">
            <a:extLst>
              <a:ext uri="{FF2B5EF4-FFF2-40B4-BE49-F238E27FC236}">
                <a16:creationId xmlns:a16="http://schemas.microsoft.com/office/drawing/2014/main" id="{F397319B-9F05-314F-1383-86D994ABB396}"/>
              </a:ext>
            </a:extLst>
          </p:cNvPr>
          <p:cNvPicPr>
            <a:picLocks noChangeAspect="1"/>
          </p:cNvPicPr>
          <p:nvPr/>
        </p:nvPicPr>
        <p:blipFill>
          <a:blip r:embed="rId7"/>
          <a:stretch>
            <a:fillRect/>
          </a:stretch>
        </p:blipFill>
        <p:spPr>
          <a:xfrm>
            <a:off x="6959450" y="3828859"/>
            <a:ext cx="1933047" cy="1797869"/>
          </a:xfrm>
          <a:prstGeom prst="rect">
            <a:avLst/>
          </a:prstGeom>
        </p:spPr>
      </p:pic>
    </p:spTree>
    <p:extLst>
      <p:ext uri="{BB962C8B-B14F-4D97-AF65-F5344CB8AC3E}">
        <p14:creationId xmlns:p14="http://schemas.microsoft.com/office/powerpoint/2010/main" val="4172567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5F1C7D8-1315-BD11-FBEF-E2C24C5CDBE1}"/>
              </a:ext>
            </a:extLst>
          </p:cNvPr>
          <p:cNvPicPr>
            <a:picLocks noChangeAspect="1"/>
          </p:cNvPicPr>
          <p:nvPr/>
        </p:nvPicPr>
        <p:blipFill rotWithShape="1">
          <a:blip r:embed="rId2"/>
          <a:srcRect b="27740"/>
          <a:stretch/>
        </p:blipFill>
        <p:spPr>
          <a:xfrm>
            <a:off x="175381" y="4487709"/>
            <a:ext cx="4273999" cy="1157619"/>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45</a:t>
            </a:fld>
            <a:endParaRPr lang="fr-F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0"/>
            <a:ext cx="8229600" cy="654300"/>
          </a:xfrm>
        </p:spPr>
        <p:txBody>
          <a:bodyPr>
            <a:normAutofit/>
          </a:bodyPr>
          <a:lstStyle/>
          <a:p>
            <a:r>
              <a:rPr lang="fr-FR" sz="3000" dirty="0"/>
              <a:t>Tranches d’âge des visiteurs</a:t>
            </a:r>
          </a:p>
        </p:txBody>
      </p:sp>
      <p:grpSp>
        <p:nvGrpSpPr>
          <p:cNvPr id="36" name="Groupe 35">
            <a:extLst>
              <a:ext uri="{FF2B5EF4-FFF2-40B4-BE49-F238E27FC236}">
                <a16:creationId xmlns:a16="http://schemas.microsoft.com/office/drawing/2014/main" id="{9859EDD5-AC77-A30E-E3E6-D4678E5DA76E}"/>
              </a:ext>
            </a:extLst>
          </p:cNvPr>
          <p:cNvGrpSpPr/>
          <p:nvPr/>
        </p:nvGrpSpPr>
        <p:grpSpPr>
          <a:xfrm>
            <a:off x="6964362" y="5721975"/>
            <a:ext cx="1398588" cy="273844"/>
            <a:chOff x="6964362" y="4864725"/>
            <a:chExt cx="1398588" cy="273844"/>
          </a:xfrm>
        </p:grpSpPr>
        <p:sp>
          <p:nvSpPr>
            <p:cNvPr id="37" name="Espace réservé du pied de page 4">
              <a:extLst>
                <a:ext uri="{FF2B5EF4-FFF2-40B4-BE49-F238E27FC236}">
                  <a16:creationId xmlns:a16="http://schemas.microsoft.com/office/drawing/2014/main" id="{2DF7C9A2-1D44-CC14-1C60-A4808BEC0F0D}"/>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3" action="ppaction://hlinksldjump"/>
                </a:rPr>
                <a:t>SOMMAIRE</a:t>
              </a:r>
              <a:endParaRPr lang="fr-FR" sz="1100" b="1" dirty="0"/>
            </a:p>
          </p:txBody>
        </p:sp>
        <p:sp>
          <p:nvSpPr>
            <p:cNvPr id="38" name="Flèche : droite 37">
              <a:extLst>
                <a:ext uri="{FF2B5EF4-FFF2-40B4-BE49-F238E27FC236}">
                  <a16:creationId xmlns:a16="http://schemas.microsoft.com/office/drawing/2014/main" id="{5ADF2433-6E0A-4840-E7F0-E6E0DEDA7591}"/>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DE5FDE75-506F-0B80-4C14-BF131109D474}"/>
              </a:ext>
            </a:extLst>
          </p:cNvPr>
          <p:cNvSpPr txBox="1"/>
          <p:nvPr/>
        </p:nvSpPr>
        <p:spPr>
          <a:xfrm>
            <a:off x="914401" y="1619732"/>
            <a:ext cx="2704089" cy="461665"/>
          </a:xfrm>
          <a:prstGeom prst="rect">
            <a:avLst/>
          </a:prstGeom>
          <a:noFill/>
        </p:spPr>
        <p:txBody>
          <a:bodyPr wrap="square">
            <a:spAutoFit/>
          </a:bodyPr>
          <a:lstStyle/>
          <a:p>
            <a:pPr algn="ctr"/>
            <a:r>
              <a:rPr lang="fr-FR" sz="1200" b="1" dirty="0">
                <a:solidFill>
                  <a:schemeClr val="tx2"/>
                </a:solidFill>
                <a:latin typeface="+mj-lt"/>
              </a:rPr>
              <a:t>Répartition des publics </a:t>
            </a:r>
            <a:br>
              <a:rPr lang="fr-FR" sz="1200" b="1" dirty="0">
                <a:solidFill>
                  <a:schemeClr val="tx2"/>
                </a:solidFill>
                <a:latin typeface="+mj-lt"/>
              </a:rPr>
            </a:br>
            <a:r>
              <a:rPr lang="fr-FR" sz="1200" b="1" dirty="0">
                <a:solidFill>
                  <a:schemeClr val="tx2"/>
                </a:solidFill>
                <a:latin typeface="+mj-lt"/>
              </a:rPr>
              <a:t>selon les tranches d’âges</a:t>
            </a:r>
            <a:endParaRPr lang="fr-FR" sz="1200" b="1" dirty="0"/>
          </a:p>
        </p:txBody>
      </p:sp>
      <p:sp>
        <p:nvSpPr>
          <p:cNvPr id="12" name="Espace réservé du contenu 1">
            <a:extLst>
              <a:ext uri="{FF2B5EF4-FFF2-40B4-BE49-F238E27FC236}">
                <a16:creationId xmlns:a16="http://schemas.microsoft.com/office/drawing/2014/main" id="{6672782D-840F-D9AD-AF71-89B04B8D5CB2}"/>
              </a:ext>
            </a:extLst>
          </p:cNvPr>
          <p:cNvSpPr txBox="1">
            <a:spLocks/>
          </p:cNvSpPr>
          <p:nvPr/>
        </p:nvSpPr>
        <p:spPr>
          <a:xfrm>
            <a:off x="4500030" y="2607111"/>
            <a:ext cx="4643971" cy="3123506"/>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La </a:t>
            </a:r>
            <a:r>
              <a:rPr lang="fr-FR" sz="1100" b="1" dirty="0">
                <a:solidFill>
                  <a:srgbClr val="E6007E"/>
                </a:solidFill>
                <a:latin typeface="+mj-lt"/>
              </a:rPr>
              <a:t>Patrouille de France </a:t>
            </a:r>
            <a:r>
              <a:rPr lang="fr-FR" sz="1100" dirty="0">
                <a:latin typeface="+mj-lt"/>
              </a:rPr>
              <a:t>attire des publics variés et intergénérationnels. </a:t>
            </a:r>
            <a:endParaRPr lang="fr-FR" sz="1100" b="1" dirty="0">
              <a:solidFill>
                <a:srgbClr val="4CAED0"/>
              </a:solidFill>
              <a:latin typeface="+mj-lt"/>
            </a:endParaRPr>
          </a:p>
          <a:p>
            <a:endParaRPr lang="fr-FR" sz="1100" dirty="0">
              <a:solidFill>
                <a:schemeClr val="tx1"/>
              </a:solidFill>
              <a:latin typeface="+mj-lt"/>
            </a:endParaRPr>
          </a:p>
          <a:p>
            <a:r>
              <a:rPr lang="fr-FR" sz="1100" dirty="0">
                <a:solidFill>
                  <a:schemeClr val="tx1"/>
                </a:solidFill>
                <a:latin typeface="+mj-lt"/>
              </a:rPr>
              <a:t>Pour autant, les parts des visiteurs de </a:t>
            </a:r>
            <a:r>
              <a:rPr lang="fr-FR" sz="1100" b="1" dirty="0">
                <a:solidFill>
                  <a:schemeClr val="tx1"/>
                </a:solidFill>
                <a:latin typeface="+mj-lt"/>
              </a:rPr>
              <a:t>25-34 ans et de 35-44 ans sont très légèrement supérieures à un WE habituel d’été </a:t>
            </a:r>
            <a:r>
              <a:rPr lang="fr-FR" sz="1100" dirty="0">
                <a:solidFill>
                  <a:schemeClr val="tx1"/>
                </a:solidFill>
                <a:latin typeface="+mj-lt"/>
              </a:rPr>
              <a:t>(+ 1 pt). </a:t>
            </a:r>
          </a:p>
          <a:p>
            <a:br>
              <a:rPr lang="fr-FR" sz="1100" dirty="0">
                <a:solidFill>
                  <a:schemeClr val="tx1"/>
                </a:solidFill>
                <a:latin typeface="+mj-lt"/>
              </a:rPr>
            </a:br>
            <a:r>
              <a:rPr lang="fr-FR" sz="1100" dirty="0">
                <a:solidFill>
                  <a:schemeClr val="tx1"/>
                </a:solidFill>
                <a:latin typeface="+mj-lt"/>
              </a:rPr>
              <a:t>En prenant l’ensemble des </a:t>
            </a:r>
            <a:r>
              <a:rPr lang="fr-FR" sz="1100" b="1" dirty="0">
                <a:solidFill>
                  <a:schemeClr val="tx1"/>
                </a:solidFill>
                <a:latin typeface="+mj-lt"/>
              </a:rPr>
              <a:t>publics de 25-54 ans</a:t>
            </a:r>
            <a:r>
              <a:rPr lang="fr-FR" sz="1100" dirty="0">
                <a:solidFill>
                  <a:schemeClr val="tx1"/>
                </a:solidFill>
                <a:latin typeface="+mj-lt"/>
              </a:rPr>
              <a:t>, ils représentent </a:t>
            </a:r>
            <a:br>
              <a:rPr lang="fr-FR" sz="1100" dirty="0">
                <a:solidFill>
                  <a:schemeClr val="tx1"/>
                </a:solidFill>
                <a:latin typeface="+mj-lt"/>
              </a:rPr>
            </a:br>
            <a:r>
              <a:rPr lang="fr-FR" sz="1100" b="1" dirty="0">
                <a:solidFill>
                  <a:schemeClr val="tx1"/>
                </a:solidFill>
                <a:latin typeface="+mj-lt"/>
              </a:rPr>
              <a:t>1/3 des visiteurs lors de la venue de la </a:t>
            </a:r>
            <a:r>
              <a:rPr lang="fr-FR" sz="1100" b="1" dirty="0">
                <a:solidFill>
                  <a:srgbClr val="E6007E"/>
                </a:solidFill>
                <a:latin typeface="+mj-lt"/>
              </a:rPr>
              <a:t>Patrouille de France</a:t>
            </a:r>
            <a:r>
              <a:rPr lang="fr-FR" sz="1100" dirty="0">
                <a:solidFill>
                  <a:schemeClr val="tx1"/>
                </a:solidFill>
                <a:latin typeface="+mj-lt"/>
              </a:rPr>
              <a:t>. </a:t>
            </a:r>
          </a:p>
          <a:p>
            <a:endParaRPr lang="fr-FR" sz="1100" dirty="0">
              <a:solidFill>
                <a:schemeClr val="tx1"/>
              </a:solidFill>
              <a:latin typeface="+mj-lt"/>
            </a:endParaRPr>
          </a:p>
          <a:p>
            <a:r>
              <a:rPr lang="fr-FR" sz="1100" dirty="0">
                <a:solidFill>
                  <a:schemeClr val="tx1"/>
                </a:solidFill>
                <a:latin typeface="+mj-lt"/>
              </a:rPr>
              <a:t>Au contraire, les publics de </a:t>
            </a:r>
            <a:r>
              <a:rPr lang="fr-FR" sz="1100" b="1" dirty="0">
                <a:solidFill>
                  <a:schemeClr val="tx1"/>
                </a:solidFill>
                <a:latin typeface="+mj-lt"/>
              </a:rPr>
              <a:t>65 ans et plus</a:t>
            </a:r>
            <a:r>
              <a:rPr lang="fr-FR" sz="1100" dirty="0">
                <a:solidFill>
                  <a:schemeClr val="tx1"/>
                </a:solidFill>
                <a:latin typeface="+mj-lt"/>
              </a:rPr>
              <a:t> </a:t>
            </a:r>
            <a:r>
              <a:rPr lang="fr-FR" sz="1100" b="1" dirty="0">
                <a:solidFill>
                  <a:schemeClr val="tx1"/>
                </a:solidFill>
                <a:latin typeface="+mj-lt"/>
              </a:rPr>
              <a:t>représentent 28 % </a:t>
            </a:r>
            <a:br>
              <a:rPr lang="fr-FR" sz="1100" b="1" dirty="0">
                <a:solidFill>
                  <a:schemeClr val="tx1"/>
                </a:solidFill>
                <a:latin typeface="+mj-lt"/>
              </a:rPr>
            </a:br>
            <a:r>
              <a:rPr lang="fr-FR" sz="1100" dirty="0">
                <a:solidFill>
                  <a:schemeClr val="tx1"/>
                </a:solidFill>
                <a:latin typeface="+mj-lt"/>
              </a:rPr>
              <a:t>des personnes présentes lors de l’évènement </a:t>
            </a:r>
            <a:r>
              <a:rPr lang="fr-FR" sz="1100" b="1" dirty="0">
                <a:solidFill>
                  <a:schemeClr val="tx1"/>
                </a:solidFill>
                <a:latin typeface="+mj-lt"/>
              </a:rPr>
              <a:t>contre 30 % habituellement </a:t>
            </a:r>
            <a:r>
              <a:rPr lang="fr-FR" sz="1100" dirty="0">
                <a:solidFill>
                  <a:schemeClr val="tx1"/>
                </a:solidFill>
                <a:latin typeface="+mj-lt"/>
              </a:rPr>
              <a:t>sur les WE d’été.</a:t>
            </a:r>
          </a:p>
          <a:p>
            <a:endParaRPr lang="fr-FR" sz="1100" dirty="0">
              <a:latin typeface="+mj-lt"/>
            </a:endParaRPr>
          </a:p>
        </p:txBody>
      </p:sp>
      <p:sp>
        <p:nvSpPr>
          <p:cNvPr id="8" name="Flèche : droite 7">
            <a:extLst>
              <a:ext uri="{FF2B5EF4-FFF2-40B4-BE49-F238E27FC236}">
                <a16:creationId xmlns:a16="http://schemas.microsoft.com/office/drawing/2014/main" id="{4415C824-BC3C-F692-6E7C-DC6E1FC5FBB9}"/>
              </a:ext>
            </a:extLst>
          </p:cNvPr>
          <p:cNvSpPr/>
          <p:nvPr/>
        </p:nvSpPr>
        <p:spPr>
          <a:xfrm rot="19058882">
            <a:off x="2215481" y="5327998"/>
            <a:ext cx="186483" cy="229136"/>
          </a:xfrm>
          <a:prstGeom prst="rightArrow">
            <a:avLst/>
          </a:prstGeom>
          <a:solidFill>
            <a:srgbClr val="C400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C9A35649-E91F-7B06-641E-DAEBC551699D}"/>
              </a:ext>
            </a:extLst>
          </p:cNvPr>
          <p:cNvSpPr/>
          <p:nvPr/>
        </p:nvSpPr>
        <p:spPr>
          <a:xfrm rot="2421904">
            <a:off x="4022869" y="5327144"/>
            <a:ext cx="183863" cy="230845"/>
          </a:xfrm>
          <a:prstGeom prst="rightArrow">
            <a:avLst>
              <a:gd name="adj1" fmla="val 4653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C0C4A59-BA3A-CFAF-EAED-2FADBA8A0DBF}"/>
              </a:ext>
            </a:extLst>
          </p:cNvPr>
          <p:cNvSpPr/>
          <p:nvPr/>
        </p:nvSpPr>
        <p:spPr>
          <a:xfrm>
            <a:off x="175380" y="5194958"/>
            <a:ext cx="4341192" cy="464315"/>
          </a:xfrm>
          <a:custGeom>
            <a:avLst/>
            <a:gdLst>
              <a:gd name="connsiteX0" fmla="*/ 0 w 4341192"/>
              <a:gd name="connsiteY0" fmla="*/ 0 h 464315"/>
              <a:gd name="connsiteX1" fmla="*/ 629473 w 4341192"/>
              <a:gd name="connsiteY1" fmla="*/ 0 h 464315"/>
              <a:gd name="connsiteX2" fmla="*/ 1258946 w 4341192"/>
              <a:gd name="connsiteY2" fmla="*/ 0 h 464315"/>
              <a:gd name="connsiteX3" fmla="*/ 1671359 w 4341192"/>
              <a:gd name="connsiteY3" fmla="*/ 0 h 464315"/>
              <a:gd name="connsiteX4" fmla="*/ 2300832 w 4341192"/>
              <a:gd name="connsiteY4" fmla="*/ 0 h 464315"/>
              <a:gd name="connsiteX5" fmla="*/ 2756657 w 4341192"/>
              <a:gd name="connsiteY5" fmla="*/ 0 h 464315"/>
              <a:gd name="connsiteX6" fmla="*/ 3212482 w 4341192"/>
              <a:gd name="connsiteY6" fmla="*/ 0 h 464315"/>
              <a:gd name="connsiteX7" fmla="*/ 3755131 w 4341192"/>
              <a:gd name="connsiteY7" fmla="*/ 0 h 464315"/>
              <a:gd name="connsiteX8" fmla="*/ 4341192 w 4341192"/>
              <a:gd name="connsiteY8" fmla="*/ 0 h 464315"/>
              <a:gd name="connsiteX9" fmla="*/ 4341192 w 4341192"/>
              <a:gd name="connsiteY9" fmla="*/ 464315 h 464315"/>
              <a:gd name="connsiteX10" fmla="*/ 3755131 w 4341192"/>
              <a:gd name="connsiteY10" fmla="*/ 464315 h 464315"/>
              <a:gd name="connsiteX11" fmla="*/ 3342718 w 4341192"/>
              <a:gd name="connsiteY11" fmla="*/ 464315 h 464315"/>
              <a:gd name="connsiteX12" fmla="*/ 2800069 w 4341192"/>
              <a:gd name="connsiteY12" fmla="*/ 464315 h 464315"/>
              <a:gd name="connsiteX13" fmla="*/ 2214008 w 4341192"/>
              <a:gd name="connsiteY13" fmla="*/ 464315 h 464315"/>
              <a:gd name="connsiteX14" fmla="*/ 1801595 w 4341192"/>
              <a:gd name="connsiteY14" fmla="*/ 464315 h 464315"/>
              <a:gd name="connsiteX15" fmla="*/ 1258946 w 4341192"/>
              <a:gd name="connsiteY15" fmla="*/ 464315 h 464315"/>
              <a:gd name="connsiteX16" fmla="*/ 803121 w 4341192"/>
              <a:gd name="connsiteY16" fmla="*/ 464315 h 464315"/>
              <a:gd name="connsiteX17" fmla="*/ 0 w 4341192"/>
              <a:gd name="connsiteY17" fmla="*/ 464315 h 464315"/>
              <a:gd name="connsiteX18" fmla="*/ 0 w 4341192"/>
              <a:gd name="connsiteY18" fmla="*/ 0 h 4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1192" h="464315" extrusionOk="0">
                <a:moveTo>
                  <a:pt x="0" y="0"/>
                </a:moveTo>
                <a:cubicBezTo>
                  <a:pt x="157043" y="-14657"/>
                  <a:pt x="468548" y="30643"/>
                  <a:pt x="629473" y="0"/>
                </a:cubicBezTo>
                <a:cubicBezTo>
                  <a:pt x="790398" y="-30643"/>
                  <a:pt x="944725" y="60930"/>
                  <a:pt x="1258946" y="0"/>
                </a:cubicBezTo>
                <a:cubicBezTo>
                  <a:pt x="1573167" y="-60930"/>
                  <a:pt x="1527976" y="17609"/>
                  <a:pt x="1671359" y="0"/>
                </a:cubicBezTo>
                <a:cubicBezTo>
                  <a:pt x="1814742" y="-17609"/>
                  <a:pt x="2131341" y="2390"/>
                  <a:pt x="2300832" y="0"/>
                </a:cubicBezTo>
                <a:cubicBezTo>
                  <a:pt x="2470323" y="-2390"/>
                  <a:pt x="2652009" y="38112"/>
                  <a:pt x="2756657" y="0"/>
                </a:cubicBezTo>
                <a:cubicBezTo>
                  <a:pt x="2861306" y="-38112"/>
                  <a:pt x="3013331" y="34701"/>
                  <a:pt x="3212482" y="0"/>
                </a:cubicBezTo>
                <a:cubicBezTo>
                  <a:pt x="3411633" y="-34701"/>
                  <a:pt x="3533067" y="58229"/>
                  <a:pt x="3755131" y="0"/>
                </a:cubicBezTo>
                <a:cubicBezTo>
                  <a:pt x="3977195" y="-58229"/>
                  <a:pt x="4186926" y="7139"/>
                  <a:pt x="4341192" y="0"/>
                </a:cubicBezTo>
                <a:cubicBezTo>
                  <a:pt x="4374739" y="221062"/>
                  <a:pt x="4311916" y="322922"/>
                  <a:pt x="4341192" y="464315"/>
                </a:cubicBezTo>
                <a:cubicBezTo>
                  <a:pt x="4124003" y="503860"/>
                  <a:pt x="3933680" y="415092"/>
                  <a:pt x="3755131" y="464315"/>
                </a:cubicBezTo>
                <a:cubicBezTo>
                  <a:pt x="3576582" y="513538"/>
                  <a:pt x="3491609" y="452836"/>
                  <a:pt x="3342718" y="464315"/>
                </a:cubicBezTo>
                <a:cubicBezTo>
                  <a:pt x="3193827" y="475794"/>
                  <a:pt x="2962048" y="434107"/>
                  <a:pt x="2800069" y="464315"/>
                </a:cubicBezTo>
                <a:cubicBezTo>
                  <a:pt x="2638090" y="494523"/>
                  <a:pt x="2424574" y="400698"/>
                  <a:pt x="2214008" y="464315"/>
                </a:cubicBezTo>
                <a:cubicBezTo>
                  <a:pt x="2003442" y="527932"/>
                  <a:pt x="1992345" y="434313"/>
                  <a:pt x="1801595" y="464315"/>
                </a:cubicBezTo>
                <a:cubicBezTo>
                  <a:pt x="1610845" y="494317"/>
                  <a:pt x="1404890" y="451132"/>
                  <a:pt x="1258946" y="464315"/>
                </a:cubicBezTo>
                <a:cubicBezTo>
                  <a:pt x="1113002" y="477498"/>
                  <a:pt x="1014652" y="456830"/>
                  <a:pt x="803121" y="464315"/>
                </a:cubicBezTo>
                <a:cubicBezTo>
                  <a:pt x="591591" y="471800"/>
                  <a:pt x="351079" y="373847"/>
                  <a:pt x="0" y="464315"/>
                </a:cubicBezTo>
                <a:cubicBezTo>
                  <a:pt x="-39726" y="279075"/>
                  <a:pt x="36204" y="155694"/>
                  <a:pt x="0" y="0"/>
                </a:cubicBezTo>
                <a:close/>
              </a:path>
            </a:pathLst>
          </a:custGeom>
          <a:noFill/>
          <a:ln w="12700">
            <a:solidFill>
              <a:srgbClr val="676742"/>
            </a:solidFill>
            <a:extLst>
              <a:ext uri="{C807C97D-BFC1-408E-A445-0C87EB9F89A2}">
                <ask:lineSketchStyleProps xmlns:ask="http://schemas.microsoft.com/office/drawing/2018/sketchyshapes" sd="1725446443">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5218849-66BB-F6CF-74E3-1B368D04E304}"/>
              </a:ext>
            </a:extLst>
          </p:cNvPr>
          <p:cNvSpPr txBox="1"/>
          <p:nvPr/>
        </p:nvSpPr>
        <p:spPr>
          <a:xfrm>
            <a:off x="4638898" y="1952625"/>
            <a:ext cx="4455374" cy="615553"/>
          </a:xfrm>
          <a:prstGeom prst="rect">
            <a:avLst/>
          </a:prstGeom>
          <a:ln w="12700">
            <a:solidFill>
              <a:srgbClr val="7030A0"/>
            </a:solidFill>
            <a:prstDash val="sysDash"/>
            <a:extLst>
              <a:ext uri="{C807C97D-BFC1-408E-A445-0C87EB9F89A2}">
                <ask:lineSketchStyleProps xmlns:ask="http://schemas.microsoft.com/office/drawing/2018/sketchyshapes" sd="3800722442">
                  <a:custGeom>
                    <a:avLst/>
                    <a:gdLst>
                      <a:gd name="connsiteX0" fmla="*/ 0 w 4318060"/>
                      <a:gd name="connsiteY0" fmla="*/ 0 h 784830"/>
                      <a:gd name="connsiteX1" fmla="*/ 582938 w 4318060"/>
                      <a:gd name="connsiteY1" fmla="*/ 0 h 784830"/>
                      <a:gd name="connsiteX2" fmla="*/ 1122696 w 4318060"/>
                      <a:gd name="connsiteY2" fmla="*/ 0 h 784830"/>
                      <a:gd name="connsiteX3" fmla="*/ 1619273 w 4318060"/>
                      <a:gd name="connsiteY3" fmla="*/ 0 h 784830"/>
                      <a:gd name="connsiteX4" fmla="*/ 2245391 w 4318060"/>
                      <a:gd name="connsiteY4" fmla="*/ 0 h 784830"/>
                      <a:gd name="connsiteX5" fmla="*/ 2741968 w 4318060"/>
                      <a:gd name="connsiteY5" fmla="*/ 0 h 784830"/>
                      <a:gd name="connsiteX6" fmla="*/ 3281726 w 4318060"/>
                      <a:gd name="connsiteY6" fmla="*/ 0 h 784830"/>
                      <a:gd name="connsiteX7" fmla="*/ 3735122 w 4318060"/>
                      <a:gd name="connsiteY7" fmla="*/ 0 h 784830"/>
                      <a:gd name="connsiteX8" fmla="*/ 4318060 w 4318060"/>
                      <a:gd name="connsiteY8" fmla="*/ 0 h 784830"/>
                      <a:gd name="connsiteX9" fmla="*/ 4318060 w 4318060"/>
                      <a:gd name="connsiteY9" fmla="*/ 376718 h 784830"/>
                      <a:gd name="connsiteX10" fmla="*/ 4318060 w 4318060"/>
                      <a:gd name="connsiteY10" fmla="*/ 784830 h 784830"/>
                      <a:gd name="connsiteX11" fmla="*/ 3735122 w 4318060"/>
                      <a:gd name="connsiteY11" fmla="*/ 784830 h 784830"/>
                      <a:gd name="connsiteX12" fmla="*/ 3109003 w 4318060"/>
                      <a:gd name="connsiteY12" fmla="*/ 784830 h 784830"/>
                      <a:gd name="connsiteX13" fmla="*/ 2698788 w 4318060"/>
                      <a:gd name="connsiteY13" fmla="*/ 784830 h 784830"/>
                      <a:gd name="connsiteX14" fmla="*/ 2288572 w 4318060"/>
                      <a:gd name="connsiteY14" fmla="*/ 784830 h 784830"/>
                      <a:gd name="connsiteX15" fmla="*/ 1878356 w 4318060"/>
                      <a:gd name="connsiteY15" fmla="*/ 784830 h 784830"/>
                      <a:gd name="connsiteX16" fmla="*/ 1295418 w 4318060"/>
                      <a:gd name="connsiteY16" fmla="*/ 784830 h 784830"/>
                      <a:gd name="connsiteX17" fmla="*/ 669299 w 4318060"/>
                      <a:gd name="connsiteY17" fmla="*/ 784830 h 784830"/>
                      <a:gd name="connsiteX18" fmla="*/ 0 w 4318060"/>
                      <a:gd name="connsiteY18" fmla="*/ 784830 h 784830"/>
                      <a:gd name="connsiteX19" fmla="*/ 0 w 4318060"/>
                      <a:gd name="connsiteY19" fmla="*/ 415960 h 784830"/>
                      <a:gd name="connsiteX20" fmla="*/ 0 w 4318060"/>
                      <a:gd name="connsiteY20" fmla="*/ 0 h 78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8060" h="784830" fill="none" extrusionOk="0">
                        <a:moveTo>
                          <a:pt x="0" y="0"/>
                        </a:moveTo>
                        <a:cubicBezTo>
                          <a:pt x="268822" y="-46330"/>
                          <a:pt x="408773" y="63109"/>
                          <a:pt x="582938" y="0"/>
                        </a:cubicBezTo>
                        <a:cubicBezTo>
                          <a:pt x="757103" y="-63109"/>
                          <a:pt x="939357" y="13861"/>
                          <a:pt x="1122696" y="0"/>
                        </a:cubicBezTo>
                        <a:cubicBezTo>
                          <a:pt x="1306035" y="-13861"/>
                          <a:pt x="1430517" y="32222"/>
                          <a:pt x="1619273" y="0"/>
                        </a:cubicBezTo>
                        <a:cubicBezTo>
                          <a:pt x="1808029" y="-32222"/>
                          <a:pt x="2046668" y="42025"/>
                          <a:pt x="2245391" y="0"/>
                        </a:cubicBezTo>
                        <a:cubicBezTo>
                          <a:pt x="2444114" y="-42025"/>
                          <a:pt x="2642427" y="55489"/>
                          <a:pt x="2741968" y="0"/>
                        </a:cubicBezTo>
                        <a:cubicBezTo>
                          <a:pt x="2841509" y="-55489"/>
                          <a:pt x="3095698" y="15026"/>
                          <a:pt x="3281726" y="0"/>
                        </a:cubicBezTo>
                        <a:cubicBezTo>
                          <a:pt x="3467754" y="-15026"/>
                          <a:pt x="3534666" y="33599"/>
                          <a:pt x="3735122" y="0"/>
                        </a:cubicBezTo>
                        <a:cubicBezTo>
                          <a:pt x="3935578" y="-33599"/>
                          <a:pt x="4125583" y="41186"/>
                          <a:pt x="4318060" y="0"/>
                        </a:cubicBezTo>
                        <a:cubicBezTo>
                          <a:pt x="4359248" y="105230"/>
                          <a:pt x="4314335" y="267190"/>
                          <a:pt x="4318060" y="376718"/>
                        </a:cubicBezTo>
                        <a:cubicBezTo>
                          <a:pt x="4321785" y="486246"/>
                          <a:pt x="4276143" y="596459"/>
                          <a:pt x="4318060" y="784830"/>
                        </a:cubicBezTo>
                        <a:cubicBezTo>
                          <a:pt x="4181233" y="789130"/>
                          <a:pt x="3940758" y="762834"/>
                          <a:pt x="3735122" y="784830"/>
                        </a:cubicBezTo>
                        <a:cubicBezTo>
                          <a:pt x="3529486" y="806826"/>
                          <a:pt x="3341939" y="719434"/>
                          <a:pt x="3109003" y="784830"/>
                        </a:cubicBezTo>
                        <a:cubicBezTo>
                          <a:pt x="2876067" y="850226"/>
                          <a:pt x="2814592" y="736223"/>
                          <a:pt x="2698788" y="784830"/>
                        </a:cubicBezTo>
                        <a:cubicBezTo>
                          <a:pt x="2582985" y="833437"/>
                          <a:pt x="2433657" y="769477"/>
                          <a:pt x="2288572" y="784830"/>
                        </a:cubicBezTo>
                        <a:cubicBezTo>
                          <a:pt x="2143487" y="800183"/>
                          <a:pt x="1961727" y="782339"/>
                          <a:pt x="1878356" y="784830"/>
                        </a:cubicBezTo>
                        <a:cubicBezTo>
                          <a:pt x="1794985" y="787321"/>
                          <a:pt x="1414009" y="736952"/>
                          <a:pt x="1295418" y="784830"/>
                        </a:cubicBezTo>
                        <a:cubicBezTo>
                          <a:pt x="1176827" y="832708"/>
                          <a:pt x="943352" y="773337"/>
                          <a:pt x="669299" y="784830"/>
                        </a:cubicBezTo>
                        <a:cubicBezTo>
                          <a:pt x="395246" y="796323"/>
                          <a:pt x="247612" y="763022"/>
                          <a:pt x="0" y="784830"/>
                        </a:cubicBezTo>
                        <a:cubicBezTo>
                          <a:pt x="-7689" y="643645"/>
                          <a:pt x="21802" y="577541"/>
                          <a:pt x="0" y="415960"/>
                        </a:cubicBezTo>
                        <a:cubicBezTo>
                          <a:pt x="-21802" y="254379"/>
                          <a:pt x="296" y="143717"/>
                          <a:pt x="0" y="0"/>
                        </a:cubicBezTo>
                        <a:close/>
                      </a:path>
                      <a:path w="4318060" h="784830" stroke="0" extrusionOk="0">
                        <a:moveTo>
                          <a:pt x="0" y="0"/>
                        </a:moveTo>
                        <a:cubicBezTo>
                          <a:pt x="156581" y="-25084"/>
                          <a:pt x="321070" y="22804"/>
                          <a:pt x="410216" y="0"/>
                        </a:cubicBezTo>
                        <a:cubicBezTo>
                          <a:pt x="499362" y="-22804"/>
                          <a:pt x="838623" y="17448"/>
                          <a:pt x="949973" y="0"/>
                        </a:cubicBezTo>
                        <a:cubicBezTo>
                          <a:pt x="1061323" y="-17448"/>
                          <a:pt x="1371994" y="30946"/>
                          <a:pt x="1489731" y="0"/>
                        </a:cubicBezTo>
                        <a:cubicBezTo>
                          <a:pt x="1607468" y="-30946"/>
                          <a:pt x="1777979" y="1829"/>
                          <a:pt x="1986308" y="0"/>
                        </a:cubicBezTo>
                        <a:cubicBezTo>
                          <a:pt x="2194637" y="-1829"/>
                          <a:pt x="2317647" y="1012"/>
                          <a:pt x="2569246" y="0"/>
                        </a:cubicBezTo>
                        <a:cubicBezTo>
                          <a:pt x="2820845" y="-1012"/>
                          <a:pt x="2830573" y="50184"/>
                          <a:pt x="3065823" y="0"/>
                        </a:cubicBezTo>
                        <a:cubicBezTo>
                          <a:pt x="3301073" y="-50184"/>
                          <a:pt x="3359038" y="1816"/>
                          <a:pt x="3519219" y="0"/>
                        </a:cubicBezTo>
                        <a:cubicBezTo>
                          <a:pt x="3679400" y="-1816"/>
                          <a:pt x="4064915" y="53594"/>
                          <a:pt x="4318060" y="0"/>
                        </a:cubicBezTo>
                        <a:cubicBezTo>
                          <a:pt x="4324798" y="132537"/>
                          <a:pt x="4299974" y="306710"/>
                          <a:pt x="4318060" y="384567"/>
                        </a:cubicBezTo>
                        <a:cubicBezTo>
                          <a:pt x="4336146" y="462424"/>
                          <a:pt x="4278854" y="668968"/>
                          <a:pt x="4318060" y="784830"/>
                        </a:cubicBezTo>
                        <a:cubicBezTo>
                          <a:pt x="4218704" y="816068"/>
                          <a:pt x="4080671" y="771297"/>
                          <a:pt x="3907844" y="784830"/>
                        </a:cubicBezTo>
                        <a:cubicBezTo>
                          <a:pt x="3735017" y="798363"/>
                          <a:pt x="3474977" y="783299"/>
                          <a:pt x="3324906" y="784830"/>
                        </a:cubicBezTo>
                        <a:cubicBezTo>
                          <a:pt x="3174835" y="786361"/>
                          <a:pt x="2903106" y="749229"/>
                          <a:pt x="2785149" y="784830"/>
                        </a:cubicBezTo>
                        <a:cubicBezTo>
                          <a:pt x="2667192" y="820431"/>
                          <a:pt x="2393986" y="777524"/>
                          <a:pt x="2202211" y="784830"/>
                        </a:cubicBezTo>
                        <a:cubicBezTo>
                          <a:pt x="2010436" y="792136"/>
                          <a:pt x="1912985" y="752098"/>
                          <a:pt x="1705634" y="784830"/>
                        </a:cubicBezTo>
                        <a:cubicBezTo>
                          <a:pt x="1498283" y="817562"/>
                          <a:pt x="1337163" y="745528"/>
                          <a:pt x="1165876" y="784830"/>
                        </a:cubicBezTo>
                        <a:cubicBezTo>
                          <a:pt x="994589" y="824132"/>
                          <a:pt x="857321" y="754706"/>
                          <a:pt x="626119" y="784830"/>
                        </a:cubicBezTo>
                        <a:cubicBezTo>
                          <a:pt x="394917" y="814954"/>
                          <a:pt x="153952" y="783304"/>
                          <a:pt x="0" y="784830"/>
                        </a:cubicBezTo>
                        <a:cubicBezTo>
                          <a:pt x="-4908" y="592480"/>
                          <a:pt x="24983" y="583534"/>
                          <a:pt x="0" y="384567"/>
                        </a:cubicBezTo>
                        <a:cubicBezTo>
                          <a:pt x="-24983" y="185600"/>
                          <a:pt x="30365" y="178487"/>
                          <a:pt x="0" y="0"/>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7030A0"/>
                </a:solidFill>
                <a:latin typeface="+mj-lt"/>
              </a:rPr>
              <a:t>Indicateurs basés sur </a:t>
            </a:r>
            <a:r>
              <a:rPr lang="fr-FR" sz="1100" dirty="0" err="1">
                <a:solidFill>
                  <a:srgbClr val="7030A0"/>
                </a:solidFill>
                <a:latin typeface="+mj-lt"/>
              </a:rPr>
              <a:t>Géolife</a:t>
            </a:r>
            <a:r>
              <a:rPr lang="fr-FR" sz="1200" dirty="0">
                <a:solidFill>
                  <a:srgbClr val="7030A0"/>
                </a:solidFill>
                <a:latin typeface="Arial" panose="020B0604020202020204" pitchFamily="34" charset="0"/>
              </a:rPr>
              <a:t>®</a:t>
            </a:r>
            <a:r>
              <a:rPr lang="fr-FR" sz="1100" dirty="0">
                <a:solidFill>
                  <a:srgbClr val="7030A0"/>
                </a:solidFill>
                <a:latin typeface="+mj-lt"/>
              </a:rPr>
              <a:t>, segmentation géo-comportementale mise en place par Orange à partir des données INSEE, de la base client Orange et d’enquête Kantar.</a:t>
            </a:r>
            <a:endParaRPr lang="fr-FR" sz="1100" b="1" dirty="0">
              <a:solidFill>
                <a:srgbClr val="7030A0"/>
              </a:solidFill>
              <a:latin typeface="+mj-lt"/>
            </a:endParaRPr>
          </a:p>
        </p:txBody>
      </p:sp>
      <p:pic>
        <p:nvPicPr>
          <p:cNvPr id="2" name="Image 1" descr="Une image contenant Police, Graphique, cercle, conception&#10;&#10;Description générée automatiquement">
            <a:extLst>
              <a:ext uri="{FF2B5EF4-FFF2-40B4-BE49-F238E27FC236}">
                <a16:creationId xmlns:a16="http://schemas.microsoft.com/office/drawing/2014/main" id="{ECC8CB8A-9112-D2FD-28F9-21FFD79C359D}"/>
              </a:ext>
            </a:extLst>
          </p:cNvPr>
          <p:cNvPicPr>
            <a:picLocks noChangeAspect="1"/>
          </p:cNvPicPr>
          <p:nvPr/>
        </p:nvPicPr>
        <p:blipFill>
          <a:blip r:embed="rId4"/>
          <a:stretch>
            <a:fillRect/>
          </a:stretch>
        </p:blipFill>
        <p:spPr>
          <a:xfrm>
            <a:off x="8458200" y="953997"/>
            <a:ext cx="557553" cy="557553"/>
          </a:xfrm>
          <a:prstGeom prst="rect">
            <a:avLst/>
          </a:prstGeom>
        </p:spPr>
      </p:pic>
      <p:pic>
        <p:nvPicPr>
          <p:cNvPr id="3" name="Image 2">
            <a:extLst>
              <a:ext uri="{FF2B5EF4-FFF2-40B4-BE49-F238E27FC236}">
                <a16:creationId xmlns:a16="http://schemas.microsoft.com/office/drawing/2014/main" id="{14B966A7-4F2D-94FE-DAE0-CD2129DFC7CA}"/>
              </a:ext>
            </a:extLst>
          </p:cNvPr>
          <p:cNvPicPr>
            <a:picLocks noChangeAspect="1"/>
          </p:cNvPicPr>
          <p:nvPr/>
        </p:nvPicPr>
        <p:blipFill>
          <a:blip r:embed="rId5"/>
          <a:stretch>
            <a:fillRect/>
          </a:stretch>
        </p:blipFill>
        <p:spPr>
          <a:xfrm>
            <a:off x="7404224" y="987513"/>
            <a:ext cx="1018700" cy="501473"/>
          </a:xfrm>
          <a:prstGeom prst="rect">
            <a:avLst/>
          </a:prstGeom>
        </p:spPr>
      </p:pic>
      <p:pic>
        <p:nvPicPr>
          <p:cNvPr id="13" name="Image 12">
            <a:extLst>
              <a:ext uri="{FF2B5EF4-FFF2-40B4-BE49-F238E27FC236}">
                <a16:creationId xmlns:a16="http://schemas.microsoft.com/office/drawing/2014/main" id="{73A26263-CB47-95B7-594B-4CAC2644EC49}"/>
              </a:ext>
            </a:extLst>
          </p:cNvPr>
          <p:cNvPicPr>
            <a:picLocks noChangeAspect="1"/>
          </p:cNvPicPr>
          <p:nvPr/>
        </p:nvPicPr>
        <p:blipFill rotWithShape="1">
          <a:blip r:embed="rId6"/>
          <a:srcRect l="3400" t="4385" r="1196" b="11615"/>
          <a:stretch/>
        </p:blipFill>
        <p:spPr>
          <a:xfrm>
            <a:off x="50186" y="2180685"/>
            <a:ext cx="4455374" cy="2040500"/>
          </a:xfrm>
          <a:prstGeom prst="rect">
            <a:avLst/>
          </a:prstGeom>
        </p:spPr>
      </p:pic>
    </p:spTree>
    <p:extLst>
      <p:ext uri="{BB962C8B-B14F-4D97-AF65-F5344CB8AC3E}">
        <p14:creationId xmlns:p14="http://schemas.microsoft.com/office/powerpoint/2010/main" val="3887712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E3A42979-190D-9744-3727-269E1D2C2DBD}"/>
              </a:ext>
            </a:extLst>
          </p:cNvPr>
          <p:cNvPicPr>
            <a:picLocks noChangeAspect="1"/>
          </p:cNvPicPr>
          <p:nvPr/>
        </p:nvPicPr>
        <p:blipFill rotWithShape="1">
          <a:blip r:embed="rId2"/>
          <a:srcRect l="3046" b="15501"/>
          <a:stretch/>
        </p:blipFill>
        <p:spPr>
          <a:xfrm>
            <a:off x="673726" y="4158439"/>
            <a:ext cx="2740566" cy="1438834"/>
          </a:xfrm>
          <a:prstGeom prst="rect">
            <a:avLst/>
          </a:prstGeom>
        </p:spPr>
      </p:pic>
      <p:pic>
        <p:nvPicPr>
          <p:cNvPr id="2" name="Image 1">
            <a:extLst>
              <a:ext uri="{FF2B5EF4-FFF2-40B4-BE49-F238E27FC236}">
                <a16:creationId xmlns:a16="http://schemas.microsoft.com/office/drawing/2014/main" id="{E9CD33BE-AFCD-54C4-E654-0A05116B4F36}"/>
              </a:ext>
            </a:extLst>
          </p:cNvPr>
          <p:cNvPicPr>
            <a:picLocks noChangeAspect="1"/>
          </p:cNvPicPr>
          <p:nvPr/>
        </p:nvPicPr>
        <p:blipFill rotWithShape="1">
          <a:blip r:embed="rId3"/>
          <a:srcRect l="14625"/>
          <a:stretch/>
        </p:blipFill>
        <p:spPr>
          <a:xfrm>
            <a:off x="372795" y="1804031"/>
            <a:ext cx="3449475" cy="2134972"/>
          </a:xfrm>
          <a:prstGeom prst="rect">
            <a:avLst/>
          </a:prstGeom>
        </p:spPr>
      </p:pic>
      <p:sp>
        <p:nvSpPr>
          <p:cNvPr id="5" name="Espace réservé du pied de page 4">
            <a:extLst>
              <a:ext uri="{FF2B5EF4-FFF2-40B4-BE49-F238E27FC236}">
                <a16:creationId xmlns:a16="http://schemas.microsoft.com/office/drawing/2014/main" id="{8B49E1E6-4E42-31F1-17E9-4A19DE0B7C78}"/>
              </a:ext>
            </a:extLst>
          </p:cNvPr>
          <p:cNvSpPr>
            <a:spLocks noGrp="1"/>
          </p:cNvSpPr>
          <p:nvPr>
            <p:ph type="ftr" sz="quarter" idx="10"/>
          </p:nvPr>
        </p:nvSpPr>
        <p:spPr/>
        <p:txBody>
          <a:bodyPr/>
          <a:lstStyle/>
          <a:p>
            <a:r>
              <a:rPr lang="fr-FR"/>
              <a:t>CÔTES D’ARMOR DESTINATION</a:t>
            </a:r>
            <a:endParaRPr lang="fr-FR" dirty="0"/>
          </a:p>
        </p:txBody>
      </p:sp>
      <p:sp>
        <p:nvSpPr>
          <p:cNvPr id="4" name="Espace réservé du numéro de diapositive 3">
            <a:extLst>
              <a:ext uri="{FF2B5EF4-FFF2-40B4-BE49-F238E27FC236}">
                <a16:creationId xmlns:a16="http://schemas.microsoft.com/office/drawing/2014/main" id="{709D6414-BF92-CA49-DBD3-01CDF192141F}"/>
              </a:ext>
            </a:extLst>
          </p:cNvPr>
          <p:cNvSpPr>
            <a:spLocks noGrp="1"/>
          </p:cNvSpPr>
          <p:nvPr>
            <p:ph type="sldNum" sz="quarter" idx="11"/>
          </p:nvPr>
        </p:nvSpPr>
        <p:spPr/>
        <p:txBody>
          <a:bodyPr/>
          <a:lstStyle/>
          <a:p>
            <a:fld id="{205E2325-1391-8F43-A2D7-AFBA69FCF4B2}" type="slidenum">
              <a:rPr lang="fr-FR" smtClean="0"/>
              <a:t>46</a:t>
            </a:fld>
            <a:endParaRPr lang="fr-FR"/>
          </a:p>
        </p:txBody>
      </p:sp>
      <p:sp>
        <p:nvSpPr>
          <p:cNvPr id="6" name="Titre 5">
            <a:extLst>
              <a:ext uri="{FF2B5EF4-FFF2-40B4-BE49-F238E27FC236}">
                <a16:creationId xmlns:a16="http://schemas.microsoft.com/office/drawing/2014/main" id="{2824D276-CAA4-FE8B-7766-3D0A5C2F72F2}"/>
              </a:ext>
            </a:extLst>
          </p:cNvPr>
          <p:cNvSpPr>
            <a:spLocks noGrp="1"/>
          </p:cNvSpPr>
          <p:nvPr>
            <p:ph type="title" idx="4294967295"/>
          </p:nvPr>
        </p:nvSpPr>
        <p:spPr>
          <a:xfrm>
            <a:off x="0" y="857250"/>
            <a:ext cx="8229600" cy="609509"/>
          </a:xfrm>
        </p:spPr>
        <p:txBody>
          <a:bodyPr>
            <a:normAutofit/>
          </a:bodyPr>
          <a:lstStyle/>
          <a:p>
            <a:r>
              <a:rPr lang="fr-FR" sz="3000" dirty="0"/>
              <a:t>CSP et LIEUX de VIE des visiteurs</a:t>
            </a:r>
          </a:p>
        </p:txBody>
      </p:sp>
      <p:grpSp>
        <p:nvGrpSpPr>
          <p:cNvPr id="36" name="Groupe 35">
            <a:extLst>
              <a:ext uri="{FF2B5EF4-FFF2-40B4-BE49-F238E27FC236}">
                <a16:creationId xmlns:a16="http://schemas.microsoft.com/office/drawing/2014/main" id="{9859EDD5-AC77-A30E-E3E6-D4678E5DA76E}"/>
              </a:ext>
            </a:extLst>
          </p:cNvPr>
          <p:cNvGrpSpPr/>
          <p:nvPr/>
        </p:nvGrpSpPr>
        <p:grpSpPr>
          <a:xfrm>
            <a:off x="6964362" y="5721975"/>
            <a:ext cx="1398588" cy="273844"/>
            <a:chOff x="6964362" y="4864725"/>
            <a:chExt cx="1398588" cy="273844"/>
          </a:xfrm>
        </p:grpSpPr>
        <p:sp>
          <p:nvSpPr>
            <p:cNvPr id="37" name="Espace réservé du pied de page 4">
              <a:extLst>
                <a:ext uri="{FF2B5EF4-FFF2-40B4-BE49-F238E27FC236}">
                  <a16:creationId xmlns:a16="http://schemas.microsoft.com/office/drawing/2014/main" id="{2DF7C9A2-1D44-CC14-1C60-A4808BEC0F0D}"/>
                </a:ext>
              </a:extLst>
            </p:cNvPr>
            <p:cNvSpPr txBox="1">
              <a:spLocks/>
            </p:cNvSpPr>
            <p:nvPr/>
          </p:nvSpPr>
          <p:spPr>
            <a:xfrm>
              <a:off x="6964362" y="4864725"/>
              <a:ext cx="1398588" cy="273844"/>
            </a:xfrm>
            <a:prstGeom prst="rect">
              <a:avLst/>
            </a:prstGeom>
          </p:spPr>
          <p:txBody>
            <a:bodyPr vert="horz" lIns="91440" tIns="45720" rIns="91440" bIns="45720" rtlCol="0" anchor="ctr"/>
            <a:lstStyle>
              <a:defPPr>
                <a:defRPr lang="fr-FR"/>
              </a:defPPr>
              <a:lvl1pPr marL="0" algn="ctr" defTabSz="457200" rtl="0" eaLnBrk="1" latinLnBrk="0" hangingPunct="1">
                <a:defRPr sz="1000" b="0" i="0" kern="0" spc="0">
                  <a:solidFill>
                    <a:schemeClr val="bg1"/>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b="1" dirty="0">
                  <a:hlinkClick r:id="rId4" action="ppaction://hlinksldjump"/>
                </a:rPr>
                <a:t>SOMMAIRE</a:t>
              </a:r>
              <a:endParaRPr lang="fr-FR" sz="1100" b="1" dirty="0"/>
            </a:p>
          </p:txBody>
        </p:sp>
        <p:sp>
          <p:nvSpPr>
            <p:cNvPr id="38" name="Flèche : droite 37">
              <a:extLst>
                <a:ext uri="{FF2B5EF4-FFF2-40B4-BE49-F238E27FC236}">
                  <a16:creationId xmlns:a16="http://schemas.microsoft.com/office/drawing/2014/main" id="{5ADF2433-6E0A-4840-E7F0-E6E0DEDA7591}"/>
                </a:ext>
              </a:extLst>
            </p:cNvPr>
            <p:cNvSpPr/>
            <p:nvPr/>
          </p:nvSpPr>
          <p:spPr>
            <a:xfrm rot="10800000">
              <a:off x="8081812" y="4903658"/>
              <a:ext cx="266700" cy="195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DE5FDE75-506F-0B80-4C14-BF131109D474}"/>
              </a:ext>
            </a:extLst>
          </p:cNvPr>
          <p:cNvSpPr txBox="1"/>
          <p:nvPr/>
        </p:nvSpPr>
        <p:spPr>
          <a:xfrm>
            <a:off x="623546" y="1358359"/>
            <a:ext cx="2704089" cy="461665"/>
          </a:xfrm>
          <a:prstGeom prst="rect">
            <a:avLst/>
          </a:prstGeom>
          <a:noFill/>
        </p:spPr>
        <p:txBody>
          <a:bodyPr wrap="square">
            <a:spAutoFit/>
          </a:bodyPr>
          <a:lstStyle/>
          <a:p>
            <a:pPr algn="ctr"/>
            <a:r>
              <a:rPr lang="fr-FR" sz="1200" b="1" dirty="0">
                <a:solidFill>
                  <a:schemeClr val="tx2"/>
                </a:solidFill>
                <a:latin typeface="+mj-lt"/>
              </a:rPr>
              <a:t>Répartition des publics </a:t>
            </a:r>
            <a:br>
              <a:rPr lang="fr-FR" sz="1200" b="1" dirty="0">
                <a:solidFill>
                  <a:schemeClr val="tx2"/>
                </a:solidFill>
                <a:latin typeface="+mj-lt"/>
              </a:rPr>
            </a:br>
            <a:r>
              <a:rPr lang="fr-FR" sz="1200" b="1" dirty="0">
                <a:solidFill>
                  <a:schemeClr val="tx2"/>
                </a:solidFill>
                <a:latin typeface="+mj-lt"/>
              </a:rPr>
              <a:t>selon les CSP</a:t>
            </a:r>
            <a:endParaRPr lang="fr-FR" sz="1200" b="1" dirty="0"/>
          </a:p>
        </p:txBody>
      </p:sp>
      <p:sp>
        <p:nvSpPr>
          <p:cNvPr id="12" name="Espace réservé du contenu 1">
            <a:extLst>
              <a:ext uri="{FF2B5EF4-FFF2-40B4-BE49-F238E27FC236}">
                <a16:creationId xmlns:a16="http://schemas.microsoft.com/office/drawing/2014/main" id="{6672782D-840F-D9AD-AF71-89B04B8D5CB2}"/>
              </a:ext>
            </a:extLst>
          </p:cNvPr>
          <p:cNvSpPr txBox="1">
            <a:spLocks/>
          </p:cNvSpPr>
          <p:nvPr/>
        </p:nvSpPr>
        <p:spPr>
          <a:xfrm>
            <a:off x="4126308" y="2936066"/>
            <a:ext cx="4901999" cy="1807384"/>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La </a:t>
            </a:r>
            <a:r>
              <a:rPr lang="fr-FR" sz="1100" b="1" dirty="0">
                <a:solidFill>
                  <a:srgbClr val="E6007E"/>
                </a:solidFill>
                <a:latin typeface="+mj-lt"/>
              </a:rPr>
              <a:t>Patrouille de France </a:t>
            </a:r>
            <a:r>
              <a:rPr lang="fr-FR" sz="1100" dirty="0">
                <a:latin typeface="+mj-lt"/>
              </a:rPr>
              <a:t>attire des </a:t>
            </a:r>
            <a:r>
              <a:rPr lang="fr-FR" sz="1100" b="1" dirty="0">
                <a:latin typeface="+mj-lt"/>
              </a:rPr>
              <a:t>publics de toutes classes sociales</a:t>
            </a:r>
            <a:r>
              <a:rPr lang="fr-FR" sz="1100" dirty="0">
                <a:latin typeface="+mj-lt"/>
              </a:rPr>
              <a:t>, on note une présence plus importante que les autres week-ends de l’été d’un public résident sur des territoires aux proportions plus forte de « </a:t>
            </a:r>
            <a:r>
              <a:rPr lang="fr-FR" sz="1100" b="1" dirty="0">
                <a:latin typeface="+mj-lt"/>
              </a:rPr>
              <a:t>catégorie populaire </a:t>
            </a:r>
            <a:r>
              <a:rPr lang="fr-FR" sz="1100" dirty="0">
                <a:latin typeface="+mj-lt"/>
              </a:rPr>
              <a:t>», de l’ordre </a:t>
            </a:r>
            <a:r>
              <a:rPr lang="fr-FR" sz="1200" b="1" dirty="0">
                <a:solidFill>
                  <a:schemeClr val="tx1"/>
                </a:solidFill>
                <a:latin typeface="+mj-lt"/>
              </a:rPr>
              <a:t>de 17 % </a:t>
            </a:r>
            <a:r>
              <a:rPr lang="fr-FR" sz="1100" dirty="0">
                <a:solidFill>
                  <a:schemeClr val="tx1"/>
                </a:solidFill>
                <a:latin typeface="+mj-lt"/>
              </a:rPr>
              <a:t>contre 12 % sur les autres WE de l’été.</a:t>
            </a:r>
          </a:p>
          <a:p>
            <a:endParaRPr lang="fr-FR" sz="1100" dirty="0">
              <a:solidFill>
                <a:schemeClr val="tx1"/>
              </a:solidFill>
              <a:latin typeface="+mj-lt"/>
            </a:endParaRPr>
          </a:p>
          <a:p>
            <a:r>
              <a:rPr lang="fr-FR" sz="1100" dirty="0">
                <a:solidFill>
                  <a:schemeClr val="tx1"/>
                </a:solidFill>
                <a:latin typeface="+mj-lt"/>
              </a:rPr>
              <a:t>Pour autant la </a:t>
            </a:r>
            <a:r>
              <a:rPr lang="fr-FR" sz="1200" b="1" dirty="0">
                <a:solidFill>
                  <a:schemeClr val="tx1"/>
                </a:solidFill>
                <a:latin typeface="+mj-lt"/>
              </a:rPr>
              <a:t>majorité du public </a:t>
            </a:r>
            <a:r>
              <a:rPr lang="fr-FR" sz="1100" dirty="0">
                <a:solidFill>
                  <a:schemeClr val="tx1"/>
                </a:solidFill>
                <a:latin typeface="+mj-lt"/>
              </a:rPr>
              <a:t>viens de territoire de résidence de </a:t>
            </a:r>
            <a:r>
              <a:rPr lang="fr-FR" sz="1200" b="1" dirty="0">
                <a:solidFill>
                  <a:schemeClr val="tx1"/>
                </a:solidFill>
                <a:latin typeface="+mj-lt"/>
              </a:rPr>
              <a:t>CSP + ou en croissance</a:t>
            </a:r>
            <a:r>
              <a:rPr lang="fr-FR" sz="1100" dirty="0">
                <a:solidFill>
                  <a:schemeClr val="tx1"/>
                </a:solidFill>
                <a:latin typeface="+mj-lt"/>
              </a:rPr>
              <a:t>.</a:t>
            </a:r>
          </a:p>
        </p:txBody>
      </p:sp>
      <p:sp>
        <p:nvSpPr>
          <p:cNvPr id="8" name="Flèche : droite 7">
            <a:extLst>
              <a:ext uri="{FF2B5EF4-FFF2-40B4-BE49-F238E27FC236}">
                <a16:creationId xmlns:a16="http://schemas.microsoft.com/office/drawing/2014/main" id="{4415C824-BC3C-F692-6E7C-DC6E1FC5FBB9}"/>
              </a:ext>
            </a:extLst>
          </p:cNvPr>
          <p:cNvSpPr/>
          <p:nvPr/>
        </p:nvSpPr>
        <p:spPr>
          <a:xfrm rot="19058882">
            <a:off x="1616116" y="2215219"/>
            <a:ext cx="400050" cy="309073"/>
          </a:xfrm>
          <a:prstGeom prst="rightArrow">
            <a:avLst/>
          </a:prstGeom>
          <a:solidFill>
            <a:srgbClr val="C400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C9A35649-E91F-7B06-641E-DAEBC551699D}"/>
              </a:ext>
            </a:extLst>
          </p:cNvPr>
          <p:cNvSpPr/>
          <p:nvPr/>
        </p:nvSpPr>
        <p:spPr>
          <a:xfrm rot="2421904">
            <a:off x="1606102" y="3239639"/>
            <a:ext cx="400050" cy="3090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D16A8FD4-5B49-C0B7-F0C9-9ED98EB8E8B8}"/>
              </a:ext>
            </a:extLst>
          </p:cNvPr>
          <p:cNvSpPr txBox="1"/>
          <p:nvPr/>
        </p:nvSpPr>
        <p:spPr>
          <a:xfrm>
            <a:off x="4512313" y="1860700"/>
            <a:ext cx="4455374" cy="954107"/>
          </a:xfrm>
          <a:prstGeom prst="rect">
            <a:avLst/>
          </a:prstGeom>
          <a:ln w="12700">
            <a:solidFill>
              <a:srgbClr val="7030A0"/>
            </a:solidFill>
            <a:prstDash val="sysDash"/>
            <a:extLst>
              <a:ext uri="{C807C97D-BFC1-408E-A445-0C87EB9F89A2}">
                <ask:lineSketchStyleProps xmlns:ask="http://schemas.microsoft.com/office/drawing/2018/sketchyshapes" sd="3800722442">
                  <a:custGeom>
                    <a:avLst/>
                    <a:gdLst>
                      <a:gd name="connsiteX0" fmla="*/ 0 w 4318060"/>
                      <a:gd name="connsiteY0" fmla="*/ 0 h 784830"/>
                      <a:gd name="connsiteX1" fmla="*/ 582938 w 4318060"/>
                      <a:gd name="connsiteY1" fmla="*/ 0 h 784830"/>
                      <a:gd name="connsiteX2" fmla="*/ 1122696 w 4318060"/>
                      <a:gd name="connsiteY2" fmla="*/ 0 h 784830"/>
                      <a:gd name="connsiteX3" fmla="*/ 1619273 w 4318060"/>
                      <a:gd name="connsiteY3" fmla="*/ 0 h 784830"/>
                      <a:gd name="connsiteX4" fmla="*/ 2245391 w 4318060"/>
                      <a:gd name="connsiteY4" fmla="*/ 0 h 784830"/>
                      <a:gd name="connsiteX5" fmla="*/ 2741968 w 4318060"/>
                      <a:gd name="connsiteY5" fmla="*/ 0 h 784830"/>
                      <a:gd name="connsiteX6" fmla="*/ 3281726 w 4318060"/>
                      <a:gd name="connsiteY6" fmla="*/ 0 h 784830"/>
                      <a:gd name="connsiteX7" fmla="*/ 3735122 w 4318060"/>
                      <a:gd name="connsiteY7" fmla="*/ 0 h 784830"/>
                      <a:gd name="connsiteX8" fmla="*/ 4318060 w 4318060"/>
                      <a:gd name="connsiteY8" fmla="*/ 0 h 784830"/>
                      <a:gd name="connsiteX9" fmla="*/ 4318060 w 4318060"/>
                      <a:gd name="connsiteY9" fmla="*/ 376718 h 784830"/>
                      <a:gd name="connsiteX10" fmla="*/ 4318060 w 4318060"/>
                      <a:gd name="connsiteY10" fmla="*/ 784830 h 784830"/>
                      <a:gd name="connsiteX11" fmla="*/ 3735122 w 4318060"/>
                      <a:gd name="connsiteY11" fmla="*/ 784830 h 784830"/>
                      <a:gd name="connsiteX12" fmla="*/ 3109003 w 4318060"/>
                      <a:gd name="connsiteY12" fmla="*/ 784830 h 784830"/>
                      <a:gd name="connsiteX13" fmla="*/ 2698788 w 4318060"/>
                      <a:gd name="connsiteY13" fmla="*/ 784830 h 784830"/>
                      <a:gd name="connsiteX14" fmla="*/ 2288572 w 4318060"/>
                      <a:gd name="connsiteY14" fmla="*/ 784830 h 784830"/>
                      <a:gd name="connsiteX15" fmla="*/ 1878356 w 4318060"/>
                      <a:gd name="connsiteY15" fmla="*/ 784830 h 784830"/>
                      <a:gd name="connsiteX16" fmla="*/ 1295418 w 4318060"/>
                      <a:gd name="connsiteY16" fmla="*/ 784830 h 784830"/>
                      <a:gd name="connsiteX17" fmla="*/ 669299 w 4318060"/>
                      <a:gd name="connsiteY17" fmla="*/ 784830 h 784830"/>
                      <a:gd name="connsiteX18" fmla="*/ 0 w 4318060"/>
                      <a:gd name="connsiteY18" fmla="*/ 784830 h 784830"/>
                      <a:gd name="connsiteX19" fmla="*/ 0 w 4318060"/>
                      <a:gd name="connsiteY19" fmla="*/ 415960 h 784830"/>
                      <a:gd name="connsiteX20" fmla="*/ 0 w 4318060"/>
                      <a:gd name="connsiteY20" fmla="*/ 0 h 78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8060" h="784830" fill="none" extrusionOk="0">
                        <a:moveTo>
                          <a:pt x="0" y="0"/>
                        </a:moveTo>
                        <a:cubicBezTo>
                          <a:pt x="268822" y="-46330"/>
                          <a:pt x="408773" y="63109"/>
                          <a:pt x="582938" y="0"/>
                        </a:cubicBezTo>
                        <a:cubicBezTo>
                          <a:pt x="757103" y="-63109"/>
                          <a:pt x="939357" y="13861"/>
                          <a:pt x="1122696" y="0"/>
                        </a:cubicBezTo>
                        <a:cubicBezTo>
                          <a:pt x="1306035" y="-13861"/>
                          <a:pt x="1430517" y="32222"/>
                          <a:pt x="1619273" y="0"/>
                        </a:cubicBezTo>
                        <a:cubicBezTo>
                          <a:pt x="1808029" y="-32222"/>
                          <a:pt x="2046668" y="42025"/>
                          <a:pt x="2245391" y="0"/>
                        </a:cubicBezTo>
                        <a:cubicBezTo>
                          <a:pt x="2444114" y="-42025"/>
                          <a:pt x="2642427" y="55489"/>
                          <a:pt x="2741968" y="0"/>
                        </a:cubicBezTo>
                        <a:cubicBezTo>
                          <a:pt x="2841509" y="-55489"/>
                          <a:pt x="3095698" y="15026"/>
                          <a:pt x="3281726" y="0"/>
                        </a:cubicBezTo>
                        <a:cubicBezTo>
                          <a:pt x="3467754" y="-15026"/>
                          <a:pt x="3534666" y="33599"/>
                          <a:pt x="3735122" y="0"/>
                        </a:cubicBezTo>
                        <a:cubicBezTo>
                          <a:pt x="3935578" y="-33599"/>
                          <a:pt x="4125583" y="41186"/>
                          <a:pt x="4318060" y="0"/>
                        </a:cubicBezTo>
                        <a:cubicBezTo>
                          <a:pt x="4359248" y="105230"/>
                          <a:pt x="4314335" y="267190"/>
                          <a:pt x="4318060" y="376718"/>
                        </a:cubicBezTo>
                        <a:cubicBezTo>
                          <a:pt x="4321785" y="486246"/>
                          <a:pt x="4276143" y="596459"/>
                          <a:pt x="4318060" y="784830"/>
                        </a:cubicBezTo>
                        <a:cubicBezTo>
                          <a:pt x="4181233" y="789130"/>
                          <a:pt x="3940758" y="762834"/>
                          <a:pt x="3735122" y="784830"/>
                        </a:cubicBezTo>
                        <a:cubicBezTo>
                          <a:pt x="3529486" y="806826"/>
                          <a:pt x="3341939" y="719434"/>
                          <a:pt x="3109003" y="784830"/>
                        </a:cubicBezTo>
                        <a:cubicBezTo>
                          <a:pt x="2876067" y="850226"/>
                          <a:pt x="2814592" y="736223"/>
                          <a:pt x="2698788" y="784830"/>
                        </a:cubicBezTo>
                        <a:cubicBezTo>
                          <a:pt x="2582985" y="833437"/>
                          <a:pt x="2433657" y="769477"/>
                          <a:pt x="2288572" y="784830"/>
                        </a:cubicBezTo>
                        <a:cubicBezTo>
                          <a:pt x="2143487" y="800183"/>
                          <a:pt x="1961727" y="782339"/>
                          <a:pt x="1878356" y="784830"/>
                        </a:cubicBezTo>
                        <a:cubicBezTo>
                          <a:pt x="1794985" y="787321"/>
                          <a:pt x="1414009" y="736952"/>
                          <a:pt x="1295418" y="784830"/>
                        </a:cubicBezTo>
                        <a:cubicBezTo>
                          <a:pt x="1176827" y="832708"/>
                          <a:pt x="943352" y="773337"/>
                          <a:pt x="669299" y="784830"/>
                        </a:cubicBezTo>
                        <a:cubicBezTo>
                          <a:pt x="395246" y="796323"/>
                          <a:pt x="247612" y="763022"/>
                          <a:pt x="0" y="784830"/>
                        </a:cubicBezTo>
                        <a:cubicBezTo>
                          <a:pt x="-7689" y="643645"/>
                          <a:pt x="21802" y="577541"/>
                          <a:pt x="0" y="415960"/>
                        </a:cubicBezTo>
                        <a:cubicBezTo>
                          <a:pt x="-21802" y="254379"/>
                          <a:pt x="296" y="143717"/>
                          <a:pt x="0" y="0"/>
                        </a:cubicBezTo>
                        <a:close/>
                      </a:path>
                      <a:path w="4318060" h="784830" stroke="0" extrusionOk="0">
                        <a:moveTo>
                          <a:pt x="0" y="0"/>
                        </a:moveTo>
                        <a:cubicBezTo>
                          <a:pt x="156581" y="-25084"/>
                          <a:pt x="321070" y="22804"/>
                          <a:pt x="410216" y="0"/>
                        </a:cubicBezTo>
                        <a:cubicBezTo>
                          <a:pt x="499362" y="-22804"/>
                          <a:pt x="838623" y="17448"/>
                          <a:pt x="949973" y="0"/>
                        </a:cubicBezTo>
                        <a:cubicBezTo>
                          <a:pt x="1061323" y="-17448"/>
                          <a:pt x="1371994" y="30946"/>
                          <a:pt x="1489731" y="0"/>
                        </a:cubicBezTo>
                        <a:cubicBezTo>
                          <a:pt x="1607468" y="-30946"/>
                          <a:pt x="1777979" y="1829"/>
                          <a:pt x="1986308" y="0"/>
                        </a:cubicBezTo>
                        <a:cubicBezTo>
                          <a:pt x="2194637" y="-1829"/>
                          <a:pt x="2317647" y="1012"/>
                          <a:pt x="2569246" y="0"/>
                        </a:cubicBezTo>
                        <a:cubicBezTo>
                          <a:pt x="2820845" y="-1012"/>
                          <a:pt x="2830573" y="50184"/>
                          <a:pt x="3065823" y="0"/>
                        </a:cubicBezTo>
                        <a:cubicBezTo>
                          <a:pt x="3301073" y="-50184"/>
                          <a:pt x="3359038" y="1816"/>
                          <a:pt x="3519219" y="0"/>
                        </a:cubicBezTo>
                        <a:cubicBezTo>
                          <a:pt x="3679400" y="-1816"/>
                          <a:pt x="4064915" y="53594"/>
                          <a:pt x="4318060" y="0"/>
                        </a:cubicBezTo>
                        <a:cubicBezTo>
                          <a:pt x="4324798" y="132537"/>
                          <a:pt x="4299974" y="306710"/>
                          <a:pt x="4318060" y="384567"/>
                        </a:cubicBezTo>
                        <a:cubicBezTo>
                          <a:pt x="4336146" y="462424"/>
                          <a:pt x="4278854" y="668968"/>
                          <a:pt x="4318060" y="784830"/>
                        </a:cubicBezTo>
                        <a:cubicBezTo>
                          <a:pt x="4218704" y="816068"/>
                          <a:pt x="4080671" y="771297"/>
                          <a:pt x="3907844" y="784830"/>
                        </a:cubicBezTo>
                        <a:cubicBezTo>
                          <a:pt x="3735017" y="798363"/>
                          <a:pt x="3474977" y="783299"/>
                          <a:pt x="3324906" y="784830"/>
                        </a:cubicBezTo>
                        <a:cubicBezTo>
                          <a:pt x="3174835" y="786361"/>
                          <a:pt x="2903106" y="749229"/>
                          <a:pt x="2785149" y="784830"/>
                        </a:cubicBezTo>
                        <a:cubicBezTo>
                          <a:pt x="2667192" y="820431"/>
                          <a:pt x="2393986" y="777524"/>
                          <a:pt x="2202211" y="784830"/>
                        </a:cubicBezTo>
                        <a:cubicBezTo>
                          <a:pt x="2010436" y="792136"/>
                          <a:pt x="1912985" y="752098"/>
                          <a:pt x="1705634" y="784830"/>
                        </a:cubicBezTo>
                        <a:cubicBezTo>
                          <a:pt x="1498283" y="817562"/>
                          <a:pt x="1337163" y="745528"/>
                          <a:pt x="1165876" y="784830"/>
                        </a:cubicBezTo>
                        <a:cubicBezTo>
                          <a:pt x="994589" y="824132"/>
                          <a:pt x="857321" y="754706"/>
                          <a:pt x="626119" y="784830"/>
                        </a:cubicBezTo>
                        <a:cubicBezTo>
                          <a:pt x="394917" y="814954"/>
                          <a:pt x="153952" y="783304"/>
                          <a:pt x="0" y="784830"/>
                        </a:cubicBezTo>
                        <a:cubicBezTo>
                          <a:pt x="-4908" y="592480"/>
                          <a:pt x="24983" y="583534"/>
                          <a:pt x="0" y="384567"/>
                        </a:cubicBezTo>
                        <a:cubicBezTo>
                          <a:pt x="-24983" y="185600"/>
                          <a:pt x="30365" y="178487"/>
                          <a:pt x="0" y="0"/>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100" dirty="0">
                <a:solidFill>
                  <a:srgbClr val="7030A0"/>
                </a:solidFill>
                <a:latin typeface="+mj-lt"/>
              </a:rPr>
              <a:t>Indicateurs basés sur </a:t>
            </a:r>
            <a:r>
              <a:rPr lang="fr-FR" sz="1100" dirty="0" err="1">
                <a:solidFill>
                  <a:srgbClr val="7030A0"/>
                </a:solidFill>
                <a:latin typeface="+mj-lt"/>
              </a:rPr>
              <a:t>Géolife</a:t>
            </a:r>
            <a:r>
              <a:rPr lang="fr-FR" sz="1200" dirty="0">
                <a:solidFill>
                  <a:srgbClr val="7030A0"/>
                </a:solidFill>
                <a:latin typeface="Arial" panose="020B0604020202020204" pitchFamily="34" charset="0"/>
              </a:rPr>
              <a:t>®</a:t>
            </a:r>
            <a:r>
              <a:rPr lang="fr-FR" sz="1100" dirty="0">
                <a:solidFill>
                  <a:srgbClr val="7030A0"/>
                </a:solidFill>
                <a:latin typeface="+mj-lt"/>
              </a:rPr>
              <a:t>, segmentation géo-comportementale mise en place par Orange à partir des données INSEE, de la base client Orange et d’enquête Kantar. Les CSP sont défini selon les zones IRIS de résidence (à l’échelle de quartier pour les villes de plus de 10 000 habitants) catégorisées.</a:t>
            </a:r>
            <a:endParaRPr lang="fr-FR" sz="1100" b="1" dirty="0">
              <a:solidFill>
                <a:srgbClr val="7030A0"/>
              </a:solidFill>
              <a:latin typeface="+mj-lt"/>
            </a:endParaRPr>
          </a:p>
        </p:txBody>
      </p:sp>
      <p:sp>
        <p:nvSpPr>
          <p:cNvPr id="15" name="Rectangle 14">
            <a:extLst>
              <a:ext uri="{FF2B5EF4-FFF2-40B4-BE49-F238E27FC236}">
                <a16:creationId xmlns:a16="http://schemas.microsoft.com/office/drawing/2014/main" id="{A8E6041E-FAA6-E711-EAB5-B476FDB6D184}"/>
              </a:ext>
            </a:extLst>
          </p:cNvPr>
          <p:cNvSpPr/>
          <p:nvPr/>
        </p:nvSpPr>
        <p:spPr>
          <a:xfrm>
            <a:off x="631584" y="2092220"/>
            <a:ext cx="1515504" cy="1742901"/>
          </a:xfrm>
          <a:custGeom>
            <a:avLst/>
            <a:gdLst>
              <a:gd name="connsiteX0" fmla="*/ 0 w 1515504"/>
              <a:gd name="connsiteY0" fmla="*/ 0 h 1742901"/>
              <a:gd name="connsiteX1" fmla="*/ 535478 w 1515504"/>
              <a:gd name="connsiteY1" fmla="*/ 0 h 1742901"/>
              <a:gd name="connsiteX2" fmla="*/ 1070956 w 1515504"/>
              <a:gd name="connsiteY2" fmla="*/ 0 h 1742901"/>
              <a:gd name="connsiteX3" fmla="*/ 1515504 w 1515504"/>
              <a:gd name="connsiteY3" fmla="*/ 0 h 1742901"/>
              <a:gd name="connsiteX4" fmla="*/ 1515504 w 1515504"/>
              <a:gd name="connsiteY4" fmla="*/ 615825 h 1742901"/>
              <a:gd name="connsiteX5" fmla="*/ 1515504 w 1515504"/>
              <a:gd name="connsiteY5" fmla="*/ 1144505 h 1742901"/>
              <a:gd name="connsiteX6" fmla="*/ 1515504 w 1515504"/>
              <a:gd name="connsiteY6" fmla="*/ 1742901 h 1742901"/>
              <a:gd name="connsiteX7" fmla="*/ 980026 w 1515504"/>
              <a:gd name="connsiteY7" fmla="*/ 1742901 h 1742901"/>
              <a:gd name="connsiteX8" fmla="*/ 520323 w 1515504"/>
              <a:gd name="connsiteY8" fmla="*/ 1742901 h 1742901"/>
              <a:gd name="connsiteX9" fmla="*/ 0 w 1515504"/>
              <a:gd name="connsiteY9" fmla="*/ 1742901 h 1742901"/>
              <a:gd name="connsiteX10" fmla="*/ 0 w 1515504"/>
              <a:gd name="connsiteY10" fmla="*/ 1161934 h 1742901"/>
              <a:gd name="connsiteX11" fmla="*/ 0 w 1515504"/>
              <a:gd name="connsiteY11" fmla="*/ 615825 h 1742901"/>
              <a:gd name="connsiteX12" fmla="*/ 0 w 1515504"/>
              <a:gd name="connsiteY12" fmla="*/ 0 h 17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5504" h="1742901" extrusionOk="0">
                <a:moveTo>
                  <a:pt x="0" y="0"/>
                </a:moveTo>
                <a:cubicBezTo>
                  <a:pt x="121445" y="-32244"/>
                  <a:pt x="313136" y="33192"/>
                  <a:pt x="535478" y="0"/>
                </a:cubicBezTo>
                <a:cubicBezTo>
                  <a:pt x="757820" y="-33192"/>
                  <a:pt x="828346" y="9219"/>
                  <a:pt x="1070956" y="0"/>
                </a:cubicBezTo>
                <a:cubicBezTo>
                  <a:pt x="1313566" y="-9219"/>
                  <a:pt x="1369423" y="28583"/>
                  <a:pt x="1515504" y="0"/>
                </a:cubicBezTo>
                <a:cubicBezTo>
                  <a:pt x="1573244" y="173170"/>
                  <a:pt x="1496386" y="440098"/>
                  <a:pt x="1515504" y="615825"/>
                </a:cubicBezTo>
                <a:cubicBezTo>
                  <a:pt x="1534622" y="791552"/>
                  <a:pt x="1458101" y="1034778"/>
                  <a:pt x="1515504" y="1144505"/>
                </a:cubicBezTo>
                <a:cubicBezTo>
                  <a:pt x="1572907" y="1254232"/>
                  <a:pt x="1488114" y="1598232"/>
                  <a:pt x="1515504" y="1742901"/>
                </a:cubicBezTo>
                <a:cubicBezTo>
                  <a:pt x="1336570" y="1801720"/>
                  <a:pt x="1134698" y="1689267"/>
                  <a:pt x="980026" y="1742901"/>
                </a:cubicBezTo>
                <a:cubicBezTo>
                  <a:pt x="825354" y="1796535"/>
                  <a:pt x="726480" y="1735739"/>
                  <a:pt x="520323" y="1742901"/>
                </a:cubicBezTo>
                <a:cubicBezTo>
                  <a:pt x="314166" y="1750063"/>
                  <a:pt x="206993" y="1681856"/>
                  <a:pt x="0" y="1742901"/>
                </a:cubicBezTo>
                <a:cubicBezTo>
                  <a:pt x="-27433" y="1461782"/>
                  <a:pt x="64514" y="1377124"/>
                  <a:pt x="0" y="1161934"/>
                </a:cubicBezTo>
                <a:cubicBezTo>
                  <a:pt x="-64514" y="946744"/>
                  <a:pt x="53966" y="834231"/>
                  <a:pt x="0" y="615825"/>
                </a:cubicBezTo>
                <a:cubicBezTo>
                  <a:pt x="-53966" y="397419"/>
                  <a:pt x="36167" y="165824"/>
                  <a:pt x="0" y="0"/>
                </a:cubicBezTo>
                <a:close/>
              </a:path>
            </a:pathLst>
          </a:custGeom>
          <a:noFill/>
          <a:ln w="12700">
            <a:solidFill>
              <a:srgbClr val="676742"/>
            </a:solidFill>
            <a:extLst>
              <a:ext uri="{C807C97D-BFC1-408E-A445-0C87EB9F89A2}">
                <ask:lineSketchStyleProps xmlns:ask="http://schemas.microsoft.com/office/drawing/2018/sketchyshapes" sd="1725446443">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50096F8-6787-D8A3-1418-CFAC239E9062}"/>
              </a:ext>
            </a:extLst>
          </p:cNvPr>
          <p:cNvSpPr/>
          <p:nvPr/>
        </p:nvSpPr>
        <p:spPr>
          <a:xfrm>
            <a:off x="626579" y="5033831"/>
            <a:ext cx="2882988" cy="588421"/>
          </a:xfrm>
          <a:custGeom>
            <a:avLst/>
            <a:gdLst>
              <a:gd name="connsiteX0" fmla="*/ 0 w 2882988"/>
              <a:gd name="connsiteY0" fmla="*/ 0 h 588421"/>
              <a:gd name="connsiteX1" fmla="*/ 634257 w 2882988"/>
              <a:gd name="connsiteY1" fmla="*/ 0 h 588421"/>
              <a:gd name="connsiteX2" fmla="*/ 1268515 w 2882988"/>
              <a:gd name="connsiteY2" fmla="*/ 0 h 588421"/>
              <a:gd name="connsiteX3" fmla="*/ 1758623 w 2882988"/>
              <a:gd name="connsiteY3" fmla="*/ 0 h 588421"/>
              <a:gd name="connsiteX4" fmla="*/ 2392880 w 2882988"/>
              <a:gd name="connsiteY4" fmla="*/ 0 h 588421"/>
              <a:gd name="connsiteX5" fmla="*/ 2882988 w 2882988"/>
              <a:gd name="connsiteY5" fmla="*/ 0 h 588421"/>
              <a:gd name="connsiteX6" fmla="*/ 2882988 w 2882988"/>
              <a:gd name="connsiteY6" fmla="*/ 588421 h 588421"/>
              <a:gd name="connsiteX7" fmla="*/ 2248731 w 2882988"/>
              <a:gd name="connsiteY7" fmla="*/ 588421 h 588421"/>
              <a:gd name="connsiteX8" fmla="*/ 1758623 w 2882988"/>
              <a:gd name="connsiteY8" fmla="*/ 588421 h 588421"/>
              <a:gd name="connsiteX9" fmla="*/ 1182025 w 2882988"/>
              <a:gd name="connsiteY9" fmla="*/ 588421 h 588421"/>
              <a:gd name="connsiteX10" fmla="*/ 605427 w 2882988"/>
              <a:gd name="connsiteY10" fmla="*/ 588421 h 588421"/>
              <a:gd name="connsiteX11" fmla="*/ 0 w 2882988"/>
              <a:gd name="connsiteY11" fmla="*/ 588421 h 588421"/>
              <a:gd name="connsiteX12" fmla="*/ 0 w 2882988"/>
              <a:gd name="connsiteY12" fmla="*/ 0 h 58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2988" h="588421" extrusionOk="0">
                <a:moveTo>
                  <a:pt x="0" y="0"/>
                </a:moveTo>
                <a:cubicBezTo>
                  <a:pt x="244512" y="-21580"/>
                  <a:pt x="319508" y="66448"/>
                  <a:pt x="634257" y="0"/>
                </a:cubicBezTo>
                <a:cubicBezTo>
                  <a:pt x="949006" y="-66448"/>
                  <a:pt x="1077617" y="34497"/>
                  <a:pt x="1268515" y="0"/>
                </a:cubicBezTo>
                <a:cubicBezTo>
                  <a:pt x="1459413" y="-34497"/>
                  <a:pt x="1516243" y="26832"/>
                  <a:pt x="1758623" y="0"/>
                </a:cubicBezTo>
                <a:cubicBezTo>
                  <a:pt x="2001003" y="-26832"/>
                  <a:pt x="2154155" y="36437"/>
                  <a:pt x="2392880" y="0"/>
                </a:cubicBezTo>
                <a:cubicBezTo>
                  <a:pt x="2631605" y="-36437"/>
                  <a:pt x="2725056" y="55313"/>
                  <a:pt x="2882988" y="0"/>
                </a:cubicBezTo>
                <a:cubicBezTo>
                  <a:pt x="2945394" y="157875"/>
                  <a:pt x="2853988" y="395566"/>
                  <a:pt x="2882988" y="588421"/>
                </a:cubicBezTo>
                <a:cubicBezTo>
                  <a:pt x="2678287" y="623092"/>
                  <a:pt x="2506654" y="565581"/>
                  <a:pt x="2248731" y="588421"/>
                </a:cubicBezTo>
                <a:cubicBezTo>
                  <a:pt x="1990808" y="611261"/>
                  <a:pt x="1916539" y="586546"/>
                  <a:pt x="1758623" y="588421"/>
                </a:cubicBezTo>
                <a:cubicBezTo>
                  <a:pt x="1600707" y="590296"/>
                  <a:pt x="1297788" y="568090"/>
                  <a:pt x="1182025" y="588421"/>
                </a:cubicBezTo>
                <a:cubicBezTo>
                  <a:pt x="1066262" y="608752"/>
                  <a:pt x="752966" y="535158"/>
                  <a:pt x="605427" y="588421"/>
                </a:cubicBezTo>
                <a:cubicBezTo>
                  <a:pt x="457888" y="641684"/>
                  <a:pt x="256339" y="528486"/>
                  <a:pt x="0" y="588421"/>
                </a:cubicBezTo>
                <a:cubicBezTo>
                  <a:pt x="-34590" y="319066"/>
                  <a:pt x="30702" y="176761"/>
                  <a:pt x="0" y="0"/>
                </a:cubicBezTo>
                <a:close/>
              </a:path>
            </a:pathLst>
          </a:custGeom>
          <a:noFill/>
          <a:ln w="12700">
            <a:solidFill>
              <a:srgbClr val="676742"/>
            </a:solidFill>
            <a:extLst>
              <a:ext uri="{C807C97D-BFC1-408E-A445-0C87EB9F89A2}">
                <ask:lineSketchStyleProps xmlns:ask="http://schemas.microsoft.com/office/drawing/2018/sketchyshapes" sd="1725446443">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1A099317-602B-08C5-1E6E-E8D231CC2658}"/>
              </a:ext>
            </a:extLst>
          </p:cNvPr>
          <p:cNvSpPr/>
          <p:nvPr/>
        </p:nvSpPr>
        <p:spPr>
          <a:xfrm rot="19058882">
            <a:off x="3109829" y="5061195"/>
            <a:ext cx="269057" cy="263193"/>
          </a:xfrm>
          <a:prstGeom prst="rightArrow">
            <a:avLst/>
          </a:prstGeom>
          <a:solidFill>
            <a:srgbClr val="C400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57E5444A-F371-0D9E-7E25-10800805BC1C}"/>
              </a:ext>
            </a:extLst>
          </p:cNvPr>
          <p:cNvSpPr/>
          <p:nvPr/>
        </p:nvSpPr>
        <p:spPr>
          <a:xfrm rot="2421904">
            <a:off x="2330162" y="5087001"/>
            <a:ext cx="282907" cy="2115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space réservé du contenu 1">
            <a:extLst>
              <a:ext uri="{FF2B5EF4-FFF2-40B4-BE49-F238E27FC236}">
                <a16:creationId xmlns:a16="http://schemas.microsoft.com/office/drawing/2014/main" id="{EB645F18-4DB8-1C07-21CA-4F174A868C11}"/>
              </a:ext>
            </a:extLst>
          </p:cNvPr>
          <p:cNvSpPr txBox="1">
            <a:spLocks/>
          </p:cNvSpPr>
          <p:nvPr/>
        </p:nvSpPr>
        <p:spPr>
          <a:xfrm>
            <a:off x="4065688" y="4702912"/>
            <a:ext cx="5078313" cy="855441"/>
          </a:xfrm>
          <a:prstGeom prst="rect">
            <a:avLst/>
          </a:prstGeom>
        </p:spPr>
        <p:txBody>
          <a:bodyPr vert="horz" lIns="91440" tIns="45720" rIns="91440" bIns="45720" rtlCol="0">
            <a:normAutofit/>
          </a:bodyPr>
          <a:lstStyle>
            <a:lvl1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1pPr>
            <a:lvl2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2pPr>
            <a:lvl3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3pPr>
            <a:lvl4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4pPr>
            <a:lvl5pPr marL="0" indent="0" algn="l" defTabSz="457200" rtl="0" eaLnBrk="1" latinLnBrk="0" hangingPunct="1">
              <a:lnSpc>
                <a:spcPts val="1500"/>
              </a:lnSpc>
              <a:spcBef>
                <a:spcPct val="20000"/>
              </a:spcBef>
              <a:buSzPct val="100000"/>
              <a:buFontTx/>
              <a:buNone/>
              <a:defRPr sz="1000" b="0" i="0" kern="1200">
                <a:solidFill>
                  <a:srgbClr val="002F5B"/>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100" dirty="0">
                <a:latin typeface="+mj-lt"/>
              </a:rPr>
              <a:t>La </a:t>
            </a:r>
            <a:r>
              <a:rPr lang="fr-FR" sz="1100" b="1" dirty="0">
                <a:solidFill>
                  <a:srgbClr val="E6007E"/>
                </a:solidFill>
                <a:latin typeface="+mj-lt"/>
              </a:rPr>
              <a:t>Patrouille de France </a:t>
            </a:r>
            <a:r>
              <a:rPr lang="fr-FR" sz="1100" dirty="0">
                <a:latin typeface="+mj-lt"/>
              </a:rPr>
              <a:t>attire des </a:t>
            </a:r>
            <a:r>
              <a:rPr lang="fr-FR" sz="1100" b="1" dirty="0">
                <a:latin typeface="+mj-lt"/>
              </a:rPr>
              <a:t>publics résidants en territoires ruraux</a:t>
            </a:r>
            <a:r>
              <a:rPr lang="fr-FR" sz="1100" dirty="0">
                <a:latin typeface="+mj-lt"/>
              </a:rPr>
              <a:t>, on note une présence plus importante que les autres week-ends de l’été d’un public résidant dans ces territoires (38 % contre 35 %) devant les publics résidents en territoires périurbains.</a:t>
            </a:r>
            <a:endParaRPr lang="fr-FR" sz="1100" dirty="0">
              <a:solidFill>
                <a:schemeClr val="tx1"/>
              </a:solidFill>
              <a:latin typeface="+mj-lt"/>
            </a:endParaRPr>
          </a:p>
        </p:txBody>
      </p:sp>
      <p:sp>
        <p:nvSpPr>
          <p:cNvPr id="22" name="ZoneTexte 21">
            <a:extLst>
              <a:ext uri="{FF2B5EF4-FFF2-40B4-BE49-F238E27FC236}">
                <a16:creationId xmlns:a16="http://schemas.microsoft.com/office/drawing/2014/main" id="{1490FC21-9245-67D6-286C-310F207FC9F0}"/>
              </a:ext>
            </a:extLst>
          </p:cNvPr>
          <p:cNvSpPr txBox="1"/>
          <p:nvPr/>
        </p:nvSpPr>
        <p:spPr>
          <a:xfrm>
            <a:off x="610222" y="3939004"/>
            <a:ext cx="2704089" cy="461665"/>
          </a:xfrm>
          <a:prstGeom prst="rect">
            <a:avLst/>
          </a:prstGeom>
          <a:noFill/>
        </p:spPr>
        <p:txBody>
          <a:bodyPr wrap="square">
            <a:spAutoFit/>
          </a:bodyPr>
          <a:lstStyle/>
          <a:p>
            <a:pPr algn="ctr"/>
            <a:r>
              <a:rPr lang="fr-FR" sz="1200" b="1" dirty="0">
                <a:solidFill>
                  <a:schemeClr val="tx2"/>
                </a:solidFill>
                <a:latin typeface="+mj-lt"/>
              </a:rPr>
              <a:t>Répartition des publics </a:t>
            </a:r>
            <a:br>
              <a:rPr lang="fr-FR" sz="1200" b="1" dirty="0">
                <a:solidFill>
                  <a:schemeClr val="tx2"/>
                </a:solidFill>
                <a:latin typeface="+mj-lt"/>
              </a:rPr>
            </a:br>
            <a:r>
              <a:rPr lang="fr-FR" sz="1200" b="1" dirty="0">
                <a:solidFill>
                  <a:schemeClr val="tx2"/>
                </a:solidFill>
                <a:latin typeface="+mj-lt"/>
              </a:rPr>
              <a:t>selon les types d’espace</a:t>
            </a:r>
            <a:endParaRPr lang="fr-FR" sz="1200" b="1" dirty="0"/>
          </a:p>
        </p:txBody>
      </p:sp>
      <p:cxnSp>
        <p:nvCxnSpPr>
          <p:cNvPr id="25" name="Connecteur droit avec flèche 24">
            <a:extLst>
              <a:ext uri="{FF2B5EF4-FFF2-40B4-BE49-F238E27FC236}">
                <a16:creationId xmlns:a16="http://schemas.microsoft.com/office/drawing/2014/main" id="{85C101DE-115A-CFE0-322F-A6FF53F2BC04}"/>
              </a:ext>
            </a:extLst>
          </p:cNvPr>
          <p:cNvCxnSpPr>
            <a:cxnSpLocks/>
          </p:cNvCxnSpPr>
          <p:nvPr/>
        </p:nvCxnSpPr>
        <p:spPr>
          <a:xfrm>
            <a:off x="3086255" y="2193910"/>
            <a:ext cx="1040052" cy="9529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9F73EC80-B218-FE87-4072-4313E4FA5D00}"/>
              </a:ext>
            </a:extLst>
          </p:cNvPr>
          <p:cNvCxnSpPr>
            <a:cxnSpLocks/>
          </p:cNvCxnSpPr>
          <p:nvPr/>
        </p:nvCxnSpPr>
        <p:spPr>
          <a:xfrm>
            <a:off x="3033621" y="4075814"/>
            <a:ext cx="1006772" cy="6460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Image 2" descr="Une image contenant Police, Graphique, cercle, conception&#10;&#10;Description générée automatiquement">
            <a:extLst>
              <a:ext uri="{FF2B5EF4-FFF2-40B4-BE49-F238E27FC236}">
                <a16:creationId xmlns:a16="http://schemas.microsoft.com/office/drawing/2014/main" id="{4EF1D0EB-800E-FB2A-8F30-A10BA34E4056}"/>
              </a:ext>
            </a:extLst>
          </p:cNvPr>
          <p:cNvPicPr>
            <a:picLocks noChangeAspect="1"/>
          </p:cNvPicPr>
          <p:nvPr/>
        </p:nvPicPr>
        <p:blipFill>
          <a:blip r:embed="rId5"/>
          <a:stretch>
            <a:fillRect/>
          </a:stretch>
        </p:blipFill>
        <p:spPr>
          <a:xfrm>
            <a:off x="8458200" y="953997"/>
            <a:ext cx="557553" cy="557553"/>
          </a:xfrm>
          <a:prstGeom prst="rect">
            <a:avLst/>
          </a:prstGeom>
        </p:spPr>
      </p:pic>
      <p:pic>
        <p:nvPicPr>
          <p:cNvPr id="13" name="Image 12">
            <a:extLst>
              <a:ext uri="{FF2B5EF4-FFF2-40B4-BE49-F238E27FC236}">
                <a16:creationId xmlns:a16="http://schemas.microsoft.com/office/drawing/2014/main" id="{42521A88-AF39-A674-899B-3D9C9AEDB91A}"/>
              </a:ext>
            </a:extLst>
          </p:cNvPr>
          <p:cNvPicPr>
            <a:picLocks noChangeAspect="1"/>
          </p:cNvPicPr>
          <p:nvPr/>
        </p:nvPicPr>
        <p:blipFill>
          <a:blip r:embed="rId6"/>
          <a:stretch>
            <a:fillRect/>
          </a:stretch>
        </p:blipFill>
        <p:spPr>
          <a:xfrm>
            <a:off x="7404224" y="987513"/>
            <a:ext cx="1018700" cy="501473"/>
          </a:xfrm>
          <a:prstGeom prst="rect">
            <a:avLst/>
          </a:prstGeom>
        </p:spPr>
      </p:pic>
    </p:spTree>
    <p:extLst>
      <p:ext uri="{BB962C8B-B14F-4D97-AF65-F5344CB8AC3E}">
        <p14:creationId xmlns:p14="http://schemas.microsoft.com/office/powerpoint/2010/main" val="27643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p>
            <a:r>
              <a:rPr lang="fr-FR"/>
              <a:t>CÔTES D’ARMOR DESTINATION</a:t>
            </a:r>
            <a:endParaRPr lang="fr-FR" dirty="0"/>
          </a:p>
        </p:txBody>
      </p:sp>
      <p:sp>
        <p:nvSpPr>
          <p:cNvPr id="3" name="Espace réservé du numéro de diapositive 2"/>
          <p:cNvSpPr>
            <a:spLocks noGrp="1"/>
          </p:cNvSpPr>
          <p:nvPr>
            <p:ph type="sldNum" sz="quarter" idx="11"/>
          </p:nvPr>
        </p:nvSpPr>
        <p:spPr/>
        <p:txBody>
          <a:bodyPr/>
          <a:lstStyle/>
          <a:p>
            <a:fld id="{205E2325-1391-8F43-A2D7-AFBA69FCF4B2}" type="slidenum">
              <a:rPr lang="fr-FR" smtClean="0"/>
              <a:pPr/>
              <a:t>47</a:t>
            </a:fld>
            <a:endParaRPr lang="fr-FR" dirty="0"/>
          </a:p>
        </p:txBody>
      </p:sp>
      <p:cxnSp>
        <p:nvCxnSpPr>
          <p:cNvPr id="4" name="Connecteur droit 3"/>
          <p:cNvCxnSpPr/>
          <p:nvPr/>
        </p:nvCxnSpPr>
        <p:spPr>
          <a:xfrm>
            <a:off x="2060369" y="2574002"/>
            <a:ext cx="0" cy="152182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 name="Image 4" descr="Accent ve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1613" y="2035961"/>
            <a:ext cx="1211634" cy="2426790"/>
          </a:xfrm>
          <a:prstGeom prst="rect">
            <a:avLst/>
          </a:prstGeom>
        </p:spPr>
      </p:pic>
      <p:pic>
        <p:nvPicPr>
          <p:cNvPr id="6" name="Image 5" descr="Accent ve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578" y="3088844"/>
            <a:ext cx="158002" cy="316464"/>
          </a:xfrm>
          <a:prstGeom prst="rect">
            <a:avLst/>
          </a:prstGeom>
        </p:spPr>
      </p:pic>
      <p:sp>
        <p:nvSpPr>
          <p:cNvPr id="8" name="Rectangle 7"/>
          <p:cNvSpPr/>
          <p:nvPr/>
        </p:nvSpPr>
        <p:spPr>
          <a:xfrm>
            <a:off x="552892" y="2743589"/>
            <a:ext cx="4388722" cy="1200329"/>
          </a:xfrm>
          <a:prstGeom prst="rect">
            <a:avLst/>
          </a:prstGeom>
          <a:solidFill>
            <a:schemeClr val="bg1"/>
          </a:solidFill>
        </p:spPr>
        <p:txBody>
          <a:bodyPr wrap="square">
            <a:spAutoFit/>
          </a:bodyPr>
          <a:lstStyle/>
          <a:p>
            <a:r>
              <a:rPr lang="fr-FR" sz="3600" cap="all" dirty="0">
                <a:solidFill>
                  <a:srgbClr val="0070C0"/>
                </a:solidFill>
                <a:latin typeface="Tertre Extra Bold"/>
                <a:ea typeface="+mj-ea"/>
              </a:rPr>
              <a:t>Côtes d’Armor  Destination</a:t>
            </a:r>
            <a:endParaRPr lang="fr-FR" sz="3600" dirty="0">
              <a:solidFill>
                <a:srgbClr val="0070C0"/>
              </a:solidFill>
            </a:endParaRPr>
          </a:p>
        </p:txBody>
      </p:sp>
      <p:pic>
        <p:nvPicPr>
          <p:cNvPr id="9" name="Image 8"/>
          <p:cNvPicPr>
            <a:picLocks noChangeAspect="1"/>
          </p:cNvPicPr>
          <p:nvPr/>
        </p:nvPicPr>
        <p:blipFill rotWithShape="1">
          <a:blip r:embed="rId5"/>
          <a:srcRect l="14483" t="19048" r="15368" b="18286"/>
          <a:stretch/>
        </p:blipFill>
        <p:spPr>
          <a:xfrm>
            <a:off x="7284370" y="2743588"/>
            <a:ext cx="1594884" cy="1424762"/>
          </a:xfrm>
          <a:prstGeom prst="rect">
            <a:avLst/>
          </a:prstGeom>
          <a:solidFill>
            <a:schemeClr val="bg1">
              <a:lumMod val="85000"/>
            </a:schemeClr>
          </a:solidFill>
        </p:spPr>
      </p:pic>
      <p:pic>
        <p:nvPicPr>
          <p:cNvPr id="10" name="Image 9"/>
          <p:cNvPicPr>
            <a:picLocks noChangeAspect="1"/>
          </p:cNvPicPr>
          <p:nvPr/>
        </p:nvPicPr>
        <p:blipFill rotWithShape="1">
          <a:blip r:embed="rId6">
            <a:clrChange>
              <a:clrFrom>
                <a:srgbClr val="FFFFFF"/>
              </a:clrFrom>
              <a:clrTo>
                <a:srgbClr val="FFFFFF">
                  <a:alpha val="0"/>
                </a:srgbClr>
              </a:clrTo>
            </a:clrChange>
          </a:blip>
          <a:srcRect l="61628" t="7781" r="12480" b="72696"/>
          <a:stretch/>
        </p:blipFill>
        <p:spPr>
          <a:xfrm>
            <a:off x="5025847" y="1086337"/>
            <a:ext cx="3731467" cy="949624"/>
          </a:xfrm>
          <a:prstGeom prst="rect">
            <a:avLst/>
          </a:prstGeom>
        </p:spPr>
      </p:pic>
      <p:pic>
        <p:nvPicPr>
          <p:cNvPr id="12" name="Image 11">
            <a:extLst>
              <a:ext uri="{FF2B5EF4-FFF2-40B4-BE49-F238E27FC236}">
                <a16:creationId xmlns:a16="http://schemas.microsoft.com/office/drawing/2014/main" id="{594DA4C9-E643-463E-981D-2F5E8455691C}"/>
              </a:ext>
            </a:extLst>
          </p:cNvPr>
          <p:cNvPicPr>
            <a:picLocks noChangeAspect="1"/>
          </p:cNvPicPr>
          <p:nvPr/>
        </p:nvPicPr>
        <p:blipFill>
          <a:blip r:embed="rId7"/>
          <a:stretch>
            <a:fillRect/>
          </a:stretch>
        </p:blipFill>
        <p:spPr>
          <a:xfrm>
            <a:off x="693477" y="4805871"/>
            <a:ext cx="2690145" cy="611137"/>
          </a:xfrm>
          <a:prstGeom prst="rect">
            <a:avLst/>
          </a:prstGeom>
        </p:spPr>
      </p:pic>
      <p:sp>
        <p:nvSpPr>
          <p:cNvPr id="13" name="Titre 12">
            <a:extLst>
              <a:ext uri="{FF2B5EF4-FFF2-40B4-BE49-F238E27FC236}">
                <a16:creationId xmlns:a16="http://schemas.microsoft.com/office/drawing/2014/main" id="{865A93BD-1787-1C28-9B3D-1E2CE9C6D895}"/>
              </a:ext>
            </a:extLst>
          </p:cNvPr>
          <p:cNvSpPr>
            <a:spLocks noGrp="1"/>
          </p:cNvSpPr>
          <p:nvPr>
            <p:ph type="title" idx="4294967295"/>
          </p:nvPr>
        </p:nvSpPr>
        <p:spPr/>
        <p:txBody>
          <a:bodyPr/>
          <a:lstStyle/>
          <a:p>
            <a:pPr marL="180000"/>
            <a:r>
              <a:rPr lang="fr-FR" dirty="0"/>
              <a:t>Etudes</a:t>
            </a:r>
            <a:r>
              <a:rPr lang="fr-FR" baseline="0" dirty="0"/>
              <a:t> sur le tourisme</a:t>
            </a:r>
            <a:endParaRPr lang="fr-FR" dirty="0"/>
          </a:p>
        </p:txBody>
      </p:sp>
    </p:spTree>
    <p:extLst>
      <p:ext uri="{BB962C8B-B14F-4D97-AF65-F5344CB8AC3E}">
        <p14:creationId xmlns:p14="http://schemas.microsoft.com/office/powerpoint/2010/main" val="1086925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C4878306-618E-BFA6-192D-66CEEA1B845C}"/>
              </a:ext>
            </a:extLst>
          </p:cNvPr>
          <p:cNvSpPr>
            <a:spLocks noGrp="1"/>
          </p:cNvSpPr>
          <p:nvPr>
            <p:ph type="body" sz="quarter" idx="10"/>
          </p:nvPr>
        </p:nvSpPr>
        <p:spPr/>
        <p:txBody>
          <a:bodyPr/>
          <a:lstStyle/>
          <a:p>
            <a:r>
              <a:rPr lang="fr-FR"/>
              <a:t>Les cibles</a:t>
            </a:r>
          </a:p>
        </p:txBody>
      </p:sp>
      <p:sp>
        <p:nvSpPr>
          <p:cNvPr id="8" name="Espace réservé du texte 7">
            <a:extLst>
              <a:ext uri="{FF2B5EF4-FFF2-40B4-BE49-F238E27FC236}">
                <a16:creationId xmlns:a16="http://schemas.microsoft.com/office/drawing/2014/main" id="{DE73F8D4-A7F6-033F-2B51-27B497BCC535}"/>
              </a:ext>
            </a:extLst>
          </p:cNvPr>
          <p:cNvSpPr>
            <a:spLocks noGrp="1"/>
          </p:cNvSpPr>
          <p:nvPr>
            <p:ph type="body" sz="quarter" idx="11"/>
          </p:nvPr>
        </p:nvSpPr>
        <p:spPr/>
        <p:txBody>
          <a:bodyPr/>
          <a:lstStyle/>
          <a:p>
            <a:r>
              <a:rPr lang="fr-FR"/>
              <a:t>Une photographie panoramique</a:t>
            </a:r>
          </a:p>
        </p:txBody>
      </p:sp>
      <p:pic>
        <p:nvPicPr>
          <p:cNvPr id="15" name="Espace réservé pour une image  14" descr="Une image contenant plein air, ciel, personne, herbe&#10;&#10;Description générée automatiquement">
            <a:extLst>
              <a:ext uri="{FF2B5EF4-FFF2-40B4-BE49-F238E27FC236}">
                <a16:creationId xmlns:a16="http://schemas.microsoft.com/office/drawing/2014/main" id="{E478E86D-2635-1D66-71A1-E822C0D879D7}"/>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6462514" y="2566233"/>
            <a:ext cx="2158781" cy="1245533"/>
          </a:xfrm>
        </p:spPr>
      </p:pic>
      <p:sp>
        <p:nvSpPr>
          <p:cNvPr id="12" name="ZoneTexte 11">
            <a:extLst>
              <a:ext uri="{FF2B5EF4-FFF2-40B4-BE49-F238E27FC236}">
                <a16:creationId xmlns:a16="http://schemas.microsoft.com/office/drawing/2014/main" id="{4B048AE3-106C-7F03-AACA-9CEFCE0C4F84}"/>
              </a:ext>
            </a:extLst>
          </p:cNvPr>
          <p:cNvSpPr txBox="1"/>
          <p:nvPr/>
        </p:nvSpPr>
        <p:spPr>
          <a:xfrm>
            <a:off x="521494" y="4007201"/>
            <a:ext cx="2158781" cy="438582"/>
          </a:xfrm>
          <a:prstGeom prst="rect">
            <a:avLst/>
          </a:prstGeom>
          <a:noFill/>
        </p:spPr>
        <p:txBody>
          <a:bodyPr wrap="square" rtlCol="0">
            <a:spAutoFit/>
          </a:bodyPr>
          <a:lstStyle/>
          <a:p>
            <a:r>
              <a:rPr lang="fr-FR" sz="1200" b="1"/>
              <a:t>Les touristes </a:t>
            </a:r>
          </a:p>
          <a:p>
            <a:r>
              <a:rPr lang="fr-FR" sz="1050" i="1"/>
              <a:t>dont les résidents secondaires</a:t>
            </a:r>
          </a:p>
        </p:txBody>
      </p:sp>
      <p:sp>
        <p:nvSpPr>
          <p:cNvPr id="13" name="ZoneTexte 12">
            <a:extLst>
              <a:ext uri="{FF2B5EF4-FFF2-40B4-BE49-F238E27FC236}">
                <a16:creationId xmlns:a16="http://schemas.microsoft.com/office/drawing/2014/main" id="{ACC2ABE8-48F1-B728-39CA-D6095019CFBC}"/>
              </a:ext>
            </a:extLst>
          </p:cNvPr>
          <p:cNvSpPr txBox="1"/>
          <p:nvPr/>
        </p:nvSpPr>
        <p:spPr>
          <a:xfrm>
            <a:off x="3460501" y="3993401"/>
            <a:ext cx="2158781" cy="276999"/>
          </a:xfrm>
          <a:prstGeom prst="rect">
            <a:avLst/>
          </a:prstGeom>
          <a:noFill/>
        </p:spPr>
        <p:txBody>
          <a:bodyPr wrap="square" rtlCol="0">
            <a:spAutoFit/>
          </a:bodyPr>
          <a:lstStyle/>
          <a:p>
            <a:r>
              <a:rPr lang="fr-FR" sz="1200" b="1"/>
              <a:t>Les excursionnistes</a:t>
            </a:r>
          </a:p>
        </p:txBody>
      </p:sp>
      <p:sp>
        <p:nvSpPr>
          <p:cNvPr id="14" name="ZoneTexte 13">
            <a:extLst>
              <a:ext uri="{FF2B5EF4-FFF2-40B4-BE49-F238E27FC236}">
                <a16:creationId xmlns:a16="http://schemas.microsoft.com/office/drawing/2014/main" id="{0E058300-FC4E-4E81-EDDE-F41D6A934488}"/>
              </a:ext>
            </a:extLst>
          </p:cNvPr>
          <p:cNvSpPr txBox="1"/>
          <p:nvPr/>
        </p:nvSpPr>
        <p:spPr>
          <a:xfrm>
            <a:off x="6399510" y="3993401"/>
            <a:ext cx="2158781" cy="276999"/>
          </a:xfrm>
          <a:prstGeom prst="rect">
            <a:avLst/>
          </a:prstGeom>
          <a:noFill/>
        </p:spPr>
        <p:txBody>
          <a:bodyPr wrap="square" rtlCol="0">
            <a:spAutoFit/>
          </a:bodyPr>
          <a:lstStyle/>
          <a:p>
            <a:r>
              <a:rPr lang="fr-FR" sz="1200" b="1"/>
              <a:t>Les habitants</a:t>
            </a:r>
          </a:p>
        </p:txBody>
      </p:sp>
      <p:pic>
        <p:nvPicPr>
          <p:cNvPr id="9" name="Espace réservé pour une image  8" descr="Une image contenant plein air, nature, plante, faire de la randonnée&#10;&#10;Description générée automatiquement">
            <a:extLst>
              <a:ext uri="{FF2B5EF4-FFF2-40B4-BE49-F238E27FC236}">
                <a16:creationId xmlns:a16="http://schemas.microsoft.com/office/drawing/2014/main" id="{06B2E2DA-98E9-111F-7ECC-47EBB2F08ED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492004" y="2566232"/>
            <a:ext cx="2158781" cy="1245533"/>
          </a:xfrm>
        </p:spPr>
      </p:pic>
      <p:pic>
        <p:nvPicPr>
          <p:cNvPr id="17" name="Espace réservé pour une image  16" descr="Une image contenant plein air, arbre, herbe, plante&#10;&#10;Description générée automatiquement">
            <a:extLst>
              <a:ext uri="{FF2B5EF4-FFF2-40B4-BE49-F238E27FC236}">
                <a16:creationId xmlns:a16="http://schemas.microsoft.com/office/drawing/2014/main" id="{9AACABEC-FB3D-1FB5-426F-7415CDE2135B}"/>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521494" y="2566232"/>
            <a:ext cx="2158781" cy="1245533"/>
          </a:xfrm>
        </p:spPr>
      </p:pic>
    </p:spTree>
    <p:extLst>
      <p:ext uri="{BB962C8B-B14F-4D97-AF65-F5344CB8AC3E}">
        <p14:creationId xmlns:p14="http://schemas.microsoft.com/office/powerpoint/2010/main" val="3771938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184D0A60-D486-C271-F6D7-8568638D6B1B}"/>
              </a:ext>
            </a:extLst>
          </p:cNvPr>
          <p:cNvSpPr>
            <a:spLocks noGrp="1"/>
          </p:cNvSpPr>
          <p:nvPr>
            <p:ph type="body" sz="quarter" idx="10"/>
          </p:nvPr>
        </p:nvSpPr>
        <p:spPr/>
        <p:txBody>
          <a:bodyPr/>
          <a:lstStyle/>
          <a:p>
            <a:r>
              <a:rPr lang="fr-FR"/>
              <a:t>Le dispositif</a:t>
            </a:r>
          </a:p>
        </p:txBody>
      </p:sp>
      <p:sp>
        <p:nvSpPr>
          <p:cNvPr id="9" name="Espace réservé du texte 8">
            <a:extLst>
              <a:ext uri="{FF2B5EF4-FFF2-40B4-BE49-F238E27FC236}">
                <a16:creationId xmlns:a16="http://schemas.microsoft.com/office/drawing/2014/main" id="{D770B750-3399-4AED-57EC-C52983D3F0AF}"/>
              </a:ext>
            </a:extLst>
          </p:cNvPr>
          <p:cNvSpPr>
            <a:spLocks noGrp="1"/>
          </p:cNvSpPr>
          <p:nvPr>
            <p:ph type="body" sz="quarter" idx="11"/>
          </p:nvPr>
        </p:nvSpPr>
        <p:spPr/>
        <p:txBody>
          <a:bodyPr/>
          <a:lstStyle/>
          <a:p>
            <a:r>
              <a:rPr lang="fr-FR"/>
              <a:t>Une enquête en 2 étapes</a:t>
            </a:r>
          </a:p>
        </p:txBody>
      </p:sp>
      <p:pic>
        <p:nvPicPr>
          <p:cNvPr id="26" name="Espace réservé pour une image  25" descr="Une image contenant plein air, nuage, ciel, bâtiment&#10;&#10;Description générée automatiquement">
            <a:extLst>
              <a:ext uri="{FF2B5EF4-FFF2-40B4-BE49-F238E27FC236}">
                <a16:creationId xmlns:a16="http://schemas.microsoft.com/office/drawing/2014/main" id="{344CD087-A0FE-7719-5BC9-B43A3956EDB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572000" y="3715909"/>
            <a:ext cx="4572000" cy="1738345"/>
          </a:xfrm>
        </p:spPr>
      </p:pic>
      <p:pic>
        <p:nvPicPr>
          <p:cNvPr id="24" name="Espace réservé pour une image  23">
            <a:extLst>
              <a:ext uri="{FF2B5EF4-FFF2-40B4-BE49-F238E27FC236}">
                <a16:creationId xmlns:a16="http://schemas.microsoft.com/office/drawing/2014/main" id="{2846F8B0-F67C-00B6-6D4B-EE0CDA78129E}"/>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p:blipFill>
        <p:spPr>
          <a:xfrm>
            <a:off x="4572000" y="857249"/>
            <a:ext cx="4572000" cy="2858660"/>
          </a:xfrm>
        </p:spPr>
      </p:pic>
      <p:sp>
        <p:nvSpPr>
          <p:cNvPr id="2" name="Espace réservé du texte 2">
            <a:extLst>
              <a:ext uri="{FF2B5EF4-FFF2-40B4-BE49-F238E27FC236}">
                <a16:creationId xmlns:a16="http://schemas.microsoft.com/office/drawing/2014/main" id="{56C0C93C-CA53-441B-4CB9-9334B3455CE5}"/>
              </a:ext>
            </a:extLst>
          </p:cNvPr>
          <p:cNvSpPr txBox="1">
            <a:spLocks/>
          </p:cNvSpPr>
          <p:nvPr/>
        </p:nvSpPr>
        <p:spPr>
          <a:xfrm>
            <a:off x="521494" y="2339425"/>
            <a:ext cx="3369676" cy="3114829"/>
          </a:xfrm>
          <a:prstGeom prst="rect">
            <a:avLst/>
          </a:prstGeom>
        </p:spPr>
        <p:txBody>
          <a:bodyPr vert="horz" lIns="0" tIns="0" rIns="0" bIns="0" rtlCol="0" anchor="t">
            <a:norm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200" b="1">
                <a:solidFill>
                  <a:schemeClr val="bg2"/>
                </a:solidFill>
                <a:latin typeface="+mj-lt"/>
              </a:rPr>
              <a:t>Une enquête en face à face</a:t>
            </a:r>
          </a:p>
          <a:p>
            <a:pPr marL="134779" lvl="1" indent="-134779"/>
            <a:r>
              <a:rPr lang="fr-FR" sz="1050" b="1">
                <a:solidFill>
                  <a:schemeClr val="accent4"/>
                </a:solidFill>
                <a:latin typeface="+mj-lt"/>
              </a:rPr>
              <a:t>76</a:t>
            </a:r>
            <a:r>
              <a:rPr lang="fr-FR" sz="1050" b="1">
                <a:latin typeface="+mj-lt"/>
              </a:rPr>
              <a:t> sites avec la présence d’un enquêteur </a:t>
            </a:r>
            <a:r>
              <a:rPr lang="fr-FR" sz="1050">
                <a:latin typeface="+mj-lt"/>
              </a:rPr>
              <a:t>: Sites de visites ; Marchés ; Points de sortie du territoire</a:t>
            </a:r>
          </a:p>
          <a:p>
            <a:pPr marL="134779" lvl="1" indent="-134779"/>
            <a:r>
              <a:rPr lang="fr-FR" sz="1050" b="1">
                <a:solidFill>
                  <a:schemeClr val="accent4"/>
                </a:solidFill>
                <a:latin typeface="+mj-lt"/>
              </a:rPr>
              <a:t>265</a:t>
            </a:r>
            <a:r>
              <a:rPr lang="fr-FR" sz="1050" b="1">
                <a:latin typeface="+mj-lt"/>
              </a:rPr>
              <a:t> sites partenaires, sans enquêteur </a:t>
            </a:r>
            <a:r>
              <a:rPr lang="fr-FR" sz="1050">
                <a:latin typeface="+mj-lt"/>
              </a:rPr>
              <a:t>: Sites de visite ; Offices de tourisme ; Ports de plaisance ; Centres nautiques, Écluses ; Hébergements du TSS, Aires de camping-car</a:t>
            </a:r>
          </a:p>
          <a:p>
            <a:pPr marL="557213" lvl="1" indent="-214313">
              <a:buFontTx/>
              <a:buChar char="-"/>
            </a:pPr>
            <a:endParaRPr lang="fr-FR" sz="1050" i="1">
              <a:latin typeface="+mj-lt"/>
            </a:endParaRPr>
          </a:p>
          <a:p>
            <a:r>
              <a:rPr lang="fr-FR" b="1">
                <a:solidFill>
                  <a:schemeClr val="bg2"/>
                </a:solidFill>
                <a:latin typeface="+mj-lt"/>
              </a:rPr>
              <a:t>Une enquête en ligne post séjour</a:t>
            </a:r>
          </a:p>
          <a:p>
            <a:pPr marL="134779" lvl="1" indent="-134779"/>
            <a:r>
              <a:rPr lang="fr-FR" sz="1050">
                <a:latin typeface="+mj-lt"/>
              </a:rPr>
              <a:t>Profil du visiteur</a:t>
            </a:r>
          </a:p>
          <a:p>
            <a:pPr marL="134779" lvl="1" indent="-134779"/>
            <a:r>
              <a:rPr lang="fr-FR" sz="1050">
                <a:latin typeface="+mj-lt"/>
              </a:rPr>
              <a:t>Caractéristiques du séjour</a:t>
            </a:r>
          </a:p>
          <a:p>
            <a:pPr marL="134779" lvl="1" indent="-134779"/>
            <a:r>
              <a:rPr lang="fr-FR" sz="1050">
                <a:latin typeface="+mj-lt"/>
              </a:rPr>
              <a:t>Dépenses</a:t>
            </a:r>
          </a:p>
          <a:p>
            <a:pPr marL="134779" lvl="1" indent="-134779"/>
            <a:r>
              <a:rPr lang="fr-FR" sz="1050">
                <a:latin typeface="+mj-lt"/>
              </a:rPr>
              <a:t>Satisfaction</a:t>
            </a:r>
          </a:p>
        </p:txBody>
      </p:sp>
    </p:spTree>
    <p:extLst>
      <p:ext uri="{BB962C8B-B14F-4D97-AF65-F5344CB8AC3E}">
        <p14:creationId xmlns:p14="http://schemas.microsoft.com/office/powerpoint/2010/main" val="173938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395536" y="836712"/>
            <a:ext cx="8532440" cy="158417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fr-FR" altLang="fr-FR" sz="2000" b="1" dirty="0">
                <a:latin typeface="Eurostile" pitchFamily="34" charset="0"/>
              </a:rPr>
              <a:t>OFFICE DE TOURISME </a:t>
            </a:r>
            <a:endParaRPr lang="fr-FR" altLang="fr-FR" sz="2000" dirty="0">
              <a:latin typeface="Eurostile" pitchFamily="34" charset="0"/>
            </a:endParaRPr>
          </a:p>
          <a:p>
            <a:pPr marL="342900" indent="-342900">
              <a:spcBef>
                <a:spcPct val="20000"/>
              </a:spcBef>
              <a:defRPr/>
            </a:pPr>
            <a:r>
              <a:rPr lang="fr-FR" altLang="fr-FR" dirty="0">
                <a:latin typeface="Eurostile" pitchFamily="34" charset="0"/>
              </a:rPr>
              <a:t>Fréquentation de janvier à octobre  : </a:t>
            </a:r>
          </a:p>
          <a:p>
            <a:pPr marL="342900" indent="-342900">
              <a:spcBef>
                <a:spcPct val="20000"/>
              </a:spcBef>
              <a:defRPr/>
            </a:pPr>
            <a:r>
              <a:rPr lang="fr-FR" altLang="fr-FR" dirty="0">
                <a:latin typeface="Eurostile" pitchFamily="34" charset="0"/>
              </a:rPr>
              <a:t>L’ Office de Tourisme a accueilli  </a:t>
            </a:r>
            <a:r>
              <a:rPr lang="fr-FR" b="1" dirty="0">
                <a:solidFill>
                  <a:srgbClr val="EC008C"/>
                </a:solidFill>
                <a:latin typeface="Eurostile" pitchFamily="34" charset="0"/>
              </a:rPr>
              <a:t>132 886 </a:t>
            </a:r>
            <a:r>
              <a:rPr lang="fr-FR" altLang="fr-FR" dirty="0">
                <a:latin typeface="Eurostile" pitchFamily="34" charset="0"/>
              </a:rPr>
              <a:t>visiteurs </a:t>
            </a:r>
            <a:r>
              <a:rPr lang="fr-FR" altLang="fr-FR" sz="1600" dirty="0">
                <a:latin typeface="Eurostile" pitchFamily="34" charset="0"/>
              </a:rPr>
              <a:t>(points info en juillet/août inclus)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fr-FR" altLang="fr-FR" b="1" dirty="0">
                <a:solidFill>
                  <a:srgbClr val="EC008C"/>
                </a:solidFill>
                <a:latin typeface="Eurostile" pitchFamily="34" charset="0"/>
              </a:rPr>
              <a:t>Centre Ville : 79 892 visiteurs </a:t>
            </a:r>
            <a:r>
              <a:rPr lang="fr-FR" altLang="fr-FR" dirty="0">
                <a:latin typeface="Eurostile" pitchFamily="34" charset="0"/>
              </a:rPr>
              <a:t>soit</a:t>
            </a:r>
            <a:r>
              <a:rPr lang="fr-FR" altLang="fr-FR" dirty="0">
                <a:solidFill>
                  <a:schemeClr val="bg1"/>
                </a:solidFill>
                <a:latin typeface="Eurostile" pitchFamily="34" charset="0"/>
              </a:rPr>
              <a:t> </a:t>
            </a:r>
            <a:r>
              <a:rPr lang="fr-FR" altLang="fr-FR" b="1" dirty="0">
                <a:solidFill>
                  <a:srgbClr val="F01865"/>
                </a:solidFill>
                <a:latin typeface="Eurostile" pitchFamily="34" charset="0"/>
              </a:rPr>
              <a:t> </a:t>
            </a:r>
            <a:r>
              <a:rPr lang="fr-FR" altLang="fr-FR" b="1" dirty="0">
                <a:solidFill>
                  <a:srgbClr val="EC008C"/>
                </a:solidFill>
                <a:latin typeface="Eurostile" pitchFamily="34" charset="0"/>
              </a:rPr>
              <a:t>+ 1,7  % </a:t>
            </a:r>
            <a:r>
              <a:rPr lang="fr-FR" altLang="fr-FR" dirty="0">
                <a:latin typeface="Eurostile" pitchFamily="34" charset="0"/>
              </a:rPr>
              <a:t>par rapport à 2022 </a:t>
            </a:r>
            <a:r>
              <a:rPr lang="fr-FR" altLang="fr-FR" sz="1100" b="1" dirty="0">
                <a:latin typeface="Eurostile" pitchFamily="34" charset="0"/>
              </a:rPr>
              <a:t>(- 10% 2019)</a:t>
            </a:r>
            <a:endParaRPr lang="fr-FR" altLang="fr-FR" b="1" dirty="0">
              <a:latin typeface="Eurostile" pitchFamily="34" charset="0"/>
            </a:endParaRPr>
          </a:p>
        </p:txBody>
      </p:sp>
      <p:sp>
        <p:nvSpPr>
          <p:cNvPr id="9" name="ZoneTexte 8"/>
          <p:cNvSpPr txBox="1"/>
          <p:nvPr/>
        </p:nvSpPr>
        <p:spPr>
          <a:xfrm>
            <a:off x="3418" y="4154918"/>
            <a:ext cx="8532440" cy="2794611"/>
          </a:xfrm>
          <a:prstGeom prst="rect">
            <a:avLst/>
          </a:prstGeom>
          <a:noFill/>
        </p:spPr>
        <p:txBody>
          <a:bodyPr wrap="square" rtlCol="0">
            <a:spAutoFit/>
          </a:bodyPr>
          <a:lstStyle/>
          <a:p>
            <a:pPr marL="342900" lvl="0" indent="-342900" algn="ctr">
              <a:spcBef>
                <a:spcPct val="20000"/>
              </a:spcBef>
              <a:defRPr/>
            </a:pPr>
            <a:r>
              <a:rPr lang="fr-FR" altLang="fr-FR" b="1" u="sng" dirty="0">
                <a:latin typeface="+mj-lt"/>
              </a:rPr>
              <a:t>A noter</a:t>
            </a:r>
            <a:r>
              <a:rPr lang="fr-FR" altLang="fr-FR" b="1" dirty="0">
                <a:latin typeface="+mj-lt"/>
              </a:rPr>
              <a:t> </a:t>
            </a:r>
            <a:r>
              <a:rPr lang="fr-FR" altLang="fr-FR" sz="2000" dirty="0">
                <a:latin typeface="+mj-lt"/>
              </a:rPr>
              <a:t>:</a:t>
            </a:r>
          </a:p>
          <a:p>
            <a:pPr marL="342900" lvl="0" indent="-342900" algn="ctr">
              <a:spcBef>
                <a:spcPct val="20000"/>
              </a:spcBef>
              <a:defRPr/>
            </a:pPr>
            <a:r>
              <a:rPr lang="fr-FR" altLang="fr-FR" sz="1600" dirty="0">
                <a:latin typeface="+mj-lt"/>
              </a:rPr>
              <a:t>Les 4 points        de juillet et août :  C</a:t>
            </a:r>
            <a:r>
              <a:rPr lang="fr-FR" altLang="fr-FR" sz="1600" i="1" dirty="0">
                <a:latin typeface="+mj-lt"/>
              </a:rPr>
              <a:t>apitainerie, Maison du Littoral, les marchés et les Estivales à Trestraou </a:t>
            </a:r>
            <a:r>
              <a:rPr lang="fr-FR" altLang="fr-FR" sz="1600" dirty="0">
                <a:latin typeface="+mj-lt"/>
              </a:rPr>
              <a:t>répondent à une demande des partenaires : une présence de l’Office de Tourisme dans les différents quartiers de la station. </a:t>
            </a:r>
          </a:p>
          <a:p>
            <a:pPr marL="342900" lvl="0" indent="-342900" algn="ctr">
              <a:spcBef>
                <a:spcPct val="20000"/>
              </a:spcBef>
              <a:defRPr/>
            </a:pPr>
            <a:r>
              <a:rPr lang="fr-FR" altLang="fr-FR" sz="1600" b="1" dirty="0">
                <a:latin typeface="+mj-lt"/>
              </a:rPr>
              <a:t>Capitainerie</a:t>
            </a:r>
            <a:r>
              <a:rPr lang="fr-FR" altLang="fr-FR" sz="1600" dirty="0">
                <a:latin typeface="+mj-lt"/>
              </a:rPr>
              <a:t> : 3 162 personnes </a:t>
            </a:r>
            <a:r>
              <a:rPr lang="fr-FR" altLang="fr-FR" sz="1600" i="1" dirty="0">
                <a:latin typeface="+mj-lt"/>
              </a:rPr>
              <a:t>soit  </a:t>
            </a:r>
            <a:r>
              <a:rPr lang="fr-FR" altLang="fr-FR" sz="1600" b="1" i="1" dirty="0">
                <a:latin typeface="+mj-lt"/>
              </a:rPr>
              <a:t>+ 41 % </a:t>
            </a:r>
            <a:r>
              <a:rPr lang="fr-FR" altLang="fr-FR" sz="1600" i="1" dirty="0">
                <a:latin typeface="+mj-lt"/>
              </a:rPr>
              <a:t>par rapport à 2022</a:t>
            </a:r>
          </a:p>
          <a:p>
            <a:pPr marL="342900" indent="-342900" algn="ctr">
              <a:spcBef>
                <a:spcPct val="20000"/>
              </a:spcBef>
              <a:defRPr/>
            </a:pPr>
            <a:r>
              <a:rPr lang="fr-FR" altLang="fr-FR" sz="1600" b="1" dirty="0">
                <a:latin typeface="+mj-lt"/>
              </a:rPr>
              <a:t>  Rotonde / Estivales</a:t>
            </a:r>
            <a:r>
              <a:rPr lang="fr-FR" altLang="fr-FR" sz="1600" dirty="0">
                <a:latin typeface="+mj-lt"/>
              </a:rPr>
              <a:t> : 8 705 personnes </a:t>
            </a:r>
            <a:r>
              <a:rPr lang="fr-FR" altLang="fr-FR" sz="1600" i="1" dirty="0">
                <a:latin typeface="+mj-lt"/>
              </a:rPr>
              <a:t>soit  </a:t>
            </a:r>
            <a:r>
              <a:rPr lang="fr-FR" altLang="fr-FR" sz="1600" b="1" i="1" dirty="0">
                <a:latin typeface="+mj-lt"/>
              </a:rPr>
              <a:t>+20 % </a:t>
            </a:r>
            <a:r>
              <a:rPr lang="fr-FR" altLang="fr-FR" sz="1600" i="1" dirty="0">
                <a:latin typeface="+mj-lt"/>
              </a:rPr>
              <a:t>par rapport à 2022</a:t>
            </a:r>
          </a:p>
          <a:p>
            <a:pPr marL="342900" lvl="0" indent="-342900" algn="ctr">
              <a:spcBef>
                <a:spcPct val="20000"/>
              </a:spcBef>
              <a:defRPr/>
            </a:pPr>
            <a:r>
              <a:rPr lang="fr-FR" altLang="fr-FR" sz="1600" b="1" dirty="0">
                <a:latin typeface="+mj-lt"/>
              </a:rPr>
              <a:t>  Maison du Littoral </a:t>
            </a:r>
            <a:r>
              <a:rPr lang="fr-FR" altLang="fr-FR" sz="1600" dirty="0">
                <a:latin typeface="+mj-lt"/>
              </a:rPr>
              <a:t>: 36 564 personnes  </a:t>
            </a:r>
            <a:r>
              <a:rPr lang="fr-FR" altLang="fr-FR" sz="1600" b="1" i="1" dirty="0">
                <a:latin typeface="+mj-lt"/>
              </a:rPr>
              <a:t>- 7 % </a:t>
            </a:r>
            <a:r>
              <a:rPr lang="fr-FR" altLang="fr-FR" sz="1600" i="1" dirty="0">
                <a:latin typeface="+mj-lt"/>
              </a:rPr>
              <a:t>par rapport à 2022</a:t>
            </a:r>
            <a:br>
              <a:rPr lang="fr-FR" altLang="fr-FR" sz="1600" i="1" dirty="0">
                <a:latin typeface="+mj-lt"/>
              </a:rPr>
            </a:br>
            <a:r>
              <a:rPr lang="fr-FR" altLang="fr-FR" sz="1600" b="1" dirty="0">
                <a:latin typeface="+mj-lt"/>
              </a:rPr>
              <a:t>Les Marchés </a:t>
            </a:r>
            <a:r>
              <a:rPr lang="fr-FR" altLang="fr-FR" sz="1600" i="1" dirty="0">
                <a:latin typeface="+mj-lt"/>
              </a:rPr>
              <a:t>: 4 563  personnes =</a:t>
            </a:r>
          </a:p>
          <a:p>
            <a:pPr marL="342900" lvl="0" indent="-342900" algn="ctr">
              <a:spcBef>
                <a:spcPct val="20000"/>
              </a:spcBef>
              <a:defRPr/>
            </a:pPr>
            <a:r>
              <a:rPr lang="fr-FR" altLang="fr-FR" sz="2000" dirty="0">
                <a:solidFill>
                  <a:schemeClr val="bg1"/>
                </a:solidFill>
              </a:rPr>
              <a:t> </a:t>
            </a:r>
            <a:endParaRPr lang="fr-FR" dirty="0"/>
          </a:p>
        </p:txBody>
      </p:sp>
      <p:pic>
        <p:nvPicPr>
          <p:cNvPr id="1041" name="Picture 17"/>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val="0"/>
              </a:ext>
            </a:extLst>
          </a:blip>
          <a:srcRect/>
          <a:stretch>
            <a:fillRect/>
          </a:stretch>
        </p:blipFill>
        <p:spPr bwMode="auto">
          <a:xfrm>
            <a:off x="1471259" y="4543653"/>
            <a:ext cx="246256" cy="24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26" name="Objet 1"/>
          <p:cNvGraphicFramePr>
            <a:graphicFrameLocks noChangeAspect="1"/>
          </p:cNvGraphicFramePr>
          <p:nvPr>
            <p:extLst>
              <p:ext uri="{D42A27DB-BD31-4B8C-83A1-F6EECF244321}">
                <p14:modId xmlns:p14="http://schemas.microsoft.com/office/powerpoint/2010/main" val="1076060211"/>
              </p:ext>
            </p:extLst>
          </p:nvPr>
        </p:nvGraphicFramePr>
        <p:xfrm>
          <a:off x="482053" y="2338092"/>
          <a:ext cx="7798867" cy="1712752"/>
        </p:xfrm>
        <a:graphic>
          <a:graphicData uri="http://schemas.openxmlformats.org/presentationml/2006/ole">
            <mc:AlternateContent xmlns:mc="http://schemas.openxmlformats.org/markup-compatibility/2006">
              <mc:Choice xmlns:v="urn:schemas-microsoft-com:vml" Requires="v">
                <p:oleObj name="Worksheet" r:id="rId5" imgW="5953253" imgH="1295530" progId="Excel.Sheet.8">
                  <p:embed/>
                </p:oleObj>
              </mc:Choice>
              <mc:Fallback>
                <p:oleObj name="Worksheet" r:id="rId5" imgW="5953253" imgH="1295530" progId="Excel.Sheet.8">
                  <p:embed/>
                  <p:pic>
                    <p:nvPicPr>
                      <p:cNvPr id="1026" name="Objet 1"/>
                      <p:cNvPicPr>
                        <a:picLocks noChangeAspect="1" noChangeArrowheads="1"/>
                      </p:cNvPicPr>
                      <p:nvPr/>
                    </p:nvPicPr>
                    <p:blipFill>
                      <a:blip r:embed="rId6"/>
                      <a:srcRect/>
                      <a:stretch>
                        <a:fillRect/>
                      </a:stretch>
                    </p:blipFill>
                    <p:spPr bwMode="auto">
                      <a:xfrm>
                        <a:off x="482053" y="2338092"/>
                        <a:ext cx="7798867" cy="1712752"/>
                      </a:xfrm>
                      <a:prstGeom prst="rect">
                        <a:avLst/>
                      </a:prstGeom>
                      <a:noFill/>
                      <a:ln>
                        <a:noFill/>
                      </a:ln>
                      <a:effectLst/>
                    </p:spPr>
                  </p:pic>
                </p:oleObj>
              </mc:Fallback>
            </mc:AlternateContent>
          </a:graphicData>
        </a:graphic>
      </p:graphicFrame>
      <p:pic>
        <p:nvPicPr>
          <p:cNvPr id="16" name="Picture 2"/>
          <p:cNvPicPr>
            <a:picLocks noChangeAspect="1" noChangeArrowheads="1"/>
          </p:cNvPicPr>
          <p:nvPr/>
        </p:nvPicPr>
        <p:blipFill>
          <a:blip r:embed="rId7" cstate="print"/>
          <a:srcRect/>
          <a:stretch>
            <a:fillRect/>
          </a:stretch>
        </p:blipFill>
        <p:spPr bwMode="auto">
          <a:xfrm>
            <a:off x="0" y="-154570"/>
            <a:ext cx="107504" cy="7012570"/>
          </a:xfrm>
          <a:prstGeom prst="rect">
            <a:avLst/>
          </a:prstGeom>
          <a:noFill/>
          <a:ln w="9525">
            <a:noFill/>
            <a:miter lim="800000"/>
            <a:headEnd/>
            <a:tailEnd/>
          </a:ln>
        </p:spPr>
      </p:pic>
      <p:pic>
        <p:nvPicPr>
          <p:cNvPr id="10" name="Picture 4"/>
          <p:cNvPicPr>
            <a:picLocks noChangeAspect="1" noChangeArrowheads="1"/>
          </p:cNvPicPr>
          <p:nvPr/>
        </p:nvPicPr>
        <p:blipFill>
          <a:blip r:embed="rId8" cstate="print"/>
          <a:srcRect/>
          <a:stretch>
            <a:fillRect/>
          </a:stretch>
        </p:blipFill>
        <p:spPr bwMode="auto">
          <a:xfrm>
            <a:off x="755576" y="6453336"/>
            <a:ext cx="2304256" cy="246256"/>
          </a:xfrm>
          <a:prstGeom prst="rect">
            <a:avLst/>
          </a:prstGeom>
          <a:noFill/>
          <a:ln w="9525">
            <a:noFill/>
            <a:miter lim="800000"/>
            <a:headEnd/>
            <a:tailEnd/>
          </a:ln>
        </p:spPr>
      </p:pic>
      <p:pic>
        <p:nvPicPr>
          <p:cNvPr id="11" name="Image 10" descr="rose_sans_pg_sansCopyright_2019.png"/>
          <p:cNvPicPr>
            <a:picLocks noChangeAspect="1"/>
          </p:cNvPicPr>
          <p:nvPr/>
        </p:nvPicPr>
        <p:blipFill>
          <a:blip r:embed="rId9" cstate="print"/>
          <a:stretch>
            <a:fillRect/>
          </a:stretch>
        </p:blipFill>
        <p:spPr>
          <a:xfrm>
            <a:off x="178340" y="6165304"/>
            <a:ext cx="577236" cy="577236"/>
          </a:xfrm>
          <a:prstGeom prst="rect">
            <a:avLst/>
          </a:prstGeom>
        </p:spPr>
      </p:pic>
      <p:sp>
        <p:nvSpPr>
          <p:cNvPr id="12"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Premières tendances 2023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D445ADDD-92FC-81D2-314D-045630DA59B9}"/>
              </a:ext>
            </a:extLst>
          </p:cNvPr>
          <p:cNvSpPr>
            <a:spLocks noGrp="1"/>
          </p:cNvSpPr>
          <p:nvPr>
            <p:ph type="body" sz="quarter" idx="10"/>
          </p:nvPr>
        </p:nvSpPr>
        <p:spPr/>
        <p:txBody>
          <a:bodyPr/>
          <a:lstStyle/>
          <a:p>
            <a:r>
              <a:rPr lang="fr-FR"/>
              <a:t>Quelques chiffres</a:t>
            </a:r>
          </a:p>
        </p:txBody>
      </p:sp>
      <p:sp>
        <p:nvSpPr>
          <p:cNvPr id="8" name="Espace réservé du texte 7">
            <a:extLst>
              <a:ext uri="{FF2B5EF4-FFF2-40B4-BE49-F238E27FC236}">
                <a16:creationId xmlns:a16="http://schemas.microsoft.com/office/drawing/2014/main" id="{03467D98-3154-264A-ADE5-DB3B0AEE1E9F}"/>
              </a:ext>
            </a:extLst>
          </p:cNvPr>
          <p:cNvSpPr>
            <a:spLocks noGrp="1"/>
          </p:cNvSpPr>
          <p:nvPr>
            <p:ph type="body" sz="quarter" idx="11"/>
          </p:nvPr>
        </p:nvSpPr>
        <p:spPr/>
        <p:txBody>
          <a:bodyPr/>
          <a:lstStyle/>
          <a:p>
            <a:r>
              <a:rPr lang="fr-FR"/>
              <a:t>Un dispositif d’envergure</a:t>
            </a:r>
          </a:p>
        </p:txBody>
      </p:sp>
      <p:pic>
        <p:nvPicPr>
          <p:cNvPr id="3" name="Espace réservé pour une image  2">
            <a:extLst>
              <a:ext uri="{FF2B5EF4-FFF2-40B4-BE49-F238E27FC236}">
                <a16:creationId xmlns:a16="http://schemas.microsoft.com/office/drawing/2014/main" id="{59BD3A01-98A7-660B-C69D-68B970ABC7F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b="-138"/>
          <a:stretch/>
        </p:blipFill>
        <p:spPr>
          <a:xfrm>
            <a:off x="6083488" y="854691"/>
            <a:ext cx="1532342" cy="1535884"/>
          </a:xfrm>
        </p:spPr>
      </p:pic>
      <p:pic>
        <p:nvPicPr>
          <p:cNvPr id="5" name="Espace réservé pour une image  4" descr="Une image contenant plein air, girafe, mégalithe, sec&#10;&#10;Description générée automatiquement">
            <a:extLst>
              <a:ext uri="{FF2B5EF4-FFF2-40B4-BE49-F238E27FC236}">
                <a16:creationId xmlns:a16="http://schemas.microsoft.com/office/drawing/2014/main" id="{E3C15055-2EC0-DC20-047D-55F702BF32BD}"/>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p:pic>
      <p:pic>
        <p:nvPicPr>
          <p:cNvPr id="26" name="Espace réservé pour une image  25" descr="Une image contenant eau, plein air, ciel, bateau&#10;&#10;Description générée automatiquement">
            <a:extLst>
              <a:ext uri="{FF2B5EF4-FFF2-40B4-BE49-F238E27FC236}">
                <a16:creationId xmlns:a16="http://schemas.microsoft.com/office/drawing/2014/main" id="{F8EA5E1D-B545-0072-ADCA-673234221AD9}"/>
              </a:ext>
            </a:extLst>
          </p:cNvPr>
          <p:cNvPicPr>
            <a:picLocks noGrp="1" noChangeAspect="1"/>
          </p:cNvPicPr>
          <p:nvPr>
            <p:ph type="pic" sz="quarter" idx="22"/>
          </p:nvPr>
        </p:nvPicPr>
        <p:blipFill>
          <a:blip r:embed="rId4" cstate="screen">
            <a:extLst>
              <a:ext uri="{28A0092B-C50C-407E-A947-70E740481C1C}">
                <a14:useLocalDpi xmlns:a14="http://schemas.microsoft.com/office/drawing/2010/main"/>
              </a:ext>
            </a:extLst>
          </a:blip>
          <a:srcRect/>
          <a:stretch>
            <a:fillRect/>
          </a:stretch>
        </p:blipFill>
        <p:spPr/>
      </p:pic>
      <p:pic>
        <p:nvPicPr>
          <p:cNvPr id="28" name="Espace réservé pour une image  27">
            <a:extLst>
              <a:ext uri="{FF2B5EF4-FFF2-40B4-BE49-F238E27FC236}">
                <a16:creationId xmlns:a16="http://schemas.microsoft.com/office/drawing/2014/main" id="{23DF4EBB-BE43-3D54-7C88-543F15319BF8}"/>
              </a:ext>
            </a:extLst>
          </p:cNvPr>
          <p:cNvPicPr>
            <a:picLocks noGrp="1" noChangeAspect="1"/>
          </p:cNvPicPr>
          <p:nvPr>
            <p:ph type="pic" sz="quarter" idx="23"/>
          </p:nvPr>
        </p:nvPicPr>
        <p:blipFill>
          <a:blip r:embed="rId5" cstate="screen">
            <a:extLst>
              <a:ext uri="{28A0092B-C50C-407E-A947-70E740481C1C}">
                <a14:useLocalDpi xmlns:a14="http://schemas.microsoft.com/office/drawing/2010/main"/>
              </a:ext>
            </a:extLst>
          </a:blip>
          <a:srcRect/>
          <a:stretch>
            <a:fillRect/>
          </a:stretch>
        </p:blipFill>
        <p:spPr/>
      </p:pic>
      <p:sp>
        <p:nvSpPr>
          <p:cNvPr id="13" name="ZoneTexte 12">
            <a:extLst>
              <a:ext uri="{FF2B5EF4-FFF2-40B4-BE49-F238E27FC236}">
                <a16:creationId xmlns:a16="http://schemas.microsoft.com/office/drawing/2014/main" id="{5896EC9E-3758-8139-2627-C12CB67CE95C}"/>
              </a:ext>
            </a:extLst>
          </p:cNvPr>
          <p:cNvSpPr txBox="1"/>
          <p:nvPr/>
        </p:nvSpPr>
        <p:spPr>
          <a:xfrm>
            <a:off x="4919002" y="1158521"/>
            <a:ext cx="796628" cy="646331"/>
          </a:xfrm>
          <a:prstGeom prst="rect">
            <a:avLst/>
          </a:prstGeom>
          <a:noFill/>
        </p:spPr>
        <p:txBody>
          <a:bodyPr wrap="square" rtlCol="0">
            <a:spAutoFit/>
          </a:bodyPr>
          <a:lstStyle/>
          <a:p>
            <a:r>
              <a:rPr lang="fr-FR" sz="3600"/>
              <a:t>14</a:t>
            </a:r>
          </a:p>
        </p:txBody>
      </p:sp>
      <p:sp>
        <p:nvSpPr>
          <p:cNvPr id="14" name="ZoneTexte 13">
            <a:extLst>
              <a:ext uri="{FF2B5EF4-FFF2-40B4-BE49-F238E27FC236}">
                <a16:creationId xmlns:a16="http://schemas.microsoft.com/office/drawing/2014/main" id="{03F183F2-D99B-5913-10DB-4F3F7BD426C8}"/>
              </a:ext>
            </a:extLst>
          </p:cNvPr>
          <p:cNvSpPr txBox="1"/>
          <p:nvPr/>
        </p:nvSpPr>
        <p:spPr>
          <a:xfrm>
            <a:off x="4527302" y="1739349"/>
            <a:ext cx="1580030" cy="369332"/>
          </a:xfrm>
          <a:prstGeom prst="rect">
            <a:avLst/>
          </a:prstGeom>
          <a:noFill/>
        </p:spPr>
        <p:txBody>
          <a:bodyPr wrap="square" rtlCol="0">
            <a:spAutoFit/>
          </a:bodyPr>
          <a:lstStyle/>
          <a:p>
            <a:pPr algn="ctr"/>
            <a:r>
              <a:rPr lang="fr-FR" sz="900" i="1"/>
              <a:t>Vagues d’enquête entre février et décembre 2022</a:t>
            </a:r>
          </a:p>
        </p:txBody>
      </p:sp>
      <p:sp>
        <p:nvSpPr>
          <p:cNvPr id="15" name="ZoneTexte 14">
            <a:extLst>
              <a:ext uri="{FF2B5EF4-FFF2-40B4-BE49-F238E27FC236}">
                <a16:creationId xmlns:a16="http://schemas.microsoft.com/office/drawing/2014/main" id="{88A0BBE1-F0CE-2465-B8BF-C1538B806FF7}"/>
              </a:ext>
            </a:extLst>
          </p:cNvPr>
          <p:cNvSpPr txBox="1"/>
          <p:nvPr/>
        </p:nvSpPr>
        <p:spPr>
          <a:xfrm>
            <a:off x="8031374" y="1158521"/>
            <a:ext cx="796628" cy="646331"/>
          </a:xfrm>
          <a:prstGeom prst="rect">
            <a:avLst/>
          </a:prstGeom>
          <a:noFill/>
        </p:spPr>
        <p:txBody>
          <a:bodyPr wrap="square" rtlCol="0">
            <a:spAutoFit/>
          </a:bodyPr>
          <a:lstStyle/>
          <a:p>
            <a:r>
              <a:rPr lang="fr-FR" sz="3600"/>
              <a:t>76</a:t>
            </a:r>
          </a:p>
        </p:txBody>
      </p:sp>
      <p:sp>
        <p:nvSpPr>
          <p:cNvPr id="16" name="ZoneTexte 15">
            <a:extLst>
              <a:ext uri="{FF2B5EF4-FFF2-40B4-BE49-F238E27FC236}">
                <a16:creationId xmlns:a16="http://schemas.microsoft.com/office/drawing/2014/main" id="{92AD9433-ECBB-8EF4-1775-246A5041C3A0}"/>
              </a:ext>
            </a:extLst>
          </p:cNvPr>
          <p:cNvSpPr txBox="1"/>
          <p:nvPr/>
        </p:nvSpPr>
        <p:spPr>
          <a:xfrm>
            <a:off x="7639674" y="1739349"/>
            <a:ext cx="1580030" cy="230832"/>
          </a:xfrm>
          <a:prstGeom prst="rect">
            <a:avLst/>
          </a:prstGeom>
          <a:noFill/>
        </p:spPr>
        <p:txBody>
          <a:bodyPr wrap="square" rtlCol="0">
            <a:spAutoFit/>
          </a:bodyPr>
          <a:lstStyle/>
          <a:p>
            <a:pPr algn="ctr"/>
            <a:r>
              <a:rPr lang="fr-FR" sz="900" i="1"/>
              <a:t>Sites avec enquêteurs</a:t>
            </a:r>
          </a:p>
        </p:txBody>
      </p:sp>
      <p:sp>
        <p:nvSpPr>
          <p:cNvPr id="17" name="ZoneTexte 16">
            <a:extLst>
              <a:ext uri="{FF2B5EF4-FFF2-40B4-BE49-F238E27FC236}">
                <a16:creationId xmlns:a16="http://schemas.microsoft.com/office/drawing/2014/main" id="{0445E7E2-FA84-A290-11A1-8A4E1D9B0258}"/>
              </a:ext>
            </a:extLst>
          </p:cNvPr>
          <p:cNvSpPr txBox="1"/>
          <p:nvPr/>
        </p:nvSpPr>
        <p:spPr>
          <a:xfrm>
            <a:off x="4537729" y="4208902"/>
            <a:ext cx="1511488" cy="646331"/>
          </a:xfrm>
          <a:prstGeom prst="rect">
            <a:avLst/>
          </a:prstGeom>
          <a:noFill/>
        </p:spPr>
        <p:txBody>
          <a:bodyPr wrap="square" rtlCol="0">
            <a:spAutoFit/>
          </a:bodyPr>
          <a:lstStyle/>
          <a:p>
            <a:pPr algn="ctr"/>
            <a:r>
              <a:rPr lang="fr-FR" sz="3600"/>
              <a:t>265</a:t>
            </a:r>
          </a:p>
        </p:txBody>
      </p:sp>
      <p:sp>
        <p:nvSpPr>
          <p:cNvPr id="18" name="ZoneTexte 17">
            <a:extLst>
              <a:ext uri="{FF2B5EF4-FFF2-40B4-BE49-F238E27FC236}">
                <a16:creationId xmlns:a16="http://schemas.microsoft.com/office/drawing/2014/main" id="{4C17800B-6E85-E3C3-06B9-1DD5EEC45F5D}"/>
              </a:ext>
            </a:extLst>
          </p:cNvPr>
          <p:cNvSpPr txBox="1"/>
          <p:nvPr/>
        </p:nvSpPr>
        <p:spPr>
          <a:xfrm>
            <a:off x="4503458" y="4789730"/>
            <a:ext cx="1580030" cy="369332"/>
          </a:xfrm>
          <a:prstGeom prst="rect">
            <a:avLst/>
          </a:prstGeom>
          <a:noFill/>
        </p:spPr>
        <p:txBody>
          <a:bodyPr wrap="square" rtlCol="0">
            <a:spAutoFit/>
          </a:bodyPr>
          <a:lstStyle/>
          <a:p>
            <a:pPr algn="ctr"/>
            <a:r>
              <a:rPr lang="fr-FR" sz="900" i="1"/>
              <a:t>Sites partenaires, sans enquêteur</a:t>
            </a:r>
          </a:p>
        </p:txBody>
      </p:sp>
      <p:sp>
        <p:nvSpPr>
          <p:cNvPr id="19" name="ZoneTexte 18">
            <a:extLst>
              <a:ext uri="{FF2B5EF4-FFF2-40B4-BE49-F238E27FC236}">
                <a16:creationId xmlns:a16="http://schemas.microsoft.com/office/drawing/2014/main" id="{209D8FE3-6440-B7E9-3E08-28428A323658}"/>
              </a:ext>
            </a:extLst>
          </p:cNvPr>
          <p:cNvSpPr txBox="1"/>
          <p:nvPr/>
        </p:nvSpPr>
        <p:spPr>
          <a:xfrm>
            <a:off x="7605402" y="4211877"/>
            <a:ext cx="1511488" cy="646331"/>
          </a:xfrm>
          <a:prstGeom prst="rect">
            <a:avLst/>
          </a:prstGeom>
          <a:noFill/>
        </p:spPr>
        <p:txBody>
          <a:bodyPr wrap="square" rtlCol="0">
            <a:spAutoFit/>
          </a:bodyPr>
          <a:lstStyle/>
          <a:p>
            <a:pPr algn="ctr"/>
            <a:r>
              <a:rPr lang="fr-FR" sz="3600"/>
              <a:t>959</a:t>
            </a:r>
          </a:p>
        </p:txBody>
      </p:sp>
      <p:sp>
        <p:nvSpPr>
          <p:cNvPr id="20" name="ZoneTexte 19">
            <a:extLst>
              <a:ext uri="{FF2B5EF4-FFF2-40B4-BE49-F238E27FC236}">
                <a16:creationId xmlns:a16="http://schemas.microsoft.com/office/drawing/2014/main" id="{3289278F-765A-74C5-B7B7-7797A29C8CB5}"/>
              </a:ext>
            </a:extLst>
          </p:cNvPr>
          <p:cNvSpPr txBox="1"/>
          <p:nvPr/>
        </p:nvSpPr>
        <p:spPr>
          <a:xfrm>
            <a:off x="7571131" y="4792705"/>
            <a:ext cx="1580030" cy="230832"/>
          </a:xfrm>
          <a:prstGeom prst="rect">
            <a:avLst/>
          </a:prstGeom>
          <a:noFill/>
        </p:spPr>
        <p:txBody>
          <a:bodyPr wrap="square" rtlCol="0">
            <a:spAutoFit/>
          </a:bodyPr>
          <a:lstStyle/>
          <a:p>
            <a:pPr algn="ctr"/>
            <a:r>
              <a:rPr lang="fr-FR" sz="900" i="1"/>
              <a:t>Journées d’enquête</a:t>
            </a:r>
          </a:p>
        </p:txBody>
      </p:sp>
      <p:sp>
        <p:nvSpPr>
          <p:cNvPr id="21" name="ZoneTexte 20">
            <a:extLst>
              <a:ext uri="{FF2B5EF4-FFF2-40B4-BE49-F238E27FC236}">
                <a16:creationId xmlns:a16="http://schemas.microsoft.com/office/drawing/2014/main" id="{3138DE4E-85C7-6594-ED86-E412A3F02B74}"/>
              </a:ext>
            </a:extLst>
          </p:cNvPr>
          <p:cNvSpPr txBox="1"/>
          <p:nvPr/>
        </p:nvSpPr>
        <p:spPr>
          <a:xfrm>
            <a:off x="6118725" y="2733238"/>
            <a:ext cx="1511488" cy="646331"/>
          </a:xfrm>
          <a:prstGeom prst="rect">
            <a:avLst/>
          </a:prstGeom>
          <a:noFill/>
        </p:spPr>
        <p:txBody>
          <a:bodyPr wrap="square" rtlCol="0">
            <a:spAutoFit/>
          </a:bodyPr>
          <a:lstStyle/>
          <a:p>
            <a:pPr algn="ctr"/>
            <a:r>
              <a:rPr lang="fr-FR" sz="3600"/>
              <a:t>85 267</a:t>
            </a:r>
          </a:p>
        </p:txBody>
      </p:sp>
      <p:sp>
        <p:nvSpPr>
          <p:cNvPr id="22" name="ZoneTexte 21">
            <a:extLst>
              <a:ext uri="{FF2B5EF4-FFF2-40B4-BE49-F238E27FC236}">
                <a16:creationId xmlns:a16="http://schemas.microsoft.com/office/drawing/2014/main" id="{C85D6825-6E08-7761-6E94-E9D369A80EFF}"/>
              </a:ext>
            </a:extLst>
          </p:cNvPr>
          <p:cNvSpPr txBox="1"/>
          <p:nvPr/>
        </p:nvSpPr>
        <p:spPr>
          <a:xfrm>
            <a:off x="6084454" y="3314066"/>
            <a:ext cx="1580030" cy="230832"/>
          </a:xfrm>
          <a:prstGeom prst="rect">
            <a:avLst/>
          </a:prstGeom>
          <a:noFill/>
        </p:spPr>
        <p:txBody>
          <a:bodyPr wrap="square" rtlCol="0">
            <a:spAutoFit/>
          </a:bodyPr>
          <a:lstStyle/>
          <a:p>
            <a:pPr algn="ctr"/>
            <a:r>
              <a:rPr lang="fr-FR" sz="900" i="1"/>
              <a:t>Emails valides collectés</a:t>
            </a:r>
          </a:p>
        </p:txBody>
      </p:sp>
      <p:sp>
        <p:nvSpPr>
          <p:cNvPr id="23" name="ZoneTexte 22">
            <a:extLst>
              <a:ext uri="{FF2B5EF4-FFF2-40B4-BE49-F238E27FC236}">
                <a16:creationId xmlns:a16="http://schemas.microsoft.com/office/drawing/2014/main" id="{3B8E2B44-C76C-66FC-FAF3-A6AE3223DD7A}"/>
              </a:ext>
            </a:extLst>
          </p:cNvPr>
          <p:cNvSpPr txBox="1"/>
          <p:nvPr/>
        </p:nvSpPr>
        <p:spPr>
          <a:xfrm>
            <a:off x="1271270" y="2861814"/>
            <a:ext cx="1920907" cy="646331"/>
          </a:xfrm>
          <a:prstGeom prst="rect">
            <a:avLst/>
          </a:prstGeom>
          <a:noFill/>
        </p:spPr>
        <p:txBody>
          <a:bodyPr wrap="square" rtlCol="0">
            <a:spAutoFit/>
          </a:bodyPr>
          <a:lstStyle/>
          <a:p>
            <a:pPr algn="ctr"/>
            <a:r>
              <a:rPr lang="fr-FR" sz="3600" dirty="0"/>
              <a:t>40 000</a:t>
            </a:r>
          </a:p>
        </p:txBody>
      </p:sp>
      <p:sp>
        <p:nvSpPr>
          <p:cNvPr id="24" name="ZoneTexte 23">
            <a:extLst>
              <a:ext uri="{FF2B5EF4-FFF2-40B4-BE49-F238E27FC236}">
                <a16:creationId xmlns:a16="http://schemas.microsoft.com/office/drawing/2014/main" id="{8CC010D2-6D9A-E250-58F9-561A6CBFF3E2}"/>
              </a:ext>
            </a:extLst>
          </p:cNvPr>
          <p:cNvSpPr txBox="1"/>
          <p:nvPr/>
        </p:nvSpPr>
        <p:spPr>
          <a:xfrm>
            <a:off x="1272055" y="3442642"/>
            <a:ext cx="2008013" cy="230832"/>
          </a:xfrm>
          <a:prstGeom prst="rect">
            <a:avLst/>
          </a:prstGeom>
          <a:noFill/>
        </p:spPr>
        <p:txBody>
          <a:bodyPr wrap="square" rtlCol="0">
            <a:spAutoFit/>
          </a:bodyPr>
          <a:lstStyle/>
          <a:p>
            <a:pPr algn="ctr"/>
            <a:r>
              <a:rPr lang="fr-FR" sz="900" i="1"/>
              <a:t>questionnaires exploités</a:t>
            </a:r>
          </a:p>
        </p:txBody>
      </p:sp>
      <p:sp>
        <p:nvSpPr>
          <p:cNvPr id="25" name="ZoneTexte 24">
            <a:extLst>
              <a:ext uri="{FF2B5EF4-FFF2-40B4-BE49-F238E27FC236}">
                <a16:creationId xmlns:a16="http://schemas.microsoft.com/office/drawing/2014/main" id="{07A72E6B-54FE-EF31-E71B-FC84A9F19F32}"/>
              </a:ext>
            </a:extLst>
          </p:cNvPr>
          <p:cNvSpPr txBox="1"/>
          <p:nvPr/>
        </p:nvSpPr>
        <p:spPr>
          <a:xfrm>
            <a:off x="888290" y="2688445"/>
            <a:ext cx="1920907" cy="300082"/>
          </a:xfrm>
          <a:prstGeom prst="rect">
            <a:avLst/>
          </a:prstGeom>
          <a:noFill/>
        </p:spPr>
        <p:txBody>
          <a:bodyPr wrap="square" rtlCol="0">
            <a:spAutoFit/>
          </a:bodyPr>
          <a:lstStyle/>
          <a:p>
            <a:pPr algn="ctr"/>
            <a:r>
              <a:rPr lang="fr-FR" sz="1350" dirty="0"/>
              <a:t>Pour…</a:t>
            </a:r>
          </a:p>
        </p:txBody>
      </p:sp>
      <p:sp>
        <p:nvSpPr>
          <p:cNvPr id="2" name="ZoneTexte 1">
            <a:extLst>
              <a:ext uri="{FF2B5EF4-FFF2-40B4-BE49-F238E27FC236}">
                <a16:creationId xmlns:a16="http://schemas.microsoft.com/office/drawing/2014/main" id="{60139E16-D173-8D66-5A7A-CA0F130883E2}"/>
              </a:ext>
            </a:extLst>
          </p:cNvPr>
          <p:cNvSpPr txBox="1"/>
          <p:nvPr/>
        </p:nvSpPr>
        <p:spPr>
          <a:xfrm>
            <a:off x="18811" y="5135979"/>
            <a:ext cx="3659864" cy="230832"/>
          </a:xfrm>
          <a:prstGeom prst="rect">
            <a:avLst/>
          </a:prstGeom>
          <a:noFill/>
        </p:spPr>
        <p:txBody>
          <a:bodyPr wrap="square" rtlCol="0">
            <a:spAutoFit/>
          </a:bodyPr>
          <a:lstStyle/>
          <a:p>
            <a:pPr algn="ctr"/>
            <a:r>
              <a:rPr lang="fr-FR" sz="900" i="1" dirty="0"/>
              <a:t>Perros-Guirec : 709 questionnaires</a:t>
            </a:r>
          </a:p>
        </p:txBody>
      </p:sp>
    </p:spTree>
    <p:extLst>
      <p:ext uri="{BB962C8B-B14F-4D97-AF65-F5344CB8AC3E}">
        <p14:creationId xmlns:p14="http://schemas.microsoft.com/office/powerpoint/2010/main" val="1606997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7C04F03-3074-BCD7-D265-117566E03EF4}"/>
              </a:ext>
            </a:extLst>
          </p:cNvPr>
          <p:cNvSpPr>
            <a:spLocks noGrp="1"/>
          </p:cNvSpPr>
          <p:nvPr>
            <p:ph type="body" sz="quarter" idx="11"/>
          </p:nvPr>
        </p:nvSpPr>
        <p:spPr>
          <a:xfrm>
            <a:off x="4888608" y="1969292"/>
            <a:ext cx="3733899" cy="1279199"/>
          </a:xfrm>
        </p:spPr>
        <p:txBody>
          <a:bodyPr/>
          <a:lstStyle/>
          <a:p>
            <a:r>
              <a:rPr lang="fr-FR"/>
              <a:t>Le tourisme en Bretagne</a:t>
            </a:r>
          </a:p>
        </p:txBody>
      </p:sp>
      <p:sp>
        <p:nvSpPr>
          <p:cNvPr id="4" name="Espace réservé du texte 3">
            <a:extLst>
              <a:ext uri="{FF2B5EF4-FFF2-40B4-BE49-F238E27FC236}">
                <a16:creationId xmlns:a16="http://schemas.microsoft.com/office/drawing/2014/main" id="{565E5F1D-C542-06C9-0C45-7AAA7F7E1E69}"/>
              </a:ext>
            </a:extLst>
          </p:cNvPr>
          <p:cNvSpPr>
            <a:spLocks noGrp="1"/>
          </p:cNvSpPr>
          <p:nvPr>
            <p:ph type="body" sz="quarter" idx="12"/>
          </p:nvPr>
        </p:nvSpPr>
        <p:spPr/>
        <p:txBody>
          <a:bodyPr/>
          <a:lstStyle/>
          <a:p>
            <a:r>
              <a:rPr lang="fr-FR"/>
              <a:t>02</a:t>
            </a:r>
          </a:p>
        </p:txBody>
      </p:sp>
      <p:sp>
        <p:nvSpPr>
          <p:cNvPr id="6" name="Espace réservé du texte 5">
            <a:extLst>
              <a:ext uri="{FF2B5EF4-FFF2-40B4-BE49-F238E27FC236}">
                <a16:creationId xmlns:a16="http://schemas.microsoft.com/office/drawing/2014/main" id="{DAA29320-1E06-389C-9BEE-9F21F350CD30}"/>
              </a:ext>
            </a:extLst>
          </p:cNvPr>
          <p:cNvSpPr>
            <a:spLocks noGrp="1"/>
          </p:cNvSpPr>
          <p:nvPr>
            <p:ph type="body" sz="quarter" idx="13"/>
          </p:nvPr>
        </p:nvSpPr>
        <p:spPr>
          <a:xfrm>
            <a:off x="4888608" y="3429000"/>
            <a:ext cx="3733899" cy="1034171"/>
          </a:xfrm>
        </p:spPr>
        <p:txBody>
          <a:bodyPr/>
          <a:lstStyle/>
          <a:p>
            <a:r>
              <a:rPr lang="fr-FR" sz="1200"/>
              <a:t>Profil des visiteurs, activités pratiquées, modes d’hébergements, critères de choix… </a:t>
            </a:r>
          </a:p>
        </p:txBody>
      </p:sp>
      <p:pic>
        <p:nvPicPr>
          <p:cNvPr id="11" name="Espace réservé pour une image  10" descr="Une image contenant plein air, sport, faire du surf&#10;&#10;Description générée automatiquement">
            <a:extLst>
              <a:ext uri="{FF2B5EF4-FFF2-40B4-BE49-F238E27FC236}">
                <a16:creationId xmlns:a16="http://schemas.microsoft.com/office/drawing/2014/main" id="{8EFBDD1F-1E71-ECD7-69C3-A3860A75DB4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72600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pic>
        <p:nvPicPr>
          <p:cNvPr id="4" name="Image 4" descr="Une image contenant plein air, herbe, ciel, paysage&#10;&#10;Description générée automatiquement">
            <a:extLst>
              <a:ext uri="{FF2B5EF4-FFF2-40B4-BE49-F238E27FC236}">
                <a16:creationId xmlns:a16="http://schemas.microsoft.com/office/drawing/2014/main" id="{AE2807C6-B34A-EEB7-44C0-45CB77A95BA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p:pic>
      <p:sp>
        <p:nvSpPr>
          <p:cNvPr id="5" name="Rectangle 4">
            <a:extLst>
              <a:ext uri="{FF2B5EF4-FFF2-40B4-BE49-F238E27FC236}">
                <a16:creationId xmlns:a16="http://schemas.microsoft.com/office/drawing/2014/main" id="{C78B840C-38D4-745C-5E08-9A380BD3A3D2}"/>
              </a:ext>
            </a:extLst>
          </p:cNvPr>
          <p:cNvSpPr/>
          <p:nvPr/>
        </p:nvSpPr>
        <p:spPr>
          <a:xfrm>
            <a:off x="4569278" y="854528"/>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465953" y="2460352"/>
            <a:ext cx="3632453"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750"/>
          </a:p>
          <a:p>
            <a:pPr marL="0" lvl="1" indent="0">
              <a:buNone/>
            </a:pPr>
            <a:r>
              <a:rPr lang="fr-FR" sz="2400" b="1" dirty="0">
                <a:latin typeface="+mj-lt"/>
              </a:rPr>
              <a:t>Aujourd'hui, lorsqu'on parle tourisme on pense ...</a:t>
            </a:r>
            <a:endParaRPr lang="fr-FR" sz="750" dirty="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Fréquentation</a:t>
            </a:r>
          </a:p>
        </p:txBody>
      </p:sp>
    </p:spTree>
    <p:extLst>
      <p:ext uri="{BB962C8B-B14F-4D97-AF65-F5344CB8AC3E}">
        <p14:creationId xmlns:p14="http://schemas.microsoft.com/office/powerpoint/2010/main" val="219984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0FDA0D2-526A-C626-5EB2-9CA99F26C876}"/>
              </a:ext>
            </a:extLst>
          </p:cNvPr>
          <p:cNvSpPr>
            <a:spLocks noGrp="1"/>
          </p:cNvSpPr>
          <p:nvPr>
            <p:ph type="body" sz="quarter" idx="10"/>
          </p:nvPr>
        </p:nvSpPr>
        <p:spPr/>
        <p:txBody>
          <a:bodyPr/>
          <a:lstStyle/>
          <a:p>
            <a:r>
              <a:rPr lang="en-US"/>
              <a:t>Le tourisme </a:t>
            </a:r>
            <a:r>
              <a:rPr lang="en-US" err="1"/>
              <a:t>en</a:t>
            </a:r>
            <a:r>
              <a:rPr lang="en-US"/>
              <a:t> Bretagne</a:t>
            </a:r>
          </a:p>
        </p:txBody>
      </p:sp>
      <p:sp>
        <p:nvSpPr>
          <p:cNvPr id="8" name="Espace réservé du texte 7">
            <a:extLst>
              <a:ext uri="{FF2B5EF4-FFF2-40B4-BE49-F238E27FC236}">
                <a16:creationId xmlns:a16="http://schemas.microsoft.com/office/drawing/2014/main" id="{3005F8C1-C142-E1D1-8970-11D627B61554}"/>
              </a:ext>
            </a:extLst>
          </p:cNvPr>
          <p:cNvSpPr>
            <a:spLocks noGrp="1"/>
          </p:cNvSpPr>
          <p:nvPr>
            <p:ph type="body" sz="quarter" idx="11"/>
          </p:nvPr>
        </p:nvSpPr>
        <p:spPr>
          <a:xfrm>
            <a:off x="521494" y="1465336"/>
            <a:ext cx="3529013" cy="323165"/>
          </a:xfrm>
        </p:spPr>
        <p:txBody>
          <a:bodyPr/>
          <a:lstStyle/>
          <a:p>
            <a:r>
              <a:rPr lang="fr-FR"/>
              <a:t>109 millions de nuitées touristiques en 2022</a:t>
            </a:r>
          </a:p>
          <a:p>
            <a:endParaRPr lang="fr-FR"/>
          </a:p>
        </p:txBody>
      </p:sp>
      <p:graphicFrame>
        <p:nvGraphicFramePr>
          <p:cNvPr id="11" name="Graphique 10">
            <a:extLst>
              <a:ext uri="{FF2B5EF4-FFF2-40B4-BE49-F238E27FC236}">
                <a16:creationId xmlns:a16="http://schemas.microsoft.com/office/drawing/2014/main" id="{1DDEF515-3597-3CF0-B399-6D83CEEDECA2}"/>
              </a:ext>
            </a:extLst>
          </p:cNvPr>
          <p:cNvGraphicFramePr>
            <a:graphicFrameLocks/>
          </p:cNvGraphicFramePr>
          <p:nvPr/>
        </p:nvGraphicFramePr>
        <p:xfrm>
          <a:off x="323057" y="2861266"/>
          <a:ext cx="4050506" cy="2154441"/>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a:extLst>
              <a:ext uri="{FF2B5EF4-FFF2-40B4-BE49-F238E27FC236}">
                <a16:creationId xmlns:a16="http://schemas.microsoft.com/office/drawing/2014/main" id="{53F5D4D1-E1FA-A7E8-7586-555B54DFE1C9}"/>
              </a:ext>
            </a:extLst>
          </p:cNvPr>
          <p:cNvSpPr txBox="1"/>
          <p:nvPr/>
        </p:nvSpPr>
        <p:spPr>
          <a:xfrm>
            <a:off x="485775" y="2333955"/>
            <a:ext cx="3392980" cy="300082"/>
          </a:xfrm>
          <a:prstGeom prst="rect">
            <a:avLst/>
          </a:prstGeom>
          <a:noFill/>
        </p:spPr>
        <p:txBody>
          <a:bodyPr wrap="none" rtlCol="0">
            <a:spAutoFit/>
          </a:bodyPr>
          <a:lstStyle/>
          <a:p>
            <a:r>
              <a:rPr lang="fr-FR" sz="1350" b="1">
                <a:solidFill>
                  <a:schemeClr val="accent1"/>
                </a:solidFill>
              </a:rPr>
              <a:t>Evolution des nuitées touristiques régionales</a:t>
            </a:r>
          </a:p>
        </p:txBody>
      </p:sp>
      <p:sp>
        <p:nvSpPr>
          <p:cNvPr id="2" name="ZoneTexte 1">
            <a:extLst>
              <a:ext uri="{FF2B5EF4-FFF2-40B4-BE49-F238E27FC236}">
                <a16:creationId xmlns:a16="http://schemas.microsoft.com/office/drawing/2014/main" id="{01A965FD-ED7C-0BCE-D0B0-404D45E1C054}"/>
              </a:ext>
            </a:extLst>
          </p:cNvPr>
          <p:cNvSpPr txBox="1"/>
          <p:nvPr/>
        </p:nvSpPr>
        <p:spPr>
          <a:xfrm rot="16200000">
            <a:off x="7907849" y="4214964"/>
            <a:ext cx="2250937" cy="184666"/>
          </a:xfrm>
          <a:prstGeom prst="rect">
            <a:avLst/>
          </a:prstGeom>
          <a:noFill/>
        </p:spPr>
        <p:txBody>
          <a:bodyPr wrap="none" rtlCol="0">
            <a:spAutoFit/>
          </a:bodyPr>
          <a:lstStyle/>
          <a:p>
            <a:r>
              <a:rPr lang="fr-FR" sz="600"/>
              <a:t>Source : BEFT F. Marchand – Flux Vision d’Orange business </a:t>
            </a:r>
            <a:r>
              <a:rPr lang="fr-FR" sz="600" err="1"/>
              <a:t>serivce</a:t>
            </a:r>
            <a:endParaRPr lang="fr-FR" sz="600"/>
          </a:p>
        </p:txBody>
      </p:sp>
      <p:pic>
        <p:nvPicPr>
          <p:cNvPr id="9" name="Image 9" descr="Une image contenant mur, intérieur, décoration d’intérieur, literie&#10;&#10;Description générée automatiquement">
            <a:extLst>
              <a:ext uri="{FF2B5EF4-FFF2-40B4-BE49-F238E27FC236}">
                <a16:creationId xmlns:a16="http://schemas.microsoft.com/office/drawing/2014/main" id="{1A9C6320-79BD-7BA1-457F-B29C4C7CC8E1}"/>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4572000" y="857250"/>
            <a:ext cx="4575588" cy="4596686"/>
          </a:xfrm>
        </p:spPr>
      </p:pic>
    </p:spTree>
    <p:extLst>
      <p:ext uri="{BB962C8B-B14F-4D97-AF65-F5344CB8AC3E}">
        <p14:creationId xmlns:p14="http://schemas.microsoft.com/office/powerpoint/2010/main" val="49251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a:t>Les visiteurs de la Bretagne en 2022</a:t>
            </a:r>
          </a:p>
        </p:txBody>
      </p:sp>
      <p:graphicFrame>
        <p:nvGraphicFramePr>
          <p:cNvPr id="11" name="Graphique 10"/>
          <p:cNvGraphicFramePr/>
          <p:nvPr/>
        </p:nvGraphicFramePr>
        <p:xfrm>
          <a:off x="232618" y="2439450"/>
          <a:ext cx="8621667" cy="2818800"/>
        </p:xfrm>
        <a:graphic>
          <a:graphicData uri="http://schemas.openxmlformats.org/drawingml/2006/chart">
            <c:chart xmlns:c="http://schemas.openxmlformats.org/drawingml/2006/chart" xmlns:r="http://schemas.openxmlformats.org/officeDocument/2006/relationships" r:id="rId3"/>
          </a:graphicData>
        </a:graphic>
      </p:graphicFrame>
      <p:grpSp>
        <p:nvGrpSpPr>
          <p:cNvPr id="41" name="Groupe 40"/>
          <p:cNvGrpSpPr/>
          <p:nvPr/>
        </p:nvGrpSpPr>
        <p:grpSpPr>
          <a:xfrm>
            <a:off x="3845515" y="2309338"/>
            <a:ext cx="1129766" cy="384890"/>
            <a:chOff x="5529589" y="2402858"/>
            <a:chExt cx="1507749" cy="513662"/>
          </a:xfrm>
        </p:grpSpPr>
        <p:sp>
          <p:nvSpPr>
            <p:cNvPr id="15" name="ZoneTexte 14"/>
            <p:cNvSpPr txBox="1"/>
            <p:nvPr/>
          </p:nvSpPr>
          <p:spPr>
            <a:xfrm>
              <a:off x="5529589" y="2402858"/>
              <a:ext cx="1451661" cy="307890"/>
            </a:xfrm>
            <a:prstGeom prst="rect">
              <a:avLst/>
            </a:prstGeom>
            <a:noFill/>
          </p:spPr>
          <p:txBody>
            <a:bodyPr wrap="square" rtlCol="0">
              <a:spAutoFit/>
            </a:bodyPr>
            <a:lstStyle/>
            <a:p>
              <a:pPr algn="ctr"/>
              <a:r>
                <a:rPr lang="fr-FR" sz="899" b="1">
                  <a:solidFill>
                    <a:srgbClr val="ED6C78"/>
                  </a:solidFill>
                </a:rPr>
                <a:t>Pic du 14 juillet</a:t>
              </a:r>
            </a:p>
          </p:txBody>
        </p:sp>
        <p:cxnSp>
          <p:nvCxnSpPr>
            <p:cNvPr id="20" name="Connecteur droit 19"/>
            <p:cNvCxnSpPr>
              <a:cxnSpLocks/>
            </p:cNvCxnSpPr>
            <p:nvPr/>
          </p:nvCxnSpPr>
          <p:spPr>
            <a:xfrm flipH="1" flipV="1">
              <a:off x="6914694" y="2756186"/>
              <a:ext cx="122644" cy="160334"/>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37" name="Groupe 36"/>
          <p:cNvGrpSpPr/>
          <p:nvPr/>
        </p:nvGrpSpPr>
        <p:grpSpPr>
          <a:xfrm>
            <a:off x="1509861" y="3041272"/>
            <a:ext cx="1541623" cy="766415"/>
            <a:chOff x="2095132" y="2703782"/>
            <a:chExt cx="2057400" cy="1022832"/>
          </a:xfrm>
        </p:grpSpPr>
        <p:sp>
          <p:nvSpPr>
            <p:cNvPr id="3" name="ZoneTexte 2"/>
            <p:cNvSpPr txBox="1"/>
            <p:nvPr/>
          </p:nvSpPr>
          <p:spPr>
            <a:xfrm>
              <a:off x="2095132" y="2703782"/>
              <a:ext cx="2057400" cy="584803"/>
            </a:xfrm>
            <a:prstGeom prst="rect">
              <a:avLst/>
            </a:prstGeom>
            <a:noFill/>
          </p:spPr>
          <p:txBody>
            <a:bodyPr wrap="square" rtlCol="0">
              <a:spAutoFit/>
            </a:bodyPr>
            <a:lstStyle/>
            <a:p>
              <a:pPr algn="ctr"/>
              <a:r>
                <a:rPr lang="fr-FR" sz="899" b="1">
                  <a:solidFill>
                    <a:srgbClr val="ED6C78"/>
                  </a:solidFill>
                </a:rPr>
                <a:t>Week-end Pascal</a:t>
              </a:r>
            </a:p>
            <a:p>
              <a:pPr algn="ctr"/>
              <a:r>
                <a:rPr lang="fr-FR" sz="674"/>
                <a:t>Pendant les vacances scolaires des zones A et B en 2022</a:t>
              </a:r>
            </a:p>
          </p:txBody>
        </p:sp>
        <p:cxnSp>
          <p:nvCxnSpPr>
            <p:cNvPr id="22" name="Connecteur droit 21"/>
            <p:cNvCxnSpPr>
              <a:cxnSpLocks/>
            </p:cNvCxnSpPr>
            <p:nvPr/>
          </p:nvCxnSpPr>
          <p:spPr>
            <a:xfrm flipH="1" flipV="1">
              <a:off x="3849362" y="3387203"/>
              <a:ext cx="196827" cy="339411"/>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38" name="Groupe 37"/>
          <p:cNvGrpSpPr/>
          <p:nvPr/>
        </p:nvGrpSpPr>
        <p:grpSpPr>
          <a:xfrm>
            <a:off x="3266216" y="2785370"/>
            <a:ext cx="742263" cy="578267"/>
            <a:chOff x="4493501" y="3034264"/>
            <a:chExt cx="990600" cy="771736"/>
          </a:xfrm>
        </p:grpSpPr>
        <p:sp>
          <p:nvSpPr>
            <p:cNvPr id="13" name="ZoneTexte 12"/>
            <p:cNvSpPr txBox="1"/>
            <p:nvPr/>
          </p:nvSpPr>
          <p:spPr>
            <a:xfrm>
              <a:off x="4493501" y="3034264"/>
              <a:ext cx="990600" cy="307890"/>
            </a:xfrm>
            <a:prstGeom prst="rect">
              <a:avLst/>
            </a:prstGeom>
            <a:noFill/>
          </p:spPr>
          <p:txBody>
            <a:bodyPr wrap="square" rtlCol="0">
              <a:spAutoFit/>
            </a:bodyPr>
            <a:lstStyle/>
            <a:p>
              <a:pPr algn="ctr"/>
              <a:r>
                <a:rPr lang="fr-FR" sz="899" b="1">
                  <a:solidFill>
                    <a:srgbClr val="ED6C78"/>
                  </a:solidFill>
                </a:rPr>
                <a:t>Ascension</a:t>
              </a:r>
            </a:p>
          </p:txBody>
        </p:sp>
        <p:cxnSp>
          <p:nvCxnSpPr>
            <p:cNvPr id="24" name="Connecteur droit 23"/>
            <p:cNvCxnSpPr/>
            <p:nvPr/>
          </p:nvCxnSpPr>
          <p:spPr>
            <a:xfrm flipH="1" flipV="1">
              <a:off x="5034756" y="3311263"/>
              <a:ext cx="251885" cy="494737"/>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39" name="Groupe 38"/>
          <p:cNvGrpSpPr/>
          <p:nvPr/>
        </p:nvGrpSpPr>
        <p:grpSpPr>
          <a:xfrm>
            <a:off x="4059804" y="3178282"/>
            <a:ext cx="799360" cy="503705"/>
            <a:chOff x="5491956" y="3598146"/>
            <a:chExt cx="1066800" cy="672229"/>
          </a:xfrm>
        </p:grpSpPr>
        <p:sp>
          <p:nvSpPr>
            <p:cNvPr id="14" name="ZoneTexte 13"/>
            <p:cNvSpPr txBox="1"/>
            <p:nvPr/>
          </p:nvSpPr>
          <p:spPr>
            <a:xfrm>
              <a:off x="5491956" y="3598146"/>
              <a:ext cx="1066800" cy="307890"/>
            </a:xfrm>
            <a:prstGeom prst="rect">
              <a:avLst/>
            </a:prstGeom>
            <a:noFill/>
          </p:spPr>
          <p:txBody>
            <a:bodyPr wrap="square" rtlCol="0">
              <a:spAutoFit/>
            </a:bodyPr>
            <a:lstStyle/>
            <a:p>
              <a:pPr algn="ctr"/>
              <a:r>
                <a:rPr lang="fr-FR" sz="899" b="1">
                  <a:solidFill>
                    <a:srgbClr val="ED6C78"/>
                  </a:solidFill>
                </a:rPr>
                <a:t>Pentecôte</a:t>
              </a:r>
            </a:p>
          </p:txBody>
        </p:sp>
        <p:cxnSp>
          <p:nvCxnSpPr>
            <p:cNvPr id="26" name="Connecteur droit 25"/>
            <p:cNvCxnSpPr/>
            <p:nvPr/>
          </p:nvCxnSpPr>
          <p:spPr>
            <a:xfrm flipV="1">
              <a:off x="5666886" y="3965575"/>
              <a:ext cx="206070" cy="304800"/>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42" name="Groupe 41"/>
          <p:cNvGrpSpPr/>
          <p:nvPr/>
        </p:nvGrpSpPr>
        <p:grpSpPr>
          <a:xfrm>
            <a:off x="5433775" y="2245594"/>
            <a:ext cx="943643" cy="406745"/>
            <a:chOff x="7222132" y="1234938"/>
            <a:chExt cx="1259356" cy="542829"/>
          </a:xfrm>
        </p:grpSpPr>
        <p:sp>
          <p:nvSpPr>
            <p:cNvPr id="16" name="ZoneTexte 15"/>
            <p:cNvSpPr txBox="1"/>
            <p:nvPr/>
          </p:nvSpPr>
          <p:spPr>
            <a:xfrm>
              <a:off x="7222132" y="1234938"/>
              <a:ext cx="1259356" cy="307890"/>
            </a:xfrm>
            <a:prstGeom prst="rect">
              <a:avLst/>
            </a:prstGeom>
            <a:noFill/>
          </p:spPr>
          <p:txBody>
            <a:bodyPr wrap="square" rtlCol="0">
              <a:spAutoFit/>
            </a:bodyPr>
            <a:lstStyle/>
            <a:p>
              <a:pPr algn="ctr"/>
              <a:r>
                <a:rPr lang="fr-FR" sz="899" b="1">
                  <a:solidFill>
                    <a:srgbClr val="ED6C78"/>
                  </a:solidFill>
                </a:rPr>
                <a:t>Pic du 15 août</a:t>
              </a:r>
            </a:p>
          </p:txBody>
        </p:sp>
        <p:cxnSp>
          <p:nvCxnSpPr>
            <p:cNvPr id="27" name="Connecteur droit 26"/>
            <p:cNvCxnSpPr>
              <a:cxnSpLocks/>
            </p:cNvCxnSpPr>
            <p:nvPr/>
          </p:nvCxnSpPr>
          <p:spPr>
            <a:xfrm flipV="1">
              <a:off x="7621629" y="1595862"/>
              <a:ext cx="103753" cy="181905"/>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43" name="Groupe 42"/>
          <p:cNvGrpSpPr/>
          <p:nvPr/>
        </p:nvGrpSpPr>
        <p:grpSpPr>
          <a:xfrm>
            <a:off x="7453342" y="3674434"/>
            <a:ext cx="943643" cy="396389"/>
            <a:chOff x="9783432" y="4503367"/>
            <a:chExt cx="1259356" cy="529008"/>
          </a:xfrm>
        </p:grpSpPr>
        <p:sp>
          <p:nvSpPr>
            <p:cNvPr id="17" name="ZoneTexte 16"/>
            <p:cNvSpPr txBox="1"/>
            <p:nvPr/>
          </p:nvSpPr>
          <p:spPr>
            <a:xfrm>
              <a:off x="9783432" y="4503367"/>
              <a:ext cx="1259356" cy="307890"/>
            </a:xfrm>
            <a:prstGeom prst="rect">
              <a:avLst/>
            </a:prstGeom>
            <a:noFill/>
          </p:spPr>
          <p:txBody>
            <a:bodyPr wrap="square" rtlCol="0">
              <a:spAutoFit/>
            </a:bodyPr>
            <a:lstStyle/>
            <a:p>
              <a:pPr algn="ctr"/>
              <a:r>
                <a:rPr lang="fr-FR" sz="899" b="1">
                  <a:solidFill>
                    <a:srgbClr val="ED6C78"/>
                  </a:solidFill>
                </a:rPr>
                <a:t>11 novembre</a:t>
              </a:r>
            </a:p>
          </p:txBody>
        </p:sp>
        <p:cxnSp>
          <p:nvCxnSpPr>
            <p:cNvPr id="30" name="Connecteur droit 29"/>
            <p:cNvCxnSpPr>
              <a:cxnSpLocks/>
            </p:cNvCxnSpPr>
            <p:nvPr/>
          </p:nvCxnSpPr>
          <p:spPr>
            <a:xfrm flipV="1">
              <a:off x="10216356" y="4780366"/>
              <a:ext cx="196753" cy="252009"/>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sp>
        <p:nvSpPr>
          <p:cNvPr id="4" name="Espace réservé du texte 3">
            <a:extLst>
              <a:ext uri="{FF2B5EF4-FFF2-40B4-BE49-F238E27FC236}">
                <a16:creationId xmlns:a16="http://schemas.microsoft.com/office/drawing/2014/main" id="{64086459-6382-1009-279E-339CDCEEC7C8}"/>
              </a:ext>
            </a:extLst>
          </p:cNvPr>
          <p:cNvSpPr>
            <a:spLocks noGrp="1"/>
          </p:cNvSpPr>
          <p:nvPr>
            <p:ph type="body" sz="quarter" idx="11"/>
          </p:nvPr>
        </p:nvSpPr>
        <p:spPr>
          <a:xfrm>
            <a:off x="521494" y="1778238"/>
            <a:ext cx="8099801" cy="161583"/>
          </a:xfrm>
        </p:spPr>
        <p:txBody>
          <a:bodyPr/>
          <a:lstStyle/>
          <a:p>
            <a:r>
              <a:rPr lang="fr-FR"/>
              <a:t>Touristes et excursionnistes présents simultanément</a:t>
            </a:r>
            <a:endParaRPr lang="fr-FR">
              <a:solidFill>
                <a:srgbClr val="ED6C78"/>
              </a:solidFill>
            </a:endParaRPr>
          </a:p>
        </p:txBody>
      </p:sp>
      <p:grpSp>
        <p:nvGrpSpPr>
          <p:cNvPr id="5" name="Groupe 4">
            <a:extLst>
              <a:ext uri="{FF2B5EF4-FFF2-40B4-BE49-F238E27FC236}">
                <a16:creationId xmlns:a16="http://schemas.microsoft.com/office/drawing/2014/main" id="{7187553A-4328-0CDB-74F2-F99998FD622C}"/>
              </a:ext>
            </a:extLst>
          </p:cNvPr>
          <p:cNvGrpSpPr/>
          <p:nvPr/>
        </p:nvGrpSpPr>
        <p:grpSpPr>
          <a:xfrm>
            <a:off x="6393744" y="3354964"/>
            <a:ext cx="943643" cy="401069"/>
            <a:chOff x="9759156" y="4270375"/>
            <a:chExt cx="1259356" cy="535254"/>
          </a:xfrm>
        </p:grpSpPr>
        <p:sp>
          <p:nvSpPr>
            <p:cNvPr id="7" name="ZoneTexte 6">
              <a:extLst>
                <a:ext uri="{FF2B5EF4-FFF2-40B4-BE49-F238E27FC236}">
                  <a16:creationId xmlns:a16="http://schemas.microsoft.com/office/drawing/2014/main" id="{26559786-03FF-AE52-B349-43D8FB040AE8}"/>
                </a:ext>
              </a:extLst>
            </p:cNvPr>
            <p:cNvSpPr txBox="1"/>
            <p:nvPr/>
          </p:nvSpPr>
          <p:spPr>
            <a:xfrm>
              <a:off x="9759156" y="4270375"/>
              <a:ext cx="1259356" cy="307890"/>
            </a:xfrm>
            <a:prstGeom prst="rect">
              <a:avLst/>
            </a:prstGeom>
            <a:noFill/>
          </p:spPr>
          <p:txBody>
            <a:bodyPr wrap="square" rtlCol="0">
              <a:spAutoFit/>
            </a:bodyPr>
            <a:lstStyle/>
            <a:p>
              <a:pPr algn="ctr"/>
              <a:r>
                <a:rPr lang="fr-FR" sz="899" b="1">
                  <a:solidFill>
                    <a:srgbClr val="ED6C78"/>
                  </a:solidFill>
                </a:rPr>
                <a:t>Toussaint</a:t>
              </a:r>
            </a:p>
          </p:txBody>
        </p:sp>
        <p:cxnSp>
          <p:nvCxnSpPr>
            <p:cNvPr id="9" name="Connecteur droit 8">
              <a:extLst>
                <a:ext uri="{FF2B5EF4-FFF2-40B4-BE49-F238E27FC236}">
                  <a16:creationId xmlns:a16="http://schemas.microsoft.com/office/drawing/2014/main" id="{12E89AD3-BFA7-70D2-F48F-DFB05541AA14}"/>
                </a:ext>
              </a:extLst>
            </p:cNvPr>
            <p:cNvCxnSpPr>
              <a:cxnSpLocks/>
            </p:cNvCxnSpPr>
            <p:nvPr/>
          </p:nvCxnSpPr>
          <p:spPr>
            <a:xfrm flipH="1" flipV="1">
              <a:off x="10705235" y="4558884"/>
              <a:ext cx="186339" cy="246745"/>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10" name="Groupe 9">
            <a:extLst>
              <a:ext uri="{FF2B5EF4-FFF2-40B4-BE49-F238E27FC236}">
                <a16:creationId xmlns:a16="http://schemas.microsoft.com/office/drawing/2014/main" id="{7E383757-D037-B215-6C1D-FA1797390DC9}"/>
              </a:ext>
            </a:extLst>
          </p:cNvPr>
          <p:cNvGrpSpPr/>
          <p:nvPr/>
        </p:nvGrpSpPr>
        <p:grpSpPr>
          <a:xfrm>
            <a:off x="7942981" y="3451045"/>
            <a:ext cx="943643" cy="392396"/>
            <a:chOff x="10070098" y="4281951"/>
            <a:chExt cx="1259356" cy="523678"/>
          </a:xfrm>
        </p:grpSpPr>
        <p:sp>
          <p:nvSpPr>
            <p:cNvPr id="12" name="ZoneTexte 11">
              <a:extLst>
                <a:ext uri="{FF2B5EF4-FFF2-40B4-BE49-F238E27FC236}">
                  <a16:creationId xmlns:a16="http://schemas.microsoft.com/office/drawing/2014/main" id="{57EADAC6-FB28-D158-C3F6-79F0E0BCCA03}"/>
                </a:ext>
              </a:extLst>
            </p:cNvPr>
            <p:cNvSpPr txBox="1"/>
            <p:nvPr/>
          </p:nvSpPr>
          <p:spPr>
            <a:xfrm>
              <a:off x="10070098" y="4281951"/>
              <a:ext cx="1259356" cy="307890"/>
            </a:xfrm>
            <a:prstGeom prst="rect">
              <a:avLst/>
            </a:prstGeom>
            <a:noFill/>
          </p:spPr>
          <p:txBody>
            <a:bodyPr wrap="square" rtlCol="0">
              <a:spAutoFit/>
            </a:bodyPr>
            <a:lstStyle/>
            <a:p>
              <a:pPr algn="ctr"/>
              <a:r>
                <a:rPr lang="fr-FR" sz="899" b="1">
                  <a:solidFill>
                    <a:srgbClr val="ED6C78"/>
                  </a:solidFill>
                </a:rPr>
                <a:t>Noël</a:t>
              </a:r>
            </a:p>
          </p:txBody>
        </p:sp>
        <p:cxnSp>
          <p:nvCxnSpPr>
            <p:cNvPr id="18" name="Connecteur droit 17">
              <a:extLst>
                <a:ext uri="{FF2B5EF4-FFF2-40B4-BE49-F238E27FC236}">
                  <a16:creationId xmlns:a16="http://schemas.microsoft.com/office/drawing/2014/main" id="{06E263AF-4E30-15BA-4406-9BEE78C0F58C}"/>
                </a:ext>
              </a:extLst>
            </p:cNvPr>
            <p:cNvCxnSpPr>
              <a:cxnSpLocks/>
            </p:cNvCxnSpPr>
            <p:nvPr/>
          </p:nvCxnSpPr>
          <p:spPr>
            <a:xfrm flipH="1" flipV="1">
              <a:off x="10705235" y="4558884"/>
              <a:ext cx="186339" cy="246745"/>
            </a:xfrm>
            <a:prstGeom prst="line">
              <a:avLst/>
            </a:prstGeom>
            <a:ln>
              <a:solidFill>
                <a:srgbClr val="ED6C78"/>
              </a:solidFill>
              <a:headEnd type="stealth"/>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D8860281-F07E-89E4-CDE1-2F32BCE46B1A}"/>
              </a:ext>
            </a:extLst>
          </p:cNvPr>
          <p:cNvGrpSpPr/>
          <p:nvPr/>
        </p:nvGrpSpPr>
        <p:grpSpPr>
          <a:xfrm>
            <a:off x="949012" y="2254950"/>
            <a:ext cx="2911510" cy="484492"/>
            <a:chOff x="9167044" y="2180200"/>
            <a:chExt cx="2572841" cy="645989"/>
          </a:xfrm>
        </p:grpSpPr>
        <p:cxnSp>
          <p:nvCxnSpPr>
            <p:cNvPr id="25" name="Connecteur droit 24">
              <a:extLst>
                <a:ext uri="{FF2B5EF4-FFF2-40B4-BE49-F238E27FC236}">
                  <a16:creationId xmlns:a16="http://schemas.microsoft.com/office/drawing/2014/main" id="{0FF6ADED-B76C-E9B5-A805-14ABDD0B8DFE}"/>
                </a:ext>
              </a:extLst>
            </p:cNvPr>
            <p:cNvCxnSpPr>
              <a:cxnSpLocks/>
            </p:cNvCxnSpPr>
            <p:nvPr/>
          </p:nvCxnSpPr>
          <p:spPr>
            <a:xfrm>
              <a:off x="9167044" y="2576349"/>
              <a:ext cx="30451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0DB4AEB-BCE2-AD0F-EDFC-B1889BFCC546}"/>
                </a:ext>
              </a:extLst>
            </p:cNvPr>
            <p:cNvSpPr txBox="1"/>
            <p:nvPr/>
          </p:nvSpPr>
          <p:spPr>
            <a:xfrm>
              <a:off x="9486788" y="2180200"/>
              <a:ext cx="2253097" cy="645989"/>
            </a:xfrm>
            <a:prstGeom prst="rect">
              <a:avLst/>
            </a:prstGeom>
            <a:noFill/>
          </p:spPr>
          <p:txBody>
            <a:bodyPr wrap="square" rtlCol="0">
              <a:spAutoFit/>
            </a:bodyPr>
            <a:lstStyle/>
            <a:p>
              <a:r>
                <a:rPr lang="fr-FR" sz="899">
                  <a:solidFill>
                    <a:schemeClr val="tx1">
                      <a:lumMod val="65000"/>
                      <a:lumOff val="35000"/>
                    </a:schemeClr>
                  </a:solidFill>
                </a:rPr>
                <a:t>Nombre d’excursions en 2022</a:t>
              </a:r>
            </a:p>
            <a:p>
              <a:r>
                <a:rPr lang="fr-FR" sz="375">
                  <a:solidFill>
                    <a:schemeClr val="tx1">
                      <a:lumMod val="65000"/>
                      <a:lumOff val="35000"/>
                    </a:schemeClr>
                  </a:solidFill>
                </a:rPr>
                <a:t> </a:t>
              </a:r>
            </a:p>
            <a:p>
              <a:r>
                <a:rPr lang="fr-FR" sz="899">
                  <a:solidFill>
                    <a:schemeClr val="tx1">
                      <a:lumMod val="65000"/>
                      <a:lumOff val="35000"/>
                    </a:schemeClr>
                  </a:solidFill>
                </a:rPr>
                <a:t>Nombre de nuitées touristiques en 2022</a:t>
              </a:r>
            </a:p>
            <a:p>
              <a:endParaRPr lang="fr-FR" sz="375"/>
            </a:p>
          </p:txBody>
        </p:sp>
        <p:cxnSp>
          <p:nvCxnSpPr>
            <p:cNvPr id="32" name="Connecteur droit 31">
              <a:extLst>
                <a:ext uri="{FF2B5EF4-FFF2-40B4-BE49-F238E27FC236}">
                  <a16:creationId xmlns:a16="http://schemas.microsoft.com/office/drawing/2014/main" id="{1902DBF0-39D1-B49C-EC4B-C3B931AA7EE9}"/>
                </a:ext>
              </a:extLst>
            </p:cNvPr>
            <p:cNvCxnSpPr>
              <a:cxnSpLocks/>
            </p:cNvCxnSpPr>
            <p:nvPr/>
          </p:nvCxnSpPr>
          <p:spPr>
            <a:xfrm>
              <a:off x="9167044" y="2323399"/>
              <a:ext cx="304518" cy="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2" name="ZoneTexte 1">
            <a:extLst>
              <a:ext uri="{FF2B5EF4-FFF2-40B4-BE49-F238E27FC236}">
                <a16:creationId xmlns:a16="http://schemas.microsoft.com/office/drawing/2014/main" id="{3332BFE4-8423-FE0A-49CB-EC33DE78B21D}"/>
              </a:ext>
            </a:extLst>
          </p:cNvPr>
          <p:cNvSpPr txBox="1"/>
          <p:nvPr/>
        </p:nvSpPr>
        <p:spPr>
          <a:xfrm rot="16200000">
            <a:off x="8224441" y="4457851"/>
            <a:ext cx="1617751" cy="184666"/>
          </a:xfrm>
          <a:prstGeom prst="rect">
            <a:avLst/>
          </a:prstGeom>
          <a:noFill/>
        </p:spPr>
        <p:txBody>
          <a:bodyPr wrap="none" rtlCol="0">
            <a:spAutoFit/>
          </a:bodyPr>
          <a:lstStyle/>
          <a:p>
            <a:r>
              <a:rPr lang="fr-FR" sz="600" dirty="0"/>
              <a:t>Source : Flux Vision d’Orange business service</a:t>
            </a:r>
          </a:p>
        </p:txBody>
      </p:sp>
    </p:spTree>
    <p:extLst>
      <p:ext uri="{BB962C8B-B14F-4D97-AF65-F5344CB8AC3E}">
        <p14:creationId xmlns:p14="http://schemas.microsoft.com/office/powerpoint/2010/main" val="217083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a:t>La saisonnalité de la fréquentation en 2022</a:t>
            </a:r>
          </a:p>
        </p:txBody>
      </p:sp>
      <p:graphicFrame>
        <p:nvGraphicFramePr>
          <p:cNvPr id="11" name="Graphique 10"/>
          <p:cNvGraphicFramePr/>
          <p:nvPr/>
        </p:nvGraphicFramePr>
        <p:xfrm>
          <a:off x="232618" y="2280700"/>
          <a:ext cx="8621667" cy="281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texte 3">
            <a:extLst>
              <a:ext uri="{FF2B5EF4-FFF2-40B4-BE49-F238E27FC236}">
                <a16:creationId xmlns:a16="http://schemas.microsoft.com/office/drawing/2014/main" id="{64086459-6382-1009-279E-339CDCEEC7C8}"/>
              </a:ext>
            </a:extLst>
          </p:cNvPr>
          <p:cNvSpPr>
            <a:spLocks noGrp="1"/>
          </p:cNvSpPr>
          <p:nvPr>
            <p:ph type="body" sz="quarter" idx="11"/>
          </p:nvPr>
        </p:nvSpPr>
        <p:spPr>
          <a:xfrm>
            <a:off x="521494" y="1778238"/>
            <a:ext cx="8099801" cy="161583"/>
          </a:xfrm>
        </p:spPr>
        <p:txBody>
          <a:bodyPr/>
          <a:lstStyle/>
          <a:p>
            <a:r>
              <a:rPr lang="fr-FR"/>
              <a:t>Les séjours des touristes</a:t>
            </a:r>
            <a:endParaRPr lang="fr-FR">
              <a:solidFill>
                <a:srgbClr val="ED6C78"/>
              </a:solidFill>
            </a:endParaRPr>
          </a:p>
        </p:txBody>
      </p:sp>
      <p:grpSp>
        <p:nvGrpSpPr>
          <p:cNvPr id="23" name="Groupe 22">
            <a:extLst>
              <a:ext uri="{FF2B5EF4-FFF2-40B4-BE49-F238E27FC236}">
                <a16:creationId xmlns:a16="http://schemas.microsoft.com/office/drawing/2014/main" id="{D8860281-F07E-89E4-CDE1-2F32BCE46B1A}"/>
              </a:ext>
            </a:extLst>
          </p:cNvPr>
          <p:cNvGrpSpPr/>
          <p:nvPr/>
        </p:nvGrpSpPr>
        <p:grpSpPr>
          <a:xfrm>
            <a:off x="5264944" y="5025191"/>
            <a:ext cx="3849164" cy="461537"/>
            <a:chOff x="9167044" y="2180200"/>
            <a:chExt cx="2572841" cy="615382"/>
          </a:xfrm>
        </p:grpSpPr>
        <p:cxnSp>
          <p:nvCxnSpPr>
            <p:cNvPr id="25" name="Connecteur droit 24">
              <a:extLst>
                <a:ext uri="{FF2B5EF4-FFF2-40B4-BE49-F238E27FC236}">
                  <a16:creationId xmlns:a16="http://schemas.microsoft.com/office/drawing/2014/main" id="{0FF6ADED-B76C-E9B5-A805-14ABDD0B8DFE}"/>
                </a:ext>
              </a:extLst>
            </p:cNvPr>
            <p:cNvCxnSpPr>
              <a:cxnSpLocks/>
            </p:cNvCxnSpPr>
            <p:nvPr/>
          </p:nvCxnSpPr>
          <p:spPr>
            <a:xfrm>
              <a:off x="9167044" y="2576349"/>
              <a:ext cx="304518" cy="0"/>
            </a:xfrm>
            <a:prstGeom prst="line">
              <a:avLst/>
            </a:prstGeom>
            <a:ln w="254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0DB4AEB-BCE2-AD0F-EDFC-B1889BFCC546}"/>
                </a:ext>
              </a:extLst>
            </p:cNvPr>
            <p:cNvSpPr txBox="1"/>
            <p:nvPr/>
          </p:nvSpPr>
          <p:spPr>
            <a:xfrm>
              <a:off x="9486788" y="2180200"/>
              <a:ext cx="2253097" cy="615382"/>
            </a:xfrm>
            <a:prstGeom prst="rect">
              <a:avLst/>
            </a:prstGeom>
            <a:noFill/>
          </p:spPr>
          <p:txBody>
            <a:bodyPr wrap="square" rtlCol="0">
              <a:spAutoFit/>
            </a:bodyPr>
            <a:lstStyle/>
            <a:p>
              <a:r>
                <a:rPr lang="fr-FR" sz="375">
                  <a:solidFill>
                    <a:schemeClr val="tx1">
                      <a:lumMod val="65000"/>
                      <a:lumOff val="35000"/>
                    </a:schemeClr>
                  </a:solidFill>
                </a:rPr>
                <a:t> </a:t>
              </a:r>
            </a:p>
            <a:p>
              <a:endParaRPr lang="fr-FR" sz="375">
                <a:solidFill>
                  <a:schemeClr val="tx1">
                    <a:lumMod val="65000"/>
                    <a:lumOff val="35000"/>
                  </a:schemeClr>
                </a:solidFill>
              </a:endParaRPr>
            </a:p>
            <a:p>
              <a:endParaRPr lang="fr-FR" sz="375">
                <a:solidFill>
                  <a:schemeClr val="tx1">
                    <a:lumMod val="65000"/>
                    <a:lumOff val="35000"/>
                  </a:schemeClr>
                </a:solidFill>
              </a:endParaRPr>
            </a:p>
            <a:p>
              <a:r>
                <a:rPr lang="fr-FR" sz="899">
                  <a:solidFill>
                    <a:schemeClr val="tx1">
                      <a:lumMod val="65000"/>
                      <a:lumOff val="35000"/>
                    </a:schemeClr>
                  </a:solidFill>
                </a:rPr>
                <a:t>Nombre de nuitées touristiques en Bretagne en 2022</a:t>
              </a:r>
            </a:p>
            <a:p>
              <a:endParaRPr lang="fr-FR" sz="375"/>
            </a:p>
          </p:txBody>
        </p:sp>
      </p:grpSp>
      <p:sp>
        <p:nvSpPr>
          <p:cNvPr id="2" name="ZoneTexte 1">
            <a:extLst>
              <a:ext uri="{FF2B5EF4-FFF2-40B4-BE49-F238E27FC236}">
                <a16:creationId xmlns:a16="http://schemas.microsoft.com/office/drawing/2014/main" id="{3332BFE4-8423-FE0A-49CB-EC33DE78B21D}"/>
              </a:ext>
            </a:extLst>
          </p:cNvPr>
          <p:cNvSpPr txBox="1"/>
          <p:nvPr/>
        </p:nvSpPr>
        <p:spPr>
          <a:xfrm rot="16200000">
            <a:off x="8224441" y="4457851"/>
            <a:ext cx="1617751" cy="184666"/>
          </a:xfrm>
          <a:prstGeom prst="rect">
            <a:avLst/>
          </a:prstGeom>
          <a:noFill/>
        </p:spPr>
        <p:txBody>
          <a:bodyPr wrap="none" rtlCol="0">
            <a:spAutoFit/>
          </a:bodyPr>
          <a:lstStyle/>
          <a:p>
            <a:r>
              <a:rPr lang="fr-FR" sz="600" dirty="0"/>
              <a:t>Source : Flux Vision d’Orange business service</a:t>
            </a:r>
          </a:p>
        </p:txBody>
      </p:sp>
      <p:grpSp>
        <p:nvGrpSpPr>
          <p:cNvPr id="33" name="Groupe 32">
            <a:extLst>
              <a:ext uri="{FF2B5EF4-FFF2-40B4-BE49-F238E27FC236}">
                <a16:creationId xmlns:a16="http://schemas.microsoft.com/office/drawing/2014/main" id="{DEDB84CE-009C-8D56-B517-CD82BD44508A}"/>
              </a:ext>
            </a:extLst>
          </p:cNvPr>
          <p:cNvGrpSpPr/>
          <p:nvPr/>
        </p:nvGrpSpPr>
        <p:grpSpPr>
          <a:xfrm>
            <a:off x="1141516" y="2219271"/>
            <a:ext cx="1999289" cy="1827574"/>
            <a:chOff x="1150547" y="2178920"/>
            <a:chExt cx="2665718" cy="2436765"/>
          </a:xfrm>
        </p:grpSpPr>
        <p:graphicFrame>
          <p:nvGraphicFramePr>
            <p:cNvPr id="8" name="Graphique 29">
              <a:extLst>
                <a:ext uri="{FF2B5EF4-FFF2-40B4-BE49-F238E27FC236}">
                  <a16:creationId xmlns:a16="http://schemas.microsoft.com/office/drawing/2014/main" id="{C3BD0B5B-A801-306F-1B69-3BB7F6385894}"/>
                </a:ext>
              </a:extLst>
            </p:cNvPr>
            <p:cNvGraphicFramePr/>
            <p:nvPr/>
          </p:nvGraphicFramePr>
          <p:xfrm>
            <a:off x="1150547" y="2178920"/>
            <a:ext cx="2665718" cy="2436765"/>
          </p:xfrm>
          <a:graphic>
            <a:graphicData uri="http://schemas.openxmlformats.org/drawingml/2006/chart">
              <c:chart xmlns:c="http://schemas.openxmlformats.org/drawingml/2006/chart" xmlns:r="http://schemas.openxmlformats.org/officeDocument/2006/relationships" r:id="rId4"/>
            </a:graphicData>
          </a:graphic>
        </p:graphicFrame>
        <p:sp>
          <p:nvSpPr>
            <p:cNvPr id="19" name="Espace réservé du texte 2">
              <a:extLst>
                <a:ext uri="{FF2B5EF4-FFF2-40B4-BE49-F238E27FC236}">
                  <a16:creationId xmlns:a16="http://schemas.microsoft.com/office/drawing/2014/main" id="{20D443D5-C4F3-2FD9-262B-859E729B6980}"/>
                </a:ext>
              </a:extLst>
            </p:cNvPr>
            <p:cNvSpPr txBox="1">
              <a:spLocks/>
            </p:cNvSpPr>
            <p:nvPr/>
          </p:nvSpPr>
          <p:spPr>
            <a:xfrm>
              <a:off x="1176911" y="3489010"/>
              <a:ext cx="453116" cy="138500"/>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675" dirty="0"/>
                <a:t>% nuitées</a:t>
              </a:r>
              <a:endParaRPr lang="en-US" sz="675" dirty="0"/>
            </a:p>
          </p:txBody>
        </p:sp>
        <p:graphicFrame>
          <p:nvGraphicFramePr>
            <p:cNvPr id="21" name="Graphique 29">
              <a:extLst>
                <a:ext uri="{FF2B5EF4-FFF2-40B4-BE49-F238E27FC236}">
                  <a16:creationId xmlns:a16="http://schemas.microsoft.com/office/drawing/2014/main" id="{1C7B0783-9C01-BFF7-8489-A3E94BC9C985}"/>
                </a:ext>
              </a:extLst>
            </p:cNvPr>
            <p:cNvGraphicFramePr/>
            <p:nvPr/>
          </p:nvGraphicFramePr>
          <p:xfrm>
            <a:off x="1296226" y="2287873"/>
            <a:ext cx="2342964" cy="2223696"/>
          </p:xfrm>
          <a:graphic>
            <a:graphicData uri="http://schemas.openxmlformats.org/drawingml/2006/chart">
              <c:chart xmlns:c="http://schemas.openxmlformats.org/drawingml/2006/chart" xmlns:r="http://schemas.openxmlformats.org/officeDocument/2006/relationships" r:id="rId6"/>
            </a:graphicData>
          </a:graphic>
        </p:graphicFrame>
        <p:sp>
          <p:nvSpPr>
            <p:cNvPr id="29" name="Espace réservé du texte 2">
              <a:extLst>
                <a:ext uri="{FF2B5EF4-FFF2-40B4-BE49-F238E27FC236}">
                  <a16:creationId xmlns:a16="http://schemas.microsoft.com/office/drawing/2014/main" id="{1FD0F6CA-4E41-3A4F-787D-F1FBF39701DF}"/>
                </a:ext>
              </a:extLst>
            </p:cNvPr>
            <p:cNvSpPr txBox="1">
              <a:spLocks/>
            </p:cNvSpPr>
            <p:nvPr/>
          </p:nvSpPr>
          <p:spPr>
            <a:xfrm>
              <a:off x="1911585" y="3312787"/>
              <a:ext cx="444568" cy="138500"/>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675" dirty="0"/>
                <a:t>% séjours</a:t>
              </a:r>
              <a:endParaRPr lang="en-US" sz="675" dirty="0"/>
            </a:p>
          </p:txBody>
        </p:sp>
      </p:grpSp>
      <p:sp>
        <p:nvSpPr>
          <p:cNvPr id="35" name="Rectangle 34">
            <a:extLst>
              <a:ext uri="{FF2B5EF4-FFF2-40B4-BE49-F238E27FC236}">
                <a16:creationId xmlns:a16="http://schemas.microsoft.com/office/drawing/2014/main" id="{32332A9A-20CC-FCC4-5D86-1749B68C98F0}"/>
              </a:ext>
            </a:extLst>
          </p:cNvPr>
          <p:cNvSpPr/>
          <p:nvPr/>
        </p:nvSpPr>
        <p:spPr>
          <a:xfrm>
            <a:off x="7538114" y="1797710"/>
            <a:ext cx="1085715" cy="142761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0" name="Espace réservé du texte 2">
            <a:extLst>
              <a:ext uri="{FF2B5EF4-FFF2-40B4-BE49-F238E27FC236}">
                <a16:creationId xmlns:a16="http://schemas.microsoft.com/office/drawing/2014/main" id="{EC5804D0-2AAA-3BF8-C965-F9CC300A9942}"/>
              </a:ext>
            </a:extLst>
          </p:cNvPr>
          <p:cNvSpPr txBox="1">
            <a:spLocks/>
          </p:cNvSpPr>
          <p:nvPr/>
        </p:nvSpPr>
        <p:spPr>
          <a:xfrm>
            <a:off x="7841233" y="2445122"/>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5"/>
                </a:solidFill>
              </a:rPr>
              <a:t>41 %</a:t>
            </a:r>
            <a:endParaRPr lang="en-US" sz="1500" b="1">
              <a:solidFill>
                <a:schemeClr val="accent5"/>
              </a:solidFill>
            </a:endParaRPr>
          </a:p>
        </p:txBody>
      </p:sp>
      <p:sp>
        <p:nvSpPr>
          <p:cNvPr id="44" name="Espace réservé du texte 2">
            <a:extLst>
              <a:ext uri="{FF2B5EF4-FFF2-40B4-BE49-F238E27FC236}">
                <a16:creationId xmlns:a16="http://schemas.microsoft.com/office/drawing/2014/main" id="{C414BA59-09A8-5F57-0B3A-0AE500C5E0A8}"/>
              </a:ext>
            </a:extLst>
          </p:cNvPr>
          <p:cNvSpPr txBox="1">
            <a:spLocks/>
          </p:cNvSpPr>
          <p:nvPr/>
        </p:nvSpPr>
        <p:spPr>
          <a:xfrm>
            <a:off x="7680833" y="2684914"/>
            <a:ext cx="800277" cy="398251"/>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dirty="0">
                <a:solidFill>
                  <a:schemeClr val="accent5"/>
                </a:solidFill>
              </a:rPr>
              <a:t>des nuitées en cœur de saison</a:t>
            </a:r>
          </a:p>
          <a:p>
            <a:pPr algn="ctr">
              <a:lnSpc>
                <a:spcPct val="100000"/>
              </a:lnSpc>
              <a:spcBef>
                <a:spcPts val="0"/>
              </a:spcBef>
            </a:pPr>
            <a:r>
              <a:rPr lang="fr-FR" sz="788" dirty="0">
                <a:solidFill>
                  <a:schemeClr val="accent5"/>
                </a:solidFill>
              </a:rPr>
              <a:t>(29 % des séjours)</a:t>
            </a:r>
            <a:endParaRPr lang="en-US" sz="788" dirty="0">
              <a:solidFill>
                <a:schemeClr val="accent5"/>
              </a:solidFill>
            </a:endParaRPr>
          </a:p>
        </p:txBody>
      </p:sp>
      <p:sp>
        <p:nvSpPr>
          <p:cNvPr id="45" name="Rectangle 37">
            <a:extLst>
              <a:ext uri="{FF2B5EF4-FFF2-40B4-BE49-F238E27FC236}">
                <a16:creationId xmlns:a16="http://schemas.microsoft.com/office/drawing/2014/main" id="{17368E2E-FD14-28CF-2298-75D7E45C3FE7}"/>
              </a:ext>
            </a:extLst>
          </p:cNvPr>
          <p:cNvSpPr/>
          <p:nvPr/>
        </p:nvSpPr>
        <p:spPr>
          <a:xfrm rot="5400000">
            <a:off x="7527649" y="179353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6" name="Espace réservé du texte 2">
            <a:extLst>
              <a:ext uri="{FF2B5EF4-FFF2-40B4-BE49-F238E27FC236}">
                <a16:creationId xmlns:a16="http://schemas.microsoft.com/office/drawing/2014/main" id="{8F69A1DD-8739-BF0C-BD74-9420AACD817D}"/>
              </a:ext>
            </a:extLst>
          </p:cNvPr>
          <p:cNvSpPr txBox="1">
            <a:spLocks/>
          </p:cNvSpPr>
          <p:nvPr/>
        </p:nvSpPr>
        <p:spPr>
          <a:xfrm>
            <a:off x="7535773" y="162021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dirty="0"/>
              <a:t>En Bretagne</a:t>
            </a:r>
            <a:endParaRPr lang="en-US" sz="1050" b="1" dirty="0"/>
          </a:p>
        </p:txBody>
      </p:sp>
      <p:pic>
        <p:nvPicPr>
          <p:cNvPr id="47" name="Graphique 46">
            <a:extLst>
              <a:ext uri="{FF2B5EF4-FFF2-40B4-BE49-F238E27FC236}">
                <a16:creationId xmlns:a16="http://schemas.microsoft.com/office/drawing/2014/main" id="{77696C9C-6B38-E8D4-E994-540C04ED824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37971" y="1935478"/>
            <a:ext cx="486000" cy="461077"/>
          </a:xfrm>
          <a:prstGeom prst="rect">
            <a:avLst/>
          </a:prstGeom>
        </p:spPr>
      </p:pic>
      <p:sp>
        <p:nvSpPr>
          <p:cNvPr id="36" name="Rectangle 37">
            <a:extLst>
              <a:ext uri="{FF2B5EF4-FFF2-40B4-BE49-F238E27FC236}">
                <a16:creationId xmlns:a16="http://schemas.microsoft.com/office/drawing/2014/main" id="{8423548C-CB07-C417-3741-F56FBE279125}"/>
              </a:ext>
            </a:extLst>
          </p:cNvPr>
          <p:cNvSpPr/>
          <p:nvPr/>
        </p:nvSpPr>
        <p:spPr>
          <a:xfrm rot="16200000">
            <a:off x="8486017" y="3078696"/>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Picture 2" descr="La Côte de Granit Rose, au coeur de la Bretagne, à l'ouest des Côtes  d'Armor, vous accueille en toute saison pour découvrir des sites  exceptionnels, des activités loisirs et nature pour toute">
            <a:extLst>
              <a:ext uri="{FF2B5EF4-FFF2-40B4-BE49-F238E27FC236}">
                <a16:creationId xmlns:a16="http://schemas.microsoft.com/office/drawing/2014/main" id="{EEFFAC43-4A9D-F3D0-05B8-C6890F5C9B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1231" y="2082140"/>
            <a:ext cx="972000" cy="2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phique 18">
            <a:extLst>
              <a:ext uri="{FF2B5EF4-FFF2-40B4-BE49-F238E27FC236}">
                <a16:creationId xmlns:a16="http://schemas.microsoft.com/office/drawing/2014/main" id="{BBDA31C4-30C8-A8DA-6BCA-29D2548CC660}"/>
              </a:ext>
            </a:extLst>
          </p:cNvPr>
          <p:cNvGraphicFramePr/>
          <p:nvPr/>
        </p:nvGraphicFramePr>
        <p:xfrm>
          <a:off x="232618" y="2280700"/>
          <a:ext cx="8621667" cy="2818800"/>
        </p:xfrm>
        <a:graphic>
          <a:graphicData uri="http://schemas.openxmlformats.org/drawingml/2006/chart">
            <c:chart xmlns:c="http://schemas.openxmlformats.org/drawingml/2006/chart" xmlns:r="http://schemas.openxmlformats.org/officeDocument/2006/relationships" r:id="rId3"/>
          </a:graphicData>
        </a:graphic>
      </p:graphicFrame>
      <p:sp>
        <p:nvSpPr>
          <p:cNvPr id="6" name="Espace réservé du texte 5"/>
          <p:cNvSpPr>
            <a:spLocks noGrp="1"/>
          </p:cNvSpPr>
          <p:nvPr>
            <p:ph type="body" sz="quarter" idx="10"/>
          </p:nvPr>
        </p:nvSpPr>
        <p:spPr/>
        <p:txBody>
          <a:bodyPr/>
          <a:lstStyle/>
          <a:p>
            <a:r>
              <a:rPr lang="fr-FR"/>
              <a:t>La durée des séjours en 2022</a:t>
            </a:r>
          </a:p>
        </p:txBody>
      </p:sp>
      <p:sp>
        <p:nvSpPr>
          <p:cNvPr id="4" name="Espace réservé du texte 3">
            <a:extLst>
              <a:ext uri="{FF2B5EF4-FFF2-40B4-BE49-F238E27FC236}">
                <a16:creationId xmlns:a16="http://schemas.microsoft.com/office/drawing/2014/main" id="{64086459-6382-1009-279E-339CDCEEC7C8}"/>
              </a:ext>
            </a:extLst>
          </p:cNvPr>
          <p:cNvSpPr>
            <a:spLocks noGrp="1"/>
          </p:cNvSpPr>
          <p:nvPr>
            <p:ph type="body" sz="quarter" idx="11"/>
          </p:nvPr>
        </p:nvSpPr>
        <p:spPr>
          <a:xfrm>
            <a:off x="521494" y="1778238"/>
            <a:ext cx="8099801" cy="161583"/>
          </a:xfrm>
        </p:spPr>
        <p:txBody>
          <a:bodyPr/>
          <a:lstStyle/>
          <a:p>
            <a:r>
              <a:rPr lang="fr-FR"/>
              <a:t>Les séjours des touristes</a:t>
            </a:r>
            <a:endParaRPr lang="fr-FR">
              <a:solidFill>
                <a:srgbClr val="ED6C78"/>
              </a:solidFill>
            </a:endParaRPr>
          </a:p>
        </p:txBody>
      </p:sp>
      <p:grpSp>
        <p:nvGrpSpPr>
          <p:cNvPr id="23" name="Groupe 22">
            <a:extLst>
              <a:ext uri="{FF2B5EF4-FFF2-40B4-BE49-F238E27FC236}">
                <a16:creationId xmlns:a16="http://schemas.microsoft.com/office/drawing/2014/main" id="{D8860281-F07E-89E4-CDE1-2F32BCE46B1A}"/>
              </a:ext>
            </a:extLst>
          </p:cNvPr>
          <p:cNvGrpSpPr/>
          <p:nvPr/>
        </p:nvGrpSpPr>
        <p:grpSpPr>
          <a:xfrm>
            <a:off x="5264944" y="5025191"/>
            <a:ext cx="3849164" cy="461537"/>
            <a:chOff x="9167044" y="2180200"/>
            <a:chExt cx="2572841" cy="615382"/>
          </a:xfrm>
        </p:grpSpPr>
        <p:cxnSp>
          <p:nvCxnSpPr>
            <p:cNvPr id="25" name="Connecteur droit 24">
              <a:extLst>
                <a:ext uri="{FF2B5EF4-FFF2-40B4-BE49-F238E27FC236}">
                  <a16:creationId xmlns:a16="http://schemas.microsoft.com/office/drawing/2014/main" id="{0FF6ADED-B76C-E9B5-A805-14ABDD0B8DFE}"/>
                </a:ext>
              </a:extLst>
            </p:cNvPr>
            <p:cNvCxnSpPr>
              <a:cxnSpLocks/>
            </p:cNvCxnSpPr>
            <p:nvPr/>
          </p:nvCxnSpPr>
          <p:spPr>
            <a:xfrm>
              <a:off x="9167044" y="2576349"/>
              <a:ext cx="304518" cy="0"/>
            </a:xfrm>
            <a:prstGeom prst="line">
              <a:avLst/>
            </a:prstGeom>
            <a:ln w="254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0DB4AEB-BCE2-AD0F-EDFC-B1889BFCC546}"/>
                </a:ext>
              </a:extLst>
            </p:cNvPr>
            <p:cNvSpPr txBox="1"/>
            <p:nvPr/>
          </p:nvSpPr>
          <p:spPr>
            <a:xfrm>
              <a:off x="9486788" y="2180200"/>
              <a:ext cx="2253097" cy="615382"/>
            </a:xfrm>
            <a:prstGeom prst="rect">
              <a:avLst/>
            </a:prstGeom>
            <a:noFill/>
          </p:spPr>
          <p:txBody>
            <a:bodyPr wrap="square" rtlCol="0">
              <a:spAutoFit/>
            </a:bodyPr>
            <a:lstStyle/>
            <a:p>
              <a:r>
                <a:rPr lang="fr-FR" sz="375">
                  <a:solidFill>
                    <a:schemeClr val="tx1">
                      <a:lumMod val="65000"/>
                      <a:lumOff val="35000"/>
                    </a:schemeClr>
                  </a:solidFill>
                </a:rPr>
                <a:t> </a:t>
              </a:r>
            </a:p>
            <a:p>
              <a:endParaRPr lang="fr-FR" sz="375">
                <a:solidFill>
                  <a:schemeClr val="tx1">
                    <a:lumMod val="65000"/>
                    <a:lumOff val="35000"/>
                  </a:schemeClr>
                </a:solidFill>
              </a:endParaRPr>
            </a:p>
            <a:p>
              <a:endParaRPr lang="fr-FR" sz="375">
                <a:solidFill>
                  <a:schemeClr val="tx1">
                    <a:lumMod val="65000"/>
                    <a:lumOff val="35000"/>
                  </a:schemeClr>
                </a:solidFill>
              </a:endParaRPr>
            </a:p>
            <a:p>
              <a:r>
                <a:rPr lang="fr-FR" sz="899">
                  <a:solidFill>
                    <a:schemeClr val="tx1">
                      <a:lumMod val="65000"/>
                      <a:lumOff val="35000"/>
                    </a:schemeClr>
                  </a:solidFill>
                </a:rPr>
                <a:t>Nombre de nuitées touristiques en Bretagne en 2022</a:t>
              </a:r>
            </a:p>
            <a:p>
              <a:endParaRPr lang="fr-FR" sz="375"/>
            </a:p>
          </p:txBody>
        </p:sp>
      </p:grpSp>
      <p:sp>
        <p:nvSpPr>
          <p:cNvPr id="2" name="ZoneTexte 1">
            <a:extLst>
              <a:ext uri="{FF2B5EF4-FFF2-40B4-BE49-F238E27FC236}">
                <a16:creationId xmlns:a16="http://schemas.microsoft.com/office/drawing/2014/main" id="{3332BFE4-8423-FE0A-49CB-EC33DE78B21D}"/>
              </a:ext>
            </a:extLst>
          </p:cNvPr>
          <p:cNvSpPr txBox="1"/>
          <p:nvPr/>
        </p:nvSpPr>
        <p:spPr>
          <a:xfrm rot="16200000">
            <a:off x="8012846" y="4258607"/>
            <a:ext cx="2040943" cy="184666"/>
          </a:xfrm>
          <a:prstGeom prst="rect">
            <a:avLst/>
          </a:prstGeom>
          <a:noFill/>
        </p:spPr>
        <p:txBody>
          <a:bodyPr wrap="none" rtlCol="0">
            <a:spAutoFit/>
          </a:bodyPr>
          <a:lstStyle/>
          <a:p>
            <a:r>
              <a:rPr lang="fr-FR" sz="600" dirty="0"/>
              <a:t>Source : Flux Vision d’Orange business service / Reflet 2022</a:t>
            </a:r>
          </a:p>
        </p:txBody>
      </p:sp>
      <p:graphicFrame>
        <p:nvGraphicFramePr>
          <p:cNvPr id="9" name="Graphique 8">
            <a:extLst>
              <a:ext uri="{FF2B5EF4-FFF2-40B4-BE49-F238E27FC236}">
                <a16:creationId xmlns:a16="http://schemas.microsoft.com/office/drawing/2014/main" id="{14A90FE5-34AA-E176-AB8A-601556E6F5B2}"/>
              </a:ext>
            </a:extLst>
          </p:cNvPr>
          <p:cNvGraphicFramePr/>
          <p:nvPr/>
        </p:nvGraphicFramePr>
        <p:xfrm>
          <a:off x="900768" y="2292478"/>
          <a:ext cx="1793488" cy="1162559"/>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a:extLst>
              <a:ext uri="{FF2B5EF4-FFF2-40B4-BE49-F238E27FC236}">
                <a16:creationId xmlns:a16="http://schemas.microsoft.com/office/drawing/2014/main" id="{8F61D513-3B75-C979-7775-E2C26E38C38F}"/>
              </a:ext>
            </a:extLst>
          </p:cNvPr>
          <p:cNvSpPr txBox="1"/>
          <p:nvPr/>
        </p:nvSpPr>
        <p:spPr>
          <a:xfrm>
            <a:off x="931231" y="2281354"/>
            <a:ext cx="972000" cy="230832"/>
          </a:xfrm>
          <a:prstGeom prst="rect">
            <a:avLst/>
          </a:prstGeom>
          <a:noFill/>
        </p:spPr>
        <p:txBody>
          <a:bodyPr wrap="square">
            <a:spAutoFit/>
          </a:bodyPr>
          <a:lstStyle/>
          <a:p>
            <a:r>
              <a:rPr lang="fr-FR" sz="900" b="1" dirty="0">
                <a:solidFill>
                  <a:schemeClr val="tx2"/>
                </a:solidFill>
              </a:rPr>
              <a:t>Court séjour</a:t>
            </a:r>
            <a:endParaRPr lang="fr-FR" sz="900" dirty="0">
              <a:solidFill>
                <a:schemeClr val="tx2"/>
              </a:solidFill>
            </a:endParaRPr>
          </a:p>
        </p:txBody>
      </p:sp>
      <p:sp>
        <p:nvSpPr>
          <p:cNvPr id="12" name="ZoneTexte 11">
            <a:extLst>
              <a:ext uri="{FF2B5EF4-FFF2-40B4-BE49-F238E27FC236}">
                <a16:creationId xmlns:a16="http://schemas.microsoft.com/office/drawing/2014/main" id="{DDD88DD8-9BE6-565B-F577-6869579DA010}"/>
              </a:ext>
            </a:extLst>
          </p:cNvPr>
          <p:cNvSpPr txBox="1"/>
          <p:nvPr/>
        </p:nvSpPr>
        <p:spPr>
          <a:xfrm>
            <a:off x="931231" y="2522471"/>
            <a:ext cx="972000" cy="230832"/>
          </a:xfrm>
          <a:prstGeom prst="rect">
            <a:avLst/>
          </a:prstGeom>
          <a:noFill/>
        </p:spPr>
        <p:txBody>
          <a:bodyPr wrap="square">
            <a:spAutoFit/>
          </a:bodyPr>
          <a:lstStyle/>
          <a:p>
            <a:r>
              <a:rPr lang="fr-FR" sz="900" b="1">
                <a:solidFill>
                  <a:schemeClr val="tx2"/>
                </a:solidFill>
              </a:rPr>
              <a:t>1 semaine</a:t>
            </a:r>
            <a:endParaRPr lang="fr-FR" sz="900">
              <a:solidFill>
                <a:schemeClr val="tx2"/>
              </a:solidFill>
            </a:endParaRPr>
          </a:p>
        </p:txBody>
      </p:sp>
      <p:sp>
        <p:nvSpPr>
          <p:cNvPr id="13" name="ZoneTexte 12">
            <a:extLst>
              <a:ext uri="{FF2B5EF4-FFF2-40B4-BE49-F238E27FC236}">
                <a16:creationId xmlns:a16="http://schemas.microsoft.com/office/drawing/2014/main" id="{E3B94C95-754C-38C0-2620-A9DC6F85E778}"/>
              </a:ext>
            </a:extLst>
          </p:cNvPr>
          <p:cNvSpPr txBox="1"/>
          <p:nvPr/>
        </p:nvSpPr>
        <p:spPr>
          <a:xfrm>
            <a:off x="931231" y="2763587"/>
            <a:ext cx="972000" cy="230832"/>
          </a:xfrm>
          <a:prstGeom prst="rect">
            <a:avLst/>
          </a:prstGeom>
          <a:noFill/>
        </p:spPr>
        <p:txBody>
          <a:bodyPr wrap="square">
            <a:spAutoFit/>
          </a:bodyPr>
          <a:lstStyle/>
          <a:p>
            <a:r>
              <a:rPr lang="fr-FR" sz="900" b="1">
                <a:solidFill>
                  <a:schemeClr val="tx2"/>
                </a:solidFill>
              </a:rPr>
              <a:t>2 semaines</a:t>
            </a:r>
            <a:endParaRPr lang="fr-FR" sz="900">
              <a:solidFill>
                <a:schemeClr val="tx2"/>
              </a:solidFill>
            </a:endParaRPr>
          </a:p>
        </p:txBody>
      </p:sp>
      <p:sp>
        <p:nvSpPr>
          <p:cNvPr id="14" name="ZoneTexte 13">
            <a:extLst>
              <a:ext uri="{FF2B5EF4-FFF2-40B4-BE49-F238E27FC236}">
                <a16:creationId xmlns:a16="http://schemas.microsoft.com/office/drawing/2014/main" id="{59F26FEA-EFAF-196C-C721-A9AB6651D4EA}"/>
              </a:ext>
            </a:extLst>
          </p:cNvPr>
          <p:cNvSpPr txBox="1"/>
          <p:nvPr/>
        </p:nvSpPr>
        <p:spPr>
          <a:xfrm>
            <a:off x="931231" y="3004705"/>
            <a:ext cx="972000" cy="230832"/>
          </a:xfrm>
          <a:prstGeom prst="rect">
            <a:avLst/>
          </a:prstGeom>
          <a:noFill/>
        </p:spPr>
        <p:txBody>
          <a:bodyPr wrap="square">
            <a:spAutoFit/>
          </a:bodyPr>
          <a:lstStyle/>
          <a:p>
            <a:r>
              <a:rPr lang="fr-FR" sz="900" b="1">
                <a:solidFill>
                  <a:schemeClr val="tx2"/>
                </a:solidFill>
              </a:rPr>
              <a:t>+ 2 semaines</a:t>
            </a:r>
            <a:endParaRPr lang="fr-FR" sz="900">
              <a:solidFill>
                <a:schemeClr val="tx2"/>
              </a:solidFill>
            </a:endParaRPr>
          </a:p>
        </p:txBody>
      </p:sp>
      <p:sp>
        <p:nvSpPr>
          <p:cNvPr id="11" name="Rectangle 10">
            <a:extLst>
              <a:ext uri="{FF2B5EF4-FFF2-40B4-BE49-F238E27FC236}">
                <a16:creationId xmlns:a16="http://schemas.microsoft.com/office/drawing/2014/main" id="{DD94B61A-2379-E848-479B-53609694B017}"/>
              </a:ext>
            </a:extLst>
          </p:cNvPr>
          <p:cNvSpPr/>
          <p:nvPr/>
        </p:nvSpPr>
        <p:spPr>
          <a:xfrm>
            <a:off x="6006176" y="1750086"/>
            <a:ext cx="2506527" cy="14519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Rectangle 37">
            <a:extLst>
              <a:ext uri="{FF2B5EF4-FFF2-40B4-BE49-F238E27FC236}">
                <a16:creationId xmlns:a16="http://schemas.microsoft.com/office/drawing/2014/main" id="{BA75BF8D-2A85-79AE-E39A-65EF6624B499}"/>
              </a:ext>
            </a:extLst>
          </p:cNvPr>
          <p:cNvSpPr/>
          <p:nvPr/>
        </p:nvSpPr>
        <p:spPr>
          <a:xfrm rot="5400000">
            <a:off x="5995711" y="176178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space réservé du texte 2">
            <a:extLst>
              <a:ext uri="{FF2B5EF4-FFF2-40B4-BE49-F238E27FC236}">
                <a16:creationId xmlns:a16="http://schemas.microsoft.com/office/drawing/2014/main" id="{18818797-7199-5FD9-1A94-0B30670FBBA2}"/>
              </a:ext>
            </a:extLst>
          </p:cNvPr>
          <p:cNvSpPr txBox="1">
            <a:spLocks/>
          </p:cNvSpPr>
          <p:nvPr/>
        </p:nvSpPr>
        <p:spPr>
          <a:xfrm>
            <a:off x="6003836" y="158846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sp>
        <p:nvSpPr>
          <p:cNvPr id="32" name="Rectangle 37">
            <a:extLst>
              <a:ext uri="{FF2B5EF4-FFF2-40B4-BE49-F238E27FC236}">
                <a16:creationId xmlns:a16="http://schemas.microsoft.com/office/drawing/2014/main" id="{620EF116-DD5B-2455-C6CE-D9E92440389B}"/>
              </a:ext>
            </a:extLst>
          </p:cNvPr>
          <p:cNvSpPr/>
          <p:nvPr/>
        </p:nvSpPr>
        <p:spPr>
          <a:xfrm rot="16200000">
            <a:off x="8359018" y="303662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Espace réservé du texte 2">
            <a:extLst>
              <a:ext uri="{FF2B5EF4-FFF2-40B4-BE49-F238E27FC236}">
                <a16:creationId xmlns:a16="http://schemas.microsoft.com/office/drawing/2014/main" id="{CE7242F5-8695-FF4F-D5E5-1E0D100D67C4}"/>
              </a:ext>
            </a:extLst>
          </p:cNvPr>
          <p:cNvSpPr txBox="1">
            <a:spLocks/>
          </p:cNvSpPr>
          <p:nvPr/>
        </p:nvSpPr>
        <p:spPr>
          <a:xfrm>
            <a:off x="7576358" y="2527826"/>
            <a:ext cx="548852"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tx2"/>
                </a:solidFill>
              </a:rPr>
              <a:t>40 %</a:t>
            </a:r>
            <a:endParaRPr lang="en-US" sz="1500" b="1">
              <a:solidFill>
                <a:schemeClr val="tx2"/>
              </a:solidFill>
            </a:endParaRPr>
          </a:p>
        </p:txBody>
      </p:sp>
      <p:sp>
        <p:nvSpPr>
          <p:cNvPr id="38" name="Espace réservé du texte 2">
            <a:extLst>
              <a:ext uri="{FF2B5EF4-FFF2-40B4-BE49-F238E27FC236}">
                <a16:creationId xmlns:a16="http://schemas.microsoft.com/office/drawing/2014/main" id="{C90662FE-E6AD-5A7F-9785-B2E7C139AF40}"/>
              </a:ext>
            </a:extLst>
          </p:cNvPr>
          <p:cNvSpPr txBox="1">
            <a:spLocks/>
          </p:cNvSpPr>
          <p:nvPr/>
        </p:nvSpPr>
        <p:spPr>
          <a:xfrm>
            <a:off x="7599764" y="2707842"/>
            <a:ext cx="502041"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tx2"/>
                </a:solidFill>
              </a:rPr>
              <a:t>courts séjours</a:t>
            </a:r>
            <a:endParaRPr lang="en-US" sz="675">
              <a:solidFill>
                <a:schemeClr val="tx2"/>
              </a:solidFill>
            </a:endParaRPr>
          </a:p>
        </p:txBody>
      </p:sp>
      <p:sp>
        <p:nvSpPr>
          <p:cNvPr id="40" name="Espace réservé du texte 2">
            <a:extLst>
              <a:ext uri="{FF2B5EF4-FFF2-40B4-BE49-F238E27FC236}">
                <a16:creationId xmlns:a16="http://schemas.microsoft.com/office/drawing/2014/main" id="{D19E3114-9FCD-AD01-C8CF-261642BDDB9B}"/>
              </a:ext>
            </a:extLst>
          </p:cNvPr>
          <p:cNvSpPr txBox="1">
            <a:spLocks/>
          </p:cNvSpPr>
          <p:nvPr/>
        </p:nvSpPr>
        <p:spPr>
          <a:xfrm>
            <a:off x="6364858" y="2496427"/>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6"/>
                </a:solidFill>
              </a:rPr>
              <a:t>6,3</a:t>
            </a:r>
            <a:endParaRPr lang="en-US" sz="1500" b="1" dirty="0">
              <a:solidFill>
                <a:schemeClr val="accent6"/>
              </a:solidFill>
            </a:endParaRPr>
          </a:p>
        </p:txBody>
      </p:sp>
      <p:sp>
        <p:nvSpPr>
          <p:cNvPr id="42" name="Espace réservé du texte 2">
            <a:extLst>
              <a:ext uri="{FF2B5EF4-FFF2-40B4-BE49-F238E27FC236}">
                <a16:creationId xmlns:a16="http://schemas.microsoft.com/office/drawing/2014/main" id="{18D1AC9B-AF9E-BB6D-3284-1D3632176C99}"/>
              </a:ext>
            </a:extLst>
          </p:cNvPr>
          <p:cNvSpPr txBox="1">
            <a:spLocks/>
          </p:cNvSpPr>
          <p:nvPr/>
        </p:nvSpPr>
        <p:spPr>
          <a:xfrm>
            <a:off x="6293908" y="2749851"/>
            <a:ext cx="613439"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6"/>
                </a:solidFill>
              </a:rPr>
              <a:t>jours en moyenne</a:t>
            </a:r>
            <a:endParaRPr lang="en-US" sz="900">
              <a:solidFill>
                <a:schemeClr val="accent6"/>
              </a:solidFill>
            </a:endParaRPr>
          </a:p>
        </p:txBody>
      </p:sp>
      <p:pic>
        <p:nvPicPr>
          <p:cNvPr id="44" name="Graphique 43">
            <a:extLst>
              <a:ext uri="{FF2B5EF4-FFF2-40B4-BE49-F238E27FC236}">
                <a16:creationId xmlns:a16="http://schemas.microsoft.com/office/drawing/2014/main" id="{E034EC35-6569-6C8D-ACB7-013E3FD1972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61596" y="1971395"/>
            <a:ext cx="486000" cy="480215"/>
          </a:xfrm>
          <a:prstGeom prst="rect">
            <a:avLst/>
          </a:prstGeom>
        </p:spPr>
      </p:pic>
      <p:pic>
        <p:nvPicPr>
          <p:cNvPr id="48" name="Graphique 47">
            <a:extLst>
              <a:ext uri="{FF2B5EF4-FFF2-40B4-BE49-F238E27FC236}">
                <a16:creationId xmlns:a16="http://schemas.microsoft.com/office/drawing/2014/main" id="{652AA072-F979-4B65-D4DF-73F78FB44CA8}"/>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0208" t="34608" r="54785" b="36952"/>
          <a:stretch/>
        </p:blipFill>
        <p:spPr>
          <a:xfrm>
            <a:off x="7607784" y="1924273"/>
            <a:ext cx="486000" cy="558737"/>
          </a:xfrm>
          <a:prstGeom prst="rect">
            <a:avLst/>
          </a:prstGeom>
        </p:spPr>
      </p:pic>
      <p:cxnSp>
        <p:nvCxnSpPr>
          <p:cNvPr id="50" name="Straight Connector 131">
            <a:extLst>
              <a:ext uri="{FF2B5EF4-FFF2-40B4-BE49-F238E27FC236}">
                <a16:creationId xmlns:a16="http://schemas.microsoft.com/office/drawing/2014/main" id="{79B0F52B-DB9D-C7C6-2F79-F6AD170578D3}"/>
              </a:ext>
            </a:extLst>
          </p:cNvPr>
          <p:cNvCxnSpPr>
            <a:cxnSpLocks/>
          </p:cNvCxnSpPr>
          <p:nvPr/>
        </p:nvCxnSpPr>
        <p:spPr>
          <a:xfrm flipV="1">
            <a:off x="7253857" y="2202084"/>
            <a:ext cx="11165" cy="492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90A310AC-A795-6FE8-C080-FF19AE5FEE35}"/>
              </a:ext>
            </a:extLst>
          </p:cNvPr>
          <p:cNvSpPr txBox="1">
            <a:spLocks/>
          </p:cNvSpPr>
          <p:nvPr/>
        </p:nvSpPr>
        <p:spPr>
          <a:xfrm>
            <a:off x="2746217" y="2634926"/>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6"/>
                </a:solidFill>
              </a:rPr>
              <a:t>4,1</a:t>
            </a:r>
            <a:endParaRPr lang="en-US" sz="1500" b="1" dirty="0">
              <a:solidFill>
                <a:schemeClr val="accent6"/>
              </a:solidFill>
            </a:endParaRPr>
          </a:p>
        </p:txBody>
      </p:sp>
      <p:sp>
        <p:nvSpPr>
          <p:cNvPr id="5" name="Espace réservé du texte 2">
            <a:extLst>
              <a:ext uri="{FF2B5EF4-FFF2-40B4-BE49-F238E27FC236}">
                <a16:creationId xmlns:a16="http://schemas.microsoft.com/office/drawing/2014/main" id="{0E63D17B-86D2-368A-A258-ECA93856C362}"/>
              </a:ext>
            </a:extLst>
          </p:cNvPr>
          <p:cNvSpPr txBox="1">
            <a:spLocks/>
          </p:cNvSpPr>
          <p:nvPr/>
        </p:nvSpPr>
        <p:spPr>
          <a:xfrm>
            <a:off x="2675268" y="2888351"/>
            <a:ext cx="613439"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6"/>
                </a:solidFill>
              </a:rPr>
              <a:t>jours en moyenne</a:t>
            </a:r>
            <a:endParaRPr lang="en-US" sz="900">
              <a:solidFill>
                <a:schemeClr val="accent6"/>
              </a:solidFill>
            </a:endParaRPr>
          </a:p>
        </p:txBody>
      </p:sp>
      <p:pic>
        <p:nvPicPr>
          <p:cNvPr id="1026" name="Picture 2" descr="La Côte de Granit Rose, au coeur de la Bretagne, à l'ouest des Côtes  d'Armor, vous accueille en toute saison pour découvrir des sites  exceptionnels, des activités loisirs et nature pour toute">
            <a:extLst>
              <a:ext uri="{FF2B5EF4-FFF2-40B4-BE49-F238E27FC236}">
                <a16:creationId xmlns:a16="http://schemas.microsoft.com/office/drawing/2014/main" id="{4A7755D5-846F-0DCC-EE45-81EF89BDB72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31231" y="2082140"/>
            <a:ext cx="972000" cy="2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0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9" descr="Une image contenant plein air, ciel, arbre, bâtiment&#10;&#10;Description générée automatiquement">
            <a:extLst>
              <a:ext uri="{FF2B5EF4-FFF2-40B4-BE49-F238E27FC236}">
                <a16:creationId xmlns:a16="http://schemas.microsoft.com/office/drawing/2014/main" id="{A0DF9354-2B44-34FB-BA75-8B08A88C6BB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69278" y="846591"/>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Clientèles</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639176"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0" lvl="1" indent="0">
              <a:buNone/>
            </a:pPr>
            <a:r>
              <a:rPr lang="fr-FR" sz="2400" b="1" dirty="0">
                <a:latin typeface="+mj-lt"/>
              </a:rPr>
              <a:t>Aujourd'hui, </a:t>
            </a:r>
            <a:br>
              <a:rPr lang="fr-FR" sz="2400" b="1" dirty="0">
                <a:latin typeface="+mj-lt"/>
              </a:rPr>
            </a:br>
            <a:r>
              <a:rPr lang="fr-FR" sz="2400" b="1" dirty="0">
                <a:latin typeface="+mj-lt"/>
              </a:rPr>
              <a:t>lorsqu'on parle tourisme </a:t>
            </a:r>
            <a:br>
              <a:rPr lang="fr-FR" sz="2400" b="1" dirty="0">
                <a:latin typeface="+mj-lt"/>
              </a:rPr>
            </a:br>
            <a:r>
              <a:rPr lang="fr-FR" sz="2400" b="1" dirty="0">
                <a:latin typeface="+mj-lt"/>
              </a:rPr>
              <a:t>on pense ...</a:t>
            </a:r>
            <a:endParaRPr lang="fr-FR" sz="2400"/>
          </a:p>
        </p:txBody>
      </p:sp>
    </p:spTree>
    <p:extLst>
      <p:ext uri="{BB962C8B-B14F-4D97-AF65-F5344CB8AC3E}">
        <p14:creationId xmlns:p14="http://schemas.microsoft.com/office/powerpoint/2010/main" val="487909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C8C2C375-EF16-90AE-7D06-CC02E2EFB6AF}"/>
              </a:ext>
            </a:extLst>
          </p:cNvPr>
          <p:cNvGraphicFramePr/>
          <p:nvPr/>
        </p:nvGraphicFramePr>
        <p:xfrm>
          <a:off x="1775538" y="2407980"/>
          <a:ext cx="3240317" cy="1630466"/>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texte 1">
            <a:extLst>
              <a:ext uri="{FF2B5EF4-FFF2-40B4-BE49-F238E27FC236}">
                <a16:creationId xmlns:a16="http://schemas.microsoft.com/office/drawing/2014/main" id="{73DEFC02-200F-F5FF-6199-CD1F7A8956AD}"/>
              </a:ext>
            </a:extLst>
          </p:cNvPr>
          <p:cNvSpPr>
            <a:spLocks noGrp="1"/>
          </p:cNvSpPr>
          <p:nvPr>
            <p:ph type="body" sz="quarter" idx="10"/>
          </p:nvPr>
        </p:nvSpPr>
        <p:spPr>
          <a:xfrm>
            <a:off x="521494" y="1376362"/>
            <a:ext cx="3767702" cy="482724"/>
          </a:xfrm>
        </p:spPr>
        <p:txBody>
          <a:bodyPr/>
          <a:lstStyle/>
          <a:p>
            <a:r>
              <a:rPr lang="fr-FR"/>
              <a:t>D’où viennent les touristes séjournant en Bretagne ?</a:t>
            </a:r>
          </a:p>
        </p:txBody>
      </p:sp>
      <p:sp>
        <p:nvSpPr>
          <p:cNvPr id="5" name="Espace réservé du texte 4">
            <a:extLst>
              <a:ext uri="{FF2B5EF4-FFF2-40B4-BE49-F238E27FC236}">
                <a16:creationId xmlns:a16="http://schemas.microsoft.com/office/drawing/2014/main" id="{E6522BEA-BAC8-14D3-0BFE-245FEF54859C}"/>
              </a:ext>
            </a:extLst>
          </p:cNvPr>
          <p:cNvSpPr>
            <a:spLocks noGrp="1"/>
          </p:cNvSpPr>
          <p:nvPr>
            <p:ph type="body" sz="quarter" idx="11"/>
          </p:nvPr>
        </p:nvSpPr>
        <p:spPr/>
        <p:txBody>
          <a:bodyPr/>
          <a:lstStyle/>
          <a:p>
            <a:r>
              <a:rPr lang="fr-FR"/>
              <a:t>Les clientèles de proximité bien présentes</a:t>
            </a:r>
          </a:p>
        </p:txBody>
      </p:sp>
      <p:cxnSp>
        <p:nvCxnSpPr>
          <p:cNvPr id="60" name="Connecteur droit 59">
            <a:extLst>
              <a:ext uri="{FF2B5EF4-FFF2-40B4-BE49-F238E27FC236}">
                <a16:creationId xmlns:a16="http://schemas.microsoft.com/office/drawing/2014/main" id="{931723F4-06B2-3733-BE8D-7FA4259F6303}"/>
              </a:ext>
            </a:extLst>
          </p:cNvPr>
          <p:cNvCxnSpPr>
            <a:cxnSpLocks/>
          </p:cNvCxnSpPr>
          <p:nvPr/>
        </p:nvCxnSpPr>
        <p:spPr>
          <a:xfrm>
            <a:off x="3802189" y="2721577"/>
            <a:ext cx="982457" cy="3572"/>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B2E35BD-5A54-C9D0-7A7A-A8CC931F3E2C}"/>
              </a:ext>
            </a:extLst>
          </p:cNvPr>
          <p:cNvCxnSpPr/>
          <p:nvPr/>
        </p:nvCxnSpPr>
        <p:spPr>
          <a:xfrm>
            <a:off x="2066284" y="3223213"/>
            <a:ext cx="67170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93" name="ZoneTexte 192">
            <a:extLst>
              <a:ext uri="{FF2B5EF4-FFF2-40B4-BE49-F238E27FC236}">
                <a16:creationId xmlns:a16="http://schemas.microsoft.com/office/drawing/2014/main" id="{59E9A136-984C-FA7E-4FE4-63DE8B3560EE}"/>
              </a:ext>
            </a:extLst>
          </p:cNvPr>
          <p:cNvSpPr txBox="1"/>
          <p:nvPr/>
        </p:nvSpPr>
        <p:spPr>
          <a:xfrm>
            <a:off x="1943140" y="3298511"/>
            <a:ext cx="917993" cy="415498"/>
          </a:xfrm>
          <a:prstGeom prst="rect">
            <a:avLst/>
          </a:prstGeom>
          <a:noFill/>
        </p:spPr>
        <p:txBody>
          <a:bodyPr wrap="square" rtlCol="0">
            <a:spAutoFit/>
          </a:bodyPr>
          <a:lstStyle/>
          <a:p>
            <a:r>
              <a:rPr lang="fr-FR" sz="1050" b="1">
                <a:solidFill>
                  <a:schemeClr val="accent5"/>
                </a:solidFill>
              </a:rPr>
              <a:t>Nuitées françaises</a:t>
            </a:r>
          </a:p>
        </p:txBody>
      </p:sp>
      <p:sp>
        <p:nvSpPr>
          <p:cNvPr id="194" name="ZoneTexte 193">
            <a:extLst>
              <a:ext uri="{FF2B5EF4-FFF2-40B4-BE49-F238E27FC236}">
                <a16:creationId xmlns:a16="http://schemas.microsoft.com/office/drawing/2014/main" id="{CACDC08A-2DB7-3BBA-255D-554A9D65BCF2}"/>
              </a:ext>
            </a:extLst>
          </p:cNvPr>
          <p:cNvSpPr txBox="1"/>
          <p:nvPr/>
        </p:nvSpPr>
        <p:spPr>
          <a:xfrm>
            <a:off x="4128389" y="2736464"/>
            <a:ext cx="917993" cy="415498"/>
          </a:xfrm>
          <a:prstGeom prst="rect">
            <a:avLst/>
          </a:prstGeom>
          <a:noFill/>
        </p:spPr>
        <p:txBody>
          <a:bodyPr wrap="square" rtlCol="0">
            <a:spAutoFit/>
          </a:bodyPr>
          <a:lstStyle/>
          <a:p>
            <a:r>
              <a:rPr lang="fr-FR" sz="1050" b="1">
                <a:solidFill>
                  <a:schemeClr val="bg2"/>
                </a:solidFill>
              </a:rPr>
              <a:t>Nuitées étrangères</a:t>
            </a:r>
          </a:p>
        </p:txBody>
      </p:sp>
      <p:grpSp>
        <p:nvGrpSpPr>
          <p:cNvPr id="4" name="Groupe 3">
            <a:extLst>
              <a:ext uri="{FF2B5EF4-FFF2-40B4-BE49-F238E27FC236}">
                <a16:creationId xmlns:a16="http://schemas.microsoft.com/office/drawing/2014/main" id="{39B7D7A2-79C0-8939-A17C-1EE8F8592BB8}"/>
              </a:ext>
            </a:extLst>
          </p:cNvPr>
          <p:cNvGrpSpPr>
            <a:grpSpLocks noChangeAspect="1"/>
          </p:cNvGrpSpPr>
          <p:nvPr/>
        </p:nvGrpSpPr>
        <p:grpSpPr>
          <a:xfrm>
            <a:off x="4336535" y="1711657"/>
            <a:ext cx="2970290" cy="1782000"/>
            <a:chOff x="4601688" y="785390"/>
            <a:chExt cx="4302920" cy="2434432"/>
          </a:xfrm>
          <a:solidFill>
            <a:schemeClr val="bg1">
              <a:lumMod val="85000"/>
            </a:schemeClr>
          </a:solidFill>
        </p:grpSpPr>
        <p:sp>
          <p:nvSpPr>
            <p:cNvPr id="7" name="Freeform 8">
              <a:hlinkHover r:id="" action="ppaction://noaction"/>
              <a:extLst>
                <a:ext uri="{FF2B5EF4-FFF2-40B4-BE49-F238E27FC236}">
                  <a16:creationId xmlns:a16="http://schemas.microsoft.com/office/drawing/2014/main" id="{8976202D-D7F5-3233-2A13-AEA860C1191A}"/>
                </a:ext>
              </a:extLst>
            </p:cNvPr>
            <p:cNvSpPr>
              <a:spLocks noEditPoints="1"/>
            </p:cNvSpPr>
            <p:nvPr/>
          </p:nvSpPr>
          <p:spPr bwMode="auto">
            <a:xfrm>
              <a:off x="7986238" y="2303834"/>
              <a:ext cx="780257" cy="776288"/>
            </a:xfrm>
            <a:custGeom>
              <a:avLst/>
              <a:gdLst>
                <a:gd name="T0" fmla="*/ 529 w 983"/>
                <a:gd name="T1" fmla="*/ 204 h 978"/>
                <a:gd name="T2" fmla="*/ 552 w 983"/>
                <a:gd name="T3" fmla="*/ 226 h 978"/>
                <a:gd name="T4" fmla="*/ 482 w 983"/>
                <a:gd name="T5" fmla="*/ 193 h 978"/>
                <a:gd name="T6" fmla="*/ 400 w 983"/>
                <a:gd name="T7" fmla="*/ 197 h 978"/>
                <a:gd name="T8" fmla="*/ 382 w 983"/>
                <a:gd name="T9" fmla="*/ 161 h 978"/>
                <a:gd name="T10" fmla="*/ 319 w 983"/>
                <a:gd name="T11" fmla="*/ 110 h 978"/>
                <a:gd name="T12" fmla="*/ 290 w 983"/>
                <a:gd name="T13" fmla="*/ 81 h 978"/>
                <a:gd name="T14" fmla="*/ 323 w 983"/>
                <a:gd name="T15" fmla="*/ 76 h 978"/>
                <a:gd name="T16" fmla="*/ 375 w 983"/>
                <a:gd name="T17" fmla="*/ 74 h 978"/>
                <a:gd name="T18" fmla="*/ 473 w 983"/>
                <a:gd name="T19" fmla="*/ 121 h 978"/>
                <a:gd name="T20" fmla="*/ 516 w 983"/>
                <a:gd name="T21" fmla="*/ 173 h 978"/>
                <a:gd name="T22" fmla="*/ 473 w 983"/>
                <a:gd name="T23" fmla="*/ 857 h 978"/>
                <a:gd name="T24" fmla="*/ 525 w 983"/>
                <a:gd name="T25" fmla="*/ 895 h 978"/>
                <a:gd name="T26" fmla="*/ 600 w 983"/>
                <a:gd name="T27" fmla="*/ 530 h 978"/>
                <a:gd name="T28" fmla="*/ 552 w 983"/>
                <a:gd name="T29" fmla="*/ 461 h 978"/>
                <a:gd name="T30" fmla="*/ 491 w 983"/>
                <a:gd name="T31" fmla="*/ 363 h 978"/>
                <a:gd name="T32" fmla="*/ 455 w 983"/>
                <a:gd name="T33" fmla="*/ 293 h 978"/>
                <a:gd name="T34" fmla="*/ 433 w 983"/>
                <a:gd name="T35" fmla="*/ 295 h 978"/>
                <a:gd name="T36" fmla="*/ 422 w 983"/>
                <a:gd name="T37" fmla="*/ 363 h 978"/>
                <a:gd name="T38" fmla="*/ 361 w 983"/>
                <a:gd name="T39" fmla="*/ 334 h 978"/>
                <a:gd name="T40" fmla="*/ 328 w 983"/>
                <a:gd name="T41" fmla="*/ 271 h 978"/>
                <a:gd name="T42" fmla="*/ 281 w 983"/>
                <a:gd name="T43" fmla="*/ 276 h 978"/>
                <a:gd name="T44" fmla="*/ 250 w 983"/>
                <a:gd name="T45" fmla="*/ 320 h 978"/>
                <a:gd name="T46" fmla="*/ 178 w 983"/>
                <a:gd name="T47" fmla="*/ 325 h 978"/>
                <a:gd name="T48" fmla="*/ 136 w 983"/>
                <a:gd name="T49" fmla="*/ 387 h 978"/>
                <a:gd name="T50" fmla="*/ 91 w 983"/>
                <a:gd name="T51" fmla="*/ 419 h 978"/>
                <a:gd name="T52" fmla="*/ 11 w 983"/>
                <a:gd name="T53" fmla="*/ 463 h 978"/>
                <a:gd name="T54" fmla="*/ 13 w 983"/>
                <a:gd name="T55" fmla="*/ 564 h 978"/>
                <a:gd name="T56" fmla="*/ 37 w 983"/>
                <a:gd name="T57" fmla="*/ 638 h 978"/>
                <a:gd name="T58" fmla="*/ 44 w 983"/>
                <a:gd name="T59" fmla="*/ 711 h 978"/>
                <a:gd name="T60" fmla="*/ 134 w 983"/>
                <a:gd name="T61" fmla="*/ 700 h 978"/>
                <a:gd name="T62" fmla="*/ 279 w 983"/>
                <a:gd name="T63" fmla="*/ 649 h 978"/>
                <a:gd name="T64" fmla="*/ 330 w 983"/>
                <a:gd name="T65" fmla="*/ 691 h 978"/>
                <a:gd name="T66" fmla="*/ 375 w 983"/>
                <a:gd name="T67" fmla="*/ 678 h 978"/>
                <a:gd name="T68" fmla="*/ 370 w 983"/>
                <a:gd name="T69" fmla="*/ 720 h 978"/>
                <a:gd name="T70" fmla="*/ 395 w 983"/>
                <a:gd name="T71" fmla="*/ 736 h 978"/>
                <a:gd name="T72" fmla="*/ 437 w 983"/>
                <a:gd name="T73" fmla="*/ 788 h 978"/>
                <a:gd name="T74" fmla="*/ 505 w 983"/>
                <a:gd name="T75" fmla="*/ 805 h 978"/>
                <a:gd name="T76" fmla="*/ 556 w 983"/>
                <a:gd name="T77" fmla="*/ 770 h 978"/>
                <a:gd name="T78" fmla="*/ 569 w 983"/>
                <a:gd name="T79" fmla="*/ 711 h 978"/>
                <a:gd name="T80" fmla="*/ 603 w 983"/>
                <a:gd name="T81" fmla="*/ 637 h 978"/>
                <a:gd name="T82" fmla="*/ 232 w 983"/>
                <a:gd name="T83" fmla="*/ 18 h 978"/>
                <a:gd name="T84" fmla="*/ 223 w 983"/>
                <a:gd name="T85" fmla="*/ 34 h 978"/>
                <a:gd name="T86" fmla="*/ 967 w 983"/>
                <a:gd name="T87" fmla="*/ 792 h 978"/>
                <a:gd name="T88" fmla="*/ 913 w 983"/>
                <a:gd name="T89" fmla="*/ 722 h 978"/>
                <a:gd name="T90" fmla="*/ 922 w 983"/>
                <a:gd name="T91" fmla="*/ 794 h 978"/>
                <a:gd name="T92" fmla="*/ 938 w 983"/>
                <a:gd name="T93" fmla="*/ 859 h 978"/>
                <a:gd name="T94" fmla="*/ 967 w 983"/>
                <a:gd name="T95" fmla="*/ 792 h 978"/>
                <a:gd name="T96" fmla="*/ 846 w 983"/>
                <a:gd name="T97" fmla="*/ 915 h 978"/>
                <a:gd name="T98" fmla="*/ 802 w 983"/>
                <a:gd name="T99" fmla="*/ 950 h 978"/>
                <a:gd name="T100" fmla="*/ 862 w 983"/>
                <a:gd name="T101" fmla="*/ 971 h 978"/>
                <a:gd name="T102" fmla="*/ 895 w 983"/>
                <a:gd name="T103" fmla="*/ 904 h 978"/>
                <a:gd name="T104" fmla="*/ 893 w 983"/>
                <a:gd name="T105" fmla="*/ 854 h 978"/>
                <a:gd name="T106" fmla="*/ 116 w 983"/>
                <a:gd name="T107" fmla="*/ 39 h 978"/>
                <a:gd name="T108" fmla="*/ 165 w 983"/>
                <a:gd name="T109" fmla="*/ 19 h 978"/>
                <a:gd name="T110" fmla="*/ 98 w 983"/>
                <a:gd name="T111" fmla="*/ 32 h 978"/>
                <a:gd name="T112" fmla="*/ 91 w 983"/>
                <a:gd name="T113" fmla="*/ 103 h 978"/>
                <a:gd name="T114" fmla="*/ 114 w 983"/>
                <a:gd name="T115" fmla="*/ 106 h 978"/>
                <a:gd name="T116" fmla="*/ 138 w 983"/>
                <a:gd name="T117" fmla="*/ 119 h 978"/>
                <a:gd name="T118" fmla="*/ 131 w 983"/>
                <a:gd name="T119" fmla="*/ 72 h 978"/>
                <a:gd name="T120" fmla="*/ 205 w 983"/>
                <a:gd name="T121" fmla="*/ 211 h 978"/>
                <a:gd name="T122" fmla="*/ 178 w 983"/>
                <a:gd name="T123" fmla="*/ 215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3" h="978">
                  <a:moveTo>
                    <a:pt x="516" y="173"/>
                  </a:moveTo>
                  <a:lnTo>
                    <a:pt x="516" y="173"/>
                  </a:lnTo>
                  <a:lnTo>
                    <a:pt x="514" y="175"/>
                  </a:lnTo>
                  <a:lnTo>
                    <a:pt x="513" y="179"/>
                  </a:lnTo>
                  <a:lnTo>
                    <a:pt x="513" y="182"/>
                  </a:lnTo>
                  <a:lnTo>
                    <a:pt x="514" y="186"/>
                  </a:lnTo>
                  <a:lnTo>
                    <a:pt x="514" y="186"/>
                  </a:lnTo>
                  <a:lnTo>
                    <a:pt x="518" y="190"/>
                  </a:lnTo>
                  <a:lnTo>
                    <a:pt x="522" y="191"/>
                  </a:lnTo>
                  <a:lnTo>
                    <a:pt x="522" y="191"/>
                  </a:lnTo>
                  <a:lnTo>
                    <a:pt x="525" y="193"/>
                  </a:lnTo>
                  <a:lnTo>
                    <a:pt x="529" y="195"/>
                  </a:lnTo>
                  <a:lnTo>
                    <a:pt x="529" y="195"/>
                  </a:lnTo>
                  <a:lnTo>
                    <a:pt x="529" y="197"/>
                  </a:lnTo>
                  <a:lnTo>
                    <a:pt x="529" y="199"/>
                  </a:lnTo>
                  <a:lnTo>
                    <a:pt x="529" y="202"/>
                  </a:lnTo>
                  <a:lnTo>
                    <a:pt x="529" y="204"/>
                  </a:lnTo>
                  <a:lnTo>
                    <a:pt x="529" y="204"/>
                  </a:lnTo>
                  <a:lnTo>
                    <a:pt x="533" y="204"/>
                  </a:lnTo>
                  <a:lnTo>
                    <a:pt x="534" y="206"/>
                  </a:lnTo>
                  <a:lnTo>
                    <a:pt x="534" y="206"/>
                  </a:lnTo>
                  <a:lnTo>
                    <a:pt x="534" y="208"/>
                  </a:lnTo>
                  <a:lnTo>
                    <a:pt x="534" y="209"/>
                  </a:lnTo>
                  <a:lnTo>
                    <a:pt x="534" y="211"/>
                  </a:lnTo>
                  <a:lnTo>
                    <a:pt x="536" y="215"/>
                  </a:lnTo>
                  <a:lnTo>
                    <a:pt x="536" y="215"/>
                  </a:lnTo>
                  <a:lnTo>
                    <a:pt x="538" y="215"/>
                  </a:lnTo>
                  <a:lnTo>
                    <a:pt x="540" y="215"/>
                  </a:lnTo>
                  <a:lnTo>
                    <a:pt x="545" y="217"/>
                  </a:lnTo>
                  <a:lnTo>
                    <a:pt x="545" y="217"/>
                  </a:lnTo>
                  <a:lnTo>
                    <a:pt x="547" y="219"/>
                  </a:lnTo>
                  <a:lnTo>
                    <a:pt x="549" y="222"/>
                  </a:lnTo>
                  <a:lnTo>
                    <a:pt x="549" y="222"/>
                  </a:lnTo>
                  <a:lnTo>
                    <a:pt x="552" y="226"/>
                  </a:lnTo>
                  <a:lnTo>
                    <a:pt x="558" y="229"/>
                  </a:lnTo>
                  <a:lnTo>
                    <a:pt x="562" y="235"/>
                  </a:lnTo>
                  <a:lnTo>
                    <a:pt x="562" y="238"/>
                  </a:lnTo>
                  <a:lnTo>
                    <a:pt x="560" y="240"/>
                  </a:lnTo>
                  <a:lnTo>
                    <a:pt x="560" y="240"/>
                  </a:lnTo>
                  <a:lnTo>
                    <a:pt x="554" y="240"/>
                  </a:lnTo>
                  <a:lnTo>
                    <a:pt x="549" y="240"/>
                  </a:lnTo>
                  <a:lnTo>
                    <a:pt x="538" y="237"/>
                  </a:lnTo>
                  <a:lnTo>
                    <a:pt x="538" y="237"/>
                  </a:lnTo>
                  <a:lnTo>
                    <a:pt x="529" y="231"/>
                  </a:lnTo>
                  <a:lnTo>
                    <a:pt x="518" y="226"/>
                  </a:lnTo>
                  <a:lnTo>
                    <a:pt x="511" y="217"/>
                  </a:lnTo>
                  <a:lnTo>
                    <a:pt x="502" y="208"/>
                  </a:lnTo>
                  <a:lnTo>
                    <a:pt x="502" y="208"/>
                  </a:lnTo>
                  <a:lnTo>
                    <a:pt x="493" y="199"/>
                  </a:lnTo>
                  <a:lnTo>
                    <a:pt x="487" y="195"/>
                  </a:lnTo>
                  <a:lnTo>
                    <a:pt x="482" y="193"/>
                  </a:lnTo>
                  <a:lnTo>
                    <a:pt x="482" y="193"/>
                  </a:lnTo>
                  <a:lnTo>
                    <a:pt x="475" y="191"/>
                  </a:lnTo>
                  <a:lnTo>
                    <a:pt x="466" y="193"/>
                  </a:lnTo>
                  <a:lnTo>
                    <a:pt x="458" y="197"/>
                  </a:lnTo>
                  <a:lnTo>
                    <a:pt x="453" y="202"/>
                  </a:lnTo>
                  <a:lnTo>
                    <a:pt x="453" y="202"/>
                  </a:lnTo>
                  <a:lnTo>
                    <a:pt x="446" y="209"/>
                  </a:lnTo>
                  <a:lnTo>
                    <a:pt x="442" y="213"/>
                  </a:lnTo>
                  <a:lnTo>
                    <a:pt x="435" y="213"/>
                  </a:lnTo>
                  <a:lnTo>
                    <a:pt x="435" y="213"/>
                  </a:lnTo>
                  <a:lnTo>
                    <a:pt x="428" y="213"/>
                  </a:lnTo>
                  <a:lnTo>
                    <a:pt x="420" y="213"/>
                  </a:lnTo>
                  <a:lnTo>
                    <a:pt x="413" y="211"/>
                  </a:lnTo>
                  <a:lnTo>
                    <a:pt x="408" y="206"/>
                  </a:lnTo>
                  <a:lnTo>
                    <a:pt x="408" y="206"/>
                  </a:lnTo>
                  <a:lnTo>
                    <a:pt x="404" y="200"/>
                  </a:lnTo>
                  <a:lnTo>
                    <a:pt x="400" y="197"/>
                  </a:lnTo>
                  <a:lnTo>
                    <a:pt x="395" y="197"/>
                  </a:lnTo>
                  <a:lnTo>
                    <a:pt x="390" y="197"/>
                  </a:lnTo>
                  <a:lnTo>
                    <a:pt x="390" y="197"/>
                  </a:lnTo>
                  <a:lnTo>
                    <a:pt x="381" y="199"/>
                  </a:lnTo>
                  <a:lnTo>
                    <a:pt x="375" y="200"/>
                  </a:lnTo>
                  <a:lnTo>
                    <a:pt x="371" y="200"/>
                  </a:lnTo>
                  <a:lnTo>
                    <a:pt x="371" y="200"/>
                  </a:lnTo>
                  <a:lnTo>
                    <a:pt x="368" y="197"/>
                  </a:lnTo>
                  <a:lnTo>
                    <a:pt x="368" y="193"/>
                  </a:lnTo>
                  <a:lnTo>
                    <a:pt x="370" y="188"/>
                  </a:lnTo>
                  <a:lnTo>
                    <a:pt x="371" y="184"/>
                  </a:lnTo>
                  <a:lnTo>
                    <a:pt x="371" y="184"/>
                  </a:lnTo>
                  <a:lnTo>
                    <a:pt x="379" y="179"/>
                  </a:lnTo>
                  <a:lnTo>
                    <a:pt x="381" y="175"/>
                  </a:lnTo>
                  <a:lnTo>
                    <a:pt x="382" y="170"/>
                  </a:lnTo>
                  <a:lnTo>
                    <a:pt x="382" y="170"/>
                  </a:lnTo>
                  <a:lnTo>
                    <a:pt x="382" y="161"/>
                  </a:lnTo>
                  <a:lnTo>
                    <a:pt x="382" y="161"/>
                  </a:lnTo>
                  <a:lnTo>
                    <a:pt x="381" y="157"/>
                  </a:lnTo>
                  <a:lnTo>
                    <a:pt x="379" y="153"/>
                  </a:lnTo>
                  <a:lnTo>
                    <a:pt x="373" y="146"/>
                  </a:lnTo>
                  <a:lnTo>
                    <a:pt x="373" y="146"/>
                  </a:lnTo>
                  <a:lnTo>
                    <a:pt x="368" y="139"/>
                  </a:lnTo>
                  <a:lnTo>
                    <a:pt x="366" y="137"/>
                  </a:lnTo>
                  <a:lnTo>
                    <a:pt x="362" y="133"/>
                  </a:lnTo>
                  <a:lnTo>
                    <a:pt x="362" y="133"/>
                  </a:lnTo>
                  <a:lnTo>
                    <a:pt x="355" y="130"/>
                  </a:lnTo>
                  <a:lnTo>
                    <a:pt x="346" y="128"/>
                  </a:lnTo>
                  <a:lnTo>
                    <a:pt x="337" y="126"/>
                  </a:lnTo>
                  <a:lnTo>
                    <a:pt x="330" y="121"/>
                  </a:lnTo>
                  <a:lnTo>
                    <a:pt x="330" y="121"/>
                  </a:lnTo>
                  <a:lnTo>
                    <a:pt x="324" y="115"/>
                  </a:lnTo>
                  <a:lnTo>
                    <a:pt x="319" y="110"/>
                  </a:lnTo>
                  <a:lnTo>
                    <a:pt x="319" y="110"/>
                  </a:lnTo>
                  <a:lnTo>
                    <a:pt x="314" y="110"/>
                  </a:lnTo>
                  <a:lnTo>
                    <a:pt x="308" y="110"/>
                  </a:lnTo>
                  <a:lnTo>
                    <a:pt x="308" y="110"/>
                  </a:lnTo>
                  <a:lnTo>
                    <a:pt x="303" y="108"/>
                  </a:lnTo>
                  <a:lnTo>
                    <a:pt x="297" y="105"/>
                  </a:lnTo>
                  <a:lnTo>
                    <a:pt x="295" y="99"/>
                  </a:lnTo>
                  <a:lnTo>
                    <a:pt x="295" y="95"/>
                  </a:lnTo>
                  <a:lnTo>
                    <a:pt x="295" y="94"/>
                  </a:lnTo>
                  <a:lnTo>
                    <a:pt x="295" y="94"/>
                  </a:lnTo>
                  <a:lnTo>
                    <a:pt x="299" y="90"/>
                  </a:lnTo>
                  <a:lnTo>
                    <a:pt x="303" y="88"/>
                  </a:lnTo>
                  <a:lnTo>
                    <a:pt x="310" y="88"/>
                  </a:lnTo>
                  <a:lnTo>
                    <a:pt x="310" y="88"/>
                  </a:lnTo>
                  <a:lnTo>
                    <a:pt x="310" y="85"/>
                  </a:lnTo>
                  <a:lnTo>
                    <a:pt x="308" y="83"/>
                  </a:lnTo>
                  <a:lnTo>
                    <a:pt x="303" y="83"/>
                  </a:lnTo>
                  <a:lnTo>
                    <a:pt x="290" y="81"/>
                  </a:lnTo>
                  <a:lnTo>
                    <a:pt x="290" y="81"/>
                  </a:lnTo>
                  <a:lnTo>
                    <a:pt x="285" y="79"/>
                  </a:lnTo>
                  <a:lnTo>
                    <a:pt x="279" y="76"/>
                  </a:lnTo>
                  <a:lnTo>
                    <a:pt x="277" y="70"/>
                  </a:lnTo>
                  <a:lnTo>
                    <a:pt x="276" y="65"/>
                  </a:lnTo>
                  <a:lnTo>
                    <a:pt x="276" y="65"/>
                  </a:lnTo>
                  <a:lnTo>
                    <a:pt x="279" y="59"/>
                  </a:lnTo>
                  <a:lnTo>
                    <a:pt x="283" y="56"/>
                  </a:lnTo>
                  <a:lnTo>
                    <a:pt x="288" y="54"/>
                  </a:lnTo>
                  <a:lnTo>
                    <a:pt x="295" y="54"/>
                  </a:lnTo>
                  <a:lnTo>
                    <a:pt x="295" y="54"/>
                  </a:lnTo>
                  <a:lnTo>
                    <a:pt x="306" y="56"/>
                  </a:lnTo>
                  <a:lnTo>
                    <a:pt x="315" y="57"/>
                  </a:lnTo>
                  <a:lnTo>
                    <a:pt x="319" y="61"/>
                  </a:lnTo>
                  <a:lnTo>
                    <a:pt x="321" y="65"/>
                  </a:lnTo>
                  <a:lnTo>
                    <a:pt x="323" y="68"/>
                  </a:lnTo>
                  <a:lnTo>
                    <a:pt x="323" y="76"/>
                  </a:lnTo>
                  <a:lnTo>
                    <a:pt x="323" y="76"/>
                  </a:lnTo>
                  <a:lnTo>
                    <a:pt x="323" y="79"/>
                  </a:lnTo>
                  <a:lnTo>
                    <a:pt x="324" y="83"/>
                  </a:lnTo>
                  <a:lnTo>
                    <a:pt x="328" y="86"/>
                  </a:lnTo>
                  <a:lnTo>
                    <a:pt x="332" y="88"/>
                  </a:lnTo>
                  <a:lnTo>
                    <a:pt x="335" y="90"/>
                  </a:lnTo>
                  <a:lnTo>
                    <a:pt x="341" y="90"/>
                  </a:lnTo>
                  <a:lnTo>
                    <a:pt x="344" y="90"/>
                  </a:lnTo>
                  <a:lnTo>
                    <a:pt x="350" y="86"/>
                  </a:lnTo>
                  <a:lnTo>
                    <a:pt x="350" y="86"/>
                  </a:lnTo>
                  <a:lnTo>
                    <a:pt x="353" y="83"/>
                  </a:lnTo>
                  <a:lnTo>
                    <a:pt x="357" y="77"/>
                  </a:lnTo>
                  <a:lnTo>
                    <a:pt x="357" y="77"/>
                  </a:lnTo>
                  <a:lnTo>
                    <a:pt x="361" y="74"/>
                  </a:lnTo>
                  <a:lnTo>
                    <a:pt x="366" y="74"/>
                  </a:lnTo>
                  <a:lnTo>
                    <a:pt x="371" y="74"/>
                  </a:lnTo>
                  <a:lnTo>
                    <a:pt x="375" y="74"/>
                  </a:lnTo>
                  <a:lnTo>
                    <a:pt x="375" y="74"/>
                  </a:lnTo>
                  <a:lnTo>
                    <a:pt x="386" y="81"/>
                  </a:lnTo>
                  <a:lnTo>
                    <a:pt x="395" y="86"/>
                  </a:lnTo>
                  <a:lnTo>
                    <a:pt x="395" y="86"/>
                  </a:lnTo>
                  <a:lnTo>
                    <a:pt x="404" y="92"/>
                  </a:lnTo>
                  <a:lnTo>
                    <a:pt x="415" y="94"/>
                  </a:lnTo>
                  <a:lnTo>
                    <a:pt x="415" y="94"/>
                  </a:lnTo>
                  <a:lnTo>
                    <a:pt x="429" y="97"/>
                  </a:lnTo>
                  <a:lnTo>
                    <a:pt x="429" y="97"/>
                  </a:lnTo>
                  <a:lnTo>
                    <a:pt x="444" y="101"/>
                  </a:lnTo>
                  <a:lnTo>
                    <a:pt x="451" y="103"/>
                  </a:lnTo>
                  <a:lnTo>
                    <a:pt x="458" y="108"/>
                  </a:lnTo>
                  <a:lnTo>
                    <a:pt x="458" y="108"/>
                  </a:lnTo>
                  <a:lnTo>
                    <a:pt x="462" y="112"/>
                  </a:lnTo>
                  <a:lnTo>
                    <a:pt x="466" y="117"/>
                  </a:lnTo>
                  <a:lnTo>
                    <a:pt x="466" y="117"/>
                  </a:lnTo>
                  <a:lnTo>
                    <a:pt x="473" y="121"/>
                  </a:lnTo>
                  <a:lnTo>
                    <a:pt x="482" y="124"/>
                  </a:lnTo>
                  <a:lnTo>
                    <a:pt x="482" y="124"/>
                  </a:lnTo>
                  <a:lnTo>
                    <a:pt x="485" y="128"/>
                  </a:lnTo>
                  <a:lnTo>
                    <a:pt x="489" y="132"/>
                  </a:lnTo>
                  <a:lnTo>
                    <a:pt x="496" y="139"/>
                  </a:lnTo>
                  <a:lnTo>
                    <a:pt x="496" y="139"/>
                  </a:lnTo>
                  <a:lnTo>
                    <a:pt x="500" y="143"/>
                  </a:lnTo>
                  <a:lnTo>
                    <a:pt x="504" y="144"/>
                  </a:lnTo>
                  <a:lnTo>
                    <a:pt x="513" y="148"/>
                  </a:lnTo>
                  <a:lnTo>
                    <a:pt x="522" y="152"/>
                  </a:lnTo>
                  <a:lnTo>
                    <a:pt x="525" y="153"/>
                  </a:lnTo>
                  <a:lnTo>
                    <a:pt x="527" y="157"/>
                  </a:lnTo>
                  <a:lnTo>
                    <a:pt x="527" y="157"/>
                  </a:lnTo>
                  <a:lnTo>
                    <a:pt x="527" y="162"/>
                  </a:lnTo>
                  <a:lnTo>
                    <a:pt x="523" y="166"/>
                  </a:lnTo>
                  <a:lnTo>
                    <a:pt x="516" y="173"/>
                  </a:lnTo>
                  <a:lnTo>
                    <a:pt x="516" y="173"/>
                  </a:lnTo>
                  <a:close/>
                  <a:moveTo>
                    <a:pt x="511" y="850"/>
                  </a:moveTo>
                  <a:lnTo>
                    <a:pt x="511" y="850"/>
                  </a:lnTo>
                  <a:lnTo>
                    <a:pt x="504" y="850"/>
                  </a:lnTo>
                  <a:lnTo>
                    <a:pt x="496" y="850"/>
                  </a:lnTo>
                  <a:lnTo>
                    <a:pt x="496" y="850"/>
                  </a:lnTo>
                  <a:lnTo>
                    <a:pt x="493" y="850"/>
                  </a:lnTo>
                  <a:lnTo>
                    <a:pt x="489" y="846"/>
                  </a:lnTo>
                  <a:lnTo>
                    <a:pt x="489" y="846"/>
                  </a:lnTo>
                  <a:lnTo>
                    <a:pt x="482" y="845"/>
                  </a:lnTo>
                  <a:lnTo>
                    <a:pt x="478" y="845"/>
                  </a:lnTo>
                  <a:lnTo>
                    <a:pt x="476" y="846"/>
                  </a:lnTo>
                  <a:lnTo>
                    <a:pt x="476" y="846"/>
                  </a:lnTo>
                  <a:lnTo>
                    <a:pt x="473" y="848"/>
                  </a:lnTo>
                  <a:lnTo>
                    <a:pt x="473" y="852"/>
                  </a:lnTo>
                  <a:lnTo>
                    <a:pt x="473" y="852"/>
                  </a:lnTo>
                  <a:lnTo>
                    <a:pt x="473" y="854"/>
                  </a:lnTo>
                  <a:lnTo>
                    <a:pt x="473" y="857"/>
                  </a:lnTo>
                  <a:lnTo>
                    <a:pt x="478" y="859"/>
                  </a:lnTo>
                  <a:lnTo>
                    <a:pt x="482" y="863"/>
                  </a:lnTo>
                  <a:lnTo>
                    <a:pt x="485" y="866"/>
                  </a:lnTo>
                  <a:lnTo>
                    <a:pt x="485" y="866"/>
                  </a:lnTo>
                  <a:lnTo>
                    <a:pt x="484" y="870"/>
                  </a:lnTo>
                  <a:lnTo>
                    <a:pt x="482" y="875"/>
                  </a:lnTo>
                  <a:lnTo>
                    <a:pt x="482" y="875"/>
                  </a:lnTo>
                  <a:lnTo>
                    <a:pt x="482" y="881"/>
                  </a:lnTo>
                  <a:lnTo>
                    <a:pt x="484" y="886"/>
                  </a:lnTo>
                  <a:lnTo>
                    <a:pt x="484" y="886"/>
                  </a:lnTo>
                  <a:lnTo>
                    <a:pt x="487" y="895"/>
                  </a:lnTo>
                  <a:lnTo>
                    <a:pt x="495" y="901"/>
                  </a:lnTo>
                  <a:lnTo>
                    <a:pt x="504" y="902"/>
                  </a:lnTo>
                  <a:lnTo>
                    <a:pt x="513" y="902"/>
                  </a:lnTo>
                  <a:lnTo>
                    <a:pt x="513" y="902"/>
                  </a:lnTo>
                  <a:lnTo>
                    <a:pt x="522" y="899"/>
                  </a:lnTo>
                  <a:lnTo>
                    <a:pt x="525" y="895"/>
                  </a:lnTo>
                  <a:lnTo>
                    <a:pt x="529" y="892"/>
                  </a:lnTo>
                  <a:lnTo>
                    <a:pt x="529" y="886"/>
                  </a:lnTo>
                  <a:lnTo>
                    <a:pt x="527" y="874"/>
                  </a:lnTo>
                  <a:lnTo>
                    <a:pt x="525" y="861"/>
                  </a:lnTo>
                  <a:lnTo>
                    <a:pt x="525" y="861"/>
                  </a:lnTo>
                  <a:lnTo>
                    <a:pt x="523" y="854"/>
                  </a:lnTo>
                  <a:lnTo>
                    <a:pt x="522" y="852"/>
                  </a:lnTo>
                  <a:lnTo>
                    <a:pt x="516" y="850"/>
                  </a:lnTo>
                  <a:lnTo>
                    <a:pt x="511" y="850"/>
                  </a:lnTo>
                  <a:lnTo>
                    <a:pt x="511" y="850"/>
                  </a:lnTo>
                  <a:close/>
                  <a:moveTo>
                    <a:pt x="598" y="559"/>
                  </a:moveTo>
                  <a:lnTo>
                    <a:pt x="598" y="559"/>
                  </a:lnTo>
                  <a:lnTo>
                    <a:pt x="598" y="551"/>
                  </a:lnTo>
                  <a:lnTo>
                    <a:pt x="600" y="544"/>
                  </a:lnTo>
                  <a:lnTo>
                    <a:pt x="601" y="537"/>
                  </a:lnTo>
                  <a:lnTo>
                    <a:pt x="600" y="530"/>
                  </a:lnTo>
                  <a:lnTo>
                    <a:pt x="600" y="530"/>
                  </a:lnTo>
                  <a:lnTo>
                    <a:pt x="598" y="523"/>
                  </a:lnTo>
                  <a:lnTo>
                    <a:pt x="594" y="515"/>
                  </a:lnTo>
                  <a:lnTo>
                    <a:pt x="589" y="510"/>
                  </a:lnTo>
                  <a:lnTo>
                    <a:pt x="581" y="504"/>
                  </a:lnTo>
                  <a:lnTo>
                    <a:pt x="581" y="504"/>
                  </a:lnTo>
                  <a:lnTo>
                    <a:pt x="574" y="499"/>
                  </a:lnTo>
                  <a:lnTo>
                    <a:pt x="569" y="494"/>
                  </a:lnTo>
                  <a:lnTo>
                    <a:pt x="569" y="494"/>
                  </a:lnTo>
                  <a:lnTo>
                    <a:pt x="567" y="490"/>
                  </a:lnTo>
                  <a:lnTo>
                    <a:pt x="565" y="488"/>
                  </a:lnTo>
                  <a:lnTo>
                    <a:pt x="565" y="488"/>
                  </a:lnTo>
                  <a:lnTo>
                    <a:pt x="560" y="485"/>
                  </a:lnTo>
                  <a:lnTo>
                    <a:pt x="560" y="485"/>
                  </a:lnTo>
                  <a:lnTo>
                    <a:pt x="556" y="481"/>
                  </a:lnTo>
                  <a:lnTo>
                    <a:pt x="554" y="474"/>
                  </a:lnTo>
                  <a:lnTo>
                    <a:pt x="552" y="461"/>
                  </a:lnTo>
                  <a:lnTo>
                    <a:pt x="552" y="461"/>
                  </a:lnTo>
                  <a:lnTo>
                    <a:pt x="551" y="450"/>
                  </a:lnTo>
                  <a:lnTo>
                    <a:pt x="547" y="441"/>
                  </a:lnTo>
                  <a:lnTo>
                    <a:pt x="547" y="441"/>
                  </a:lnTo>
                  <a:lnTo>
                    <a:pt x="545" y="434"/>
                  </a:lnTo>
                  <a:lnTo>
                    <a:pt x="542" y="427"/>
                  </a:lnTo>
                  <a:lnTo>
                    <a:pt x="542" y="427"/>
                  </a:lnTo>
                  <a:lnTo>
                    <a:pt x="534" y="421"/>
                  </a:lnTo>
                  <a:lnTo>
                    <a:pt x="527" y="416"/>
                  </a:lnTo>
                  <a:lnTo>
                    <a:pt x="520" y="412"/>
                  </a:lnTo>
                  <a:lnTo>
                    <a:pt x="513" y="405"/>
                  </a:lnTo>
                  <a:lnTo>
                    <a:pt x="513" y="405"/>
                  </a:lnTo>
                  <a:lnTo>
                    <a:pt x="507" y="398"/>
                  </a:lnTo>
                  <a:lnTo>
                    <a:pt x="504" y="390"/>
                  </a:lnTo>
                  <a:lnTo>
                    <a:pt x="498" y="374"/>
                  </a:lnTo>
                  <a:lnTo>
                    <a:pt x="498" y="374"/>
                  </a:lnTo>
                  <a:lnTo>
                    <a:pt x="491" y="363"/>
                  </a:lnTo>
                  <a:lnTo>
                    <a:pt x="491" y="363"/>
                  </a:lnTo>
                  <a:lnTo>
                    <a:pt x="487" y="352"/>
                  </a:lnTo>
                  <a:lnTo>
                    <a:pt x="485" y="342"/>
                  </a:lnTo>
                  <a:lnTo>
                    <a:pt x="485" y="342"/>
                  </a:lnTo>
                  <a:lnTo>
                    <a:pt x="485" y="331"/>
                  </a:lnTo>
                  <a:lnTo>
                    <a:pt x="484" y="320"/>
                  </a:lnTo>
                  <a:lnTo>
                    <a:pt x="484" y="320"/>
                  </a:lnTo>
                  <a:lnTo>
                    <a:pt x="482" y="316"/>
                  </a:lnTo>
                  <a:lnTo>
                    <a:pt x="478" y="313"/>
                  </a:lnTo>
                  <a:lnTo>
                    <a:pt x="475" y="311"/>
                  </a:lnTo>
                  <a:lnTo>
                    <a:pt x="471" y="311"/>
                  </a:lnTo>
                  <a:lnTo>
                    <a:pt x="471" y="311"/>
                  </a:lnTo>
                  <a:lnTo>
                    <a:pt x="466" y="311"/>
                  </a:lnTo>
                  <a:lnTo>
                    <a:pt x="464" y="309"/>
                  </a:lnTo>
                  <a:lnTo>
                    <a:pt x="462" y="307"/>
                  </a:lnTo>
                  <a:lnTo>
                    <a:pt x="462" y="307"/>
                  </a:lnTo>
                  <a:lnTo>
                    <a:pt x="457" y="300"/>
                  </a:lnTo>
                  <a:lnTo>
                    <a:pt x="455" y="293"/>
                  </a:lnTo>
                  <a:lnTo>
                    <a:pt x="451" y="276"/>
                  </a:lnTo>
                  <a:lnTo>
                    <a:pt x="451" y="276"/>
                  </a:lnTo>
                  <a:lnTo>
                    <a:pt x="451" y="267"/>
                  </a:lnTo>
                  <a:lnTo>
                    <a:pt x="449" y="262"/>
                  </a:lnTo>
                  <a:lnTo>
                    <a:pt x="446" y="258"/>
                  </a:lnTo>
                  <a:lnTo>
                    <a:pt x="446" y="258"/>
                  </a:lnTo>
                  <a:lnTo>
                    <a:pt x="444" y="257"/>
                  </a:lnTo>
                  <a:lnTo>
                    <a:pt x="440" y="257"/>
                  </a:lnTo>
                  <a:lnTo>
                    <a:pt x="437" y="258"/>
                  </a:lnTo>
                  <a:lnTo>
                    <a:pt x="435" y="260"/>
                  </a:lnTo>
                  <a:lnTo>
                    <a:pt x="435" y="260"/>
                  </a:lnTo>
                  <a:lnTo>
                    <a:pt x="433" y="267"/>
                  </a:lnTo>
                  <a:lnTo>
                    <a:pt x="433" y="275"/>
                  </a:lnTo>
                  <a:lnTo>
                    <a:pt x="435" y="282"/>
                  </a:lnTo>
                  <a:lnTo>
                    <a:pt x="435" y="289"/>
                  </a:lnTo>
                  <a:lnTo>
                    <a:pt x="435" y="289"/>
                  </a:lnTo>
                  <a:lnTo>
                    <a:pt x="433" y="295"/>
                  </a:lnTo>
                  <a:lnTo>
                    <a:pt x="431" y="298"/>
                  </a:lnTo>
                  <a:lnTo>
                    <a:pt x="428" y="302"/>
                  </a:lnTo>
                  <a:lnTo>
                    <a:pt x="426" y="307"/>
                  </a:lnTo>
                  <a:lnTo>
                    <a:pt x="426" y="307"/>
                  </a:lnTo>
                  <a:lnTo>
                    <a:pt x="426" y="314"/>
                  </a:lnTo>
                  <a:lnTo>
                    <a:pt x="428" y="320"/>
                  </a:lnTo>
                  <a:lnTo>
                    <a:pt x="429" y="325"/>
                  </a:lnTo>
                  <a:lnTo>
                    <a:pt x="431" y="333"/>
                  </a:lnTo>
                  <a:lnTo>
                    <a:pt x="431" y="333"/>
                  </a:lnTo>
                  <a:lnTo>
                    <a:pt x="429" y="340"/>
                  </a:lnTo>
                  <a:lnTo>
                    <a:pt x="429" y="340"/>
                  </a:lnTo>
                  <a:lnTo>
                    <a:pt x="428" y="345"/>
                  </a:lnTo>
                  <a:lnTo>
                    <a:pt x="428" y="345"/>
                  </a:lnTo>
                  <a:lnTo>
                    <a:pt x="426" y="349"/>
                  </a:lnTo>
                  <a:lnTo>
                    <a:pt x="424" y="352"/>
                  </a:lnTo>
                  <a:lnTo>
                    <a:pt x="424" y="352"/>
                  </a:lnTo>
                  <a:lnTo>
                    <a:pt x="422" y="363"/>
                  </a:lnTo>
                  <a:lnTo>
                    <a:pt x="422" y="363"/>
                  </a:lnTo>
                  <a:lnTo>
                    <a:pt x="422" y="367"/>
                  </a:lnTo>
                  <a:lnTo>
                    <a:pt x="422" y="369"/>
                  </a:lnTo>
                  <a:lnTo>
                    <a:pt x="420" y="371"/>
                  </a:lnTo>
                  <a:lnTo>
                    <a:pt x="420" y="371"/>
                  </a:lnTo>
                  <a:lnTo>
                    <a:pt x="413" y="372"/>
                  </a:lnTo>
                  <a:lnTo>
                    <a:pt x="406" y="372"/>
                  </a:lnTo>
                  <a:lnTo>
                    <a:pt x="399" y="371"/>
                  </a:lnTo>
                  <a:lnTo>
                    <a:pt x="393" y="369"/>
                  </a:lnTo>
                  <a:lnTo>
                    <a:pt x="393" y="369"/>
                  </a:lnTo>
                  <a:lnTo>
                    <a:pt x="386" y="365"/>
                  </a:lnTo>
                  <a:lnTo>
                    <a:pt x="381" y="358"/>
                  </a:lnTo>
                  <a:lnTo>
                    <a:pt x="373" y="343"/>
                  </a:lnTo>
                  <a:lnTo>
                    <a:pt x="373" y="343"/>
                  </a:lnTo>
                  <a:lnTo>
                    <a:pt x="368" y="336"/>
                  </a:lnTo>
                  <a:lnTo>
                    <a:pt x="361" y="334"/>
                  </a:lnTo>
                  <a:lnTo>
                    <a:pt x="361" y="334"/>
                  </a:lnTo>
                  <a:lnTo>
                    <a:pt x="353" y="331"/>
                  </a:lnTo>
                  <a:lnTo>
                    <a:pt x="348" y="325"/>
                  </a:lnTo>
                  <a:lnTo>
                    <a:pt x="344" y="318"/>
                  </a:lnTo>
                  <a:lnTo>
                    <a:pt x="342" y="313"/>
                  </a:lnTo>
                  <a:lnTo>
                    <a:pt x="342" y="313"/>
                  </a:lnTo>
                  <a:lnTo>
                    <a:pt x="342" y="307"/>
                  </a:lnTo>
                  <a:lnTo>
                    <a:pt x="344" y="302"/>
                  </a:lnTo>
                  <a:lnTo>
                    <a:pt x="352" y="295"/>
                  </a:lnTo>
                  <a:lnTo>
                    <a:pt x="357" y="287"/>
                  </a:lnTo>
                  <a:lnTo>
                    <a:pt x="359" y="284"/>
                  </a:lnTo>
                  <a:lnTo>
                    <a:pt x="357" y="278"/>
                  </a:lnTo>
                  <a:lnTo>
                    <a:pt x="357" y="278"/>
                  </a:lnTo>
                  <a:lnTo>
                    <a:pt x="355" y="276"/>
                  </a:lnTo>
                  <a:lnTo>
                    <a:pt x="352" y="275"/>
                  </a:lnTo>
                  <a:lnTo>
                    <a:pt x="344" y="273"/>
                  </a:lnTo>
                  <a:lnTo>
                    <a:pt x="328" y="271"/>
                  </a:lnTo>
                  <a:lnTo>
                    <a:pt x="328" y="271"/>
                  </a:lnTo>
                  <a:lnTo>
                    <a:pt x="321" y="269"/>
                  </a:lnTo>
                  <a:lnTo>
                    <a:pt x="315" y="266"/>
                  </a:lnTo>
                  <a:lnTo>
                    <a:pt x="315" y="266"/>
                  </a:lnTo>
                  <a:lnTo>
                    <a:pt x="310" y="262"/>
                  </a:lnTo>
                  <a:lnTo>
                    <a:pt x="299" y="258"/>
                  </a:lnTo>
                  <a:lnTo>
                    <a:pt x="294" y="257"/>
                  </a:lnTo>
                  <a:lnTo>
                    <a:pt x="288" y="257"/>
                  </a:lnTo>
                  <a:lnTo>
                    <a:pt x="285" y="258"/>
                  </a:lnTo>
                  <a:lnTo>
                    <a:pt x="285" y="262"/>
                  </a:lnTo>
                  <a:lnTo>
                    <a:pt x="285" y="262"/>
                  </a:lnTo>
                  <a:lnTo>
                    <a:pt x="285" y="264"/>
                  </a:lnTo>
                  <a:lnTo>
                    <a:pt x="288" y="267"/>
                  </a:lnTo>
                  <a:lnTo>
                    <a:pt x="288" y="267"/>
                  </a:lnTo>
                  <a:lnTo>
                    <a:pt x="288" y="271"/>
                  </a:lnTo>
                  <a:lnTo>
                    <a:pt x="288" y="273"/>
                  </a:lnTo>
                  <a:lnTo>
                    <a:pt x="285" y="275"/>
                  </a:lnTo>
                  <a:lnTo>
                    <a:pt x="281" y="276"/>
                  </a:lnTo>
                  <a:lnTo>
                    <a:pt x="281" y="276"/>
                  </a:lnTo>
                  <a:lnTo>
                    <a:pt x="276" y="275"/>
                  </a:lnTo>
                  <a:lnTo>
                    <a:pt x="272" y="275"/>
                  </a:lnTo>
                  <a:lnTo>
                    <a:pt x="268" y="276"/>
                  </a:lnTo>
                  <a:lnTo>
                    <a:pt x="268" y="276"/>
                  </a:lnTo>
                  <a:lnTo>
                    <a:pt x="263" y="282"/>
                  </a:lnTo>
                  <a:lnTo>
                    <a:pt x="261" y="289"/>
                  </a:lnTo>
                  <a:lnTo>
                    <a:pt x="261" y="289"/>
                  </a:lnTo>
                  <a:lnTo>
                    <a:pt x="259" y="293"/>
                  </a:lnTo>
                  <a:lnTo>
                    <a:pt x="257" y="296"/>
                  </a:lnTo>
                  <a:lnTo>
                    <a:pt x="252" y="300"/>
                  </a:lnTo>
                  <a:lnTo>
                    <a:pt x="252" y="300"/>
                  </a:lnTo>
                  <a:lnTo>
                    <a:pt x="250" y="305"/>
                  </a:lnTo>
                  <a:lnTo>
                    <a:pt x="250" y="311"/>
                  </a:lnTo>
                  <a:lnTo>
                    <a:pt x="250" y="311"/>
                  </a:lnTo>
                  <a:lnTo>
                    <a:pt x="252" y="318"/>
                  </a:lnTo>
                  <a:lnTo>
                    <a:pt x="250" y="320"/>
                  </a:lnTo>
                  <a:lnTo>
                    <a:pt x="247" y="322"/>
                  </a:lnTo>
                  <a:lnTo>
                    <a:pt x="247" y="322"/>
                  </a:lnTo>
                  <a:lnTo>
                    <a:pt x="241" y="323"/>
                  </a:lnTo>
                  <a:lnTo>
                    <a:pt x="238" y="323"/>
                  </a:lnTo>
                  <a:lnTo>
                    <a:pt x="234" y="322"/>
                  </a:lnTo>
                  <a:lnTo>
                    <a:pt x="228" y="318"/>
                  </a:lnTo>
                  <a:lnTo>
                    <a:pt x="228" y="318"/>
                  </a:lnTo>
                  <a:lnTo>
                    <a:pt x="221" y="311"/>
                  </a:lnTo>
                  <a:lnTo>
                    <a:pt x="214" y="305"/>
                  </a:lnTo>
                  <a:lnTo>
                    <a:pt x="210" y="304"/>
                  </a:lnTo>
                  <a:lnTo>
                    <a:pt x="207" y="304"/>
                  </a:lnTo>
                  <a:lnTo>
                    <a:pt x="203" y="307"/>
                  </a:lnTo>
                  <a:lnTo>
                    <a:pt x="200" y="311"/>
                  </a:lnTo>
                  <a:lnTo>
                    <a:pt x="200" y="311"/>
                  </a:lnTo>
                  <a:lnTo>
                    <a:pt x="196" y="316"/>
                  </a:lnTo>
                  <a:lnTo>
                    <a:pt x="190" y="320"/>
                  </a:lnTo>
                  <a:lnTo>
                    <a:pt x="178" y="325"/>
                  </a:lnTo>
                  <a:lnTo>
                    <a:pt x="178" y="325"/>
                  </a:lnTo>
                  <a:lnTo>
                    <a:pt x="172" y="331"/>
                  </a:lnTo>
                  <a:lnTo>
                    <a:pt x="171" y="334"/>
                  </a:lnTo>
                  <a:lnTo>
                    <a:pt x="167" y="345"/>
                  </a:lnTo>
                  <a:lnTo>
                    <a:pt x="167" y="345"/>
                  </a:lnTo>
                  <a:lnTo>
                    <a:pt x="165" y="352"/>
                  </a:lnTo>
                  <a:lnTo>
                    <a:pt x="160" y="356"/>
                  </a:lnTo>
                  <a:lnTo>
                    <a:pt x="147" y="360"/>
                  </a:lnTo>
                  <a:lnTo>
                    <a:pt x="147" y="360"/>
                  </a:lnTo>
                  <a:lnTo>
                    <a:pt x="142" y="361"/>
                  </a:lnTo>
                  <a:lnTo>
                    <a:pt x="138" y="365"/>
                  </a:lnTo>
                  <a:lnTo>
                    <a:pt x="136" y="371"/>
                  </a:lnTo>
                  <a:lnTo>
                    <a:pt x="138" y="376"/>
                  </a:lnTo>
                  <a:lnTo>
                    <a:pt x="138" y="376"/>
                  </a:lnTo>
                  <a:lnTo>
                    <a:pt x="138" y="381"/>
                  </a:lnTo>
                  <a:lnTo>
                    <a:pt x="136" y="387"/>
                  </a:lnTo>
                  <a:lnTo>
                    <a:pt x="136" y="387"/>
                  </a:lnTo>
                  <a:lnTo>
                    <a:pt x="131" y="394"/>
                  </a:lnTo>
                  <a:lnTo>
                    <a:pt x="129" y="396"/>
                  </a:lnTo>
                  <a:lnTo>
                    <a:pt x="127" y="401"/>
                  </a:lnTo>
                  <a:lnTo>
                    <a:pt x="127" y="401"/>
                  </a:lnTo>
                  <a:lnTo>
                    <a:pt x="127" y="405"/>
                  </a:lnTo>
                  <a:lnTo>
                    <a:pt x="123" y="409"/>
                  </a:lnTo>
                  <a:lnTo>
                    <a:pt x="123" y="409"/>
                  </a:lnTo>
                  <a:lnTo>
                    <a:pt x="118" y="412"/>
                  </a:lnTo>
                  <a:lnTo>
                    <a:pt x="113" y="412"/>
                  </a:lnTo>
                  <a:lnTo>
                    <a:pt x="113" y="412"/>
                  </a:lnTo>
                  <a:lnTo>
                    <a:pt x="104" y="412"/>
                  </a:lnTo>
                  <a:lnTo>
                    <a:pt x="100" y="414"/>
                  </a:lnTo>
                  <a:lnTo>
                    <a:pt x="96" y="416"/>
                  </a:lnTo>
                  <a:lnTo>
                    <a:pt x="96" y="416"/>
                  </a:lnTo>
                  <a:lnTo>
                    <a:pt x="95" y="418"/>
                  </a:lnTo>
                  <a:lnTo>
                    <a:pt x="91" y="419"/>
                  </a:lnTo>
                  <a:lnTo>
                    <a:pt x="91" y="419"/>
                  </a:lnTo>
                  <a:lnTo>
                    <a:pt x="89" y="421"/>
                  </a:lnTo>
                  <a:lnTo>
                    <a:pt x="89" y="421"/>
                  </a:lnTo>
                  <a:lnTo>
                    <a:pt x="82" y="425"/>
                  </a:lnTo>
                  <a:lnTo>
                    <a:pt x="82" y="425"/>
                  </a:lnTo>
                  <a:lnTo>
                    <a:pt x="78" y="428"/>
                  </a:lnTo>
                  <a:lnTo>
                    <a:pt x="78" y="428"/>
                  </a:lnTo>
                  <a:lnTo>
                    <a:pt x="75" y="430"/>
                  </a:lnTo>
                  <a:lnTo>
                    <a:pt x="71" y="432"/>
                  </a:lnTo>
                  <a:lnTo>
                    <a:pt x="62" y="434"/>
                  </a:lnTo>
                  <a:lnTo>
                    <a:pt x="62" y="434"/>
                  </a:lnTo>
                  <a:lnTo>
                    <a:pt x="53" y="437"/>
                  </a:lnTo>
                  <a:lnTo>
                    <a:pt x="44" y="443"/>
                  </a:lnTo>
                  <a:lnTo>
                    <a:pt x="37" y="450"/>
                  </a:lnTo>
                  <a:lnTo>
                    <a:pt x="26" y="454"/>
                  </a:lnTo>
                  <a:lnTo>
                    <a:pt x="26" y="454"/>
                  </a:lnTo>
                  <a:lnTo>
                    <a:pt x="17" y="459"/>
                  </a:lnTo>
                  <a:lnTo>
                    <a:pt x="11" y="463"/>
                  </a:lnTo>
                  <a:lnTo>
                    <a:pt x="8" y="466"/>
                  </a:lnTo>
                  <a:lnTo>
                    <a:pt x="8" y="466"/>
                  </a:lnTo>
                  <a:lnTo>
                    <a:pt x="2" y="477"/>
                  </a:lnTo>
                  <a:lnTo>
                    <a:pt x="0" y="488"/>
                  </a:lnTo>
                  <a:lnTo>
                    <a:pt x="2" y="497"/>
                  </a:lnTo>
                  <a:lnTo>
                    <a:pt x="8" y="508"/>
                  </a:lnTo>
                  <a:lnTo>
                    <a:pt x="8" y="508"/>
                  </a:lnTo>
                  <a:lnTo>
                    <a:pt x="11" y="515"/>
                  </a:lnTo>
                  <a:lnTo>
                    <a:pt x="15" y="524"/>
                  </a:lnTo>
                  <a:lnTo>
                    <a:pt x="15" y="524"/>
                  </a:lnTo>
                  <a:lnTo>
                    <a:pt x="13" y="530"/>
                  </a:lnTo>
                  <a:lnTo>
                    <a:pt x="9" y="535"/>
                  </a:lnTo>
                  <a:lnTo>
                    <a:pt x="9" y="535"/>
                  </a:lnTo>
                  <a:lnTo>
                    <a:pt x="8" y="542"/>
                  </a:lnTo>
                  <a:lnTo>
                    <a:pt x="8" y="550"/>
                  </a:lnTo>
                  <a:lnTo>
                    <a:pt x="9" y="557"/>
                  </a:lnTo>
                  <a:lnTo>
                    <a:pt x="13" y="564"/>
                  </a:lnTo>
                  <a:lnTo>
                    <a:pt x="13" y="564"/>
                  </a:lnTo>
                  <a:lnTo>
                    <a:pt x="17" y="568"/>
                  </a:lnTo>
                  <a:lnTo>
                    <a:pt x="20" y="573"/>
                  </a:lnTo>
                  <a:lnTo>
                    <a:pt x="26" y="577"/>
                  </a:lnTo>
                  <a:lnTo>
                    <a:pt x="29" y="582"/>
                  </a:lnTo>
                  <a:lnTo>
                    <a:pt x="29" y="582"/>
                  </a:lnTo>
                  <a:lnTo>
                    <a:pt x="31" y="584"/>
                  </a:lnTo>
                  <a:lnTo>
                    <a:pt x="31" y="584"/>
                  </a:lnTo>
                  <a:lnTo>
                    <a:pt x="31" y="589"/>
                  </a:lnTo>
                  <a:lnTo>
                    <a:pt x="31" y="595"/>
                  </a:lnTo>
                  <a:lnTo>
                    <a:pt x="28" y="606"/>
                  </a:lnTo>
                  <a:lnTo>
                    <a:pt x="28" y="606"/>
                  </a:lnTo>
                  <a:lnTo>
                    <a:pt x="26" y="618"/>
                  </a:lnTo>
                  <a:lnTo>
                    <a:pt x="28" y="624"/>
                  </a:lnTo>
                  <a:lnTo>
                    <a:pt x="29" y="629"/>
                  </a:lnTo>
                  <a:lnTo>
                    <a:pt x="29" y="629"/>
                  </a:lnTo>
                  <a:lnTo>
                    <a:pt x="37" y="638"/>
                  </a:lnTo>
                  <a:lnTo>
                    <a:pt x="38" y="644"/>
                  </a:lnTo>
                  <a:lnTo>
                    <a:pt x="42" y="649"/>
                  </a:lnTo>
                  <a:lnTo>
                    <a:pt x="42" y="649"/>
                  </a:lnTo>
                  <a:lnTo>
                    <a:pt x="44" y="655"/>
                  </a:lnTo>
                  <a:lnTo>
                    <a:pt x="44" y="662"/>
                  </a:lnTo>
                  <a:lnTo>
                    <a:pt x="42" y="676"/>
                  </a:lnTo>
                  <a:lnTo>
                    <a:pt x="42" y="676"/>
                  </a:lnTo>
                  <a:lnTo>
                    <a:pt x="40" y="684"/>
                  </a:lnTo>
                  <a:lnTo>
                    <a:pt x="35" y="689"/>
                  </a:lnTo>
                  <a:lnTo>
                    <a:pt x="35" y="689"/>
                  </a:lnTo>
                  <a:lnTo>
                    <a:pt x="33" y="691"/>
                  </a:lnTo>
                  <a:lnTo>
                    <a:pt x="31" y="693"/>
                  </a:lnTo>
                  <a:lnTo>
                    <a:pt x="31" y="693"/>
                  </a:lnTo>
                  <a:lnTo>
                    <a:pt x="31" y="696"/>
                  </a:lnTo>
                  <a:lnTo>
                    <a:pt x="33" y="700"/>
                  </a:lnTo>
                  <a:lnTo>
                    <a:pt x="38" y="705"/>
                  </a:lnTo>
                  <a:lnTo>
                    <a:pt x="44" y="711"/>
                  </a:lnTo>
                  <a:lnTo>
                    <a:pt x="49" y="712"/>
                  </a:lnTo>
                  <a:lnTo>
                    <a:pt x="49" y="712"/>
                  </a:lnTo>
                  <a:lnTo>
                    <a:pt x="58" y="714"/>
                  </a:lnTo>
                  <a:lnTo>
                    <a:pt x="67" y="716"/>
                  </a:lnTo>
                  <a:lnTo>
                    <a:pt x="76" y="714"/>
                  </a:lnTo>
                  <a:lnTo>
                    <a:pt x="84" y="711"/>
                  </a:lnTo>
                  <a:lnTo>
                    <a:pt x="84" y="711"/>
                  </a:lnTo>
                  <a:lnTo>
                    <a:pt x="91" y="703"/>
                  </a:lnTo>
                  <a:lnTo>
                    <a:pt x="91" y="703"/>
                  </a:lnTo>
                  <a:lnTo>
                    <a:pt x="95" y="700"/>
                  </a:lnTo>
                  <a:lnTo>
                    <a:pt x="100" y="700"/>
                  </a:lnTo>
                  <a:lnTo>
                    <a:pt x="100" y="700"/>
                  </a:lnTo>
                  <a:lnTo>
                    <a:pt x="109" y="702"/>
                  </a:lnTo>
                  <a:lnTo>
                    <a:pt x="118" y="702"/>
                  </a:lnTo>
                  <a:lnTo>
                    <a:pt x="125" y="703"/>
                  </a:lnTo>
                  <a:lnTo>
                    <a:pt x="134" y="700"/>
                  </a:lnTo>
                  <a:lnTo>
                    <a:pt x="134" y="700"/>
                  </a:lnTo>
                  <a:lnTo>
                    <a:pt x="145" y="696"/>
                  </a:lnTo>
                  <a:lnTo>
                    <a:pt x="152" y="689"/>
                  </a:lnTo>
                  <a:lnTo>
                    <a:pt x="152" y="689"/>
                  </a:lnTo>
                  <a:lnTo>
                    <a:pt x="165" y="676"/>
                  </a:lnTo>
                  <a:lnTo>
                    <a:pt x="165" y="676"/>
                  </a:lnTo>
                  <a:lnTo>
                    <a:pt x="174" y="671"/>
                  </a:lnTo>
                  <a:lnTo>
                    <a:pt x="187" y="665"/>
                  </a:lnTo>
                  <a:lnTo>
                    <a:pt x="187" y="665"/>
                  </a:lnTo>
                  <a:lnTo>
                    <a:pt x="209" y="662"/>
                  </a:lnTo>
                  <a:lnTo>
                    <a:pt x="219" y="658"/>
                  </a:lnTo>
                  <a:lnTo>
                    <a:pt x="230" y="655"/>
                  </a:lnTo>
                  <a:lnTo>
                    <a:pt x="230" y="655"/>
                  </a:lnTo>
                  <a:lnTo>
                    <a:pt x="243" y="651"/>
                  </a:lnTo>
                  <a:lnTo>
                    <a:pt x="254" y="647"/>
                  </a:lnTo>
                  <a:lnTo>
                    <a:pt x="266" y="646"/>
                  </a:lnTo>
                  <a:lnTo>
                    <a:pt x="272" y="647"/>
                  </a:lnTo>
                  <a:lnTo>
                    <a:pt x="279" y="649"/>
                  </a:lnTo>
                  <a:lnTo>
                    <a:pt x="279" y="649"/>
                  </a:lnTo>
                  <a:lnTo>
                    <a:pt x="292" y="656"/>
                  </a:lnTo>
                  <a:lnTo>
                    <a:pt x="292" y="656"/>
                  </a:lnTo>
                  <a:lnTo>
                    <a:pt x="303" y="662"/>
                  </a:lnTo>
                  <a:lnTo>
                    <a:pt x="303" y="662"/>
                  </a:lnTo>
                  <a:lnTo>
                    <a:pt x="308" y="662"/>
                  </a:lnTo>
                  <a:lnTo>
                    <a:pt x="312" y="665"/>
                  </a:lnTo>
                  <a:lnTo>
                    <a:pt x="312" y="665"/>
                  </a:lnTo>
                  <a:lnTo>
                    <a:pt x="314" y="667"/>
                  </a:lnTo>
                  <a:lnTo>
                    <a:pt x="315" y="671"/>
                  </a:lnTo>
                  <a:lnTo>
                    <a:pt x="315" y="671"/>
                  </a:lnTo>
                  <a:lnTo>
                    <a:pt x="317" y="673"/>
                  </a:lnTo>
                  <a:lnTo>
                    <a:pt x="319" y="674"/>
                  </a:lnTo>
                  <a:lnTo>
                    <a:pt x="326" y="678"/>
                  </a:lnTo>
                  <a:lnTo>
                    <a:pt x="326" y="678"/>
                  </a:lnTo>
                  <a:lnTo>
                    <a:pt x="330" y="684"/>
                  </a:lnTo>
                  <a:lnTo>
                    <a:pt x="330" y="691"/>
                  </a:lnTo>
                  <a:lnTo>
                    <a:pt x="330" y="691"/>
                  </a:lnTo>
                  <a:lnTo>
                    <a:pt x="330" y="694"/>
                  </a:lnTo>
                  <a:lnTo>
                    <a:pt x="332" y="698"/>
                  </a:lnTo>
                  <a:lnTo>
                    <a:pt x="333" y="700"/>
                  </a:lnTo>
                  <a:lnTo>
                    <a:pt x="339" y="702"/>
                  </a:lnTo>
                  <a:lnTo>
                    <a:pt x="339" y="702"/>
                  </a:lnTo>
                  <a:lnTo>
                    <a:pt x="344" y="703"/>
                  </a:lnTo>
                  <a:lnTo>
                    <a:pt x="350" y="703"/>
                  </a:lnTo>
                  <a:lnTo>
                    <a:pt x="352" y="700"/>
                  </a:lnTo>
                  <a:lnTo>
                    <a:pt x="355" y="694"/>
                  </a:lnTo>
                  <a:lnTo>
                    <a:pt x="355" y="694"/>
                  </a:lnTo>
                  <a:lnTo>
                    <a:pt x="359" y="685"/>
                  </a:lnTo>
                  <a:lnTo>
                    <a:pt x="362" y="682"/>
                  </a:lnTo>
                  <a:lnTo>
                    <a:pt x="366" y="680"/>
                  </a:lnTo>
                  <a:lnTo>
                    <a:pt x="366" y="680"/>
                  </a:lnTo>
                  <a:lnTo>
                    <a:pt x="371" y="678"/>
                  </a:lnTo>
                  <a:lnTo>
                    <a:pt x="375" y="678"/>
                  </a:lnTo>
                  <a:lnTo>
                    <a:pt x="377" y="680"/>
                  </a:lnTo>
                  <a:lnTo>
                    <a:pt x="377" y="685"/>
                  </a:lnTo>
                  <a:lnTo>
                    <a:pt x="377" y="685"/>
                  </a:lnTo>
                  <a:lnTo>
                    <a:pt x="377" y="689"/>
                  </a:lnTo>
                  <a:lnTo>
                    <a:pt x="373" y="691"/>
                  </a:lnTo>
                  <a:lnTo>
                    <a:pt x="368" y="696"/>
                  </a:lnTo>
                  <a:lnTo>
                    <a:pt x="368" y="696"/>
                  </a:lnTo>
                  <a:lnTo>
                    <a:pt x="361" y="705"/>
                  </a:lnTo>
                  <a:lnTo>
                    <a:pt x="359" y="711"/>
                  </a:lnTo>
                  <a:lnTo>
                    <a:pt x="357" y="714"/>
                  </a:lnTo>
                  <a:lnTo>
                    <a:pt x="357" y="714"/>
                  </a:lnTo>
                  <a:lnTo>
                    <a:pt x="357" y="718"/>
                  </a:lnTo>
                  <a:lnTo>
                    <a:pt x="359" y="720"/>
                  </a:lnTo>
                  <a:lnTo>
                    <a:pt x="364" y="722"/>
                  </a:lnTo>
                  <a:lnTo>
                    <a:pt x="364" y="722"/>
                  </a:lnTo>
                  <a:lnTo>
                    <a:pt x="368" y="722"/>
                  </a:lnTo>
                  <a:lnTo>
                    <a:pt x="370" y="720"/>
                  </a:lnTo>
                  <a:lnTo>
                    <a:pt x="373" y="714"/>
                  </a:lnTo>
                  <a:lnTo>
                    <a:pt x="373" y="714"/>
                  </a:lnTo>
                  <a:lnTo>
                    <a:pt x="377" y="712"/>
                  </a:lnTo>
                  <a:lnTo>
                    <a:pt x="379" y="712"/>
                  </a:lnTo>
                  <a:lnTo>
                    <a:pt x="381" y="714"/>
                  </a:lnTo>
                  <a:lnTo>
                    <a:pt x="381" y="718"/>
                  </a:lnTo>
                  <a:lnTo>
                    <a:pt x="381" y="718"/>
                  </a:lnTo>
                  <a:lnTo>
                    <a:pt x="379" y="722"/>
                  </a:lnTo>
                  <a:lnTo>
                    <a:pt x="377" y="723"/>
                  </a:lnTo>
                  <a:lnTo>
                    <a:pt x="373" y="727"/>
                  </a:lnTo>
                  <a:lnTo>
                    <a:pt x="373" y="731"/>
                  </a:lnTo>
                  <a:lnTo>
                    <a:pt x="373" y="731"/>
                  </a:lnTo>
                  <a:lnTo>
                    <a:pt x="375" y="732"/>
                  </a:lnTo>
                  <a:lnTo>
                    <a:pt x="377" y="734"/>
                  </a:lnTo>
                  <a:lnTo>
                    <a:pt x="382" y="734"/>
                  </a:lnTo>
                  <a:lnTo>
                    <a:pt x="390" y="734"/>
                  </a:lnTo>
                  <a:lnTo>
                    <a:pt x="395" y="736"/>
                  </a:lnTo>
                  <a:lnTo>
                    <a:pt x="395" y="736"/>
                  </a:lnTo>
                  <a:lnTo>
                    <a:pt x="399" y="738"/>
                  </a:lnTo>
                  <a:lnTo>
                    <a:pt x="400" y="740"/>
                  </a:lnTo>
                  <a:lnTo>
                    <a:pt x="402" y="747"/>
                  </a:lnTo>
                  <a:lnTo>
                    <a:pt x="402" y="752"/>
                  </a:lnTo>
                  <a:lnTo>
                    <a:pt x="399" y="760"/>
                  </a:lnTo>
                  <a:lnTo>
                    <a:pt x="399" y="760"/>
                  </a:lnTo>
                  <a:lnTo>
                    <a:pt x="397" y="769"/>
                  </a:lnTo>
                  <a:lnTo>
                    <a:pt x="397" y="774"/>
                  </a:lnTo>
                  <a:lnTo>
                    <a:pt x="399" y="776"/>
                  </a:lnTo>
                  <a:lnTo>
                    <a:pt x="399" y="776"/>
                  </a:lnTo>
                  <a:lnTo>
                    <a:pt x="404" y="779"/>
                  </a:lnTo>
                  <a:lnTo>
                    <a:pt x="409" y="781"/>
                  </a:lnTo>
                  <a:lnTo>
                    <a:pt x="422" y="783"/>
                  </a:lnTo>
                  <a:lnTo>
                    <a:pt x="422" y="783"/>
                  </a:lnTo>
                  <a:lnTo>
                    <a:pt x="431" y="785"/>
                  </a:lnTo>
                  <a:lnTo>
                    <a:pt x="437" y="788"/>
                  </a:lnTo>
                  <a:lnTo>
                    <a:pt x="444" y="801"/>
                  </a:lnTo>
                  <a:lnTo>
                    <a:pt x="444" y="801"/>
                  </a:lnTo>
                  <a:lnTo>
                    <a:pt x="449" y="805"/>
                  </a:lnTo>
                  <a:lnTo>
                    <a:pt x="455" y="805"/>
                  </a:lnTo>
                  <a:lnTo>
                    <a:pt x="460" y="803"/>
                  </a:lnTo>
                  <a:lnTo>
                    <a:pt x="464" y="798"/>
                  </a:lnTo>
                  <a:lnTo>
                    <a:pt x="464" y="798"/>
                  </a:lnTo>
                  <a:lnTo>
                    <a:pt x="469" y="794"/>
                  </a:lnTo>
                  <a:lnTo>
                    <a:pt x="475" y="792"/>
                  </a:lnTo>
                  <a:lnTo>
                    <a:pt x="480" y="792"/>
                  </a:lnTo>
                  <a:lnTo>
                    <a:pt x="485" y="794"/>
                  </a:lnTo>
                  <a:lnTo>
                    <a:pt x="485" y="794"/>
                  </a:lnTo>
                  <a:lnTo>
                    <a:pt x="491" y="801"/>
                  </a:lnTo>
                  <a:lnTo>
                    <a:pt x="495" y="805"/>
                  </a:lnTo>
                  <a:lnTo>
                    <a:pt x="500" y="807"/>
                  </a:lnTo>
                  <a:lnTo>
                    <a:pt x="500" y="807"/>
                  </a:lnTo>
                  <a:lnTo>
                    <a:pt x="505" y="805"/>
                  </a:lnTo>
                  <a:lnTo>
                    <a:pt x="509" y="801"/>
                  </a:lnTo>
                  <a:lnTo>
                    <a:pt x="513" y="798"/>
                  </a:lnTo>
                  <a:lnTo>
                    <a:pt x="514" y="792"/>
                  </a:lnTo>
                  <a:lnTo>
                    <a:pt x="514" y="792"/>
                  </a:lnTo>
                  <a:lnTo>
                    <a:pt x="516" y="785"/>
                  </a:lnTo>
                  <a:lnTo>
                    <a:pt x="518" y="781"/>
                  </a:lnTo>
                  <a:lnTo>
                    <a:pt x="520" y="779"/>
                  </a:lnTo>
                  <a:lnTo>
                    <a:pt x="520" y="779"/>
                  </a:lnTo>
                  <a:lnTo>
                    <a:pt x="523" y="778"/>
                  </a:lnTo>
                  <a:lnTo>
                    <a:pt x="527" y="778"/>
                  </a:lnTo>
                  <a:lnTo>
                    <a:pt x="533" y="778"/>
                  </a:lnTo>
                  <a:lnTo>
                    <a:pt x="533" y="778"/>
                  </a:lnTo>
                  <a:lnTo>
                    <a:pt x="540" y="779"/>
                  </a:lnTo>
                  <a:lnTo>
                    <a:pt x="547" y="778"/>
                  </a:lnTo>
                  <a:lnTo>
                    <a:pt x="552" y="776"/>
                  </a:lnTo>
                  <a:lnTo>
                    <a:pt x="554" y="774"/>
                  </a:lnTo>
                  <a:lnTo>
                    <a:pt x="556" y="770"/>
                  </a:lnTo>
                  <a:lnTo>
                    <a:pt x="556" y="770"/>
                  </a:lnTo>
                  <a:lnTo>
                    <a:pt x="556" y="765"/>
                  </a:lnTo>
                  <a:lnTo>
                    <a:pt x="554" y="761"/>
                  </a:lnTo>
                  <a:lnTo>
                    <a:pt x="552" y="758"/>
                  </a:lnTo>
                  <a:lnTo>
                    <a:pt x="552" y="754"/>
                  </a:lnTo>
                  <a:lnTo>
                    <a:pt x="552" y="754"/>
                  </a:lnTo>
                  <a:lnTo>
                    <a:pt x="554" y="750"/>
                  </a:lnTo>
                  <a:lnTo>
                    <a:pt x="556" y="749"/>
                  </a:lnTo>
                  <a:lnTo>
                    <a:pt x="556" y="749"/>
                  </a:lnTo>
                  <a:lnTo>
                    <a:pt x="556" y="741"/>
                  </a:lnTo>
                  <a:lnTo>
                    <a:pt x="556" y="741"/>
                  </a:lnTo>
                  <a:lnTo>
                    <a:pt x="558" y="731"/>
                  </a:lnTo>
                  <a:lnTo>
                    <a:pt x="558" y="727"/>
                  </a:lnTo>
                  <a:lnTo>
                    <a:pt x="562" y="722"/>
                  </a:lnTo>
                  <a:lnTo>
                    <a:pt x="562" y="722"/>
                  </a:lnTo>
                  <a:lnTo>
                    <a:pt x="565" y="716"/>
                  </a:lnTo>
                  <a:lnTo>
                    <a:pt x="569" y="711"/>
                  </a:lnTo>
                  <a:lnTo>
                    <a:pt x="571" y="703"/>
                  </a:lnTo>
                  <a:lnTo>
                    <a:pt x="571" y="696"/>
                  </a:lnTo>
                  <a:lnTo>
                    <a:pt x="571" y="696"/>
                  </a:lnTo>
                  <a:lnTo>
                    <a:pt x="571" y="687"/>
                  </a:lnTo>
                  <a:lnTo>
                    <a:pt x="571" y="682"/>
                  </a:lnTo>
                  <a:lnTo>
                    <a:pt x="572" y="678"/>
                  </a:lnTo>
                  <a:lnTo>
                    <a:pt x="572" y="678"/>
                  </a:lnTo>
                  <a:lnTo>
                    <a:pt x="576" y="673"/>
                  </a:lnTo>
                  <a:lnTo>
                    <a:pt x="581" y="671"/>
                  </a:lnTo>
                  <a:lnTo>
                    <a:pt x="590" y="667"/>
                  </a:lnTo>
                  <a:lnTo>
                    <a:pt x="596" y="665"/>
                  </a:lnTo>
                  <a:lnTo>
                    <a:pt x="600" y="662"/>
                  </a:lnTo>
                  <a:lnTo>
                    <a:pt x="603" y="658"/>
                  </a:lnTo>
                  <a:lnTo>
                    <a:pt x="605" y="653"/>
                  </a:lnTo>
                  <a:lnTo>
                    <a:pt x="605" y="653"/>
                  </a:lnTo>
                  <a:lnTo>
                    <a:pt x="605" y="644"/>
                  </a:lnTo>
                  <a:lnTo>
                    <a:pt x="603" y="637"/>
                  </a:lnTo>
                  <a:lnTo>
                    <a:pt x="601" y="620"/>
                  </a:lnTo>
                  <a:lnTo>
                    <a:pt x="601" y="620"/>
                  </a:lnTo>
                  <a:lnTo>
                    <a:pt x="601" y="615"/>
                  </a:lnTo>
                  <a:lnTo>
                    <a:pt x="603" y="609"/>
                  </a:lnTo>
                  <a:lnTo>
                    <a:pt x="607" y="599"/>
                  </a:lnTo>
                  <a:lnTo>
                    <a:pt x="607" y="599"/>
                  </a:lnTo>
                  <a:lnTo>
                    <a:pt x="609" y="593"/>
                  </a:lnTo>
                  <a:lnTo>
                    <a:pt x="607" y="589"/>
                  </a:lnTo>
                  <a:lnTo>
                    <a:pt x="603" y="580"/>
                  </a:lnTo>
                  <a:lnTo>
                    <a:pt x="603" y="580"/>
                  </a:lnTo>
                  <a:lnTo>
                    <a:pt x="600" y="570"/>
                  </a:lnTo>
                  <a:lnTo>
                    <a:pt x="598" y="559"/>
                  </a:lnTo>
                  <a:lnTo>
                    <a:pt x="598" y="559"/>
                  </a:lnTo>
                  <a:close/>
                  <a:moveTo>
                    <a:pt x="238" y="19"/>
                  </a:moveTo>
                  <a:lnTo>
                    <a:pt x="238" y="19"/>
                  </a:lnTo>
                  <a:lnTo>
                    <a:pt x="234" y="18"/>
                  </a:lnTo>
                  <a:lnTo>
                    <a:pt x="232" y="18"/>
                  </a:lnTo>
                  <a:lnTo>
                    <a:pt x="228" y="18"/>
                  </a:lnTo>
                  <a:lnTo>
                    <a:pt x="227" y="16"/>
                  </a:lnTo>
                  <a:lnTo>
                    <a:pt x="227" y="16"/>
                  </a:lnTo>
                  <a:lnTo>
                    <a:pt x="227" y="12"/>
                  </a:lnTo>
                  <a:lnTo>
                    <a:pt x="227" y="7"/>
                  </a:lnTo>
                  <a:lnTo>
                    <a:pt x="225" y="3"/>
                  </a:lnTo>
                  <a:lnTo>
                    <a:pt x="223" y="0"/>
                  </a:lnTo>
                  <a:lnTo>
                    <a:pt x="223" y="0"/>
                  </a:lnTo>
                  <a:lnTo>
                    <a:pt x="221" y="0"/>
                  </a:lnTo>
                  <a:lnTo>
                    <a:pt x="221" y="0"/>
                  </a:lnTo>
                  <a:lnTo>
                    <a:pt x="219" y="1"/>
                  </a:lnTo>
                  <a:lnTo>
                    <a:pt x="219" y="3"/>
                  </a:lnTo>
                  <a:lnTo>
                    <a:pt x="216" y="12"/>
                  </a:lnTo>
                  <a:lnTo>
                    <a:pt x="216" y="25"/>
                  </a:lnTo>
                  <a:lnTo>
                    <a:pt x="216" y="25"/>
                  </a:lnTo>
                  <a:lnTo>
                    <a:pt x="219" y="32"/>
                  </a:lnTo>
                  <a:lnTo>
                    <a:pt x="223" y="34"/>
                  </a:lnTo>
                  <a:lnTo>
                    <a:pt x="225" y="36"/>
                  </a:lnTo>
                  <a:lnTo>
                    <a:pt x="225" y="36"/>
                  </a:lnTo>
                  <a:lnTo>
                    <a:pt x="230" y="36"/>
                  </a:lnTo>
                  <a:lnTo>
                    <a:pt x="232" y="34"/>
                  </a:lnTo>
                  <a:lnTo>
                    <a:pt x="234" y="32"/>
                  </a:lnTo>
                  <a:lnTo>
                    <a:pt x="234" y="32"/>
                  </a:lnTo>
                  <a:lnTo>
                    <a:pt x="232" y="32"/>
                  </a:lnTo>
                  <a:lnTo>
                    <a:pt x="232" y="30"/>
                  </a:lnTo>
                  <a:lnTo>
                    <a:pt x="232" y="29"/>
                  </a:lnTo>
                  <a:lnTo>
                    <a:pt x="232" y="27"/>
                  </a:lnTo>
                  <a:lnTo>
                    <a:pt x="232" y="27"/>
                  </a:lnTo>
                  <a:lnTo>
                    <a:pt x="238" y="23"/>
                  </a:lnTo>
                  <a:lnTo>
                    <a:pt x="238" y="21"/>
                  </a:lnTo>
                  <a:lnTo>
                    <a:pt x="238" y="19"/>
                  </a:lnTo>
                  <a:lnTo>
                    <a:pt x="238" y="19"/>
                  </a:lnTo>
                  <a:close/>
                  <a:moveTo>
                    <a:pt x="967" y="792"/>
                  </a:moveTo>
                  <a:lnTo>
                    <a:pt x="967" y="792"/>
                  </a:lnTo>
                  <a:lnTo>
                    <a:pt x="958" y="790"/>
                  </a:lnTo>
                  <a:lnTo>
                    <a:pt x="949" y="787"/>
                  </a:lnTo>
                  <a:lnTo>
                    <a:pt x="949" y="787"/>
                  </a:lnTo>
                  <a:lnTo>
                    <a:pt x="945" y="783"/>
                  </a:lnTo>
                  <a:lnTo>
                    <a:pt x="943" y="776"/>
                  </a:lnTo>
                  <a:lnTo>
                    <a:pt x="943" y="776"/>
                  </a:lnTo>
                  <a:lnTo>
                    <a:pt x="942" y="769"/>
                  </a:lnTo>
                  <a:lnTo>
                    <a:pt x="938" y="763"/>
                  </a:lnTo>
                  <a:lnTo>
                    <a:pt x="933" y="760"/>
                  </a:lnTo>
                  <a:lnTo>
                    <a:pt x="929" y="752"/>
                  </a:lnTo>
                  <a:lnTo>
                    <a:pt x="929" y="752"/>
                  </a:lnTo>
                  <a:lnTo>
                    <a:pt x="927" y="747"/>
                  </a:lnTo>
                  <a:lnTo>
                    <a:pt x="925" y="738"/>
                  </a:lnTo>
                  <a:lnTo>
                    <a:pt x="924" y="731"/>
                  </a:lnTo>
                  <a:lnTo>
                    <a:pt x="920" y="725"/>
                  </a:lnTo>
                  <a:lnTo>
                    <a:pt x="920" y="725"/>
                  </a:lnTo>
                  <a:lnTo>
                    <a:pt x="913" y="722"/>
                  </a:lnTo>
                  <a:lnTo>
                    <a:pt x="907" y="722"/>
                  </a:lnTo>
                  <a:lnTo>
                    <a:pt x="904" y="722"/>
                  </a:lnTo>
                  <a:lnTo>
                    <a:pt x="904" y="722"/>
                  </a:lnTo>
                  <a:lnTo>
                    <a:pt x="902" y="723"/>
                  </a:lnTo>
                  <a:lnTo>
                    <a:pt x="902" y="723"/>
                  </a:lnTo>
                  <a:lnTo>
                    <a:pt x="902" y="729"/>
                  </a:lnTo>
                  <a:lnTo>
                    <a:pt x="905" y="732"/>
                  </a:lnTo>
                  <a:lnTo>
                    <a:pt x="911" y="740"/>
                  </a:lnTo>
                  <a:lnTo>
                    <a:pt x="911" y="740"/>
                  </a:lnTo>
                  <a:lnTo>
                    <a:pt x="916" y="747"/>
                  </a:lnTo>
                  <a:lnTo>
                    <a:pt x="920" y="758"/>
                  </a:lnTo>
                  <a:lnTo>
                    <a:pt x="924" y="779"/>
                  </a:lnTo>
                  <a:lnTo>
                    <a:pt x="924" y="779"/>
                  </a:lnTo>
                  <a:lnTo>
                    <a:pt x="924" y="787"/>
                  </a:lnTo>
                  <a:lnTo>
                    <a:pt x="924" y="790"/>
                  </a:lnTo>
                  <a:lnTo>
                    <a:pt x="922" y="794"/>
                  </a:lnTo>
                  <a:lnTo>
                    <a:pt x="922" y="794"/>
                  </a:lnTo>
                  <a:lnTo>
                    <a:pt x="916" y="801"/>
                  </a:lnTo>
                  <a:lnTo>
                    <a:pt x="914" y="805"/>
                  </a:lnTo>
                  <a:lnTo>
                    <a:pt x="914" y="810"/>
                  </a:lnTo>
                  <a:lnTo>
                    <a:pt x="914" y="810"/>
                  </a:lnTo>
                  <a:lnTo>
                    <a:pt x="916" y="816"/>
                  </a:lnTo>
                  <a:lnTo>
                    <a:pt x="918" y="821"/>
                  </a:lnTo>
                  <a:lnTo>
                    <a:pt x="925" y="832"/>
                  </a:lnTo>
                  <a:lnTo>
                    <a:pt x="925" y="832"/>
                  </a:lnTo>
                  <a:lnTo>
                    <a:pt x="931" y="834"/>
                  </a:lnTo>
                  <a:lnTo>
                    <a:pt x="933" y="837"/>
                  </a:lnTo>
                  <a:lnTo>
                    <a:pt x="933" y="837"/>
                  </a:lnTo>
                  <a:lnTo>
                    <a:pt x="931" y="843"/>
                  </a:lnTo>
                  <a:lnTo>
                    <a:pt x="929" y="848"/>
                  </a:lnTo>
                  <a:lnTo>
                    <a:pt x="929" y="848"/>
                  </a:lnTo>
                  <a:lnTo>
                    <a:pt x="931" y="852"/>
                  </a:lnTo>
                  <a:lnTo>
                    <a:pt x="934" y="857"/>
                  </a:lnTo>
                  <a:lnTo>
                    <a:pt x="938" y="859"/>
                  </a:lnTo>
                  <a:lnTo>
                    <a:pt x="943" y="859"/>
                  </a:lnTo>
                  <a:lnTo>
                    <a:pt x="943" y="859"/>
                  </a:lnTo>
                  <a:lnTo>
                    <a:pt x="949" y="855"/>
                  </a:lnTo>
                  <a:lnTo>
                    <a:pt x="952" y="850"/>
                  </a:lnTo>
                  <a:lnTo>
                    <a:pt x="956" y="837"/>
                  </a:lnTo>
                  <a:lnTo>
                    <a:pt x="956" y="837"/>
                  </a:lnTo>
                  <a:lnTo>
                    <a:pt x="962" y="828"/>
                  </a:lnTo>
                  <a:lnTo>
                    <a:pt x="969" y="821"/>
                  </a:lnTo>
                  <a:lnTo>
                    <a:pt x="969" y="821"/>
                  </a:lnTo>
                  <a:lnTo>
                    <a:pt x="978" y="808"/>
                  </a:lnTo>
                  <a:lnTo>
                    <a:pt x="981" y="803"/>
                  </a:lnTo>
                  <a:lnTo>
                    <a:pt x="983" y="799"/>
                  </a:lnTo>
                  <a:lnTo>
                    <a:pt x="981" y="796"/>
                  </a:lnTo>
                  <a:lnTo>
                    <a:pt x="981" y="796"/>
                  </a:lnTo>
                  <a:lnTo>
                    <a:pt x="980" y="792"/>
                  </a:lnTo>
                  <a:lnTo>
                    <a:pt x="976" y="792"/>
                  </a:lnTo>
                  <a:lnTo>
                    <a:pt x="967" y="792"/>
                  </a:lnTo>
                  <a:lnTo>
                    <a:pt x="967" y="792"/>
                  </a:lnTo>
                  <a:close/>
                  <a:moveTo>
                    <a:pt x="893" y="854"/>
                  </a:moveTo>
                  <a:lnTo>
                    <a:pt x="893" y="854"/>
                  </a:lnTo>
                  <a:lnTo>
                    <a:pt x="889" y="854"/>
                  </a:lnTo>
                  <a:lnTo>
                    <a:pt x="889" y="854"/>
                  </a:lnTo>
                  <a:lnTo>
                    <a:pt x="885" y="857"/>
                  </a:lnTo>
                  <a:lnTo>
                    <a:pt x="882" y="861"/>
                  </a:lnTo>
                  <a:lnTo>
                    <a:pt x="878" y="870"/>
                  </a:lnTo>
                  <a:lnTo>
                    <a:pt x="878" y="870"/>
                  </a:lnTo>
                  <a:lnTo>
                    <a:pt x="876" y="883"/>
                  </a:lnTo>
                  <a:lnTo>
                    <a:pt x="875" y="888"/>
                  </a:lnTo>
                  <a:lnTo>
                    <a:pt x="873" y="895"/>
                  </a:lnTo>
                  <a:lnTo>
                    <a:pt x="873" y="895"/>
                  </a:lnTo>
                  <a:lnTo>
                    <a:pt x="867" y="901"/>
                  </a:lnTo>
                  <a:lnTo>
                    <a:pt x="860" y="908"/>
                  </a:lnTo>
                  <a:lnTo>
                    <a:pt x="853" y="912"/>
                  </a:lnTo>
                  <a:lnTo>
                    <a:pt x="846" y="915"/>
                  </a:lnTo>
                  <a:lnTo>
                    <a:pt x="846" y="915"/>
                  </a:lnTo>
                  <a:lnTo>
                    <a:pt x="838" y="917"/>
                  </a:lnTo>
                  <a:lnTo>
                    <a:pt x="835" y="919"/>
                  </a:lnTo>
                  <a:lnTo>
                    <a:pt x="833" y="921"/>
                  </a:lnTo>
                  <a:lnTo>
                    <a:pt x="833" y="921"/>
                  </a:lnTo>
                  <a:lnTo>
                    <a:pt x="829" y="924"/>
                  </a:lnTo>
                  <a:lnTo>
                    <a:pt x="826" y="928"/>
                  </a:lnTo>
                  <a:lnTo>
                    <a:pt x="826" y="928"/>
                  </a:lnTo>
                  <a:lnTo>
                    <a:pt x="826" y="926"/>
                  </a:lnTo>
                  <a:lnTo>
                    <a:pt x="826" y="926"/>
                  </a:lnTo>
                  <a:lnTo>
                    <a:pt x="826" y="930"/>
                  </a:lnTo>
                  <a:lnTo>
                    <a:pt x="824" y="933"/>
                  </a:lnTo>
                  <a:lnTo>
                    <a:pt x="819" y="937"/>
                  </a:lnTo>
                  <a:lnTo>
                    <a:pt x="813" y="939"/>
                  </a:lnTo>
                  <a:lnTo>
                    <a:pt x="808" y="942"/>
                  </a:lnTo>
                  <a:lnTo>
                    <a:pt x="808" y="942"/>
                  </a:lnTo>
                  <a:lnTo>
                    <a:pt x="802" y="950"/>
                  </a:lnTo>
                  <a:lnTo>
                    <a:pt x="800" y="955"/>
                  </a:lnTo>
                  <a:lnTo>
                    <a:pt x="800" y="959"/>
                  </a:lnTo>
                  <a:lnTo>
                    <a:pt x="800" y="959"/>
                  </a:lnTo>
                  <a:lnTo>
                    <a:pt x="804" y="962"/>
                  </a:lnTo>
                  <a:lnTo>
                    <a:pt x="806" y="964"/>
                  </a:lnTo>
                  <a:lnTo>
                    <a:pt x="815" y="964"/>
                  </a:lnTo>
                  <a:lnTo>
                    <a:pt x="815" y="964"/>
                  </a:lnTo>
                  <a:lnTo>
                    <a:pt x="817" y="966"/>
                  </a:lnTo>
                  <a:lnTo>
                    <a:pt x="820" y="968"/>
                  </a:lnTo>
                  <a:lnTo>
                    <a:pt x="824" y="973"/>
                  </a:lnTo>
                  <a:lnTo>
                    <a:pt x="824" y="973"/>
                  </a:lnTo>
                  <a:lnTo>
                    <a:pt x="829" y="977"/>
                  </a:lnTo>
                  <a:lnTo>
                    <a:pt x="838" y="978"/>
                  </a:lnTo>
                  <a:lnTo>
                    <a:pt x="838" y="978"/>
                  </a:lnTo>
                  <a:lnTo>
                    <a:pt x="847" y="977"/>
                  </a:lnTo>
                  <a:lnTo>
                    <a:pt x="855" y="975"/>
                  </a:lnTo>
                  <a:lnTo>
                    <a:pt x="862" y="971"/>
                  </a:lnTo>
                  <a:lnTo>
                    <a:pt x="864" y="968"/>
                  </a:lnTo>
                  <a:lnTo>
                    <a:pt x="864" y="964"/>
                  </a:lnTo>
                  <a:lnTo>
                    <a:pt x="864" y="964"/>
                  </a:lnTo>
                  <a:lnTo>
                    <a:pt x="866" y="948"/>
                  </a:lnTo>
                  <a:lnTo>
                    <a:pt x="866" y="940"/>
                  </a:lnTo>
                  <a:lnTo>
                    <a:pt x="867" y="933"/>
                  </a:lnTo>
                  <a:lnTo>
                    <a:pt x="867" y="933"/>
                  </a:lnTo>
                  <a:lnTo>
                    <a:pt x="875" y="926"/>
                  </a:lnTo>
                  <a:lnTo>
                    <a:pt x="882" y="922"/>
                  </a:lnTo>
                  <a:lnTo>
                    <a:pt x="882" y="922"/>
                  </a:lnTo>
                  <a:lnTo>
                    <a:pt x="889" y="921"/>
                  </a:lnTo>
                  <a:lnTo>
                    <a:pt x="893" y="919"/>
                  </a:lnTo>
                  <a:lnTo>
                    <a:pt x="895" y="915"/>
                  </a:lnTo>
                  <a:lnTo>
                    <a:pt x="895" y="915"/>
                  </a:lnTo>
                  <a:lnTo>
                    <a:pt x="896" y="912"/>
                  </a:lnTo>
                  <a:lnTo>
                    <a:pt x="896" y="908"/>
                  </a:lnTo>
                  <a:lnTo>
                    <a:pt x="895" y="904"/>
                  </a:lnTo>
                  <a:lnTo>
                    <a:pt x="896" y="901"/>
                  </a:lnTo>
                  <a:lnTo>
                    <a:pt x="896" y="901"/>
                  </a:lnTo>
                  <a:lnTo>
                    <a:pt x="898" y="897"/>
                  </a:lnTo>
                  <a:lnTo>
                    <a:pt x="900" y="893"/>
                  </a:lnTo>
                  <a:lnTo>
                    <a:pt x="907" y="888"/>
                  </a:lnTo>
                  <a:lnTo>
                    <a:pt x="907" y="888"/>
                  </a:lnTo>
                  <a:lnTo>
                    <a:pt x="914" y="883"/>
                  </a:lnTo>
                  <a:lnTo>
                    <a:pt x="918" y="879"/>
                  </a:lnTo>
                  <a:lnTo>
                    <a:pt x="920" y="875"/>
                  </a:lnTo>
                  <a:lnTo>
                    <a:pt x="920" y="875"/>
                  </a:lnTo>
                  <a:lnTo>
                    <a:pt x="920" y="872"/>
                  </a:lnTo>
                  <a:lnTo>
                    <a:pt x="918" y="866"/>
                  </a:lnTo>
                  <a:lnTo>
                    <a:pt x="913" y="859"/>
                  </a:lnTo>
                  <a:lnTo>
                    <a:pt x="913" y="859"/>
                  </a:lnTo>
                  <a:lnTo>
                    <a:pt x="905" y="854"/>
                  </a:lnTo>
                  <a:lnTo>
                    <a:pt x="893" y="854"/>
                  </a:lnTo>
                  <a:lnTo>
                    <a:pt x="893" y="854"/>
                  </a:lnTo>
                  <a:close/>
                  <a:moveTo>
                    <a:pt x="147" y="68"/>
                  </a:moveTo>
                  <a:lnTo>
                    <a:pt x="147" y="68"/>
                  </a:lnTo>
                  <a:lnTo>
                    <a:pt x="151" y="67"/>
                  </a:lnTo>
                  <a:lnTo>
                    <a:pt x="152" y="61"/>
                  </a:lnTo>
                  <a:lnTo>
                    <a:pt x="152" y="57"/>
                  </a:lnTo>
                  <a:lnTo>
                    <a:pt x="151" y="54"/>
                  </a:lnTo>
                  <a:lnTo>
                    <a:pt x="151" y="54"/>
                  </a:lnTo>
                  <a:lnTo>
                    <a:pt x="147" y="50"/>
                  </a:lnTo>
                  <a:lnTo>
                    <a:pt x="140" y="48"/>
                  </a:lnTo>
                  <a:lnTo>
                    <a:pt x="129" y="50"/>
                  </a:lnTo>
                  <a:lnTo>
                    <a:pt x="129" y="50"/>
                  </a:lnTo>
                  <a:lnTo>
                    <a:pt x="120" y="48"/>
                  </a:lnTo>
                  <a:lnTo>
                    <a:pt x="114" y="47"/>
                  </a:lnTo>
                  <a:lnTo>
                    <a:pt x="114" y="45"/>
                  </a:lnTo>
                  <a:lnTo>
                    <a:pt x="114" y="43"/>
                  </a:lnTo>
                  <a:lnTo>
                    <a:pt x="114" y="43"/>
                  </a:lnTo>
                  <a:lnTo>
                    <a:pt x="116" y="39"/>
                  </a:lnTo>
                  <a:lnTo>
                    <a:pt x="123" y="38"/>
                  </a:lnTo>
                  <a:lnTo>
                    <a:pt x="134" y="36"/>
                  </a:lnTo>
                  <a:lnTo>
                    <a:pt x="134" y="36"/>
                  </a:lnTo>
                  <a:lnTo>
                    <a:pt x="143" y="36"/>
                  </a:lnTo>
                  <a:lnTo>
                    <a:pt x="151" y="36"/>
                  </a:lnTo>
                  <a:lnTo>
                    <a:pt x="151" y="36"/>
                  </a:lnTo>
                  <a:lnTo>
                    <a:pt x="160" y="36"/>
                  </a:lnTo>
                  <a:lnTo>
                    <a:pt x="167" y="34"/>
                  </a:lnTo>
                  <a:lnTo>
                    <a:pt x="174" y="29"/>
                  </a:lnTo>
                  <a:lnTo>
                    <a:pt x="176" y="27"/>
                  </a:lnTo>
                  <a:lnTo>
                    <a:pt x="178" y="21"/>
                  </a:lnTo>
                  <a:lnTo>
                    <a:pt x="178" y="21"/>
                  </a:lnTo>
                  <a:lnTo>
                    <a:pt x="176" y="18"/>
                  </a:lnTo>
                  <a:lnTo>
                    <a:pt x="174" y="16"/>
                  </a:lnTo>
                  <a:lnTo>
                    <a:pt x="174" y="16"/>
                  </a:lnTo>
                  <a:lnTo>
                    <a:pt x="171" y="18"/>
                  </a:lnTo>
                  <a:lnTo>
                    <a:pt x="165" y="19"/>
                  </a:lnTo>
                  <a:lnTo>
                    <a:pt x="165" y="19"/>
                  </a:lnTo>
                  <a:lnTo>
                    <a:pt x="160" y="23"/>
                  </a:lnTo>
                  <a:lnTo>
                    <a:pt x="154" y="25"/>
                  </a:lnTo>
                  <a:lnTo>
                    <a:pt x="154" y="25"/>
                  </a:lnTo>
                  <a:lnTo>
                    <a:pt x="143" y="25"/>
                  </a:lnTo>
                  <a:lnTo>
                    <a:pt x="134" y="23"/>
                  </a:lnTo>
                  <a:lnTo>
                    <a:pt x="134" y="23"/>
                  </a:lnTo>
                  <a:lnTo>
                    <a:pt x="123" y="23"/>
                  </a:lnTo>
                  <a:lnTo>
                    <a:pt x="123" y="23"/>
                  </a:lnTo>
                  <a:lnTo>
                    <a:pt x="120" y="19"/>
                  </a:lnTo>
                  <a:lnTo>
                    <a:pt x="116" y="18"/>
                  </a:lnTo>
                  <a:lnTo>
                    <a:pt x="114" y="18"/>
                  </a:lnTo>
                  <a:lnTo>
                    <a:pt x="114" y="18"/>
                  </a:lnTo>
                  <a:lnTo>
                    <a:pt x="109" y="19"/>
                  </a:lnTo>
                  <a:lnTo>
                    <a:pt x="104" y="21"/>
                  </a:lnTo>
                  <a:lnTo>
                    <a:pt x="100" y="27"/>
                  </a:lnTo>
                  <a:lnTo>
                    <a:pt x="98" y="32"/>
                  </a:lnTo>
                  <a:lnTo>
                    <a:pt x="98" y="32"/>
                  </a:lnTo>
                  <a:lnTo>
                    <a:pt x="98" y="38"/>
                  </a:lnTo>
                  <a:lnTo>
                    <a:pt x="100" y="41"/>
                  </a:lnTo>
                  <a:lnTo>
                    <a:pt x="100" y="47"/>
                  </a:lnTo>
                  <a:lnTo>
                    <a:pt x="98" y="52"/>
                  </a:lnTo>
                  <a:lnTo>
                    <a:pt x="98" y="52"/>
                  </a:lnTo>
                  <a:lnTo>
                    <a:pt x="95" y="57"/>
                  </a:lnTo>
                  <a:lnTo>
                    <a:pt x="93" y="65"/>
                  </a:lnTo>
                  <a:lnTo>
                    <a:pt x="93" y="65"/>
                  </a:lnTo>
                  <a:lnTo>
                    <a:pt x="95" y="72"/>
                  </a:lnTo>
                  <a:lnTo>
                    <a:pt x="95" y="77"/>
                  </a:lnTo>
                  <a:lnTo>
                    <a:pt x="95" y="77"/>
                  </a:lnTo>
                  <a:lnTo>
                    <a:pt x="91" y="88"/>
                  </a:lnTo>
                  <a:lnTo>
                    <a:pt x="89" y="92"/>
                  </a:lnTo>
                  <a:lnTo>
                    <a:pt x="91" y="97"/>
                  </a:lnTo>
                  <a:lnTo>
                    <a:pt x="91" y="97"/>
                  </a:lnTo>
                  <a:lnTo>
                    <a:pt x="91" y="103"/>
                  </a:lnTo>
                  <a:lnTo>
                    <a:pt x="91" y="108"/>
                  </a:lnTo>
                  <a:lnTo>
                    <a:pt x="91" y="108"/>
                  </a:lnTo>
                  <a:lnTo>
                    <a:pt x="91" y="123"/>
                  </a:lnTo>
                  <a:lnTo>
                    <a:pt x="93" y="132"/>
                  </a:lnTo>
                  <a:lnTo>
                    <a:pt x="95" y="139"/>
                  </a:lnTo>
                  <a:lnTo>
                    <a:pt x="95" y="139"/>
                  </a:lnTo>
                  <a:lnTo>
                    <a:pt x="98" y="141"/>
                  </a:lnTo>
                  <a:lnTo>
                    <a:pt x="102" y="141"/>
                  </a:lnTo>
                  <a:lnTo>
                    <a:pt x="105" y="141"/>
                  </a:lnTo>
                  <a:lnTo>
                    <a:pt x="107" y="137"/>
                  </a:lnTo>
                  <a:lnTo>
                    <a:pt x="114" y="130"/>
                  </a:lnTo>
                  <a:lnTo>
                    <a:pt x="116" y="123"/>
                  </a:lnTo>
                  <a:lnTo>
                    <a:pt x="116" y="123"/>
                  </a:lnTo>
                  <a:lnTo>
                    <a:pt x="114" y="115"/>
                  </a:lnTo>
                  <a:lnTo>
                    <a:pt x="114" y="110"/>
                  </a:lnTo>
                  <a:lnTo>
                    <a:pt x="114" y="106"/>
                  </a:lnTo>
                  <a:lnTo>
                    <a:pt x="114" y="106"/>
                  </a:lnTo>
                  <a:lnTo>
                    <a:pt x="116" y="103"/>
                  </a:lnTo>
                  <a:lnTo>
                    <a:pt x="118" y="101"/>
                  </a:lnTo>
                  <a:lnTo>
                    <a:pt x="122" y="101"/>
                  </a:lnTo>
                  <a:lnTo>
                    <a:pt x="123" y="103"/>
                  </a:lnTo>
                  <a:lnTo>
                    <a:pt x="123" y="103"/>
                  </a:lnTo>
                  <a:lnTo>
                    <a:pt x="125" y="106"/>
                  </a:lnTo>
                  <a:lnTo>
                    <a:pt x="127" y="110"/>
                  </a:lnTo>
                  <a:lnTo>
                    <a:pt x="129" y="115"/>
                  </a:lnTo>
                  <a:lnTo>
                    <a:pt x="131" y="119"/>
                  </a:lnTo>
                  <a:lnTo>
                    <a:pt x="131" y="119"/>
                  </a:lnTo>
                  <a:lnTo>
                    <a:pt x="133" y="123"/>
                  </a:lnTo>
                  <a:lnTo>
                    <a:pt x="134" y="123"/>
                  </a:lnTo>
                  <a:lnTo>
                    <a:pt x="136" y="124"/>
                  </a:lnTo>
                  <a:lnTo>
                    <a:pt x="136" y="124"/>
                  </a:lnTo>
                  <a:lnTo>
                    <a:pt x="138" y="123"/>
                  </a:lnTo>
                  <a:lnTo>
                    <a:pt x="138" y="119"/>
                  </a:lnTo>
                  <a:lnTo>
                    <a:pt x="138" y="119"/>
                  </a:lnTo>
                  <a:lnTo>
                    <a:pt x="145" y="115"/>
                  </a:lnTo>
                  <a:lnTo>
                    <a:pt x="147" y="114"/>
                  </a:lnTo>
                  <a:lnTo>
                    <a:pt x="149" y="112"/>
                  </a:lnTo>
                  <a:lnTo>
                    <a:pt x="149" y="112"/>
                  </a:lnTo>
                  <a:lnTo>
                    <a:pt x="149" y="108"/>
                  </a:lnTo>
                  <a:lnTo>
                    <a:pt x="147" y="105"/>
                  </a:lnTo>
                  <a:lnTo>
                    <a:pt x="142" y="99"/>
                  </a:lnTo>
                  <a:lnTo>
                    <a:pt x="142" y="99"/>
                  </a:lnTo>
                  <a:lnTo>
                    <a:pt x="134" y="94"/>
                  </a:lnTo>
                  <a:lnTo>
                    <a:pt x="131" y="92"/>
                  </a:lnTo>
                  <a:lnTo>
                    <a:pt x="129" y="88"/>
                  </a:lnTo>
                  <a:lnTo>
                    <a:pt x="129" y="88"/>
                  </a:lnTo>
                  <a:lnTo>
                    <a:pt x="127" y="85"/>
                  </a:lnTo>
                  <a:lnTo>
                    <a:pt x="127" y="81"/>
                  </a:lnTo>
                  <a:lnTo>
                    <a:pt x="129" y="76"/>
                  </a:lnTo>
                  <a:lnTo>
                    <a:pt x="131" y="72"/>
                  </a:lnTo>
                  <a:lnTo>
                    <a:pt x="131" y="72"/>
                  </a:lnTo>
                  <a:lnTo>
                    <a:pt x="134" y="70"/>
                  </a:lnTo>
                  <a:lnTo>
                    <a:pt x="140" y="70"/>
                  </a:lnTo>
                  <a:lnTo>
                    <a:pt x="143" y="70"/>
                  </a:lnTo>
                  <a:lnTo>
                    <a:pt x="147" y="68"/>
                  </a:lnTo>
                  <a:lnTo>
                    <a:pt x="147" y="68"/>
                  </a:lnTo>
                  <a:close/>
                  <a:moveTo>
                    <a:pt x="156" y="242"/>
                  </a:moveTo>
                  <a:lnTo>
                    <a:pt x="156" y="242"/>
                  </a:lnTo>
                  <a:lnTo>
                    <a:pt x="161" y="240"/>
                  </a:lnTo>
                  <a:lnTo>
                    <a:pt x="165" y="238"/>
                  </a:lnTo>
                  <a:lnTo>
                    <a:pt x="174" y="233"/>
                  </a:lnTo>
                  <a:lnTo>
                    <a:pt x="174" y="233"/>
                  </a:lnTo>
                  <a:lnTo>
                    <a:pt x="180" y="229"/>
                  </a:lnTo>
                  <a:lnTo>
                    <a:pt x="183" y="226"/>
                  </a:lnTo>
                  <a:lnTo>
                    <a:pt x="190" y="219"/>
                  </a:lnTo>
                  <a:lnTo>
                    <a:pt x="190" y="219"/>
                  </a:lnTo>
                  <a:lnTo>
                    <a:pt x="200" y="215"/>
                  </a:lnTo>
                  <a:lnTo>
                    <a:pt x="205" y="211"/>
                  </a:lnTo>
                  <a:lnTo>
                    <a:pt x="209" y="208"/>
                  </a:lnTo>
                  <a:lnTo>
                    <a:pt x="209" y="208"/>
                  </a:lnTo>
                  <a:lnTo>
                    <a:pt x="209" y="206"/>
                  </a:lnTo>
                  <a:lnTo>
                    <a:pt x="207" y="204"/>
                  </a:lnTo>
                  <a:lnTo>
                    <a:pt x="207" y="204"/>
                  </a:lnTo>
                  <a:lnTo>
                    <a:pt x="201" y="204"/>
                  </a:lnTo>
                  <a:lnTo>
                    <a:pt x="198" y="206"/>
                  </a:lnTo>
                  <a:lnTo>
                    <a:pt x="198" y="206"/>
                  </a:lnTo>
                  <a:lnTo>
                    <a:pt x="194" y="208"/>
                  </a:lnTo>
                  <a:lnTo>
                    <a:pt x="190" y="209"/>
                  </a:lnTo>
                  <a:lnTo>
                    <a:pt x="190" y="209"/>
                  </a:lnTo>
                  <a:lnTo>
                    <a:pt x="185" y="209"/>
                  </a:lnTo>
                  <a:lnTo>
                    <a:pt x="185" y="209"/>
                  </a:lnTo>
                  <a:lnTo>
                    <a:pt x="181" y="209"/>
                  </a:lnTo>
                  <a:lnTo>
                    <a:pt x="180" y="211"/>
                  </a:lnTo>
                  <a:lnTo>
                    <a:pt x="180" y="213"/>
                  </a:lnTo>
                  <a:lnTo>
                    <a:pt x="178" y="215"/>
                  </a:lnTo>
                  <a:lnTo>
                    <a:pt x="178" y="215"/>
                  </a:lnTo>
                  <a:lnTo>
                    <a:pt x="174" y="217"/>
                  </a:lnTo>
                  <a:lnTo>
                    <a:pt x="171" y="217"/>
                  </a:lnTo>
                  <a:lnTo>
                    <a:pt x="171" y="217"/>
                  </a:lnTo>
                  <a:lnTo>
                    <a:pt x="167" y="219"/>
                  </a:lnTo>
                  <a:lnTo>
                    <a:pt x="165" y="220"/>
                  </a:lnTo>
                  <a:lnTo>
                    <a:pt x="165" y="220"/>
                  </a:lnTo>
                  <a:lnTo>
                    <a:pt x="154" y="231"/>
                  </a:lnTo>
                  <a:lnTo>
                    <a:pt x="154" y="231"/>
                  </a:lnTo>
                  <a:lnTo>
                    <a:pt x="151" y="235"/>
                  </a:lnTo>
                  <a:lnTo>
                    <a:pt x="149" y="238"/>
                  </a:lnTo>
                  <a:lnTo>
                    <a:pt x="151" y="240"/>
                  </a:lnTo>
                  <a:lnTo>
                    <a:pt x="156" y="242"/>
                  </a:lnTo>
                  <a:lnTo>
                    <a:pt x="156" y="24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a:p>
          </p:txBody>
        </p:sp>
        <p:sp>
          <p:nvSpPr>
            <p:cNvPr id="8" name="Freeform 9">
              <a:hlinkHover r:id="rId4" action="ppaction://hlinksldjump"/>
              <a:extLst>
                <a:ext uri="{FF2B5EF4-FFF2-40B4-BE49-F238E27FC236}">
                  <a16:creationId xmlns:a16="http://schemas.microsoft.com/office/drawing/2014/main" id="{95E2B8CB-4C80-F996-CA57-F4DAAD92E6FC}"/>
                </a:ext>
              </a:extLst>
            </p:cNvPr>
            <p:cNvSpPr>
              <a:spLocks noEditPoints="1"/>
            </p:cNvSpPr>
            <p:nvPr/>
          </p:nvSpPr>
          <p:spPr bwMode="auto">
            <a:xfrm>
              <a:off x="4601688" y="785390"/>
              <a:ext cx="1870869" cy="1421607"/>
            </a:xfrm>
            <a:custGeom>
              <a:avLst/>
              <a:gdLst>
                <a:gd name="T0" fmla="*/ 1408 w 2357"/>
                <a:gd name="T1" fmla="*/ 487 h 1791"/>
                <a:gd name="T2" fmla="*/ 1207 w 2357"/>
                <a:gd name="T3" fmla="*/ 268 h 1791"/>
                <a:gd name="T4" fmla="*/ 1005 w 2357"/>
                <a:gd name="T5" fmla="*/ 246 h 1791"/>
                <a:gd name="T6" fmla="*/ 1095 w 2357"/>
                <a:gd name="T7" fmla="*/ 469 h 1791"/>
                <a:gd name="T8" fmla="*/ 1050 w 2357"/>
                <a:gd name="T9" fmla="*/ 391 h 1791"/>
                <a:gd name="T10" fmla="*/ 786 w 2357"/>
                <a:gd name="T11" fmla="*/ 313 h 1791"/>
                <a:gd name="T12" fmla="*/ 773 w 2357"/>
                <a:gd name="T13" fmla="*/ 223 h 1791"/>
                <a:gd name="T14" fmla="*/ 829 w 2357"/>
                <a:gd name="T15" fmla="*/ 273 h 1791"/>
                <a:gd name="T16" fmla="*/ 891 w 2357"/>
                <a:gd name="T17" fmla="*/ 255 h 1791"/>
                <a:gd name="T18" fmla="*/ 923 w 2357"/>
                <a:gd name="T19" fmla="*/ 353 h 1791"/>
                <a:gd name="T20" fmla="*/ 755 w 2357"/>
                <a:gd name="T21" fmla="*/ 364 h 1791"/>
                <a:gd name="T22" fmla="*/ 901 w 2357"/>
                <a:gd name="T23" fmla="*/ 447 h 1791"/>
                <a:gd name="T24" fmla="*/ 865 w 2357"/>
                <a:gd name="T25" fmla="*/ 221 h 1791"/>
                <a:gd name="T26" fmla="*/ 1531 w 2357"/>
                <a:gd name="T27" fmla="*/ 483 h 1791"/>
                <a:gd name="T28" fmla="*/ 1249 w 2357"/>
                <a:gd name="T29" fmla="*/ 380 h 1791"/>
                <a:gd name="T30" fmla="*/ 1435 w 2357"/>
                <a:gd name="T31" fmla="*/ 539 h 1791"/>
                <a:gd name="T32" fmla="*/ 1560 w 2357"/>
                <a:gd name="T33" fmla="*/ 592 h 1791"/>
                <a:gd name="T34" fmla="*/ 1146 w 2357"/>
                <a:gd name="T35" fmla="*/ 166 h 1791"/>
                <a:gd name="T36" fmla="*/ 1215 w 2357"/>
                <a:gd name="T37" fmla="*/ 208 h 1791"/>
                <a:gd name="T38" fmla="*/ 1392 w 2357"/>
                <a:gd name="T39" fmla="*/ 192 h 1791"/>
                <a:gd name="T40" fmla="*/ 1604 w 2357"/>
                <a:gd name="T41" fmla="*/ 67 h 1791"/>
                <a:gd name="T42" fmla="*/ 1381 w 2357"/>
                <a:gd name="T43" fmla="*/ 38 h 1791"/>
                <a:gd name="T44" fmla="*/ 1229 w 2357"/>
                <a:gd name="T45" fmla="*/ 71 h 1791"/>
                <a:gd name="T46" fmla="*/ 1274 w 2357"/>
                <a:gd name="T47" fmla="*/ 98 h 1791"/>
                <a:gd name="T48" fmla="*/ 1229 w 2357"/>
                <a:gd name="T49" fmla="*/ 128 h 1791"/>
                <a:gd name="T50" fmla="*/ 1307 w 2357"/>
                <a:gd name="T51" fmla="*/ 603 h 1791"/>
                <a:gd name="T52" fmla="*/ 1694 w 2357"/>
                <a:gd name="T53" fmla="*/ 910 h 1791"/>
                <a:gd name="T54" fmla="*/ 1419 w 2357"/>
                <a:gd name="T55" fmla="*/ 1596 h 1791"/>
                <a:gd name="T56" fmla="*/ 1394 w 2357"/>
                <a:gd name="T57" fmla="*/ 1552 h 1791"/>
                <a:gd name="T58" fmla="*/ 2246 w 2357"/>
                <a:gd name="T59" fmla="*/ 333 h 1791"/>
                <a:gd name="T60" fmla="*/ 2252 w 2357"/>
                <a:gd name="T61" fmla="*/ 195 h 1791"/>
                <a:gd name="T62" fmla="*/ 2232 w 2357"/>
                <a:gd name="T63" fmla="*/ 89 h 1791"/>
                <a:gd name="T64" fmla="*/ 2215 w 2357"/>
                <a:gd name="T65" fmla="*/ 36 h 1791"/>
                <a:gd name="T66" fmla="*/ 1949 w 2357"/>
                <a:gd name="T67" fmla="*/ 25 h 1791"/>
                <a:gd name="T68" fmla="*/ 1776 w 2357"/>
                <a:gd name="T69" fmla="*/ 81 h 1791"/>
                <a:gd name="T70" fmla="*/ 1528 w 2357"/>
                <a:gd name="T71" fmla="*/ 125 h 1791"/>
                <a:gd name="T72" fmla="*/ 1484 w 2357"/>
                <a:gd name="T73" fmla="*/ 246 h 1791"/>
                <a:gd name="T74" fmla="*/ 1718 w 2357"/>
                <a:gd name="T75" fmla="*/ 431 h 1791"/>
                <a:gd name="T76" fmla="*/ 1758 w 2357"/>
                <a:gd name="T77" fmla="*/ 577 h 1791"/>
                <a:gd name="T78" fmla="*/ 1924 w 2357"/>
                <a:gd name="T79" fmla="*/ 610 h 1791"/>
                <a:gd name="T80" fmla="*/ 1272 w 2357"/>
                <a:gd name="T81" fmla="*/ 1717 h 1791"/>
                <a:gd name="T82" fmla="*/ 1106 w 2357"/>
                <a:gd name="T83" fmla="*/ 1598 h 1791"/>
                <a:gd name="T84" fmla="*/ 1330 w 2357"/>
                <a:gd name="T85" fmla="*/ 1451 h 1791"/>
                <a:gd name="T86" fmla="*/ 1511 w 2357"/>
                <a:gd name="T87" fmla="*/ 1073 h 1791"/>
                <a:gd name="T88" fmla="*/ 1569 w 2357"/>
                <a:gd name="T89" fmla="*/ 966 h 1791"/>
                <a:gd name="T90" fmla="*/ 1642 w 2357"/>
                <a:gd name="T91" fmla="*/ 869 h 1791"/>
                <a:gd name="T92" fmla="*/ 1423 w 2357"/>
                <a:gd name="T93" fmla="*/ 626 h 1791"/>
                <a:gd name="T94" fmla="*/ 1316 w 2357"/>
                <a:gd name="T95" fmla="*/ 887 h 1791"/>
                <a:gd name="T96" fmla="*/ 1182 w 2357"/>
                <a:gd name="T97" fmla="*/ 565 h 1791"/>
                <a:gd name="T98" fmla="*/ 1267 w 2357"/>
                <a:gd name="T99" fmla="*/ 465 h 1791"/>
                <a:gd name="T100" fmla="*/ 1164 w 2357"/>
                <a:gd name="T101" fmla="*/ 414 h 1791"/>
                <a:gd name="T102" fmla="*/ 1097 w 2357"/>
                <a:gd name="T103" fmla="*/ 385 h 1791"/>
                <a:gd name="T104" fmla="*/ 1010 w 2357"/>
                <a:gd name="T105" fmla="*/ 496 h 1791"/>
                <a:gd name="T106" fmla="*/ 811 w 2357"/>
                <a:gd name="T107" fmla="*/ 476 h 1791"/>
                <a:gd name="T108" fmla="*/ 552 w 2357"/>
                <a:gd name="T109" fmla="*/ 458 h 1791"/>
                <a:gd name="T110" fmla="*/ 65 w 2357"/>
                <a:gd name="T111" fmla="*/ 445 h 1791"/>
                <a:gd name="T112" fmla="*/ 67 w 2357"/>
                <a:gd name="T113" fmla="*/ 572 h 1791"/>
                <a:gd name="T114" fmla="*/ 87 w 2357"/>
                <a:gd name="T115" fmla="*/ 720 h 1791"/>
                <a:gd name="T116" fmla="*/ 217 w 2357"/>
                <a:gd name="T117" fmla="*/ 697 h 1791"/>
                <a:gd name="T118" fmla="*/ 469 w 2357"/>
                <a:gd name="T119" fmla="*/ 733 h 1791"/>
                <a:gd name="T120" fmla="*/ 650 w 2357"/>
                <a:gd name="T121" fmla="*/ 977 h 1791"/>
                <a:gd name="T122" fmla="*/ 880 w 2357"/>
                <a:gd name="T123" fmla="*/ 1489 h 1791"/>
                <a:gd name="T124" fmla="*/ 1122 w 2357"/>
                <a:gd name="T125" fmla="*/ 164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7" h="1791">
                  <a:moveTo>
                    <a:pt x="1086" y="284"/>
                  </a:moveTo>
                  <a:lnTo>
                    <a:pt x="1086" y="284"/>
                  </a:lnTo>
                  <a:lnTo>
                    <a:pt x="1086" y="279"/>
                  </a:lnTo>
                  <a:lnTo>
                    <a:pt x="1088" y="275"/>
                  </a:lnTo>
                  <a:lnTo>
                    <a:pt x="1093" y="268"/>
                  </a:lnTo>
                  <a:lnTo>
                    <a:pt x="1093" y="268"/>
                  </a:lnTo>
                  <a:lnTo>
                    <a:pt x="1102" y="261"/>
                  </a:lnTo>
                  <a:lnTo>
                    <a:pt x="1102" y="261"/>
                  </a:lnTo>
                  <a:lnTo>
                    <a:pt x="1111" y="259"/>
                  </a:lnTo>
                  <a:lnTo>
                    <a:pt x="1111" y="259"/>
                  </a:lnTo>
                  <a:lnTo>
                    <a:pt x="1115" y="261"/>
                  </a:lnTo>
                  <a:lnTo>
                    <a:pt x="1119" y="262"/>
                  </a:lnTo>
                  <a:lnTo>
                    <a:pt x="1124" y="268"/>
                  </a:lnTo>
                  <a:lnTo>
                    <a:pt x="1128" y="275"/>
                  </a:lnTo>
                  <a:lnTo>
                    <a:pt x="1128" y="282"/>
                  </a:lnTo>
                  <a:lnTo>
                    <a:pt x="1128" y="282"/>
                  </a:lnTo>
                  <a:lnTo>
                    <a:pt x="1126" y="290"/>
                  </a:lnTo>
                  <a:lnTo>
                    <a:pt x="1122" y="291"/>
                  </a:lnTo>
                  <a:lnTo>
                    <a:pt x="1117" y="293"/>
                  </a:lnTo>
                  <a:lnTo>
                    <a:pt x="1110" y="293"/>
                  </a:lnTo>
                  <a:lnTo>
                    <a:pt x="1110" y="293"/>
                  </a:lnTo>
                  <a:lnTo>
                    <a:pt x="1097" y="291"/>
                  </a:lnTo>
                  <a:lnTo>
                    <a:pt x="1090" y="290"/>
                  </a:lnTo>
                  <a:lnTo>
                    <a:pt x="1088" y="286"/>
                  </a:lnTo>
                  <a:lnTo>
                    <a:pt x="1086" y="284"/>
                  </a:lnTo>
                  <a:lnTo>
                    <a:pt x="1086" y="284"/>
                  </a:lnTo>
                  <a:close/>
                  <a:moveTo>
                    <a:pt x="1122" y="214"/>
                  </a:moveTo>
                  <a:lnTo>
                    <a:pt x="1122" y="214"/>
                  </a:lnTo>
                  <a:lnTo>
                    <a:pt x="1131" y="214"/>
                  </a:lnTo>
                  <a:lnTo>
                    <a:pt x="1137" y="210"/>
                  </a:lnTo>
                  <a:lnTo>
                    <a:pt x="1140" y="208"/>
                  </a:lnTo>
                  <a:lnTo>
                    <a:pt x="1142" y="204"/>
                  </a:lnTo>
                  <a:lnTo>
                    <a:pt x="1140" y="201"/>
                  </a:lnTo>
                  <a:lnTo>
                    <a:pt x="1137" y="197"/>
                  </a:lnTo>
                  <a:lnTo>
                    <a:pt x="1131" y="197"/>
                  </a:lnTo>
                  <a:lnTo>
                    <a:pt x="1122" y="197"/>
                  </a:lnTo>
                  <a:lnTo>
                    <a:pt x="1122" y="197"/>
                  </a:lnTo>
                  <a:lnTo>
                    <a:pt x="1115" y="201"/>
                  </a:lnTo>
                  <a:lnTo>
                    <a:pt x="1106" y="204"/>
                  </a:lnTo>
                  <a:lnTo>
                    <a:pt x="1100" y="204"/>
                  </a:lnTo>
                  <a:lnTo>
                    <a:pt x="1100" y="204"/>
                  </a:lnTo>
                  <a:lnTo>
                    <a:pt x="1099" y="203"/>
                  </a:lnTo>
                  <a:lnTo>
                    <a:pt x="1095" y="203"/>
                  </a:lnTo>
                  <a:lnTo>
                    <a:pt x="1091" y="208"/>
                  </a:lnTo>
                  <a:lnTo>
                    <a:pt x="1091" y="208"/>
                  </a:lnTo>
                  <a:lnTo>
                    <a:pt x="1095" y="208"/>
                  </a:lnTo>
                  <a:lnTo>
                    <a:pt x="1097" y="208"/>
                  </a:lnTo>
                  <a:lnTo>
                    <a:pt x="1099" y="206"/>
                  </a:lnTo>
                  <a:lnTo>
                    <a:pt x="1100" y="206"/>
                  </a:lnTo>
                  <a:lnTo>
                    <a:pt x="1100" y="206"/>
                  </a:lnTo>
                  <a:lnTo>
                    <a:pt x="1111" y="210"/>
                  </a:lnTo>
                  <a:lnTo>
                    <a:pt x="1117" y="212"/>
                  </a:lnTo>
                  <a:lnTo>
                    <a:pt x="1122" y="214"/>
                  </a:lnTo>
                  <a:lnTo>
                    <a:pt x="1122" y="214"/>
                  </a:lnTo>
                  <a:close/>
                  <a:moveTo>
                    <a:pt x="1403" y="481"/>
                  </a:moveTo>
                  <a:lnTo>
                    <a:pt x="1403" y="481"/>
                  </a:lnTo>
                  <a:lnTo>
                    <a:pt x="1401" y="481"/>
                  </a:lnTo>
                  <a:lnTo>
                    <a:pt x="1401" y="481"/>
                  </a:lnTo>
                  <a:lnTo>
                    <a:pt x="1397" y="483"/>
                  </a:lnTo>
                  <a:lnTo>
                    <a:pt x="1394" y="485"/>
                  </a:lnTo>
                  <a:lnTo>
                    <a:pt x="1392" y="487"/>
                  </a:lnTo>
                  <a:lnTo>
                    <a:pt x="1392" y="490"/>
                  </a:lnTo>
                  <a:lnTo>
                    <a:pt x="1392" y="499"/>
                  </a:lnTo>
                  <a:lnTo>
                    <a:pt x="1396" y="501"/>
                  </a:lnTo>
                  <a:lnTo>
                    <a:pt x="1397" y="505"/>
                  </a:lnTo>
                  <a:lnTo>
                    <a:pt x="1397" y="505"/>
                  </a:lnTo>
                  <a:lnTo>
                    <a:pt x="1403" y="505"/>
                  </a:lnTo>
                  <a:lnTo>
                    <a:pt x="1406" y="503"/>
                  </a:lnTo>
                  <a:lnTo>
                    <a:pt x="1408" y="499"/>
                  </a:lnTo>
                  <a:lnTo>
                    <a:pt x="1410" y="496"/>
                  </a:lnTo>
                  <a:lnTo>
                    <a:pt x="1410" y="490"/>
                  </a:lnTo>
                  <a:lnTo>
                    <a:pt x="1408" y="487"/>
                  </a:lnTo>
                  <a:lnTo>
                    <a:pt x="1406" y="483"/>
                  </a:lnTo>
                  <a:lnTo>
                    <a:pt x="1403" y="481"/>
                  </a:lnTo>
                  <a:lnTo>
                    <a:pt x="1403" y="481"/>
                  </a:lnTo>
                  <a:close/>
                  <a:moveTo>
                    <a:pt x="1153" y="268"/>
                  </a:moveTo>
                  <a:lnTo>
                    <a:pt x="1153" y="268"/>
                  </a:lnTo>
                  <a:lnTo>
                    <a:pt x="1155" y="275"/>
                  </a:lnTo>
                  <a:lnTo>
                    <a:pt x="1157" y="282"/>
                  </a:lnTo>
                  <a:lnTo>
                    <a:pt x="1160" y="286"/>
                  </a:lnTo>
                  <a:lnTo>
                    <a:pt x="1166" y="290"/>
                  </a:lnTo>
                  <a:lnTo>
                    <a:pt x="1166" y="290"/>
                  </a:lnTo>
                  <a:lnTo>
                    <a:pt x="1173" y="291"/>
                  </a:lnTo>
                  <a:lnTo>
                    <a:pt x="1182" y="291"/>
                  </a:lnTo>
                  <a:lnTo>
                    <a:pt x="1182" y="291"/>
                  </a:lnTo>
                  <a:lnTo>
                    <a:pt x="1187" y="290"/>
                  </a:lnTo>
                  <a:lnTo>
                    <a:pt x="1191" y="290"/>
                  </a:lnTo>
                  <a:lnTo>
                    <a:pt x="1191" y="290"/>
                  </a:lnTo>
                  <a:lnTo>
                    <a:pt x="1196" y="293"/>
                  </a:lnTo>
                  <a:lnTo>
                    <a:pt x="1200" y="295"/>
                  </a:lnTo>
                  <a:lnTo>
                    <a:pt x="1200" y="295"/>
                  </a:lnTo>
                  <a:lnTo>
                    <a:pt x="1204" y="295"/>
                  </a:lnTo>
                  <a:lnTo>
                    <a:pt x="1205" y="295"/>
                  </a:lnTo>
                  <a:lnTo>
                    <a:pt x="1213" y="290"/>
                  </a:lnTo>
                  <a:lnTo>
                    <a:pt x="1224" y="280"/>
                  </a:lnTo>
                  <a:lnTo>
                    <a:pt x="1224" y="280"/>
                  </a:lnTo>
                  <a:lnTo>
                    <a:pt x="1229" y="277"/>
                  </a:lnTo>
                  <a:lnTo>
                    <a:pt x="1236" y="277"/>
                  </a:lnTo>
                  <a:lnTo>
                    <a:pt x="1242" y="279"/>
                  </a:lnTo>
                  <a:lnTo>
                    <a:pt x="1247" y="282"/>
                  </a:lnTo>
                  <a:lnTo>
                    <a:pt x="1247" y="282"/>
                  </a:lnTo>
                  <a:lnTo>
                    <a:pt x="1254" y="288"/>
                  </a:lnTo>
                  <a:lnTo>
                    <a:pt x="1260" y="291"/>
                  </a:lnTo>
                  <a:lnTo>
                    <a:pt x="1265" y="291"/>
                  </a:lnTo>
                  <a:lnTo>
                    <a:pt x="1274" y="290"/>
                  </a:lnTo>
                  <a:lnTo>
                    <a:pt x="1274" y="290"/>
                  </a:lnTo>
                  <a:lnTo>
                    <a:pt x="1280" y="286"/>
                  </a:lnTo>
                  <a:lnTo>
                    <a:pt x="1283" y="284"/>
                  </a:lnTo>
                  <a:lnTo>
                    <a:pt x="1287" y="284"/>
                  </a:lnTo>
                  <a:lnTo>
                    <a:pt x="1287" y="284"/>
                  </a:lnTo>
                  <a:lnTo>
                    <a:pt x="1292" y="288"/>
                  </a:lnTo>
                  <a:lnTo>
                    <a:pt x="1298" y="291"/>
                  </a:lnTo>
                  <a:lnTo>
                    <a:pt x="1298" y="291"/>
                  </a:lnTo>
                  <a:lnTo>
                    <a:pt x="1307" y="293"/>
                  </a:lnTo>
                  <a:lnTo>
                    <a:pt x="1320" y="291"/>
                  </a:lnTo>
                  <a:lnTo>
                    <a:pt x="1330" y="288"/>
                  </a:lnTo>
                  <a:lnTo>
                    <a:pt x="1334" y="286"/>
                  </a:lnTo>
                  <a:lnTo>
                    <a:pt x="1336" y="282"/>
                  </a:lnTo>
                  <a:lnTo>
                    <a:pt x="1336" y="282"/>
                  </a:lnTo>
                  <a:lnTo>
                    <a:pt x="1338" y="273"/>
                  </a:lnTo>
                  <a:lnTo>
                    <a:pt x="1336" y="268"/>
                  </a:lnTo>
                  <a:lnTo>
                    <a:pt x="1330" y="262"/>
                  </a:lnTo>
                  <a:lnTo>
                    <a:pt x="1323" y="259"/>
                  </a:lnTo>
                  <a:lnTo>
                    <a:pt x="1323" y="259"/>
                  </a:lnTo>
                  <a:lnTo>
                    <a:pt x="1307" y="259"/>
                  </a:lnTo>
                  <a:lnTo>
                    <a:pt x="1307" y="259"/>
                  </a:lnTo>
                  <a:lnTo>
                    <a:pt x="1300" y="257"/>
                  </a:lnTo>
                  <a:lnTo>
                    <a:pt x="1292" y="255"/>
                  </a:lnTo>
                  <a:lnTo>
                    <a:pt x="1292" y="255"/>
                  </a:lnTo>
                  <a:lnTo>
                    <a:pt x="1287" y="255"/>
                  </a:lnTo>
                  <a:lnTo>
                    <a:pt x="1283" y="255"/>
                  </a:lnTo>
                  <a:lnTo>
                    <a:pt x="1276" y="257"/>
                  </a:lnTo>
                  <a:lnTo>
                    <a:pt x="1276" y="257"/>
                  </a:lnTo>
                  <a:lnTo>
                    <a:pt x="1271" y="259"/>
                  </a:lnTo>
                  <a:lnTo>
                    <a:pt x="1265" y="259"/>
                  </a:lnTo>
                  <a:lnTo>
                    <a:pt x="1253" y="257"/>
                  </a:lnTo>
                  <a:lnTo>
                    <a:pt x="1253" y="257"/>
                  </a:lnTo>
                  <a:lnTo>
                    <a:pt x="1247" y="257"/>
                  </a:lnTo>
                  <a:lnTo>
                    <a:pt x="1242" y="259"/>
                  </a:lnTo>
                  <a:lnTo>
                    <a:pt x="1231" y="264"/>
                  </a:lnTo>
                  <a:lnTo>
                    <a:pt x="1231" y="264"/>
                  </a:lnTo>
                  <a:lnTo>
                    <a:pt x="1224" y="266"/>
                  </a:lnTo>
                  <a:lnTo>
                    <a:pt x="1215" y="268"/>
                  </a:lnTo>
                  <a:lnTo>
                    <a:pt x="1207" y="268"/>
                  </a:lnTo>
                  <a:lnTo>
                    <a:pt x="1200" y="264"/>
                  </a:lnTo>
                  <a:lnTo>
                    <a:pt x="1200" y="264"/>
                  </a:lnTo>
                  <a:lnTo>
                    <a:pt x="1195" y="261"/>
                  </a:lnTo>
                  <a:lnTo>
                    <a:pt x="1195" y="261"/>
                  </a:lnTo>
                  <a:lnTo>
                    <a:pt x="1187" y="259"/>
                  </a:lnTo>
                  <a:lnTo>
                    <a:pt x="1187" y="259"/>
                  </a:lnTo>
                  <a:lnTo>
                    <a:pt x="1186" y="255"/>
                  </a:lnTo>
                  <a:lnTo>
                    <a:pt x="1184" y="252"/>
                  </a:lnTo>
                  <a:lnTo>
                    <a:pt x="1182" y="244"/>
                  </a:lnTo>
                  <a:lnTo>
                    <a:pt x="1182" y="244"/>
                  </a:lnTo>
                  <a:lnTo>
                    <a:pt x="1178" y="239"/>
                  </a:lnTo>
                  <a:lnTo>
                    <a:pt x="1175" y="237"/>
                  </a:lnTo>
                  <a:lnTo>
                    <a:pt x="1169" y="237"/>
                  </a:lnTo>
                  <a:lnTo>
                    <a:pt x="1164" y="235"/>
                  </a:lnTo>
                  <a:lnTo>
                    <a:pt x="1164" y="235"/>
                  </a:lnTo>
                  <a:lnTo>
                    <a:pt x="1158" y="230"/>
                  </a:lnTo>
                  <a:lnTo>
                    <a:pt x="1155" y="228"/>
                  </a:lnTo>
                  <a:lnTo>
                    <a:pt x="1151" y="228"/>
                  </a:lnTo>
                  <a:lnTo>
                    <a:pt x="1151" y="228"/>
                  </a:lnTo>
                  <a:lnTo>
                    <a:pt x="1146" y="228"/>
                  </a:lnTo>
                  <a:lnTo>
                    <a:pt x="1139" y="230"/>
                  </a:lnTo>
                  <a:lnTo>
                    <a:pt x="1139" y="230"/>
                  </a:lnTo>
                  <a:lnTo>
                    <a:pt x="1135" y="230"/>
                  </a:lnTo>
                  <a:lnTo>
                    <a:pt x="1133" y="228"/>
                  </a:lnTo>
                  <a:lnTo>
                    <a:pt x="1131" y="226"/>
                  </a:lnTo>
                  <a:lnTo>
                    <a:pt x="1129" y="223"/>
                  </a:lnTo>
                  <a:lnTo>
                    <a:pt x="1129" y="223"/>
                  </a:lnTo>
                  <a:lnTo>
                    <a:pt x="1122" y="221"/>
                  </a:lnTo>
                  <a:lnTo>
                    <a:pt x="1115" y="219"/>
                  </a:lnTo>
                  <a:lnTo>
                    <a:pt x="1106" y="221"/>
                  </a:lnTo>
                  <a:lnTo>
                    <a:pt x="1099" y="224"/>
                  </a:lnTo>
                  <a:lnTo>
                    <a:pt x="1099" y="224"/>
                  </a:lnTo>
                  <a:lnTo>
                    <a:pt x="1097" y="226"/>
                  </a:lnTo>
                  <a:lnTo>
                    <a:pt x="1097" y="226"/>
                  </a:lnTo>
                  <a:lnTo>
                    <a:pt x="1095" y="230"/>
                  </a:lnTo>
                  <a:lnTo>
                    <a:pt x="1097" y="232"/>
                  </a:lnTo>
                  <a:lnTo>
                    <a:pt x="1100" y="235"/>
                  </a:lnTo>
                  <a:lnTo>
                    <a:pt x="1106" y="237"/>
                  </a:lnTo>
                  <a:lnTo>
                    <a:pt x="1111" y="237"/>
                  </a:lnTo>
                  <a:lnTo>
                    <a:pt x="1111" y="237"/>
                  </a:lnTo>
                  <a:lnTo>
                    <a:pt x="1133" y="237"/>
                  </a:lnTo>
                  <a:lnTo>
                    <a:pt x="1144" y="241"/>
                  </a:lnTo>
                  <a:lnTo>
                    <a:pt x="1148" y="242"/>
                  </a:lnTo>
                  <a:lnTo>
                    <a:pt x="1151" y="246"/>
                  </a:lnTo>
                  <a:lnTo>
                    <a:pt x="1151" y="246"/>
                  </a:lnTo>
                  <a:lnTo>
                    <a:pt x="1153" y="250"/>
                  </a:lnTo>
                  <a:lnTo>
                    <a:pt x="1153" y="257"/>
                  </a:lnTo>
                  <a:lnTo>
                    <a:pt x="1153" y="268"/>
                  </a:lnTo>
                  <a:lnTo>
                    <a:pt x="1153" y="268"/>
                  </a:lnTo>
                  <a:close/>
                  <a:moveTo>
                    <a:pt x="1032" y="226"/>
                  </a:moveTo>
                  <a:lnTo>
                    <a:pt x="1032" y="226"/>
                  </a:lnTo>
                  <a:lnTo>
                    <a:pt x="1028" y="228"/>
                  </a:lnTo>
                  <a:lnTo>
                    <a:pt x="1026" y="232"/>
                  </a:lnTo>
                  <a:lnTo>
                    <a:pt x="1026" y="233"/>
                  </a:lnTo>
                  <a:lnTo>
                    <a:pt x="1026" y="237"/>
                  </a:lnTo>
                  <a:lnTo>
                    <a:pt x="1030" y="242"/>
                  </a:lnTo>
                  <a:lnTo>
                    <a:pt x="1030" y="250"/>
                  </a:lnTo>
                  <a:lnTo>
                    <a:pt x="1030" y="250"/>
                  </a:lnTo>
                  <a:lnTo>
                    <a:pt x="1030" y="253"/>
                  </a:lnTo>
                  <a:lnTo>
                    <a:pt x="1028" y="255"/>
                  </a:lnTo>
                  <a:lnTo>
                    <a:pt x="1026" y="253"/>
                  </a:lnTo>
                  <a:lnTo>
                    <a:pt x="1023" y="252"/>
                  </a:lnTo>
                  <a:lnTo>
                    <a:pt x="1015" y="239"/>
                  </a:lnTo>
                  <a:lnTo>
                    <a:pt x="1015" y="239"/>
                  </a:lnTo>
                  <a:lnTo>
                    <a:pt x="1014" y="237"/>
                  </a:lnTo>
                  <a:lnTo>
                    <a:pt x="1008" y="235"/>
                  </a:lnTo>
                  <a:lnTo>
                    <a:pt x="1005" y="235"/>
                  </a:lnTo>
                  <a:lnTo>
                    <a:pt x="1003" y="237"/>
                  </a:lnTo>
                  <a:lnTo>
                    <a:pt x="1003" y="237"/>
                  </a:lnTo>
                  <a:lnTo>
                    <a:pt x="1001" y="241"/>
                  </a:lnTo>
                  <a:lnTo>
                    <a:pt x="1003" y="242"/>
                  </a:lnTo>
                  <a:lnTo>
                    <a:pt x="1005" y="246"/>
                  </a:lnTo>
                  <a:lnTo>
                    <a:pt x="1010" y="250"/>
                  </a:lnTo>
                  <a:lnTo>
                    <a:pt x="1012" y="255"/>
                  </a:lnTo>
                  <a:lnTo>
                    <a:pt x="1012" y="255"/>
                  </a:lnTo>
                  <a:lnTo>
                    <a:pt x="1012" y="259"/>
                  </a:lnTo>
                  <a:lnTo>
                    <a:pt x="1008" y="261"/>
                  </a:lnTo>
                  <a:lnTo>
                    <a:pt x="1001" y="262"/>
                  </a:lnTo>
                  <a:lnTo>
                    <a:pt x="1001" y="262"/>
                  </a:lnTo>
                  <a:lnTo>
                    <a:pt x="996" y="262"/>
                  </a:lnTo>
                  <a:lnTo>
                    <a:pt x="992" y="266"/>
                  </a:lnTo>
                  <a:lnTo>
                    <a:pt x="990" y="268"/>
                  </a:lnTo>
                  <a:lnTo>
                    <a:pt x="992" y="273"/>
                  </a:lnTo>
                  <a:lnTo>
                    <a:pt x="992" y="273"/>
                  </a:lnTo>
                  <a:lnTo>
                    <a:pt x="996" y="275"/>
                  </a:lnTo>
                  <a:lnTo>
                    <a:pt x="997" y="275"/>
                  </a:lnTo>
                  <a:lnTo>
                    <a:pt x="1003" y="273"/>
                  </a:lnTo>
                  <a:lnTo>
                    <a:pt x="1012" y="270"/>
                  </a:lnTo>
                  <a:lnTo>
                    <a:pt x="1012" y="270"/>
                  </a:lnTo>
                  <a:lnTo>
                    <a:pt x="1019" y="266"/>
                  </a:lnTo>
                  <a:lnTo>
                    <a:pt x="1023" y="266"/>
                  </a:lnTo>
                  <a:lnTo>
                    <a:pt x="1026" y="266"/>
                  </a:lnTo>
                  <a:lnTo>
                    <a:pt x="1026" y="266"/>
                  </a:lnTo>
                  <a:lnTo>
                    <a:pt x="1028" y="268"/>
                  </a:lnTo>
                  <a:lnTo>
                    <a:pt x="1028" y="270"/>
                  </a:lnTo>
                  <a:lnTo>
                    <a:pt x="1026" y="273"/>
                  </a:lnTo>
                  <a:lnTo>
                    <a:pt x="1026" y="273"/>
                  </a:lnTo>
                  <a:lnTo>
                    <a:pt x="1026" y="277"/>
                  </a:lnTo>
                  <a:lnTo>
                    <a:pt x="1026" y="280"/>
                  </a:lnTo>
                  <a:lnTo>
                    <a:pt x="1030" y="284"/>
                  </a:lnTo>
                  <a:lnTo>
                    <a:pt x="1035" y="286"/>
                  </a:lnTo>
                  <a:lnTo>
                    <a:pt x="1035" y="286"/>
                  </a:lnTo>
                  <a:lnTo>
                    <a:pt x="1048" y="286"/>
                  </a:lnTo>
                  <a:lnTo>
                    <a:pt x="1061" y="284"/>
                  </a:lnTo>
                  <a:lnTo>
                    <a:pt x="1061" y="284"/>
                  </a:lnTo>
                  <a:lnTo>
                    <a:pt x="1066" y="282"/>
                  </a:lnTo>
                  <a:lnTo>
                    <a:pt x="1072" y="275"/>
                  </a:lnTo>
                  <a:lnTo>
                    <a:pt x="1072" y="275"/>
                  </a:lnTo>
                  <a:lnTo>
                    <a:pt x="1073" y="270"/>
                  </a:lnTo>
                  <a:lnTo>
                    <a:pt x="1072" y="266"/>
                  </a:lnTo>
                  <a:lnTo>
                    <a:pt x="1068" y="262"/>
                  </a:lnTo>
                  <a:lnTo>
                    <a:pt x="1066" y="257"/>
                  </a:lnTo>
                  <a:lnTo>
                    <a:pt x="1066" y="257"/>
                  </a:lnTo>
                  <a:lnTo>
                    <a:pt x="1064" y="253"/>
                  </a:lnTo>
                  <a:lnTo>
                    <a:pt x="1066" y="248"/>
                  </a:lnTo>
                  <a:lnTo>
                    <a:pt x="1066" y="242"/>
                  </a:lnTo>
                  <a:lnTo>
                    <a:pt x="1066" y="237"/>
                  </a:lnTo>
                  <a:lnTo>
                    <a:pt x="1066" y="237"/>
                  </a:lnTo>
                  <a:lnTo>
                    <a:pt x="1061" y="232"/>
                  </a:lnTo>
                  <a:lnTo>
                    <a:pt x="1052" y="226"/>
                  </a:lnTo>
                  <a:lnTo>
                    <a:pt x="1052" y="226"/>
                  </a:lnTo>
                  <a:lnTo>
                    <a:pt x="1044" y="224"/>
                  </a:lnTo>
                  <a:lnTo>
                    <a:pt x="1035" y="224"/>
                  </a:lnTo>
                  <a:lnTo>
                    <a:pt x="1035" y="224"/>
                  </a:lnTo>
                  <a:lnTo>
                    <a:pt x="1032" y="226"/>
                  </a:lnTo>
                  <a:lnTo>
                    <a:pt x="1032" y="226"/>
                  </a:lnTo>
                  <a:close/>
                  <a:moveTo>
                    <a:pt x="1061" y="434"/>
                  </a:moveTo>
                  <a:lnTo>
                    <a:pt x="1061" y="434"/>
                  </a:lnTo>
                  <a:lnTo>
                    <a:pt x="1055" y="432"/>
                  </a:lnTo>
                  <a:lnTo>
                    <a:pt x="1048" y="434"/>
                  </a:lnTo>
                  <a:lnTo>
                    <a:pt x="1044" y="438"/>
                  </a:lnTo>
                  <a:lnTo>
                    <a:pt x="1041" y="443"/>
                  </a:lnTo>
                  <a:lnTo>
                    <a:pt x="1041" y="443"/>
                  </a:lnTo>
                  <a:lnTo>
                    <a:pt x="1041" y="451"/>
                  </a:lnTo>
                  <a:lnTo>
                    <a:pt x="1044" y="458"/>
                  </a:lnTo>
                  <a:lnTo>
                    <a:pt x="1050" y="463"/>
                  </a:lnTo>
                  <a:lnTo>
                    <a:pt x="1057" y="469"/>
                  </a:lnTo>
                  <a:lnTo>
                    <a:pt x="1066" y="472"/>
                  </a:lnTo>
                  <a:lnTo>
                    <a:pt x="1075" y="474"/>
                  </a:lnTo>
                  <a:lnTo>
                    <a:pt x="1082" y="474"/>
                  </a:lnTo>
                  <a:lnTo>
                    <a:pt x="1090" y="472"/>
                  </a:lnTo>
                  <a:lnTo>
                    <a:pt x="1090" y="472"/>
                  </a:lnTo>
                  <a:lnTo>
                    <a:pt x="1093" y="470"/>
                  </a:lnTo>
                  <a:lnTo>
                    <a:pt x="1095" y="469"/>
                  </a:lnTo>
                  <a:lnTo>
                    <a:pt x="1097" y="461"/>
                  </a:lnTo>
                  <a:lnTo>
                    <a:pt x="1095" y="454"/>
                  </a:lnTo>
                  <a:lnTo>
                    <a:pt x="1095" y="447"/>
                  </a:lnTo>
                  <a:lnTo>
                    <a:pt x="1095" y="447"/>
                  </a:lnTo>
                  <a:lnTo>
                    <a:pt x="1090" y="443"/>
                  </a:lnTo>
                  <a:lnTo>
                    <a:pt x="1082" y="440"/>
                  </a:lnTo>
                  <a:lnTo>
                    <a:pt x="1068" y="434"/>
                  </a:lnTo>
                  <a:lnTo>
                    <a:pt x="1068" y="434"/>
                  </a:lnTo>
                  <a:lnTo>
                    <a:pt x="1061" y="434"/>
                  </a:lnTo>
                  <a:lnTo>
                    <a:pt x="1061" y="434"/>
                  </a:lnTo>
                  <a:close/>
                  <a:moveTo>
                    <a:pt x="1077" y="346"/>
                  </a:moveTo>
                  <a:lnTo>
                    <a:pt x="1077" y="346"/>
                  </a:lnTo>
                  <a:lnTo>
                    <a:pt x="1072" y="344"/>
                  </a:lnTo>
                  <a:lnTo>
                    <a:pt x="1064" y="340"/>
                  </a:lnTo>
                  <a:lnTo>
                    <a:pt x="1061" y="335"/>
                  </a:lnTo>
                  <a:lnTo>
                    <a:pt x="1061" y="333"/>
                  </a:lnTo>
                  <a:lnTo>
                    <a:pt x="1062" y="329"/>
                  </a:lnTo>
                  <a:lnTo>
                    <a:pt x="1062" y="329"/>
                  </a:lnTo>
                  <a:lnTo>
                    <a:pt x="1066" y="326"/>
                  </a:lnTo>
                  <a:lnTo>
                    <a:pt x="1072" y="324"/>
                  </a:lnTo>
                  <a:lnTo>
                    <a:pt x="1072" y="324"/>
                  </a:lnTo>
                  <a:lnTo>
                    <a:pt x="1073" y="320"/>
                  </a:lnTo>
                  <a:lnTo>
                    <a:pt x="1073" y="315"/>
                  </a:lnTo>
                  <a:lnTo>
                    <a:pt x="1072" y="311"/>
                  </a:lnTo>
                  <a:lnTo>
                    <a:pt x="1070" y="308"/>
                  </a:lnTo>
                  <a:lnTo>
                    <a:pt x="1070" y="308"/>
                  </a:lnTo>
                  <a:lnTo>
                    <a:pt x="1068" y="306"/>
                  </a:lnTo>
                  <a:lnTo>
                    <a:pt x="1064" y="304"/>
                  </a:lnTo>
                  <a:lnTo>
                    <a:pt x="1057" y="304"/>
                  </a:lnTo>
                  <a:lnTo>
                    <a:pt x="1057" y="304"/>
                  </a:lnTo>
                  <a:lnTo>
                    <a:pt x="1052" y="306"/>
                  </a:lnTo>
                  <a:lnTo>
                    <a:pt x="1048" y="308"/>
                  </a:lnTo>
                  <a:lnTo>
                    <a:pt x="1048" y="308"/>
                  </a:lnTo>
                  <a:lnTo>
                    <a:pt x="1039" y="313"/>
                  </a:lnTo>
                  <a:lnTo>
                    <a:pt x="1030" y="315"/>
                  </a:lnTo>
                  <a:lnTo>
                    <a:pt x="1030" y="315"/>
                  </a:lnTo>
                  <a:lnTo>
                    <a:pt x="1023" y="317"/>
                  </a:lnTo>
                  <a:lnTo>
                    <a:pt x="1017" y="320"/>
                  </a:lnTo>
                  <a:lnTo>
                    <a:pt x="1015" y="322"/>
                  </a:lnTo>
                  <a:lnTo>
                    <a:pt x="1015" y="324"/>
                  </a:lnTo>
                  <a:lnTo>
                    <a:pt x="1017" y="328"/>
                  </a:lnTo>
                  <a:lnTo>
                    <a:pt x="1021" y="331"/>
                  </a:lnTo>
                  <a:lnTo>
                    <a:pt x="1021" y="331"/>
                  </a:lnTo>
                  <a:lnTo>
                    <a:pt x="1024" y="335"/>
                  </a:lnTo>
                  <a:lnTo>
                    <a:pt x="1026" y="340"/>
                  </a:lnTo>
                  <a:lnTo>
                    <a:pt x="1026" y="342"/>
                  </a:lnTo>
                  <a:lnTo>
                    <a:pt x="1024" y="346"/>
                  </a:lnTo>
                  <a:lnTo>
                    <a:pt x="1023" y="346"/>
                  </a:lnTo>
                  <a:lnTo>
                    <a:pt x="1019" y="347"/>
                  </a:lnTo>
                  <a:lnTo>
                    <a:pt x="1019" y="347"/>
                  </a:lnTo>
                  <a:lnTo>
                    <a:pt x="1015" y="347"/>
                  </a:lnTo>
                  <a:lnTo>
                    <a:pt x="1010" y="346"/>
                  </a:lnTo>
                  <a:lnTo>
                    <a:pt x="1006" y="344"/>
                  </a:lnTo>
                  <a:lnTo>
                    <a:pt x="1003" y="342"/>
                  </a:lnTo>
                  <a:lnTo>
                    <a:pt x="1003" y="342"/>
                  </a:lnTo>
                  <a:lnTo>
                    <a:pt x="997" y="344"/>
                  </a:lnTo>
                  <a:lnTo>
                    <a:pt x="996" y="346"/>
                  </a:lnTo>
                  <a:lnTo>
                    <a:pt x="994" y="349"/>
                  </a:lnTo>
                  <a:lnTo>
                    <a:pt x="992" y="355"/>
                  </a:lnTo>
                  <a:lnTo>
                    <a:pt x="992" y="355"/>
                  </a:lnTo>
                  <a:lnTo>
                    <a:pt x="994" y="360"/>
                  </a:lnTo>
                  <a:lnTo>
                    <a:pt x="997" y="362"/>
                  </a:lnTo>
                  <a:lnTo>
                    <a:pt x="1008" y="362"/>
                  </a:lnTo>
                  <a:lnTo>
                    <a:pt x="1008" y="362"/>
                  </a:lnTo>
                  <a:lnTo>
                    <a:pt x="1015" y="364"/>
                  </a:lnTo>
                  <a:lnTo>
                    <a:pt x="1021" y="369"/>
                  </a:lnTo>
                  <a:lnTo>
                    <a:pt x="1030" y="380"/>
                  </a:lnTo>
                  <a:lnTo>
                    <a:pt x="1030" y="380"/>
                  </a:lnTo>
                  <a:lnTo>
                    <a:pt x="1039" y="387"/>
                  </a:lnTo>
                  <a:lnTo>
                    <a:pt x="1043" y="391"/>
                  </a:lnTo>
                  <a:lnTo>
                    <a:pt x="1050" y="391"/>
                  </a:lnTo>
                  <a:lnTo>
                    <a:pt x="1050" y="391"/>
                  </a:lnTo>
                  <a:lnTo>
                    <a:pt x="1055" y="389"/>
                  </a:lnTo>
                  <a:lnTo>
                    <a:pt x="1061" y="387"/>
                  </a:lnTo>
                  <a:lnTo>
                    <a:pt x="1072" y="384"/>
                  </a:lnTo>
                  <a:lnTo>
                    <a:pt x="1072" y="384"/>
                  </a:lnTo>
                  <a:lnTo>
                    <a:pt x="1077" y="382"/>
                  </a:lnTo>
                  <a:lnTo>
                    <a:pt x="1079" y="380"/>
                  </a:lnTo>
                  <a:lnTo>
                    <a:pt x="1084" y="373"/>
                  </a:lnTo>
                  <a:lnTo>
                    <a:pt x="1088" y="364"/>
                  </a:lnTo>
                  <a:lnTo>
                    <a:pt x="1090" y="355"/>
                  </a:lnTo>
                  <a:lnTo>
                    <a:pt x="1090" y="355"/>
                  </a:lnTo>
                  <a:lnTo>
                    <a:pt x="1088" y="349"/>
                  </a:lnTo>
                  <a:lnTo>
                    <a:pt x="1086" y="347"/>
                  </a:lnTo>
                  <a:lnTo>
                    <a:pt x="1077" y="346"/>
                  </a:lnTo>
                  <a:lnTo>
                    <a:pt x="1077" y="346"/>
                  </a:lnTo>
                  <a:close/>
                  <a:moveTo>
                    <a:pt x="1068" y="183"/>
                  </a:moveTo>
                  <a:lnTo>
                    <a:pt x="1068" y="183"/>
                  </a:lnTo>
                  <a:lnTo>
                    <a:pt x="1072" y="185"/>
                  </a:lnTo>
                  <a:lnTo>
                    <a:pt x="1072" y="186"/>
                  </a:lnTo>
                  <a:lnTo>
                    <a:pt x="1072" y="190"/>
                  </a:lnTo>
                  <a:lnTo>
                    <a:pt x="1073" y="194"/>
                  </a:lnTo>
                  <a:lnTo>
                    <a:pt x="1073" y="194"/>
                  </a:lnTo>
                  <a:lnTo>
                    <a:pt x="1077" y="197"/>
                  </a:lnTo>
                  <a:lnTo>
                    <a:pt x="1081" y="199"/>
                  </a:lnTo>
                  <a:lnTo>
                    <a:pt x="1090" y="201"/>
                  </a:lnTo>
                  <a:lnTo>
                    <a:pt x="1099" y="199"/>
                  </a:lnTo>
                  <a:lnTo>
                    <a:pt x="1106" y="195"/>
                  </a:lnTo>
                  <a:lnTo>
                    <a:pt x="1106" y="195"/>
                  </a:lnTo>
                  <a:lnTo>
                    <a:pt x="1108" y="192"/>
                  </a:lnTo>
                  <a:lnTo>
                    <a:pt x="1108" y="190"/>
                  </a:lnTo>
                  <a:lnTo>
                    <a:pt x="1106" y="186"/>
                  </a:lnTo>
                  <a:lnTo>
                    <a:pt x="1104" y="183"/>
                  </a:lnTo>
                  <a:lnTo>
                    <a:pt x="1090" y="174"/>
                  </a:lnTo>
                  <a:lnTo>
                    <a:pt x="1090" y="174"/>
                  </a:lnTo>
                  <a:lnTo>
                    <a:pt x="1084" y="168"/>
                  </a:lnTo>
                  <a:lnTo>
                    <a:pt x="1075" y="165"/>
                  </a:lnTo>
                  <a:lnTo>
                    <a:pt x="1068" y="163"/>
                  </a:lnTo>
                  <a:lnTo>
                    <a:pt x="1064" y="163"/>
                  </a:lnTo>
                  <a:lnTo>
                    <a:pt x="1061" y="165"/>
                  </a:lnTo>
                  <a:lnTo>
                    <a:pt x="1061" y="165"/>
                  </a:lnTo>
                  <a:lnTo>
                    <a:pt x="1057" y="168"/>
                  </a:lnTo>
                  <a:lnTo>
                    <a:pt x="1057" y="168"/>
                  </a:lnTo>
                  <a:lnTo>
                    <a:pt x="1055" y="170"/>
                  </a:lnTo>
                  <a:lnTo>
                    <a:pt x="1055" y="172"/>
                  </a:lnTo>
                  <a:lnTo>
                    <a:pt x="1059" y="177"/>
                  </a:lnTo>
                  <a:lnTo>
                    <a:pt x="1068" y="183"/>
                  </a:lnTo>
                  <a:lnTo>
                    <a:pt x="1068" y="183"/>
                  </a:lnTo>
                  <a:close/>
                  <a:moveTo>
                    <a:pt x="679" y="391"/>
                  </a:moveTo>
                  <a:lnTo>
                    <a:pt x="679" y="391"/>
                  </a:lnTo>
                  <a:lnTo>
                    <a:pt x="691" y="393"/>
                  </a:lnTo>
                  <a:lnTo>
                    <a:pt x="702" y="391"/>
                  </a:lnTo>
                  <a:lnTo>
                    <a:pt x="702" y="391"/>
                  </a:lnTo>
                  <a:lnTo>
                    <a:pt x="710" y="391"/>
                  </a:lnTo>
                  <a:lnTo>
                    <a:pt x="711" y="389"/>
                  </a:lnTo>
                  <a:lnTo>
                    <a:pt x="713" y="389"/>
                  </a:lnTo>
                  <a:lnTo>
                    <a:pt x="713" y="389"/>
                  </a:lnTo>
                  <a:lnTo>
                    <a:pt x="715" y="384"/>
                  </a:lnTo>
                  <a:lnTo>
                    <a:pt x="715" y="380"/>
                  </a:lnTo>
                  <a:lnTo>
                    <a:pt x="719" y="371"/>
                  </a:lnTo>
                  <a:lnTo>
                    <a:pt x="719" y="371"/>
                  </a:lnTo>
                  <a:lnTo>
                    <a:pt x="724" y="362"/>
                  </a:lnTo>
                  <a:lnTo>
                    <a:pt x="731" y="355"/>
                  </a:lnTo>
                  <a:lnTo>
                    <a:pt x="731" y="355"/>
                  </a:lnTo>
                  <a:lnTo>
                    <a:pt x="740" y="347"/>
                  </a:lnTo>
                  <a:lnTo>
                    <a:pt x="751" y="342"/>
                  </a:lnTo>
                  <a:lnTo>
                    <a:pt x="751" y="342"/>
                  </a:lnTo>
                  <a:lnTo>
                    <a:pt x="771" y="335"/>
                  </a:lnTo>
                  <a:lnTo>
                    <a:pt x="780" y="329"/>
                  </a:lnTo>
                  <a:lnTo>
                    <a:pt x="784" y="326"/>
                  </a:lnTo>
                  <a:lnTo>
                    <a:pt x="786" y="320"/>
                  </a:lnTo>
                  <a:lnTo>
                    <a:pt x="786" y="320"/>
                  </a:lnTo>
                  <a:lnTo>
                    <a:pt x="787" y="317"/>
                  </a:lnTo>
                  <a:lnTo>
                    <a:pt x="786" y="313"/>
                  </a:lnTo>
                  <a:lnTo>
                    <a:pt x="786" y="309"/>
                  </a:lnTo>
                  <a:lnTo>
                    <a:pt x="782" y="308"/>
                  </a:lnTo>
                  <a:lnTo>
                    <a:pt x="776" y="306"/>
                  </a:lnTo>
                  <a:lnTo>
                    <a:pt x="769" y="308"/>
                  </a:lnTo>
                  <a:lnTo>
                    <a:pt x="769" y="308"/>
                  </a:lnTo>
                  <a:lnTo>
                    <a:pt x="764" y="311"/>
                  </a:lnTo>
                  <a:lnTo>
                    <a:pt x="760" y="313"/>
                  </a:lnTo>
                  <a:lnTo>
                    <a:pt x="755" y="313"/>
                  </a:lnTo>
                  <a:lnTo>
                    <a:pt x="755" y="313"/>
                  </a:lnTo>
                  <a:lnTo>
                    <a:pt x="746" y="311"/>
                  </a:lnTo>
                  <a:lnTo>
                    <a:pt x="737" y="309"/>
                  </a:lnTo>
                  <a:lnTo>
                    <a:pt x="737" y="309"/>
                  </a:lnTo>
                  <a:lnTo>
                    <a:pt x="720" y="304"/>
                  </a:lnTo>
                  <a:lnTo>
                    <a:pt x="708" y="299"/>
                  </a:lnTo>
                  <a:lnTo>
                    <a:pt x="708" y="299"/>
                  </a:lnTo>
                  <a:lnTo>
                    <a:pt x="700" y="297"/>
                  </a:lnTo>
                  <a:lnTo>
                    <a:pt x="693" y="297"/>
                  </a:lnTo>
                  <a:lnTo>
                    <a:pt x="693" y="297"/>
                  </a:lnTo>
                  <a:lnTo>
                    <a:pt x="684" y="300"/>
                  </a:lnTo>
                  <a:lnTo>
                    <a:pt x="675" y="306"/>
                  </a:lnTo>
                  <a:lnTo>
                    <a:pt x="670" y="313"/>
                  </a:lnTo>
                  <a:lnTo>
                    <a:pt x="666" y="320"/>
                  </a:lnTo>
                  <a:lnTo>
                    <a:pt x="666" y="320"/>
                  </a:lnTo>
                  <a:lnTo>
                    <a:pt x="664" y="337"/>
                  </a:lnTo>
                  <a:lnTo>
                    <a:pt x="664" y="337"/>
                  </a:lnTo>
                  <a:lnTo>
                    <a:pt x="661" y="347"/>
                  </a:lnTo>
                  <a:lnTo>
                    <a:pt x="657" y="360"/>
                  </a:lnTo>
                  <a:lnTo>
                    <a:pt x="657" y="360"/>
                  </a:lnTo>
                  <a:lnTo>
                    <a:pt x="659" y="369"/>
                  </a:lnTo>
                  <a:lnTo>
                    <a:pt x="662" y="378"/>
                  </a:lnTo>
                  <a:lnTo>
                    <a:pt x="670" y="387"/>
                  </a:lnTo>
                  <a:lnTo>
                    <a:pt x="679" y="391"/>
                  </a:lnTo>
                  <a:lnTo>
                    <a:pt x="679" y="391"/>
                  </a:lnTo>
                  <a:close/>
                  <a:moveTo>
                    <a:pt x="690" y="257"/>
                  </a:moveTo>
                  <a:lnTo>
                    <a:pt x="690" y="257"/>
                  </a:lnTo>
                  <a:lnTo>
                    <a:pt x="693" y="255"/>
                  </a:lnTo>
                  <a:lnTo>
                    <a:pt x="697" y="255"/>
                  </a:lnTo>
                  <a:lnTo>
                    <a:pt x="706" y="257"/>
                  </a:lnTo>
                  <a:lnTo>
                    <a:pt x="706" y="257"/>
                  </a:lnTo>
                  <a:lnTo>
                    <a:pt x="708" y="257"/>
                  </a:lnTo>
                  <a:lnTo>
                    <a:pt x="711" y="255"/>
                  </a:lnTo>
                  <a:lnTo>
                    <a:pt x="717" y="253"/>
                  </a:lnTo>
                  <a:lnTo>
                    <a:pt x="717" y="253"/>
                  </a:lnTo>
                  <a:lnTo>
                    <a:pt x="720" y="252"/>
                  </a:lnTo>
                  <a:lnTo>
                    <a:pt x="724" y="253"/>
                  </a:lnTo>
                  <a:lnTo>
                    <a:pt x="724" y="253"/>
                  </a:lnTo>
                  <a:lnTo>
                    <a:pt x="728" y="252"/>
                  </a:lnTo>
                  <a:lnTo>
                    <a:pt x="731" y="250"/>
                  </a:lnTo>
                  <a:lnTo>
                    <a:pt x="735" y="248"/>
                  </a:lnTo>
                  <a:lnTo>
                    <a:pt x="738" y="244"/>
                  </a:lnTo>
                  <a:lnTo>
                    <a:pt x="738" y="244"/>
                  </a:lnTo>
                  <a:lnTo>
                    <a:pt x="738" y="237"/>
                  </a:lnTo>
                  <a:lnTo>
                    <a:pt x="740" y="230"/>
                  </a:lnTo>
                  <a:lnTo>
                    <a:pt x="740" y="230"/>
                  </a:lnTo>
                  <a:lnTo>
                    <a:pt x="742" y="228"/>
                  </a:lnTo>
                  <a:lnTo>
                    <a:pt x="744" y="228"/>
                  </a:lnTo>
                  <a:lnTo>
                    <a:pt x="748" y="230"/>
                  </a:lnTo>
                  <a:lnTo>
                    <a:pt x="748" y="230"/>
                  </a:lnTo>
                  <a:lnTo>
                    <a:pt x="751" y="224"/>
                  </a:lnTo>
                  <a:lnTo>
                    <a:pt x="753" y="223"/>
                  </a:lnTo>
                  <a:lnTo>
                    <a:pt x="755" y="224"/>
                  </a:lnTo>
                  <a:lnTo>
                    <a:pt x="755" y="224"/>
                  </a:lnTo>
                  <a:lnTo>
                    <a:pt x="755" y="228"/>
                  </a:lnTo>
                  <a:lnTo>
                    <a:pt x="753" y="232"/>
                  </a:lnTo>
                  <a:lnTo>
                    <a:pt x="751" y="235"/>
                  </a:lnTo>
                  <a:lnTo>
                    <a:pt x="753" y="237"/>
                  </a:lnTo>
                  <a:lnTo>
                    <a:pt x="755" y="239"/>
                  </a:lnTo>
                  <a:lnTo>
                    <a:pt x="755" y="239"/>
                  </a:lnTo>
                  <a:lnTo>
                    <a:pt x="757" y="239"/>
                  </a:lnTo>
                  <a:lnTo>
                    <a:pt x="760" y="239"/>
                  </a:lnTo>
                  <a:lnTo>
                    <a:pt x="766" y="233"/>
                  </a:lnTo>
                  <a:lnTo>
                    <a:pt x="773" y="223"/>
                  </a:lnTo>
                  <a:lnTo>
                    <a:pt x="773" y="223"/>
                  </a:lnTo>
                  <a:lnTo>
                    <a:pt x="778" y="219"/>
                  </a:lnTo>
                  <a:lnTo>
                    <a:pt x="786" y="217"/>
                  </a:lnTo>
                  <a:lnTo>
                    <a:pt x="789" y="214"/>
                  </a:lnTo>
                  <a:lnTo>
                    <a:pt x="791" y="210"/>
                  </a:lnTo>
                  <a:lnTo>
                    <a:pt x="791" y="206"/>
                  </a:lnTo>
                  <a:lnTo>
                    <a:pt x="791" y="206"/>
                  </a:lnTo>
                  <a:lnTo>
                    <a:pt x="791" y="199"/>
                  </a:lnTo>
                  <a:lnTo>
                    <a:pt x="787" y="194"/>
                  </a:lnTo>
                  <a:lnTo>
                    <a:pt x="787" y="194"/>
                  </a:lnTo>
                  <a:lnTo>
                    <a:pt x="780" y="190"/>
                  </a:lnTo>
                  <a:lnTo>
                    <a:pt x="776" y="190"/>
                  </a:lnTo>
                  <a:lnTo>
                    <a:pt x="773" y="190"/>
                  </a:lnTo>
                  <a:lnTo>
                    <a:pt x="773" y="190"/>
                  </a:lnTo>
                  <a:lnTo>
                    <a:pt x="773" y="190"/>
                  </a:lnTo>
                  <a:lnTo>
                    <a:pt x="773" y="190"/>
                  </a:lnTo>
                  <a:lnTo>
                    <a:pt x="771" y="192"/>
                  </a:lnTo>
                  <a:lnTo>
                    <a:pt x="769" y="195"/>
                  </a:lnTo>
                  <a:lnTo>
                    <a:pt x="766" y="199"/>
                  </a:lnTo>
                  <a:lnTo>
                    <a:pt x="766" y="199"/>
                  </a:lnTo>
                  <a:lnTo>
                    <a:pt x="764" y="203"/>
                  </a:lnTo>
                  <a:lnTo>
                    <a:pt x="762" y="203"/>
                  </a:lnTo>
                  <a:lnTo>
                    <a:pt x="755" y="203"/>
                  </a:lnTo>
                  <a:lnTo>
                    <a:pt x="742" y="201"/>
                  </a:lnTo>
                  <a:lnTo>
                    <a:pt x="742" y="201"/>
                  </a:lnTo>
                  <a:lnTo>
                    <a:pt x="735" y="201"/>
                  </a:lnTo>
                  <a:lnTo>
                    <a:pt x="728" y="201"/>
                  </a:lnTo>
                  <a:lnTo>
                    <a:pt x="720" y="204"/>
                  </a:lnTo>
                  <a:lnTo>
                    <a:pt x="715" y="208"/>
                  </a:lnTo>
                  <a:lnTo>
                    <a:pt x="715" y="208"/>
                  </a:lnTo>
                  <a:lnTo>
                    <a:pt x="711" y="212"/>
                  </a:lnTo>
                  <a:lnTo>
                    <a:pt x="708" y="215"/>
                  </a:lnTo>
                  <a:lnTo>
                    <a:pt x="708" y="215"/>
                  </a:lnTo>
                  <a:lnTo>
                    <a:pt x="702" y="219"/>
                  </a:lnTo>
                  <a:lnTo>
                    <a:pt x="697" y="221"/>
                  </a:lnTo>
                  <a:lnTo>
                    <a:pt x="697" y="221"/>
                  </a:lnTo>
                  <a:lnTo>
                    <a:pt x="690" y="223"/>
                  </a:lnTo>
                  <a:lnTo>
                    <a:pt x="682" y="226"/>
                  </a:lnTo>
                  <a:lnTo>
                    <a:pt x="677" y="232"/>
                  </a:lnTo>
                  <a:lnTo>
                    <a:pt x="672" y="237"/>
                  </a:lnTo>
                  <a:lnTo>
                    <a:pt x="672" y="237"/>
                  </a:lnTo>
                  <a:lnTo>
                    <a:pt x="670" y="242"/>
                  </a:lnTo>
                  <a:lnTo>
                    <a:pt x="670" y="248"/>
                  </a:lnTo>
                  <a:lnTo>
                    <a:pt x="672" y="253"/>
                  </a:lnTo>
                  <a:lnTo>
                    <a:pt x="673" y="259"/>
                  </a:lnTo>
                  <a:lnTo>
                    <a:pt x="673" y="259"/>
                  </a:lnTo>
                  <a:lnTo>
                    <a:pt x="677" y="261"/>
                  </a:lnTo>
                  <a:lnTo>
                    <a:pt x="681" y="261"/>
                  </a:lnTo>
                  <a:lnTo>
                    <a:pt x="690" y="257"/>
                  </a:lnTo>
                  <a:lnTo>
                    <a:pt x="690" y="257"/>
                  </a:lnTo>
                  <a:close/>
                  <a:moveTo>
                    <a:pt x="776" y="259"/>
                  </a:moveTo>
                  <a:lnTo>
                    <a:pt x="776" y="259"/>
                  </a:lnTo>
                  <a:lnTo>
                    <a:pt x="775" y="264"/>
                  </a:lnTo>
                  <a:lnTo>
                    <a:pt x="776" y="268"/>
                  </a:lnTo>
                  <a:lnTo>
                    <a:pt x="778" y="271"/>
                  </a:lnTo>
                  <a:lnTo>
                    <a:pt x="782" y="275"/>
                  </a:lnTo>
                  <a:lnTo>
                    <a:pt x="786" y="277"/>
                  </a:lnTo>
                  <a:lnTo>
                    <a:pt x="791" y="277"/>
                  </a:lnTo>
                  <a:lnTo>
                    <a:pt x="796" y="275"/>
                  </a:lnTo>
                  <a:lnTo>
                    <a:pt x="800" y="271"/>
                  </a:lnTo>
                  <a:lnTo>
                    <a:pt x="800" y="271"/>
                  </a:lnTo>
                  <a:lnTo>
                    <a:pt x="804" y="266"/>
                  </a:lnTo>
                  <a:lnTo>
                    <a:pt x="805" y="264"/>
                  </a:lnTo>
                  <a:lnTo>
                    <a:pt x="807" y="262"/>
                  </a:lnTo>
                  <a:lnTo>
                    <a:pt x="807" y="262"/>
                  </a:lnTo>
                  <a:lnTo>
                    <a:pt x="813" y="261"/>
                  </a:lnTo>
                  <a:lnTo>
                    <a:pt x="815" y="264"/>
                  </a:lnTo>
                  <a:lnTo>
                    <a:pt x="818" y="268"/>
                  </a:lnTo>
                  <a:lnTo>
                    <a:pt x="820" y="271"/>
                  </a:lnTo>
                  <a:lnTo>
                    <a:pt x="820" y="271"/>
                  </a:lnTo>
                  <a:lnTo>
                    <a:pt x="825" y="273"/>
                  </a:lnTo>
                  <a:lnTo>
                    <a:pt x="829" y="273"/>
                  </a:lnTo>
                  <a:lnTo>
                    <a:pt x="840" y="271"/>
                  </a:lnTo>
                  <a:lnTo>
                    <a:pt x="840" y="271"/>
                  </a:lnTo>
                  <a:lnTo>
                    <a:pt x="858" y="271"/>
                  </a:lnTo>
                  <a:lnTo>
                    <a:pt x="858" y="271"/>
                  </a:lnTo>
                  <a:lnTo>
                    <a:pt x="863" y="271"/>
                  </a:lnTo>
                  <a:lnTo>
                    <a:pt x="863" y="273"/>
                  </a:lnTo>
                  <a:lnTo>
                    <a:pt x="863" y="275"/>
                  </a:lnTo>
                  <a:lnTo>
                    <a:pt x="863" y="275"/>
                  </a:lnTo>
                  <a:lnTo>
                    <a:pt x="860" y="279"/>
                  </a:lnTo>
                  <a:lnTo>
                    <a:pt x="854" y="280"/>
                  </a:lnTo>
                  <a:lnTo>
                    <a:pt x="843" y="282"/>
                  </a:lnTo>
                  <a:lnTo>
                    <a:pt x="843" y="282"/>
                  </a:lnTo>
                  <a:lnTo>
                    <a:pt x="834" y="284"/>
                  </a:lnTo>
                  <a:lnTo>
                    <a:pt x="824" y="288"/>
                  </a:lnTo>
                  <a:lnTo>
                    <a:pt x="818" y="291"/>
                  </a:lnTo>
                  <a:lnTo>
                    <a:pt x="815" y="295"/>
                  </a:lnTo>
                  <a:lnTo>
                    <a:pt x="815" y="299"/>
                  </a:lnTo>
                  <a:lnTo>
                    <a:pt x="816" y="302"/>
                  </a:lnTo>
                  <a:lnTo>
                    <a:pt x="816" y="302"/>
                  </a:lnTo>
                  <a:lnTo>
                    <a:pt x="822" y="304"/>
                  </a:lnTo>
                  <a:lnTo>
                    <a:pt x="825" y="306"/>
                  </a:lnTo>
                  <a:lnTo>
                    <a:pt x="831" y="304"/>
                  </a:lnTo>
                  <a:lnTo>
                    <a:pt x="836" y="302"/>
                  </a:lnTo>
                  <a:lnTo>
                    <a:pt x="847" y="297"/>
                  </a:lnTo>
                  <a:lnTo>
                    <a:pt x="856" y="291"/>
                  </a:lnTo>
                  <a:lnTo>
                    <a:pt x="856" y="291"/>
                  </a:lnTo>
                  <a:lnTo>
                    <a:pt x="869" y="286"/>
                  </a:lnTo>
                  <a:lnTo>
                    <a:pt x="876" y="284"/>
                  </a:lnTo>
                  <a:lnTo>
                    <a:pt x="883" y="284"/>
                  </a:lnTo>
                  <a:lnTo>
                    <a:pt x="883" y="284"/>
                  </a:lnTo>
                  <a:lnTo>
                    <a:pt x="894" y="284"/>
                  </a:lnTo>
                  <a:lnTo>
                    <a:pt x="905" y="282"/>
                  </a:lnTo>
                  <a:lnTo>
                    <a:pt x="905" y="282"/>
                  </a:lnTo>
                  <a:lnTo>
                    <a:pt x="912" y="280"/>
                  </a:lnTo>
                  <a:lnTo>
                    <a:pt x="923" y="275"/>
                  </a:lnTo>
                  <a:lnTo>
                    <a:pt x="932" y="270"/>
                  </a:lnTo>
                  <a:lnTo>
                    <a:pt x="934" y="264"/>
                  </a:lnTo>
                  <a:lnTo>
                    <a:pt x="936" y="261"/>
                  </a:lnTo>
                  <a:lnTo>
                    <a:pt x="936" y="261"/>
                  </a:lnTo>
                  <a:lnTo>
                    <a:pt x="936" y="255"/>
                  </a:lnTo>
                  <a:lnTo>
                    <a:pt x="934" y="248"/>
                  </a:lnTo>
                  <a:lnTo>
                    <a:pt x="932" y="246"/>
                  </a:lnTo>
                  <a:lnTo>
                    <a:pt x="930" y="246"/>
                  </a:lnTo>
                  <a:lnTo>
                    <a:pt x="927" y="246"/>
                  </a:lnTo>
                  <a:lnTo>
                    <a:pt x="925" y="250"/>
                  </a:lnTo>
                  <a:lnTo>
                    <a:pt x="925" y="250"/>
                  </a:lnTo>
                  <a:lnTo>
                    <a:pt x="921" y="257"/>
                  </a:lnTo>
                  <a:lnTo>
                    <a:pt x="919" y="259"/>
                  </a:lnTo>
                  <a:lnTo>
                    <a:pt x="914" y="259"/>
                  </a:lnTo>
                  <a:lnTo>
                    <a:pt x="914" y="259"/>
                  </a:lnTo>
                  <a:lnTo>
                    <a:pt x="912" y="255"/>
                  </a:lnTo>
                  <a:lnTo>
                    <a:pt x="910" y="250"/>
                  </a:lnTo>
                  <a:lnTo>
                    <a:pt x="909" y="246"/>
                  </a:lnTo>
                  <a:lnTo>
                    <a:pt x="907" y="241"/>
                  </a:lnTo>
                  <a:lnTo>
                    <a:pt x="907" y="241"/>
                  </a:lnTo>
                  <a:lnTo>
                    <a:pt x="900" y="235"/>
                  </a:lnTo>
                  <a:lnTo>
                    <a:pt x="900" y="235"/>
                  </a:lnTo>
                  <a:lnTo>
                    <a:pt x="892" y="226"/>
                  </a:lnTo>
                  <a:lnTo>
                    <a:pt x="892" y="226"/>
                  </a:lnTo>
                  <a:lnTo>
                    <a:pt x="887" y="224"/>
                  </a:lnTo>
                  <a:lnTo>
                    <a:pt x="883" y="223"/>
                  </a:lnTo>
                  <a:lnTo>
                    <a:pt x="883" y="223"/>
                  </a:lnTo>
                  <a:lnTo>
                    <a:pt x="878" y="224"/>
                  </a:lnTo>
                  <a:lnTo>
                    <a:pt x="876" y="226"/>
                  </a:lnTo>
                  <a:lnTo>
                    <a:pt x="874" y="228"/>
                  </a:lnTo>
                  <a:lnTo>
                    <a:pt x="874" y="228"/>
                  </a:lnTo>
                  <a:lnTo>
                    <a:pt x="874" y="233"/>
                  </a:lnTo>
                  <a:lnTo>
                    <a:pt x="876" y="235"/>
                  </a:lnTo>
                  <a:lnTo>
                    <a:pt x="881" y="242"/>
                  </a:lnTo>
                  <a:lnTo>
                    <a:pt x="887" y="248"/>
                  </a:lnTo>
                  <a:lnTo>
                    <a:pt x="889" y="252"/>
                  </a:lnTo>
                  <a:lnTo>
                    <a:pt x="891" y="255"/>
                  </a:lnTo>
                  <a:lnTo>
                    <a:pt x="891" y="255"/>
                  </a:lnTo>
                  <a:lnTo>
                    <a:pt x="889" y="259"/>
                  </a:lnTo>
                  <a:lnTo>
                    <a:pt x="887" y="261"/>
                  </a:lnTo>
                  <a:lnTo>
                    <a:pt x="881" y="264"/>
                  </a:lnTo>
                  <a:lnTo>
                    <a:pt x="874" y="266"/>
                  </a:lnTo>
                  <a:lnTo>
                    <a:pt x="869" y="266"/>
                  </a:lnTo>
                  <a:lnTo>
                    <a:pt x="869" y="266"/>
                  </a:lnTo>
                  <a:lnTo>
                    <a:pt x="862" y="264"/>
                  </a:lnTo>
                  <a:lnTo>
                    <a:pt x="856" y="259"/>
                  </a:lnTo>
                  <a:lnTo>
                    <a:pt x="851" y="255"/>
                  </a:lnTo>
                  <a:lnTo>
                    <a:pt x="843" y="252"/>
                  </a:lnTo>
                  <a:lnTo>
                    <a:pt x="843" y="252"/>
                  </a:lnTo>
                  <a:lnTo>
                    <a:pt x="838" y="252"/>
                  </a:lnTo>
                  <a:lnTo>
                    <a:pt x="833" y="252"/>
                  </a:lnTo>
                  <a:lnTo>
                    <a:pt x="833" y="252"/>
                  </a:lnTo>
                  <a:lnTo>
                    <a:pt x="825" y="248"/>
                  </a:lnTo>
                  <a:lnTo>
                    <a:pt x="820" y="244"/>
                  </a:lnTo>
                  <a:lnTo>
                    <a:pt x="820" y="244"/>
                  </a:lnTo>
                  <a:lnTo>
                    <a:pt x="813" y="242"/>
                  </a:lnTo>
                  <a:lnTo>
                    <a:pt x="807" y="242"/>
                  </a:lnTo>
                  <a:lnTo>
                    <a:pt x="795" y="244"/>
                  </a:lnTo>
                  <a:lnTo>
                    <a:pt x="795" y="244"/>
                  </a:lnTo>
                  <a:lnTo>
                    <a:pt x="787" y="246"/>
                  </a:lnTo>
                  <a:lnTo>
                    <a:pt x="782" y="248"/>
                  </a:lnTo>
                  <a:lnTo>
                    <a:pt x="778" y="252"/>
                  </a:lnTo>
                  <a:lnTo>
                    <a:pt x="776" y="259"/>
                  </a:lnTo>
                  <a:lnTo>
                    <a:pt x="776" y="259"/>
                  </a:lnTo>
                  <a:close/>
                  <a:moveTo>
                    <a:pt x="952" y="166"/>
                  </a:moveTo>
                  <a:lnTo>
                    <a:pt x="952" y="166"/>
                  </a:lnTo>
                  <a:lnTo>
                    <a:pt x="956" y="170"/>
                  </a:lnTo>
                  <a:lnTo>
                    <a:pt x="959" y="176"/>
                  </a:lnTo>
                  <a:lnTo>
                    <a:pt x="959" y="176"/>
                  </a:lnTo>
                  <a:lnTo>
                    <a:pt x="965" y="179"/>
                  </a:lnTo>
                  <a:lnTo>
                    <a:pt x="972" y="179"/>
                  </a:lnTo>
                  <a:lnTo>
                    <a:pt x="985" y="177"/>
                  </a:lnTo>
                  <a:lnTo>
                    <a:pt x="985" y="177"/>
                  </a:lnTo>
                  <a:lnTo>
                    <a:pt x="990" y="177"/>
                  </a:lnTo>
                  <a:lnTo>
                    <a:pt x="996" y="177"/>
                  </a:lnTo>
                  <a:lnTo>
                    <a:pt x="999" y="179"/>
                  </a:lnTo>
                  <a:lnTo>
                    <a:pt x="1005" y="183"/>
                  </a:lnTo>
                  <a:lnTo>
                    <a:pt x="1005" y="183"/>
                  </a:lnTo>
                  <a:lnTo>
                    <a:pt x="1017" y="195"/>
                  </a:lnTo>
                  <a:lnTo>
                    <a:pt x="1024" y="201"/>
                  </a:lnTo>
                  <a:lnTo>
                    <a:pt x="1034" y="203"/>
                  </a:lnTo>
                  <a:lnTo>
                    <a:pt x="1034" y="203"/>
                  </a:lnTo>
                  <a:lnTo>
                    <a:pt x="1037" y="201"/>
                  </a:lnTo>
                  <a:lnTo>
                    <a:pt x="1039" y="197"/>
                  </a:lnTo>
                  <a:lnTo>
                    <a:pt x="1039" y="194"/>
                  </a:lnTo>
                  <a:lnTo>
                    <a:pt x="1037" y="190"/>
                  </a:lnTo>
                  <a:lnTo>
                    <a:pt x="1037" y="190"/>
                  </a:lnTo>
                  <a:lnTo>
                    <a:pt x="1034" y="185"/>
                  </a:lnTo>
                  <a:lnTo>
                    <a:pt x="1028" y="181"/>
                  </a:lnTo>
                  <a:lnTo>
                    <a:pt x="1015" y="176"/>
                  </a:lnTo>
                  <a:lnTo>
                    <a:pt x="1015" y="176"/>
                  </a:lnTo>
                  <a:lnTo>
                    <a:pt x="1008" y="170"/>
                  </a:lnTo>
                  <a:lnTo>
                    <a:pt x="1001" y="165"/>
                  </a:lnTo>
                  <a:lnTo>
                    <a:pt x="1001" y="165"/>
                  </a:lnTo>
                  <a:lnTo>
                    <a:pt x="992" y="161"/>
                  </a:lnTo>
                  <a:lnTo>
                    <a:pt x="976" y="156"/>
                  </a:lnTo>
                  <a:lnTo>
                    <a:pt x="959" y="154"/>
                  </a:lnTo>
                  <a:lnTo>
                    <a:pt x="952" y="154"/>
                  </a:lnTo>
                  <a:lnTo>
                    <a:pt x="947" y="156"/>
                  </a:lnTo>
                  <a:lnTo>
                    <a:pt x="947" y="156"/>
                  </a:lnTo>
                  <a:lnTo>
                    <a:pt x="945" y="157"/>
                  </a:lnTo>
                  <a:lnTo>
                    <a:pt x="945" y="161"/>
                  </a:lnTo>
                  <a:lnTo>
                    <a:pt x="945" y="161"/>
                  </a:lnTo>
                  <a:lnTo>
                    <a:pt x="947" y="165"/>
                  </a:lnTo>
                  <a:lnTo>
                    <a:pt x="952" y="166"/>
                  </a:lnTo>
                  <a:lnTo>
                    <a:pt x="952" y="166"/>
                  </a:lnTo>
                  <a:close/>
                  <a:moveTo>
                    <a:pt x="918" y="346"/>
                  </a:moveTo>
                  <a:lnTo>
                    <a:pt x="918" y="346"/>
                  </a:lnTo>
                  <a:lnTo>
                    <a:pt x="923" y="353"/>
                  </a:lnTo>
                  <a:lnTo>
                    <a:pt x="930" y="358"/>
                  </a:lnTo>
                  <a:lnTo>
                    <a:pt x="930" y="358"/>
                  </a:lnTo>
                  <a:lnTo>
                    <a:pt x="936" y="360"/>
                  </a:lnTo>
                  <a:lnTo>
                    <a:pt x="938" y="362"/>
                  </a:lnTo>
                  <a:lnTo>
                    <a:pt x="938" y="366"/>
                  </a:lnTo>
                  <a:lnTo>
                    <a:pt x="938" y="366"/>
                  </a:lnTo>
                  <a:lnTo>
                    <a:pt x="932" y="367"/>
                  </a:lnTo>
                  <a:lnTo>
                    <a:pt x="929" y="366"/>
                  </a:lnTo>
                  <a:lnTo>
                    <a:pt x="923" y="366"/>
                  </a:lnTo>
                  <a:lnTo>
                    <a:pt x="919" y="367"/>
                  </a:lnTo>
                  <a:lnTo>
                    <a:pt x="919" y="367"/>
                  </a:lnTo>
                  <a:lnTo>
                    <a:pt x="918" y="369"/>
                  </a:lnTo>
                  <a:lnTo>
                    <a:pt x="914" y="375"/>
                  </a:lnTo>
                  <a:lnTo>
                    <a:pt x="910" y="378"/>
                  </a:lnTo>
                  <a:lnTo>
                    <a:pt x="907" y="378"/>
                  </a:lnTo>
                  <a:lnTo>
                    <a:pt x="907" y="378"/>
                  </a:lnTo>
                  <a:lnTo>
                    <a:pt x="905" y="376"/>
                  </a:lnTo>
                  <a:lnTo>
                    <a:pt x="903" y="371"/>
                  </a:lnTo>
                  <a:lnTo>
                    <a:pt x="903" y="367"/>
                  </a:lnTo>
                  <a:lnTo>
                    <a:pt x="903" y="364"/>
                  </a:lnTo>
                  <a:lnTo>
                    <a:pt x="903" y="364"/>
                  </a:lnTo>
                  <a:lnTo>
                    <a:pt x="909" y="360"/>
                  </a:lnTo>
                  <a:lnTo>
                    <a:pt x="910" y="356"/>
                  </a:lnTo>
                  <a:lnTo>
                    <a:pt x="912" y="355"/>
                  </a:lnTo>
                  <a:lnTo>
                    <a:pt x="912" y="355"/>
                  </a:lnTo>
                  <a:lnTo>
                    <a:pt x="910" y="351"/>
                  </a:lnTo>
                  <a:lnTo>
                    <a:pt x="909" y="349"/>
                  </a:lnTo>
                  <a:lnTo>
                    <a:pt x="905" y="344"/>
                  </a:lnTo>
                  <a:lnTo>
                    <a:pt x="905" y="344"/>
                  </a:lnTo>
                  <a:lnTo>
                    <a:pt x="900" y="342"/>
                  </a:lnTo>
                  <a:lnTo>
                    <a:pt x="894" y="344"/>
                  </a:lnTo>
                  <a:lnTo>
                    <a:pt x="883" y="349"/>
                  </a:lnTo>
                  <a:lnTo>
                    <a:pt x="878" y="353"/>
                  </a:lnTo>
                  <a:lnTo>
                    <a:pt x="874" y="353"/>
                  </a:lnTo>
                  <a:lnTo>
                    <a:pt x="869" y="351"/>
                  </a:lnTo>
                  <a:lnTo>
                    <a:pt x="865" y="344"/>
                  </a:lnTo>
                  <a:lnTo>
                    <a:pt x="865" y="344"/>
                  </a:lnTo>
                  <a:lnTo>
                    <a:pt x="865" y="340"/>
                  </a:lnTo>
                  <a:lnTo>
                    <a:pt x="863" y="338"/>
                  </a:lnTo>
                  <a:lnTo>
                    <a:pt x="863" y="338"/>
                  </a:lnTo>
                  <a:lnTo>
                    <a:pt x="858" y="335"/>
                  </a:lnTo>
                  <a:lnTo>
                    <a:pt x="853" y="335"/>
                  </a:lnTo>
                  <a:lnTo>
                    <a:pt x="853" y="335"/>
                  </a:lnTo>
                  <a:lnTo>
                    <a:pt x="849" y="335"/>
                  </a:lnTo>
                  <a:lnTo>
                    <a:pt x="847" y="337"/>
                  </a:lnTo>
                  <a:lnTo>
                    <a:pt x="845" y="342"/>
                  </a:lnTo>
                  <a:lnTo>
                    <a:pt x="845" y="349"/>
                  </a:lnTo>
                  <a:lnTo>
                    <a:pt x="845" y="353"/>
                  </a:lnTo>
                  <a:lnTo>
                    <a:pt x="842" y="355"/>
                  </a:lnTo>
                  <a:lnTo>
                    <a:pt x="842" y="355"/>
                  </a:lnTo>
                  <a:lnTo>
                    <a:pt x="836" y="356"/>
                  </a:lnTo>
                  <a:lnTo>
                    <a:pt x="831" y="356"/>
                  </a:lnTo>
                  <a:lnTo>
                    <a:pt x="825" y="353"/>
                  </a:lnTo>
                  <a:lnTo>
                    <a:pt x="822" y="347"/>
                  </a:lnTo>
                  <a:lnTo>
                    <a:pt x="822" y="347"/>
                  </a:lnTo>
                  <a:lnTo>
                    <a:pt x="818" y="338"/>
                  </a:lnTo>
                  <a:lnTo>
                    <a:pt x="816" y="335"/>
                  </a:lnTo>
                  <a:lnTo>
                    <a:pt x="811" y="333"/>
                  </a:lnTo>
                  <a:lnTo>
                    <a:pt x="811" y="333"/>
                  </a:lnTo>
                  <a:lnTo>
                    <a:pt x="805" y="335"/>
                  </a:lnTo>
                  <a:lnTo>
                    <a:pt x="805" y="335"/>
                  </a:lnTo>
                  <a:lnTo>
                    <a:pt x="796" y="338"/>
                  </a:lnTo>
                  <a:lnTo>
                    <a:pt x="793" y="342"/>
                  </a:lnTo>
                  <a:lnTo>
                    <a:pt x="787" y="344"/>
                  </a:lnTo>
                  <a:lnTo>
                    <a:pt x="787" y="344"/>
                  </a:lnTo>
                  <a:lnTo>
                    <a:pt x="773" y="347"/>
                  </a:lnTo>
                  <a:lnTo>
                    <a:pt x="767" y="351"/>
                  </a:lnTo>
                  <a:lnTo>
                    <a:pt x="762" y="355"/>
                  </a:lnTo>
                  <a:lnTo>
                    <a:pt x="762" y="355"/>
                  </a:lnTo>
                  <a:lnTo>
                    <a:pt x="758" y="360"/>
                  </a:lnTo>
                  <a:lnTo>
                    <a:pt x="755" y="364"/>
                  </a:lnTo>
                  <a:lnTo>
                    <a:pt x="755" y="364"/>
                  </a:lnTo>
                  <a:lnTo>
                    <a:pt x="749" y="367"/>
                  </a:lnTo>
                  <a:lnTo>
                    <a:pt x="748" y="371"/>
                  </a:lnTo>
                  <a:lnTo>
                    <a:pt x="746" y="375"/>
                  </a:lnTo>
                  <a:lnTo>
                    <a:pt x="746" y="375"/>
                  </a:lnTo>
                  <a:lnTo>
                    <a:pt x="748" y="378"/>
                  </a:lnTo>
                  <a:lnTo>
                    <a:pt x="749" y="380"/>
                  </a:lnTo>
                  <a:lnTo>
                    <a:pt x="753" y="384"/>
                  </a:lnTo>
                  <a:lnTo>
                    <a:pt x="760" y="384"/>
                  </a:lnTo>
                  <a:lnTo>
                    <a:pt x="766" y="385"/>
                  </a:lnTo>
                  <a:lnTo>
                    <a:pt x="766" y="385"/>
                  </a:lnTo>
                  <a:lnTo>
                    <a:pt x="782" y="382"/>
                  </a:lnTo>
                  <a:lnTo>
                    <a:pt x="782" y="382"/>
                  </a:lnTo>
                  <a:lnTo>
                    <a:pt x="795" y="382"/>
                  </a:lnTo>
                  <a:lnTo>
                    <a:pt x="807" y="384"/>
                  </a:lnTo>
                  <a:lnTo>
                    <a:pt x="807" y="384"/>
                  </a:lnTo>
                  <a:lnTo>
                    <a:pt x="807" y="387"/>
                  </a:lnTo>
                  <a:lnTo>
                    <a:pt x="807" y="389"/>
                  </a:lnTo>
                  <a:lnTo>
                    <a:pt x="802" y="393"/>
                  </a:lnTo>
                  <a:lnTo>
                    <a:pt x="795" y="394"/>
                  </a:lnTo>
                  <a:lnTo>
                    <a:pt x="786" y="394"/>
                  </a:lnTo>
                  <a:lnTo>
                    <a:pt x="776" y="396"/>
                  </a:lnTo>
                  <a:lnTo>
                    <a:pt x="769" y="398"/>
                  </a:lnTo>
                  <a:lnTo>
                    <a:pt x="764" y="400"/>
                  </a:lnTo>
                  <a:lnTo>
                    <a:pt x="762" y="402"/>
                  </a:lnTo>
                  <a:lnTo>
                    <a:pt x="762" y="405"/>
                  </a:lnTo>
                  <a:lnTo>
                    <a:pt x="762" y="405"/>
                  </a:lnTo>
                  <a:lnTo>
                    <a:pt x="764" y="409"/>
                  </a:lnTo>
                  <a:lnTo>
                    <a:pt x="769" y="411"/>
                  </a:lnTo>
                  <a:lnTo>
                    <a:pt x="775" y="411"/>
                  </a:lnTo>
                  <a:lnTo>
                    <a:pt x="784" y="411"/>
                  </a:lnTo>
                  <a:lnTo>
                    <a:pt x="798" y="407"/>
                  </a:lnTo>
                  <a:lnTo>
                    <a:pt x="809" y="405"/>
                  </a:lnTo>
                  <a:lnTo>
                    <a:pt x="809" y="405"/>
                  </a:lnTo>
                  <a:lnTo>
                    <a:pt x="818" y="402"/>
                  </a:lnTo>
                  <a:lnTo>
                    <a:pt x="829" y="400"/>
                  </a:lnTo>
                  <a:lnTo>
                    <a:pt x="834" y="400"/>
                  </a:lnTo>
                  <a:lnTo>
                    <a:pt x="840" y="402"/>
                  </a:lnTo>
                  <a:lnTo>
                    <a:pt x="845" y="404"/>
                  </a:lnTo>
                  <a:lnTo>
                    <a:pt x="849" y="407"/>
                  </a:lnTo>
                  <a:lnTo>
                    <a:pt x="849" y="407"/>
                  </a:lnTo>
                  <a:lnTo>
                    <a:pt x="851" y="411"/>
                  </a:lnTo>
                  <a:lnTo>
                    <a:pt x="851" y="414"/>
                  </a:lnTo>
                  <a:lnTo>
                    <a:pt x="851" y="416"/>
                  </a:lnTo>
                  <a:lnTo>
                    <a:pt x="849" y="418"/>
                  </a:lnTo>
                  <a:lnTo>
                    <a:pt x="842" y="420"/>
                  </a:lnTo>
                  <a:lnTo>
                    <a:pt x="834" y="420"/>
                  </a:lnTo>
                  <a:lnTo>
                    <a:pt x="834" y="420"/>
                  </a:lnTo>
                  <a:lnTo>
                    <a:pt x="820" y="420"/>
                  </a:lnTo>
                  <a:lnTo>
                    <a:pt x="798" y="422"/>
                  </a:lnTo>
                  <a:lnTo>
                    <a:pt x="787" y="423"/>
                  </a:lnTo>
                  <a:lnTo>
                    <a:pt x="780" y="427"/>
                  </a:lnTo>
                  <a:lnTo>
                    <a:pt x="778" y="429"/>
                  </a:lnTo>
                  <a:lnTo>
                    <a:pt x="778" y="432"/>
                  </a:lnTo>
                  <a:lnTo>
                    <a:pt x="778" y="436"/>
                  </a:lnTo>
                  <a:lnTo>
                    <a:pt x="780" y="442"/>
                  </a:lnTo>
                  <a:lnTo>
                    <a:pt x="780" y="442"/>
                  </a:lnTo>
                  <a:lnTo>
                    <a:pt x="782" y="445"/>
                  </a:lnTo>
                  <a:lnTo>
                    <a:pt x="786" y="449"/>
                  </a:lnTo>
                  <a:lnTo>
                    <a:pt x="795" y="452"/>
                  </a:lnTo>
                  <a:lnTo>
                    <a:pt x="795" y="452"/>
                  </a:lnTo>
                  <a:lnTo>
                    <a:pt x="809" y="460"/>
                  </a:lnTo>
                  <a:lnTo>
                    <a:pt x="824" y="465"/>
                  </a:lnTo>
                  <a:lnTo>
                    <a:pt x="824" y="465"/>
                  </a:lnTo>
                  <a:lnTo>
                    <a:pt x="834" y="465"/>
                  </a:lnTo>
                  <a:lnTo>
                    <a:pt x="843" y="465"/>
                  </a:lnTo>
                  <a:lnTo>
                    <a:pt x="863" y="461"/>
                  </a:lnTo>
                  <a:lnTo>
                    <a:pt x="863" y="461"/>
                  </a:lnTo>
                  <a:lnTo>
                    <a:pt x="872" y="460"/>
                  </a:lnTo>
                  <a:lnTo>
                    <a:pt x="880" y="456"/>
                  </a:lnTo>
                  <a:lnTo>
                    <a:pt x="880" y="456"/>
                  </a:lnTo>
                  <a:lnTo>
                    <a:pt x="891" y="451"/>
                  </a:lnTo>
                  <a:lnTo>
                    <a:pt x="901" y="447"/>
                  </a:lnTo>
                  <a:lnTo>
                    <a:pt x="901" y="447"/>
                  </a:lnTo>
                  <a:lnTo>
                    <a:pt x="914" y="445"/>
                  </a:lnTo>
                  <a:lnTo>
                    <a:pt x="927" y="443"/>
                  </a:lnTo>
                  <a:lnTo>
                    <a:pt x="927" y="443"/>
                  </a:lnTo>
                  <a:lnTo>
                    <a:pt x="930" y="443"/>
                  </a:lnTo>
                  <a:lnTo>
                    <a:pt x="932" y="440"/>
                  </a:lnTo>
                  <a:lnTo>
                    <a:pt x="936" y="438"/>
                  </a:lnTo>
                  <a:lnTo>
                    <a:pt x="939" y="438"/>
                  </a:lnTo>
                  <a:lnTo>
                    <a:pt x="939" y="438"/>
                  </a:lnTo>
                  <a:lnTo>
                    <a:pt x="945" y="440"/>
                  </a:lnTo>
                  <a:lnTo>
                    <a:pt x="948" y="443"/>
                  </a:lnTo>
                  <a:lnTo>
                    <a:pt x="956" y="452"/>
                  </a:lnTo>
                  <a:lnTo>
                    <a:pt x="956" y="452"/>
                  </a:lnTo>
                  <a:lnTo>
                    <a:pt x="963" y="458"/>
                  </a:lnTo>
                  <a:lnTo>
                    <a:pt x="972" y="461"/>
                  </a:lnTo>
                  <a:lnTo>
                    <a:pt x="979" y="463"/>
                  </a:lnTo>
                  <a:lnTo>
                    <a:pt x="988" y="463"/>
                  </a:lnTo>
                  <a:lnTo>
                    <a:pt x="988" y="463"/>
                  </a:lnTo>
                  <a:lnTo>
                    <a:pt x="994" y="461"/>
                  </a:lnTo>
                  <a:lnTo>
                    <a:pt x="997" y="460"/>
                  </a:lnTo>
                  <a:lnTo>
                    <a:pt x="999" y="456"/>
                  </a:lnTo>
                  <a:lnTo>
                    <a:pt x="996" y="452"/>
                  </a:lnTo>
                  <a:lnTo>
                    <a:pt x="996" y="452"/>
                  </a:lnTo>
                  <a:lnTo>
                    <a:pt x="986" y="447"/>
                  </a:lnTo>
                  <a:lnTo>
                    <a:pt x="983" y="443"/>
                  </a:lnTo>
                  <a:lnTo>
                    <a:pt x="983" y="442"/>
                  </a:lnTo>
                  <a:lnTo>
                    <a:pt x="985" y="440"/>
                  </a:lnTo>
                  <a:lnTo>
                    <a:pt x="985" y="440"/>
                  </a:lnTo>
                  <a:lnTo>
                    <a:pt x="988" y="438"/>
                  </a:lnTo>
                  <a:lnTo>
                    <a:pt x="994" y="438"/>
                  </a:lnTo>
                  <a:lnTo>
                    <a:pt x="1006" y="438"/>
                  </a:lnTo>
                  <a:lnTo>
                    <a:pt x="1012" y="438"/>
                  </a:lnTo>
                  <a:lnTo>
                    <a:pt x="1015" y="436"/>
                  </a:lnTo>
                  <a:lnTo>
                    <a:pt x="1017" y="432"/>
                  </a:lnTo>
                  <a:lnTo>
                    <a:pt x="1015" y="427"/>
                  </a:lnTo>
                  <a:lnTo>
                    <a:pt x="1015" y="427"/>
                  </a:lnTo>
                  <a:lnTo>
                    <a:pt x="1010" y="422"/>
                  </a:lnTo>
                  <a:lnTo>
                    <a:pt x="1003" y="418"/>
                  </a:lnTo>
                  <a:lnTo>
                    <a:pt x="990" y="414"/>
                  </a:lnTo>
                  <a:lnTo>
                    <a:pt x="990" y="414"/>
                  </a:lnTo>
                  <a:lnTo>
                    <a:pt x="974" y="407"/>
                  </a:lnTo>
                  <a:lnTo>
                    <a:pt x="968" y="402"/>
                  </a:lnTo>
                  <a:lnTo>
                    <a:pt x="961" y="396"/>
                  </a:lnTo>
                  <a:lnTo>
                    <a:pt x="961" y="396"/>
                  </a:lnTo>
                  <a:lnTo>
                    <a:pt x="957" y="391"/>
                  </a:lnTo>
                  <a:lnTo>
                    <a:pt x="956" y="384"/>
                  </a:lnTo>
                  <a:lnTo>
                    <a:pt x="956" y="384"/>
                  </a:lnTo>
                  <a:lnTo>
                    <a:pt x="954" y="376"/>
                  </a:lnTo>
                  <a:lnTo>
                    <a:pt x="954" y="373"/>
                  </a:lnTo>
                  <a:lnTo>
                    <a:pt x="952" y="369"/>
                  </a:lnTo>
                  <a:lnTo>
                    <a:pt x="952" y="369"/>
                  </a:lnTo>
                  <a:lnTo>
                    <a:pt x="947" y="367"/>
                  </a:lnTo>
                  <a:lnTo>
                    <a:pt x="945" y="366"/>
                  </a:lnTo>
                  <a:lnTo>
                    <a:pt x="943" y="362"/>
                  </a:lnTo>
                  <a:lnTo>
                    <a:pt x="943" y="362"/>
                  </a:lnTo>
                  <a:lnTo>
                    <a:pt x="943" y="358"/>
                  </a:lnTo>
                  <a:lnTo>
                    <a:pt x="945" y="356"/>
                  </a:lnTo>
                  <a:lnTo>
                    <a:pt x="945" y="353"/>
                  </a:lnTo>
                  <a:lnTo>
                    <a:pt x="945" y="349"/>
                  </a:lnTo>
                  <a:lnTo>
                    <a:pt x="945" y="349"/>
                  </a:lnTo>
                  <a:lnTo>
                    <a:pt x="939" y="340"/>
                  </a:lnTo>
                  <a:lnTo>
                    <a:pt x="932" y="335"/>
                  </a:lnTo>
                  <a:lnTo>
                    <a:pt x="932" y="335"/>
                  </a:lnTo>
                  <a:lnTo>
                    <a:pt x="927" y="333"/>
                  </a:lnTo>
                  <a:lnTo>
                    <a:pt x="921" y="337"/>
                  </a:lnTo>
                  <a:lnTo>
                    <a:pt x="918" y="340"/>
                  </a:lnTo>
                  <a:lnTo>
                    <a:pt x="918" y="344"/>
                  </a:lnTo>
                  <a:lnTo>
                    <a:pt x="918" y="346"/>
                  </a:lnTo>
                  <a:lnTo>
                    <a:pt x="918" y="346"/>
                  </a:lnTo>
                  <a:close/>
                  <a:moveTo>
                    <a:pt x="858" y="223"/>
                  </a:moveTo>
                  <a:lnTo>
                    <a:pt x="858" y="223"/>
                  </a:lnTo>
                  <a:lnTo>
                    <a:pt x="865" y="221"/>
                  </a:lnTo>
                  <a:lnTo>
                    <a:pt x="869" y="219"/>
                  </a:lnTo>
                  <a:lnTo>
                    <a:pt x="871" y="217"/>
                  </a:lnTo>
                  <a:lnTo>
                    <a:pt x="871" y="217"/>
                  </a:lnTo>
                  <a:lnTo>
                    <a:pt x="872" y="212"/>
                  </a:lnTo>
                  <a:lnTo>
                    <a:pt x="874" y="208"/>
                  </a:lnTo>
                  <a:lnTo>
                    <a:pt x="874" y="203"/>
                  </a:lnTo>
                  <a:lnTo>
                    <a:pt x="876" y="199"/>
                  </a:lnTo>
                  <a:lnTo>
                    <a:pt x="876" y="199"/>
                  </a:lnTo>
                  <a:lnTo>
                    <a:pt x="880" y="195"/>
                  </a:lnTo>
                  <a:lnTo>
                    <a:pt x="881" y="194"/>
                  </a:lnTo>
                  <a:lnTo>
                    <a:pt x="883" y="192"/>
                  </a:lnTo>
                  <a:lnTo>
                    <a:pt x="883" y="192"/>
                  </a:lnTo>
                  <a:lnTo>
                    <a:pt x="881" y="190"/>
                  </a:lnTo>
                  <a:lnTo>
                    <a:pt x="878" y="186"/>
                  </a:lnTo>
                  <a:lnTo>
                    <a:pt x="869" y="185"/>
                  </a:lnTo>
                  <a:lnTo>
                    <a:pt x="869" y="185"/>
                  </a:lnTo>
                  <a:lnTo>
                    <a:pt x="863" y="186"/>
                  </a:lnTo>
                  <a:lnTo>
                    <a:pt x="858" y="190"/>
                  </a:lnTo>
                  <a:lnTo>
                    <a:pt x="858" y="190"/>
                  </a:lnTo>
                  <a:lnTo>
                    <a:pt x="851" y="195"/>
                  </a:lnTo>
                  <a:lnTo>
                    <a:pt x="843" y="199"/>
                  </a:lnTo>
                  <a:lnTo>
                    <a:pt x="843" y="199"/>
                  </a:lnTo>
                  <a:lnTo>
                    <a:pt x="838" y="201"/>
                  </a:lnTo>
                  <a:lnTo>
                    <a:pt x="834" y="201"/>
                  </a:lnTo>
                  <a:lnTo>
                    <a:pt x="833" y="203"/>
                  </a:lnTo>
                  <a:lnTo>
                    <a:pt x="833" y="203"/>
                  </a:lnTo>
                  <a:lnTo>
                    <a:pt x="831" y="208"/>
                  </a:lnTo>
                  <a:lnTo>
                    <a:pt x="831" y="212"/>
                  </a:lnTo>
                  <a:lnTo>
                    <a:pt x="833" y="215"/>
                  </a:lnTo>
                  <a:lnTo>
                    <a:pt x="838" y="219"/>
                  </a:lnTo>
                  <a:lnTo>
                    <a:pt x="849" y="221"/>
                  </a:lnTo>
                  <a:lnTo>
                    <a:pt x="858" y="223"/>
                  </a:lnTo>
                  <a:lnTo>
                    <a:pt x="858" y="223"/>
                  </a:lnTo>
                  <a:close/>
                  <a:moveTo>
                    <a:pt x="872" y="181"/>
                  </a:moveTo>
                  <a:lnTo>
                    <a:pt x="872" y="181"/>
                  </a:lnTo>
                  <a:lnTo>
                    <a:pt x="876" y="183"/>
                  </a:lnTo>
                  <a:lnTo>
                    <a:pt x="880" y="183"/>
                  </a:lnTo>
                  <a:lnTo>
                    <a:pt x="883" y="183"/>
                  </a:lnTo>
                  <a:lnTo>
                    <a:pt x="883" y="183"/>
                  </a:lnTo>
                  <a:lnTo>
                    <a:pt x="889" y="181"/>
                  </a:lnTo>
                  <a:lnTo>
                    <a:pt x="892" y="176"/>
                  </a:lnTo>
                  <a:lnTo>
                    <a:pt x="891" y="170"/>
                  </a:lnTo>
                  <a:lnTo>
                    <a:pt x="887" y="166"/>
                  </a:lnTo>
                  <a:lnTo>
                    <a:pt x="887" y="166"/>
                  </a:lnTo>
                  <a:lnTo>
                    <a:pt x="883" y="165"/>
                  </a:lnTo>
                  <a:lnTo>
                    <a:pt x="880" y="165"/>
                  </a:lnTo>
                  <a:lnTo>
                    <a:pt x="880" y="165"/>
                  </a:lnTo>
                  <a:lnTo>
                    <a:pt x="872" y="168"/>
                  </a:lnTo>
                  <a:lnTo>
                    <a:pt x="867" y="174"/>
                  </a:lnTo>
                  <a:lnTo>
                    <a:pt x="865" y="176"/>
                  </a:lnTo>
                  <a:lnTo>
                    <a:pt x="867" y="177"/>
                  </a:lnTo>
                  <a:lnTo>
                    <a:pt x="869" y="179"/>
                  </a:lnTo>
                  <a:lnTo>
                    <a:pt x="872" y="181"/>
                  </a:lnTo>
                  <a:lnTo>
                    <a:pt x="872" y="181"/>
                  </a:lnTo>
                  <a:close/>
                  <a:moveTo>
                    <a:pt x="1624" y="532"/>
                  </a:moveTo>
                  <a:lnTo>
                    <a:pt x="1624" y="532"/>
                  </a:lnTo>
                  <a:lnTo>
                    <a:pt x="1624" y="527"/>
                  </a:lnTo>
                  <a:lnTo>
                    <a:pt x="1624" y="521"/>
                  </a:lnTo>
                  <a:lnTo>
                    <a:pt x="1624" y="517"/>
                  </a:lnTo>
                  <a:lnTo>
                    <a:pt x="1620" y="514"/>
                  </a:lnTo>
                  <a:lnTo>
                    <a:pt x="1618" y="510"/>
                  </a:lnTo>
                  <a:lnTo>
                    <a:pt x="1613" y="508"/>
                  </a:lnTo>
                  <a:lnTo>
                    <a:pt x="1604" y="507"/>
                  </a:lnTo>
                  <a:lnTo>
                    <a:pt x="1604" y="507"/>
                  </a:lnTo>
                  <a:lnTo>
                    <a:pt x="1584" y="507"/>
                  </a:lnTo>
                  <a:lnTo>
                    <a:pt x="1575" y="505"/>
                  </a:lnTo>
                  <a:lnTo>
                    <a:pt x="1566" y="501"/>
                  </a:lnTo>
                  <a:lnTo>
                    <a:pt x="1566" y="501"/>
                  </a:lnTo>
                  <a:lnTo>
                    <a:pt x="1548" y="492"/>
                  </a:lnTo>
                  <a:lnTo>
                    <a:pt x="1539" y="489"/>
                  </a:lnTo>
                  <a:lnTo>
                    <a:pt x="1531" y="483"/>
                  </a:lnTo>
                  <a:lnTo>
                    <a:pt x="1531" y="483"/>
                  </a:lnTo>
                  <a:lnTo>
                    <a:pt x="1528" y="478"/>
                  </a:lnTo>
                  <a:lnTo>
                    <a:pt x="1524" y="472"/>
                  </a:lnTo>
                  <a:lnTo>
                    <a:pt x="1519" y="460"/>
                  </a:lnTo>
                  <a:lnTo>
                    <a:pt x="1513" y="447"/>
                  </a:lnTo>
                  <a:lnTo>
                    <a:pt x="1510" y="434"/>
                  </a:lnTo>
                  <a:lnTo>
                    <a:pt x="1510" y="434"/>
                  </a:lnTo>
                  <a:lnTo>
                    <a:pt x="1499" y="418"/>
                  </a:lnTo>
                  <a:lnTo>
                    <a:pt x="1493" y="411"/>
                  </a:lnTo>
                  <a:lnTo>
                    <a:pt x="1486" y="405"/>
                  </a:lnTo>
                  <a:lnTo>
                    <a:pt x="1486" y="405"/>
                  </a:lnTo>
                  <a:lnTo>
                    <a:pt x="1477" y="400"/>
                  </a:lnTo>
                  <a:lnTo>
                    <a:pt x="1466" y="396"/>
                  </a:lnTo>
                  <a:lnTo>
                    <a:pt x="1466" y="396"/>
                  </a:lnTo>
                  <a:lnTo>
                    <a:pt x="1455" y="393"/>
                  </a:lnTo>
                  <a:lnTo>
                    <a:pt x="1455" y="393"/>
                  </a:lnTo>
                  <a:lnTo>
                    <a:pt x="1450" y="391"/>
                  </a:lnTo>
                  <a:lnTo>
                    <a:pt x="1450" y="391"/>
                  </a:lnTo>
                  <a:lnTo>
                    <a:pt x="1450" y="387"/>
                  </a:lnTo>
                  <a:lnTo>
                    <a:pt x="1448" y="387"/>
                  </a:lnTo>
                  <a:lnTo>
                    <a:pt x="1450" y="389"/>
                  </a:lnTo>
                  <a:lnTo>
                    <a:pt x="1450" y="389"/>
                  </a:lnTo>
                  <a:lnTo>
                    <a:pt x="1444" y="385"/>
                  </a:lnTo>
                  <a:lnTo>
                    <a:pt x="1441" y="380"/>
                  </a:lnTo>
                  <a:lnTo>
                    <a:pt x="1432" y="369"/>
                  </a:lnTo>
                  <a:lnTo>
                    <a:pt x="1432" y="369"/>
                  </a:lnTo>
                  <a:lnTo>
                    <a:pt x="1426" y="364"/>
                  </a:lnTo>
                  <a:lnTo>
                    <a:pt x="1419" y="362"/>
                  </a:lnTo>
                  <a:lnTo>
                    <a:pt x="1403" y="358"/>
                  </a:lnTo>
                  <a:lnTo>
                    <a:pt x="1403" y="358"/>
                  </a:lnTo>
                  <a:lnTo>
                    <a:pt x="1390" y="356"/>
                  </a:lnTo>
                  <a:lnTo>
                    <a:pt x="1374" y="353"/>
                  </a:lnTo>
                  <a:lnTo>
                    <a:pt x="1367" y="351"/>
                  </a:lnTo>
                  <a:lnTo>
                    <a:pt x="1361" y="346"/>
                  </a:lnTo>
                  <a:lnTo>
                    <a:pt x="1359" y="340"/>
                  </a:lnTo>
                  <a:lnTo>
                    <a:pt x="1363" y="333"/>
                  </a:lnTo>
                  <a:lnTo>
                    <a:pt x="1363" y="333"/>
                  </a:lnTo>
                  <a:lnTo>
                    <a:pt x="1368" y="328"/>
                  </a:lnTo>
                  <a:lnTo>
                    <a:pt x="1370" y="324"/>
                  </a:lnTo>
                  <a:lnTo>
                    <a:pt x="1372" y="320"/>
                  </a:lnTo>
                  <a:lnTo>
                    <a:pt x="1372" y="320"/>
                  </a:lnTo>
                  <a:lnTo>
                    <a:pt x="1370" y="317"/>
                  </a:lnTo>
                  <a:lnTo>
                    <a:pt x="1368" y="315"/>
                  </a:lnTo>
                  <a:lnTo>
                    <a:pt x="1361" y="313"/>
                  </a:lnTo>
                  <a:lnTo>
                    <a:pt x="1354" y="313"/>
                  </a:lnTo>
                  <a:lnTo>
                    <a:pt x="1348" y="315"/>
                  </a:lnTo>
                  <a:lnTo>
                    <a:pt x="1348" y="315"/>
                  </a:lnTo>
                  <a:lnTo>
                    <a:pt x="1338" y="318"/>
                  </a:lnTo>
                  <a:lnTo>
                    <a:pt x="1325" y="320"/>
                  </a:lnTo>
                  <a:lnTo>
                    <a:pt x="1325" y="320"/>
                  </a:lnTo>
                  <a:lnTo>
                    <a:pt x="1316" y="320"/>
                  </a:lnTo>
                  <a:lnTo>
                    <a:pt x="1305" y="320"/>
                  </a:lnTo>
                  <a:lnTo>
                    <a:pt x="1305" y="320"/>
                  </a:lnTo>
                  <a:lnTo>
                    <a:pt x="1294" y="320"/>
                  </a:lnTo>
                  <a:lnTo>
                    <a:pt x="1281" y="322"/>
                  </a:lnTo>
                  <a:lnTo>
                    <a:pt x="1271" y="328"/>
                  </a:lnTo>
                  <a:lnTo>
                    <a:pt x="1265" y="329"/>
                  </a:lnTo>
                  <a:lnTo>
                    <a:pt x="1263" y="335"/>
                  </a:lnTo>
                  <a:lnTo>
                    <a:pt x="1263" y="335"/>
                  </a:lnTo>
                  <a:lnTo>
                    <a:pt x="1262" y="340"/>
                  </a:lnTo>
                  <a:lnTo>
                    <a:pt x="1263" y="347"/>
                  </a:lnTo>
                  <a:lnTo>
                    <a:pt x="1267" y="362"/>
                  </a:lnTo>
                  <a:lnTo>
                    <a:pt x="1267" y="362"/>
                  </a:lnTo>
                  <a:lnTo>
                    <a:pt x="1271" y="375"/>
                  </a:lnTo>
                  <a:lnTo>
                    <a:pt x="1271" y="382"/>
                  </a:lnTo>
                  <a:lnTo>
                    <a:pt x="1271" y="384"/>
                  </a:lnTo>
                  <a:lnTo>
                    <a:pt x="1269" y="385"/>
                  </a:lnTo>
                  <a:lnTo>
                    <a:pt x="1269" y="385"/>
                  </a:lnTo>
                  <a:lnTo>
                    <a:pt x="1263" y="387"/>
                  </a:lnTo>
                  <a:lnTo>
                    <a:pt x="1258" y="385"/>
                  </a:lnTo>
                  <a:lnTo>
                    <a:pt x="1253" y="384"/>
                  </a:lnTo>
                  <a:lnTo>
                    <a:pt x="1249" y="380"/>
                  </a:lnTo>
                  <a:lnTo>
                    <a:pt x="1249" y="380"/>
                  </a:lnTo>
                  <a:lnTo>
                    <a:pt x="1247" y="375"/>
                  </a:lnTo>
                  <a:lnTo>
                    <a:pt x="1245" y="367"/>
                  </a:lnTo>
                  <a:lnTo>
                    <a:pt x="1245" y="355"/>
                  </a:lnTo>
                  <a:lnTo>
                    <a:pt x="1245" y="355"/>
                  </a:lnTo>
                  <a:lnTo>
                    <a:pt x="1247" y="337"/>
                  </a:lnTo>
                  <a:lnTo>
                    <a:pt x="1247" y="326"/>
                  </a:lnTo>
                  <a:lnTo>
                    <a:pt x="1243" y="322"/>
                  </a:lnTo>
                  <a:lnTo>
                    <a:pt x="1242" y="318"/>
                  </a:lnTo>
                  <a:lnTo>
                    <a:pt x="1242" y="318"/>
                  </a:lnTo>
                  <a:lnTo>
                    <a:pt x="1236" y="317"/>
                  </a:lnTo>
                  <a:lnTo>
                    <a:pt x="1233" y="317"/>
                  </a:lnTo>
                  <a:lnTo>
                    <a:pt x="1227" y="317"/>
                  </a:lnTo>
                  <a:lnTo>
                    <a:pt x="1224" y="318"/>
                  </a:lnTo>
                  <a:lnTo>
                    <a:pt x="1218" y="326"/>
                  </a:lnTo>
                  <a:lnTo>
                    <a:pt x="1213" y="333"/>
                  </a:lnTo>
                  <a:lnTo>
                    <a:pt x="1213" y="333"/>
                  </a:lnTo>
                  <a:lnTo>
                    <a:pt x="1205" y="344"/>
                  </a:lnTo>
                  <a:lnTo>
                    <a:pt x="1202" y="347"/>
                  </a:lnTo>
                  <a:lnTo>
                    <a:pt x="1198" y="355"/>
                  </a:lnTo>
                  <a:lnTo>
                    <a:pt x="1198" y="355"/>
                  </a:lnTo>
                  <a:lnTo>
                    <a:pt x="1195" y="369"/>
                  </a:lnTo>
                  <a:lnTo>
                    <a:pt x="1195" y="376"/>
                  </a:lnTo>
                  <a:lnTo>
                    <a:pt x="1195" y="380"/>
                  </a:lnTo>
                  <a:lnTo>
                    <a:pt x="1198" y="382"/>
                  </a:lnTo>
                  <a:lnTo>
                    <a:pt x="1198" y="382"/>
                  </a:lnTo>
                  <a:lnTo>
                    <a:pt x="1205" y="387"/>
                  </a:lnTo>
                  <a:lnTo>
                    <a:pt x="1207" y="389"/>
                  </a:lnTo>
                  <a:lnTo>
                    <a:pt x="1211" y="393"/>
                  </a:lnTo>
                  <a:lnTo>
                    <a:pt x="1211" y="393"/>
                  </a:lnTo>
                  <a:lnTo>
                    <a:pt x="1215" y="398"/>
                  </a:lnTo>
                  <a:lnTo>
                    <a:pt x="1216" y="405"/>
                  </a:lnTo>
                  <a:lnTo>
                    <a:pt x="1218" y="411"/>
                  </a:lnTo>
                  <a:lnTo>
                    <a:pt x="1224" y="414"/>
                  </a:lnTo>
                  <a:lnTo>
                    <a:pt x="1224" y="414"/>
                  </a:lnTo>
                  <a:lnTo>
                    <a:pt x="1231" y="420"/>
                  </a:lnTo>
                  <a:lnTo>
                    <a:pt x="1238" y="420"/>
                  </a:lnTo>
                  <a:lnTo>
                    <a:pt x="1245" y="418"/>
                  </a:lnTo>
                  <a:lnTo>
                    <a:pt x="1254" y="418"/>
                  </a:lnTo>
                  <a:lnTo>
                    <a:pt x="1254" y="418"/>
                  </a:lnTo>
                  <a:lnTo>
                    <a:pt x="1262" y="420"/>
                  </a:lnTo>
                  <a:lnTo>
                    <a:pt x="1267" y="423"/>
                  </a:lnTo>
                  <a:lnTo>
                    <a:pt x="1267" y="423"/>
                  </a:lnTo>
                  <a:lnTo>
                    <a:pt x="1274" y="425"/>
                  </a:lnTo>
                  <a:lnTo>
                    <a:pt x="1281" y="427"/>
                  </a:lnTo>
                  <a:lnTo>
                    <a:pt x="1281" y="427"/>
                  </a:lnTo>
                  <a:lnTo>
                    <a:pt x="1296" y="427"/>
                  </a:lnTo>
                  <a:lnTo>
                    <a:pt x="1296" y="427"/>
                  </a:lnTo>
                  <a:lnTo>
                    <a:pt x="1303" y="429"/>
                  </a:lnTo>
                  <a:lnTo>
                    <a:pt x="1312" y="431"/>
                  </a:lnTo>
                  <a:lnTo>
                    <a:pt x="1312" y="431"/>
                  </a:lnTo>
                  <a:lnTo>
                    <a:pt x="1318" y="429"/>
                  </a:lnTo>
                  <a:lnTo>
                    <a:pt x="1323" y="427"/>
                  </a:lnTo>
                  <a:lnTo>
                    <a:pt x="1332" y="422"/>
                  </a:lnTo>
                  <a:lnTo>
                    <a:pt x="1332" y="422"/>
                  </a:lnTo>
                  <a:lnTo>
                    <a:pt x="1339" y="420"/>
                  </a:lnTo>
                  <a:lnTo>
                    <a:pt x="1347" y="420"/>
                  </a:lnTo>
                  <a:lnTo>
                    <a:pt x="1361" y="420"/>
                  </a:lnTo>
                  <a:lnTo>
                    <a:pt x="1374" y="425"/>
                  </a:lnTo>
                  <a:lnTo>
                    <a:pt x="1386" y="429"/>
                  </a:lnTo>
                  <a:lnTo>
                    <a:pt x="1386" y="429"/>
                  </a:lnTo>
                  <a:lnTo>
                    <a:pt x="1397" y="434"/>
                  </a:lnTo>
                  <a:lnTo>
                    <a:pt x="1406" y="442"/>
                  </a:lnTo>
                  <a:lnTo>
                    <a:pt x="1415" y="447"/>
                  </a:lnTo>
                  <a:lnTo>
                    <a:pt x="1424" y="456"/>
                  </a:lnTo>
                  <a:lnTo>
                    <a:pt x="1432" y="465"/>
                  </a:lnTo>
                  <a:lnTo>
                    <a:pt x="1437" y="474"/>
                  </a:lnTo>
                  <a:lnTo>
                    <a:pt x="1441" y="485"/>
                  </a:lnTo>
                  <a:lnTo>
                    <a:pt x="1444" y="496"/>
                  </a:lnTo>
                  <a:lnTo>
                    <a:pt x="1444" y="496"/>
                  </a:lnTo>
                  <a:lnTo>
                    <a:pt x="1443" y="507"/>
                  </a:lnTo>
                  <a:lnTo>
                    <a:pt x="1441" y="517"/>
                  </a:lnTo>
                  <a:lnTo>
                    <a:pt x="1435" y="539"/>
                  </a:lnTo>
                  <a:lnTo>
                    <a:pt x="1435" y="539"/>
                  </a:lnTo>
                  <a:lnTo>
                    <a:pt x="1434" y="545"/>
                  </a:lnTo>
                  <a:lnTo>
                    <a:pt x="1432" y="552"/>
                  </a:lnTo>
                  <a:lnTo>
                    <a:pt x="1432" y="552"/>
                  </a:lnTo>
                  <a:lnTo>
                    <a:pt x="1434" y="555"/>
                  </a:lnTo>
                  <a:lnTo>
                    <a:pt x="1435" y="561"/>
                  </a:lnTo>
                  <a:lnTo>
                    <a:pt x="1435" y="561"/>
                  </a:lnTo>
                  <a:lnTo>
                    <a:pt x="1434" y="566"/>
                  </a:lnTo>
                  <a:lnTo>
                    <a:pt x="1430" y="572"/>
                  </a:lnTo>
                  <a:lnTo>
                    <a:pt x="1424" y="577"/>
                  </a:lnTo>
                  <a:lnTo>
                    <a:pt x="1421" y="581"/>
                  </a:lnTo>
                  <a:lnTo>
                    <a:pt x="1421" y="581"/>
                  </a:lnTo>
                  <a:lnTo>
                    <a:pt x="1414" y="583"/>
                  </a:lnTo>
                  <a:lnTo>
                    <a:pt x="1405" y="583"/>
                  </a:lnTo>
                  <a:lnTo>
                    <a:pt x="1388" y="583"/>
                  </a:lnTo>
                  <a:lnTo>
                    <a:pt x="1388" y="583"/>
                  </a:lnTo>
                  <a:lnTo>
                    <a:pt x="1376" y="583"/>
                  </a:lnTo>
                  <a:lnTo>
                    <a:pt x="1368" y="583"/>
                  </a:lnTo>
                  <a:lnTo>
                    <a:pt x="1363" y="586"/>
                  </a:lnTo>
                  <a:lnTo>
                    <a:pt x="1363" y="586"/>
                  </a:lnTo>
                  <a:lnTo>
                    <a:pt x="1361" y="588"/>
                  </a:lnTo>
                  <a:lnTo>
                    <a:pt x="1359" y="592"/>
                  </a:lnTo>
                  <a:lnTo>
                    <a:pt x="1359" y="599"/>
                  </a:lnTo>
                  <a:lnTo>
                    <a:pt x="1365" y="606"/>
                  </a:lnTo>
                  <a:lnTo>
                    <a:pt x="1370" y="612"/>
                  </a:lnTo>
                  <a:lnTo>
                    <a:pt x="1370" y="612"/>
                  </a:lnTo>
                  <a:lnTo>
                    <a:pt x="1377" y="613"/>
                  </a:lnTo>
                  <a:lnTo>
                    <a:pt x="1385" y="613"/>
                  </a:lnTo>
                  <a:lnTo>
                    <a:pt x="1399" y="610"/>
                  </a:lnTo>
                  <a:lnTo>
                    <a:pt x="1414" y="606"/>
                  </a:lnTo>
                  <a:lnTo>
                    <a:pt x="1421" y="608"/>
                  </a:lnTo>
                  <a:lnTo>
                    <a:pt x="1428" y="610"/>
                  </a:lnTo>
                  <a:lnTo>
                    <a:pt x="1428" y="610"/>
                  </a:lnTo>
                  <a:lnTo>
                    <a:pt x="1437" y="619"/>
                  </a:lnTo>
                  <a:lnTo>
                    <a:pt x="1448" y="628"/>
                  </a:lnTo>
                  <a:lnTo>
                    <a:pt x="1448" y="628"/>
                  </a:lnTo>
                  <a:lnTo>
                    <a:pt x="1455" y="631"/>
                  </a:lnTo>
                  <a:lnTo>
                    <a:pt x="1462" y="635"/>
                  </a:lnTo>
                  <a:lnTo>
                    <a:pt x="1462" y="635"/>
                  </a:lnTo>
                  <a:lnTo>
                    <a:pt x="1470" y="635"/>
                  </a:lnTo>
                  <a:lnTo>
                    <a:pt x="1477" y="635"/>
                  </a:lnTo>
                  <a:lnTo>
                    <a:pt x="1491" y="633"/>
                  </a:lnTo>
                  <a:lnTo>
                    <a:pt x="1491" y="633"/>
                  </a:lnTo>
                  <a:lnTo>
                    <a:pt x="1506" y="635"/>
                  </a:lnTo>
                  <a:lnTo>
                    <a:pt x="1519" y="639"/>
                  </a:lnTo>
                  <a:lnTo>
                    <a:pt x="1519" y="639"/>
                  </a:lnTo>
                  <a:lnTo>
                    <a:pt x="1528" y="641"/>
                  </a:lnTo>
                  <a:lnTo>
                    <a:pt x="1537" y="644"/>
                  </a:lnTo>
                  <a:lnTo>
                    <a:pt x="1537" y="644"/>
                  </a:lnTo>
                  <a:lnTo>
                    <a:pt x="1544" y="642"/>
                  </a:lnTo>
                  <a:lnTo>
                    <a:pt x="1546" y="642"/>
                  </a:lnTo>
                  <a:lnTo>
                    <a:pt x="1546" y="639"/>
                  </a:lnTo>
                  <a:lnTo>
                    <a:pt x="1546" y="639"/>
                  </a:lnTo>
                  <a:lnTo>
                    <a:pt x="1546" y="635"/>
                  </a:lnTo>
                  <a:lnTo>
                    <a:pt x="1542" y="633"/>
                  </a:lnTo>
                  <a:lnTo>
                    <a:pt x="1535" y="630"/>
                  </a:lnTo>
                  <a:lnTo>
                    <a:pt x="1535" y="630"/>
                  </a:lnTo>
                  <a:lnTo>
                    <a:pt x="1517" y="624"/>
                  </a:lnTo>
                  <a:lnTo>
                    <a:pt x="1510" y="619"/>
                  </a:lnTo>
                  <a:lnTo>
                    <a:pt x="1508" y="615"/>
                  </a:lnTo>
                  <a:lnTo>
                    <a:pt x="1508" y="612"/>
                  </a:lnTo>
                  <a:lnTo>
                    <a:pt x="1508" y="612"/>
                  </a:lnTo>
                  <a:lnTo>
                    <a:pt x="1510" y="608"/>
                  </a:lnTo>
                  <a:lnTo>
                    <a:pt x="1515" y="606"/>
                  </a:lnTo>
                  <a:lnTo>
                    <a:pt x="1526" y="606"/>
                  </a:lnTo>
                  <a:lnTo>
                    <a:pt x="1526" y="606"/>
                  </a:lnTo>
                  <a:lnTo>
                    <a:pt x="1537" y="604"/>
                  </a:lnTo>
                  <a:lnTo>
                    <a:pt x="1548" y="603"/>
                  </a:lnTo>
                  <a:lnTo>
                    <a:pt x="1548" y="603"/>
                  </a:lnTo>
                  <a:lnTo>
                    <a:pt x="1557" y="599"/>
                  </a:lnTo>
                  <a:lnTo>
                    <a:pt x="1558" y="597"/>
                  </a:lnTo>
                  <a:lnTo>
                    <a:pt x="1560" y="592"/>
                  </a:lnTo>
                  <a:lnTo>
                    <a:pt x="1560" y="592"/>
                  </a:lnTo>
                  <a:lnTo>
                    <a:pt x="1558" y="586"/>
                  </a:lnTo>
                  <a:lnTo>
                    <a:pt x="1557" y="581"/>
                  </a:lnTo>
                  <a:lnTo>
                    <a:pt x="1548" y="574"/>
                  </a:lnTo>
                  <a:lnTo>
                    <a:pt x="1548" y="574"/>
                  </a:lnTo>
                  <a:lnTo>
                    <a:pt x="1540" y="568"/>
                  </a:lnTo>
                  <a:lnTo>
                    <a:pt x="1531" y="559"/>
                  </a:lnTo>
                  <a:lnTo>
                    <a:pt x="1528" y="555"/>
                  </a:lnTo>
                  <a:lnTo>
                    <a:pt x="1524" y="550"/>
                  </a:lnTo>
                  <a:lnTo>
                    <a:pt x="1524" y="545"/>
                  </a:lnTo>
                  <a:lnTo>
                    <a:pt x="1526" y="539"/>
                  </a:lnTo>
                  <a:lnTo>
                    <a:pt x="1526" y="539"/>
                  </a:lnTo>
                  <a:lnTo>
                    <a:pt x="1528" y="537"/>
                  </a:lnTo>
                  <a:lnTo>
                    <a:pt x="1531" y="536"/>
                  </a:lnTo>
                  <a:lnTo>
                    <a:pt x="1537" y="536"/>
                  </a:lnTo>
                  <a:lnTo>
                    <a:pt x="1542" y="536"/>
                  </a:lnTo>
                  <a:lnTo>
                    <a:pt x="1551" y="539"/>
                  </a:lnTo>
                  <a:lnTo>
                    <a:pt x="1560" y="543"/>
                  </a:lnTo>
                  <a:lnTo>
                    <a:pt x="1560" y="543"/>
                  </a:lnTo>
                  <a:lnTo>
                    <a:pt x="1575" y="555"/>
                  </a:lnTo>
                  <a:lnTo>
                    <a:pt x="1582" y="559"/>
                  </a:lnTo>
                  <a:lnTo>
                    <a:pt x="1591" y="563"/>
                  </a:lnTo>
                  <a:lnTo>
                    <a:pt x="1591" y="563"/>
                  </a:lnTo>
                  <a:lnTo>
                    <a:pt x="1596" y="561"/>
                  </a:lnTo>
                  <a:lnTo>
                    <a:pt x="1602" y="559"/>
                  </a:lnTo>
                  <a:lnTo>
                    <a:pt x="1611" y="552"/>
                  </a:lnTo>
                  <a:lnTo>
                    <a:pt x="1618" y="541"/>
                  </a:lnTo>
                  <a:lnTo>
                    <a:pt x="1624" y="532"/>
                  </a:lnTo>
                  <a:lnTo>
                    <a:pt x="1624" y="532"/>
                  </a:lnTo>
                  <a:close/>
                  <a:moveTo>
                    <a:pt x="1115" y="101"/>
                  </a:moveTo>
                  <a:lnTo>
                    <a:pt x="1115" y="101"/>
                  </a:lnTo>
                  <a:lnTo>
                    <a:pt x="1122" y="103"/>
                  </a:lnTo>
                  <a:lnTo>
                    <a:pt x="1129" y="107"/>
                  </a:lnTo>
                  <a:lnTo>
                    <a:pt x="1133" y="109"/>
                  </a:lnTo>
                  <a:lnTo>
                    <a:pt x="1133" y="112"/>
                  </a:lnTo>
                  <a:lnTo>
                    <a:pt x="1129" y="114"/>
                  </a:lnTo>
                  <a:lnTo>
                    <a:pt x="1129" y="114"/>
                  </a:lnTo>
                  <a:lnTo>
                    <a:pt x="1124" y="114"/>
                  </a:lnTo>
                  <a:lnTo>
                    <a:pt x="1119" y="114"/>
                  </a:lnTo>
                  <a:lnTo>
                    <a:pt x="1111" y="114"/>
                  </a:lnTo>
                  <a:lnTo>
                    <a:pt x="1110" y="116"/>
                  </a:lnTo>
                  <a:lnTo>
                    <a:pt x="1108" y="118"/>
                  </a:lnTo>
                  <a:lnTo>
                    <a:pt x="1108" y="118"/>
                  </a:lnTo>
                  <a:lnTo>
                    <a:pt x="1108" y="121"/>
                  </a:lnTo>
                  <a:lnTo>
                    <a:pt x="1110" y="123"/>
                  </a:lnTo>
                  <a:lnTo>
                    <a:pt x="1113" y="127"/>
                  </a:lnTo>
                  <a:lnTo>
                    <a:pt x="1126" y="127"/>
                  </a:lnTo>
                  <a:lnTo>
                    <a:pt x="1126" y="127"/>
                  </a:lnTo>
                  <a:lnTo>
                    <a:pt x="1133" y="128"/>
                  </a:lnTo>
                  <a:lnTo>
                    <a:pt x="1135" y="130"/>
                  </a:lnTo>
                  <a:lnTo>
                    <a:pt x="1133" y="134"/>
                  </a:lnTo>
                  <a:lnTo>
                    <a:pt x="1133" y="134"/>
                  </a:lnTo>
                  <a:lnTo>
                    <a:pt x="1131" y="136"/>
                  </a:lnTo>
                  <a:lnTo>
                    <a:pt x="1128" y="136"/>
                  </a:lnTo>
                  <a:lnTo>
                    <a:pt x="1124" y="136"/>
                  </a:lnTo>
                  <a:lnTo>
                    <a:pt x="1120" y="138"/>
                  </a:lnTo>
                  <a:lnTo>
                    <a:pt x="1120" y="138"/>
                  </a:lnTo>
                  <a:lnTo>
                    <a:pt x="1117" y="143"/>
                  </a:lnTo>
                  <a:lnTo>
                    <a:pt x="1119" y="147"/>
                  </a:lnTo>
                  <a:lnTo>
                    <a:pt x="1122" y="150"/>
                  </a:lnTo>
                  <a:lnTo>
                    <a:pt x="1128" y="150"/>
                  </a:lnTo>
                  <a:lnTo>
                    <a:pt x="1144" y="152"/>
                  </a:lnTo>
                  <a:lnTo>
                    <a:pt x="1153" y="152"/>
                  </a:lnTo>
                  <a:lnTo>
                    <a:pt x="1153" y="152"/>
                  </a:lnTo>
                  <a:lnTo>
                    <a:pt x="1160" y="156"/>
                  </a:lnTo>
                  <a:lnTo>
                    <a:pt x="1162" y="157"/>
                  </a:lnTo>
                  <a:lnTo>
                    <a:pt x="1160" y="159"/>
                  </a:lnTo>
                  <a:lnTo>
                    <a:pt x="1160" y="159"/>
                  </a:lnTo>
                  <a:lnTo>
                    <a:pt x="1158" y="161"/>
                  </a:lnTo>
                  <a:lnTo>
                    <a:pt x="1153" y="163"/>
                  </a:lnTo>
                  <a:lnTo>
                    <a:pt x="1149" y="163"/>
                  </a:lnTo>
                  <a:lnTo>
                    <a:pt x="1146" y="166"/>
                  </a:lnTo>
                  <a:lnTo>
                    <a:pt x="1146" y="166"/>
                  </a:lnTo>
                  <a:lnTo>
                    <a:pt x="1144" y="170"/>
                  </a:lnTo>
                  <a:lnTo>
                    <a:pt x="1142" y="176"/>
                  </a:lnTo>
                  <a:lnTo>
                    <a:pt x="1142" y="179"/>
                  </a:lnTo>
                  <a:lnTo>
                    <a:pt x="1144" y="181"/>
                  </a:lnTo>
                  <a:lnTo>
                    <a:pt x="1148" y="186"/>
                  </a:lnTo>
                  <a:lnTo>
                    <a:pt x="1157" y="190"/>
                  </a:lnTo>
                  <a:lnTo>
                    <a:pt x="1166" y="192"/>
                  </a:lnTo>
                  <a:lnTo>
                    <a:pt x="1175" y="190"/>
                  </a:lnTo>
                  <a:lnTo>
                    <a:pt x="1182" y="188"/>
                  </a:lnTo>
                  <a:lnTo>
                    <a:pt x="1189" y="183"/>
                  </a:lnTo>
                  <a:lnTo>
                    <a:pt x="1189" y="183"/>
                  </a:lnTo>
                  <a:lnTo>
                    <a:pt x="1195" y="174"/>
                  </a:lnTo>
                  <a:lnTo>
                    <a:pt x="1198" y="170"/>
                  </a:lnTo>
                  <a:lnTo>
                    <a:pt x="1202" y="168"/>
                  </a:lnTo>
                  <a:lnTo>
                    <a:pt x="1202" y="168"/>
                  </a:lnTo>
                  <a:lnTo>
                    <a:pt x="1213" y="165"/>
                  </a:lnTo>
                  <a:lnTo>
                    <a:pt x="1213" y="165"/>
                  </a:lnTo>
                  <a:lnTo>
                    <a:pt x="1225" y="161"/>
                  </a:lnTo>
                  <a:lnTo>
                    <a:pt x="1233" y="161"/>
                  </a:lnTo>
                  <a:lnTo>
                    <a:pt x="1236" y="163"/>
                  </a:lnTo>
                  <a:lnTo>
                    <a:pt x="1236" y="163"/>
                  </a:lnTo>
                  <a:lnTo>
                    <a:pt x="1238" y="165"/>
                  </a:lnTo>
                  <a:lnTo>
                    <a:pt x="1238" y="166"/>
                  </a:lnTo>
                  <a:lnTo>
                    <a:pt x="1231" y="172"/>
                  </a:lnTo>
                  <a:lnTo>
                    <a:pt x="1222" y="177"/>
                  </a:lnTo>
                  <a:lnTo>
                    <a:pt x="1216" y="179"/>
                  </a:lnTo>
                  <a:lnTo>
                    <a:pt x="1216" y="179"/>
                  </a:lnTo>
                  <a:lnTo>
                    <a:pt x="1215" y="183"/>
                  </a:lnTo>
                  <a:lnTo>
                    <a:pt x="1216" y="186"/>
                  </a:lnTo>
                  <a:lnTo>
                    <a:pt x="1225" y="188"/>
                  </a:lnTo>
                  <a:lnTo>
                    <a:pt x="1225" y="188"/>
                  </a:lnTo>
                  <a:lnTo>
                    <a:pt x="1233" y="188"/>
                  </a:lnTo>
                  <a:lnTo>
                    <a:pt x="1240" y="186"/>
                  </a:lnTo>
                  <a:lnTo>
                    <a:pt x="1240" y="186"/>
                  </a:lnTo>
                  <a:lnTo>
                    <a:pt x="1251" y="181"/>
                  </a:lnTo>
                  <a:lnTo>
                    <a:pt x="1258" y="179"/>
                  </a:lnTo>
                  <a:lnTo>
                    <a:pt x="1263" y="179"/>
                  </a:lnTo>
                  <a:lnTo>
                    <a:pt x="1263" y="179"/>
                  </a:lnTo>
                  <a:lnTo>
                    <a:pt x="1265" y="181"/>
                  </a:lnTo>
                  <a:lnTo>
                    <a:pt x="1265" y="183"/>
                  </a:lnTo>
                  <a:lnTo>
                    <a:pt x="1265" y="186"/>
                  </a:lnTo>
                  <a:lnTo>
                    <a:pt x="1265" y="192"/>
                  </a:lnTo>
                  <a:lnTo>
                    <a:pt x="1267" y="197"/>
                  </a:lnTo>
                  <a:lnTo>
                    <a:pt x="1267" y="197"/>
                  </a:lnTo>
                  <a:lnTo>
                    <a:pt x="1271" y="199"/>
                  </a:lnTo>
                  <a:lnTo>
                    <a:pt x="1274" y="199"/>
                  </a:lnTo>
                  <a:lnTo>
                    <a:pt x="1278" y="197"/>
                  </a:lnTo>
                  <a:lnTo>
                    <a:pt x="1283" y="199"/>
                  </a:lnTo>
                  <a:lnTo>
                    <a:pt x="1283" y="199"/>
                  </a:lnTo>
                  <a:lnTo>
                    <a:pt x="1287" y="201"/>
                  </a:lnTo>
                  <a:lnTo>
                    <a:pt x="1289" y="204"/>
                  </a:lnTo>
                  <a:lnTo>
                    <a:pt x="1287" y="210"/>
                  </a:lnTo>
                  <a:lnTo>
                    <a:pt x="1283" y="212"/>
                  </a:lnTo>
                  <a:lnTo>
                    <a:pt x="1283" y="212"/>
                  </a:lnTo>
                  <a:lnTo>
                    <a:pt x="1278" y="215"/>
                  </a:lnTo>
                  <a:lnTo>
                    <a:pt x="1272" y="214"/>
                  </a:lnTo>
                  <a:lnTo>
                    <a:pt x="1267" y="212"/>
                  </a:lnTo>
                  <a:lnTo>
                    <a:pt x="1260" y="208"/>
                  </a:lnTo>
                  <a:lnTo>
                    <a:pt x="1249" y="201"/>
                  </a:lnTo>
                  <a:lnTo>
                    <a:pt x="1243" y="197"/>
                  </a:lnTo>
                  <a:lnTo>
                    <a:pt x="1238" y="195"/>
                  </a:lnTo>
                  <a:lnTo>
                    <a:pt x="1238" y="195"/>
                  </a:lnTo>
                  <a:lnTo>
                    <a:pt x="1227" y="194"/>
                  </a:lnTo>
                  <a:lnTo>
                    <a:pt x="1222" y="194"/>
                  </a:lnTo>
                  <a:lnTo>
                    <a:pt x="1216" y="195"/>
                  </a:lnTo>
                  <a:lnTo>
                    <a:pt x="1216" y="195"/>
                  </a:lnTo>
                  <a:lnTo>
                    <a:pt x="1215" y="197"/>
                  </a:lnTo>
                  <a:lnTo>
                    <a:pt x="1213" y="201"/>
                  </a:lnTo>
                  <a:lnTo>
                    <a:pt x="1213" y="204"/>
                  </a:lnTo>
                  <a:lnTo>
                    <a:pt x="1215" y="208"/>
                  </a:lnTo>
                  <a:lnTo>
                    <a:pt x="1215" y="208"/>
                  </a:lnTo>
                  <a:lnTo>
                    <a:pt x="1222" y="212"/>
                  </a:lnTo>
                  <a:lnTo>
                    <a:pt x="1222" y="214"/>
                  </a:lnTo>
                  <a:lnTo>
                    <a:pt x="1220" y="217"/>
                  </a:lnTo>
                  <a:lnTo>
                    <a:pt x="1220" y="217"/>
                  </a:lnTo>
                  <a:lnTo>
                    <a:pt x="1216" y="219"/>
                  </a:lnTo>
                  <a:lnTo>
                    <a:pt x="1211" y="219"/>
                  </a:lnTo>
                  <a:lnTo>
                    <a:pt x="1202" y="221"/>
                  </a:lnTo>
                  <a:lnTo>
                    <a:pt x="1202" y="221"/>
                  </a:lnTo>
                  <a:lnTo>
                    <a:pt x="1196" y="223"/>
                  </a:lnTo>
                  <a:lnTo>
                    <a:pt x="1193" y="224"/>
                  </a:lnTo>
                  <a:lnTo>
                    <a:pt x="1189" y="230"/>
                  </a:lnTo>
                  <a:lnTo>
                    <a:pt x="1191" y="235"/>
                  </a:lnTo>
                  <a:lnTo>
                    <a:pt x="1191" y="235"/>
                  </a:lnTo>
                  <a:lnTo>
                    <a:pt x="1195" y="239"/>
                  </a:lnTo>
                  <a:lnTo>
                    <a:pt x="1202" y="242"/>
                  </a:lnTo>
                  <a:lnTo>
                    <a:pt x="1209" y="244"/>
                  </a:lnTo>
                  <a:lnTo>
                    <a:pt x="1215" y="244"/>
                  </a:lnTo>
                  <a:lnTo>
                    <a:pt x="1215" y="244"/>
                  </a:lnTo>
                  <a:lnTo>
                    <a:pt x="1218" y="242"/>
                  </a:lnTo>
                  <a:lnTo>
                    <a:pt x="1222" y="241"/>
                  </a:lnTo>
                  <a:lnTo>
                    <a:pt x="1222" y="241"/>
                  </a:lnTo>
                  <a:lnTo>
                    <a:pt x="1227" y="241"/>
                  </a:lnTo>
                  <a:lnTo>
                    <a:pt x="1233" y="242"/>
                  </a:lnTo>
                  <a:lnTo>
                    <a:pt x="1238" y="244"/>
                  </a:lnTo>
                  <a:lnTo>
                    <a:pt x="1243" y="244"/>
                  </a:lnTo>
                  <a:lnTo>
                    <a:pt x="1243" y="244"/>
                  </a:lnTo>
                  <a:lnTo>
                    <a:pt x="1249" y="241"/>
                  </a:lnTo>
                  <a:lnTo>
                    <a:pt x="1254" y="237"/>
                  </a:lnTo>
                  <a:lnTo>
                    <a:pt x="1260" y="232"/>
                  </a:lnTo>
                  <a:lnTo>
                    <a:pt x="1267" y="230"/>
                  </a:lnTo>
                  <a:lnTo>
                    <a:pt x="1267" y="230"/>
                  </a:lnTo>
                  <a:lnTo>
                    <a:pt x="1272" y="232"/>
                  </a:lnTo>
                  <a:lnTo>
                    <a:pt x="1278" y="233"/>
                  </a:lnTo>
                  <a:lnTo>
                    <a:pt x="1287" y="239"/>
                  </a:lnTo>
                  <a:lnTo>
                    <a:pt x="1287" y="239"/>
                  </a:lnTo>
                  <a:lnTo>
                    <a:pt x="1291" y="239"/>
                  </a:lnTo>
                  <a:lnTo>
                    <a:pt x="1294" y="239"/>
                  </a:lnTo>
                  <a:lnTo>
                    <a:pt x="1300" y="237"/>
                  </a:lnTo>
                  <a:lnTo>
                    <a:pt x="1305" y="233"/>
                  </a:lnTo>
                  <a:lnTo>
                    <a:pt x="1312" y="232"/>
                  </a:lnTo>
                  <a:lnTo>
                    <a:pt x="1312" y="232"/>
                  </a:lnTo>
                  <a:lnTo>
                    <a:pt x="1318" y="235"/>
                  </a:lnTo>
                  <a:lnTo>
                    <a:pt x="1321" y="239"/>
                  </a:lnTo>
                  <a:lnTo>
                    <a:pt x="1321" y="239"/>
                  </a:lnTo>
                  <a:lnTo>
                    <a:pt x="1329" y="244"/>
                  </a:lnTo>
                  <a:lnTo>
                    <a:pt x="1338" y="248"/>
                  </a:lnTo>
                  <a:lnTo>
                    <a:pt x="1338" y="248"/>
                  </a:lnTo>
                  <a:lnTo>
                    <a:pt x="1347" y="246"/>
                  </a:lnTo>
                  <a:lnTo>
                    <a:pt x="1354" y="242"/>
                  </a:lnTo>
                  <a:lnTo>
                    <a:pt x="1358" y="235"/>
                  </a:lnTo>
                  <a:lnTo>
                    <a:pt x="1359" y="232"/>
                  </a:lnTo>
                  <a:lnTo>
                    <a:pt x="1359" y="228"/>
                  </a:lnTo>
                  <a:lnTo>
                    <a:pt x="1359" y="228"/>
                  </a:lnTo>
                  <a:lnTo>
                    <a:pt x="1358" y="223"/>
                  </a:lnTo>
                  <a:lnTo>
                    <a:pt x="1352" y="219"/>
                  </a:lnTo>
                  <a:lnTo>
                    <a:pt x="1352" y="219"/>
                  </a:lnTo>
                  <a:lnTo>
                    <a:pt x="1347" y="215"/>
                  </a:lnTo>
                  <a:lnTo>
                    <a:pt x="1345" y="214"/>
                  </a:lnTo>
                  <a:lnTo>
                    <a:pt x="1347" y="210"/>
                  </a:lnTo>
                  <a:lnTo>
                    <a:pt x="1347" y="210"/>
                  </a:lnTo>
                  <a:lnTo>
                    <a:pt x="1348" y="208"/>
                  </a:lnTo>
                  <a:lnTo>
                    <a:pt x="1352" y="208"/>
                  </a:lnTo>
                  <a:lnTo>
                    <a:pt x="1359" y="206"/>
                  </a:lnTo>
                  <a:lnTo>
                    <a:pt x="1359" y="206"/>
                  </a:lnTo>
                  <a:lnTo>
                    <a:pt x="1367" y="201"/>
                  </a:lnTo>
                  <a:lnTo>
                    <a:pt x="1370" y="197"/>
                  </a:lnTo>
                  <a:lnTo>
                    <a:pt x="1374" y="195"/>
                  </a:lnTo>
                  <a:lnTo>
                    <a:pt x="1374" y="195"/>
                  </a:lnTo>
                  <a:lnTo>
                    <a:pt x="1381" y="195"/>
                  </a:lnTo>
                  <a:lnTo>
                    <a:pt x="1386" y="194"/>
                  </a:lnTo>
                  <a:lnTo>
                    <a:pt x="1386" y="194"/>
                  </a:lnTo>
                  <a:lnTo>
                    <a:pt x="1392" y="192"/>
                  </a:lnTo>
                  <a:lnTo>
                    <a:pt x="1396" y="190"/>
                  </a:lnTo>
                  <a:lnTo>
                    <a:pt x="1396" y="190"/>
                  </a:lnTo>
                  <a:lnTo>
                    <a:pt x="1401" y="186"/>
                  </a:lnTo>
                  <a:lnTo>
                    <a:pt x="1408" y="183"/>
                  </a:lnTo>
                  <a:lnTo>
                    <a:pt x="1408" y="183"/>
                  </a:lnTo>
                  <a:lnTo>
                    <a:pt x="1417" y="177"/>
                  </a:lnTo>
                  <a:lnTo>
                    <a:pt x="1423" y="174"/>
                  </a:lnTo>
                  <a:lnTo>
                    <a:pt x="1426" y="170"/>
                  </a:lnTo>
                  <a:lnTo>
                    <a:pt x="1426" y="170"/>
                  </a:lnTo>
                  <a:lnTo>
                    <a:pt x="1426" y="166"/>
                  </a:lnTo>
                  <a:lnTo>
                    <a:pt x="1426" y="165"/>
                  </a:lnTo>
                  <a:lnTo>
                    <a:pt x="1421" y="161"/>
                  </a:lnTo>
                  <a:lnTo>
                    <a:pt x="1415" y="159"/>
                  </a:lnTo>
                  <a:lnTo>
                    <a:pt x="1410" y="159"/>
                  </a:lnTo>
                  <a:lnTo>
                    <a:pt x="1410" y="159"/>
                  </a:lnTo>
                  <a:lnTo>
                    <a:pt x="1406" y="159"/>
                  </a:lnTo>
                  <a:lnTo>
                    <a:pt x="1401" y="161"/>
                  </a:lnTo>
                  <a:lnTo>
                    <a:pt x="1394" y="166"/>
                  </a:lnTo>
                  <a:lnTo>
                    <a:pt x="1394" y="166"/>
                  </a:lnTo>
                  <a:lnTo>
                    <a:pt x="1386" y="170"/>
                  </a:lnTo>
                  <a:lnTo>
                    <a:pt x="1379" y="172"/>
                  </a:lnTo>
                  <a:lnTo>
                    <a:pt x="1372" y="170"/>
                  </a:lnTo>
                  <a:lnTo>
                    <a:pt x="1367" y="166"/>
                  </a:lnTo>
                  <a:lnTo>
                    <a:pt x="1367" y="166"/>
                  </a:lnTo>
                  <a:lnTo>
                    <a:pt x="1363" y="165"/>
                  </a:lnTo>
                  <a:lnTo>
                    <a:pt x="1363" y="161"/>
                  </a:lnTo>
                  <a:lnTo>
                    <a:pt x="1365" y="159"/>
                  </a:lnTo>
                  <a:lnTo>
                    <a:pt x="1368" y="159"/>
                  </a:lnTo>
                  <a:lnTo>
                    <a:pt x="1385" y="157"/>
                  </a:lnTo>
                  <a:lnTo>
                    <a:pt x="1385" y="157"/>
                  </a:lnTo>
                  <a:lnTo>
                    <a:pt x="1388" y="154"/>
                  </a:lnTo>
                  <a:lnTo>
                    <a:pt x="1388" y="150"/>
                  </a:lnTo>
                  <a:lnTo>
                    <a:pt x="1390" y="147"/>
                  </a:lnTo>
                  <a:lnTo>
                    <a:pt x="1394" y="143"/>
                  </a:lnTo>
                  <a:lnTo>
                    <a:pt x="1394" y="143"/>
                  </a:lnTo>
                  <a:lnTo>
                    <a:pt x="1399" y="141"/>
                  </a:lnTo>
                  <a:lnTo>
                    <a:pt x="1405" y="141"/>
                  </a:lnTo>
                  <a:lnTo>
                    <a:pt x="1415" y="145"/>
                  </a:lnTo>
                  <a:lnTo>
                    <a:pt x="1415" y="145"/>
                  </a:lnTo>
                  <a:lnTo>
                    <a:pt x="1423" y="145"/>
                  </a:lnTo>
                  <a:lnTo>
                    <a:pt x="1430" y="145"/>
                  </a:lnTo>
                  <a:lnTo>
                    <a:pt x="1443" y="143"/>
                  </a:lnTo>
                  <a:lnTo>
                    <a:pt x="1443" y="143"/>
                  </a:lnTo>
                  <a:lnTo>
                    <a:pt x="1452" y="139"/>
                  </a:lnTo>
                  <a:lnTo>
                    <a:pt x="1459" y="136"/>
                  </a:lnTo>
                  <a:lnTo>
                    <a:pt x="1472" y="123"/>
                  </a:lnTo>
                  <a:lnTo>
                    <a:pt x="1472" y="123"/>
                  </a:lnTo>
                  <a:lnTo>
                    <a:pt x="1482" y="116"/>
                  </a:lnTo>
                  <a:lnTo>
                    <a:pt x="1493" y="112"/>
                  </a:lnTo>
                  <a:lnTo>
                    <a:pt x="1493" y="112"/>
                  </a:lnTo>
                  <a:lnTo>
                    <a:pt x="1502" y="109"/>
                  </a:lnTo>
                  <a:lnTo>
                    <a:pt x="1511" y="107"/>
                  </a:lnTo>
                  <a:lnTo>
                    <a:pt x="1511" y="107"/>
                  </a:lnTo>
                  <a:lnTo>
                    <a:pt x="1524" y="100"/>
                  </a:lnTo>
                  <a:lnTo>
                    <a:pt x="1529" y="96"/>
                  </a:lnTo>
                  <a:lnTo>
                    <a:pt x="1535" y="94"/>
                  </a:lnTo>
                  <a:lnTo>
                    <a:pt x="1535" y="94"/>
                  </a:lnTo>
                  <a:lnTo>
                    <a:pt x="1546" y="94"/>
                  </a:lnTo>
                  <a:lnTo>
                    <a:pt x="1557" y="94"/>
                  </a:lnTo>
                  <a:lnTo>
                    <a:pt x="1557" y="94"/>
                  </a:lnTo>
                  <a:lnTo>
                    <a:pt x="1564" y="90"/>
                  </a:lnTo>
                  <a:lnTo>
                    <a:pt x="1571" y="85"/>
                  </a:lnTo>
                  <a:lnTo>
                    <a:pt x="1571" y="85"/>
                  </a:lnTo>
                  <a:lnTo>
                    <a:pt x="1575" y="81"/>
                  </a:lnTo>
                  <a:lnTo>
                    <a:pt x="1577" y="76"/>
                  </a:lnTo>
                  <a:lnTo>
                    <a:pt x="1580" y="72"/>
                  </a:lnTo>
                  <a:lnTo>
                    <a:pt x="1587" y="71"/>
                  </a:lnTo>
                  <a:lnTo>
                    <a:pt x="1587" y="71"/>
                  </a:lnTo>
                  <a:lnTo>
                    <a:pt x="1595" y="69"/>
                  </a:lnTo>
                  <a:lnTo>
                    <a:pt x="1600" y="69"/>
                  </a:lnTo>
                  <a:lnTo>
                    <a:pt x="1604" y="67"/>
                  </a:lnTo>
                  <a:lnTo>
                    <a:pt x="1604" y="67"/>
                  </a:lnTo>
                  <a:lnTo>
                    <a:pt x="1607" y="63"/>
                  </a:lnTo>
                  <a:lnTo>
                    <a:pt x="1611" y="62"/>
                  </a:lnTo>
                  <a:lnTo>
                    <a:pt x="1611" y="62"/>
                  </a:lnTo>
                  <a:lnTo>
                    <a:pt x="1618" y="62"/>
                  </a:lnTo>
                  <a:lnTo>
                    <a:pt x="1620" y="60"/>
                  </a:lnTo>
                  <a:lnTo>
                    <a:pt x="1624" y="58"/>
                  </a:lnTo>
                  <a:lnTo>
                    <a:pt x="1624" y="58"/>
                  </a:lnTo>
                  <a:lnTo>
                    <a:pt x="1625" y="54"/>
                  </a:lnTo>
                  <a:lnTo>
                    <a:pt x="1625" y="51"/>
                  </a:lnTo>
                  <a:lnTo>
                    <a:pt x="1625" y="49"/>
                  </a:lnTo>
                  <a:lnTo>
                    <a:pt x="1622" y="45"/>
                  </a:lnTo>
                  <a:lnTo>
                    <a:pt x="1622" y="45"/>
                  </a:lnTo>
                  <a:lnTo>
                    <a:pt x="1616" y="45"/>
                  </a:lnTo>
                  <a:lnTo>
                    <a:pt x="1611" y="45"/>
                  </a:lnTo>
                  <a:lnTo>
                    <a:pt x="1607" y="45"/>
                  </a:lnTo>
                  <a:lnTo>
                    <a:pt x="1602" y="43"/>
                  </a:lnTo>
                  <a:lnTo>
                    <a:pt x="1602" y="43"/>
                  </a:lnTo>
                  <a:lnTo>
                    <a:pt x="1600" y="40"/>
                  </a:lnTo>
                  <a:lnTo>
                    <a:pt x="1598" y="36"/>
                  </a:lnTo>
                  <a:lnTo>
                    <a:pt x="1595" y="31"/>
                  </a:lnTo>
                  <a:lnTo>
                    <a:pt x="1595" y="31"/>
                  </a:lnTo>
                  <a:lnTo>
                    <a:pt x="1591" y="29"/>
                  </a:lnTo>
                  <a:lnTo>
                    <a:pt x="1587" y="27"/>
                  </a:lnTo>
                  <a:lnTo>
                    <a:pt x="1578" y="27"/>
                  </a:lnTo>
                  <a:lnTo>
                    <a:pt x="1558" y="29"/>
                  </a:lnTo>
                  <a:lnTo>
                    <a:pt x="1558" y="29"/>
                  </a:lnTo>
                  <a:lnTo>
                    <a:pt x="1553" y="31"/>
                  </a:lnTo>
                  <a:lnTo>
                    <a:pt x="1548" y="33"/>
                  </a:lnTo>
                  <a:lnTo>
                    <a:pt x="1539" y="38"/>
                  </a:lnTo>
                  <a:lnTo>
                    <a:pt x="1539" y="38"/>
                  </a:lnTo>
                  <a:lnTo>
                    <a:pt x="1535" y="40"/>
                  </a:lnTo>
                  <a:lnTo>
                    <a:pt x="1531" y="42"/>
                  </a:lnTo>
                  <a:lnTo>
                    <a:pt x="1528" y="42"/>
                  </a:lnTo>
                  <a:lnTo>
                    <a:pt x="1524" y="40"/>
                  </a:lnTo>
                  <a:lnTo>
                    <a:pt x="1524" y="40"/>
                  </a:lnTo>
                  <a:lnTo>
                    <a:pt x="1529" y="34"/>
                  </a:lnTo>
                  <a:lnTo>
                    <a:pt x="1531" y="33"/>
                  </a:lnTo>
                  <a:lnTo>
                    <a:pt x="1531" y="29"/>
                  </a:lnTo>
                  <a:lnTo>
                    <a:pt x="1531" y="29"/>
                  </a:lnTo>
                  <a:lnTo>
                    <a:pt x="1529" y="25"/>
                  </a:lnTo>
                  <a:lnTo>
                    <a:pt x="1526" y="25"/>
                  </a:lnTo>
                  <a:lnTo>
                    <a:pt x="1519" y="25"/>
                  </a:lnTo>
                  <a:lnTo>
                    <a:pt x="1504" y="29"/>
                  </a:lnTo>
                  <a:lnTo>
                    <a:pt x="1504" y="29"/>
                  </a:lnTo>
                  <a:lnTo>
                    <a:pt x="1497" y="29"/>
                  </a:lnTo>
                  <a:lnTo>
                    <a:pt x="1497" y="29"/>
                  </a:lnTo>
                  <a:lnTo>
                    <a:pt x="1488" y="27"/>
                  </a:lnTo>
                  <a:lnTo>
                    <a:pt x="1481" y="22"/>
                  </a:lnTo>
                  <a:lnTo>
                    <a:pt x="1473" y="20"/>
                  </a:lnTo>
                  <a:lnTo>
                    <a:pt x="1470" y="18"/>
                  </a:lnTo>
                  <a:lnTo>
                    <a:pt x="1464" y="20"/>
                  </a:lnTo>
                  <a:lnTo>
                    <a:pt x="1464" y="20"/>
                  </a:lnTo>
                  <a:lnTo>
                    <a:pt x="1461" y="22"/>
                  </a:lnTo>
                  <a:lnTo>
                    <a:pt x="1459" y="24"/>
                  </a:lnTo>
                  <a:lnTo>
                    <a:pt x="1455" y="29"/>
                  </a:lnTo>
                  <a:lnTo>
                    <a:pt x="1452" y="34"/>
                  </a:lnTo>
                  <a:lnTo>
                    <a:pt x="1446" y="38"/>
                  </a:lnTo>
                  <a:lnTo>
                    <a:pt x="1446" y="38"/>
                  </a:lnTo>
                  <a:lnTo>
                    <a:pt x="1443" y="38"/>
                  </a:lnTo>
                  <a:lnTo>
                    <a:pt x="1441" y="38"/>
                  </a:lnTo>
                  <a:lnTo>
                    <a:pt x="1434" y="36"/>
                  </a:lnTo>
                  <a:lnTo>
                    <a:pt x="1428" y="33"/>
                  </a:lnTo>
                  <a:lnTo>
                    <a:pt x="1423" y="29"/>
                  </a:lnTo>
                  <a:lnTo>
                    <a:pt x="1423" y="29"/>
                  </a:lnTo>
                  <a:lnTo>
                    <a:pt x="1415" y="29"/>
                  </a:lnTo>
                  <a:lnTo>
                    <a:pt x="1408" y="31"/>
                  </a:lnTo>
                  <a:lnTo>
                    <a:pt x="1403" y="33"/>
                  </a:lnTo>
                  <a:lnTo>
                    <a:pt x="1396" y="34"/>
                  </a:lnTo>
                  <a:lnTo>
                    <a:pt x="1396" y="34"/>
                  </a:lnTo>
                  <a:lnTo>
                    <a:pt x="1386" y="34"/>
                  </a:lnTo>
                  <a:lnTo>
                    <a:pt x="1383" y="36"/>
                  </a:lnTo>
                  <a:lnTo>
                    <a:pt x="1381" y="38"/>
                  </a:lnTo>
                  <a:lnTo>
                    <a:pt x="1383" y="42"/>
                  </a:lnTo>
                  <a:lnTo>
                    <a:pt x="1383" y="42"/>
                  </a:lnTo>
                  <a:lnTo>
                    <a:pt x="1386" y="47"/>
                  </a:lnTo>
                  <a:lnTo>
                    <a:pt x="1386" y="49"/>
                  </a:lnTo>
                  <a:lnTo>
                    <a:pt x="1383" y="51"/>
                  </a:lnTo>
                  <a:lnTo>
                    <a:pt x="1383" y="51"/>
                  </a:lnTo>
                  <a:lnTo>
                    <a:pt x="1381" y="51"/>
                  </a:lnTo>
                  <a:lnTo>
                    <a:pt x="1377" y="49"/>
                  </a:lnTo>
                  <a:lnTo>
                    <a:pt x="1374" y="45"/>
                  </a:lnTo>
                  <a:lnTo>
                    <a:pt x="1374" y="45"/>
                  </a:lnTo>
                  <a:lnTo>
                    <a:pt x="1370" y="43"/>
                  </a:lnTo>
                  <a:lnTo>
                    <a:pt x="1365" y="43"/>
                  </a:lnTo>
                  <a:lnTo>
                    <a:pt x="1365" y="43"/>
                  </a:lnTo>
                  <a:lnTo>
                    <a:pt x="1358" y="45"/>
                  </a:lnTo>
                  <a:lnTo>
                    <a:pt x="1350" y="49"/>
                  </a:lnTo>
                  <a:lnTo>
                    <a:pt x="1350" y="49"/>
                  </a:lnTo>
                  <a:lnTo>
                    <a:pt x="1348" y="51"/>
                  </a:lnTo>
                  <a:lnTo>
                    <a:pt x="1345" y="51"/>
                  </a:lnTo>
                  <a:lnTo>
                    <a:pt x="1338" y="49"/>
                  </a:lnTo>
                  <a:lnTo>
                    <a:pt x="1338" y="49"/>
                  </a:lnTo>
                  <a:lnTo>
                    <a:pt x="1334" y="49"/>
                  </a:lnTo>
                  <a:lnTo>
                    <a:pt x="1330" y="51"/>
                  </a:lnTo>
                  <a:lnTo>
                    <a:pt x="1327" y="52"/>
                  </a:lnTo>
                  <a:lnTo>
                    <a:pt x="1323" y="52"/>
                  </a:lnTo>
                  <a:lnTo>
                    <a:pt x="1323" y="52"/>
                  </a:lnTo>
                  <a:lnTo>
                    <a:pt x="1316" y="51"/>
                  </a:lnTo>
                  <a:lnTo>
                    <a:pt x="1312" y="51"/>
                  </a:lnTo>
                  <a:lnTo>
                    <a:pt x="1309" y="52"/>
                  </a:lnTo>
                  <a:lnTo>
                    <a:pt x="1309" y="52"/>
                  </a:lnTo>
                  <a:lnTo>
                    <a:pt x="1309" y="56"/>
                  </a:lnTo>
                  <a:lnTo>
                    <a:pt x="1309" y="60"/>
                  </a:lnTo>
                  <a:lnTo>
                    <a:pt x="1307" y="63"/>
                  </a:lnTo>
                  <a:lnTo>
                    <a:pt x="1301" y="65"/>
                  </a:lnTo>
                  <a:lnTo>
                    <a:pt x="1301" y="65"/>
                  </a:lnTo>
                  <a:lnTo>
                    <a:pt x="1298" y="63"/>
                  </a:lnTo>
                  <a:lnTo>
                    <a:pt x="1294" y="62"/>
                  </a:lnTo>
                  <a:lnTo>
                    <a:pt x="1291" y="58"/>
                  </a:lnTo>
                  <a:lnTo>
                    <a:pt x="1287" y="56"/>
                  </a:lnTo>
                  <a:lnTo>
                    <a:pt x="1287" y="56"/>
                  </a:lnTo>
                  <a:lnTo>
                    <a:pt x="1278" y="54"/>
                  </a:lnTo>
                  <a:lnTo>
                    <a:pt x="1269" y="52"/>
                  </a:lnTo>
                  <a:lnTo>
                    <a:pt x="1269" y="52"/>
                  </a:lnTo>
                  <a:lnTo>
                    <a:pt x="1260" y="47"/>
                  </a:lnTo>
                  <a:lnTo>
                    <a:pt x="1256" y="45"/>
                  </a:lnTo>
                  <a:lnTo>
                    <a:pt x="1251" y="49"/>
                  </a:lnTo>
                  <a:lnTo>
                    <a:pt x="1251" y="49"/>
                  </a:lnTo>
                  <a:lnTo>
                    <a:pt x="1249" y="51"/>
                  </a:lnTo>
                  <a:lnTo>
                    <a:pt x="1247" y="54"/>
                  </a:lnTo>
                  <a:lnTo>
                    <a:pt x="1247" y="54"/>
                  </a:lnTo>
                  <a:lnTo>
                    <a:pt x="1243" y="54"/>
                  </a:lnTo>
                  <a:lnTo>
                    <a:pt x="1240" y="54"/>
                  </a:lnTo>
                  <a:lnTo>
                    <a:pt x="1240" y="54"/>
                  </a:lnTo>
                  <a:lnTo>
                    <a:pt x="1236" y="56"/>
                  </a:lnTo>
                  <a:lnTo>
                    <a:pt x="1236" y="58"/>
                  </a:lnTo>
                  <a:lnTo>
                    <a:pt x="1238" y="62"/>
                  </a:lnTo>
                  <a:lnTo>
                    <a:pt x="1242" y="62"/>
                  </a:lnTo>
                  <a:lnTo>
                    <a:pt x="1242" y="62"/>
                  </a:lnTo>
                  <a:lnTo>
                    <a:pt x="1253" y="62"/>
                  </a:lnTo>
                  <a:lnTo>
                    <a:pt x="1258" y="62"/>
                  </a:lnTo>
                  <a:lnTo>
                    <a:pt x="1263" y="63"/>
                  </a:lnTo>
                  <a:lnTo>
                    <a:pt x="1263" y="63"/>
                  </a:lnTo>
                  <a:lnTo>
                    <a:pt x="1267" y="65"/>
                  </a:lnTo>
                  <a:lnTo>
                    <a:pt x="1269" y="69"/>
                  </a:lnTo>
                  <a:lnTo>
                    <a:pt x="1267" y="71"/>
                  </a:lnTo>
                  <a:lnTo>
                    <a:pt x="1265" y="74"/>
                  </a:lnTo>
                  <a:lnTo>
                    <a:pt x="1265" y="74"/>
                  </a:lnTo>
                  <a:lnTo>
                    <a:pt x="1260" y="76"/>
                  </a:lnTo>
                  <a:lnTo>
                    <a:pt x="1254" y="74"/>
                  </a:lnTo>
                  <a:lnTo>
                    <a:pt x="1243" y="71"/>
                  </a:lnTo>
                  <a:lnTo>
                    <a:pt x="1243" y="71"/>
                  </a:lnTo>
                  <a:lnTo>
                    <a:pt x="1234" y="71"/>
                  </a:lnTo>
                  <a:lnTo>
                    <a:pt x="1229" y="71"/>
                  </a:lnTo>
                  <a:lnTo>
                    <a:pt x="1225" y="71"/>
                  </a:lnTo>
                  <a:lnTo>
                    <a:pt x="1225" y="71"/>
                  </a:lnTo>
                  <a:lnTo>
                    <a:pt x="1220" y="67"/>
                  </a:lnTo>
                  <a:lnTo>
                    <a:pt x="1216" y="63"/>
                  </a:lnTo>
                  <a:lnTo>
                    <a:pt x="1216" y="63"/>
                  </a:lnTo>
                  <a:lnTo>
                    <a:pt x="1213" y="62"/>
                  </a:lnTo>
                  <a:lnTo>
                    <a:pt x="1209" y="62"/>
                  </a:lnTo>
                  <a:lnTo>
                    <a:pt x="1202" y="65"/>
                  </a:lnTo>
                  <a:lnTo>
                    <a:pt x="1196" y="71"/>
                  </a:lnTo>
                  <a:lnTo>
                    <a:pt x="1189" y="76"/>
                  </a:lnTo>
                  <a:lnTo>
                    <a:pt x="1189" y="76"/>
                  </a:lnTo>
                  <a:lnTo>
                    <a:pt x="1186" y="76"/>
                  </a:lnTo>
                  <a:lnTo>
                    <a:pt x="1182" y="74"/>
                  </a:lnTo>
                  <a:lnTo>
                    <a:pt x="1178" y="74"/>
                  </a:lnTo>
                  <a:lnTo>
                    <a:pt x="1175" y="74"/>
                  </a:lnTo>
                  <a:lnTo>
                    <a:pt x="1175" y="74"/>
                  </a:lnTo>
                  <a:lnTo>
                    <a:pt x="1173" y="78"/>
                  </a:lnTo>
                  <a:lnTo>
                    <a:pt x="1175" y="80"/>
                  </a:lnTo>
                  <a:lnTo>
                    <a:pt x="1182" y="81"/>
                  </a:lnTo>
                  <a:lnTo>
                    <a:pt x="1182" y="81"/>
                  </a:lnTo>
                  <a:lnTo>
                    <a:pt x="1187" y="81"/>
                  </a:lnTo>
                  <a:lnTo>
                    <a:pt x="1191" y="81"/>
                  </a:lnTo>
                  <a:lnTo>
                    <a:pt x="1191" y="85"/>
                  </a:lnTo>
                  <a:lnTo>
                    <a:pt x="1191" y="85"/>
                  </a:lnTo>
                  <a:lnTo>
                    <a:pt x="1182" y="85"/>
                  </a:lnTo>
                  <a:lnTo>
                    <a:pt x="1177" y="87"/>
                  </a:lnTo>
                  <a:lnTo>
                    <a:pt x="1177" y="89"/>
                  </a:lnTo>
                  <a:lnTo>
                    <a:pt x="1177" y="90"/>
                  </a:lnTo>
                  <a:lnTo>
                    <a:pt x="1177" y="90"/>
                  </a:lnTo>
                  <a:lnTo>
                    <a:pt x="1184" y="89"/>
                  </a:lnTo>
                  <a:lnTo>
                    <a:pt x="1195" y="87"/>
                  </a:lnTo>
                  <a:lnTo>
                    <a:pt x="1205" y="87"/>
                  </a:lnTo>
                  <a:lnTo>
                    <a:pt x="1207" y="89"/>
                  </a:lnTo>
                  <a:lnTo>
                    <a:pt x="1209" y="92"/>
                  </a:lnTo>
                  <a:lnTo>
                    <a:pt x="1209" y="92"/>
                  </a:lnTo>
                  <a:lnTo>
                    <a:pt x="1207" y="94"/>
                  </a:lnTo>
                  <a:lnTo>
                    <a:pt x="1204" y="96"/>
                  </a:lnTo>
                  <a:lnTo>
                    <a:pt x="1195" y="98"/>
                  </a:lnTo>
                  <a:lnTo>
                    <a:pt x="1186" y="98"/>
                  </a:lnTo>
                  <a:lnTo>
                    <a:pt x="1184" y="98"/>
                  </a:lnTo>
                  <a:lnTo>
                    <a:pt x="1182" y="101"/>
                  </a:lnTo>
                  <a:lnTo>
                    <a:pt x="1182" y="101"/>
                  </a:lnTo>
                  <a:lnTo>
                    <a:pt x="1184" y="103"/>
                  </a:lnTo>
                  <a:lnTo>
                    <a:pt x="1186" y="105"/>
                  </a:lnTo>
                  <a:lnTo>
                    <a:pt x="1193" y="103"/>
                  </a:lnTo>
                  <a:lnTo>
                    <a:pt x="1193" y="103"/>
                  </a:lnTo>
                  <a:lnTo>
                    <a:pt x="1200" y="101"/>
                  </a:lnTo>
                  <a:lnTo>
                    <a:pt x="1200" y="101"/>
                  </a:lnTo>
                  <a:lnTo>
                    <a:pt x="1209" y="101"/>
                  </a:lnTo>
                  <a:lnTo>
                    <a:pt x="1216" y="101"/>
                  </a:lnTo>
                  <a:lnTo>
                    <a:pt x="1216" y="101"/>
                  </a:lnTo>
                  <a:lnTo>
                    <a:pt x="1224" y="105"/>
                  </a:lnTo>
                  <a:lnTo>
                    <a:pt x="1227" y="105"/>
                  </a:lnTo>
                  <a:lnTo>
                    <a:pt x="1231" y="103"/>
                  </a:lnTo>
                  <a:lnTo>
                    <a:pt x="1231" y="103"/>
                  </a:lnTo>
                  <a:lnTo>
                    <a:pt x="1234" y="100"/>
                  </a:lnTo>
                  <a:lnTo>
                    <a:pt x="1238" y="101"/>
                  </a:lnTo>
                  <a:lnTo>
                    <a:pt x="1240" y="103"/>
                  </a:lnTo>
                  <a:lnTo>
                    <a:pt x="1240" y="103"/>
                  </a:lnTo>
                  <a:lnTo>
                    <a:pt x="1242" y="107"/>
                  </a:lnTo>
                  <a:lnTo>
                    <a:pt x="1243" y="109"/>
                  </a:lnTo>
                  <a:lnTo>
                    <a:pt x="1247" y="110"/>
                  </a:lnTo>
                  <a:lnTo>
                    <a:pt x="1247" y="110"/>
                  </a:lnTo>
                  <a:lnTo>
                    <a:pt x="1251" y="112"/>
                  </a:lnTo>
                  <a:lnTo>
                    <a:pt x="1256" y="110"/>
                  </a:lnTo>
                  <a:lnTo>
                    <a:pt x="1265" y="107"/>
                  </a:lnTo>
                  <a:lnTo>
                    <a:pt x="1265" y="107"/>
                  </a:lnTo>
                  <a:lnTo>
                    <a:pt x="1267" y="103"/>
                  </a:lnTo>
                  <a:lnTo>
                    <a:pt x="1269" y="101"/>
                  </a:lnTo>
                  <a:lnTo>
                    <a:pt x="1271" y="100"/>
                  </a:lnTo>
                  <a:lnTo>
                    <a:pt x="1274" y="98"/>
                  </a:lnTo>
                  <a:lnTo>
                    <a:pt x="1274" y="98"/>
                  </a:lnTo>
                  <a:lnTo>
                    <a:pt x="1281" y="100"/>
                  </a:lnTo>
                  <a:lnTo>
                    <a:pt x="1291" y="101"/>
                  </a:lnTo>
                  <a:lnTo>
                    <a:pt x="1291" y="101"/>
                  </a:lnTo>
                  <a:lnTo>
                    <a:pt x="1309" y="101"/>
                  </a:lnTo>
                  <a:lnTo>
                    <a:pt x="1325" y="101"/>
                  </a:lnTo>
                  <a:lnTo>
                    <a:pt x="1325" y="101"/>
                  </a:lnTo>
                  <a:lnTo>
                    <a:pt x="1336" y="100"/>
                  </a:lnTo>
                  <a:lnTo>
                    <a:pt x="1347" y="96"/>
                  </a:lnTo>
                  <a:lnTo>
                    <a:pt x="1347" y="96"/>
                  </a:lnTo>
                  <a:lnTo>
                    <a:pt x="1354" y="92"/>
                  </a:lnTo>
                  <a:lnTo>
                    <a:pt x="1363" y="89"/>
                  </a:lnTo>
                  <a:lnTo>
                    <a:pt x="1363" y="89"/>
                  </a:lnTo>
                  <a:lnTo>
                    <a:pt x="1368" y="87"/>
                  </a:lnTo>
                  <a:lnTo>
                    <a:pt x="1376" y="87"/>
                  </a:lnTo>
                  <a:lnTo>
                    <a:pt x="1383" y="87"/>
                  </a:lnTo>
                  <a:lnTo>
                    <a:pt x="1388" y="89"/>
                  </a:lnTo>
                  <a:lnTo>
                    <a:pt x="1388" y="89"/>
                  </a:lnTo>
                  <a:lnTo>
                    <a:pt x="1392" y="92"/>
                  </a:lnTo>
                  <a:lnTo>
                    <a:pt x="1394" y="96"/>
                  </a:lnTo>
                  <a:lnTo>
                    <a:pt x="1390" y="98"/>
                  </a:lnTo>
                  <a:lnTo>
                    <a:pt x="1386" y="100"/>
                  </a:lnTo>
                  <a:lnTo>
                    <a:pt x="1374" y="101"/>
                  </a:lnTo>
                  <a:lnTo>
                    <a:pt x="1367" y="103"/>
                  </a:lnTo>
                  <a:lnTo>
                    <a:pt x="1367" y="103"/>
                  </a:lnTo>
                  <a:lnTo>
                    <a:pt x="1376" y="105"/>
                  </a:lnTo>
                  <a:lnTo>
                    <a:pt x="1379" y="109"/>
                  </a:lnTo>
                  <a:lnTo>
                    <a:pt x="1379" y="109"/>
                  </a:lnTo>
                  <a:lnTo>
                    <a:pt x="1377" y="112"/>
                  </a:lnTo>
                  <a:lnTo>
                    <a:pt x="1377" y="112"/>
                  </a:lnTo>
                  <a:lnTo>
                    <a:pt x="1374" y="112"/>
                  </a:lnTo>
                  <a:lnTo>
                    <a:pt x="1368" y="112"/>
                  </a:lnTo>
                  <a:lnTo>
                    <a:pt x="1358" y="112"/>
                  </a:lnTo>
                  <a:lnTo>
                    <a:pt x="1358" y="112"/>
                  </a:lnTo>
                  <a:lnTo>
                    <a:pt x="1348" y="112"/>
                  </a:lnTo>
                  <a:lnTo>
                    <a:pt x="1332" y="112"/>
                  </a:lnTo>
                  <a:lnTo>
                    <a:pt x="1323" y="114"/>
                  </a:lnTo>
                  <a:lnTo>
                    <a:pt x="1318" y="116"/>
                  </a:lnTo>
                  <a:lnTo>
                    <a:pt x="1314" y="119"/>
                  </a:lnTo>
                  <a:lnTo>
                    <a:pt x="1312" y="121"/>
                  </a:lnTo>
                  <a:lnTo>
                    <a:pt x="1314" y="123"/>
                  </a:lnTo>
                  <a:lnTo>
                    <a:pt x="1314" y="123"/>
                  </a:lnTo>
                  <a:lnTo>
                    <a:pt x="1316" y="128"/>
                  </a:lnTo>
                  <a:lnTo>
                    <a:pt x="1320" y="132"/>
                  </a:lnTo>
                  <a:lnTo>
                    <a:pt x="1320" y="132"/>
                  </a:lnTo>
                  <a:lnTo>
                    <a:pt x="1327" y="134"/>
                  </a:lnTo>
                  <a:lnTo>
                    <a:pt x="1329" y="134"/>
                  </a:lnTo>
                  <a:lnTo>
                    <a:pt x="1330" y="136"/>
                  </a:lnTo>
                  <a:lnTo>
                    <a:pt x="1330" y="136"/>
                  </a:lnTo>
                  <a:lnTo>
                    <a:pt x="1330" y="139"/>
                  </a:lnTo>
                  <a:lnTo>
                    <a:pt x="1329" y="139"/>
                  </a:lnTo>
                  <a:lnTo>
                    <a:pt x="1321" y="139"/>
                  </a:lnTo>
                  <a:lnTo>
                    <a:pt x="1321" y="139"/>
                  </a:lnTo>
                  <a:lnTo>
                    <a:pt x="1310" y="136"/>
                  </a:lnTo>
                  <a:lnTo>
                    <a:pt x="1301" y="130"/>
                  </a:lnTo>
                  <a:lnTo>
                    <a:pt x="1292" y="123"/>
                  </a:lnTo>
                  <a:lnTo>
                    <a:pt x="1281" y="116"/>
                  </a:lnTo>
                  <a:lnTo>
                    <a:pt x="1281" y="116"/>
                  </a:lnTo>
                  <a:lnTo>
                    <a:pt x="1274" y="114"/>
                  </a:lnTo>
                  <a:lnTo>
                    <a:pt x="1267" y="114"/>
                  </a:lnTo>
                  <a:lnTo>
                    <a:pt x="1260" y="114"/>
                  </a:lnTo>
                  <a:lnTo>
                    <a:pt x="1254" y="116"/>
                  </a:lnTo>
                  <a:lnTo>
                    <a:pt x="1254" y="116"/>
                  </a:lnTo>
                  <a:lnTo>
                    <a:pt x="1249" y="118"/>
                  </a:lnTo>
                  <a:lnTo>
                    <a:pt x="1245" y="123"/>
                  </a:lnTo>
                  <a:lnTo>
                    <a:pt x="1245" y="123"/>
                  </a:lnTo>
                  <a:lnTo>
                    <a:pt x="1243" y="130"/>
                  </a:lnTo>
                  <a:lnTo>
                    <a:pt x="1242" y="132"/>
                  </a:lnTo>
                  <a:lnTo>
                    <a:pt x="1240" y="134"/>
                  </a:lnTo>
                  <a:lnTo>
                    <a:pt x="1240" y="134"/>
                  </a:lnTo>
                  <a:lnTo>
                    <a:pt x="1236" y="134"/>
                  </a:lnTo>
                  <a:lnTo>
                    <a:pt x="1233" y="132"/>
                  </a:lnTo>
                  <a:lnTo>
                    <a:pt x="1229" y="128"/>
                  </a:lnTo>
                  <a:lnTo>
                    <a:pt x="1220" y="118"/>
                  </a:lnTo>
                  <a:lnTo>
                    <a:pt x="1220" y="118"/>
                  </a:lnTo>
                  <a:lnTo>
                    <a:pt x="1216" y="116"/>
                  </a:lnTo>
                  <a:lnTo>
                    <a:pt x="1213" y="116"/>
                  </a:lnTo>
                  <a:lnTo>
                    <a:pt x="1204" y="116"/>
                  </a:lnTo>
                  <a:lnTo>
                    <a:pt x="1204" y="116"/>
                  </a:lnTo>
                  <a:lnTo>
                    <a:pt x="1191" y="118"/>
                  </a:lnTo>
                  <a:lnTo>
                    <a:pt x="1186" y="118"/>
                  </a:lnTo>
                  <a:lnTo>
                    <a:pt x="1180" y="116"/>
                  </a:lnTo>
                  <a:lnTo>
                    <a:pt x="1180" y="116"/>
                  </a:lnTo>
                  <a:lnTo>
                    <a:pt x="1171" y="110"/>
                  </a:lnTo>
                  <a:lnTo>
                    <a:pt x="1164" y="103"/>
                  </a:lnTo>
                  <a:lnTo>
                    <a:pt x="1158" y="94"/>
                  </a:lnTo>
                  <a:lnTo>
                    <a:pt x="1151" y="87"/>
                  </a:lnTo>
                  <a:lnTo>
                    <a:pt x="1151" y="87"/>
                  </a:lnTo>
                  <a:lnTo>
                    <a:pt x="1144" y="83"/>
                  </a:lnTo>
                  <a:lnTo>
                    <a:pt x="1137" y="81"/>
                  </a:lnTo>
                  <a:lnTo>
                    <a:pt x="1122" y="78"/>
                  </a:lnTo>
                  <a:lnTo>
                    <a:pt x="1122" y="78"/>
                  </a:lnTo>
                  <a:lnTo>
                    <a:pt x="1115" y="78"/>
                  </a:lnTo>
                  <a:lnTo>
                    <a:pt x="1106" y="81"/>
                  </a:lnTo>
                  <a:lnTo>
                    <a:pt x="1104" y="81"/>
                  </a:lnTo>
                  <a:lnTo>
                    <a:pt x="1104" y="83"/>
                  </a:lnTo>
                  <a:lnTo>
                    <a:pt x="1106" y="85"/>
                  </a:lnTo>
                  <a:lnTo>
                    <a:pt x="1110" y="87"/>
                  </a:lnTo>
                  <a:lnTo>
                    <a:pt x="1110" y="87"/>
                  </a:lnTo>
                  <a:lnTo>
                    <a:pt x="1115" y="87"/>
                  </a:lnTo>
                  <a:lnTo>
                    <a:pt x="1117" y="89"/>
                  </a:lnTo>
                  <a:lnTo>
                    <a:pt x="1117" y="92"/>
                  </a:lnTo>
                  <a:lnTo>
                    <a:pt x="1113" y="92"/>
                  </a:lnTo>
                  <a:lnTo>
                    <a:pt x="1113" y="92"/>
                  </a:lnTo>
                  <a:lnTo>
                    <a:pt x="1102" y="92"/>
                  </a:lnTo>
                  <a:lnTo>
                    <a:pt x="1099" y="94"/>
                  </a:lnTo>
                  <a:lnTo>
                    <a:pt x="1097" y="96"/>
                  </a:lnTo>
                  <a:lnTo>
                    <a:pt x="1097" y="98"/>
                  </a:lnTo>
                  <a:lnTo>
                    <a:pt x="1097" y="98"/>
                  </a:lnTo>
                  <a:lnTo>
                    <a:pt x="1100" y="101"/>
                  </a:lnTo>
                  <a:lnTo>
                    <a:pt x="1106" y="101"/>
                  </a:lnTo>
                  <a:lnTo>
                    <a:pt x="1115" y="101"/>
                  </a:lnTo>
                  <a:lnTo>
                    <a:pt x="1115" y="101"/>
                  </a:lnTo>
                  <a:close/>
                  <a:moveTo>
                    <a:pt x="1240" y="597"/>
                  </a:moveTo>
                  <a:lnTo>
                    <a:pt x="1240" y="597"/>
                  </a:lnTo>
                  <a:lnTo>
                    <a:pt x="1236" y="601"/>
                  </a:lnTo>
                  <a:lnTo>
                    <a:pt x="1236" y="604"/>
                  </a:lnTo>
                  <a:lnTo>
                    <a:pt x="1238" y="608"/>
                  </a:lnTo>
                  <a:lnTo>
                    <a:pt x="1242" y="612"/>
                  </a:lnTo>
                  <a:lnTo>
                    <a:pt x="1247" y="615"/>
                  </a:lnTo>
                  <a:lnTo>
                    <a:pt x="1251" y="615"/>
                  </a:lnTo>
                  <a:lnTo>
                    <a:pt x="1256" y="615"/>
                  </a:lnTo>
                  <a:lnTo>
                    <a:pt x="1260" y="613"/>
                  </a:lnTo>
                  <a:lnTo>
                    <a:pt x="1260" y="613"/>
                  </a:lnTo>
                  <a:lnTo>
                    <a:pt x="1263" y="610"/>
                  </a:lnTo>
                  <a:lnTo>
                    <a:pt x="1265" y="606"/>
                  </a:lnTo>
                  <a:lnTo>
                    <a:pt x="1265" y="597"/>
                  </a:lnTo>
                  <a:lnTo>
                    <a:pt x="1265" y="593"/>
                  </a:lnTo>
                  <a:lnTo>
                    <a:pt x="1267" y="590"/>
                  </a:lnTo>
                  <a:lnTo>
                    <a:pt x="1271" y="588"/>
                  </a:lnTo>
                  <a:lnTo>
                    <a:pt x="1276" y="588"/>
                  </a:lnTo>
                  <a:lnTo>
                    <a:pt x="1276" y="588"/>
                  </a:lnTo>
                  <a:lnTo>
                    <a:pt x="1278" y="590"/>
                  </a:lnTo>
                  <a:lnTo>
                    <a:pt x="1280" y="595"/>
                  </a:lnTo>
                  <a:lnTo>
                    <a:pt x="1281" y="603"/>
                  </a:lnTo>
                  <a:lnTo>
                    <a:pt x="1283" y="606"/>
                  </a:lnTo>
                  <a:lnTo>
                    <a:pt x="1283" y="606"/>
                  </a:lnTo>
                  <a:lnTo>
                    <a:pt x="1291" y="610"/>
                  </a:lnTo>
                  <a:lnTo>
                    <a:pt x="1298" y="610"/>
                  </a:lnTo>
                  <a:lnTo>
                    <a:pt x="1298" y="610"/>
                  </a:lnTo>
                  <a:lnTo>
                    <a:pt x="1301" y="610"/>
                  </a:lnTo>
                  <a:lnTo>
                    <a:pt x="1307" y="610"/>
                  </a:lnTo>
                  <a:lnTo>
                    <a:pt x="1307" y="610"/>
                  </a:lnTo>
                  <a:lnTo>
                    <a:pt x="1307" y="606"/>
                  </a:lnTo>
                  <a:lnTo>
                    <a:pt x="1307" y="603"/>
                  </a:lnTo>
                  <a:lnTo>
                    <a:pt x="1307" y="599"/>
                  </a:lnTo>
                  <a:lnTo>
                    <a:pt x="1303" y="597"/>
                  </a:lnTo>
                  <a:lnTo>
                    <a:pt x="1303" y="597"/>
                  </a:lnTo>
                  <a:lnTo>
                    <a:pt x="1301" y="597"/>
                  </a:lnTo>
                  <a:lnTo>
                    <a:pt x="1298" y="595"/>
                  </a:lnTo>
                  <a:lnTo>
                    <a:pt x="1298" y="595"/>
                  </a:lnTo>
                  <a:lnTo>
                    <a:pt x="1291" y="592"/>
                  </a:lnTo>
                  <a:lnTo>
                    <a:pt x="1287" y="586"/>
                  </a:lnTo>
                  <a:lnTo>
                    <a:pt x="1287" y="586"/>
                  </a:lnTo>
                  <a:lnTo>
                    <a:pt x="1278" y="575"/>
                  </a:lnTo>
                  <a:lnTo>
                    <a:pt x="1272" y="570"/>
                  </a:lnTo>
                  <a:lnTo>
                    <a:pt x="1267" y="566"/>
                  </a:lnTo>
                  <a:lnTo>
                    <a:pt x="1267" y="566"/>
                  </a:lnTo>
                  <a:lnTo>
                    <a:pt x="1260" y="566"/>
                  </a:lnTo>
                  <a:lnTo>
                    <a:pt x="1251" y="570"/>
                  </a:lnTo>
                  <a:lnTo>
                    <a:pt x="1251" y="570"/>
                  </a:lnTo>
                  <a:lnTo>
                    <a:pt x="1245" y="574"/>
                  </a:lnTo>
                  <a:lnTo>
                    <a:pt x="1245" y="574"/>
                  </a:lnTo>
                  <a:lnTo>
                    <a:pt x="1243" y="577"/>
                  </a:lnTo>
                  <a:lnTo>
                    <a:pt x="1245" y="581"/>
                  </a:lnTo>
                  <a:lnTo>
                    <a:pt x="1247" y="588"/>
                  </a:lnTo>
                  <a:lnTo>
                    <a:pt x="1247" y="588"/>
                  </a:lnTo>
                  <a:lnTo>
                    <a:pt x="1247" y="592"/>
                  </a:lnTo>
                  <a:lnTo>
                    <a:pt x="1245" y="593"/>
                  </a:lnTo>
                  <a:lnTo>
                    <a:pt x="1240" y="597"/>
                  </a:lnTo>
                  <a:lnTo>
                    <a:pt x="1240" y="597"/>
                  </a:lnTo>
                  <a:close/>
                  <a:moveTo>
                    <a:pt x="1577" y="631"/>
                  </a:moveTo>
                  <a:lnTo>
                    <a:pt x="1577" y="631"/>
                  </a:lnTo>
                  <a:lnTo>
                    <a:pt x="1580" y="633"/>
                  </a:lnTo>
                  <a:lnTo>
                    <a:pt x="1582" y="633"/>
                  </a:lnTo>
                  <a:lnTo>
                    <a:pt x="1584" y="630"/>
                  </a:lnTo>
                  <a:lnTo>
                    <a:pt x="1586" y="624"/>
                  </a:lnTo>
                  <a:lnTo>
                    <a:pt x="1584" y="621"/>
                  </a:lnTo>
                  <a:lnTo>
                    <a:pt x="1580" y="621"/>
                  </a:lnTo>
                  <a:lnTo>
                    <a:pt x="1580" y="621"/>
                  </a:lnTo>
                  <a:lnTo>
                    <a:pt x="1578" y="621"/>
                  </a:lnTo>
                  <a:lnTo>
                    <a:pt x="1577" y="621"/>
                  </a:lnTo>
                  <a:lnTo>
                    <a:pt x="1575" y="624"/>
                  </a:lnTo>
                  <a:lnTo>
                    <a:pt x="1575" y="628"/>
                  </a:lnTo>
                  <a:lnTo>
                    <a:pt x="1577" y="631"/>
                  </a:lnTo>
                  <a:lnTo>
                    <a:pt x="1577" y="631"/>
                  </a:lnTo>
                  <a:close/>
                  <a:moveTo>
                    <a:pt x="1354" y="434"/>
                  </a:moveTo>
                  <a:lnTo>
                    <a:pt x="1354" y="434"/>
                  </a:lnTo>
                  <a:lnTo>
                    <a:pt x="1350" y="434"/>
                  </a:lnTo>
                  <a:lnTo>
                    <a:pt x="1350" y="434"/>
                  </a:lnTo>
                  <a:lnTo>
                    <a:pt x="1343" y="434"/>
                  </a:lnTo>
                  <a:lnTo>
                    <a:pt x="1336" y="436"/>
                  </a:lnTo>
                  <a:lnTo>
                    <a:pt x="1332" y="440"/>
                  </a:lnTo>
                  <a:lnTo>
                    <a:pt x="1330" y="443"/>
                  </a:lnTo>
                  <a:lnTo>
                    <a:pt x="1330" y="445"/>
                  </a:lnTo>
                  <a:lnTo>
                    <a:pt x="1330" y="445"/>
                  </a:lnTo>
                  <a:lnTo>
                    <a:pt x="1334" y="451"/>
                  </a:lnTo>
                  <a:lnTo>
                    <a:pt x="1339" y="454"/>
                  </a:lnTo>
                  <a:lnTo>
                    <a:pt x="1347" y="456"/>
                  </a:lnTo>
                  <a:lnTo>
                    <a:pt x="1352" y="456"/>
                  </a:lnTo>
                  <a:lnTo>
                    <a:pt x="1352" y="456"/>
                  </a:lnTo>
                  <a:lnTo>
                    <a:pt x="1358" y="451"/>
                  </a:lnTo>
                  <a:lnTo>
                    <a:pt x="1361" y="445"/>
                  </a:lnTo>
                  <a:lnTo>
                    <a:pt x="1359" y="438"/>
                  </a:lnTo>
                  <a:lnTo>
                    <a:pt x="1358" y="436"/>
                  </a:lnTo>
                  <a:lnTo>
                    <a:pt x="1354" y="434"/>
                  </a:lnTo>
                  <a:lnTo>
                    <a:pt x="1354" y="434"/>
                  </a:lnTo>
                  <a:close/>
                  <a:moveTo>
                    <a:pt x="1709" y="919"/>
                  </a:moveTo>
                  <a:lnTo>
                    <a:pt x="1709" y="919"/>
                  </a:lnTo>
                  <a:lnTo>
                    <a:pt x="1710" y="912"/>
                  </a:lnTo>
                  <a:lnTo>
                    <a:pt x="1709" y="908"/>
                  </a:lnTo>
                  <a:lnTo>
                    <a:pt x="1705" y="907"/>
                  </a:lnTo>
                  <a:lnTo>
                    <a:pt x="1705" y="907"/>
                  </a:lnTo>
                  <a:lnTo>
                    <a:pt x="1700" y="907"/>
                  </a:lnTo>
                  <a:lnTo>
                    <a:pt x="1700" y="907"/>
                  </a:lnTo>
                  <a:lnTo>
                    <a:pt x="1696" y="908"/>
                  </a:lnTo>
                  <a:lnTo>
                    <a:pt x="1694" y="910"/>
                  </a:lnTo>
                  <a:lnTo>
                    <a:pt x="1691" y="917"/>
                  </a:lnTo>
                  <a:lnTo>
                    <a:pt x="1689" y="932"/>
                  </a:lnTo>
                  <a:lnTo>
                    <a:pt x="1689" y="932"/>
                  </a:lnTo>
                  <a:lnTo>
                    <a:pt x="1687" y="937"/>
                  </a:lnTo>
                  <a:lnTo>
                    <a:pt x="1683" y="943"/>
                  </a:lnTo>
                  <a:lnTo>
                    <a:pt x="1674" y="954"/>
                  </a:lnTo>
                  <a:lnTo>
                    <a:pt x="1665" y="964"/>
                  </a:lnTo>
                  <a:lnTo>
                    <a:pt x="1662" y="972"/>
                  </a:lnTo>
                  <a:lnTo>
                    <a:pt x="1662" y="977"/>
                  </a:lnTo>
                  <a:lnTo>
                    <a:pt x="1662" y="977"/>
                  </a:lnTo>
                  <a:lnTo>
                    <a:pt x="1662" y="984"/>
                  </a:lnTo>
                  <a:lnTo>
                    <a:pt x="1665" y="990"/>
                  </a:lnTo>
                  <a:lnTo>
                    <a:pt x="1669" y="995"/>
                  </a:lnTo>
                  <a:lnTo>
                    <a:pt x="1674" y="999"/>
                  </a:lnTo>
                  <a:lnTo>
                    <a:pt x="1680" y="1001"/>
                  </a:lnTo>
                  <a:lnTo>
                    <a:pt x="1685" y="1001"/>
                  </a:lnTo>
                  <a:lnTo>
                    <a:pt x="1700" y="1001"/>
                  </a:lnTo>
                  <a:lnTo>
                    <a:pt x="1700" y="1001"/>
                  </a:lnTo>
                  <a:lnTo>
                    <a:pt x="1712" y="1001"/>
                  </a:lnTo>
                  <a:lnTo>
                    <a:pt x="1727" y="1002"/>
                  </a:lnTo>
                  <a:lnTo>
                    <a:pt x="1727" y="1002"/>
                  </a:lnTo>
                  <a:lnTo>
                    <a:pt x="1732" y="1004"/>
                  </a:lnTo>
                  <a:lnTo>
                    <a:pt x="1738" y="1006"/>
                  </a:lnTo>
                  <a:lnTo>
                    <a:pt x="1743" y="1010"/>
                  </a:lnTo>
                  <a:lnTo>
                    <a:pt x="1748" y="1011"/>
                  </a:lnTo>
                  <a:lnTo>
                    <a:pt x="1748" y="1011"/>
                  </a:lnTo>
                  <a:lnTo>
                    <a:pt x="1754" y="1011"/>
                  </a:lnTo>
                  <a:lnTo>
                    <a:pt x="1758" y="1010"/>
                  </a:lnTo>
                  <a:lnTo>
                    <a:pt x="1763" y="1006"/>
                  </a:lnTo>
                  <a:lnTo>
                    <a:pt x="1765" y="1001"/>
                  </a:lnTo>
                  <a:lnTo>
                    <a:pt x="1765" y="1001"/>
                  </a:lnTo>
                  <a:lnTo>
                    <a:pt x="1767" y="995"/>
                  </a:lnTo>
                  <a:lnTo>
                    <a:pt x="1765" y="990"/>
                  </a:lnTo>
                  <a:lnTo>
                    <a:pt x="1761" y="984"/>
                  </a:lnTo>
                  <a:lnTo>
                    <a:pt x="1756" y="981"/>
                  </a:lnTo>
                  <a:lnTo>
                    <a:pt x="1756" y="981"/>
                  </a:lnTo>
                  <a:lnTo>
                    <a:pt x="1748" y="975"/>
                  </a:lnTo>
                  <a:lnTo>
                    <a:pt x="1743" y="968"/>
                  </a:lnTo>
                  <a:lnTo>
                    <a:pt x="1743" y="968"/>
                  </a:lnTo>
                  <a:lnTo>
                    <a:pt x="1739" y="961"/>
                  </a:lnTo>
                  <a:lnTo>
                    <a:pt x="1734" y="955"/>
                  </a:lnTo>
                  <a:lnTo>
                    <a:pt x="1729" y="952"/>
                  </a:lnTo>
                  <a:lnTo>
                    <a:pt x="1725" y="952"/>
                  </a:lnTo>
                  <a:lnTo>
                    <a:pt x="1721" y="954"/>
                  </a:lnTo>
                  <a:lnTo>
                    <a:pt x="1721" y="954"/>
                  </a:lnTo>
                  <a:lnTo>
                    <a:pt x="1716" y="955"/>
                  </a:lnTo>
                  <a:lnTo>
                    <a:pt x="1712" y="957"/>
                  </a:lnTo>
                  <a:lnTo>
                    <a:pt x="1712" y="957"/>
                  </a:lnTo>
                  <a:lnTo>
                    <a:pt x="1707" y="957"/>
                  </a:lnTo>
                  <a:lnTo>
                    <a:pt x="1701" y="954"/>
                  </a:lnTo>
                  <a:lnTo>
                    <a:pt x="1701" y="954"/>
                  </a:lnTo>
                  <a:lnTo>
                    <a:pt x="1700" y="950"/>
                  </a:lnTo>
                  <a:lnTo>
                    <a:pt x="1700" y="946"/>
                  </a:lnTo>
                  <a:lnTo>
                    <a:pt x="1703" y="939"/>
                  </a:lnTo>
                  <a:lnTo>
                    <a:pt x="1703" y="939"/>
                  </a:lnTo>
                  <a:lnTo>
                    <a:pt x="1709" y="919"/>
                  </a:lnTo>
                  <a:lnTo>
                    <a:pt x="1709" y="919"/>
                  </a:lnTo>
                  <a:close/>
                  <a:moveTo>
                    <a:pt x="1453" y="1581"/>
                  </a:moveTo>
                  <a:lnTo>
                    <a:pt x="1453" y="1581"/>
                  </a:lnTo>
                  <a:lnTo>
                    <a:pt x="1453" y="1587"/>
                  </a:lnTo>
                  <a:lnTo>
                    <a:pt x="1452" y="1592"/>
                  </a:lnTo>
                  <a:lnTo>
                    <a:pt x="1452" y="1592"/>
                  </a:lnTo>
                  <a:lnTo>
                    <a:pt x="1448" y="1594"/>
                  </a:lnTo>
                  <a:lnTo>
                    <a:pt x="1446" y="1594"/>
                  </a:lnTo>
                  <a:lnTo>
                    <a:pt x="1439" y="1592"/>
                  </a:lnTo>
                  <a:lnTo>
                    <a:pt x="1439" y="1592"/>
                  </a:lnTo>
                  <a:lnTo>
                    <a:pt x="1434" y="1590"/>
                  </a:lnTo>
                  <a:lnTo>
                    <a:pt x="1426" y="1590"/>
                  </a:lnTo>
                  <a:lnTo>
                    <a:pt x="1426" y="1590"/>
                  </a:lnTo>
                  <a:lnTo>
                    <a:pt x="1423" y="1590"/>
                  </a:lnTo>
                  <a:lnTo>
                    <a:pt x="1419" y="1592"/>
                  </a:lnTo>
                  <a:lnTo>
                    <a:pt x="1419" y="1596"/>
                  </a:lnTo>
                  <a:lnTo>
                    <a:pt x="1419" y="1600"/>
                  </a:lnTo>
                  <a:lnTo>
                    <a:pt x="1419" y="1600"/>
                  </a:lnTo>
                  <a:lnTo>
                    <a:pt x="1423" y="1601"/>
                  </a:lnTo>
                  <a:lnTo>
                    <a:pt x="1428" y="1603"/>
                  </a:lnTo>
                  <a:lnTo>
                    <a:pt x="1437" y="1603"/>
                  </a:lnTo>
                  <a:lnTo>
                    <a:pt x="1437" y="1603"/>
                  </a:lnTo>
                  <a:lnTo>
                    <a:pt x="1448" y="1600"/>
                  </a:lnTo>
                  <a:lnTo>
                    <a:pt x="1461" y="1600"/>
                  </a:lnTo>
                  <a:lnTo>
                    <a:pt x="1461" y="1600"/>
                  </a:lnTo>
                  <a:lnTo>
                    <a:pt x="1462" y="1600"/>
                  </a:lnTo>
                  <a:lnTo>
                    <a:pt x="1462" y="1600"/>
                  </a:lnTo>
                  <a:lnTo>
                    <a:pt x="1475" y="1603"/>
                  </a:lnTo>
                  <a:lnTo>
                    <a:pt x="1482" y="1603"/>
                  </a:lnTo>
                  <a:lnTo>
                    <a:pt x="1490" y="1603"/>
                  </a:lnTo>
                  <a:lnTo>
                    <a:pt x="1490" y="1603"/>
                  </a:lnTo>
                  <a:lnTo>
                    <a:pt x="1493" y="1600"/>
                  </a:lnTo>
                  <a:lnTo>
                    <a:pt x="1493" y="1596"/>
                  </a:lnTo>
                  <a:lnTo>
                    <a:pt x="1493" y="1590"/>
                  </a:lnTo>
                  <a:lnTo>
                    <a:pt x="1491" y="1587"/>
                  </a:lnTo>
                  <a:lnTo>
                    <a:pt x="1491" y="1587"/>
                  </a:lnTo>
                  <a:lnTo>
                    <a:pt x="1488" y="1581"/>
                  </a:lnTo>
                  <a:lnTo>
                    <a:pt x="1484" y="1578"/>
                  </a:lnTo>
                  <a:lnTo>
                    <a:pt x="1479" y="1576"/>
                  </a:lnTo>
                  <a:lnTo>
                    <a:pt x="1473" y="1574"/>
                  </a:lnTo>
                  <a:lnTo>
                    <a:pt x="1468" y="1572"/>
                  </a:lnTo>
                  <a:lnTo>
                    <a:pt x="1462" y="1574"/>
                  </a:lnTo>
                  <a:lnTo>
                    <a:pt x="1457" y="1578"/>
                  </a:lnTo>
                  <a:lnTo>
                    <a:pt x="1453" y="1581"/>
                  </a:lnTo>
                  <a:lnTo>
                    <a:pt x="1453" y="1581"/>
                  </a:lnTo>
                  <a:close/>
                  <a:moveTo>
                    <a:pt x="1381" y="1547"/>
                  </a:moveTo>
                  <a:lnTo>
                    <a:pt x="1381" y="1547"/>
                  </a:lnTo>
                  <a:lnTo>
                    <a:pt x="1367" y="1542"/>
                  </a:lnTo>
                  <a:lnTo>
                    <a:pt x="1354" y="1533"/>
                  </a:lnTo>
                  <a:lnTo>
                    <a:pt x="1327" y="1516"/>
                  </a:lnTo>
                  <a:lnTo>
                    <a:pt x="1327" y="1516"/>
                  </a:lnTo>
                  <a:lnTo>
                    <a:pt x="1316" y="1511"/>
                  </a:lnTo>
                  <a:lnTo>
                    <a:pt x="1310" y="1509"/>
                  </a:lnTo>
                  <a:lnTo>
                    <a:pt x="1305" y="1507"/>
                  </a:lnTo>
                  <a:lnTo>
                    <a:pt x="1305" y="1507"/>
                  </a:lnTo>
                  <a:lnTo>
                    <a:pt x="1289" y="1505"/>
                  </a:lnTo>
                  <a:lnTo>
                    <a:pt x="1289" y="1505"/>
                  </a:lnTo>
                  <a:lnTo>
                    <a:pt x="1283" y="1507"/>
                  </a:lnTo>
                  <a:lnTo>
                    <a:pt x="1278" y="1511"/>
                  </a:lnTo>
                  <a:lnTo>
                    <a:pt x="1278" y="1511"/>
                  </a:lnTo>
                  <a:lnTo>
                    <a:pt x="1276" y="1515"/>
                  </a:lnTo>
                  <a:lnTo>
                    <a:pt x="1276" y="1518"/>
                  </a:lnTo>
                  <a:lnTo>
                    <a:pt x="1278" y="1520"/>
                  </a:lnTo>
                  <a:lnTo>
                    <a:pt x="1281" y="1520"/>
                  </a:lnTo>
                  <a:lnTo>
                    <a:pt x="1289" y="1520"/>
                  </a:lnTo>
                  <a:lnTo>
                    <a:pt x="1294" y="1520"/>
                  </a:lnTo>
                  <a:lnTo>
                    <a:pt x="1294" y="1520"/>
                  </a:lnTo>
                  <a:lnTo>
                    <a:pt x="1303" y="1518"/>
                  </a:lnTo>
                  <a:lnTo>
                    <a:pt x="1312" y="1516"/>
                  </a:lnTo>
                  <a:lnTo>
                    <a:pt x="1312" y="1516"/>
                  </a:lnTo>
                  <a:lnTo>
                    <a:pt x="1321" y="1520"/>
                  </a:lnTo>
                  <a:lnTo>
                    <a:pt x="1332" y="1527"/>
                  </a:lnTo>
                  <a:lnTo>
                    <a:pt x="1332" y="1527"/>
                  </a:lnTo>
                  <a:lnTo>
                    <a:pt x="1350" y="1543"/>
                  </a:lnTo>
                  <a:lnTo>
                    <a:pt x="1370" y="1562"/>
                  </a:lnTo>
                  <a:lnTo>
                    <a:pt x="1370" y="1562"/>
                  </a:lnTo>
                  <a:lnTo>
                    <a:pt x="1376" y="1567"/>
                  </a:lnTo>
                  <a:lnTo>
                    <a:pt x="1383" y="1571"/>
                  </a:lnTo>
                  <a:lnTo>
                    <a:pt x="1390" y="1572"/>
                  </a:lnTo>
                  <a:lnTo>
                    <a:pt x="1397" y="1572"/>
                  </a:lnTo>
                  <a:lnTo>
                    <a:pt x="1397" y="1572"/>
                  </a:lnTo>
                  <a:lnTo>
                    <a:pt x="1403" y="1571"/>
                  </a:lnTo>
                  <a:lnTo>
                    <a:pt x="1406" y="1567"/>
                  </a:lnTo>
                  <a:lnTo>
                    <a:pt x="1406" y="1563"/>
                  </a:lnTo>
                  <a:lnTo>
                    <a:pt x="1403" y="1560"/>
                  </a:lnTo>
                  <a:lnTo>
                    <a:pt x="1403" y="1560"/>
                  </a:lnTo>
                  <a:lnTo>
                    <a:pt x="1399" y="1554"/>
                  </a:lnTo>
                  <a:lnTo>
                    <a:pt x="1394" y="1552"/>
                  </a:lnTo>
                  <a:lnTo>
                    <a:pt x="1381" y="1547"/>
                  </a:lnTo>
                  <a:lnTo>
                    <a:pt x="1381" y="1547"/>
                  </a:lnTo>
                  <a:close/>
                  <a:moveTo>
                    <a:pt x="2208" y="432"/>
                  </a:moveTo>
                  <a:lnTo>
                    <a:pt x="2208" y="432"/>
                  </a:lnTo>
                  <a:lnTo>
                    <a:pt x="2206" y="429"/>
                  </a:lnTo>
                  <a:lnTo>
                    <a:pt x="2203" y="427"/>
                  </a:lnTo>
                  <a:lnTo>
                    <a:pt x="2194" y="425"/>
                  </a:lnTo>
                  <a:lnTo>
                    <a:pt x="2185" y="425"/>
                  </a:lnTo>
                  <a:lnTo>
                    <a:pt x="2181" y="425"/>
                  </a:lnTo>
                  <a:lnTo>
                    <a:pt x="2177" y="423"/>
                  </a:lnTo>
                  <a:lnTo>
                    <a:pt x="2177" y="423"/>
                  </a:lnTo>
                  <a:lnTo>
                    <a:pt x="2174" y="422"/>
                  </a:lnTo>
                  <a:lnTo>
                    <a:pt x="2172" y="420"/>
                  </a:lnTo>
                  <a:lnTo>
                    <a:pt x="2172" y="413"/>
                  </a:lnTo>
                  <a:lnTo>
                    <a:pt x="2170" y="407"/>
                  </a:lnTo>
                  <a:lnTo>
                    <a:pt x="2168" y="402"/>
                  </a:lnTo>
                  <a:lnTo>
                    <a:pt x="2168" y="402"/>
                  </a:lnTo>
                  <a:lnTo>
                    <a:pt x="2165" y="400"/>
                  </a:lnTo>
                  <a:lnTo>
                    <a:pt x="2161" y="400"/>
                  </a:lnTo>
                  <a:lnTo>
                    <a:pt x="2154" y="400"/>
                  </a:lnTo>
                  <a:lnTo>
                    <a:pt x="2154" y="400"/>
                  </a:lnTo>
                  <a:lnTo>
                    <a:pt x="2154" y="394"/>
                  </a:lnTo>
                  <a:lnTo>
                    <a:pt x="2152" y="391"/>
                  </a:lnTo>
                  <a:lnTo>
                    <a:pt x="2152" y="391"/>
                  </a:lnTo>
                  <a:lnTo>
                    <a:pt x="2147" y="387"/>
                  </a:lnTo>
                  <a:lnTo>
                    <a:pt x="2145" y="385"/>
                  </a:lnTo>
                  <a:lnTo>
                    <a:pt x="2143" y="382"/>
                  </a:lnTo>
                  <a:lnTo>
                    <a:pt x="2143" y="382"/>
                  </a:lnTo>
                  <a:lnTo>
                    <a:pt x="2145" y="380"/>
                  </a:lnTo>
                  <a:lnTo>
                    <a:pt x="2147" y="378"/>
                  </a:lnTo>
                  <a:lnTo>
                    <a:pt x="2154" y="375"/>
                  </a:lnTo>
                  <a:lnTo>
                    <a:pt x="2154" y="375"/>
                  </a:lnTo>
                  <a:lnTo>
                    <a:pt x="2161" y="375"/>
                  </a:lnTo>
                  <a:lnTo>
                    <a:pt x="2168" y="376"/>
                  </a:lnTo>
                  <a:lnTo>
                    <a:pt x="2183" y="382"/>
                  </a:lnTo>
                  <a:lnTo>
                    <a:pt x="2183" y="382"/>
                  </a:lnTo>
                  <a:lnTo>
                    <a:pt x="2192" y="389"/>
                  </a:lnTo>
                  <a:lnTo>
                    <a:pt x="2201" y="396"/>
                  </a:lnTo>
                  <a:lnTo>
                    <a:pt x="2201" y="396"/>
                  </a:lnTo>
                  <a:lnTo>
                    <a:pt x="2206" y="404"/>
                  </a:lnTo>
                  <a:lnTo>
                    <a:pt x="2210" y="405"/>
                  </a:lnTo>
                  <a:lnTo>
                    <a:pt x="2214" y="407"/>
                  </a:lnTo>
                  <a:lnTo>
                    <a:pt x="2214" y="407"/>
                  </a:lnTo>
                  <a:lnTo>
                    <a:pt x="2217" y="407"/>
                  </a:lnTo>
                  <a:lnTo>
                    <a:pt x="2221" y="407"/>
                  </a:lnTo>
                  <a:lnTo>
                    <a:pt x="2223" y="405"/>
                  </a:lnTo>
                  <a:lnTo>
                    <a:pt x="2223" y="400"/>
                  </a:lnTo>
                  <a:lnTo>
                    <a:pt x="2223" y="400"/>
                  </a:lnTo>
                  <a:lnTo>
                    <a:pt x="2223" y="398"/>
                  </a:lnTo>
                  <a:lnTo>
                    <a:pt x="2221" y="394"/>
                  </a:lnTo>
                  <a:lnTo>
                    <a:pt x="2215" y="389"/>
                  </a:lnTo>
                  <a:lnTo>
                    <a:pt x="2215" y="389"/>
                  </a:lnTo>
                  <a:lnTo>
                    <a:pt x="2215" y="385"/>
                  </a:lnTo>
                  <a:lnTo>
                    <a:pt x="2214" y="382"/>
                  </a:lnTo>
                  <a:lnTo>
                    <a:pt x="2217" y="375"/>
                  </a:lnTo>
                  <a:lnTo>
                    <a:pt x="2217" y="375"/>
                  </a:lnTo>
                  <a:lnTo>
                    <a:pt x="2219" y="369"/>
                  </a:lnTo>
                  <a:lnTo>
                    <a:pt x="2221" y="362"/>
                  </a:lnTo>
                  <a:lnTo>
                    <a:pt x="2219" y="355"/>
                  </a:lnTo>
                  <a:lnTo>
                    <a:pt x="2215" y="349"/>
                  </a:lnTo>
                  <a:lnTo>
                    <a:pt x="2215" y="349"/>
                  </a:lnTo>
                  <a:lnTo>
                    <a:pt x="2208" y="344"/>
                  </a:lnTo>
                  <a:lnTo>
                    <a:pt x="2206" y="340"/>
                  </a:lnTo>
                  <a:lnTo>
                    <a:pt x="2208" y="338"/>
                  </a:lnTo>
                  <a:lnTo>
                    <a:pt x="2208" y="338"/>
                  </a:lnTo>
                  <a:lnTo>
                    <a:pt x="2212" y="337"/>
                  </a:lnTo>
                  <a:lnTo>
                    <a:pt x="2215" y="335"/>
                  </a:lnTo>
                  <a:lnTo>
                    <a:pt x="2225" y="335"/>
                  </a:lnTo>
                  <a:lnTo>
                    <a:pt x="2234" y="335"/>
                  </a:lnTo>
                  <a:lnTo>
                    <a:pt x="2241" y="335"/>
                  </a:lnTo>
                  <a:lnTo>
                    <a:pt x="2241" y="335"/>
                  </a:lnTo>
                  <a:lnTo>
                    <a:pt x="2246" y="333"/>
                  </a:lnTo>
                  <a:lnTo>
                    <a:pt x="2248" y="331"/>
                  </a:lnTo>
                  <a:lnTo>
                    <a:pt x="2248" y="329"/>
                  </a:lnTo>
                  <a:lnTo>
                    <a:pt x="2248" y="329"/>
                  </a:lnTo>
                  <a:lnTo>
                    <a:pt x="2246" y="326"/>
                  </a:lnTo>
                  <a:lnTo>
                    <a:pt x="2244" y="324"/>
                  </a:lnTo>
                  <a:lnTo>
                    <a:pt x="2239" y="320"/>
                  </a:lnTo>
                  <a:lnTo>
                    <a:pt x="2239" y="320"/>
                  </a:lnTo>
                  <a:lnTo>
                    <a:pt x="2228" y="317"/>
                  </a:lnTo>
                  <a:lnTo>
                    <a:pt x="2223" y="315"/>
                  </a:lnTo>
                  <a:lnTo>
                    <a:pt x="2217" y="311"/>
                  </a:lnTo>
                  <a:lnTo>
                    <a:pt x="2217" y="311"/>
                  </a:lnTo>
                  <a:lnTo>
                    <a:pt x="2215" y="308"/>
                  </a:lnTo>
                  <a:lnTo>
                    <a:pt x="2215" y="304"/>
                  </a:lnTo>
                  <a:lnTo>
                    <a:pt x="2217" y="302"/>
                  </a:lnTo>
                  <a:lnTo>
                    <a:pt x="2221" y="300"/>
                  </a:lnTo>
                  <a:lnTo>
                    <a:pt x="2232" y="299"/>
                  </a:lnTo>
                  <a:lnTo>
                    <a:pt x="2241" y="299"/>
                  </a:lnTo>
                  <a:lnTo>
                    <a:pt x="2241" y="299"/>
                  </a:lnTo>
                  <a:lnTo>
                    <a:pt x="2252" y="300"/>
                  </a:lnTo>
                  <a:lnTo>
                    <a:pt x="2257" y="302"/>
                  </a:lnTo>
                  <a:lnTo>
                    <a:pt x="2261" y="300"/>
                  </a:lnTo>
                  <a:lnTo>
                    <a:pt x="2263" y="300"/>
                  </a:lnTo>
                  <a:lnTo>
                    <a:pt x="2263" y="300"/>
                  </a:lnTo>
                  <a:lnTo>
                    <a:pt x="2263" y="297"/>
                  </a:lnTo>
                  <a:lnTo>
                    <a:pt x="2261" y="295"/>
                  </a:lnTo>
                  <a:lnTo>
                    <a:pt x="2253" y="290"/>
                  </a:lnTo>
                  <a:lnTo>
                    <a:pt x="2246" y="286"/>
                  </a:lnTo>
                  <a:lnTo>
                    <a:pt x="2244" y="282"/>
                  </a:lnTo>
                  <a:lnTo>
                    <a:pt x="2246" y="279"/>
                  </a:lnTo>
                  <a:lnTo>
                    <a:pt x="2246" y="279"/>
                  </a:lnTo>
                  <a:lnTo>
                    <a:pt x="2250" y="273"/>
                  </a:lnTo>
                  <a:lnTo>
                    <a:pt x="2255" y="270"/>
                  </a:lnTo>
                  <a:lnTo>
                    <a:pt x="2261" y="264"/>
                  </a:lnTo>
                  <a:lnTo>
                    <a:pt x="2261" y="261"/>
                  </a:lnTo>
                  <a:lnTo>
                    <a:pt x="2259" y="255"/>
                  </a:lnTo>
                  <a:lnTo>
                    <a:pt x="2259" y="255"/>
                  </a:lnTo>
                  <a:lnTo>
                    <a:pt x="2257" y="252"/>
                  </a:lnTo>
                  <a:lnTo>
                    <a:pt x="2253" y="250"/>
                  </a:lnTo>
                  <a:lnTo>
                    <a:pt x="2244" y="250"/>
                  </a:lnTo>
                  <a:lnTo>
                    <a:pt x="2235" y="250"/>
                  </a:lnTo>
                  <a:lnTo>
                    <a:pt x="2232" y="248"/>
                  </a:lnTo>
                  <a:lnTo>
                    <a:pt x="2230" y="244"/>
                  </a:lnTo>
                  <a:lnTo>
                    <a:pt x="2230" y="244"/>
                  </a:lnTo>
                  <a:lnTo>
                    <a:pt x="2228" y="235"/>
                  </a:lnTo>
                  <a:lnTo>
                    <a:pt x="2228" y="230"/>
                  </a:lnTo>
                  <a:lnTo>
                    <a:pt x="2230" y="228"/>
                  </a:lnTo>
                  <a:lnTo>
                    <a:pt x="2234" y="226"/>
                  </a:lnTo>
                  <a:lnTo>
                    <a:pt x="2241" y="226"/>
                  </a:lnTo>
                  <a:lnTo>
                    <a:pt x="2241" y="226"/>
                  </a:lnTo>
                  <a:lnTo>
                    <a:pt x="2250" y="230"/>
                  </a:lnTo>
                  <a:lnTo>
                    <a:pt x="2263" y="237"/>
                  </a:lnTo>
                  <a:lnTo>
                    <a:pt x="2270" y="239"/>
                  </a:lnTo>
                  <a:lnTo>
                    <a:pt x="2275" y="241"/>
                  </a:lnTo>
                  <a:lnTo>
                    <a:pt x="2281" y="241"/>
                  </a:lnTo>
                  <a:lnTo>
                    <a:pt x="2284" y="237"/>
                  </a:lnTo>
                  <a:lnTo>
                    <a:pt x="2284" y="237"/>
                  </a:lnTo>
                  <a:lnTo>
                    <a:pt x="2286" y="233"/>
                  </a:lnTo>
                  <a:lnTo>
                    <a:pt x="2286" y="230"/>
                  </a:lnTo>
                  <a:lnTo>
                    <a:pt x="2284" y="226"/>
                  </a:lnTo>
                  <a:lnTo>
                    <a:pt x="2282" y="223"/>
                  </a:lnTo>
                  <a:lnTo>
                    <a:pt x="2275" y="217"/>
                  </a:lnTo>
                  <a:lnTo>
                    <a:pt x="2270" y="214"/>
                  </a:lnTo>
                  <a:lnTo>
                    <a:pt x="2270" y="214"/>
                  </a:lnTo>
                  <a:lnTo>
                    <a:pt x="2264" y="214"/>
                  </a:lnTo>
                  <a:lnTo>
                    <a:pt x="2261" y="212"/>
                  </a:lnTo>
                  <a:lnTo>
                    <a:pt x="2261" y="212"/>
                  </a:lnTo>
                  <a:lnTo>
                    <a:pt x="2257" y="208"/>
                  </a:lnTo>
                  <a:lnTo>
                    <a:pt x="2257" y="206"/>
                  </a:lnTo>
                  <a:lnTo>
                    <a:pt x="2259" y="203"/>
                  </a:lnTo>
                  <a:lnTo>
                    <a:pt x="2259" y="203"/>
                  </a:lnTo>
                  <a:lnTo>
                    <a:pt x="2255" y="199"/>
                  </a:lnTo>
                  <a:lnTo>
                    <a:pt x="2252" y="195"/>
                  </a:lnTo>
                  <a:lnTo>
                    <a:pt x="2248" y="194"/>
                  </a:lnTo>
                  <a:lnTo>
                    <a:pt x="2244" y="188"/>
                  </a:lnTo>
                  <a:lnTo>
                    <a:pt x="2244" y="188"/>
                  </a:lnTo>
                  <a:lnTo>
                    <a:pt x="2246" y="185"/>
                  </a:lnTo>
                  <a:lnTo>
                    <a:pt x="2248" y="181"/>
                  </a:lnTo>
                  <a:lnTo>
                    <a:pt x="2257" y="176"/>
                  </a:lnTo>
                  <a:lnTo>
                    <a:pt x="2257" y="176"/>
                  </a:lnTo>
                  <a:lnTo>
                    <a:pt x="2263" y="170"/>
                  </a:lnTo>
                  <a:lnTo>
                    <a:pt x="2266" y="161"/>
                  </a:lnTo>
                  <a:lnTo>
                    <a:pt x="2266" y="161"/>
                  </a:lnTo>
                  <a:lnTo>
                    <a:pt x="2268" y="156"/>
                  </a:lnTo>
                  <a:lnTo>
                    <a:pt x="2270" y="154"/>
                  </a:lnTo>
                  <a:lnTo>
                    <a:pt x="2277" y="150"/>
                  </a:lnTo>
                  <a:lnTo>
                    <a:pt x="2277" y="150"/>
                  </a:lnTo>
                  <a:lnTo>
                    <a:pt x="2282" y="147"/>
                  </a:lnTo>
                  <a:lnTo>
                    <a:pt x="2284" y="141"/>
                  </a:lnTo>
                  <a:lnTo>
                    <a:pt x="2282" y="136"/>
                  </a:lnTo>
                  <a:lnTo>
                    <a:pt x="2277" y="132"/>
                  </a:lnTo>
                  <a:lnTo>
                    <a:pt x="2277" y="132"/>
                  </a:lnTo>
                  <a:lnTo>
                    <a:pt x="2270" y="130"/>
                  </a:lnTo>
                  <a:lnTo>
                    <a:pt x="2264" y="128"/>
                  </a:lnTo>
                  <a:lnTo>
                    <a:pt x="2264" y="128"/>
                  </a:lnTo>
                  <a:lnTo>
                    <a:pt x="2264" y="127"/>
                  </a:lnTo>
                  <a:lnTo>
                    <a:pt x="2266" y="125"/>
                  </a:lnTo>
                  <a:lnTo>
                    <a:pt x="2272" y="125"/>
                  </a:lnTo>
                  <a:lnTo>
                    <a:pt x="2272" y="125"/>
                  </a:lnTo>
                  <a:lnTo>
                    <a:pt x="2282" y="128"/>
                  </a:lnTo>
                  <a:lnTo>
                    <a:pt x="2291" y="130"/>
                  </a:lnTo>
                  <a:lnTo>
                    <a:pt x="2291" y="130"/>
                  </a:lnTo>
                  <a:lnTo>
                    <a:pt x="2299" y="130"/>
                  </a:lnTo>
                  <a:lnTo>
                    <a:pt x="2304" y="128"/>
                  </a:lnTo>
                  <a:lnTo>
                    <a:pt x="2308" y="123"/>
                  </a:lnTo>
                  <a:lnTo>
                    <a:pt x="2310" y="121"/>
                  </a:lnTo>
                  <a:lnTo>
                    <a:pt x="2310" y="118"/>
                  </a:lnTo>
                  <a:lnTo>
                    <a:pt x="2310" y="118"/>
                  </a:lnTo>
                  <a:lnTo>
                    <a:pt x="2308" y="114"/>
                  </a:lnTo>
                  <a:lnTo>
                    <a:pt x="2302" y="112"/>
                  </a:lnTo>
                  <a:lnTo>
                    <a:pt x="2293" y="114"/>
                  </a:lnTo>
                  <a:lnTo>
                    <a:pt x="2293" y="114"/>
                  </a:lnTo>
                  <a:lnTo>
                    <a:pt x="2290" y="112"/>
                  </a:lnTo>
                  <a:lnTo>
                    <a:pt x="2286" y="109"/>
                  </a:lnTo>
                  <a:lnTo>
                    <a:pt x="2286" y="105"/>
                  </a:lnTo>
                  <a:lnTo>
                    <a:pt x="2291" y="101"/>
                  </a:lnTo>
                  <a:lnTo>
                    <a:pt x="2291" y="101"/>
                  </a:lnTo>
                  <a:lnTo>
                    <a:pt x="2299" y="100"/>
                  </a:lnTo>
                  <a:lnTo>
                    <a:pt x="2306" y="101"/>
                  </a:lnTo>
                  <a:lnTo>
                    <a:pt x="2322" y="103"/>
                  </a:lnTo>
                  <a:lnTo>
                    <a:pt x="2322" y="103"/>
                  </a:lnTo>
                  <a:lnTo>
                    <a:pt x="2335" y="100"/>
                  </a:lnTo>
                  <a:lnTo>
                    <a:pt x="2344" y="98"/>
                  </a:lnTo>
                  <a:lnTo>
                    <a:pt x="2349" y="94"/>
                  </a:lnTo>
                  <a:lnTo>
                    <a:pt x="2355" y="89"/>
                  </a:lnTo>
                  <a:lnTo>
                    <a:pt x="2357" y="83"/>
                  </a:lnTo>
                  <a:lnTo>
                    <a:pt x="2357" y="78"/>
                  </a:lnTo>
                  <a:lnTo>
                    <a:pt x="2349" y="72"/>
                  </a:lnTo>
                  <a:lnTo>
                    <a:pt x="2349" y="72"/>
                  </a:lnTo>
                  <a:lnTo>
                    <a:pt x="2340" y="69"/>
                  </a:lnTo>
                  <a:lnTo>
                    <a:pt x="2328" y="67"/>
                  </a:lnTo>
                  <a:lnTo>
                    <a:pt x="2315" y="67"/>
                  </a:lnTo>
                  <a:lnTo>
                    <a:pt x="2304" y="69"/>
                  </a:lnTo>
                  <a:lnTo>
                    <a:pt x="2304" y="69"/>
                  </a:lnTo>
                  <a:lnTo>
                    <a:pt x="2297" y="71"/>
                  </a:lnTo>
                  <a:lnTo>
                    <a:pt x="2290" y="74"/>
                  </a:lnTo>
                  <a:lnTo>
                    <a:pt x="2282" y="78"/>
                  </a:lnTo>
                  <a:lnTo>
                    <a:pt x="2275" y="80"/>
                  </a:lnTo>
                  <a:lnTo>
                    <a:pt x="2275" y="80"/>
                  </a:lnTo>
                  <a:lnTo>
                    <a:pt x="2268" y="80"/>
                  </a:lnTo>
                  <a:lnTo>
                    <a:pt x="2259" y="80"/>
                  </a:lnTo>
                  <a:lnTo>
                    <a:pt x="2250" y="80"/>
                  </a:lnTo>
                  <a:lnTo>
                    <a:pt x="2241" y="81"/>
                  </a:lnTo>
                  <a:lnTo>
                    <a:pt x="2241" y="81"/>
                  </a:lnTo>
                  <a:lnTo>
                    <a:pt x="2232" y="89"/>
                  </a:lnTo>
                  <a:lnTo>
                    <a:pt x="2226" y="90"/>
                  </a:lnTo>
                  <a:lnTo>
                    <a:pt x="2221" y="92"/>
                  </a:lnTo>
                  <a:lnTo>
                    <a:pt x="2221" y="92"/>
                  </a:lnTo>
                  <a:lnTo>
                    <a:pt x="2206" y="94"/>
                  </a:lnTo>
                  <a:lnTo>
                    <a:pt x="2199" y="96"/>
                  </a:lnTo>
                  <a:lnTo>
                    <a:pt x="2196" y="94"/>
                  </a:lnTo>
                  <a:lnTo>
                    <a:pt x="2196" y="94"/>
                  </a:lnTo>
                  <a:lnTo>
                    <a:pt x="2192" y="92"/>
                  </a:lnTo>
                  <a:lnTo>
                    <a:pt x="2192" y="90"/>
                  </a:lnTo>
                  <a:lnTo>
                    <a:pt x="2194" y="89"/>
                  </a:lnTo>
                  <a:lnTo>
                    <a:pt x="2203" y="85"/>
                  </a:lnTo>
                  <a:lnTo>
                    <a:pt x="2203" y="85"/>
                  </a:lnTo>
                  <a:lnTo>
                    <a:pt x="2212" y="81"/>
                  </a:lnTo>
                  <a:lnTo>
                    <a:pt x="2215" y="76"/>
                  </a:lnTo>
                  <a:lnTo>
                    <a:pt x="2215" y="74"/>
                  </a:lnTo>
                  <a:lnTo>
                    <a:pt x="2215" y="71"/>
                  </a:lnTo>
                  <a:lnTo>
                    <a:pt x="2215" y="71"/>
                  </a:lnTo>
                  <a:lnTo>
                    <a:pt x="2214" y="69"/>
                  </a:lnTo>
                  <a:lnTo>
                    <a:pt x="2210" y="67"/>
                  </a:lnTo>
                  <a:lnTo>
                    <a:pt x="2203" y="65"/>
                  </a:lnTo>
                  <a:lnTo>
                    <a:pt x="2196" y="67"/>
                  </a:lnTo>
                  <a:lnTo>
                    <a:pt x="2190" y="69"/>
                  </a:lnTo>
                  <a:lnTo>
                    <a:pt x="2190" y="69"/>
                  </a:lnTo>
                  <a:lnTo>
                    <a:pt x="2181" y="74"/>
                  </a:lnTo>
                  <a:lnTo>
                    <a:pt x="2176" y="76"/>
                  </a:lnTo>
                  <a:lnTo>
                    <a:pt x="2170" y="76"/>
                  </a:lnTo>
                  <a:lnTo>
                    <a:pt x="2170" y="76"/>
                  </a:lnTo>
                  <a:lnTo>
                    <a:pt x="2165" y="74"/>
                  </a:lnTo>
                  <a:lnTo>
                    <a:pt x="2159" y="72"/>
                  </a:lnTo>
                  <a:lnTo>
                    <a:pt x="2159" y="72"/>
                  </a:lnTo>
                  <a:lnTo>
                    <a:pt x="2159" y="67"/>
                  </a:lnTo>
                  <a:lnTo>
                    <a:pt x="2158" y="65"/>
                  </a:lnTo>
                  <a:lnTo>
                    <a:pt x="2158" y="63"/>
                  </a:lnTo>
                  <a:lnTo>
                    <a:pt x="2158" y="63"/>
                  </a:lnTo>
                  <a:lnTo>
                    <a:pt x="2150" y="63"/>
                  </a:lnTo>
                  <a:lnTo>
                    <a:pt x="2145" y="62"/>
                  </a:lnTo>
                  <a:lnTo>
                    <a:pt x="2132" y="63"/>
                  </a:lnTo>
                  <a:lnTo>
                    <a:pt x="2132" y="63"/>
                  </a:lnTo>
                  <a:lnTo>
                    <a:pt x="2123" y="67"/>
                  </a:lnTo>
                  <a:lnTo>
                    <a:pt x="2123" y="67"/>
                  </a:lnTo>
                  <a:lnTo>
                    <a:pt x="2116" y="67"/>
                  </a:lnTo>
                  <a:lnTo>
                    <a:pt x="2109" y="65"/>
                  </a:lnTo>
                  <a:lnTo>
                    <a:pt x="2109" y="65"/>
                  </a:lnTo>
                  <a:lnTo>
                    <a:pt x="2103" y="63"/>
                  </a:lnTo>
                  <a:lnTo>
                    <a:pt x="2101" y="62"/>
                  </a:lnTo>
                  <a:lnTo>
                    <a:pt x="2101" y="60"/>
                  </a:lnTo>
                  <a:lnTo>
                    <a:pt x="2101" y="60"/>
                  </a:lnTo>
                  <a:lnTo>
                    <a:pt x="2105" y="58"/>
                  </a:lnTo>
                  <a:lnTo>
                    <a:pt x="2109" y="56"/>
                  </a:lnTo>
                  <a:lnTo>
                    <a:pt x="2118" y="56"/>
                  </a:lnTo>
                  <a:lnTo>
                    <a:pt x="2118" y="56"/>
                  </a:lnTo>
                  <a:lnTo>
                    <a:pt x="2132" y="56"/>
                  </a:lnTo>
                  <a:lnTo>
                    <a:pt x="2148" y="56"/>
                  </a:lnTo>
                  <a:lnTo>
                    <a:pt x="2148" y="56"/>
                  </a:lnTo>
                  <a:lnTo>
                    <a:pt x="2159" y="52"/>
                  </a:lnTo>
                  <a:lnTo>
                    <a:pt x="2172" y="52"/>
                  </a:lnTo>
                  <a:lnTo>
                    <a:pt x="2172" y="52"/>
                  </a:lnTo>
                  <a:lnTo>
                    <a:pt x="2190" y="54"/>
                  </a:lnTo>
                  <a:lnTo>
                    <a:pt x="2210" y="56"/>
                  </a:lnTo>
                  <a:lnTo>
                    <a:pt x="2210" y="56"/>
                  </a:lnTo>
                  <a:lnTo>
                    <a:pt x="2215" y="56"/>
                  </a:lnTo>
                  <a:lnTo>
                    <a:pt x="2221" y="56"/>
                  </a:lnTo>
                  <a:lnTo>
                    <a:pt x="2226" y="54"/>
                  </a:lnTo>
                  <a:lnTo>
                    <a:pt x="2230" y="51"/>
                  </a:lnTo>
                  <a:lnTo>
                    <a:pt x="2230" y="51"/>
                  </a:lnTo>
                  <a:lnTo>
                    <a:pt x="2230" y="45"/>
                  </a:lnTo>
                  <a:lnTo>
                    <a:pt x="2230" y="43"/>
                  </a:lnTo>
                  <a:lnTo>
                    <a:pt x="2226" y="40"/>
                  </a:lnTo>
                  <a:lnTo>
                    <a:pt x="2223" y="38"/>
                  </a:lnTo>
                  <a:lnTo>
                    <a:pt x="2223" y="38"/>
                  </a:lnTo>
                  <a:lnTo>
                    <a:pt x="2219" y="38"/>
                  </a:lnTo>
                  <a:lnTo>
                    <a:pt x="2215" y="36"/>
                  </a:lnTo>
                  <a:lnTo>
                    <a:pt x="2215" y="36"/>
                  </a:lnTo>
                  <a:lnTo>
                    <a:pt x="2212" y="34"/>
                  </a:lnTo>
                  <a:lnTo>
                    <a:pt x="2206" y="31"/>
                  </a:lnTo>
                  <a:lnTo>
                    <a:pt x="2206" y="31"/>
                  </a:lnTo>
                  <a:lnTo>
                    <a:pt x="2201" y="33"/>
                  </a:lnTo>
                  <a:lnTo>
                    <a:pt x="2194" y="33"/>
                  </a:lnTo>
                  <a:lnTo>
                    <a:pt x="2188" y="34"/>
                  </a:lnTo>
                  <a:lnTo>
                    <a:pt x="2183" y="34"/>
                  </a:lnTo>
                  <a:lnTo>
                    <a:pt x="2183" y="34"/>
                  </a:lnTo>
                  <a:lnTo>
                    <a:pt x="2183" y="29"/>
                  </a:lnTo>
                  <a:lnTo>
                    <a:pt x="2185" y="24"/>
                  </a:lnTo>
                  <a:lnTo>
                    <a:pt x="2185" y="24"/>
                  </a:lnTo>
                  <a:lnTo>
                    <a:pt x="2183" y="22"/>
                  </a:lnTo>
                  <a:lnTo>
                    <a:pt x="2181" y="18"/>
                  </a:lnTo>
                  <a:lnTo>
                    <a:pt x="2176" y="16"/>
                  </a:lnTo>
                  <a:lnTo>
                    <a:pt x="2170" y="16"/>
                  </a:lnTo>
                  <a:lnTo>
                    <a:pt x="2165" y="18"/>
                  </a:lnTo>
                  <a:lnTo>
                    <a:pt x="2165" y="18"/>
                  </a:lnTo>
                  <a:lnTo>
                    <a:pt x="2158" y="24"/>
                  </a:lnTo>
                  <a:lnTo>
                    <a:pt x="2154" y="25"/>
                  </a:lnTo>
                  <a:lnTo>
                    <a:pt x="2152" y="25"/>
                  </a:lnTo>
                  <a:lnTo>
                    <a:pt x="2152" y="25"/>
                  </a:lnTo>
                  <a:lnTo>
                    <a:pt x="2150" y="24"/>
                  </a:lnTo>
                  <a:lnTo>
                    <a:pt x="2150" y="22"/>
                  </a:lnTo>
                  <a:lnTo>
                    <a:pt x="2152" y="16"/>
                  </a:lnTo>
                  <a:lnTo>
                    <a:pt x="2154" y="11"/>
                  </a:lnTo>
                  <a:lnTo>
                    <a:pt x="2154" y="9"/>
                  </a:lnTo>
                  <a:lnTo>
                    <a:pt x="2150" y="7"/>
                  </a:lnTo>
                  <a:lnTo>
                    <a:pt x="2150" y="7"/>
                  </a:lnTo>
                  <a:lnTo>
                    <a:pt x="2147" y="7"/>
                  </a:lnTo>
                  <a:lnTo>
                    <a:pt x="2145" y="9"/>
                  </a:lnTo>
                  <a:lnTo>
                    <a:pt x="2145" y="9"/>
                  </a:lnTo>
                  <a:lnTo>
                    <a:pt x="2139" y="9"/>
                  </a:lnTo>
                  <a:lnTo>
                    <a:pt x="2136" y="9"/>
                  </a:lnTo>
                  <a:lnTo>
                    <a:pt x="2127" y="5"/>
                  </a:lnTo>
                  <a:lnTo>
                    <a:pt x="2127" y="5"/>
                  </a:lnTo>
                  <a:lnTo>
                    <a:pt x="2121" y="5"/>
                  </a:lnTo>
                  <a:lnTo>
                    <a:pt x="2118" y="5"/>
                  </a:lnTo>
                  <a:lnTo>
                    <a:pt x="2109" y="7"/>
                  </a:lnTo>
                  <a:lnTo>
                    <a:pt x="2109" y="7"/>
                  </a:lnTo>
                  <a:lnTo>
                    <a:pt x="2096" y="11"/>
                  </a:lnTo>
                  <a:lnTo>
                    <a:pt x="2089" y="11"/>
                  </a:lnTo>
                  <a:lnTo>
                    <a:pt x="2082" y="11"/>
                  </a:lnTo>
                  <a:lnTo>
                    <a:pt x="2082" y="11"/>
                  </a:lnTo>
                  <a:lnTo>
                    <a:pt x="2072" y="5"/>
                  </a:lnTo>
                  <a:lnTo>
                    <a:pt x="2067" y="2"/>
                  </a:lnTo>
                  <a:lnTo>
                    <a:pt x="2062" y="2"/>
                  </a:lnTo>
                  <a:lnTo>
                    <a:pt x="2062" y="2"/>
                  </a:lnTo>
                  <a:lnTo>
                    <a:pt x="2034" y="0"/>
                  </a:lnTo>
                  <a:lnTo>
                    <a:pt x="2034" y="0"/>
                  </a:lnTo>
                  <a:lnTo>
                    <a:pt x="2024" y="0"/>
                  </a:lnTo>
                  <a:lnTo>
                    <a:pt x="2015" y="0"/>
                  </a:lnTo>
                  <a:lnTo>
                    <a:pt x="2015" y="0"/>
                  </a:lnTo>
                  <a:lnTo>
                    <a:pt x="2005" y="4"/>
                  </a:lnTo>
                  <a:lnTo>
                    <a:pt x="1996" y="7"/>
                  </a:lnTo>
                  <a:lnTo>
                    <a:pt x="1996" y="7"/>
                  </a:lnTo>
                  <a:lnTo>
                    <a:pt x="1989" y="7"/>
                  </a:lnTo>
                  <a:lnTo>
                    <a:pt x="1982" y="7"/>
                  </a:lnTo>
                  <a:lnTo>
                    <a:pt x="1982" y="7"/>
                  </a:lnTo>
                  <a:lnTo>
                    <a:pt x="1978" y="7"/>
                  </a:lnTo>
                  <a:lnTo>
                    <a:pt x="1977" y="9"/>
                  </a:lnTo>
                  <a:lnTo>
                    <a:pt x="1973" y="13"/>
                  </a:lnTo>
                  <a:lnTo>
                    <a:pt x="1973" y="13"/>
                  </a:lnTo>
                  <a:lnTo>
                    <a:pt x="1969" y="14"/>
                  </a:lnTo>
                  <a:lnTo>
                    <a:pt x="1966" y="14"/>
                  </a:lnTo>
                  <a:lnTo>
                    <a:pt x="1960" y="14"/>
                  </a:lnTo>
                  <a:lnTo>
                    <a:pt x="1957" y="13"/>
                  </a:lnTo>
                  <a:lnTo>
                    <a:pt x="1957" y="13"/>
                  </a:lnTo>
                  <a:lnTo>
                    <a:pt x="1953" y="14"/>
                  </a:lnTo>
                  <a:lnTo>
                    <a:pt x="1951" y="18"/>
                  </a:lnTo>
                  <a:lnTo>
                    <a:pt x="1949" y="22"/>
                  </a:lnTo>
                  <a:lnTo>
                    <a:pt x="1949" y="25"/>
                  </a:lnTo>
                  <a:lnTo>
                    <a:pt x="1949" y="25"/>
                  </a:lnTo>
                  <a:lnTo>
                    <a:pt x="1946" y="27"/>
                  </a:lnTo>
                  <a:lnTo>
                    <a:pt x="1942" y="27"/>
                  </a:lnTo>
                  <a:lnTo>
                    <a:pt x="1937" y="25"/>
                  </a:lnTo>
                  <a:lnTo>
                    <a:pt x="1937" y="25"/>
                  </a:lnTo>
                  <a:lnTo>
                    <a:pt x="1931" y="27"/>
                  </a:lnTo>
                  <a:lnTo>
                    <a:pt x="1928" y="31"/>
                  </a:lnTo>
                  <a:lnTo>
                    <a:pt x="1928" y="31"/>
                  </a:lnTo>
                  <a:lnTo>
                    <a:pt x="1924" y="29"/>
                  </a:lnTo>
                  <a:lnTo>
                    <a:pt x="1922" y="27"/>
                  </a:lnTo>
                  <a:lnTo>
                    <a:pt x="1919" y="24"/>
                  </a:lnTo>
                  <a:lnTo>
                    <a:pt x="1919" y="24"/>
                  </a:lnTo>
                  <a:lnTo>
                    <a:pt x="1913" y="20"/>
                  </a:lnTo>
                  <a:lnTo>
                    <a:pt x="1906" y="18"/>
                  </a:lnTo>
                  <a:lnTo>
                    <a:pt x="1906" y="18"/>
                  </a:lnTo>
                  <a:lnTo>
                    <a:pt x="1895" y="16"/>
                  </a:lnTo>
                  <a:lnTo>
                    <a:pt x="1891" y="18"/>
                  </a:lnTo>
                  <a:lnTo>
                    <a:pt x="1886" y="20"/>
                  </a:lnTo>
                  <a:lnTo>
                    <a:pt x="1886" y="20"/>
                  </a:lnTo>
                  <a:lnTo>
                    <a:pt x="1882" y="24"/>
                  </a:lnTo>
                  <a:lnTo>
                    <a:pt x="1881" y="29"/>
                  </a:lnTo>
                  <a:lnTo>
                    <a:pt x="1881" y="29"/>
                  </a:lnTo>
                  <a:lnTo>
                    <a:pt x="1882" y="34"/>
                  </a:lnTo>
                  <a:lnTo>
                    <a:pt x="1881" y="36"/>
                  </a:lnTo>
                  <a:lnTo>
                    <a:pt x="1879" y="38"/>
                  </a:lnTo>
                  <a:lnTo>
                    <a:pt x="1879" y="38"/>
                  </a:lnTo>
                  <a:lnTo>
                    <a:pt x="1873" y="40"/>
                  </a:lnTo>
                  <a:lnTo>
                    <a:pt x="1866" y="38"/>
                  </a:lnTo>
                  <a:lnTo>
                    <a:pt x="1861" y="36"/>
                  </a:lnTo>
                  <a:lnTo>
                    <a:pt x="1855" y="38"/>
                  </a:lnTo>
                  <a:lnTo>
                    <a:pt x="1855" y="38"/>
                  </a:lnTo>
                  <a:lnTo>
                    <a:pt x="1850" y="40"/>
                  </a:lnTo>
                  <a:lnTo>
                    <a:pt x="1846" y="43"/>
                  </a:lnTo>
                  <a:lnTo>
                    <a:pt x="1846" y="43"/>
                  </a:lnTo>
                  <a:lnTo>
                    <a:pt x="1841" y="43"/>
                  </a:lnTo>
                  <a:lnTo>
                    <a:pt x="1835" y="47"/>
                  </a:lnTo>
                  <a:lnTo>
                    <a:pt x="1835" y="47"/>
                  </a:lnTo>
                  <a:lnTo>
                    <a:pt x="1834" y="49"/>
                  </a:lnTo>
                  <a:lnTo>
                    <a:pt x="1834" y="52"/>
                  </a:lnTo>
                  <a:lnTo>
                    <a:pt x="1835" y="56"/>
                  </a:lnTo>
                  <a:lnTo>
                    <a:pt x="1837" y="58"/>
                  </a:lnTo>
                  <a:lnTo>
                    <a:pt x="1837" y="58"/>
                  </a:lnTo>
                  <a:lnTo>
                    <a:pt x="1852" y="67"/>
                  </a:lnTo>
                  <a:lnTo>
                    <a:pt x="1859" y="72"/>
                  </a:lnTo>
                  <a:lnTo>
                    <a:pt x="1861" y="76"/>
                  </a:lnTo>
                  <a:lnTo>
                    <a:pt x="1859" y="80"/>
                  </a:lnTo>
                  <a:lnTo>
                    <a:pt x="1859" y="80"/>
                  </a:lnTo>
                  <a:lnTo>
                    <a:pt x="1855" y="81"/>
                  </a:lnTo>
                  <a:lnTo>
                    <a:pt x="1852" y="81"/>
                  </a:lnTo>
                  <a:lnTo>
                    <a:pt x="1843" y="81"/>
                  </a:lnTo>
                  <a:lnTo>
                    <a:pt x="1843" y="81"/>
                  </a:lnTo>
                  <a:lnTo>
                    <a:pt x="1839" y="80"/>
                  </a:lnTo>
                  <a:lnTo>
                    <a:pt x="1835" y="76"/>
                  </a:lnTo>
                  <a:lnTo>
                    <a:pt x="1830" y="69"/>
                  </a:lnTo>
                  <a:lnTo>
                    <a:pt x="1830" y="69"/>
                  </a:lnTo>
                  <a:lnTo>
                    <a:pt x="1823" y="60"/>
                  </a:lnTo>
                  <a:lnTo>
                    <a:pt x="1817" y="54"/>
                  </a:lnTo>
                  <a:lnTo>
                    <a:pt x="1812" y="52"/>
                  </a:lnTo>
                  <a:lnTo>
                    <a:pt x="1812" y="52"/>
                  </a:lnTo>
                  <a:lnTo>
                    <a:pt x="1806" y="51"/>
                  </a:lnTo>
                  <a:lnTo>
                    <a:pt x="1799" y="51"/>
                  </a:lnTo>
                  <a:lnTo>
                    <a:pt x="1794" y="52"/>
                  </a:lnTo>
                  <a:lnTo>
                    <a:pt x="1790" y="56"/>
                  </a:lnTo>
                  <a:lnTo>
                    <a:pt x="1790" y="56"/>
                  </a:lnTo>
                  <a:lnTo>
                    <a:pt x="1788" y="60"/>
                  </a:lnTo>
                  <a:lnTo>
                    <a:pt x="1788" y="63"/>
                  </a:lnTo>
                  <a:lnTo>
                    <a:pt x="1790" y="71"/>
                  </a:lnTo>
                  <a:lnTo>
                    <a:pt x="1790" y="71"/>
                  </a:lnTo>
                  <a:lnTo>
                    <a:pt x="1790" y="76"/>
                  </a:lnTo>
                  <a:lnTo>
                    <a:pt x="1786" y="80"/>
                  </a:lnTo>
                  <a:lnTo>
                    <a:pt x="1786" y="80"/>
                  </a:lnTo>
                  <a:lnTo>
                    <a:pt x="1776" y="81"/>
                  </a:lnTo>
                  <a:lnTo>
                    <a:pt x="1770" y="81"/>
                  </a:lnTo>
                  <a:lnTo>
                    <a:pt x="1765" y="81"/>
                  </a:lnTo>
                  <a:lnTo>
                    <a:pt x="1765" y="81"/>
                  </a:lnTo>
                  <a:lnTo>
                    <a:pt x="1761" y="78"/>
                  </a:lnTo>
                  <a:lnTo>
                    <a:pt x="1758" y="74"/>
                  </a:lnTo>
                  <a:lnTo>
                    <a:pt x="1758" y="74"/>
                  </a:lnTo>
                  <a:lnTo>
                    <a:pt x="1754" y="72"/>
                  </a:lnTo>
                  <a:lnTo>
                    <a:pt x="1750" y="72"/>
                  </a:lnTo>
                  <a:lnTo>
                    <a:pt x="1750" y="72"/>
                  </a:lnTo>
                  <a:lnTo>
                    <a:pt x="1748" y="74"/>
                  </a:lnTo>
                  <a:lnTo>
                    <a:pt x="1747" y="76"/>
                  </a:lnTo>
                  <a:lnTo>
                    <a:pt x="1747" y="76"/>
                  </a:lnTo>
                  <a:lnTo>
                    <a:pt x="1741" y="78"/>
                  </a:lnTo>
                  <a:lnTo>
                    <a:pt x="1739" y="76"/>
                  </a:lnTo>
                  <a:lnTo>
                    <a:pt x="1736" y="74"/>
                  </a:lnTo>
                  <a:lnTo>
                    <a:pt x="1734" y="71"/>
                  </a:lnTo>
                  <a:lnTo>
                    <a:pt x="1730" y="63"/>
                  </a:lnTo>
                  <a:lnTo>
                    <a:pt x="1727" y="58"/>
                  </a:lnTo>
                  <a:lnTo>
                    <a:pt x="1727" y="58"/>
                  </a:lnTo>
                  <a:lnTo>
                    <a:pt x="1723" y="56"/>
                  </a:lnTo>
                  <a:lnTo>
                    <a:pt x="1720" y="58"/>
                  </a:lnTo>
                  <a:lnTo>
                    <a:pt x="1712" y="62"/>
                  </a:lnTo>
                  <a:lnTo>
                    <a:pt x="1712" y="62"/>
                  </a:lnTo>
                  <a:lnTo>
                    <a:pt x="1705" y="62"/>
                  </a:lnTo>
                  <a:lnTo>
                    <a:pt x="1698" y="62"/>
                  </a:lnTo>
                  <a:lnTo>
                    <a:pt x="1698" y="62"/>
                  </a:lnTo>
                  <a:lnTo>
                    <a:pt x="1691" y="63"/>
                  </a:lnTo>
                  <a:lnTo>
                    <a:pt x="1685" y="65"/>
                  </a:lnTo>
                  <a:lnTo>
                    <a:pt x="1685" y="65"/>
                  </a:lnTo>
                  <a:lnTo>
                    <a:pt x="1674" y="63"/>
                  </a:lnTo>
                  <a:lnTo>
                    <a:pt x="1663" y="62"/>
                  </a:lnTo>
                  <a:lnTo>
                    <a:pt x="1663" y="62"/>
                  </a:lnTo>
                  <a:lnTo>
                    <a:pt x="1651" y="63"/>
                  </a:lnTo>
                  <a:lnTo>
                    <a:pt x="1645" y="65"/>
                  </a:lnTo>
                  <a:lnTo>
                    <a:pt x="1642" y="69"/>
                  </a:lnTo>
                  <a:lnTo>
                    <a:pt x="1642" y="69"/>
                  </a:lnTo>
                  <a:lnTo>
                    <a:pt x="1642" y="72"/>
                  </a:lnTo>
                  <a:lnTo>
                    <a:pt x="1642" y="78"/>
                  </a:lnTo>
                  <a:lnTo>
                    <a:pt x="1643" y="81"/>
                  </a:lnTo>
                  <a:lnTo>
                    <a:pt x="1642" y="85"/>
                  </a:lnTo>
                  <a:lnTo>
                    <a:pt x="1642" y="85"/>
                  </a:lnTo>
                  <a:lnTo>
                    <a:pt x="1640" y="87"/>
                  </a:lnTo>
                  <a:lnTo>
                    <a:pt x="1640" y="87"/>
                  </a:lnTo>
                  <a:lnTo>
                    <a:pt x="1636" y="85"/>
                  </a:lnTo>
                  <a:lnTo>
                    <a:pt x="1633" y="78"/>
                  </a:lnTo>
                  <a:lnTo>
                    <a:pt x="1633" y="78"/>
                  </a:lnTo>
                  <a:lnTo>
                    <a:pt x="1629" y="72"/>
                  </a:lnTo>
                  <a:lnTo>
                    <a:pt x="1624" y="72"/>
                  </a:lnTo>
                  <a:lnTo>
                    <a:pt x="1618" y="74"/>
                  </a:lnTo>
                  <a:lnTo>
                    <a:pt x="1613" y="78"/>
                  </a:lnTo>
                  <a:lnTo>
                    <a:pt x="1613" y="78"/>
                  </a:lnTo>
                  <a:lnTo>
                    <a:pt x="1611" y="81"/>
                  </a:lnTo>
                  <a:lnTo>
                    <a:pt x="1611" y="83"/>
                  </a:lnTo>
                  <a:lnTo>
                    <a:pt x="1615" y="90"/>
                  </a:lnTo>
                  <a:lnTo>
                    <a:pt x="1615" y="90"/>
                  </a:lnTo>
                  <a:lnTo>
                    <a:pt x="1616" y="94"/>
                  </a:lnTo>
                  <a:lnTo>
                    <a:pt x="1615" y="96"/>
                  </a:lnTo>
                  <a:lnTo>
                    <a:pt x="1611" y="96"/>
                  </a:lnTo>
                  <a:lnTo>
                    <a:pt x="1602" y="96"/>
                  </a:lnTo>
                  <a:lnTo>
                    <a:pt x="1602" y="96"/>
                  </a:lnTo>
                  <a:lnTo>
                    <a:pt x="1589" y="98"/>
                  </a:lnTo>
                  <a:lnTo>
                    <a:pt x="1577" y="101"/>
                  </a:lnTo>
                  <a:lnTo>
                    <a:pt x="1566" y="105"/>
                  </a:lnTo>
                  <a:lnTo>
                    <a:pt x="1553" y="107"/>
                  </a:lnTo>
                  <a:lnTo>
                    <a:pt x="1553" y="107"/>
                  </a:lnTo>
                  <a:lnTo>
                    <a:pt x="1542" y="109"/>
                  </a:lnTo>
                  <a:lnTo>
                    <a:pt x="1531" y="110"/>
                  </a:lnTo>
                  <a:lnTo>
                    <a:pt x="1531" y="110"/>
                  </a:lnTo>
                  <a:lnTo>
                    <a:pt x="1528" y="114"/>
                  </a:lnTo>
                  <a:lnTo>
                    <a:pt x="1524" y="118"/>
                  </a:lnTo>
                  <a:lnTo>
                    <a:pt x="1524" y="121"/>
                  </a:lnTo>
                  <a:lnTo>
                    <a:pt x="1528" y="125"/>
                  </a:lnTo>
                  <a:lnTo>
                    <a:pt x="1528" y="125"/>
                  </a:lnTo>
                  <a:lnTo>
                    <a:pt x="1537" y="127"/>
                  </a:lnTo>
                  <a:lnTo>
                    <a:pt x="1544" y="128"/>
                  </a:lnTo>
                  <a:lnTo>
                    <a:pt x="1551" y="127"/>
                  </a:lnTo>
                  <a:lnTo>
                    <a:pt x="1560" y="125"/>
                  </a:lnTo>
                  <a:lnTo>
                    <a:pt x="1560" y="125"/>
                  </a:lnTo>
                  <a:lnTo>
                    <a:pt x="1564" y="123"/>
                  </a:lnTo>
                  <a:lnTo>
                    <a:pt x="1569" y="123"/>
                  </a:lnTo>
                  <a:lnTo>
                    <a:pt x="1573" y="125"/>
                  </a:lnTo>
                  <a:lnTo>
                    <a:pt x="1577" y="128"/>
                  </a:lnTo>
                  <a:lnTo>
                    <a:pt x="1577" y="128"/>
                  </a:lnTo>
                  <a:lnTo>
                    <a:pt x="1577" y="136"/>
                  </a:lnTo>
                  <a:lnTo>
                    <a:pt x="1577" y="143"/>
                  </a:lnTo>
                  <a:lnTo>
                    <a:pt x="1573" y="150"/>
                  </a:lnTo>
                  <a:lnTo>
                    <a:pt x="1567" y="156"/>
                  </a:lnTo>
                  <a:lnTo>
                    <a:pt x="1567" y="156"/>
                  </a:lnTo>
                  <a:lnTo>
                    <a:pt x="1557" y="157"/>
                  </a:lnTo>
                  <a:lnTo>
                    <a:pt x="1544" y="157"/>
                  </a:lnTo>
                  <a:lnTo>
                    <a:pt x="1544" y="157"/>
                  </a:lnTo>
                  <a:lnTo>
                    <a:pt x="1535" y="157"/>
                  </a:lnTo>
                  <a:lnTo>
                    <a:pt x="1535" y="157"/>
                  </a:lnTo>
                  <a:lnTo>
                    <a:pt x="1531" y="159"/>
                  </a:lnTo>
                  <a:lnTo>
                    <a:pt x="1528" y="163"/>
                  </a:lnTo>
                  <a:lnTo>
                    <a:pt x="1528" y="163"/>
                  </a:lnTo>
                  <a:lnTo>
                    <a:pt x="1519" y="166"/>
                  </a:lnTo>
                  <a:lnTo>
                    <a:pt x="1508" y="168"/>
                  </a:lnTo>
                  <a:lnTo>
                    <a:pt x="1497" y="170"/>
                  </a:lnTo>
                  <a:lnTo>
                    <a:pt x="1486" y="168"/>
                  </a:lnTo>
                  <a:lnTo>
                    <a:pt x="1486" y="168"/>
                  </a:lnTo>
                  <a:lnTo>
                    <a:pt x="1477" y="168"/>
                  </a:lnTo>
                  <a:lnTo>
                    <a:pt x="1470" y="172"/>
                  </a:lnTo>
                  <a:lnTo>
                    <a:pt x="1470" y="172"/>
                  </a:lnTo>
                  <a:lnTo>
                    <a:pt x="1466" y="176"/>
                  </a:lnTo>
                  <a:lnTo>
                    <a:pt x="1464" y="179"/>
                  </a:lnTo>
                  <a:lnTo>
                    <a:pt x="1462" y="183"/>
                  </a:lnTo>
                  <a:lnTo>
                    <a:pt x="1462" y="188"/>
                  </a:lnTo>
                  <a:lnTo>
                    <a:pt x="1464" y="194"/>
                  </a:lnTo>
                  <a:lnTo>
                    <a:pt x="1466" y="197"/>
                  </a:lnTo>
                  <a:lnTo>
                    <a:pt x="1468" y="203"/>
                  </a:lnTo>
                  <a:lnTo>
                    <a:pt x="1473" y="204"/>
                  </a:lnTo>
                  <a:lnTo>
                    <a:pt x="1473" y="204"/>
                  </a:lnTo>
                  <a:lnTo>
                    <a:pt x="1481" y="208"/>
                  </a:lnTo>
                  <a:lnTo>
                    <a:pt x="1488" y="208"/>
                  </a:lnTo>
                  <a:lnTo>
                    <a:pt x="1497" y="206"/>
                  </a:lnTo>
                  <a:lnTo>
                    <a:pt x="1504" y="203"/>
                  </a:lnTo>
                  <a:lnTo>
                    <a:pt x="1504" y="203"/>
                  </a:lnTo>
                  <a:lnTo>
                    <a:pt x="1510" y="201"/>
                  </a:lnTo>
                  <a:lnTo>
                    <a:pt x="1515" y="201"/>
                  </a:lnTo>
                  <a:lnTo>
                    <a:pt x="1515" y="201"/>
                  </a:lnTo>
                  <a:lnTo>
                    <a:pt x="1522" y="199"/>
                  </a:lnTo>
                  <a:lnTo>
                    <a:pt x="1531" y="199"/>
                  </a:lnTo>
                  <a:lnTo>
                    <a:pt x="1531" y="199"/>
                  </a:lnTo>
                  <a:lnTo>
                    <a:pt x="1537" y="203"/>
                  </a:lnTo>
                  <a:lnTo>
                    <a:pt x="1539" y="204"/>
                  </a:lnTo>
                  <a:lnTo>
                    <a:pt x="1539" y="208"/>
                  </a:lnTo>
                  <a:lnTo>
                    <a:pt x="1539" y="208"/>
                  </a:lnTo>
                  <a:lnTo>
                    <a:pt x="1537" y="212"/>
                  </a:lnTo>
                  <a:lnTo>
                    <a:pt x="1535" y="214"/>
                  </a:lnTo>
                  <a:lnTo>
                    <a:pt x="1524" y="215"/>
                  </a:lnTo>
                  <a:lnTo>
                    <a:pt x="1513" y="214"/>
                  </a:lnTo>
                  <a:lnTo>
                    <a:pt x="1506" y="214"/>
                  </a:lnTo>
                  <a:lnTo>
                    <a:pt x="1506" y="214"/>
                  </a:lnTo>
                  <a:lnTo>
                    <a:pt x="1488" y="215"/>
                  </a:lnTo>
                  <a:lnTo>
                    <a:pt x="1481" y="219"/>
                  </a:lnTo>
                  <a:lnTo>
                    <a:pt x="1477" y="221"/>
                  </a:lnTo>
                  <a:lnTo>
                    <a:pt x="1473" y="224"/>
                  </a:lnTo>
                  <a:lnTo>
                    <a:pt x="1473" y="224"/>
                  </a:lnTo>
                  <a:lnTo>
                    <a:pt x="1473" y="230"/>
                  </a:lnTo>
                  <a:lnTo>
                    <a:pt x="1475" y="237"/>
                  </a:lnTo>
                  <a:lnTo>
                    <a:pt x="1479" y="241"/>
                  </a:lnTo>
                  <a:lnTo>
                    <a:pt x="1484" y="246"/>
                  </a:lnTo>
                  <a:lnTo>
                    <a:pt x="1484" y="246"/>
                  </a:lnTo>
                  <a:lnTo>
                    <a:pt x="1490" y="248"/>
                  </a:lnTo>
                  <a:lnTo>
                    <a:pt x="1497" y="252"/>
                  </a:lnTo>
                  <a:lnTo>
                    <a:pt x="1502" y="252"/>
                  </a:lnTo>
                  <a:lnTo>
                    <a:pt x="1510" y="252"/>
                  </a:lnTo>
                  <a:lnTo>
                    <a:pt x="1510" y="252"/>
                  </a:lnTo>
                  <a:lnTo>
                    <a:pt x="1517" y="248"/>
                  </a:lnTo>
                  <a:lnTo>
                    <a:pt x="1522" y="244"/>
                  </a:lnTo>
                  <a:lnTo>
                    <a:pt x="1529" y="241"/>
                  </a:lnTo>
                  <a:lnTo>
                    <a:pt x="1535" y="237"/>
                  </a:lnTo>
                  <a:lnTo>
                    <a:pt x="1535" y="237"/>
                  </a:lnTo>
                  <a:lnTo>
                    <a:pt x="1546" y="235"/>
                  </a:lnTo>
                  <a:lnTo>
                    <a:pt x="1555" y="235"/>
                  </a:lnTo>
                  <a:lnTo>
                    <a:pt x="1575" y="235"/>
                  </a:lnTo>
                  <a:lnTo>
                    <a:pt x="1596" y="239"/>
                  </a:lnTo>
                  <a:lnTo>
                    <a:pt x="1615" y="244"/>
                  </a:lnTo>
                  <a:lnTo>
                    <a:pt x="1615" y="244"/>
                  </a:lnTo>
                  <a:lnTo>
                    <a:pt x="1631" y="250"/>
                  </a:lnTo>
                  <a:lnTo>
                    <a:pt x="1645" y="259"/>
                  </a:lnTo>
                  <a:lnTo>
                    <a:pt x="1645" y="259"/>
                  </a:lnTo>
                  <a:lnTo>
                    <a:pt x="1660" y="268"/>
                  </a:lnTo>
                  <a:lnTo>
                    <a:pt x="1671" y="277"/>
                  </a:lnTo>
                  <a:lnTo>
                    <a:pt x="1671" y="277"/>
                  </a:lnTo>
                  <a:lnTo>
                    <a:pt x="1685" y="291"/>
                  </a:lnTo>
                  <a:lnTo>
                    <a:pt x="1696" y="306"/>
                  </a:lnTo>
                  <a:lnTo>
                    <a:pt x="1696" y="306"/>
                  </a:lnTo>
                  <a:lnTo>
                    <a:pt x="1703" y="318"/>
                  </a:lnTo>
                  <a:lnTo>
                    <a:pt x="1710" y="329"/>
                  </a:lnTo>
                  <a:lnTo>
                    <a:pt x="1714" y="337"/>
                  </a:lnTo>
                  <a:lnTo>
                    <a:pt x="1714" y="342"/>
                  </a:lnTo>
                  <a:lnTo>
                    <a:pt x="1714" y="349"/>
                  </a:lnTo>
                  <a:lnTo>
                    <a:pt x="1712" y="356"/>
                  </a:lnTo>
                  <a:lnTo>
                    <a:pt x="1712" y="356"/>
                  </a:lnTo>
                  <a:lnTo>
                    <a:pt x="1709" y="360"/>
                  </a:lnTo>
                  <a:lnTo>
                    <a:pt x="1707" y="362"/>
                  </a:lnTo>
                  <a:lnTo>
                    <a:pt x="1707" y="364"/>
                  </a:lnTo>
                  <a:lnTo>
                    <a:pt x="1707" y="364"/>
                  </a:lnTo>
                  <a:lnTo>
                    <a:pt x="1709" y="369"/>
                  </a:lnTo>
                  <a:lnTo>
                    <a:pt x="1712" y="373"/>
                  </a:lnTo>
                  <a:lnTo>
                    <a:pt x="1716" y="375"/>
                  </a:lnTo>
                  <a:lnTo>
                    <a:pt x="1721" y="375"/>
                  </a:lnTo>
                  <a:lnTo>
                    <a:pt x="1721" y="375"/>
                  </a:lnTo>
                  <a:lnTo>
                    <a:pt x="1734" y="375"/>
                  </a:lnTo>
                  <a:lnTo>
                    <a:pt x="1747" y="376"/>
                  </a:lnTo>
                  <a:lnTo>
                    <a:pt x="1752" y="378"/>
                  </a:lnTo>
                  <a:lnTo>
                    <a:pt x="1758" y="382"/>
                  </a:lnTo>
                  <a:lnTo>
                    <a:pt x="1761" y="385"/>
                  </a:lnTo>
                  <a:lnTo>
                    <a:pt x="1765" y="391"/>
                  </a:lnTo>
                  <a:lnTo>
                    <a:pt x="1765" y="391"/>
                  </a:lnTo>
                  <a:lnTo>
                    <a:pt x="1765" y="400"/>
                  </a:lnTo>
                  <a:lnTo>
                    <a:pt x="1765" y="404"/>
                  </a:lnTo>
                  <a:lnTo>
                    <a:pt x="1761" y="405"/>
                  </a:lnTo>
                  <a:lnTo>
                    <a:pt x="1761" y="405"/>
                  </a:lnTo>
                  <a:lnTo>
                    <a:pt x="1758" y="405"/>
                  </a:lnTo>
                  <a:lnTo>
                    <a:pt x="1752" y="404"/>
                  </a:lnTo>
                  <a:lnTo>
                    <a:pt x="1747" y="402"/>
                  </a:lnTo>
                  <a:lnTo>
                    <a:pt x="1741" y="400"/>
                  </a:lnTo>
                  <a:lnTo>
                    <a:pt x="1741" y="400"/>
                  </a:lnTo>
                  <a:lnTo>
                    <a:pt x="1729" y="400"/>
                  </a:lnTo>
                  <a:lnTo>
                    <a:pt x="1721" y="400"/>
                  </a:lnTo>
                  <a:lnTo>
                    <a:pt x="1720" y="402"/>
                  </a:lnTo>
                  <a:lnTo>
                    <a:pt x="1718" y="404"/>
                  </a:lnTo>
                  <a:lnTo>
                    <a:pt x="1718" y="404"/>
                  </a:lnTo>
                  <a:lnTo>
                    <a:pt x="1716" y="409"/>
                  </a:lnTo>
                  <a:lnTo>
                    <a:pt x="1720" y="411"/>
                  </a:lnTo>
                  <a:lnTo>
                    <a:pt x="1725" y="416"/>
                  </a:lnTo>
                  <a:lnTo>
                    <a:pt x="1725" y="416"/>
                  </a:lnTo>
                  <a:lnTo>
                    <a:pt x="1729" y="420"/>
                  </a:lnTo>
                  <a:lnTo>
                    <a:pt x="1730" y="423"/>
                  </a:lnTo>
                  <a:lnTo>
                    <a:pt x="1730" y="423"/>
                  </a:lnTo>
                  <a:lnTo>
                    <a:pt x="1725" y="427"/>
                  </a:lnTo>
                  <a:lnTo>
                    <a:pt x="1720" y="429"/>
                  </a:lnTo>
                  <a:lnTo>
                    <a:pt x="1718" y="431"/>
                  </a:lnTo>
                  <a:lnTo>
                    <a:pt x="1718" y="431"/>
                  </a:lnTo>
                  <a:lnTo>
                    <a:pt x="1718" y="436"/>
                  </a:lnTo>
                  <a:lnTo>
                    <a:pt x="1720" y="440"/>
                  </a:lnTo>
                  <a:lnTo>
                    <a:pt x="1723" y="442"/>
                  </a:lnTo>
                  <a:lnTo>
                    <a:pt x="1727" y="445"/>
                  </a:lnTo>
                  <a:lnTo>
                    <a:pt x="1727" y="445"/>
                  </a:lnTo>
                  <a:lnTo>
                    <a:pt x="1727" y="449"/>
                  </a:lnTo>
                  <a:lnTo>
                    <a:pt x="1725" y="451"/>
                  </a:lnTo>
                  <a:lnTo>
                    <a:pt x="1721" y="452"/>
                  </a:lnTo>
                  <a:lnTo>
                    <a:pt x="1721" y="456"/>
                  </a:lnTo>
                  <a:lnTo>
                    <a:pt x="1721" y="456"/>
                  </a:lnTo>
                  <a:lnTo>
                    <a:pt x="1723" y="461"/>
                  </a:lnTo>
                  <a:lnTo>
                    <a:pt x="1727" y="463"/>
                  </a:lnTo>
                  <a:lnTo>
                    <a:pt x="1732" y="465"/>
                  </a:lnTo>
                  <a:lnTo>
                    <a:pt x="1736" y="465"/>
                  </a:lnTo>
                  <a:lnTo>
                    <a:pt x="1736" y="465"/>
                  </a:lnTo>
                  <a:lnTo>
                    <a:pt x="1743" y="463"/>
                  </a:lnTo>
                  <a:lnTo>
                    <a:pt x="1745" y="460"/>
                  </a:lnTo>
                  <a:lnTo>
                    <a:pt x="1747" y="454"/>
                  </a:lnTo>
                  <a:lnTo>
                    <a:pt x="1745" y="449"/>
                  </a:lnTo>
                  <a:lnTo>
                    <a:pt x="1743" y="438"/>
                  </a:lnTo>
                  <a:lnTo>
                    <a:pt x="1743" y="432"/>
                  </a:lnTo>
                  <a:lnTo>
                    <a:pt x="1745" y="429"/>
                  </a:lnTo>
                  <a:lnTo>
                    <a:pt x="1745" y="429"/>
                  </a:lnTo>
                  <a:lnTo>
                    <a:pt x="1750" y="425"/>
                  </a:lnTo>
                  <a:lnTo>
                    <a:pt x="1756" y="423"/>
                  </a:lnTo>
                  <a:lnTo>
                    <a:pt x="1765" y="425"/>
                  </a:lnTo>
                  <a:lnTo>
                    <a:pt x="1772" y="427"/>
                  </a:lnTo>
                  <a:lnTo>
                    <a:pt x="1788" y="431"/>
                  </a:lnTo>
                  <a:lnTo>
                    <a:pt x="1797" y="436"/>
                  </a:lnTo>
                  <a:lnTo>
                    <a:pt x="1797" y="436"/>
                  </a:lnTo>
                  <a:lnTo>
                    <a:pt x="1803" y="440"/>
                  </a:lnTo>
                  <a:lnTo>
                    <a:pt x="1805" y="445"/>
                  </a:lnTo>
                  <a:lnTo>
                    <a:pt x="1805" y="451"/>
                  </a:lnTo>
                  <a:lnTo>
                    <a:pt x="1801" y="458"/>
                  </a:lnTo>
                  <a:lnTo>
                    <a:pt x="1801" y="458"/>
                  </a:lnTo>
                  <a:lnTo>
                    <a:pt x="1796" y="463"/>
                  </a:lnTo>
                  <a:lnTo>
                    <a:pt x="1790" y="467"/>
                  </a:lnTo>
                  <a:lnTo>
                    <a:pt x="1785" y="472"/>
                  </a:lnTo>
                  <a:lnTo>
                    <a:pt x="1783" y="480"/>
                  </a:lnTo>
                  <a:lnTo>
                    <a:pt x="1783" y="480"/>
                  </a:lnTo>
                  <a:lnTo>
                    <a:pt x="1783" y="483"/>
                  </a:lnTo>
                  <a:lnTo>
                    <a:pt x="1779" y="487"/>
                  </a:lnTo>
                  <a:lnTo>
                    <a:pt x="1777" y="490"/>
                  </a:lnTo>
                  <a:lnTo>
                    <a:pt x="1772" y="492"/>
                  </a:lnTo>
                  <a:lnTo>
                    <a:pt x="1772" y="492"/>
                  </a:lnTo>
                  <a:lnTo>
                    <a:pt x="1765" y="494"/>
                  </a:lnTo>
                  <a:lnTo>
                    <a:pt x="1759" y="494"/>
                  </a:lnTo>
                  <a:lnTo>
                    <a:pt x="1752" y="494"/>
                  </a:lnTo>
                  <a:lnTo>
                    <a:pt x="1747" y="496"/>
                  </a:lnTo>
                  <a:lnTo>
                    <a:pt x="1747" y="496"/>
                  </a:lnTo>
                  <a:lnTo>
                    <a:pt x="1741" y="499"/>
                  </a:lnTo>
                  <a:lnTo>
                    <a:pt x="1738" y="503"/>
                  </a:lnTo>
                  <a:lnTo>
                    <a:pt x="1738" y="503"/>
                  </a:lnTo>
                  <a:lnTo>
                    <a:pt x="1738" y="507"/>
                  </a:lnTo>
                  <a:lnTo>
                    <a:pt x="1738" y="510"/>
                  </a:lnTo>
                  <a:lnTo>
                    <a:pt x="1741" y="517"/>
                  </a:lnTo>
                  <a:lnTo>
                    <a:pt x="1741" y="517"/>
                  </a:lnTo>
                  <a:lnTo>
                    <a:pt x="1743" y="525"/>
                  </a:lnTo>
                  <a:lnTo>
                    <a:pt x="1743" y="532"/>
                  </a:lnTo>
                  <a:lnTo>
                    <a:pt x="1743" y="532"/>
                  </a:lnTo>
                  <a:lnTo>
                    <a:pt x="1739" y="537"/>
                  </a:lnTo>
                  <a:lnTo>
                    <a:pt x="1738" y="539"/>
                  </a:lnTo>
                  <a:lnTo>
                    <a:pt x="1738" y="543"/>
                  </a:lnTo>
                  <a:lnTo>
                    <a:pt x="1738" y="543"/>
                  </a:lnTo>
                  <a:lnTo>
                    <a:pt x="1739" y="548"/>
                  </a:lnTo>
                  <a:lnTo>
                    <a:pt x="1745" y="554"/>
                  </a:lnTo>
                  <a:lnTo>
                    <a:pt x="1750" y="557"/>
                  </a:lnTo>
                  <a:lnTo>
                    <a:pt x="1754" y="563"/>
                  </a:lnTo>
                  <a:lnTo>
                    <a:pt x="1754" y="563"/>
                  </a:lnTo>
                  <a:lnTo>
                    <a:pt x="1756" y="570"/>
                  </a:lnTo>
                  <a:lnTo>
                    <a:pt x="1758" y="577"/>
                  </a:lnTo>
                  <a:lnTo>
                    <a:pt x="1758" y="577"/>
                  </a:lnTo>
                  <a:lnTo>
                    <a:pt x="1761" y="581"/>
                  </a:lnTo>
                  <a:lnTo>
                    <a:pt x="1763" y="581"/>
                  </a:lnTo>
                  <a:lnTo>
                    <a:pt x="1770" y="583"/>
                  </a:lnTo>
                  <a:lnTo>
                    <a:pt x="1770" y="583"/>
                  </a:lnTo>
                  <a:lnTo>
                    <a:pt x="1776" y="584"/>
                  </a:lnTo>
                  <a:lnTo>
                    <a:pt x="1776" y="586"/>
                  </a:lnTo>
                  <a:lnTo>
                    <a:pt x="1776" y="590"/>
                  </a:lnTo>
                  <a:lnTo>
                    <a:pt x="1776" y="590"/>
                  </a:lnTo>
                  <a:lnTo>
                    <a:pt x="1774" y="592"/>
                  </a:lnTo>
                  <a:lnTo>
                    <a:pt x="1770" y="593"/>
                  </a:lnTo>
                  <a:lnTo>
                    <a:pt x="1768" y="595"/>
                  </a:lnTo>
                  <a:lnTo>
                    <a:pt x="1767" y="599"/>
                  </a:lnTo>
                  <a:lnTo>
                    <a:pt x="1767" y="599"/>
                  </a:lnTo>
                  <a:lnTo>
                    <a:pt x="1770" y="606"/>
                  </a:lnTo>
                  <a:lnTo>
                    <a:pt x="1776" y="612"/>
                  </a:lnTo>
                  <a:lnTo>
                    <a:pt x="1776" y="612"/>
                  </a:lnTo>
                  <a:lnTo>
                    <a:pt x="1779" y="613"/>
                  </a:lnTo>
                  <a:lnTo>
                    <a:pt x="1783" y="615"/>
                  </a:lnTo>
                  <a:lnTo>
                    <a:pt x="1783" y="615"/>
                  </a:lnTo>
                  <a:lnTo>
                    <a:pt x="1783" y="619"/>
                  </a:lnTo>
                  <a:lnTo>
                    <a:pt x="1783" y="621"/>
                  </a:lnTo>
                  <a:lnTo>
                    <a:pt x="1785" y="628"/>
                  </a:lnTo>
                  <a:lnTo>
                    <a:pt x="1785" y="628"/>
                  </a:lnTo>
                  <a:lnTo>
                    <a:pt x="1788" y="633"/>
                  </a:lnTo>
                  <a:lnTo>
                    <a:pt x="1792" y="635"/>
                  </a:lnTo>
                  <a:lnTo>
                    <a:pt x="1803" y="635"/>
                  </a:lnTo>
                  <a:lnTo>
                    <a:pt x="1803" y="635"/>
                  </a:lnTo>
                  <a:lnTo>
                    <a:pt x="1808" y="639"/>
                  </a:lnTo>
                  <a:lnTo>
                    <a:pt x="1812" y="642"/>
                  </a:lnTo>
                  <a:lnTo>
                    <a:pt x="1815" y="653"/>
                  </a:lnTo>
                  <a:lnTo>
                    <a:pt x="1815" y="653"/>
                  </a:lnTo>
                  <a:lnTo>
                    <a:pt x="1819" y="660"/>
                  </a:lnTo>
                  <a:lnTo>
                    <a:pt x="1824" y="666"/>
                  </a:lnTo>
                  <a:lnTo>
                    <a:pt x="1832" y="671"/>
                  </a:lnTo>
                  <a:lnTo>
                    <a:pt x="1834" y="671"/>
                  </a:lnTo>
                  <a:lnTo>
                    <a:pt x="1837" y="671"/>
                  </a:lnTo>
                  <a:lnTo>
                    <a:pt x="1837" y="671"/>
                  </a:lnTo>
                  <a:lnTo>
                    <a:pt x="1846" y="669"/>
                  </a:lnTo>
                  <a:lnTo>
                    <a:pt x="1850" y="669"/>
                  </a:lnTo>
                  <a:lnTo>
                    <a:pt x="1853" y="671"/>
                  </a:lnTo>
                  <a:lnTo>
                    <a:pt x="1853" y="671"/>
                  </a:lnTo>
                  <a:lnTo>
                    <a:pt x="1864" y="679"/>
                  </a:lnTo>
                  <a:lnTo>
                    <a:pt x="1872" y="686"/>
                  </a:lnTo>
                  <a:lnTo>
                    <a:pt x="1872" y="686"/>
                  </a:lnTo>
                  <a:lnTo>
                    <a:pt x="1881" y="691"/>
                  </a:lnTo>
                  <a:lnTo>
                    <a:pt x="1884" y="693"/>
                  </a:lnTo>
                  <a:lnTo>
                    <a:pt x="1888" y="693"/>
                  </a:lnTo>
                  <a:lnTo>
                    <a:pt x="1888" y="693"/>
                  </a:lnTo>
                  <a:lnTo>
                    <a:pt x="1891" y="691"/>
                  </a:lnTo>
                  <a:lnTo>
                    <a:pt x="1891" y="689"/>
                  </a:lnTo>
                  <a:lnTo>
                    <a:pt x="1891" y="682"/>
                  </a:lnTo>
                  <a:lnTo>
                    <a:pt x="1891" y="682"/>
                  </a:lnTo>
                  <a:lnTo>
                    <a:pt x="1893" y="679"/>
                  </a:lnTo>
                  <a:lnTo>
                    <a:pt x="1897" y="677"/>
                  </a:lnTo>
                  <a:lnTo>
                    <a:pt x="1901" y="671"/>
                  </a:lnTo>
                  <a:lnTo>
                    <a:pt x="1901" y="671"/>
                  </a:lnTo>
                  <a:lnTo>
                    <a:pt x="1904" y="668"/>
                  </a:lnTo>
                  <a:lnTo>
                    <a:pt x="1904" y="664"/>
                  </a:lnTo>
                  <a:lnTo>
                    <a:pt x="1904" y="655"/>
                  </a:lnTo>
                  <a:lnTo>
                    <a:pt x="1904" y="655"/>
                  </a:lnTo>
                  <a:lnTo>
                    <a:pt x="1906" y="650"/>
                  </a:lnTo>
                  <a:lnTo>
                    <a:pt x="1908" y="648"/>
                  </a:lnTo>
                  <a:lnTo>
                    <a:pt x="1911" y="641"/>
                  </a:lnTo>
                  <a:lnTo>
                    <a:pt x="1911" y="641"/>
                  </a:lnTo>
                  <a:lnTo>
                    <a:pt x="1913" y="631"/>
                  </a:lnTo>
                  <a:lnTo>
                    <a:pt x="1915" y="626"/>
                  </a:lnTo>
                  <a:lnTo>
                    <a:pt x="1919" y="622"/>
                  </a:lnTo>
                  <a:lnTo>
                    <a:pt x="1919" y="622"/>
                  </a:lnTo>
                  <a:lnTo>
                    <a:pt x="1922" y="617"/>
                  </a:lnTo>
                  <a:lnTo>
                    <a:pt x="1924" y="610"/>
                  </a:lnTo>
                  <a:lnTo>
                    <a:pt x="1924" y="610"/>
                  </a:lnTo>
                  <a:lnTo>
                    <a:pt x="1924" y="604"/>
                  </a:lnTo>
                  <a:lnTo>
                    <a:pt x="1924" y="597"/>
                  </a:lnTo>
                  <a:lnTo>
                    <a:pt x="1922" y="590"/>
                  </a:lnTo>
                  <a:lnTo>
                    <a:pt x="1924" y="584"/>
                  </a:lnTo>
                  <a:lnTo>
                    <a:pt x="1924" y="584"/>
                  </a:lnTo>
                  <a:lnTo>
                    <a:pt x="1928" y="579"/>
                  </a:lnTo>
                  <a:lnTo>
                    <a:pt x="1935" y="577"/>
                  </a:lnTo>
                  <a:lnTo>
                    <a:pt x="1948" y="572"/>
                  </a:lnTo>
                  <a:lnTo>
                    <a:pt x="1948" y="572"/>
                  </a:lnTo>
                  <a:lnTo>
                    <a:pt x="1953" y="566"/>
                  </a:lnTo>
                  <a:lnTo>
                    <a:pt x="1958" y="561"/>
                  </a:lnTo>
                  <a:lnTo>
                    <a:pt x="1958" y="561"/>
                  </a:lnTo>
                  <a:lnTo>
                    <a:pt x="1962" y="554"/>
                  </a:lnTo>
                  <a:lnTo>
                    <a:pt x="1964" y="550"/>
                  </a:lnTo>
                  <a:lnTo>
                    <a:pt x="1969" y="546"/>
                  </a:lnTo>
                  <a:lnTo>
                    <a:pt x="1977" y="546"/>
                  </a:lnTo>
                  <a:lnTo>
                    <a:pt x="1977" y="546"/>
                  </a:lnTo>
                  <a:lnTo>
                    <a:pt x="1991" y="546"/>
                  </a:lnTo>
                  <a:lnTo>
                    <a:pt x="1998" y="546"/>
                  </a:lnTo>
                  <a:lnTo>
                    <a:pt x="2005" y="545"/>
                  </a:lnTo>
                  <a:lnTo>
                    <a:pt x="2005" y="545"/>
                  </a:lnTo>
                  <a:lnTo>
                    <a:pt x="2013" y="539"/>
                  </a:lnTo>
                  <a:lnTo>
                    <a:pt x="2018" y="534"/>
                  </a:lnTo>
                  <a:lnTo>
                    <a:pt x="2027" y="521"/>
                  </a:lnTo>
                  <a:lnTo>
                    <a:pt x="2027" y="521"/>
                  </a:lnTo>
                  <a:lnTo>
                    <a:pt x="2031" y="516"/>
                  </a:lnTo>
                  <a:lnTo>
                    <a:pt x="2036" y="512"/>
                  </a:lnTo>
                  <a:lnTo>
                    <a:pt x="2036" y="512"/>
                  </a:lnTo>
                  <a:lnTo>
                    <a:pt x="2045" y="508"/>
                  </a:lnTo>
                  <a:lnTo>
                    <a:pt x="2053" y="503"/>
                  </a:lnTo>
                  <a:lnTo>
                    <a:pt x="2053" y="503"/>
                  </a:lnTo>
                  <a:lnTo>
                    <a:pt x="2058" y="498"/>
                  </a:lnTo>
                  <a:lnTo>
                    <a:pt x="2062" y="492"/>
                  </a:lnTo>
                  <a:lnTo>
                    <a:pt x="2062" y="492"/>
                  </a:lnTo>
                  <a:lnTo>
                    <a:pt x="2065" y="489"/>
                  </a:lnTo>
                  <a:lnTo>
                    <a:pt x="2069" y="487"/>
                  </a:lnTo>
                  <a:lnTo>
                    <a:pt x="2080" y="483"/>
                  </a:lnTo>
                  <a:lnTo>
                    <a:pt x="2100" y="483"/>
                  </a:lnTo>
                  <a:lnTo>
                    <a:pt x="2100" y="483"/>
                  </a:lnTo>
                  <a:lnTo>
                    <a:pt x="2116" y="483"/>
                  </a:lnTo>
                  <a:lnTo>
                    <a:pt x="2129" y="480"/>
                  </a:lnTo>
                  <a:lnTo>
                    <a:pt x="2143" y="474"/>
                  </a:lnTo>
                  <a:lnTo>
                    <a:pt x="2156" y="469"/>
                  </a:lnTo>
                  <a:lnTo>
                    <a:pt x="2156" y="469"/>
                  </a:lnTo>
                  <a:lnTo>
                    <a:pt x="2167" y="461"/>
                  </a:lnTo>
                  <a:lnTo>
                    <a:pt x="2176" y="456"/>
                  </a:lnTo>
                  <a:lnTo>
                    <a:pt x="2176" y="456"/>
                  </a:lnTo>
                  <a:lnTo>
                    <a:pt x="2187" y="451"/>
                  </a:lnTo>
                  <a:lnTo>
                    <a:pt x="2197" y="447"/>
                  </a:lnTo>
                  <a:lnTo>
                    <a:pt x="2197" y="447"/>
                  </a:lnTo>
                  <a:lnTo>
                    <a:pt x="2201" y="445"/>
                  </a:lnTo>
                  <a:lnTo>
                    <a:pt x="2206" y="442"/>
                  </a:lnTo>
                  <a:lnTo>
                    <a:pt x="2210" y="436"/>
                  </a:lnTo>
                  <a:lnTo>
                    <a:pt x="2210" y="434"/>
                  </a:lnTo>
                  <a:lnTo>
                    <a:pt x="2208" y="432"/>
                  </a:lnTo>
                  <a:lnTo>
                    <a:pt x="2208" y="432"/>
                  </a:lnTo>
                  <a:close/>
                  <a:moveTo>
                    <a:pt x="1318" y="1775"/>
                  </a:moveTo>
                  <a:lnTo>
                    <a:pt x="1318" y="1775"/>
                  </a:lnTo>
                  <a:lnTo>
                    <a:pt x="1310" y="1775"/>
                  </a:lnTo>
                  <a:lnTo>
                    <a:pt x="1303" y="1773"/>
                  </a:lnTo>
                  <a:lnTo>
                    <a:pt x="1296" y="1771"/>
                  </a:lnTo>
                  <a:lnTo>
                    <a:pt x="1291" y="1766"/>
                  </a:lnTo>
                  <a:lnTo>
                    <a:pt x="1291" y="1766"/>
                  </a:lnTo>
                  <a:lnTo>
                    <a:pt x="1289" y="1761"/>
                  </a:lnTo>
                  <a:lnTo>
                    <a:pt x="1287" y="1753"/>
                  </a:lnTo>
                  <a:lnTo>
                    <a:pt x="1285" y="1741"/>
                  </a:lnTo>
                  <a:lnTo>
                    <a:pt x="1285" y="1741"/>
                  </a:lnTo>
                  <a:lnTo>
                    <a:pt x="1283" y="1735"/>
                  </a:lnTo>
                  <a:lnTo>
                    <a:pt x="1280" y="1732"/>
                  </a:lnTo>
                  <a:lnTo>
                    <a:pt x="1274" y="1723"/>
                  </a:lnTo>
                  <a:lnTo>
                    <a:pt x="1274" y="1723"/>
                  </a:lnTo>
                  <a:lnTo>
                    <a:pt x="1272" y="1717"/>
                  </a:lnTo>
                  <a:lnTo>
                    <a:pt x="1272" y="1712"/>
                  </a:lnTo>
                  <a:lnTo>
                    <a:pt x="1271" y="1701"/>
                  </a:lnTo>
                  <a:lnTo>
                    <a:pt x="1271" y="1701"/>
                  </a:lnTo>
                  <a:lnTo>
                    <a:pt x="1271" y="1688"/>
                  </a:lnTo>
                  <a:lnTo>
                    <a:pt x="1272" y="1679"/>
                  </a:lnTo>
                  <a:lnTo>
                    <a:pt x="1272" y="1668"/>
                  </a:lnTo>
                  <a:lnTo>
                    <a:pt x="1269" y="1657"/>
                  </a:lnTo>
                  <a:lnTo>
                    <a:pt x="1269" y="1657"/>
                  </a:lnTo>
                  <a:lnTo>
                    <a:pt x="1263" y="1650"/>
                  </a:lnTo>
                  <a:lnTo>
                    <a:pt x="1254" y="1645"/>
                  </a:lnTo>
                  <a:lnTo>
                    <a:pt x="1254" y="1645"/>
                  </a:lnTo>
                  <a:lnTo>
                    <a:pt x="1249" y="1643"/>
                  </a:lnTo>
                  <a:lnTo>
                    <a:pt x="1242" y="1643"/>
                  </a:lnTo>
                  <a:lnTo>
                    <a:pt x="1227" y="1647"/>
                  </a:lnTo>
                  <a:lnTo>
                    <a:pt x="1227" y="1647"/>
                  </a:lnTo>
                  <a:lnTo>
                    <a:pt x="1216" y="1648"/>
                  </a:lnTo>
                  <a:lnTo>
                    <a:pt x="1205" y="1650"/>
                  </a:lnTo>
                  <a:lnTo>
                    <a:pt x="1205" y="1650"/>
                  </a:lnTo>
                  <a:lnTo>
                    <a:pt x="1200" y="1648"/>
                  </a:lnTo>
                  <a:lnTo>
                    <a:pt x="1196" y="1647"/>
                  </a:lnTo>
                  <a:lnTo>
                    <a:pt x="1195" y="1643"/>
                  </a:lnTo>
                  <a:lnTo>
                    <a:pt x="1196" y="1638"/>
                  </a:lnTo>
                  <a:lnTo>
                    <a:pt x="1196" y="1638"/>
                  </a:lnTo>
                  <a:lnTo>
                    <a:pt x="1205" y="1627"/>
                  </a:lnTo>
                  <a:lnTo>
                    <a:pt x="1209" y="1621"/>
                  </a:lnTo>
                  <a:lnTo>
                    <a:pt x="1211" y="1614"/>
                  </a:lnTo>
                  <a:lnTo>
                    <a:pt x="1211" y="1614"/>
                  </a:lnTo>
                  <a:lnTo>
                    <a:pt x="1211" y="1610"/>
                  </a:lnTo>
                  <a:lnTo>
                    <a:pt x="1211" y="1607"/>
                  </a:lnTo>
                  <a:lnTo>
                    <a:pt x="1207" y="1601"/>
                  </a:lnTo>
                  <a:lnTo>
                    <a:pt x="1207" y="1601"/>
                  </a:lnTo>
                  <a:lnTo>
                    <a:pt x="1204" y="1596"/>
                  </a:lnTo>
                  <a:lnTo>
                    <a:pt x="1204" y="1594"/>
                  </a:lnTo>
                  <a:lnTo>
                    <a:pt x="1205" y="1592"/>
                  </a:lnTo>
                  <a:lnTo>
                    <a:pt x="1205" y="1592"/>
                  </a:lnTo>
                  <a:lnTo>
                    <a:pt x="1209" y="1594"/>
                  </a:lnTo>
                  <a:lnTo>
                    <a:pt x="1213" y="1596"/>
                  </a:lnTo>
                  <a:lnTo>
                    <a:pt x="1213" y="1596"/>
                  </a:lnTo>
                  <a:lnTo>
                    <a:pt x="1220" y="1596"/>
                  </a:lnTo>
                  <a:lnTo>
                    <a:pt x="1220" y="1596"/>
                  </a:lnTo>
                  <a:lnTo>
                    <a:pt x="1220" y="1592"/>
                  </a:lnTo>
                  <a:lnTo>
                    <a:pt x="1220" y="1589"/>
                  </a:lnTo>
                  <a:lnTo>
                    <a:pt x="1220" y="1580"/>
                  </a:lnTo>
                  <a:lnTo>
                    <a:pt x="1220" y="1580"/>
                  </a:lnTo>
                  <a:lnTo>
                    <a:pt x="1225" y="1565"/>
                  </a:lnTo>
                  <a:lnTo>
                    <a:pt x="1225" y="1565"/>
                  </a:lnTo>
                  <a:lnTo>
                    <a:pt x="1227" y="1554"/>
                  </a:lnTo>
                  <a:lnTo>
                    <a:pt x="1227" y="1547"/>
                  </a:lnTo>
                  <a:lnTo>
                    <a:pt x="1225" y="1542"/>
                  </a:lnTo>
                  <a:lnTo>
                    <a:pt x="1225" y="1542"/>
                  </a:lnTo>
                  <a:lnTo>
                    <a:pt x="1222" y="1538"/>
                  </a:lnTo>
                  <a:lnTo>
                    <a:pt x="1218" y="1536"/>
                  </a:lnTo>
                  <a:lnTo>
                    <a:pt x="1211" y="1534"/>
                  </a:lnTo>
                  <a:lnTo>
                    <a:pt x="1211" y="1534"/>
                  </a:lnTo>
                  <a:lnTo>
                    <a:pt x="1202" y="1534"/>
                  </a:lnTo>
                  <a:lnTo>
                    <a:pt x="1195" y="1538"/>
                  </a:lnTo>
                  <a:lnTo>
                    <a:pt x="1186" y="1543"/>
                  </a:lnTo>
                  <a:lnTo>
                    <a:pt x="1180" y="1549"/>
                  </a:lnTo>
                  <a:lnTo>
                    <a:pt x="1180" y="1549"/>
                  </a:lnTo>
                  <a:lnTo>
                    <a:pt x="1175" y="1554"/>
                  </a:lnTo>
                  <a:lnTo>
                    <a:pt x="1171" y="1562"/>
                  </a:lnTo>
                  <a:lnTo>
                    <a:pt x="1164" y="1576"/>
                  </a:lnTo>
                  <a:lnTo>
                    <a:pt x="1164" y="1576"/>
                  </a:lnTo>
                  <a:lnTo>
                    <a:pt x="1162" y="1581"/>
                  </a:lnTo>
                  <a:lnTo>
                    <a:pt x="1158" y="1585"/>
                  </a:lnTo>
                  <a:lnTo>
                    <a:pt x="1148" y="1589"/>
                  </a:lnTo>
                  <a:lnTo>
                    <a:pt x="1137" y="1592"/>
                  </a:lnTo>
                  <a:lnTo>
                    <a:pt x="1128" y="1594"/>
                  </a:lnTo>
                  <a:lnTo>
                    <a:pt x="1128" y="1594"/>
                  </a:lnTo>
                  <a:lnTo>
                    <a:pt x="1117" y="1598"/>
                  </a:lnTo>
                  <a:lnTo>
                    <a:pt x="1111" y="1598"/>
                  </a:lnTo>
                  <a:lnTo>
                    <a:pt x="1106" y="1598"/>
                  </a:lnTo>
                  <a:lnTo>
                    <a:pt x="1106" y="1598"/>
                  </a:lnTo>
                  <a:lnTo>
                    <a:pt x="1100" y="1594"/>
                  </a:lnTo>
                  <a:lnTo>
                    <a:pt x="1097" y="1589"/>
                  </a:lnTo>
                  <a:lnTo>
                    <a:pt x="1091" y="1578"/>
                  </a:lnTo>
                  <a:lnTo>
                    <a:pt x="1091" y="1578"/>
                  </a:lnTo>
                  <a:lnTo>
                    <a:pt x="1086" y="1569"/>
                  </a:lnTo>
                  <a:lnTo>
                    <a:pt x="1081" y="1562"/>
                  </a:lnTo>
                  <a:lnTo>
                    <a:pt x="1081" y="1562"/>
                  </a:lnTo>
                  <a:lnTo>
                    <a:pt x="1073" y="1551"/>
                  </a:lnTo>
                  <a:lnTo>
                    <a:pt x="1070" y="1536"/>
                  </a:lnTo>
                  <a:lnTo>
                    <a:pt x="1066" y="1524"/>
                  </a:lnTo>
                  <a:lnTo>
                    <a:pt x="1066" y="1511"/>
                  </a:lnTo>
                  <a:lnTo>
                    <a:pt x="1066" y="1511"/>
                  </a:lnTo>
                  <a:lnTo>
                    <a:pt x="1066" y="1496"/>
                  </a:lnTo>
                  <a:lnTo>
                    <a:pt x="1070" y="1482"/>
                  </a:lnTo>
                  <a:lnTo>
                    <a:pt x="1070" y="1482"/>
                  </a:lnTo>
                  <a:lnTo>
                    <a:pt x="1073" y="1473"/>
                  </a:lnTo>
                  <a:lnTo>
                    <a:pt x="1073" y="1467"/>
                  </a:lnTo>
                  <a:lnTo>
                    <a:pt x="1075" y="1462"/>
                  </a:lnTo>
                  <a:lnTo>
                    <a:pt x="1075" y="1462"/>
                  </a:lnTo>
                  <a:lnTo>
                    <a:pt x="1073" y="1449"/>
                  </a:lnTo>
                  <a:lnTo>
                    <a:pt x="1073" y="1444"/>
                  </a:lnTo>
                  <a:lnTo>
                    <a:pt x="1073" y="1437"/>
                  </a:lnTo>
                  <a:lnTo>
                    <a:pt x="1073" y="1437"/>
                  </a:lnTo>
                  <a:lnTo>
                    <a:pt x="1075" y="1428"/>
                  </a:lnTo>
                  <a:lnTo>
                    <a:pt x="1079" y="1420"/>
                  </a:lnTo>
                  <a:lnTo>
                    <a:pt x="1088" y="1406"/>
                  </a:lnTo>
                  <a:lnTo>
                    <a:pt x="1088" y="1406"/>
                  </a:lnTo>
                  <a:lnTo>
                    <a:pt x="1090" y="1402"/>
                  </a:lnTo>
                  <a:lnTo>
                    <a:pt x="1093" y="1399"/>
                  </a:lnTo>
                  <a:lnTo>
                    <a:pt x="1093" y="1399"/>
                  </a:lnTo>
                  <a:lnTo>
                    <a:pt x="1102" y="1393"/>
                  </a:lnTo>
                  <a:lnTo>
                    <a:pt x="1111" y="1388"/>
                  </a:lnTo>
                  <a:lnTo>
                    <a:pt x="1111" y="1388"/>
                  </a:lnTo>
                  <a:lnTo>
                    <a:pt x="1131" y="1377"/>
                  </a:lnTo>
                  <a:lnTo>
                    <a:pt x="1140" y="1375"/>
                  </a:lnTo>
                  <a:lnTo>
                    <a:pt x="1151" y="1373"/>
                  </a:lnTo>
                  <a:lnTo>
                    <a:pt x="1151" y="1373"/>
                  </a:lnTo>
                  <a:lnTo>
                    <a:pt x="1160" y="1377"/>
                  </a:lnTo>
                  <a:lnTo>
                    <a:pt x="1171" y="1382"/>
                  </a:lnTo>
                  <a:lnTo>
                    <a:pt x="1182" y="1386"/>
                  </a:lnTo>
                  <a:lnTo>
                    <a:pt x="1187" y="1386"/>
                  </a:lnTo>
                  <a:lnTo>
                    <a:pt x="1193" y="1386"/>
                  </a:lnTo>
                  <a:lnTo>
                    <a:pt x="1193" y="1386"/>
                  </a:lnTo>
                  <a:lnTo>
                    <a:pt x="1195" y="1382"/>
                  </a:lnTo>
                  <a:lnTo>
                    <a:pt x="1196" y="1379"/>
                  </a:lnTo>
                  <a:lnTo>
                    <a:pt x="1196" y="1375"/>
                  </a:lnTo>
                  <a:lnTo>
                    <a:pt x="1196" y="1370"/>
                  </a:lnTo>
                  <a:lnTo>
                    <a:pt x="1196" y="1370"/>
                  </a:lnTo>
                  <a:lnTo>
                    <a:pt x="1200" y="1366"/>
                  </a:lnTo>
                  <a:lnTo>
                    <a:pt x="1207" y="1363"/>
                  </a:lnTo>
                  <a:lnTo>
                    <a:pt x="1222" y="1363"/>
                  </a:lnTo>
                  <a:lnTo>
                    <a:pt x="1222" y="1363"/>
                  </a:lnTo>
                  <a:lnTo>
                    <a:pt x="1234" y="1363"/>
                  </a:lnTo>
                  <a:lnTo>
                    <a:pt x="1249" y="1364"/>
                  </a:lnTo>
                  <a:lnTo>
                    <a:pt x="1260" y="1370"/>
                  </a:lnTo>
                  <a:lnTo>
                    <a:pt x="1271" y="1379"/>
                  </a:lnTo>
                  <a:lnTo>
                    <a:pt x="1271" y="1379"/>
                  </a:lnTo>
                  <a:lnTo>
                    <a:pt x="1276" y="1384"/>
                  </a:lnTo>
                  <a:lnTo>
                    <a:pt x="1280" y="1390"/>
                  </a:lnTo>
                  <a:lnTo>
                    <a:pt x="1283" y="1402"/>
                  </a:lnTo>
                  <a:lnTo>
                    <a:pt x="1291" y="1428"/>
                  </a:lnTo>
                  <a:lnTo>
                    <a:pt x="1291" y="1428"/>
                  </a:lnTo>
                  <a:lnTo>
                    <a:pt x="1294" y="1437"/>
                  </a:lnTo>
                  <a:lnTo>
                    <a:pt x="1300" y="1446"/>
                  </a:lnTo>
                  <a:lnTo>
                    <a:pt x="1307" y="1455"/>
                  </a:lnTo>
                  <a:lnTo>
                    <a:pt x="1318" y="1458"/>
                  </a:lnTo>
                  <a:lnTo>
                    <a:pt x="1318" y="1458"/>
                  </a:lnTo>
                  <a:lnTo>
                    <a:pt x="1323" y="1460"/>
                  </a:lnTo>
                  <a:lnTo>
                    <a:pt x="1327" y="1458"/>
                  </a:lnTo>
                  <a:lnTo>
                    <a:pt x="1329" y="1455"/>
                  </a:lnTo>
                  <a:lnTo>
                    <a:pt x="1330" y="1451"/>
                  </a:lnTo>
                  <a:lnTo>
                    <a:pt x="1332" y="1442"/>
                  </a:lnTo>
                  <a:lnTo>
                    <a:pt x="1332" y="1433"/>
                  </a:lnTo>
                  <a:lnTo>
                    <a:pt x="1332" y="1433"/>
                  </a:lnTo>
                  <a:lnTo>
                    <a:pt x="1329" y="1422"/>
                  </a:lnTo>
                  <a:lnTo>
                    <a:pt x="1325" y="1411"/>
                  </a:lnTo>
                  <a:lnTo>
                    <a:pt x="1316" y="1390"/>
                  </a:lnTo>
                  <a:lnTo>
                    <a:pt x="1316" y="1390"/>
                  </a:lnTo>
                  <a:lnTo>
                    <a:pt x="1312" y="1379"/>
                  </a:lnTo>
                  <a:lnTo>
                    <a:pt x="1310" y="1366"/>
                  </a:lnTo>
                  <a:lnTo>
                    <a:pt x="1312" y="1355"/>
                  </a:lnTo>
                  <a:lnTo>
                    <a:pt x="1318" y="1343"/>
                  </a:lnTo>
                  <a:lnTo>
                    <a:pt x="1318" y="1343"/>
                  </a:lnTo>
                  <a:lnTo>
                    <a:pt x="1323" y="1334"/>
                  </a:lnTo>
                  <a:lnTo>
                    <a:pt x="1332" y="1323"/>
                  </a:lnTo>
                  <a:lnTo>
                    <a:pt x="1350" y="1305"/>
                  </a:lnTo>
                  <a:lnTo>
                    <a:pt x="1350" y="1305"/>
                  </a:lnTo>
                  <a:lnTo>
                    <a:pt x="1365" y="1294"/>
                  </a:lnTo>
                  <a:lnTo>
                    <a:pt x="1372" y="1287"/>
                  </a:lnTo>
                  <a:lnTo>
                    <a:pt x="1379" y="1279"/>
                  </a:lnTo>
                  <a:lnTo>
                    <a:pt x="1379" y="1279"/>
                  </a:lnTo>
                  <a:lnTo>
                    <a:pt x="1383" y="1268"/>
                  </a:lnTo>
                  <a:lnTo>
                    <a:pt x="1385" y="1258"/>
                  </a:lnTo>
                  <a:lnTo>
                    <a:pt x="1385" y="1258"/>
                  </a:lnTo>
                  <a:lnTo>
                    <a:pt x="1383" y="1245"/>
                  </a:lnTo>
                  <a:lnTo>
                    <a:pt x="1383" y="1245"/>
                  </a:lnTo>
                  <a:lnTo>
                    <a:pt x="1383" y="1229"/>
                  </a:lnTo>
                  <a:lnTo>
                    <a:pt x="1383" y="1229"/>
                  </a:lnTo>
                  <a:lnTo>
                    <a:pt x="1379" y="1212"/>
                  </a:lnTo>
                  <a:lnTo>
                    <a:pt x="1379" y="1203"/>
                  </a:lnTo>
                  <a:lnTo>
                    <a:pt x="1381" y="1196"/>
                  </a:lnTo>
                  <a:lnTo>
                    <a:pt x="1381" y="1196"/>
                  </a:lnTo>
                  <a:lnTo>
                    <a:pt x="1383" y="1191"/>
                  </a:lnTo>
                  <a:lnTo>
                    <a:pt x="1386" y="1185"/>
                  </a:lnTo>
                  <a:lnTo>
                    <a:pt x="1390" y="1182"/>
                  </a:lnTo>
                  <a:lnTo>
                    <a:pt x="1392" y="1182"/>
                  </a:lnTo>
                  <a:lnTo>
                    <a:pt x="1396" y="1183"/>
                  </a:lnTo>
                  <a:lnTo>
                    <a:pt x="1396" y="1183"/>
                  </a:lnTo>
                  <a:lnTo>
                    <a:pt x="1396" y="1187"/>
                  </a:lnTo>
                  <a:lnTo>
                    <a:pt x="1396" y="1189"/>
                  </a:lnTo>
                  <a:lnTo>
                    <a:pt x="1394" y="1196"/>
                  </a:lnTo>
                  <a:lnTo>
                    <a:pt x="1394" y="1196"/>
                  </a:lnTo>
                  <a:lnTo>
                    <a:pt x="1394" y="1203"/>
                  </a:lnTo>
                  <a:lnTo>
                    <a:pt x="1394" y="1205"/>
                  </a:lnTo>
                  <a:lnTo>
                    <a:pt x="1396" y="1209"/>
                  </a:lnTo>
                  <a:lnTo>
                    <a:pt x="1396" y="1209"/>
                  </a:lnTo>
                  <a:lnTo>
                    <a:pt x="1399" y="1212"/>
                  </a:lnTo>
                  <a:lnTo>
                    <a:pt x="1405" y="1212"/>
                  </a:lnTo>
                  <a:lnTo>
                    <a:pt x="1408" y="1212"/>
                  </a:lnTo>
                  <a:lnTo>
                    <a:pt x="1412" y="1209"/>
                  </a:lnTo>
                  <a:lnTo>
                    <a:pt x="1412" y="1209"/>
                  </a:lnTo>
                  <a:lnTo>
                    <a:pt x="1414" y="1203"/>
                  </a:lnTo>
                  <a:lnTo>
                    <a:pt x="1412" y="1200"/>
                  </a:lnTo>
                  <a:lnTo>
                    <a:pt x="1412" y="1191"/>
                  </a:lnTo>
                  <a:lnTo>
                    <a:pt x="1412" y="1191"/>
                  </a:lnTo>
                  <a:lnTo>
                    <a:pt x="1412" y="1185"/>
                  </a:lnTo>
                  <a:lnTo>
                    <a:pt x="1414" y="1182"/>
                  </a:lnTo>
                  <a:lnTo>
                    <a:pt x="1414" y="1182"/>
                  </a:lnTo>
                  <a:lnTo>
                    <a:pt x="1421" y="1173"/>
                  </a:lnTo>
                  <a:lnTo>
                    <a:pt x="1428" y="1163"/>
                  </a:lnTo>
                  <a:lnTo>
                    <a:pt x="1428" y="1163"/>
                  </a:lnTo>
                  <a:lnTo>
                    <a:pt x="1430" y="1160"/>
                  </a:lnTo>
                  <a:lnTo>
                    <a:pt x="1430" y="1154"/>
                  </a:lnTo>
                  <a:lnTo>
                    <a:pt x="1430" y="1154"/>
                  </a:lnTo>
                  <a:lnTo>
                    <a:pt x="1437" y="1142"/>
                  </a:lnTo>
                  <a:lnTo>
                    <a:pt x="1437" y="1142"/>
                  </a:lnTo>
                  <a:lnTo>
                    <a:pt x="1455" y="1120"/>
                  </a:lnTo>
                  <a:lnTo>
                    <a:pt x="1473" y="1098"/>
                  </a:lnTo>
                  <a:lnTo>
                    <a:pt x="1473" y="1098"/>
                  </a:lnTo>
                  <a:lnTo>
                    <a:pt x="1491" y="1082"/>
                  </a:lnTo>
                  <a:lnTo>
                    <a:pt x="1501" y="1077"/>
                  </a:lnTo>
                  <a:lnTo>
                    <a:pt x="1511" y="1073"/>
                  </a:lnTo>
                  <a:lnTo>
                    <a:pt x="1511" y="1073"/>
                  </a:lnTo>
                  <a:lnTo>
                    <a:pt x="1522" y="1071"/>
                  </a:lnTo>
                  <a:lnTo>
                    <a:pt x="1526" y="1069"/>
                  </a:lnTo>
                  <a:lnTo>
                    <a:pt x="1529" y="1066"/>
                  </a:lnTo>
                  <a:lnTo>
                    <a:pt x="1529" y="1066"/>
                  </a:lnTo>
                  <a:lnTo>
                    <a:pt x="1533" y="1059"/>
                  </a:lnTo>
                  <a:lnTo>
                    <a:pt x="1535" y="1057"/>
                  </a:lnTo>
                  <a:lnTo>
                    <a:pt x="1539" y="1055"/>
                  </a:lnTo>
                  <a:lnTo>
                    <a:pt x="1539" y="1055"/>
                  </a:lnTo>
                  <a:lnTo>
                    <a:pt x="1544" y="1051"/>
                  </a:lnTo>
                  <a:lnTo>
                    <a:pt x="1553" y="1049"/>
                  </a:lnTo>
                  <a:lnTo>
                    <a:pt x="1557" y="1049"/>
                  </a:lnTo>
                  <a:lnTo>
                    <a:pt x="1560" y="1051"/>
                  </a:lnTo>
                  <a:lnTo>
                    <a:pt x="1562" y="1053"/>
                  </a:lnTo>
                  <a:lnTo>
                    <a:pt x="1562" y="1057"/>
                  </a:lnTo>
                  <a:lnTo>
                    <a:pt x="1562" y="1057"/>
                  </a:lnTo>
                  <a:lnTo>
                    <a:pt x="1562" y="1059"/>
                  </a:lnTo>
                  <a:lnTo>
                    <a:pt x="1558" y="1062"/>
                  </a:lnTo>
                  <a:lnTo>
                    <a:pt x="1553" y="1068"/>
                  </a:lnTo>
                  <a:lnTo>
                    <a:pt x="1553" y="1068"/>
                  </a:lnTo>
                  <a:lnTo>
                    <a:pt x="1549" y="1069"/>
                  </a:lnTo>
                  <a:lnTo>
                    <a:pt x="1548" y="1073"/>
                  </a:lnTo>
                  <a:lnTo>
                    <a:pt x="1548" y="1078"/>
                  </a:lnTo>
                  <a:lnTo>
                    <a:pt x="1549" y="1082"/>
                  </a:lnTo>
                  <a:lnTo>
                    <a:pt x="1549" y="1082"/>
                  </a:lnTo>
                  <a:lnTo>
                    <a:pt x="1553" y="1086"/>
                  </a:lnTo>
                  <a:lnTo>
                    <a:pt x="1558" y="1087"/>
                  </a:lnTo>
                  <a:lnTo>
                    <a:pt x="1567" y="1089"/>
                  </a:lnTo>
                  <a:lnTo>
                    <a:pt x="1567" y="1089"/>
                  </a:lnTo>
                  <a:lnTo>
                    <a:pt x="1573" y="1089"/>
                  </a:lnTo>
                  <a:lnTo>
                    <a:pt x="1578" y="1087"/>
                  </a:lnTo>
                  <a:lnTo>
                    <a:pt x="1586" y="1080"/>
                  </a:lnTo>
                  <a:lnTo>
                    <a:pt x="1586" y="1080"/>
                  </a:lnTo>
                  <a:lnTo>
                    <a:pt x="1591" y="1071"/>
                  </a:lnTo>
                  <a:lnTo>
                    <a:pt x="1598" y="1064"/>
                  </a:lnTo>
                  <a:lnTo>
                    <a:pt x="1598" y="1064"/>
                  </a:lnTo>
                  <a:lnTo>
                    <a:pt x="1607" y="1059"/>
                  </a:lnTo>
                  <a:lnTo>
                    <a:pt x="1613" y="1057"/>
                  </a:lnTo>
                  <a:lnTo>
                    <a:pt x="1616" y="1053"/>
                  </a:lnTo>
                  <a:lnTo>
                    <a:pt x="1616" y="1053"/>
                  </a:lnTo>
                  <a:lnTo>
                    <a:pt x="1616" y="1049"/>
                  </a:lnTo>
                  <a:lnTo>
                    <a:pt x="1615" y="1046"/>
                  </a:lnTo>
                  <a:lnTo>
                    <a:pt x="1611" y="1044"/>
                  </a:lnTo>
                  <a:lnTo>
                    <a:pt x="1605" y="1044"/>
                  </a:lnTo>
                  <a:lnTo>
                    <a:pt x="1589" y="1044"/>
                  </a:lnTo>
                  <a:lnTo>
                    <a:pt x="1589" y="1044"/>
                  </a:lnTo>
                  <a:lnTo>
                    <a:pt x="1580" y="1040"/>
                  </a:lnTo>
                  <a:lnTo>
                    <a:pt x="1575" y="1033"/>
                  </a:lnTo>
                  <a:lnTo>
                    <a:pt x="1569" y="1028"/>
                  </a:lnTo>
                  <a:lnTo>
                    <a:pt x="1567" y="1019"/>
                  </a:lnTo>
                  <a:lnTo>
                    <a:pt x="1567" y="1019"/>
                  </a:lnTo>
                  <a:lnTo>
                    <a:pt x="1566" y="1008"/>
                  </a:lnTo>
                  <a:lnTo>
                    <a:pt x="1564" y="1002"/>
                  </a:lnTo>
                  <a:lnTo>
                    <a:pt x="1560" y="997"/>
                  </a:lnTo>
                  <a:lnTo>
                    <a:pt x="1560" y="997"/>
                  </a:lnTo>
                  <a:lnTo>
                    <a:pt x="1555" y="995"/>
                  </a:lnTo>
                  <a:lnTo>
                    <a:pt x="1549" y="992"/>
                  </a:lnTo>
                  <a:lnTo>
                    <a:pt x="1549" y="992"/>
                  </a:lnTo>
                  <a:lnTo>
                    <a:pt x="1548" y="990"/>
                  </a:lnTo>
                  <a:lnTo>
                    <a:pt x="1548" y="986"/>
                  </a:lnTo>
                  <a:lnTo>
                    <a:pt x="1549" y="984"/>
                  </a:lnTo>
                  <a:lnTo>
                    <a:pt x="1551" y="983"/>
                  </a:lnTo>
                  <a:lnTo>
                    <a:pt x="1551" y="983"/>
                  </a:lnTo>
                  <a:lnTo>
                    <a:pt x="1555" y="981"/>
                  </a:lnTo>
                  <a:lnTo>
                    <a:pt x="1558" y="981"/>
                  </a:lnTo>
                  <a:lnTo>
                    <a:pt x="1562" y="981"/>
                  </a:lnTo>
                  <a:lnTo>
                    <a:pt x="1566" y="979"/>
                  </a:lnTo>
                  <a:lnTo>
                    <a:pt x="1566" y="979"/>
                  </a:lnTo>
                  <a:lnTo>
                    <a:pt x="1567" y="977"/>
                  </a:lnTo>
                  <a:lnTo>
                    <a:pt x="1569" y="973"/>
                  </a:lnTo>
                  <a:lnTo>
                    <a:pt x="1569" y="970"/>
                  </a:lnTo>
                  <a:lnTo>
                    <a:pt x="1569" y="966"/>
                  </a:lnTo>
                  <a:lnTo>
                    <a:pt x="1569" y="966"/>
                  </a:lnTo>
                  <a:lnTo>
                    <a:pt x="1564" y="959"/>
                  </a:lnTo>
                  <a:lnTo>
                    <a:pt x="1558" y="954"/>
                  </a:lnTo>
                  <a:lnTo>
                    <a:pt x="1549" y="954"/>
                  </a:lnTo>
                  <a:lnTo>
                    <a:pt x="1542" y="955"/>
                  </a:lnTo>
                  <a:lnTo>
                    <a:pt x="1542" y="955"/>
                  </a:lnTo>
                  <a:lnTo>
                    <a:pt x="1531" y="961"/>
                  </a:lnTo>
                  <a:lnTo>
                    <a:pt x="1531" y="961"/>
                  </a:lnTo>
                  <a:lnTo>
                    <a:pt x="1517" y="968"/>
                  </a:lnTo>
                  <a:lnTo>
                    <a:pt x="1510" y="973"/>
                  </a:lnTo>
                  <a:lnTo>
                    <a:pt x="1504" y="981"/>
                  </a:lnTo>
                  <a:lnTo>
                    <a:pt x="1504" y="981"/>
                  </a:lnTo>
                  <a:lnTo>
                    <a:pt x="1501" y="984"/>
                  </a:lnTo>
                  <a:lnTo>
                    <a:pt x="1499" y="986"/>
                  </a:lnTo>
                  <a:lnTo>
                    <a:pt x="1497" y="986"/>
                  </a:lnTo>
                  <a:lnTo>
                    <a:pt x="1497" y="986"/>
                  </a:lnTo>
                  <a:lnTo>
                    <a:pt x="1495" y="983"/>
                  </a:lnTo>
                  <a:lnTo>
                    <a:pt x="1495" y="979"/>
                  </a:lnTo>
                  <a:lnTo>
                    <a:pt x="1499" y="972"/>
                  </a:lnTo>
                  <a:lnTo>
                    <a:pt x="1499" y="972"/>
                  </a:lnTo>
                  <a:lnTo>
                    <a:pt x="1513" y="955"/>
                  </a:lnTo>
                  <a:lnTo>
                    <a:pt x="1513" y="955"/>
                  </a:lnTo>
                  <a:lnTo>
                    <a:pt x="1520" y="948"/>
                  </a:lnTo>
                  <a:lnTo>
                    <a:pt x="1528" y="943"/>
                  </a:lnTo>
                  <a:lnTo>
                    <a:pt x="1537" y="939"/>
                  </a:lnTo>
                  <a:lnTo>
                    <a:pt x="1548" y="935"/>
                  </a:lnTo>
                  <a:lnTo>
                    <a:pt x="1548" y="935"/>
                  </a:lnTo>
                  <a:lnTo>
                    <a:pt x="1562" y="935"/>
                  </a:lnTo>
                  <a:lnTo>
                    <a:pt x="1562" y="935"/>
                  </a:lnTo>
                  <a:lnTo>
                    <a:pt x="1600" y="935"/>
                  </a:lnTo>
                  <a:lnTo>
                    <a:pt x="1600" y="935"/>
                  </a:lnTo>
                  <a:lnTo>
                    <a:pt x="1615" y="935"/>
                  </a:lnTo>
                  <a:lnTo>
                    <a:pt x="1629" y="934"/>
                  </a:lnTo>
                  <a:lnTo>
                    <a:pt x="1629" y="934"/>
                  </a:lnTo>
                  <a:lnTo>
                    <a:pt x="1642" y="928"/>
                  </a:lnTo>
                  <a:lnTo>
                    <a:pt x="1642" y="928"/>
                  </a:lnTo>
                  <a:lnTo>
                    <a:pt x="1649" y="925"/>
                  </a:lnTo>
                  <a:lnTo>
                    <a:pt x="1658" y="919"/>
                  </a:lnTo>
                  <a:lnTo>
                    <a:pt x="1658" y="919"/>
                  </a:lnTo>
                  <a:lnTo>
                    <a:pt x="1660" y="916"/>
                  </a:lnTo>
                  <a:lnTo>
                    <a:pt x="1662" y="910"/>
                  </a:lnTo>
                  <a:lnTo>
                    <a:pt x="1662" y="907"/>
                  </a:lnTo>
                  <a:lnTo>
                    <a:pt x="1663" y="901"/>
                  </a:lnTo>
                  <a:lnTo>
                    <a:pt x="1663" y="901"/>
                  </a:lnTo>
                  <a:lnTo>
                    <a:pt x="1669" y="897"/>
                  </a:lnTo>
                  <a:lnTo>
                    <a:pt x="1674" y="896"/>
                  </a:lnTo>
                  <a:lnTo>
                    <a:pt x="1685" y="897"/>
                  </a:lnTo>
                  <a:lnTo>
                    <a:pt x="1696" y="899"/>
                  </a:lnTo>
                  <a:lnTo>
                    <a:pt x="1701" y="897"/>
                  </a:lnTo>
                  <a:lnTo>
                    <a:pt x="1707" y="896"/>
                  </a:lnTo>
                  <a:lnTo>
                    <a:pt x="1707" y="896"/>
                  </a:lnTo>
                  <a:lnTo>
                    <a:pt x="1710" y="890"/>
                  </a:lnTo>
                  <a:lnTo>
                    <a:pt x="1714" y="885"/>
                  </a:lnTo>
                  <a:lnTo>
                    <a:pt x="1716" y="879"/>
                  </a:lnTo>
                  <a:lnTo>
                    <a:pt x="1716" y="874"/>
                  </a:lnTo>
                  <a:lnTo>
                    <a:pt x="1716" y="874"/>
                  </a:lnTo>
                  <a:lnTo>
                    <a:pt x="1714" y="869"/>
                  </a:lnTo>
                  <a:lnTo>
                    <a:pt x="1712" y="865"/>
                  </a:lnTo>
                  <a:lnTo>
                    <a:pt x="1703" y="863"/>
                  </a:lnTo>
                  <a:lnTo>
                    <a:pt x="1703" y="863"/>
                  </a:lnTo>
                  <a:lnTo>
                    <a:pt x="1698" y="859"/>
                  </a:lnTo>
                  <a:lnTo>
                    <a:pt x="1694" y="858"/>
                  </a:lnTo>
                  <a:lnTo>
                    <a:pt x="1691" y="858"/>
                  </a:lnTo>
                  <a:lnTo>
                    <a:pt x="1691" y="858"/>
                  </a:lnTo>
                  <a:lnTo>
                    <a:pt x="1683" y="859"/>
                  </a:lnTo>
                  <a:lnTo>
                    <a:pt x="1678" y="863"/>
                  </a:lnTo>
                  <a:lnTo>
                    <a:pt x="1678" y="863"/>
                  </a:lnTo>
                  <a:lnTo>
                    <a:pt x="1665" y="870"/>
                  </a:lnTo>
                  <a:lnTo>
                    <a:pt x="1658" y="872"/>
                  </a:lnTo>
                  <a:lnTo>
                    <a:pt x="1651" y="872"/>
                  </a:lnTo>
                  <a:lnTo>
                    <a:pt x="1651" y="872"/>
                  </a:lnTo>
                  <a:lnTo>
                    <a:pt x="1645" y="872"/>
                  </a:lnTo>
                  <a:lnTo>
                    <a:pt x="1642" y="869"/>
                  </a:lnTo>
                  <a:lnTo>
                    <a:pt x="1640" y="865"/>
                  </a:lnTo>
                  <a:lnTo>
                    <a:pt x="1638" y="859"/>
                  </a:lnTo>
                  <a:lnTo>
                    <a:pt x="1638" y="859"/>
                  </a:lnTo>
                  <a:lnTo>
                    <a:pt x="1642" y="854"/>
                  </a:lnTo>
                  <a:lnTo>
                    <a:pt x="1645" y="850"/>
                  </a:lnTo>
                  <a:lnTo>
                    <a:pt x="1656" y="843"/>
                  </a:lnTo>
                  <a:lnTo>
                    <a:pt x="1656" y="843"/>
                  </a:lnTo>
                  <a:lnTo>
                    <a:pt x="1660" y="840"/>
                  </a:lnTo>
                  <a:lnTo>
                    <a:pt x="1662" y="836"/>
                  </a:lnTo>
                  <a:lnTo>
                    <a:pt x="1662" y="832"/>
                  </a:lnTo>
                  <a:lnTo>
                    <a:pt x="1658" y="829"/>
                  </a:lnTo>
                  <a:lnTo>
                    <a:pt x="1658" y="829"/>
                  </a:lnTo>
                  <a:lnTo>
                    <a:pt x="1651" y="827"/>
                  </a:lnTo>
                  <a:lnTo>
                    <a:pt x="1645" y="825"/>
                  </a:lnTo>
                  <a:lnTo>
                    <a:pt x="1633" y="823"/>
                  </a:lnTo>
                  <a:lnTo>
                    <a:pt x="1633" y="823"/>
                  </a:lnTo>
                  <a:lnTo>
                    <a:pt x="1625" y="821"/>
                  </a:lnTo>
                  <a:lnTo>
                    <a:pt x="1622" y="816"/>
                  </a:lnTo>
                  <a:lnTo>
                    <a:pt x="1622" y="811"/>
                  </a:lnTo>
                  <a:lnTo>
                    <a:pt x="1622" y="803"/>
                  </a:lnTo>
                  <a:lnTo>
                    <a:pt x="1622" y="803"/>
                  </a:lnTo>
                  <a:lnTo>
                    <a:pt x="1620" y="791"/>
                  </a:lnTo>
                  <a:lnTo>
                    <a:pt x="1620" y="791"/>
                  </a:lnTo>
                  <a:lnTo>
                    <a:pt x="1616" y="783"/>
                  </a:lnTo>
                  <a:lnTo>
                    <a:pt x="1615" y="776"/>
                  </a:lnTo>
                  <a:lnTo>
                    <a:pt x="1615" y="776"/>
                  </a:lnTo>
                  <a:lnTo>
                    <a:pt x="1613" y="758"/>
                  </a:lnTo>
                  <a:lnTo>
                    <a:pt x="1613" y="758"/>
                  </a:lnTo>
                  <a:lnTo>
                    <a:pt x="1611" y="751"/>
                  </a:lnTo>
                  <a:lnTo>
                    <a:pt x="1609" y="747"/>
                  </a:lnTo>
                  <a:lnTo>
                    <a:pt x="1607" y="742"/>
                  </a:lnTo>
                  <a:lnTo>
                    <a:pt x="1607" y="742"/>
                  </a:lnTo>
                  <a:lnTo>
                    <a:pt x="1596" y="733"/>
                  </a:lnTo>
                  <a:lnTo>
                    <a:pt x="1586" y="724"/>
                  </a:lnTo>
                  <a:lnTo>
                    <a:pt x="1586" y="724"/>
                  </a:lnTo>
                  <a:lnTo>
                    <a:pt x="1582" y="718"/>
                  </a:lnTo>
                  <a:lnTo>
                    <a:pt x="1582" y="715"/>
                  </a:lnTo>
                  <a:lnTo>
                    <a:pt x="1580" y="706"/>
                  </a:lnTo>
                  <a:lnTo>
                    <a:pt x="1580" y="706"/>
                  </a:lnTo>
                  <a:lnTo>
                    <a:pt x="1577" y="700"/>
                  </a:lnTo>
                  <a:lnTo>
                    <a:pt x="1573" y="695"/>
                  </a:lnTo>
                  <a:lnTo>
                    <a:pt x="1567" y="695"/>
                  </a:lnTo>
                  <a:lnTo>
                    <a:pt x="1562" y="697"/>
                  </a:lnTo>
                  <a:lnTo>
                    <a:pt x="1562" y="697"/>
                  </a:lnTo>
                  <a:lnTo>
                    <a:pt x="1558" y="700"/>
                  </a:lnTo>
                  <a:lnTo>
                    <a:pt x="1555" y="704"/>
                  </a:lnTo>
                  <a:lnTo>
                    <a:pt x="1549" y="715"/>
                  </a:lnTo>
                  <a:lnTo>
                    <a:pt x="1549" y="715"/>
                  </a:lnTo>
                  <a:lnTo>
                    <a:pt x="1542" y="720"/>
                  </a:lnTo>
                  <a:lnTo>
                    <a:pt x="1533" y="724"/>
                  </a:lnTo>
                  <a:lnTo>
                    <a:pt x="1522" y="724"/>
                  </a:lnTo>
                  <a:lnTo>
                    <a:pt x="1513" y="722"/>
                  </a:lnTo>
                  <a:lnTo>
                    <a:pt x="1513" y="722"/>
                  </a:lnTo>
                  <a:lnTo>
                    <a:pt x="1506" y="717"/>
                  </a:lnTo>
                  <a:lnTo>
                    <a:pt x="1499" y="711"/>
                  </a:lnTo>
                  <a:lnTo>
                    <a:pt x="1495" y="702"/>
                  </a:lnTo>
                  <a:lnTo>
                    <a:pt x="1493" y="695"/>
                  </a:lnTo>
                  <a:lnTo>
                    <a:pt x="1493" y="695"/>
                  </a:lnTo>
                  <a:lnTo>
                    <a:pt x="1491" y="679"/>
                  </a:lnTo>
                  <a:lnTo>
                    <a:pt x="1488" y="671"/>
                  </a:lnTo>
                  <a:lnTo>
                    <a:pt x="1482" y="664"/>
                  </a:lnTo>
                  <a:lnTo>
                    <a:pt x="1482" y="664"/>
                  </a:lnTo>
                  <a:lnTo>
                    <a:pt x="1475" y="659"/>
                  </a:lnTo>
                  <a:lnTo>
                    <a:pt x="1466" y="655"/>
                  </a:lnTo>
                  <a:lnTo>
                    <a:pt x="1459" y="650"/>
                  </a:lnTo>
                  <a:lnTo>
                    <a:pt x="1452" y="644"/>
                  </a:lnTo>
                  <a:lnTo>
                    <a:pt x="1452" y="644"/>
                  </a:lnTo>
                  <a:lnTo>
                    <a:pt x="1441" y="635"/>
                  </a:lnTo>
                  <a:lnTo>
                    <a:pt x="1435" y="630"/>
                  </a:lnTo>
                  <a:lnTo>
                    <a:pt x="1430" y="628"/>
                  </a:lnTo>
                  <a:lnTo>
                    <a:pt x="1430" y="628"/>
                  </a:lnTo>
                  <a:lnTo>
                    <a:pt x="1423" y="626"/>
                  </a:lnTo>
                  <a:lnTo>
                    <a:pt x="1414" y="628"/>
                  </a:lnTo>
                  <a:lnTo>
                    <a:pt x="1399" y="635"/>
                  </a:lnTo>
                  <a:lnTo>
                    <a:pt x="1399" y="635"/>
                  </a:lnTo>
                  <a:lnTo>
                    <a:pt x="1394" y="637"/>
                  </a:lnTo>
                  <a:lnTo>
                    <a:pt x="1386" y="639"/>
                  </a:lnTo>
                  <a:lnTo>
                    <a:pt x="1379" y="639"/>
                  </a:lnTo>
                  <a:lnTo>
                    <a:pt x="1374" y="641"/>
                  </a:lnTo>
                  <a:lnTo>
                    <a:pt x="1374" y="641"/>
                  </a:lnTo>
                  <a:lnTo>
                    <a:pt x="1370" y="642"/>
                  </a:lnTo>
                  <a:lnTo>
                    <a:pt x="1367" y="646"/>
                  </a:lnTo>
                  <a:lnTo>
                    <a:pt x="1367" y="650"/>
                  </a:lnTo>
                  <a:lnTo>
                    <a:pt x="1367" y="655"/>
                  </a:lnTo>
                  <a:lnTo>
                    <a:pt x="1368" y="666"/>
                  </a:lnTo>
                  <a:lnTo>
                    <a:pt x="1368" y="669"/>
                  </a:lnTo>
                  <a:lnTo>
                    <a:pt x="1367" y="675"/>
                  </a:lnTo>
                  <a:lnTo>
                    <a:pt x="1367" y="675"/>
                  </a:lnTo>
                  <a:lnTo>
                    <a:pt x="1365" y="679"/>
                  </a:lnTo>
                  <a:lnTo>
                    <a:pt x="1363" y="680"/>
                  </a:lnTo>
                  <a:lnTo>
                    <a:pt x="1365" y="684"/>
                  </a:lnTo>
                  <a:lnTo>
                    <a:pt x="1365" y="684"/>
                  </a:lnTo>
                  <a:lnTo>
                    <a:pt x="1367" y="688"/>
                  </a:lnTo>
                  <a:lnTo>
                    <a:pt x="1368" y="691"/>
                  </a:lnTo>
                  <a:lnTo>
                    <a:pt x="1368" y="691"/>
                  </a:lnTo>
                  <a:lnTo>
                    <a:pt x="1368" y="695"/>
                  </a:lnTo>
                  <a:lnTo>
                    <a:pt x="1367" y="698"/>
                  </a:lnTo>
                  <a:lnTo>
                    <a:pt x="1363" y="704"/>
                  </a:lnTo>
                  <a:lnTo>
                    <a:pt x="1363" y="704"/>
                  </a:lnTo>
                  <a:lnTo>
                    <a:pt x="1359" y="709"/>
                  </a:lnTo>
                  <a:lnTo>
                    <a:pt x="1354" y="713"/>
                  </a:lnTo>
                  <a:lnTo>
                    <a:pt x="1350" y="717"/>
                  </a:lnTo>
                  <a:lnTo>
                    <a:pt x="1348" y="722"/>
                  </a:lnTo>
                  <a:lnTo>
                    <a:pt x="1348" y="722"/>
                  </a:lnTo>
                  <a:lnTo>
                    <a:pt x="1348" y="726"/>
                  </a:lnTo>
                  <a:lnTo>
                    <a:pt x="1350" y="729"/>
                  </a:lnTo>
                  <a:lnTo>
                    <a:pt x="1356" y="733"/>
                  </a:lnTo>
                  <a:lnTo>
                    <a:pt x="1361" y="736"/>
                  </a:lnTo>
                  <a:lnTo>
                    <a:pt x="1367" y="740"/>
                  </a:lnTo>
                  <a:lnTo>
                    <a:pt x="1367" y="740"/>
                  </a:lnTo>
                  <a:lnTo>
                    <a:pt x="1370" y="747"/>
                  </a:lnTo>
                  <a:lnTo>
                    <a:pt x="1372" y="753"/>
                  </a:lnTo>
                  <a:lnTo>
                    <a:pt x="1372" y="753"/>
                  </a:lnTo>
                  <a:lnTo>
                    <a:pt x="1377" y="764"/>
                  </a:lnTo>
                  <a:lnTo>
                    <a:pt x="1381" y="773"/>
                  </a:lnTo>
                  <a:lnTo>
                    <a:pt x="1381" y="773"/>
                  </a:lnTo>
                  <a:lnTo>
                    <a:pt x="1383" y="785"/>
                  </a:lnTo>
                  <a:lnTo>
                    <a:pt x="1385" y="791"/>
                  </a:lnTo>
                  <a:lnTo>
                    <a:pt x="1383" y="796"/>
                  </a:lnTo>
                  <a:lnTo>
                    <a:pt x="1383" y="796"/>
                  </a:lnTo>
                  <a:lnTo>
                    <a:pt x="1377" y="807"/>
                  </a:lnTo>
                  <a:lnTo>
                    <a:pt x="1374" y="812"/>
                  </a:lnTo>
                  <a:lnTo>
                    <a:pt x="1368" y="816"/>
                  </a:lnTo>
                  <a:lnTo>
                    <a:pt x="1368" y="816"/>
                  </a:lnTo>
                  <a:lnTo>
                    <a:pt x="1359" y="821"/>
                  </a:lnTo>
                  <a:lnTo>
                    <a:pt x="1354" y="825"/>
                  </a:lnTo>
                  <a:lnTo>
                    <a:pt x="1350" y="831"/>
                  </a:lnTo>
                  <a:lnTo>
                    <a:pt x="1350" y="831"/>
                  </a:lnTo>
                  <a:lnTo>
                    <a:pt x="1347" y="836"/>
                  </a:lnTo>
                  <a:lnTo>
                    <a:pt x="1347" y="843"/>
                  </a:lnTo>
                  <a:lnTo>
                    <a:pt x="1350" y="859"/>
                  </a:lnTo>
                  <a:lnTo>
                    <a:pt x="1350" y="859"/>
                  </a:lnTo>
                  <a:lnTo>
                    <a:pt x="1350" y="865"/>
                  </a:lnTo>
                  <a:lnTo>
                    <a:pt x="1350" y="870"/>
                  </a:lnTo>
                  <a:lnTo>
                    <a:pt x="1348" y="878"/>
                  </a:lnTo>
                  <a:lnTo>
                    <a:pt x="1347" y="881"/>
                  </a:lnTo>
                  <a:lnTo>
                    <a:pt x="1347" y="881"/>
                  </a:lnTo>
                  <a:lnTo>
                    <a:pt x="1341" y="887"/>
                  </a:lnTo>
                  <a:lnTo>
                    <a:pt x="1336" y="888"/>
                  </a:lnTo>
                  <a:lnTo>
                    <a:pt x="1329" y="890"/>
                  </a:lnTo>
                  <a:lnTo>
                    <a:pt x="1323" y="890"/>
                  </a:lnTo>
                  <a:lnTo>
                    <a:pt x="1323" y="890"/>
                  </a:lnTo>
                  <a:lnTo>
                    <a:pt x="1318" y="888"/>
                  </a:lnTo>
                  <a:lnTo>
                    <a:pt x="1316" y="887"/>
                  </a:lnTo>
                  <a:lnTo>
                    <a:pt x="1310" y="879"/>
                  </a:lnTo>
                  <a:lnTo>
                    <a:pt x="1307" y="870"/>
                  </a:lnTo>
                  <a:lnTo>
                    <a:pt x="1305" y="863"/>
                  </a:lnTo>
                  <a:lnTo>
                    <a:pt x="1305" y="863"/>
                  </a:lnTo>
                  <a:lnTo>
                    <a:pt x="1303" y="854"/>
                  </a:lnTo>
                  <a:lnTo>
                    <a:pt x="1303" y="843"/>
                  </a:lnTo>
                  <a:lnTo>
                    <a:pt x="1303" y="832"/>
                  </a:lnTo>
                  <a:lnTo>
                    <a:pt x="1301" y="829"/>
                  </a:lnTo>
                  <a:lnTo>
                    <a:pt x="1298" y="825"/>
                  </a:lnTo>
                  <a:lnTo>
                    <a:pt x="1298" y="825"/>
                  </a:lnTo>
                  <a:lnTo>
                    <a:pt x="1291" y="820"/>
                  </a:lnTo>
                  <a:lnTo>
                    <a:pt x="1281" y="816"/>
                  </a:lnTo>
                  <a:lnTo>
                    <a:pt x="1263" y="812"/>
                  </a:lnTo>
                  <a:lnTo>
                    <a:pt x="1263" y="812"/>
                  </a:lnTo>
                  <a:lnTo>
                    <a:pt x="1253" y="811"/>
                  </a:lnTo>
                  <a:lnTo>
                    <a:pt x="1243" y="805"/>
                  </a:lnTo>
                  <a:lnTo>
                    <a:pt x="1225" y="793"/>
                  </a:lnTo>
                  <a:lnTo>
                    <a:pt x="1225" y="793"/>
                  </a:lnTo>
                  <a:lnTo>
                    <a:pt x="1216" y="785"/>
                  </a:lnTo>
                  <a:lnTo>
                    <a:pt x="1205" y="780"/>
                  </a:lnTo>
                  <a:lnTo>
                    <a:pt x="1205" y="780"/>
                  </a:lnTo>
                  <a:lnTo>
                    <a:pt x="1193" y="776"/>
                  </a:lnTo>
                  <a:lnTo>
                    <a:pt x="1180" y="773"/>
                  </a:lnTo>
                  <a:lnTo>
                    <a:pt x="1180" y="773"/>
                  </a:lnTo>
                  <a:lnTo>
                    <a:pt x="1166" y="769"/>
                  </a:lnTo>
                  <a:lnTo>
                    <a:pt x="1151" y="760"/>
                  </a:lnTo>
                  <a:lnTo>
                    <a:pt x="1146" y="756"/>
                  </a:lnTo>
                  <a:lnTo>
                    <a:pt x="1140" y="749"/>
                  </a:lnTo>
                  <a:lnTo>
                    <a:pt x="1137" y="742"/>
                  </a:lnTo>
                  <a:lnTo>
                    <a:pt x="1135" y="735"/>
                  </a:lnTo>
                  <a:lnTo>
                    <a:pt x="1135" y="735"/>
                  </a:lnTo>
                  <a:lnTo>
                    <a:pt x="1131" y="727"/>
                  </a:lnTo>
                  <a:lnTo>
                    <a:pt x="1126" y="720"/>
                  </a:lnTo>
                  <a:lnTo>
                    <a:pt x="1122" y="713"/>
                  </a:lnTo>
                  <a:lnTo>
                    <a:pt x="1117" y="706"/>
                  </a:lnTo>
                  <a:lnTo>
                    <a:pt x="1117" y="706"/>
                  </a:lnTo>
                  <a:lnTo>
                    <a:pt x="1115" y="695"/>
                  </a:lnTo>
                  <a:lnTo>
                    <a:pt x="1115" y="684"/>
                  </a:lnTo>
                  <a:lnTo>
                    <a:pt x="1119" y="675"/>
                  </a:lnTo>
                  <a:lnTo>
                    <a:pt x="1124" y="666"/>
                  </a:lnTo>
                  <a:lnTo>
                    <a:pt x="1124" y="666"/>
                  </a:lnTo>
                  <a:lnTo>
                    <a:pt x="1133" y="655"/>
                  </a:lnTo>
                  <a:lnTo>
                    <a:pt x="1144" y="648"/>
                  </a:lnTo>
                  <a:lnTo>
                    <a:pt x="1144" y="648"/>
                  </a:lnTo>
                  <a:lnTo>
                    <a:pt x="1153" y="641"/>
                  </a:lnTo>
                  <a:lnTo>
                    <a:pt x="1160" y="633"/>
                  </a:lnTo>
                  <a:lnTo>
                    <a:pt x="1160" y="633"/>
                  </a:lnTo>
                  <a:lnTo>
                    <a:pt x="1164" y="628"/>
                  </a:lnTo>
                  <a:lnTo>
                    <a:pt x="1166" y="622"/>
                  </a:lnTo>
                  <a:lnTo>
                    <a:pt x="1167" y="617"/>
                  </a:lnTo>
                  <a:lnTo>
                    <a:pt x="1169" y="613"/>
                  </a:lnTo>
                  <a:lnTo>
                    <a:pt x="1169" y="613"/>
                  </a:lnTo>
                  <a:lnTo>
                    <a:pt x="1173" y="610"/>
                  </a:lnTo>
                  <a:lnTo>
                    <a:pt x="1178" y="606"/>
                  </a:lnTo>
                  <a:lnTo>
                    <a:pt x="1178" y="606"/>
                  </a:lnTo>
                  <a:lnTo>
                    <a:pt x="1195" y="601"/>
                  </a:lnTo>
                  <a:lnTo>
                    <a:pt x="1209" y="595"/>
                  </a:lnTo>
                  <a:lnTo>
                    <a:pt x="1209" y="595"/>
                  </a:lnTo>
                  <a:lnTo>
                    <a:pt x="1216" y="592"/>
                  </a:lnTo>
                  <a:lnTo>
                    <a:pt x="1218" y="590"/>
                  </a:lnTo>
                  <a:lnTo>
                    <a:pt x="1220" y="586"/>
                  </a:lnTo>
                  <a:lnTo>
                    <a:pt x="1220" y="586"/>
                  </a:lnTo>
                  <a:lnTo>
                    <a:pt x="1216" y="579"/>
                  </a:lnTo>
                  <a:lnTo>
                    <a:pt x="1213" y="574"/>
                  </a:lnTo>
                  <a:lnTo>
                    <a:pt x="1213" y="574"/>
                  </a:lnTo>
                  <a:lnTo>
                    <a:pt x="1209" y="570"/>
                  </a:lnTo>
                  <a:lnTo>
                    <a:pt x="1205" y="568"/>
                  </a:lnTo>
                  <a:lnTo>
                    <a:pt x="1196" y="566"/>
                  </a:lnTo>
                  <a:lnTo>
                    <a:pt x="1196" y="566"/>
                  </a:lnTo>
                  <a:lnTo>
                    <a:pt x="1191" y="566"/>
                  </a:lnTo>
                  <a:lnTo>
                    <a:pt x="1184" y="566"/>
                  </a:lnTo>
                  <a:lnTo>
                    <a:pt x="1182" y="565"/>
                  </a:lnTo>
                  <a:lnTo>
                    <a:pt x="1180" y="563"/>
                  </a:lnTo>
                  <a:lnTo>
                    <a:pt x="1180" y="561"/>
                  </a:lnTo>
                  <a:lnTo>
                    <a:pt x="1182" y="557"/>
                  </a:lnTo>
                  <a:lnTo>
                    <a:pt x="1182" y="557"/>
                  </a:lnTo>
                  <a:lnTo>
                    <a:pt x="1184" y="555"/>
                  </a:lnTo>
                  <a:lnTo>
                    <a:pt x="1186" y="554"/>
                  </a:lnTo>
                  <a:lnTo>
                    <a:pt x="1193" y="552"/>
                  </a:lnTo>
                  <a:lnTo>
                    <a:pt x="1205" y="554"/>
                  </a:lnTo>
                  <a:lnTo>
                    <a:pt x="1205" y="554"/>
                  </a:lnTo>
                  <a:lnTo>
                    <a:pt x="1215" y="557"/>
                  </a:lnTo>
                  <a:lnTo>
                    <a:pt x="1220" y="559"/>
                  </a:lnTo>
                  <a:lnTo>
                    <a:pt x="1224" y="559"/>
                  </a:lnTo>
                  <a:lnTo>
                    <a:pt x="1224" y="559"/>
                  </a:lnTo>
                  <a:lnTo>
                    <a:pt x="1227" y="557"/>
                  </a:lnTo>
                  <a:lnTo>
                    <a:pt x="1231" y="555"/>
                  </a:lnTo>
                  <a:lnTo>
                    <a:pt x="1234" y="550"/>
                  </a:lnTo>
                  <a:lnTo>
                    <a:pt x="1238" y="543"/>
                  </a:lnTo>
                  <a:lnTo>
                    <a:pt x="1242" y="539"/>
                  </a:lnTo>
                  <a:lnTo>
                    <a:pt x="1245" y="537"/>
                  </a:lnTo>
                  <a:lnTo>
                    <a:pt x="1245" y="537"/>
                  </a:lnTo>
                  <a:lnTo>
                    <a:pt x="1249" y="537"/>
                  </a:lnTo>
                  <a:lnTo>
                    <a:pt x="1253" y="537"/>
                  </a:lnTo>
                  <a:lnTo>
                    <a:pt x="1258" y="541"/>
                  </a:lnTo>
                  <a:lnTo>
                    <a:pt x="1258" y="541"/>
                  </a:lnTo>
                  <a:lnTo>
                    <a:pt x="1263" y="541"/>
                  </a:lnTo>
                  <a:lnTo>
                    <a:pt x="1267" y="541"/>
                  </a:lnTo>
                  <a:lnTo>
                    <a:pt x="1276" y="539"/>
                  </a:lnTo>
                  <a:lnTo>
                    <a:pt x="1291" y="530"/>
                  </a:lnTo>
                  <a:lnTo>
                    <a:pt x="1291" y="530"/>
                  </a:lnTo>
                  <a:lnTo>
                    <a:pt x="1305" y="525"/>
                  </a:lnTo>
                  <a:lnTo>
                    <a:pt x="1320" y="521"/>
                  </a:lnTo>
                  <a:lnTo>
                    <a:pt x="1320" y="521"/>
                  </a:lnTo>
                  <a:lnTo>
                    <a:pt x="1325" y="519"/>
                  </a:lnTo>
                  <a:lnTo>
                    <a:pt x="1329" y="516"/>
                  </a:lnTo>
                  <a:lnTo>
                    <a:pt x="1330" y="512"/>
                  </a:lnTo>
                  <a:lnTo>
                    <a:pt x="1330" y="507"/>
                  </a:lnTo>
                  <a:lnTo>
                    <a:pt x="1330" y="507"/>
                  </a:lnTo>
                  <a:lnTo>
                    <a:pt x="1329" y="499"/>
                  </a:lnTo>
                  <a:lnTo>
                    <a:pt x="1323" y="496"/>
                  </a:lnTo>
                  <a:lnTo>
                    <a:pt x="1320" y="492"/>
                  </a:lnTo>
                  <a:lnTo>
                    <a:pt x="1314" y="487"/>
                  </a:lnTo>
                  <a:lnTo>
                    <a:pt x="1314" y="487"/>
                  </a:lnTo>
                  <a:lnTo>
                    <a:pt x="1312" y="480"/>
                  </a:lnTo>
                  <a:lnTo>
                    <a:pt x="1312" y="480"/>
                  </a:lnTo>
                  <a:lnTo>
                    <a:pt x="1312" y="472"/>
                  </a:lnTo>
                  <a:lnTo>
                    <a:pt x="1312" y="465"/>
                  </a:lnTo>
                  <a:lnTo>
                    <a:pt x="1312" y="465"/>
                  </a:lnTo>
                  <a:lnTo>
                    <a:pt x="1314" y="460"/>
                  </a:lnTo>
                  <a:lnTo>
                    <a:pt x="1314" y="458"/>
                  </a:lnTo>
                  <a:lnTo>
                    <a:pt x="1314" y="456"/>
                  </a:lnTo>
                  <a:lnTo>
                    <a:pt x="1314" y="456"/>
                  </a:lnTo>
                  <a:lnTo>
                    <a:pt x="1312" y="452"/>
                  </a:lnTo>
                  <a:lnTo>
                    <a:pt x="1309" y="451"/>
                  </a:lnTo>
                  <a:lnTo>
                    <a:pt x="1301" y="447"/>
                  </a:lnTo>
                  <a:lnTo>
                    <a:pt x="1301" y="447"/>
                  </a:lnTo>
                  <a:lnTo>
                    <a:pt x="1298" y="442"/>
                  </a:lnTo>
                  <a:lnTo>
                    <a:pt x="1292" y="438"/>
                  </a:lnTo>
                  <a:lnTo>
                    <a:pt x="1292" y="438"/>
                  </a:lnTo>
                  <a:lnTo>
                    <a:pt x="1280" y="438"/>
                  </a:lnTo>
                  <a:lnTo>
                    <a:pt x="1267" y="438"/>
                  </a:lnTo>
                  <a:lnTo>
                    <a:pt x="1267" y="438"/>
                  </a:lnTo>
                  <a:lnTo>
                    <a:pt x="1263" y="440"/>
                  </a:lnTo>
                  <a:lnTo>
                    <a:pt x="1260" y="443"/>
                  </a:lnTo>
                  <a:lnTo>
                    <a:pt x="1258" y="447"/>
                  </a:lnTo>
                  <a:lnTo>
                    <a:pt x="1260" y="451"/>
                  </a:lnTo>
                  <a:lnTo>
                    <a:pt x="1260" y="451"/>
                  </a:lnTo>
                  <a:lnTo>
                    <a:pt x="1262" y="454"/>
                  </a:lnTo>
                  <a:lnTo>
                    <a:pt x="1265" y="458"/>
                  </a:lnTo>
                  <a:lnTo>
                    <a:pt x="1269" y="461"/>
                  </a:lnTo>
                  <a:lnTo>
                    <a:pt x="1269" y="463"/>
                  </a:lnTo>
                  <a:lnTo>
                    <a:pt x="1267" y="465"/>
                  </a:lnTo>
                  <a:lnTo>
                    <a:pt x="1267" y="465"/>
                  </a:lnTo>
                  <a:lnTo>
                    <a:pt x="1263" y="465"/>
                  </a:lnTo>
                  <a:lnTo>
                    <a:pt x="1260" y="467"/>
                  </a:lnTo>
                  <a:lnTo>
                    <a:pt x="1260" y="467"/>
                  </a:lnTo>
                  <a:lnTo>
                    <a:pt x="1256" y="469"/>
                  </a:lnTo>
                  <a:lnTo>
                    <a:pt x="1254" y="474"/>
                  </a:lnTo>
                  <a:lnTo>
                    <a:pt x="1254" y="474"/>
                  </a:lnTo>
                  <a:lnTo>
                    <a:pt x="1253" y="476"/>
                  </a:lnTo>
                  <a:lnTo>
                    <a:pt x="1253" y="480"/>
                  </a:lnTo>
                  <a:lnTo>
                    <a:pt x="1254" y="487"/>
                  </a:lnTo>
                  <a:lnTo>
                    <a:pt x="1254" y="487"/>
                  </a:lnTo>
                  <a:lnTo>
                    <a:pt x="1253" y="490"/>
                  </a:lnTo>
                  <a:lnTo>
                    <a:pt x="1249" y="494"/>
                  </a:lnTo>
                  <a:lnTo>
                    <a:pt x="1249" y="494"/>
                  </a:lnTo>
                  <a:lnTo>
                    <a:pt x="1240" y="507"/>
                  </a:lnTo>
                  <a:lnTo>
                    <a:pt x="1234" y="510"/>
                  </a:lnTo>
                  <a:lnTo>
                    <a:pt x="1231" y="512"/>
                  </a:lnTo>
                  <a:lnTo>
                    <a:pt x="1227" y="512"/>
                  </a:lnTo>
                  <a:lnTo>
                    <a:pt x="1227" y="512"/>
                  </a:lnTo>
                  <a:lnTo>
                    <a:pt x="1224" y="510"/>
                  </a:lnTo>
                  <a:lnTo>
                    <a:pt x="1220" y="508"/>
                  </a:lnTo>
                  <a:lnTo>
                    <a:pt x="1216" y="501"/>
                  </a:lnTo>
                  <a:lnTo>
                    <a:pt x="1216" y="501"/>
                  </a:lnTo>
                  <a:lnTo>
                    <a:pt x="1213" y="492"/>
                  </a:lnTo>
                  <a:lnTo>
                    <a:pt x="1213" y="483"/>
                  </a:lnTo>
                  <a:lnTo>
                    <a:pt x="1215" y="465"/>
                  </a:lnTo>
                  <a:lnTo>
                    <a:pt x="1215" y="465"/>
                  </a:lnTo>
                  <a:lnTo>
                    <a:pt x="1213" y="460"/>
                  </a:lnTo>
                  <a:lnTo>
                    <a:pt x="1211" y="454"/>
                  </a:lnTo>
                  <a:lnTo>
                    <a:pt x="1207" y="452"/>
                  </a:lnTo>
                  <a:lnTo>
                    <a:pt x="1205" y="451"/>
                  </a:lnTo>
                  <a:lnTo>
                    <a:pt x="1202" y="452"/>
                  </a:lnTo>
                  <a:lnTo>
                    <a:pt x="1198" y="454"/>
                  </a:lnTo>
                  <a:lnTo>
                    <a:pt x="1198" y="454"/>
                  </a:lnTo>
                  <a:lnTo>
                    <a:pt x="1196" y="458"/>
                  </a:lnTo>
                  <a:lnTo>
                    <a:pt x="1196" y="461"/>
                  </a:lnTo>
                  <a:lnTo>
                    <a:pt x="1195" y="470"/>
                  </a:lnTo>
                  <a:lnTo>
                    <a:pt x="1193" y="474"/>
                  </a:lnTo>
                  <a:lnTo>
                    <a:pt x="1191" y="476"/>
                  </a:lnTo>
                  <a:lnTo>
                    <a:pt x="1189" y="478"/>
                  </a:lnTo>
                  <a:lnTo>
                    <a:pt x="1184" y="476"/>
                  </a:lnTo>
                  <a:lnTo>
                    <a:pt x="1184" y="476"/>
                  </a:lnTo>
                  <a:lnTo>
                    <a:pt x="1180" y="472"/>
                  </a:lnTo>
                  <a:lnTo>
                    <a:pt x="1178" y="467"/>
                  </a:lnTo>
                  <a:lnTo>
                    <a:pt x="1178" y="467"/>
                  </a:lnTo>
                  <a:lnTo>
                    <a:pt x="1175" y="456"/>
                  </a:lnTo>
                  <a:lnTo>
                    <a:pt x="1173" y="452"/>
                  </a:lnTo>
                  <a:lnTo>
                    <a:pt x="1167" y="451"/>
                  </a:lnTo>
                  <a:lnTo>
                    <a:pt x="1167" y="451"/>
                  </a:lnTo>
                  <a:lnTo>
                    <a:pt x="1164" y="449"/>
                  </a:lnTo>
                  <a:lnTo>
                    <a:pt x="1160" y="445"/>
                  </a:lnTo>
                  <a:lnTo>
                    <a:pt x="1155" y="438"/>
                  </a:lnTo>
                  <a:lnTo>
                    <a:pt x="1155" y="438"/>
                  </a:lnTo>
                  <a:lnTo>
                    <a:pt x="1155" y="434"/>
                  </a:lnTo>
                  <a:lnTo>
                    <a:pt x="1155" y="431"/>
                  </a:lnTo>
                  <a:lnTo>
                    <a:pt x="1155" y="431"/>
                  </a:lnTo>
                  <a:lnTo>
                    <a:pt x="1157" y="427"/>
                  </a:lnTo>
                  <a:lnTo>
                    <a:pt x="1157" y="425"/>
                  </a:lnTo>
                  <a:lnTo>
                    <a:pt x="1157" y="423"/>
                  </a:lnTo>
                  <a:lnTo>
                    <a:pt x="1157" y="423"/>
                  </a:lnTo>
                  <a:lnTo>
                    <a:pt x="1155" y="422"/>
                  </a:lnTo>
                  <a:lnTo>
                    <a:pt x="1151" y="422"/>
                  </a:lnTo>
                  <a:lnTo>
                    <a:pt x="1151" y="422"/>
                  </a:lnTo>
                  <a:lnTo>
                    <a:pt x="1149" y="420"/>
                  </a:lnTo>
                  <a:lnTo>
                    <a:pt x="1149" y="418"/>
                  </a:lnTo>
                  <a:lnTo>
                    <a:pt x="1151" y="416"/>
                  </a:lnTo>
                  <a:lnTo>
                    <a:pt x="1151" y="416"/>
                  </a:lnTo>
                  <a:lnTo>
                    <a:pt x="1155" y="416"/>
                  </a:lnTo>
                  <a:lnTo>
                    <a:pt x="1157" y="416"/>
                  </a:lnTo>
                  <a:lnTo>
                    <a:pt x="1160" y="418"/>
                  </a:lnTo>
                  <a:lnTo>
                    <a:pt x="1162" y="416"/>
                  </a:lnTo>
                  <a:lnTo>
                    <a:pt x="1162" y="416"/>
                  </a:lnTo>
                  <a:lnTo>
                    <a:pt x="1164" y="414"/>
                  </a:lnTo>
                  <a:lnTo>
                    <a:pt x="1164" y="411"/>
                  </a:lnTo>
                  <a:lnTo>
                    <a:pt x="1160" y="405"/>
                  </a:lnTo>
                  <a:lnTo>
                    <a:pt x="1160" y="405"/>
                  </a:lnTo>
                  <a:lnTo>
                    <a:pt x="1157" y="402"/>
                  </a:lnTo>
                  <a:lnTo>
                    <a:pt x="1151" y="400"/>
                  </a:lnTo>
                  <a:lnTo>
                    <a:pt x="1142" y="396"/>
                  </a:lnTo>
                  <a:lnTo>
                    <a:pt x="1142" y="396"/>
                  </a:lnTo>
                  <a:lnTo>
                    <a:pt x="1128" y="385"/>
                  </a:lnTo>
                  <a:lnTo>
                    <a:pt x="1128" y="385"/>
                  </a:lnTo>
                  <a:lnTo>
                    <a:pt x="1124" y="384"/>
                  </a:lnTo>
                  <a:lnTo>
                    <a:pt x="1120" y="378"/>
                  </a:lnTo>
                  <a:lnTo>
                    <a:pt x="1117" y="373"/>
                  </a:lnTo>
                  <a:lnTo>
                    <a:pt x="1117" y="369"/>
                  </a:lnTo>
                  <a:lnTo>
                    <a:pt x="1117" y="369"/>
                  </a:lnTo>
                  <a:lnTo>
                    <a:pt x="1120" y="366"/>
                  </a:lnTo>
                  <a:lnTo>
                    <a:pt x="1124" y="364"/>
                  </a:lnTo>
                  <a:lnTo>
                    <a:pt x="1124" y="362"/>
                  </a:lnTo>
                  <a:lnTo>
                    <a:pt x="1124" y="362"/>
                  </a:lnTo>
                  <a:lnTo>
                    <a:pt x="1124" y="356"/>
                  </a:lnTo>
                  <a:lnTo>
                    <a:pt x="1122" y="353"/>
                  </a:lnTo>
                  <a:lnTo>
                    <a:pt x="1122" y="353"/>
                  </a:lnTo>
                  <a:lnTo>
                    <a:pt x="1122" y="351"/>
                  </a:lnTo>
                  <a:lnTo>
                    <a:pt x="1126" y="349"/>
                  </a:lnTo>
                  <a:lnTo>
                    <a:pt x="1135" y="347"/>
                  </a:lnTo>
                  <a:lnTo>
                    <a:pt x="1135" y="347"/>
                  </a:lnTo>
                  <a:lnTo>
                    <a:pt x="1142" y="346"/>
                  </a:lnTo>
                  <a:lnTo>
                    <a:pt x="1149" y="344"/>
                  </a:lnTo>
                  <a:lnTo>
                    <a:pt x="1149" y="344"/>
                  </a:lnTo>
                  <a:lnTo>
                    <a:pt x="1157" y="346"/>
                  </a:lnTo>
                  <a:lnTo>
                    <a:pt x="1160" y="346"/>
                  </a:lnTo>
                  <a:lnTo>
                    <a:pt x="1164" y="344"/>
                  </a:lnTo>
                  <a:lnTo>
                    <a:pt x="1164" y="344"/>
                  </a:lnTo>
                  <a:lnTo>
                    <a:pt x="1169" y="340"/>
                  </a:lnTo>
                  <a:lnTo>
                    <a:pt x="1173" y="335"/>
                  </a:lnTo>
                  <a:lnTo>
                    <a:pt x="1175" y="328"/>
                  </a:lnTo>
                  <a:lnTo>
                    <a:pt x="1175" y="324"/>
                  </a:lnTo>
                  <a:lnTo>
                    <a:pt x="1173" y="320"/>
                  </a:lnTo>
                  <a:lnTo>
                    <a:pt x="1173" y="320"/>
                  </a:lnTo>
                  <a:lnTo>
                    <a:pt x="1169" y="317"/>
                  </a:lnTo>
                  <a:lnTo>
                    <a:pt x="1162" y="311"/>
                  </a:lnTo>
                  <a:lnTo>
                    <a:pt x="1151" y="306"/>
                  </a:lnTo>
                  <a:lnTo>
                    <a:pt x="1151" y="306"/>
                  </a:lnTo>
                  <a:lnTo>
                    <a:pt x="1135" y="304"/>
                  </a:lnTo>
                  <a:lnTo>
                    <a:pt x="1126" y="304"/>
                  </a:lnTo>
                  <a:lnTo>
                    <a:pt x="1119" y="304"/>
                  </a:lnTo>
                  <a:lnTo>
                    <a:pt x="1119" y="304"/>
                  </a:lnTo>
                  <a:lnTo>
                    <a:pt x="1108" y="309"/>
                  </a:lnTo>
                  <a:lnTo>
                    <a:pt x="1108" y="309"/>
                  </a:lnTo>
                  <a:lnTo>
                    <a:pt x="1102" y="311"/>
                  </a:lnTo>
                  <a:lnTo>
                    <a:pt x="1099" y="313"/>
                  </a:lnTo>
                  <a:lnTo>
                    <a:pt x="1099" y="313"/>
                  </a:lnTo>
                  <a:lnTo>
                    <a:pt x="1095" y="318"/>
                  </a:lnTo>
                  <a:lnTo>
                    <a:pt x="1095" y="326"/>
                  </a:lnTo>
                  <a:lnTo>
                    <a:pt x="1097" y="331"/>
                  </a:lnTo>
                  <a:lnTo>
                    <a:pt x="1099" y="337"/>
                  </a:lnTo>
                  <a:lnTo>
                    <a:pt x="1099" y="337"/>
                  </a:lnTo>
                  <a:lnTo>
                    <a:pt x="1100" y="340"/>
                  </a:lnTo>
                  <a:lnTo>
                    <a:pt x="1102" y="346"/>
                  </a:lnTo>
                  <a:lnTo>
                    <a:pt x="1102" y="346"/>
                  </a:lnTo>
                  <a:lnTo>
                    <a:pt x="1102" y="351"/>
                  </a:lnTo>
                  <a:lnTo>
                    <a:pt x="1100" y="355"/>
                  </a:lnTo>
                  <a:lnTo>
                    <a:pt x="1102" y="356"/>
                  </a:lnTo>
                  <a:lnTo>
                    <a:pt x="1102" y="356"/>
                  </a:lnTo>
                  <a:lnTo>
                    <a:pt x="1106" y="360"/>
                  </a:lnTo>
                  <a:lnTo>
                    <a:pt x="1108" y="362"/>
                  </a:lnTo>
                  <a:lnTo>
                    <a:pt x="1110" y="364"/>
                  </a:lnTo>
                  <a:lnTo>
                    <a:pt x="1110" y="364"/>
                  </a:lnTo>
                  <a:lnTo>
                    <a:pt x="1110" y="369"/>
                  </a:lnTo>
                  <a:lnTo>
                    <a:pt x="1108" y="373"/>
                  </a:lnTo>
                  <a:lnTo>
                    <a:pt x="1100" y="378"/>
                  </a:lnTo>
                  <a:lnTo>
                    <a:pt x="1100" y="378"/>
                  </a:lnTo>
                  <a:lnTo>
                    <a:pt x="1097" y="385"/>
                  </a:lnTo>
                  <a:lnTo>
                    <a:pt x="1095" y="394"/>
                  </a:lnTo>
                  <a:lnTo>
                    <a:pt x="1095" y="394"/>
                  </a:lnTo>
                  <a:lnTo>
                    <a:pt x="1093" y="398"/>
                  </a:lnTo>
                  <a:lnTo>
                    <a:pt x="1090" y="402"/>
                  </a:lnTo>
                  <a:lnTo>
                    <a:pt x="1090" y="402"/>
                  </a:lnTo>
                  <a:lnTo>
                    <a:pt x="1086" y="407"/>
                  </a:lnTo>
                  <a:lnTo>
                    <a:pt x="1082" y="416"/>
                  </a:lnTo>
                  <a:lnTo>
                    <a:pt x="1082" y="416"/>
                  </a:lnTo>
                  <a:lnTo>
                    <a:pt x="1082" y="420"/>
                  </a:lnTo>
                  <a:lnTo>
                    <a:pt x="1084" y="425"/>
                  </a:lnTo>
                  <a:lnTo>
                    <a:pt x="1086" y="427"/>
                  </a:lnTo>
                  <a:lnTo>
                    <a:pt x="1090" y="431"/>
                  </a:lnTo>
                  <a:lnTo>
                    <a:pt x="1090" y="431"/>
                  </a:lnTo>
                  <a:lnTo>
                    <a:pt x="1095" y="432"/>
                  </a:lnTo>
                  <a:lnTo>
                    <a:pt x="1100" y="432"/>
                  </a:lnTo>
                  <a:lnTo>
                    <a:pt x="1111" y="432"/>
                  </a:lnTo>
                  <a:lnTo>
                    <a:pt x="1111" y="432"/>
                  </a:lnTo>
                  <a:lnTo>
                    <a:pt x="1120" y="434"/>
                  </a:lnTo>
                  <a:lnTo>
                    <a:pt x="1124" y="438"/>
                  </a:lnTo>
                  <a:lnTo>
                    <a:pt x="1128" y="442"/>
                  </a:lnTo>
                  <a:lnTo>
                    <a:pt x="1128" y="442"/>
                  </a:lnTo>
                  <a:lnTo>
                    <a:pt x="1129" y="445"/>
                  </a:lnTo>
                  <a:lnTo>
                    <a:pt x="1129" y="447"/>
                  </a:lnTo>
                  <a:lnTo>
                    <a:pt x="1128" y="451"/>
                  </a:lnTo>
                  <a:lnTo>
                    <a:pt x="1124" y="452"/>
                  </a:lnTo>
                  <a:lnTo>
                    <a:pt x="1124" y="452"/>
                  </a:lnTo>
                  <a:lnTo>
                    <a:pt x="1117" y="454"/>
                  </a:lnTo>
                  <a:lnTo>
                    <a:pt x="1115" y="458"/>
                  </a:lnTo>
                  <a:lnTo>
                    <a:pt x="1115" y="461"/>
                  </a:lnTo>
                  <a:lnTo>
                    <a:pt x="1115" y="461"/>
                  </a:lnTo>
                  <a:lnTo>
                    <a:pt x="1117" y="465"/>
                  </a:lnTo>
                  <a:lnTo>
                    <a:pt x="1120" y="467"/>
                  </a:lnTo>
                  <a:lnTo>
                    <a:pt x="1122" y="469"/>
                  </a:lnTo>
                  <a:lnTo>
                    <a:pt x="1124" y="472"/>
                  </a:lnTo>
                  <a:lnTo>
                    <a:pt x="1124" y="472"/>
                  </a:lnTo>
                  <a:lnTo>
                    <a:pt x="1124" y="474"/>
                  </a:lnTo>
                  <a:lnTo>
                    <a:pt x="1122" y="478"/>
                  </a:lnTo>
                  <a:lnTo>
                    <a:pt x="1113" y="483"/>
                  </a:lnTo>
                  <a:lnTo>
                    <a:pt x="1104" y="487"/>
                  </a:lnTo>
                  <a:lnTo>
                    <a:pt x="1099" y="492"/>
                  </a:lnTo>
                  <a:lnTo>
                    <a:pt x="1099" y="492"/>
                  </a:lnTo>
                  <a:lnTo>
                    <a:pt x="1097" y="498"/>
                  </a:lnTo>
                  <a:lnTo>
                    <a:pt x="1097" y="501"/>
                  </a:lnTo>
                  <a:lnTo>
                    <a:pt x="1097" y="507"/>
                  </a:lnTo>
                  <a:lnTo>
                    <a:pt x="1095" y="512"/>
                  </a:lnTo>
                  <a:lnTo>
                    <a:pt x="1095" y="512"/>
                  </a:lnTo>
                  <a:lnTo>
                    <a:pt x="1093" y="514"/>
                  </a:lnTo>
                  <a:lnTo>
                    <a:pt x="1090" y="514"/>
                  </a:lnTo>
                  <a:lnTo>
                    <a:pt x="1086" y="514"/>
                  </a:lnTo>
                  <a:lnTo>
                    <a:pt x="1084" y="510"/>
                  </a:lnTo>
                  <a:lnTo>
                    <a:pt x="1084" y="510"/>
                  </a:lnTo>
                  <a:lnTo>
                    <a:pt x="1081" y="507"/>
                  </a:lnTo>
                  <a:lnTo>
                    <a:pt x="1079" y="503"/>
                  </a:lnTo>
                  <a:lnTo>
                    <a:pt x="1077" y="492"/>
                  </a:lnTo>
                  <a:lnTo>
                    <a:pt x="1075" y="483"/>
                  </a:lnTo>
                  <a:lnTo>
                    <a:pt x="1072" y="481"/>
                  </a:lnTo>
                  <a:lnTo>
                    <a:pt x="1066" y="480"/>
                  </a:lnTo>
                  <a:lnTo>
                    <a:pt x="1066" y="480"/>
                  </a:lnTo>
                  <a:lnTo>
                    <a:pt x="1061" y="478"/>
                  </a:lnTo>
                  <a:lnTo>
                    <a:pt x="1059" y="480"/>
                  </a:lnTo>
                  <a:lnTo>
                    <a:pt x="1055" y="483"/>
                  </a:lnTo>
                  <a:lnTo>
                    <a:pt x="1055" y="489"/>
                  </a:lnTo>
                  <a:lnTo>
                    <a:pt x="1055" y="489"/>
                  </a:lnTo>
                  <a:lnTo>
                    <a:pt x="1052" y="494"/>
                  </a:lnTo>
                  <a:lnTo>
                    <a:pt x="1046" y="498"/>
                  </a:lnTo>
                  <a:lnTo>
                    <a:pt x="1039" y="501"/>
                  </a:lnTo>
                  <a:lnTo>
                    <a:pt x="1034" y="501"/>
                  </a:lnTo>
                  <a:lnTo>
                    <a:pt x="1034" y="501"/>
                  </a:lnTo>
                  <a:lnTo>
                    <a:pt x="1021" y="498"/>
                  </a:lnTo>
                  <a:lnTo>
                    <a:pt x="1015" y="496"/>
                  </a:lnTo>
                  <a:lnTo>
                    <a:pt x="1010" y="496"/>
                  </a:lnTo>
                  <a:lnTo>
                    <a:pt x="1010" y="496"/>
                  </a:lnTo>
                  <a:lnTo>
                    <a:pt x="1005" y="498"/>
                  </a:lnTo>
                  <a:lnTo>
                    <a:pt x="999" y="498"/>
                  </a:lnTo>
                  <a:lnTo>
                    <a:pt x="999" y="498"/>
                  </a:lnTo>
                  <a:lnTo>
                    <a:pt x="996" y="494"/>
                  </a:lnTo>
                  <a:lnTo>
                    <a:pt x="992" y="490"/>
                  </a:lnTo>
                  <a:lnTo>
                    <a:pt x="988" y="487"/>
                  </a:lnTo>
                  <a:lnTo>
                    <a:pt x="985" y="483"/>
                  </a:lnTo>
                  <a:lnTo>
                    <a:pt x="985" y="483"/>
                  </a:lnTo>
                  <a:lnTo>
                    <a:pt x="979" y="483"/>
                  </a:lnTo>
                  <a:lnTo>
                    <a:pt x="972" y="483"/>
                  </a:lnTo>
                  <a:lnTo>
                    <a:pt x="972" y="483"/>
                  </a:lnTo>
                  <a:lnTo>
                    <a:pt x="965" y="483"/>
                  </a:lnTo>
                  <a:lnTo>
                    <a:pt x="957" y="480"/>
                  </a:lnTo>
                  <a:lnTo>
                    <a:pt x="945" y="469"/>
                  </a:lnTo>
                  <a:lnTo>
                    <a:pt x="945" y="469"/>
                  </a:lnTo>
                  <a:lnTo>
                    <a:pt x="939" y="467"/>
                  </a:lnTo>
                  <a:lnTo>
                    <a:pt x="936" y="465"/>
                  </a:lnTo>
                  <a:lnTo>
                    <a:pt x="925" y="465"/>
                  </a:lnTo>
                  <a:lnTo>
                    <a:pt x="925" y="465"/>
                  </a:lnTo>
                  <a:lnTo>
                    <a:pt x="918" y="465"/>
                  </a:lnTo>
                  <a:lnTo>
                    <a:pt x="907" y="465"/>
                  </a:lnTo>
                  <a:lnTo>
                    <a:pt x="901" y="467"/>
                  </a:lnTo>
                  <a:lnTo>
                    <a:pt x="898" y="469"/>
                  </a:lnTo>
                  <a:lnTo>
                    <a:pt x="896" y="472"/>
                  </a:lnTo>
                  <a:lnTo>
                    <a:pt x="898" y="478"/>
                  </a:lnTo>
                  <a:lnTo>
                    <a:pt x="898" y="478"/>
                  </a:lnTo>
                  <a:lnTo>
                    <a:pt x="900" y="481"/>
                  </a:lnTo>
                  <a:lnTo>
                    <a:pt x="903" y="481"/>
                  </a:lnTo>
                  <a:lnTo>
                    <a:pt x="912" y="480"/>
                  </a:lnTo>
                  <a:lnTo>
                    <a:pt x="912" y="480"/>
                  </a:lnTo>
                  <a:lnTo>
                    <a:pt x="916" y="478"/>
                  </a:lnTo>
                  <a:lnTo>
                    <a:pt x="919" y="480"/>
                  </a:lnTo>
                  <a:lnTo>
                    <a:pt x="921" y="483"/>
                  </a:lnTo>
                  <a:lnTo>
                    <a:pt x="919" y="487"/>
                  </a:lnTo>
                  <a:lnTo>
                    <a:pt x="919" y="487"/>
                  </a:lnTo>
                  <a:lnTo>
                    <a:pt x="916" y="490"/>
                  </a:lnTo>
                  <a:lnTo>
                    <a:pt x="912" y="492"/>
                  </a:lnTo>
                  <a:lnTo>
                    <a:pt x="903" y="496"/>
                  </a:lnTo>
                  <a:lnTo>
                    <a:pt x="903" y="496"/>
                  </a:lnTo>
                  <a:lnTo>
                    <a:pt x="900" y="499"/>
                  </a:lnTo>
                  <a:lnTo>
                    <a:pt x="900" y="507"/>
                  </a:lnTo>
                  <a:lnTo>
                    <a:pt x="900" y="512"/>
                  </a:lnTo>
                  <a:lnTo>
                    <a:pt x="901" y="517"/>
                  </a:lnTo>
                  <a:lnTo>
                    <a:pt x="901" y="517"/>
                  </a:lnTo>
                  <a:lnTo>
                    <a:pt x="901" y="523"/>
                  </a:lnTo>
                  <a:lnTo>
                    <a:pt x="901" y="525"/>
                  </a:lnTo>
                  <a:lnTo>
                    <a:pt x="900" y="525"/>
                  </a:lnTo>
                  <a:lnTo>
                    <a:pt x="900" y="525"/>
                  </a:lnTo>
                  <a:lnTo>
                    <a:pt x="894" y="525"/>
                  </a:lnTo>
                  <a:lnTo>
                    <a:pt x="889" y="523"/>
                  </a:lnTo>
                  <a:lnTo>
                    <a:pt x="889" y="523"/>
                  </a:lnTo>
                  <a:lnTo>
                    <a:pt x="887" y="517"/>
                  </a:lnTo>
                  <a:lnTo>
                    <a:pt x="885" y="512"/>
                  </a:lnTo>
                  <a:lnTo>
                    <a:pt x="885" y="507"/>
                  </a:lnTo>
                  <a:lnTo>
                    <a:pt x="883" y="501"/>
                  </a:lnTo>
                  <a:lnTo>
                    <a:pt x="883" y="501"/>
                  </a:lnTo>
                  <a:lnTo>
                    <a:pt x="880" y="496"/>
                  </a:lnTo>
                  <a:lnTo>
                    <a:pt x="876" y="494"/>
                  </a:lnTo>
                  <a:lnTo>
                    <a:pt x="865" y="490"/>
                  </a:lnTo>
                  <a:lnTo>
                    <a:pt x="865" y="490"/>
                  </a:lnTo>
                  <a:lnTo>
                    <a:pt x="853" y="490"/>
                  </a:lnTo>
                  <a:lnTo>
                    <a:pt x="842" y="494"/>
                  </a:lnTo>
                  <a:lnTo>
                    <a:pt x="842" y="494"/>
                  </a:lnTo>
                  <a:lnTo>
                    <a:pt x="834" y="494"/>
                  </a:lnTo>
                  <a:lnTo>
                    <a:pt x="827" y="496"/>
                  </a:lnTo>
                  <a:lnTo>
                    <a:pt x="827" y="496"/>
                  </a:lnTo>
                  <a:lnTo>
                    <a:pt x="822" y="496"/>
                  </a:lnTo>
                  <a:lnTo>
                    <a:pt x="818" y="494"/>
                  </a:lnTo>
                  <a:lnTo>
                    <a:pt x="816" y="492"/>
                  </a:lnTo>
                  <a:lnTo>
                    <a:pt x="816" y="492"/>
                  </a:lnTo>
                  <a:lnTo>
                    <a:pt x="813" y="483"/>
                  </a:lnTo>
                  <a:lnTo>
                    <a:pt x="811" y="476"/>
                  </a:lnTo>
                  <a:lnTo>
                    <a:pt x="811" y="476"/>
                  </a:lnTo>
                  <a:lnTo>
                    <a:pt x="805" y="470"/>
                  </a:lnTo>
                  <a:lnTo>
                    <a:pt x="800" y="467"/>
                  </a:lnTo>
                  <a:lnTo>
                    <a:pt x="800" y="467"/>
                  </a:lnTo>
                  <a:lnTo>
                    <a:pt x="793" y="467"/>
                  </a:lnTo>
                  <a:lnTo>
                    <a:pt x="786" y="467"/>
                  </a:lnTo>
                  <a:lnTo>
                    <a:pt x="778" y="467"/>
                  </a:lnTo>
                  <a:lnTo>
                    <a:pt x="771" y="467"/>
                  </a:lnTo>
                  <a:lnTo>
                    <a:pt x="771" y="467"/>
                  </a:lnTo>
                  <a:lnTo>
                    <a:pt x="760" y="463"/>
                  </a:lnTo>
                  <a:lnTo>
                    <a:pt x="751" y="458"/>
                  </a:lnTo>
                  <a:lnTo>
                    <a:pt x="751" y="458"/>
                  </a:lnTo>
                  <a:lnTo>
                    <a:pt x="742" y="449"/>
                  </a:lnTo>
                  <a:lnTo>
                    <a:pt x="729" y="442"/>
                  </a:lnTo>
                  <a:lnTo>
                    <a:pt x="717" y="436"/>
                  </a:lnTo>
                  <a:lnTo>
                    <a:pt x="704" y="434"/>
                  </a:lnTo>
                  <a:lnTo>
                    <a:pt x="704" y="434"/>
                  </a:lnTo>
                  <a:lnTo>
                    <a:pt x="697" y="436"/>
                  </a:lnTo>
                  <a:lnTo>
                    <a:pt x="691" y="438"/>
                  </a:lnTo>
                  <a:lnTo>
                    <a:pt x="681" y="442"/>
                  </a:lnTo>
                  <a:lnTo>
                    <a:pt x="681" y="442"/>
                  </a:lnTo>
                  <a:lnTo>
                    <a:pt x="677" y="442"/>
                  </a:lnTo>
                  <a:lnTo>
                    <a:pt x="675" y="440"/>
                  </a:lnTo>
                  <a:lnTo>
                    <a:pt x="673" y="432"/>
                  </a:lnTo>
                  <a:lnTo>
                    <a:pt x="673" y="432"/>
                  </a:lnTo>
                  <a:lnTo>
                    <a:pt x="670" y="429"/>
                  </a:lnTo>
                  <a:lnTo>
                    <a:pt x="668" y="427"/>
                  </a:lnTo>
                  <a:lnTo>
                    <a:pt x="666" y="427"/>
                  </a:lnTo>
                  <a:lnTo>
                    <a:pt x="666" y="427"/>
                  </a:lnTo>
                  <a:lnTo>
                    <a:pt x="662" y="427"/>
                  </a:lnTo>
                  <a:lnTo>
                    <a:pt x="662" y="429"/>
                  </a:lnTo>
                  <a:lnTo>
                    <a:pt x="661" y="434"/>
                  </a:lnTo>
                  <a:lnTo>
                    <a:pt x="661" y="434"/>
                  </a:lnTo>
                  <a:lnTo>
                    <a:pt x="661" y="445"/>
                  </a:lnTo>
                  <a:lnTo>
                    <a:pt x="659" y="447"/>
                  </a:lnTo>
                  <a:lnTo>
                    <a:pt x="655" y="451"/>
                  </a:lnTo>
                  <a:lnTo>
                    <a:pt x="655" y="451"/>
                  </a:lnTo>
                  <a:lnTo>
                    <a:pt x="646" y="451"/>
                  </a:lnTo>
                  <a:lnTo>
                    <a:pt x="639" y="449"/>
                  </a:lnTo>
                  <a:lnTo>
                    <a:pt x="639" y="449"/>
                  </a:lnTo>
                  <a:lnTo>
                    <a:pt x="634" y="443"/>
                  </a:lnTo>
                  <a:lnTo>
                    <a:pt x="632" y="438"/>
                  </a:lnTo>
                  <a:lnTo>
                    <a:pt x="630" y="423"/>
                  </a:lnTo>
                  <a:lnTo>
                    <a:pt x="630" y="423"/>
                  </a:lnTo>
                  <a:lnTo>
                    <a:pt x="626" y="414"/>
                  </a:lnTo>
                  <a:lnTo>
                    <a:pt x="626" y="414"/>
                  </a:lnTo>
                  <a:lnTo>
                    <a:pt x="623" y="407"/>
                  </a:lnTo>
                  <a:lnTo>
                    <a:pt x="617" y="402"/>
                  </a:lnTo>
                  <a:lnTo>
                    <a:pt x="617" y="402"/>
                  </a:lnTo>
                  <a:lnTo>
                    <a:pt x="612" y="400"/>
                  </a:lnTo>
                  <a:lnTo>
                    <a:pt x="606" y="398"/>
                  </a:lnTo>
                  <a:lnTo>
                    <a:pt x="601" y="402"/>
                  </a:lnTo>
                  <a:lnTo>
                    <a:pt x="597" y="405"/>
                  </a:lnTo>
                  <a:lnTo>
                    <a:pt x="597" y="405"/>
                  </a:lnTo>
                  <a:lnTo>
                    <a:pt x="595" y="413"/>
                  </a:lnTo>
                  <a:lnTo>
                    <a:pt x="594" y="420"/>
                  </a:lnTo>
                  <a:lnTo>
                    <a:pt x="592" y="427"/>
                  </a:lnTo>
                  <a:lnTo>
                    <a:pt x="590" y="432"/>
                  </a:lnTo>
                  <a:lnTo>
                    <a:pt x="590" y="432"/>
                  </a:lnTo>
                  <a:lnTo>
                    <a:pt x="585" y="432"/>
                  </a:lnTo>
                  <a:lnTo>
                    <a:pt x="579" y="432"/>
                  </a:lnTo>
                  <a:lnTo>
                    <a:pt x="579" y="432"/>
                  </a:lnTo>
                  <a:lnTo>
                    <a:pt x="570" y="436"/>
                  </a:lnTo>
                  <a:lnTo>
                    <a:pt x="567" y="438"/>
                  </a:lnTo>
                  <a:lnTo>
                    <a:pt x="563" y="442"/>
                  </a:lnTo>
                  <a:lnTo>
                    <a:pt x="563" y="442"/>
                  </a:lnTo>
                  <a:lnTo>
                    <a:pt x="561" y="445"/>
                  </a:lnTo>
                  <a:lnTo>
                    <a:pt x="561" y="449"/>
                  </a:lnTo>
                  <a:lnTo>
                    <a:pt x="559" y="456"/>
                  </a:lnTo>
                  <a:lnTo>
                    <a:pt x="559" y="456"/>
                  </a:lnTo>
                  <a:lnTo>
                    <a:pt x="556" y="458"/>
                  </a:lnTo>
                  <a:lnTo>
                    <a:pt x="552" y="458"/>
                  </a:lnTo>
                  <a:lnTo>
                    <a:pt x="545" y="460"/>
                  </a:lnTo>
                  <a:lnTo>
                    <a:pt x="545" y="460"/>
                  </a:lnTo>
                  <a:lnTo>
                    <a:pt x="541" y="461"/>
                  </a:lnTo>
                  <a:lnTo>
                    <a:pt x="538" y="461"/>
                  </a:lnTo>
                  <a:lnTo>
                    <a:pt x="534" y="461"/>
                  </a:lnTo>
                  <a:lnTo>
                    <a:pt x="534" y="456"/>
                  </a:lnTo>
                  <a:lnTo>
                    <a:pt x="534" y="456"/>
                  </a:lnTo>
                  <a:lnTo>
                    <a:pt x="534" y="449"/>
                  </a:lnTo>
                  <a:lnTo>
                    <a:pt x="538" y="443"/>
                  </a:lnTo>
                  <a:lnTo>
                    <a:pt x="543" y="438"/>
                  </a:lnTo>
                  <a:lnTo>
                    <a:pt x="548" y="434"/>
                  </a:lnTo>
                  <a:lnTo>
                    <a:pt x="548" y="434"/>
                  </a:lnTo>
                  <a:lnTo>
                    <a:pt x="561" y="431"/>
                  </a:lnTo>
                  <a:lnTo>
                    <a:pt x="567" y="429"/>
                  </a:lnTo>
                  <a:lnTo>
                    <a:pt x="570" y="425"/>
                  </a:lnTo>
                  <a:lnTo>
                    <a:pt x="570" y="425"/>
                  </a:lnTo>
                  <a:lnTo>
                    <a:pt x="570" y="422"/>
                  </a:lnTo>
                  <a:lnTo>
                    <a:pt x="568" y="420"/>
                  </a:lnTo>
                  <a:lnTo>
                    <a:pt x="565" y="418"/>
                  </a:lnTo>
                  <a:lnTo>
                    <a:pt x="559" y="416"/>
                  </a:lnTo>
                  <a:lnTo>
                    <a:pt x="556" y="418"/>
                  </a:lnTo>
                  <a:lnTo>
                    <a:pt x="556" y="418"/>
                  </a:lnTo>
                  <a:lnTo>
                    <a:pt x="548" y="422"/>
                  </a:lnTo>
                  <a:lnTo>
                    <a:pt x="543" y="425"/>
                  </a:lnTo>
                  <a:lnTo>
                    <a:pt x="536" y="431"/>
                  </a:lnTo>
                  <a:lnTo>
                    <a:pt x="529" y="432"/>
                  </a:lnTo>
                  <a:lnTo>
                    <a:pt x="529" y="432"/>
                  </a:lnTo>
                  <a:lnTo>
                    <a:pt x="519" y="432"/>
                  </a:lnTo>
                  <a:lnTo>
                    <a:pt x="512" y="432"/>
                  </a:lnTo>
                  <a:lnTo>
                    <a:pt x="512" y="432"/>
                  </a:lnTo>
                  <a:lnTo>
                    <a:pt x="507" y="434"/>
                  </a:lnTo>
                  <a:lnTo>
                    <a:pt x="503" y="436"/>
                  </a:lnTo>
                  <a:lnTo>
                    <a:pt x="496" y="442"/>
                  </a:lnTo>
                  <a:lnTo>
                    <a:pt x="496" y="442"/>
                  </a:lnTo>
                  <a:lnTo>
                    <a:pt x="487" y="451"/>
                  </a:lnTo>
                  <a:lnTo>
                    <a:pt x="481" y="454"/>
                  </a:lnTo>
                  <a:lnTo>
                    <a:pt x="476" y="454"/>
                  </a:lnTo>
                  <a:lnTo>
                    <a:pt x="476" y="454"/>
                  </a:lnTo>
                  <a:lnTo>
                    <a:pt x="463" y="451"/>
                  </a:lnTo>
                  <a:lnTo>
                    <a:pt x="451" y="445"/>
                  </a:lnTo>
                  <a:lnTo>
                    <a:pt x="451" y="445"/>
                  </a:lnTo>
                  <a:lnTo>
                    <a:pt x="443" y="442"/>
                  </a:lnTo>
                  <a:lnTo>
                    <a:pt x="434" y="438"/>
                  </a:lnTo>
                  <a:lnTo>
                    <a:pt x="434" y="438"/>
                  </a:lnTo>
                  <a:lnTo>
                    <a:pt x="414" y="432"/>
                  </a:lnTo>
                  <a:lnTo>
                    <a:pt x="395" y="431"/>
                  </a:lnTo>
                  <a:lnTo>
                    <a:pt x="375" y="429"/>
                  </a:lnTo>
                  <a:lnTo>
                    <a:pt x="355" y="429"/>
                  </a:lnTo>
                  <a:lnTo>
                    <a:pt x="355" y="429"/>
                  </a:lnTo>
                  <a:lnTo>
                    <a:pt x="338" y="429"/>
                  </a:lnTo>
                  <a:lnTo>
                    <a:pt x="324" y="427"/>
                  </a:lnTo>
                  <a:lnTo>
                    <a:pt x="293" y="422"/>
                  </a:lnTo>
                  <a:lnTo>
                    <a:pt x="293" y="422"/>
                  </a:lnTo>
                  <a:lnTo>
                    <a:pt x="264" y="416"/>
                  </a:lnTo>
                  <a:lnTo>
                    <a:pt x="235" y="409"/>
                  </a:lnTo>
                  <a:lnTo>
                    <a:pt x="235" y="409"/>
                  </a:lnTo>
                  <a:lnTo>
                    <a:pt x="212" y="405"/>
                  </a:lnTo>
                  <a:lnTo>
                    <a:pt x="190" y="402"/>
                  </a:lnTo>
                  <a:lnTo>
                    <a:pt x="190" y="402"/>
                  </a:lnTo>
                  <a:lnTo>
                    <a:pt x="168" y="402"/>
                  </a:lnTo>
                  <a:lnTo>
                    <a:pt x="168" y="402"/>
                  </a:lnTo>
                  <a:lnTo>
                    <a:pt x="148" y="402"/>
                  </a:lnTo>
                  <a:lnTo>
                    <a:pt x="139" y="404"/>
                  </a:lnTo>
                  <a:lnTo>
                    <a:pt x="130" y="405"/>
                  </a:lnTo>
                  <a:lnTo>
                    <a:pt x="130" y="405"/>
                  </a:lnTo>
                  <a:lnTo>
                    <a:pt x="107" y="414"/>
                  </a:lnTo>
                  <a:lnTo>
                    <a:pt x="96" y="420"/>
                  </a:lnTo>
                  <a:lnTo>
                    <a:pt x="83" y="425"/>
                  </a:lnTo>
                  <a:lnTo>
                    <a:pt x="83" y="425"/>
                  </a:lnTo>
                  <a:lnTo>
                    <a:pt x="72" y="434"/>
                  </a:lnTo>
                  <a:lnTo>
                    <a:pt x="69" y="440"/>
                  </a:lnTo>
                  <a:lnTo>
                    <a:pt x="65" y="445"/>
                  </a:lnTo>
                  <a:lnTo>
                    <a:pt x="65" y="445"/>
                  </a:lnTo>
                  <a:lnTo>
                    <a:pt x="63" y="449"/>
                  </a:lnTo>
                  <a:lnTo>
                    <a:pt x="63" y="454"/>
                  </a:lnTo>
                  <a:lnTo>
                    <a:pt x="63" y="454"/>
                  </a:lnTo>
                  <a:lnTo>
                    <a:pt x="62" y="458"/>
                  </a:lnTo>
                  <a:lnTo>
                    <a:pt x="58" y="458"/>
                  </a:lnTo>
                  <a:lnTo>
                    <a:pt x="51" y="458"/>
                  </a:lnTo>
                  <a:lnTo>
                    <a:pt x="34" y="451"/>
                  </a:lnTo>
                  <a:lnTo>
                    <a:pt x="34" y="451"/>
                  </a:lnTo>
                  <a:lnTo>
                    <a:pt x="25" y="449"/>
                  </a:lnTo>
                  <a:lnTo>
                    <a:pt x="20" y="451"/>
                  </a:lnTo>
                  <a:lnTo>
                    <a:pt x="14" y="452"/>
                  </a:lnTo>
                  <a:lnTo>
                    <a:pt x="14" y="452"/>
                  </a:lnTo>
                  <a:lnTo>
                    <a:pt x="11" y="458"/>
                  </a:lnTo>
                  <a:lnTo>
                    <a:pt x="7" y="463"/>
                  </a:lnTo>
                  <a:lnTo>
                    <a:pt x="2" y="476"/>
                  </a:lnTo>
                  <a:lnTo>
                    <a:pt x="2" y="476"/>
                  </a:lnTo>
                  <a:lnTo>
                    <a:pt x="0" y="483"/>
                  </a:lnTo>
                  <a:lnTo>
                    <a:pt x="2" y="490"/>
                  </a:lnTo>
                  <a:lnTo>
                    <a:pt x="4" y="498"/>
                  </a:lnTo>
                  <a:lnTo>
                    <a:pt x="7" y="503"/>
                  </a:lnTo>
                  <a:lnTo>
                    <a:pt x="13" y="508"/>
                  </a:lnTo>
                  <a:lnTo>
                    <a:pt x="20" y="510"/>
                  </a:lnTo>
                  <a:lnTo>
                    <a:pt x="25" y="514"/>
                  </a:lnTo>
                  <a:lnTo>
                    <a:pt x="34" y="514"/>
                  </a:lnTo>
                  <a:lnTo>
                    <a:pt x="34" y="514"/>
                  </a:lnTo>
                  <a:lnTo>
                    <a:pt x="45" y="512"/>
                  </a:lnTo>
                  <a:lnTo>
                    <a:pt x="58" y="510"/>
                  </a:lnTo>
                  <a:lnTo>
                    <a:pt x="71" y="508"/>
                  </a:lnTo>
                  <a:lnTo>
                    <a:pt x="76" y="510"/>
                  </a:lnTo>
                  <a:lnTo>
                    <a:pt x="83" y="512"/>
                  </a:lnTo>
                  <a:lnTo>
                    <a:pt x="83" y="512"/>
                  </a:lnTo>
                  <a:lnTo>
                    <a:pt x="91" y="514"/>
                  </a:lnTo>
                  <a:lnTo>
                    <a:pt x="98" y="517"/>
                  </a:lnTo>
                  <a:lnTo>
                    <a:pt x="101" y="523"/>
                  </a:lnTo>
                  <a:lnTo>
                    <a:pt x="103" y="527"/>
                  </a:lnTo>
                  <a:lnTo>
                    <a:pt x="101" y="530"/>
                  </a:lnTo>
                  <a:lnTo>
                    <a:pt x="101" y="530"/>
                  </a:lnTo>
                  <a:lnTo>
                    <a:pt x="100" y="536"/>
                  </a:lnTo>
                  <a:lnTo>
                    <a:pt x="94" y="539"/>
                  </a:lnTo>
                  <a:lnTo>
                    <a:pt x="89" y="541"/>
                  </a:lnTo>
                  <a:lnTo>
                    <a:pt x="81" y="541"/>
                  </a:lnTo>
                  <a:lnTo>
                    <a:pt x="81" y="541"/>
                  </a:lnTo>
                  <a:lnTo>
                    <a:pt x="76" y="541"/>
                  </a:lnTo>
                  <a:lnTo>
                    <a:pt x="72" y="537"/>
                  </a:lnTo>
                  <a:lnTo>
                    <a:pt x="63" y="532"/>
                  </a:lnTo>
                  <a:lnTo>
                    <a:pt x="63" y="532"/>
                  </a:lnTo>
                  <a:lnTo>
                    <a:pt x="54" y="530"/>
                  </a:lnTo>
                  <a:lnTo>
                    <a:pt x="47" y="530"/>
                  </a:lnTo>
                  <a:lnTo>
                    <a:pt x="47" y="530"/>
                  </a:lnTo>
                  <a:lnTo>
                    <a:pt x="43" y="532"/>
                  </a:lnTo>
                  <a:lnTo>
                    <a:pt x="40" y="534"/>
                  </a:lnTo>
                  <a:lnTo>
                    <a:pt x="33" y="537"/>
                  </a:lnTo>
                  <a:lnTo>
                    <a:pt x="33" y="537"/>
                  </a:lnTo>
                  <a:lnTo>
                    <a:pt x="24" y="537"/>
                  </a:lnTo>
                  <a:lnTo>
                    <a:pt x="14" y="537"/>
                  </a:lnTo>
                  <a:lnTo>
                    <a:pt x="14" y="537"/>
                  </a:lnTo>
                  <a:lnTo>
                    <a:pt x="9" y="541"/>
                  </a:lnTo>
                  <a:lnTo>
                    <a:pt x="5" y="545"/>
                  </a:lnTo>
                  <a:lnTo>
                    <a:pt x="4" y="552"/>
                  </a:lnTo>
                  <a:lnTo>
                    <a:pt x="4" y="557"/>
                  </a:lnTo>
                  <a:lnTo>
                    <a:pt x="4" y="557"/>
                  </a:lnTo>
                  <a:lnTo>
                    <a:pt x="7" y="565"/>
                  </a:lnTo>
                  <a:lnTo>
                    <a:pt x="11" y="570"/>
                  </a:lnTo>
                  <a:lnTo>
                    <a:pt x="18" y="572"/>
                  </a:lnTo>
                  <a:lnTo>
                    <a:pt x="25" y="574"/>
                  </a:lnTo>
                  <a:lnTo>
                    <a:pt x="40" y="574"/>
                  </a:lnTo>
                  <a:lnTo>
                    <a:pt x="52" y="572"/>
                  </a:lnTo>
                  <a:lnTo>
                    <a:pt x="52" y="572"/>
                  </a:lnTo>
                  <a:lnTo>
                    <a:pt x="60" y="572"/>
                  </a:lnTo>
                  <a:lnTo>
                    <a:pt x="67" y="572"/>
                  </a:lnTo>
                  <a:lnTo>
                    <a:pt x="67" y="572"/>
                  </a:lnTo>
                  <a:lnTo>
                    <a:pt x="72" y="577"/>
                  </a:lnTo>
                  <a:lnTo>
                    <a:pt x="72" y="577"/>
                  </a:lnTo>
                  <a:lnTo>
                    <a:pt x="78" y="577"/>
                  </a:lnTo>
                  <a:lnTo>
                    <a:pt x="85" y="577"/>
                  </a:lnTo>
                  <a:lnTo>
                    <a:pt x="85" y="577"/>
                  </a:lnTo>
                  <a:lnTo>
                    <a:pt x="92" y="577"/>
                  </a:lnTo>
                  <a:lnTo>
                    <a:pt x="100" y="577"/>
                  </a:lnTo>
                  <a:lnTo>
                    <a:pt x="107" y="581"/>
                  </a:lnTo>
                  <a:lnTo>
                    <a:pt x="110" y="584"/>
                  </a:lnTo>
                  <a:lnTo>
                    <a:pt x="110" y="584"/>
                  </a:lnTo>
                  <a:lnTo>
                    <a:pt x="114" y="590"/>
                  </a:lnTo>
                  <a:lnTo>
                    <a:pt x="112" y="595"/>
                  </a:lnTo>
                  <a:lnTo>
                    <a:pt x="110" y="601"/>
                  </a:lnTo>
                  <a:lnTo>
                    <a:pt x="107" y="604"/>
                  </a:lnTo>
                  <a:lnTo>
                    <a:pt x="107" y="604"/>
                  </a:lnTo>
                  <a:lnTo>
                    <a:pt x="103" y="608"/>
                  </a:lnTo>
                  <a:lnTo>
                    <a:pt x="100" y="612"/>
                  </a:lnTo>
                  <a:lnTo>
                    <a:pt x="100" y="612"/>
                  </a:lnTo>
                  <a:lnTo>
                    <a:pt x="96" y="612"/>
                  </a:lnTo>
                  <a:lnTo>
                    <a:pt x="92" y="612"/>
                  </a:lnTo>
                  <a:lnTo>
                    <a:pt x="83" y="612"/>
                  </a:lnTo>
                  <a:lnTo>
                    <a:pt x="83" y="612"/>
                  </a:lnTo>
                  <a:lnTo>
                    <a:pt x="78" y="613"/>
                  </a:lnTo>
                  <a:lnTo>
                    <a:pt x="74" y="613"/>
                  </a:lnTo>
                  <a:lnTo>
                    <a:pt x="74" y="613"/>
                  </a:lnTo>
                  <a:lnTo>
                    <a:pt x="63" y="612"/>
                  </a:lnTo>
                  <a:lnTo>
                    <a:pt x="58" y="610"/>
                  </a:lnTo>
                  <a:lnTo>
                    <a:pt x="52" y="613"/>
                  </a:lnTo>
                  <a:lnTo>
                    <a:pt x="52" y="613"/>
                  </a:lnTo>
                  <a:lnTo>
                    <a:pt x="51" y="617"/>
                  </a:lnTo>
                  <a:lnTo>
                    <a:pt x="51" y="621"/>
                  </a:lnTo>
                  <a:lnTo>
                    <a:pt x="52" y="624"/>
                  </a:lnTo>
                  <a:lnTo>
                    <a:pt x="52" y="630"/>
                  </a:lnTo>
                  <a:lnTo>
                    <a:pt x="52" y="630"/>
                  </a:lnTo>
                  <a:lnTo>
                    <a:pt x="51" y="633"/>
                  </a:lnTo>
                  <a:lnTo>
                    <a:pt x="47" y="635"/>
                  </a:lnTo>
                  <a:lnTo>
                    <a:pt x="40" y="637"/>
                  </a:lnTo>
                  <a:lnTo>
                    <a:pt x="40" y="637"/>
                  </a:lnTo>
                  <a:lnTo>
                    <a:pt x="31" y="642"/>
                  </a:lnTo>
                  <a:lnTo>
                    <a:pt x="29" y="646"/>
                  </a:lnTo>
                  <a:lnTo>
                    <a:pt x="27" y="651"/>
                  </a:lnTo>
                  <a:lnTo>
                    <a:pt x="27" y="651"/>
                  </a:lnTo>
                  <a:lnTo>
                    <a:pt x="29" y="655"/>
                  </a:lnTo>
                  <a:lnTo>
                    <a:pt x="33" y="659"/>
                  </a:lnTo>
                  <a:lnTo>
                    <a:pt x="42" y="662"/>
                  </a:lnTo>
                  <a:lnTo>
                    <a:pt x="42" y="662"/>
                  </a:lnTo>
                  <a:lnTo>
                    <a:pt x="49" y="664"/>
                  </a:lnTo>
                  <a:lnTo>
                    <a:pt x="54" y="664"/>
                  </a:lnTo>
                  <a:lnTo>
                    <a:pt x="56" y="666"/>
                  </a:lnTo>
                  <a:lnTo>
                    <a:pt x="56" y="666"/>
                  </a:lnTo>
                  <a:lnTo>
                    <a:pt x="54" y="669"/>
                  </a:lnTo>
                  <a:lnTo>
                    <a:pt x="52" y="673"/>
                  </a:lnTo>
                  <a:lnTo>
                    <a:pt x="47" y="679"/>
                  </a:lnTo>
                  <a:lnTo>
                    <a:pt x="47" y="679"/>
                  </a:lnTo>
                  <a:lnTo>
                    <a:pt x="45" y="688"/>
                  </a:lnTo>
                  <a:lnTo>
                    <a:pt x="47" y="695"/>
                  </a:lnTo>
                  <a:lnTo>
                    <a:pt x="51" y="698"/>
                  </a:lnTo>
                  <a:lnTo>
                    <a:pt x="54" y="700"/>
                  </a:lnTo>
                  <a:lnTo>
                    <a:pt x="58" y="700"/>
                  </a:lnTo>
                  <a:lnTo>
                    <a:pt x="62" y="700"/>
                  </a:lnTo>
                  <a:lnTo>
                    <a:pt x="62" y="700"/>
                  </a:lnTo>
                  <a:lnTo>
                    <a:pt x="67" y="697"/>
                  </a:lnTo>
                  <a:lnTo>
                    <a:pt x="74" y="693"/>
                  </a:lnTo>
                  <a:lnTo>
                    <a:pt x="76" y="693"/>
                  </a:lnTo>
                  <a:lnTo>
                    <a:pt x="78" y="693"/>
                  </a:lnTo>
                  <a:lnTo>
                    <a:pt x="80" y="695"/>
                  </a:lnTo>
                  <a:lnTo>
                    <a:pt x="81" y="698"/>
                  </a:lnTo>
                  <a:lnTo>
                    <a:pt x="81" y="698"/>
                  </a:lnTo>
                  <a:lnTo>
                    <a:pt x="83" y="711"/>
                  </a:lnTo>
                  <a:lnTo>
                    <a:pt x="85" y="717"/>
                  </a:lnTo>
                  <a:lnTo>
                    <a:pt x="87" y="720"/>
                  </a:lnTo>
                  <a:lnTo>
                    <a:pt x="87" y="720"/>
                  </a:lnTo>
                  <a:lnTo>
                    <a:pt x="92" y="724"/>
                  </a:lnTo>
                  <a:lnTo>
                    <a:pt x="98" y="722"/>
                  </a:lnTo>
                  <a:lnTo>
                    <a:pt x="101" y="720"/>
                  </a:lnTo>
                  <a:lnTo>
                    <a:pt x="105" y="718"/>
                  </a:lnTo>
                  <a:lnTo>
                    <a:pt x="105" y="718"/>
                  </a:lnTo>
                  <a:lnTo>
                    <a:pt x="110" y="718"/>
                  </a:lnTo>
                  <a:lnTo>
                    <a:pt x="114" y="720"/>
                  </a:lnTo>
                  <a:lnTo>
                    <a:pt x="121" y="726"/>
                  </a:lnTo>
                  <a:lnTo>
                    <a:pt x="121" y="726"/>
                  </a:lnTo>
                  <a:lnTo>
                    <a:pt x="127" y="727"/>
                  </a:lnTo>
                  <a:lnTo>
                    <a:pt x="132" y="729"/>
                  </a:lnTo>
                  <a:lnTo>
                    <a:pt x="132" y="729"/>
                  </a:lnTo>
                  <a:lnTo>
                    <a:pt x="138" y="726"/>
                  </a:lnTo>
                  <a:lnTo>
                    <a:pt x="145" y="722"/>
                  </a:lnTo>
                  <a:lnTo>
                    <a:pt x="145" y="722"/>
                  </a:lnTo>
                  <a:lnTo>
                    <a:pt x="152" y="720"/>
                  </a:lnTo>
                  <a:lnTo>
                    <a:pt x="152" y="720"/>
                  </a:lnTo>
                  <a:lnTo>
                    <a:pt x="159" y="720"/>
                  </a:lnTo>
                  <a:lnTo>
                    <a:pt x="163" y="720"/>
                  </a:lnTo>
                  <a:lnTo>
                    <a:pt x="165" y="722"/>
                  </a:lnTo>
                  <a:lnTo>
                    <a:pt x="165" y="722"/>
                  </a:lnTo>
                  <a:lnTo>
                    <a:pt x="167" y="726"/>
                  </a:lnTo>
                  <a:lnTo>
                    <a:pt x="167" y="729"/>
                  </a:lnTo>
                  <a:lnTo>
                    <a:pt x="165" y="736"/>
                  </a:lnTo>
                  <a:lnTo>
                    <a:pt x="165" y="736"/>
                  </a:lnTo>
                  <a:lnTo>
                    <a:pt x="161" y="740"/>
                  </a:lnTo>
                  <a:lnTo>
                    <a:pt x="157" y="742"/>
                  </a:lnTo>
                  <a:lnTo>
                    <a:pt x="157" y="742"/>
                  </a:lnTo>
                  <a:lnTo>
                    <a:pt x="150" y="749"/>
                  </a:lnTo>
                  <a:lnTo>
                    <a:pt x="148" y="756"/>
                  </a:lnTo>
                  <a:lnTo>
                    <a:pt x="148" y="756"/>
                  </a:lnTo>
                  <a:lnTo>
                    <a:pt x="145" y="765"/>
                  </a:lnTo>
                  <a:lnTo>
                    <a:pt x="139" y="771"/>
                  </a:lnTo>
                  <a:lnTo>
                    <a:pt x="132" y="776"/>
                  </a:lnTo>
                  <a:lnTo>
                    <a:pt x="123" y="782"/>
                  </a:lnTo>
                  <a:lnTo>
                    <a:pt x="123" y="782"/>
                  </a:lnTo>
                  <a:lnTo>
                    <a:pt x="98" y="794"/>
                  </a:lnTo>
                  <a:lnTo>
                    <a:pt x="87" y="800"/>
                  </a:lnTo>
                  <a:lnTo>
                    <a:pt x="76" y="809"/>
                  </a:lnTo>
                  <a:lnTo>
                    <a:pt x="76" y="809"/>
                  </a:lnTo>
                  <a:lnTo>
                    <a:pt x="72" y="811"/>
                  </a:lnTo>
                  <a:lnTo>
                    <a:pt x="72" y="814"/>
                  </a:lnTo>
                  <a:lnTo>
                    <a:pt x="72" y="821"/>
                  </a:lnTo>
                  <a:lnTo>
                    <a:pt x="74" y="825"/>
                  </a:lnTo>
                  <a:lnTo>
                    <a:pt x="76" y="827"/>
                  </a:lnTo>
                  <a:lnTo>
                    <a:pt x="80" y="829"/>
                  </a:lnTo>
                  <a:lnTo>
                    <a:pt x="83" y="827"/>
                  </a:lnTo>
                  <a:lnTo>
                    <a:pt x="83" y="827"/>
                  </a:lnTo>
                  <a:lnTo>
                    <a:pt x="89" y="825"/>
                  </a:lnTo>
                  <a:lnTo>
                    <a:pt x="91" y="820"/>
                  </a:lnTo>
                  <a:lnTo>
                    <a:pt x="96" y="811"/>
                  </a:lnTo>
                  <a:lnTo>
                    <a:pt x="96" y="811"/>
                  </a:lnTo>
                  <a:lnTo>
                    <a:pt x="101" y="805"/>
                  </a:lnTo>
                  <a:lnTo>
                    <a:pt x="109" y="800"/>
                  </a:lnTo>
                  <a:lnTo>
                    <a:pt x="125" y="793"/>
                  </a:lnTo>
                  <a:lnTo>
                    <a:pt x="141" y="785"/>
                  </a:lnTo>
                  <a:lnTo>
                    <a:pt x="156" y="776"/>
                  </a:lnTo>
                  <a:lnTo>
                    <a:pt x="156" y="776"/>
                  </a:lnTo>
                  <a:lnTo>
                    <a:pt x="161" y="769"/>
                  </a:lnTo>
                  <a:lnTo>
                    <a:pt x="167" y="762"/>
                  </a:lnTo>
                  <a:lnTo>
                    <a:pt x="167" y="762"/>
                  </a:lnTo>
                  <a:lnTo>
                    <a:pt x="172" y="755"/>
                  </a:lnTo>
                  <a:lnTo>
                    <a:pt x="177" y="749"/>
                  </a:lnTo>
                  <a:lnTo>
                    <a:pt x="190" y="740"/>
                  </a:lnTo>
                  <a:lnTo>
                    <a:pt x="190" y="740"/>
                  </a:lnTo>
                  <a:lnTo>
                    <a:pt x="203" y="727"/>
                  </a:lnTo>
                  <a:lnTo>
                    <a:pt x="206" y="720"/>
                  </a:lnTo>
                  <a:lnTo>
                    <a:pt x="210" y="711"/>
                  </a:lnTo>
                  <a:lnTo>
                    <a:pt x="210" y="711"/>
                  </a:lnTo>
                  <a:lnTo>
                    <a:pt x="210" y="706"/>
                  </a:lnTo>
                  <a:lnTo>
                    <a:pt x="214" y="700"/>
                  </a:lnTo>
                  <a:lnTo>
                    <a:pt x="217" y="697"/>
                  </a:lnTo>
                  <a:lnTo>
                    <a:pt x="223" y="693"/>
                  </a:lnTo>
                  <a:lnTo>
                    <a:pt x="223" y="693"/>
                  </a:lnTo>
                  <a:lnTo>
                    <a:pt x="223" y="689"/>
                  </a:lnTo>
                  <a:lnTo>
                    <a:pt x="224" y="688"/>
                  </a:lnTo>
                  <a:lnTo>
                    <a:pt x="232" y="686"/>
                  </a:lnTo>
                  <a:lnTo>
                    <a:pt x="232" y="686"/>
                  </a:lnTo>
                  <a:lnTo>
                    <a:pt x="235" y="684"/>
                  </a:lnTo>
                  <a:lnTo>
                    <a:pt x="237" y="680"/>
                  </a:lnTo>
                  <a:lnTo>
                    <a:pt x="239" y="675"/>
                  </a:lnTo>
                  <a:lnTo>
                    <a:pt x="239" y="675"/>
                  </a:lnTo>
                  <a:lnTo>
                    <a:pt x="241" y="669"/>
                  </a:lnTo>
                  <a:lnTo>
                    <a:pt x="244" y="666"/>
                  </a:lnTo>
                  <a:lnTo>
                    <a:pt x="250" y="662"/>
                  </a:lnTo>
                  <a:lnTo>
                    <a:pt x="252" y="664"/>
                  </a:lnTo>
                  <a:lnTo>
                    <a:pt x="253" y="666"/>
                  </a:lnTo>
                  <a:lnTo>
                    <a:pt x="253" y="666"/>
                  </a:lnTo>
                  <a:lnTo>
                    <a:pt x="255" y="669"/>
                  </a:lnTo>
                  <a:lnTo>
                    <a:pt x="253" y="677"/>
                  </a:lnTo>
                  <a:lnTo>
                    <a:pt x="250" y="686"/>
                  </a:lnTo>
                  <a:lnTo>
                    <a:pt x="250" y="686"/>
                  </a:lnTo>
                  <a:lnTo>
                    <a:pt x="241" y="698"/>
                  </a:lnTo>
                  <a:lnTo>
                    <a:pt x="237" y="707"/>
                  </a:lnTo>
                  <a:lnTo>
                    <a:pt x="235" y="715"/>
                  </a:lnTo>
                  <a:lnTo>
                    <a:pt x="235" y="715"/>
                  </a:lnTo>
                  <a:lnTo>
                    <a:pt x="235" y="718"/>
                  </a:lnTo>
                  <a:lnTo>
                    <a:pt x="237" y="720"/>
                  </a:lnTo>
                  <a:lnTo>
                    <a:pt x="239" y="722"/>
                  </a:lnTo>
                  <a:lnTo>
                    <a:pt x="241" y="724"/>
                  </a:lnTo>
                  <a:lnTo>
                    <a:pt x="248" y="722"/>
                  </a:lnTo>
                  <a:lnTo>
                    <a:pt x="253" y="720"/>
                  </a:lnTo>
                  <a:lnTo>
                    <a:pt x="253" y="720"/>
                  </a:lnTo>
                  <a:lnTo>
                    <a:pt x="262" y="715"/>
                  </a:lnTo>
                  <a:lnTo>
                    <a:pt x="272" y="709"/>
                  </a:lnTo>
                  <a:lnTo>
                    <a:pt x="272" y="709"/>
                  </a:lnTo>
                  <a:lnTo>
                    <a:pt x="286" y="697"/>
                  </a:lnTo>
                  <a:lnTo>
                    <a:pt x="286" y="697"/>
                  </a:lnTo>
                  <a:lnTo>
                    <a:pt x="291" y="693"/>
                  </a:lnTo>
                  <a:lnTo>
                    <a:pt x="293" y="693"/>
                  </a:lnTo>
                  <a:lnTo>
                    <a:pt x="293" y="689"/>
                  </a:lnTo>
                  <a:lnTo>
                    <a:pt x="293" y="689"/>
                  </a:lnTo>
                  <a:lnTo>
                    <a:pt x="293" y="686"/>
                  </a:lnTo>
                  <a:lnTo>
                    <a:pt x="291" y="682"/>
                  </a:lnTo>
                  <a:lnTo>
                    <a:pt x="291" y="679"/>
                  </a:lnTo>
                  <a:lnTo>
                    <a:pt x="290" y="677"/>
                  </a:lnTo>
                  <a:lnTo>
                    <a:pt x="290" y="677"/>
                  </a:lnTo>
                  <a:lnTo>
                    <a:pt x="291" y="673"/>
                  </a:lnTo>
                  <a:lnTo>
                    <a:pt x="295" y="671"/>
                  </a:lnTo>
                  <a:lnTo>
                    <a:pt x="302" y="671"/>
                  </a:lnTo>
                  <a:lnTo>
                    <a:pt x="302" y="671"/>
                  </a:lnTo>
                  <a:lnTo>
                    <a:pt x="313" y="669"/>
                  </a:lnTo>
                  <a:lnTo>
                    <a:pt x="324" y="669"/>
                  </a:lnTo>
                  <a:lnTo>
                    <a:pt x="324" y="669"/>
                  </a:lnTo>
                  <a:lnTo>
                    <a:pt x="335" y="671"/>
                  </a:lnTo>
                  <a:lnTo>
                    <a:pt x="344" y="675"/>
                  </a:lnTo>
                  <a:lnTo>
                    <a:pt x="353" y="682"/>
                  </a:lnTo>
                  <a:lnTo>
                    <a:pt x="358" y="689"/>
                  </a:lnTo>
                  <a:lnTo>
                    <a:pt x="358" y="689"/>
                  </a:lnTo>
                  <a:lnTo>
                    <a:pt x="362" y="693"/>
                  </a:lnTo>
                  <a:lnTo>
                    <a:pt x="366" y="695"/>
                  </a:lnTo>
                  <a:lnTo>
                    <a:pt x="373" y="695"/>
                  </a:lnTo>
                  <a:lnTo>
                    <a:pt x="380" y="693"/>
                  </a:lnTo>
                  <a:lnTo>
                    <a:pt x="387" y="693"/>
                  </a:lnTo>
                  <a:lnTo>
                    <a:pt x="387" y="693"/>
                  </a:lnTo>
                  <a:lnTo>
                    <a:pt x="396" y="695"/>
                  </a:lnTo>
                  <a:lnTo>
                    <a:pt x="404" y="698"/>
                  </a:lnTo>
                  <a:lnTo>
                    <a:pt x="418" y="706"/>
                  </a:lnTo>
                  <a:lnTo>
                    <a:pt x="418" y="706"/>
                  </a:lnTo>
                  <a:lnTo>
                    <a:pt x="434" y="711"/>
                  </a:lnTo>
                  <a:lnTo>
                    <a:pt x="449" y="718"/>
                  </a:lnTo>
                  <a:lnTo>
                    <a:pt x="449" y="718"/>
                  </a:lnTo>
                  <a:lnTo>
                    <a:pt x="458" y="726"/>
                  </a:lnTo>
                  <a:lnTo>
                    <a:pt x="469" y="733"/>
                  </a:lnTo>
                  <a:lnTo>
                    <a:pt x="469" y="733"/>
                  </a:lnTo>
                  <a:lnTo>
                    <a:pt x="474" y="740"/>
                  </a:lnTo>
                  <a:lnTo>
                    <a:pt x="478" y="747"/>
                  </a:lnTo>
                  <a:lnTo>
                    <a:pt x="487" y="762"/>
                  </a:lnTo>
                  <a:lnTo>
                    <a:pt x="487" y="762"/>
                  </a:lnTo>
                  <a:lnTo>
                    <a:pt x="491" y="769"/>
                  </a:lnTo>
                  <a:lnTo>
                    <a:pt x="496" y="776"/>
                  </a:lnTo>
                  <a:lnTo>
                    <a:pt x="496" y="776"/>
                  </a:lnTo>
                  <a:lnTo>
                    <a:pt x="503" y="783"/>
                  </a:lnTo>
                  <a:lnTo>
                    <a:pt x="503" y="783"/>
                  </a:lnTo>
                  <a:lnTo>
                    <a:pt x="507" y="787"/>
                  </a:lnTo>
                  <a:lnTo>
                    <a:pt x="510" y="789"/>
                  </a:lnTo>
                  <a:lnTo>
                    <a:pt x="514" y="789"/>
                  </a:lnTo>
                  <a:lnTo>
                    <a:pt x="514" y="789"/>
                  </a:lnTo>
                  <a:lnTo>
                    <a:pt x="516" y="789"/>
                  </a:lnTo>
                  <a:lnTo>
                    <a:pt x="518" y="785"/>
                  </a:lnTo>
                  <a:lnTo>
                    <a:pt x="519" y="782"/>
                  </a:lnTo>
                  <a:lnTo>
                    <a:pt x="518" y="778"/>
                  </a:lnTo>
                  <a:lnTo>
                    <a:pt x="518" y="778"/>
                  </a:lnTo>
                  <a:lnTo>
                    <a:pt x="512" y="771"/>
                  </a:lnTo>
                  <a:lnTo>
                    <a:pt x="507" y="764"/>
                  </a:lnTo>
                  <a:lnTo>
                    <a:pt x="507" y="764"/>
                  </a:lnTo>
                  <a:lnTo>
                    <a:pt x="503" y="758"/>
                  </a:lnTo>
                  <a:lnTo>
                    <a:pt x="503" y="755"/>
                  </a:lnTo>
                  <a:lnTo>
                    <a:pt x="503" y="751"/>
                  </a:lnTo>
                  <a:lnTo>
                    <a:pt x="503" y="751"/>
                  </a:lnTo>
                  <a:lnTo>
                    <a:pt x="507" y="749"/>
                  </a:lnTo>
                  <a:lnTo>
                    <a:pt x="510" y="749"/>
                  </a:lnTo>
                  <a:lnTo>
                    <a:pt x="514" y="749"/>
                  </a:lnTo>
                  <a:lnTo>
                    <a:pt x="518" y="753"/>
                  </a:lnTo>
                  <a:lnTo>
                    <a:pt x="518" y="753"/>
                  </a:lnTo>
                  <a:lnTo>
                    <a:pt x="529" y="771"/>
                  </a:lnTo>
                  <a:lnTo>
                    <a:pt x="529" y="771"/>
                  </a:lnTo>
                  <a:lnTo>
                    <a:pt x="543" y="798"/>
                  </a:lnTo>
                  <a:lnTo>
                    <a:pt x="543" y="798"/>
                  </a:lnTo>
                  <a:lnTo>
                    <a:pt x="554" y="821"/>
                  </a:lnTo>
                  <a:lnTo>
                    <a:pt x="565" y="843"/>
                  </a:lnTo>
                  <a:lnTo>
                    <a:pt x="565" y="843"/>
                  </a:lnTo>
                  <a:lnTo>
                    <a:pt x="574" y="854"/>
                  </a:lnTo>
                  <a:lnTo>
                    <a:pt x="581" y="865"/>
                  </a:lnTo>
                  <a:lnTo>
                    <a:pt x="590" y="876"/>
                  </a:lnTo>
                  <a:lnTo>
                    <a:pt x="595" y="888"/>
                  </a:lnTo>
                  <a:lnTo>
                    <a:pt x="595" y="888"/>
                  </a:lnTo>
                  <a:lnTo>
                    <a:pt x="608" y="917"/>
                  </a:lnTo>
                  <a:lnTo>
                    <a:pt x="608" y="917"/>
                  </a:lnTo>
                  <a:lnTo>
                    <a:pt x="612" y="928"/>
                  </a:lnTo>
                  <a:lnTo>
                    <a:pt x="614" y="934"/>
                  </a:lnTo>
                  <a:lnTo>
                    <a:pt x="617" y="939"/>
                  </a:lnTo>
                  <a:lnTo>
                    <a:pt x="617" y="939"/>
                  </a:lnTo>
                  <a:lnTo>
                    <a:pt x="623" y="943"/>
                  </a:lnTo>
                  <a:lnTo>
                    <a:pt x="628" y="943"/>
                  </a:lnTo>
                  <a:lnTo>
                    <a:pt x="634" y="941"/>
                  </a:lnTo>
                  <a:lnTo>
                    <a:pt x="641" y="937"/>
                  </a:lnTo>
                  <a:lnTo>
                    <a:pt x="641" y="937"/>
                  </a:lnTo>
                  <a:lnTo>
                    <a:pt x="644" y="935"/>
                  </a:lnTo>
                  <a:lnTo>
                    <a:pt x="652" y="934"/>
                  </a:lnTo>
                  <a:lnTo>
                    <a:pt x="657" y="934"/>
                  </a:lnTo>
                  <a:lnTo>
                    <a:pt x="664" y="935"/>
                  </a:lnTo>
                  <a:lnTo>
                    <a:pt x="670" y="937"/>
                  </a:lnTo>
                  <a:lnTo>
                    <a:pt x="675" y="941"/>
                  </a:lnTo>
                  <a:lnTo>
                    <a:pt x="681" y="945"/>
                  </a:lnTo>
                  <a:lnTo>
                    <a:pt x="684" y="950"/>
                  </a:lnTo>
                  <a:lnTo>
                    <a:pt x="684" y="950"/>
                  </a:lnTo>
                  <a:lnTo>
                    <a:pt x="686" y="957"/>
                  </a:lnTo>
                  <a:lnTo>
                    <a:pt x="684" y="964"/>
                  </a:lnTo>
                  <a:lnTo>
                    <a:pt x="682" y="972"/>
                  </a:lnTo>
                  <a:lnTo>
                    <a:pt x="677" y="975"/>
                  </a:lnTo>
                  <a:lnTo>
                    <a:pt x="677" y="975"/>
                  </a:lnTo>
                  <a:lnTo>
                    <a:pt x="672" y="979"/>
                  </a:lnTo>
                  <a:lnTo>
                    <a:pt x="664" y="979"/>
                  </a:lnTo>
                  <a:lnTo>
                    <a:pt x="657" y="977"/>
                  </a:lnTo>
                  <a:lnTo>
                    <a:pt x="650" y="977"/>
                  </a:lnTo>
                  <a:lnTo>
                    <a:pt x="650" y="977"/>
                  </a:lnTo>
                  <a:lnTo>
                    <a:pt x="646" y="979"/>
                  </a:lnTo>
                  <a:lnTo>
                    <a:pt x="644" y="981"/>
                  </a:lnTo>
                  <a:lnTo>
                    <a:pt x="641" y="986"/>
                  </a:lnTo>
                  <a:lnTo>
                    <a:pt x="639" y="995"/>
                  </a:lnTo>
                  <a:lnTo>
                    <a:pt x="639" y="1002"/>
                  </a:lnTo>
                  <a:lnTo>
                    <a:pt x="639" y="1002"/>
                  </a:lnTo>
                  <a:lnTo>
                    <a:pt x="643" y="1013"/>
                  </a:lnTo>
                  <a:lnTo>
                    <a:pt x="648" y="1022"/>
                  </a:lnTo>
                  <a:lnTo>
                    <a:pt x="662" y="1039"/>
                  </a:lnTo>
                  <a:lnTo>
                    <a:pt x="662" y="1039"/>
                  </a:lnTo>
                  <a:lnTo>
                    <a:pt x="672" y="1049"/>
                  </a:lnTo>
                  <a:lnTo>
                    <a:pt x="673" y="1057"/>
                  </a:lnTo>
                  <a:lnTo>
                    <a:pt x="675" y="1064"/>
                  </a:lnTo>
                  <a:lnTo>
                    <a:pt x="675" y="1064"/>
                  </a:lnTo>
                  <a:lnTo>
                    <a:pt x="677" y="1082"/>
                  </a:lnTo>
                  <a:lnTo>
                    <a:pt x="675" y="1098"/>
                  </a:lnTo>
                  <a:lnTo>
                    <a:pt x="672" y="1133"/>
                  </a:lnTo>
                  <a:lnTo>
                    <a:pt x="672" y="1133"/>
                  </a:lnTo>
                  <a:lnTo>
                    <a:pt x="670" y="1149"/>
                  </a:lnTo>
                  <a:lnTo>
                    <a:pt x="670" y="1156"/>
                  </a:lnTo>
                  <a:lnTo>
                    <a:pt x="672" y="1165"/>
                  </a:lnTo>
                  <a:lnTo>
                    <a:pt x="672" y="1165"/>
                  </a:lnTo>
                  <a:lnTo>
                    <a:pt x="682" y="1191"/>
                  </a:lnTo>
                  <a:lnTo>
                    <a:pt x="686" y="1201"/>
                  </a:lnTo>
                  <a:lnTo>
                    <a:pt x="690" y="1216"/>
                  </a:lnTo>
                  <a:lnTo>
                    <a:pt x="690" y="1216"/>
                  </a:lnTo>
                  <a:lnTo>
                    <a:pt x="695" y="1229"/>
                  </a:lnTo>
                  <a:lnTo>
                    <a:pt x="700" y="1239"/>
                  </a:lnTo>
                  <a:lnTo>
                    <a:pt x="700" y="1239"/>
                  </a:lnTo>
                  <a:lnTo>
                    <a:pt x="713" y="1268"/>
                  </a:lnTo>
                  <a:lnTo>
                    <a:pt x="713" y="1268"/>
                  </a:lnTo>
                  <a:lnTo>
                    <a:pt x="726" y="1287"/>
                  </a:lnTo>
                  <a:lnTo>
                    <a:pt x="740" y="1303"/>
                  </a:lnTo>
                  <a:lnTo>
                    <a:pt x="740" y="1303"/>
                  </a:lnTo>
                  <a:lnTo>
                    <a:pt x="751" y="1310"/>
                  </a:lnTo>
                  <a:lnTo>
                    <a:pt x="760" y="1317"/>
                  </a:lnTo>
                  <a:lnTo>
                    <a:pt x="771" y="1323"/>
                  </a:lnTo>
                  <a:lnTo>
                    <a:pt x="778" y="1332"/>
                  </a:lnTo>
                  <a:lnTo>
                    <a:pt x="778" y="1332"/>
                  </a:lnTo>
                  <a:lnTo>
                    <a:pt x="784" y="1339"/>
                  </a:lnTo>
                  <a:lnTo>
                    <a:pt x="786" y="1346"/>
                  </a:lnTo>
                  <a:lnTo>
                    <a:pt x="793" y="1361"/>
                  </a:lnTo>
                  <a:lnTo>
                    <a:pt x="793" y="1361"/>
                  </a:lnTo>
                  <a:lnTo>
                    <a:pt x="804" y="1375"/>
                  </a:lnTo>
                  <a:lnTo>
                    <a:pt x="813" y="1390"/>
                  </a:lnTo>
                  <a:lnTo>
                    <a:pt x="813" y="1390"/>
                  </a:lnTo>
                  <a:lnTo>
                    <a:pt x="815" y="1395"/>
                  </a:lnTo>
                  <a:lnTo>
                    <a:pt x="815" y="1402"/>
                  </a:lnTo>
                  <a:lnTo>
                    <a:pt x="809" y="1413"/>
                  </a:lnTo>
                  <a:lnTo>
                    <a:pt x="809" y="1413"/>
                  </a:lnTo>
                  <a:lnTo>
                    <a:pt x="809" y="1417"/>
                  </a:lnTo>
                  <a:lnTo>
                    <a:pt x="811" y="1420"/>
                  </a:lnTo>
                  <a:lnTo>
                    <a:pt x="815" y="1428"/>
                  </a:lnTo>
                  <a:lnTo>
                    <a:pt x="827" y="1437"/>
                  </a:lnTo>
                  <a:lnTo>
                    <a:pt x="827" y="1437"/>
                  </a:lnTo>
                  <a:lnTo>
                    <a:pt x="836" y="1448"/>
                  </a:lnTo>
                  <a:lnTo>
                    <a:pt x="845" y="1458"/>
                  </a:lnTo>
                  <a:lnTo>
                    <a:pt x="845" y="1458"/>
                  </a:lnTo>
                  <a:lnTo>
                    <a:pt x="853" y="1473"/>
                  </a:lnTo>
                  <a:lnTo>
                    <a:pt x="858" y="1487"/>
                  </a:lnTo>
                  <a:lnTo>
                    <a:pt x="858" y="1487"/>
                  </a:lnTo>
                  <a:lnTo>
                    <a:pt x="862" y="1493"/>
                  </a:lnTo>
                  <a:lnTo>
                    <a:pt x="863" y="1496"/>
                  </a:lnTo>
                  <a:lnTo>
                    <a:pt x="867" y="1500"/>
                  </a:lnTo>
                  <a:lnTo>
                    <a:pt x="872" y="1500"/>
                  </a:lnTo>
                  <a:lnTo>
                    <a:pt x="872" y="1500"/>
                  </a:lnTo>
                  <a:lnTo>
                    <a:pt x="876" y="1500"/>
                  </a:lnTo>
                  <a:lnTo>
                    <a:pt x="880" y="1496"/>
                  </a:lnTo>
                  <a:lnTo>
                    <a:pt x="880" y="1493"/>
                  </a:lnTo>
                  <a:lnTo>
                    <a:pt x="880" y="1489"/>
                  </a:lnTo>
                  <a:lnTo>
                    <a:pt x="880" y="1489"/>
                  </a:lnTo>
                  <a:lnTo>
                    <a:pt x="876" y="1482"/>
                  </a:lnTo>
                  <a:lnTo>
                    <a:pt x="872" y="1475"/>
                  </a:lnTo>
                  <a:lnTo>
                    <a:pt x="872" y="1475"/>
                  </a:lnTo>
                  <a:lnTo>
                    <a:pt x="860" y="1457"/>
                  </a:lnTo>
                  <a:lnTo>
                    <a:pt x="860" y="1457"/>
                  </a:lnTo>
                  <a:lnTo>
                    <a:pt x="854" y="1449"/>
                  </a:lnTo>
                  <a:lnTo>
                    <a:pt x="847" y="1440"/>
                  </a:lnTo>
                  <a:lnTo>
                    <a:pt x="847" y="1440"/>
                  </a:lnTo>
                  <a:lnTo>
                    <a:pt x="840" y="1428"/>
                  </a:lnTo>
                  <a:lnTo>
                    <a:pt x="833" y="1413"/>
                  </a:lnTo>
                  <a:lnTo>
                    <a:pt x="833" y="1413"/>
                  </a:lnTo>
                  <a:lnTo>
                    <a:pt x="827" y="1399"/>
                  </a:lnTo>
                  <a:lnTo>
                    <a:pt x="822" y="1382"/>
                  </a:lnTo>
                  <a:lnTo>
                    <a:pt x="822" y="1382"/>
                  </a:lnTo>
                  <a:lnTo>
                    <a:pt x="818" y="1370"/>
                  </a:lnTo>
                  <a:lnTo>
                    <a:pt x="818" y="1357"/>
                  </a:lnTo>
                  <a:lnTo>
                    <a:pt x="818" y="1357"/>
                  </a:lnTo>
                  <a:lnTo>
                    <a:pt x="820" y="1353"/>
                  </a:lnTo>
                  <a:lnTo>
                    <a:pt x="820" y="1350"/>
                  </a:lnTo>
                  <a:lnTo>
                    <a:pt x="824" y="1346"/>
                  </a:lnTo>
                  <a:lnTo>
                    <a:pt x="825" y="1344"/>
                  </a:lnTo>
                  <a:lnTo>
                    <a:pt x="833" y="1344"/>
                  </a:lnTo>
                  <a:lnTo>
                    <a:pt x="840" y="1348"/>
                  </a:lnTo>
                  <a:lnTo>
                    <a:pt x="840" y="1348"/>
                  </a:lnTo>
                  <a:lnTo>
                    <a:pt x="845" y="1353"/>
                  </a:lnTo>
                  <a:lnTo>
                    <a:pt x="851" y="1361"/>
                  </a:lnTo>
                  <a:lnTo>
                    <a:pt x="858" y="1375"/>
                  </a:lnTo>
                  <a:lnTo>
                    <a:pt x="858" y="1375"/>
                  </a:lnTo>
                  <a:lnTo>
                    <a:pt x="878" y="1406"/>
                  </a:lnTo>
                  <a:lnTo>
                    <a:pt x="878" y="1406"/>
                  </a:lnTo>
                  <a:lnTo>
                    <a:pt x="923" y="1484"/>
                  </a:lnTo>
                  <a:lnTo>
                    <a:pt x="923" y="1484"/>
                  </a:lnTo>
                  <a:lnTo>
                    <a:pt x="936" y="1502"/>
                  </a:lnTo>
                  <a:lnTo>
                    <a:pt x="936" y="1502"/>
                  </a:lnTo>
                  <a:lnTo>
                    <a:pt x="943" y="1515"/>
                  </a:lnTo>
                  <a:lnTo>
                    <a:pt x="943" y="1515"/>
                  </a:lnTo>
                  <a:lnTo>
                    <a:pt x="950" y="1525"/>
                  </a:lnTo>
                  <a:lnTo>
                    <a:pt x="952" y="1531"/>
                  </a:lnTo>
                  <a:lnTo>
                    <a:pt x="954" y="1536"/>
                  </a:lnTo>
                  <a:lnTo>
                    <a:pt x="954" y="1536"/>
                  </a:lnTo>
                  <a:lnTo>
                    <a:pt x="954" y="1552"/>
                  </a:lnTo>
                  <a:lnTo>
                    <a:pt x="954" y="1567"/>
                  </a:lnTo>
                  <a:lnTo>
                    <a:pt x="954" y="1567"/>
                  </a:lnTo>
                  <a:lnTo>
                    <a:pt x="957" y="1585"/>
                  </a:lnTo>
                  <a:lnTo>
                    <a:pt x="961" y="1592"/>
                  </a:lnTo>
                  <a:lnTo>
                    <a:pt x="965" y="1600"/>
                  </a:lnTo>
                  <a:lnTo>
                    <a:pt x="965" y="1600"/>
                  </a:lnTo>
                  <a:lnTo>
                    <a:pt x="972" y="1603"/>
                  </a:lnTo>
                  <a:lnTo>
                    <a:pt x="979" y="1605"/>
                  </a:lnTo>
                  <a:lnTo>
                    <a:pt x="985" y="1609"/>
                  </a:lnTo>
                  <a:lnTo>
                    <a:pt x="992" y="1610"/>
                  </a:lnTo>
                  <a:lnTo>
                    <a:pt x="992" y="1610"/>
                  </a:lnTo>
                  <a:lnTo>
                    <a:pt x="999" y="1618"/>
                  </a:lnTo>
                  <a:lnTo>
                    <a:pt x="1003" y="1621"/>
                  </a:lnTo>
                  <a:lnTo>
                    <a:pt x="1008" y="1623"/>
                  </a:lnTo>
                  <a:lnTo>
                    <a:pt x="1008" y="1623"/>
                  </a:lnTo>
                  <a:lnTo>
                    <a:pt x="1017" y="1625"/>
                  </a:lnTo>
                  <a:lnTo>
                    <a:pt x="1021" y="1625"/>
                  </a:lnTo>
                  <a:lnTo>
                    <a:pt x="1024" y="1627"/>
                  </a:lnTo>
                  <a:lnTo>
                    <a:pt x="1024" y="1627"/>
                  </a:lnTo>
                  <a:lnTo>
                    <a:pt x="1032" y="1634"/>
                  </a:lnTo>
                  <a:lnTo>
                    <a:pt x="1032" y="1634"/>
                  </a:lnTo>
                  <a:lnTo>
                    <a:pt x="1043" y="1643"/>
                  </a:lnTo>
                  <a:lnTo>
                    <a:pt x="1053" y="1650"/>
                  </a:lnTo>
                  <a:lnTo>
                    <a:pt x="1053" y="1650"/>
                  </a:lnTo>
                  <a:lnTo>
                    <a:pt x="1064" y="1654"/>
                  </a:lnTo>
                  <a:lnTo>
                    <a:pt x="1075" y="1656"/>
                  </a:lnTo>
                  <a:lnTo>
                    <a:pt x="1088" y="1654"/>
                  </a:lnTo>
                  <a:lnTo>
                    <a:pt x="1099" y="1652"/>
                  </a:lnTo>
                  <a:lnTo>
                    <a:pt x="1099" y="1652"/>
                  </a:lnTo>
                  <a:lnTo>
                    <a:pt x="1113" y="1647"/>
                  </a:lnTo>
                  <a:lnTo>
                    <a:pt x="1122" y="1647"/>
                  </a:lnTo>
                  <a:lnTo>
                    <a:pt x="1129" y="1648"/>
                  </a:lnTo>
                  <a:lnTo>
                    <a:pt x="1129" y="1648"/>
                  </a:lnTo>
                  <a:lnTo>
                    <a:pt x="1140" y="1657"/>
                  </a:lnTo>
                  <a:lnTo>
                    <a:pt x="1151" y="1666"/>
                  </a:lnTo>
                  <a:lnTo>
                    <a:pt x="1151" y="1666"/>
                  </a:lnTo>
                  <a:lnTo>
                    <a:pt x="1157" y="1672"/>
                  </a:lnTo>
                  <a:lnTo>
                    <a:pt x="1164" y="1679"/>
                  </a:lnTo>
                  <a:lnTo>
                    <a:pt x="1169" y="1686"/>
                  </a:lnTo>
                  <a:lnTo>
                    <a:pt x="1177" y="1692"/>
                  </a:lnTo>
                  <a:lnTo>
                    <a:pt x="1177" y="1692"/>
                  </a:lnTo>
                  <a:lnTo>
                    <a:pt x="1182" y="1694"/>
                  </a:lnTo>
                  <a:lnTo>
                    <a:pt x="1189" y="1695"/>
                  </a:lnTo>
                  <a:lnTo>
                    <a:pt x="1189" y="1695"/>
                  </a:lnTo>
                  <a:lnTo>
                    <a:pt x="1198" y="1697"/>
                  </a:lnTo>
                  <a:lnTo>
                    <a:pt x="1205" y="1701"/>
                  </a:lnTo>
                  <a:lnTo>
                    <a:pt x="1213" y="1704"/>
                  </a:lnTo>
                  <a:lnTo>
                    <a:pt x="1220" y="1712"/>
                  </a:lnTo>
                  <a:lnTo>
                    <a:pt x="1220" y="1712"/>
                  </a:lnTo>
                  <a:lnTo>
                    <a:pt x="1224" y="1715"/>
                  </a:lnTo>
                  <a:lnTo>
                    <a:pt x="1225" y="1721"/>
                  </a:lnTo>
                  <a:lnTo>
                    <a:pt x="1229" y="1733"/>
                  </a:lnTo>
                  <a:lnTo>
                    <a:pt x="1233" y="1744"/>
                  </a:lnTo>
                  <a:lnTo>
                    <a:pt x="1234" y="1750"/>
                  </a:lnTo>
                  <a:lnTo>
                    <a:pt x="1238" y="1755"/>
                  </a:lnTo>
                  <a:lnTo>
                    <a:pt x="1238" y="1755"/>
                  </a:lnTo>
                  <a:lnTo>
                    <a:pt x="1243" y="1759"/>
                  </a:lnTo>
                  <a:lnTo>
                    <a:pt x="1249" y="1762"/>
                  </a:lnTo>
                  <a:lnTo>
                    <a:pt x="1258" y="1766"/>
                  </a:lnTo>
                  <a:lnTo>
                    <a:pt x="1258" y="1766"/>
                  </a:lnTo>
                  <a:lnTo>
                    <a:pt x="1263" y="1771"/>
                  </a:lnTo>
                  <a:lnTo>
                    <a:pt x="1269" y="1777"/>
                  </a:lnTo>
                  <a:lnTo>
                    <a:pt x="1272" y="1782"/>
                  </a:lnTo>
                  <a:lnTo>
                    <a:pt x="1278" y="1788"/>
                  </a:lnTo>
                  <a:lnTo>
                    <a:pt x="1278" y="1788"/>
                  </a:lnTo>
                  <a:lnTo>
                    <a:pt x="1287" y="1790"/>
                  </a:lnTo>
                  <a:lnTo>
                    <a:pt x="1296" y="1791"/>
                  </a:lnTo>
                  <a:lnTo>
                    <a:pt x="1316" y="1788"/>
                  </a:lnTo>
                  <a:lnTo>
                    <a:pt x="1316" y="1788"/>
                  </a:lnTo>
                  <a:lnTo>
                    <a:pt x="1330" y="1784"/>
                  </a:lnTo>
                  <a:lnTo>
                    <a:pt x="1338" y="1784"/>
                  </a:lnTo>
                  <a:lnTo>
                    <a:pt x="1345" y="1784"/>
                  </a:lnTo>
                  <a:lnTo>
                    <a:pt x="1345" y="1784"/>
                  </a:lnTo>
                  <a:lnTo>
                    <a:pt x="1348" y="1770"/>
                  </a:lnTo>
                  <a:lnTo>
                    <a:pt x="1348" y="1770"/>
                  </a:lnTo>
                  <a:lnTo>
                    <a:pt x="1341" y="1770"/>
                  </a:lnTo>
                  <a:lnTo>
                    <a:pt x="1334" y="1771"/>
                  </a:lnTo>
                  <a:lnTo>
                    <a:pt x="1325" y="1773"/>
                  </a:lnTo>
                  <a:lnTo>
                    <a:pt x="1318" y="1775"/>
                  </a:lnTo>
                  <a:lnTo>
                    <a:pt x="1318" y="1775"/>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a:p>
          </p:txBody>
        </p:sp>
        <p:sp>
          <p:nvSpPr>
            <p:cNvPr id="10" name="Freeform 10">
              <a:hlinkHover r:id="" action="ppaction://noaction"/>
              <a:extLst>
                <a:ext uri="{FF2B5EF4-FFF2-40B4-BE49-F238E27FC236}">
                  <a16:creationId xmlns:a16="http://schemas.microsoft.com/office/drawing/2014/main" id="{D036DCEB-96F8-0D5E-738A-8628E5C0556C}"/>
                </a:ext>
              </a:extLst>
            </p:cNvPr>
            <p:cNvSpPr>
              <a:spLocks/>
            </p:cNvSpPr>
            <p:nvPr/>
          </p:nvSpPr>
          <p:spPr bwMode="auto">
            <a:xfrm>
              <a:off x="5647851" y="2168103"/>
              <a:ext cx="558800" cy="1051719"/>
            </a:xfrm>
            <a:custGeom>
              <a:avLst/>
              <a:gdLst>
                <a:gd name="T0" fmla="*/ 644 w 704"/>
                <a:gd name="T1" fmla="*/ 283 h 1325"/>
                <a:gd name="T2" fmla="*/ 561 w 704"/>
                <a:gd name="T3" fmla="*/ 256 h 1325"/>
                <a:gd name="T4" fmla="*/ 512 w 704"/>
                <a:gd name="T5" fmla="*/ 227 h 1325"/>
                <a:gd name="T6" fmla="*/ 449 w 704"/>
                <a:gd name="T7" fmla="*/ 152 h 1325"/>
                <a:gd name="T8" fmla="*/ 394 w 704"/>
                <a:gd name="T9" fmla="*/ 95 h 1325"/>
                <a:gd name="T10" fmla="*/ 291 w 704"/>
                <a:gd name="T11" fmla="*/ 24 h 1325"/>
                <a:gd name="T12" fmla="*/ 211 w 704"/>
                <a:gd name="T13" fmla="*/ 4 h 1325"/>
                <a:gd name="T14" fmla="*/ 143 w 704"/>
                <a:gd name="T15" fmla="*/ 11 h 1325"/>
                <a:gd name="T16" fmla="*/ 146 w 704"/>
                <a:gd name="T17" fmla="*/ 42 h 1325"/>
                <a:gd name="T18" fmla="*/ 119 w 704"/>
                <a:gd name="T19" fmla="*/ 4 h 1325"/>
                <a:gd name="T20" fmla="*/ 79 w 704"/>
                <a:gd name="T21" fmla="*/ 38 h 1325"/>
                <a:gd name="T22" fmla="*/ 32 w 704"/>
                <a:gd name="T23" fmla="*/ 28 h 1325"/>
                <a:gd name="T24" fmla="*/ 40 w 704"/>
                <a:gd name="T25" fmla="*/ 51 h 1325"/>
                <a:gd name="T26" fmla="*/ 56 w 704"/>
                <a:gd name="T27" fmla="*/ 96 h 1325"/>
                <a:gd name="T28" fmla="*/ 50 w 704"/>
                <a:gd name="T29" fmla="*/ 178 h 1325"/>
                <a:gd name="T30" fmla="*/ 0 w 704"/>
                <a:gd name="T31" fmla="*/ 299 h 1325"/>
                <a:gd name="T32" fmla="*/ 49 w 704"/>
                <a:gd name="T33" fmla="*/ 382 h 1325"/>
                <a:gd name="T34" fmla="*/ 74 w 704"/>
                <a:gd name="T35" fmla="*/ 473 h 1325"/>
                <a:gd name="T36" fmla="*/ 119 w 704"/>
                <a:gd name="T37" fmla="*/ 518 h 1325"/>
                <a:gd name="T38" fmla="*/ 164 w 704"/>
                <a:gd name="T39" fmla="*/ 580 h 1325"/>
                <a:gd name="T40" fmla="*/ 159 w 704"/>
                <a:gd name="T41" fmla="*/ 652 h 1325"/>
                <a:gd name="T42" fmla="*/ 154 w 704"/>
                <a:gd name="T43" fmla="*/ 715 h 1325"/>
                <a:gd name="T44" fmla="*/ 144 w 704"/>
                <a:gd name="T45" fmla="*/ 779 h 1325"/>
                <a:gd name="T46" fmla="*/ 146 w 704"/>
                <a:gd name="T47" fmla="*/ 817 h 1325"/>
                <a:gd name="T48" fmla="*/ 130 w 704"/>
                <a:gd name="T49" fmla="*/ 885 h 1325"/>
                <a:gd name="T50" fmla="*/ 123 w 704"/>
                <a:gd name="T51" fmla="*/ 954 h 1325"/>
                <a:gd name="T52" fmla="*/ 121 w 704"/>
                <a:gd name="T53" fmla="*/ 1025 h 1325"/>
                <a:gd name="T54" fmla="*/ 126 w 704"/>
                <a:gd name="T55" fmla="*/ 1073 h 1325"/>
                <a:gd name="T56" fmla="*/ 117 w 704"/>
                <a:gd name="T57" fmla="*/ 1124 h 1325"/>
                <a:gd name="T58" fmla="*/ 110 w 704"/>
                <a:gd name="T59" fmla="*/ 1238 h 1325"/>
                <a:gd name="T60" fmla="*/ 186 w 704"/>
                <a:gd name="T61" fmla="*/ 1325 h 1325"/>
                <a:gd name="T62" fmla="*/ 179 w 704"/>
                <a:gd name="T63" fmla="*/ 1282 h 1325"/>
                <a:gd name="T64" fmla="*/ 188 w 704"/>
                <a:gd name="T65" fmla="*/ 1225 h 1325"/>
                <a:gd name="T66" fmla="*/ 202 w 704"/>
                <a:gd name="T67" fmla="*/ 1211 h 1325"/>
                <a:gd name="T68" fmla="*/ 221 w 704"/>
                <a:gd name="T69" fmla="*/ 1173 h 1325"/>
                <a:gd name="T70" fmla="*/ 211 w 704"/>
                <a:gd name="T71" fmla="*/ 1128 h 1325"/>
                <a:gd name="T72" fmla="*/ 239 w 704"/>
                <a:gd name="T73" fmla="*/ 1090 h 1325"/>
                <a:gd name="T74" fmla="*/ 244 w 704"/>
                <a:gd name="T75" fmla="*/ 1054 h 1325"/>
                <a:gd name="T76" fmla="*/ 255 w 704"/>
                <a:gd name="T77" fmla="*/ 1043 h 1325"/>
                <a:gd name="T78" fmla="*/ 257 w 704"/>
                <a:gd name="T79" fmla="*/ 1016 h 1325"/>
                <a:gd name="T80" fmla="*/ 284 w 704"/>
                <a:gd name="T81" fmla="*/ 981 h 1325"/>
                <a:gd name="T82" fmla="*/ 313 w 704"/>
                <a:gd name="T83" fmla="*/ 963 h 1325"/>
                <a:gd name="T84" fmla="*/ 360 w 704"/>
                <a:gd name="T85" fmla="*/ 940 h 1325"/>
                <a:gd name="T86" fmla="*/ 353 w 704"/>
                <a:gd name="T87" fmla="*/ 907 h 1325"/>
                <a:gd name="T88" fmla="*/ 338 w 704"/>
                <a:gd name="T89" fmla="*/ 880 h 1325"/>
                <a:gd name="T90" fmla="*/ 347 w 704"/>
                <a:gd name="T91" fmla="*/ 860 h 1325"/>
                <a:gd name="T92" fmla="*/ 382 w 704"/>
                <a:gd name="T93" fmla="*/ 883 h 1325"/>
                <a:gd name="T94" fmla="*/ 429 w 704"/>
                <a:gd name="T95" fmla="*/ 842 h 1325"/>
                <a:gd name="T96" fmla="*/ 438 w 704"/>
                <a:gd name="T97" fmla="*/ 818 h 1325"/>
                <a:gd name="T98" fmla="*/ 468 w 704"/>
                <a:gd name="T99" fmla="*/ 786 h 1325"/>
                <a:gd name="T100" fmla="*/ 485 w 704"/>
                <a:gd name="T101" fmla="*/ 706 h 1325"/>
                <a:gd name="T102" fmla="*/ 559 w 704"/>
                <a:gd name="T103" fmla="*/ 648 h 1325"/>
                <a:gd name="T104" fmla="*/ 604 w 704"/>
                <a:gd name="T105" fmla="*/ 603 h 1325"/>
                <a:gd name="T106" fmla="*/ 626 w 704"/>
                <a:gd name="T107" fmla="*/ 551 h 1325"/>
                <a:gd name="T108" fmla="*/ 628 w 704"/>
                <a:gd name="T109" fmla="*/ 480 h 1325"/>
                <a:gd name="T110" fmla="*/ 653 w 704"/>
                <a:gd name="T111" fmla="*/ 446 h 1325"/>
                <a:gd name="T112" fmla="*/ 680 w 704"/>
                <a:gd name="T113" fmla="*/ 400 h 1325"/>
                <a:gd name="T114" fmla="*/ 702 w 704"/>
                <a:gd name="T115" fmla="*/ 342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1325">
                  <a:moveTo>
                    <a:pt x="702" y="342"/>
                  </a:moveTo>
                  <a:lnTo>
                    <a:pt x="702" y="342"/>
                  </a:lnTo>
                  <a:lnTo>
                    <a:pt x="695" y="324"/>
                  </a:lnTo>
                  <a:lnTo>
                    <a:pt x="695" y="324"/>
                  </a:lnTo>
                  <a:lnTo>
                    <a:pt x="687" y="317"/>
                  </a:lnTo>
                  <a:lnTo>
                    <a:pt x="680" y="310"/>
                  </a:lnTo>
                  <a:lnTo>
                    <a:pt x="680" y="310"/>
                  </a:lnTo>
                  <a:lnTo>
                    <a:pt x="662" y="295"/>
                  </a:lnTo>
                  <a:lnTo>
                    <a:pt x="655" y="290"/>
                  </a:lnTo>
                  <a:lnTo>
                    <a:pt x="644" y="283"/>
                  </a:lnTo>
                  <a:lnTo>
                    <a:pt x="644" y="283"/>
                  </a:lnTo>
                  <a:lnTo>
                    <a:pt x="628" y="276"/>
                  </a:lnTo>
                  <a:lnTo>
                    <a:pt x="610" y="270"/>
                  </a:lnTo>
                  <a:lnTo>
                    <a:pt x="610" y="270"/>
                  </a:lnTo>
                  <a:lnTo>
                    <a:pt x="599" y="268"/>
                  </a:lnTo>
                  <a:lnTo>
                    <a:pt x="586" y="266"/>
                  </a:lnTo>
                  <a:lnTo>
                    <a:pt x="586" y="266"/>
                  </a:lnTo>
                  <a:lnTo>
                    <a:pt x="577" y="265"/>
                  </a:lnTo>
                  <a:lnTo>
                    <a:pt x="568" y="261"/>
                  </a:lnTo>
                  <a:lnTo>
                    <a:pt x="561" y="256"/>
                  </a:lnTo>
                  <a:lnTo>
                    <a:pt x="554" y="248"/>
                  </a:lnTo>
                  <a:lnTo>
                    <a:pt x="554" y="248"/>
                  </a:lnTo>
                  <a:lnTo>
                    <a:pt x="548" y="241"/>
                  </a:lnTo>
                  <a:lnTo>
                    <a:pt x="539" y="236"/>
                  </a:lnTo>
                  <a:lnTo>
                    <a:pt x="539" y="236"/>
                  </a:lnTo>
                  <a:lnTo>
                    <a:pt x="530" y="230"/>
                  </a:lnTo>
                  <a:lnTo>
                    <a:pt x="525" y="227"/>
                  </a:lnTo>
                  <a:lnTo>
                    <a:pt x="519" y="227"/>
                  </a:lnTo>
                  <a:lnTo>
                    <a:pt x="519" y="227"/>
                  </a:lnTo>
                  <a:lnTo>
                    <a:pt x="512" y="227"/>
                  </a:lnTo>
                  <a:lnTo>
                    <a:pt x="503" y="225"/>
                  </a:lnTo>
                  <a:lnTo>
                    <a:pt x="503" y="225"/>
                  </a:lnTo>
                  <a:lnTo>
                    <a:pt x="492" y="219"/>
                  </a:lnTo>
                  <a:lnTo>
                    <a:pt x="481" y="210"/>
                  </a:lnTo>
                  <a:lnTo>
                    <a:pt x="481" y="210"/>
                  </a:lnTo>
                  <a:lnTo>
                    <a:pt x="468" y="198"/>
                  </a:lnTo>
                  <a:lnTo>
                    <a:pt x="463" y="190"/>
                  </a:lnTo>
                  <a:lnTo>
                    <a:pt x="458" y="181"/>
                  </a:lnTo>
                  <a:lnTo>
                    <a:pt x="458" y="181"/>
                  </a:lnTo>
                  <a:lnTo>
                    <a:pt x="449" y="152"/>
                  </a:lnTo>
                  <a:lnTo>
                    <a:pt x="449" y="152"/>
                  </a:lnTo>
                  <a:lnTo>
                    <a:pt x="443" y="140"/>
                  </a:lnTo>
                  <a:lnTo>
                    <a:pt x="438" y="127"/>
                  </a:lnTo>
                  <a:lnTo>
                    <a:pt x="434" y="120"/>
                  </a:lnTo>
                  <a:lnTo>
                    <a:pt x="430" y="114"/>
                  </a:lnTo>
                  <a:lnTo>
                    <a:pt x="425" y="111"/>
                  </a:lnTo>
                  <a:lnTo>
                    <a:pt x="420" y="107"/>
                  </a:lnTo>
                  <a:lnTo>
                    <a:pt x="420" y="107"/>
                  </a:lnTo>
                  <a:lnTo>
                    <a:pt x="407" y="102"/>
                  </a:lnTo>
                  <a:lnTo>
                    <a:pt x="394" y="95"/>
                  </a:lnTo>
                  <a:lnTo>
                    <a:pt x="394" y="95"/>
                  </a:lnTo>
                  <a:lnTo>
                    <a:pt x="378" y="89"/>
                  </a:lnTo>
                  <a:lnTo>
                    <a:pt x="362" y="84"/>
                  </a:lnTo>
                  <a:lnTo>
                    <a:pt x="362" y="84"/>
                  </a:lnTo>
                  <a:lnTo>
                    <a:pt x="345" y="75"/>
                  </a:lnTo>
                  <a:lnTo>
                    <a:pt x="327" y="64"/>
                  </a:lnTo>
                  <a:lnTo>
                    <a:pt x="313" y="49"/>
                  </a:lnTo>
                  <a:lnTo>
                    <a:pt x="300" y="35"/>
                  </a:lnTo>
                  <a:lnTo>
                    <a:pt x="300" y="35"/>
                  </a:lnTo>
                  <a:lnTo>
                    <a:pt x="291" y="24"/>
                  </a:lnTo>
                  <a:lnTo>
                    <a:pt x="286" y="19"/>
                  </a:lnTo>
                  <a:lnTo>
                    <a:pt x="280" y="15"/>
                  </a:lnTo>
                  <a:lnTo>
                    <a:pt x="280" y="15"/>
                  </a:lnTo>
                  <a:lnTo>
                    <a:pt x="266" y="10"/>
                  </a:lnTo>
                  <a:lnTo>
                    <a:pt x="251" y="6"/>
                  </a:lnTo>
                  <a:lnTo>
                    <a:pt x="251" y="6"/>
                  </a:lnTo>
                  <a:lnTo>
                    <a:pt x="240" y="4"/>
                  </a:lnTo>
                  <a:lnTo>
                    <a:pt x="231" y="4"/>
                  </a:lnTo>
                  <a:lnTo>
                    <a:pt x="211" y="4"/>
                  </a:lnTo>
                  <a:lnTo>
                    <a:pt x="211" y="4"/>
                  </a:lnTo>
                  <a:lnTo>
                    <a:pt x="193" y="4"/>
                  </a:lnTo>
                  <a:lnTo>
                    <a:pt x="173" y="2"/>
                  </a:lnTo>
                  <a:lnTo>
                    <a:pt x="173" y="2"/>
                  </a:lnTo>
                  <a:lnTo>
                    <a:pt x="163" y="0"/>
                  </a:lnTo>
                  <a:lnTo>
                    <a:pt x="152" y="2"/>
                  </a:lnTo>
                  <a:lnTo>
                    <a:pt x="152" y="2"/>
                  </a:lnTo>
                  <a:lnTo>
                    <a:pt x="146" y="4"/>
                  </a:lnTo>
                  <a:lnTo>
                    <a:pt x="143" y="8"/>
                  </a:lnTo>
                  <a:lnTo>
                    <a:pt x="143" y="8"/>
                  </a:lnTo>
                  <a:lnTo>
                    <a:pt x="143" y="11"/>
                  </a:lnTo>
                  <a:lnTo>
                    <a:pt x="144" y="15"/>
                  </a:lnTo>
                  <a:lnTo>
                    <a:pt x="144" y="15"/>
                  </a:lnTo>
                  <a:lnTo>
                    <a:pt x="144" y="22"/>
                  </a:lnTo>
                  <a:lnTo>
                    <a:pt x="144" y="22"/>
                  </a:lnTo>
                  <a:lnTo>
                    <a:pt x="150" y="33"/>
                  </a:lnTo>
                  <a:lnTo>
                    <a:pt x="150" y="33"/>
                  </a:lnTo>
                  <a:lnTo>
                    <a:pt x="150" y="38"/>
                  </a:lnTo>
                  <a:lnTo>
                    <a:pt x="148" y="40"/>
                  </a:lnTo>
                  <a:lnTo>
                    <a:pt x="146" y="42"/>
                  </a:lnTo>
                  <a:lnTo>
                    <a:pt x="146" y="42"/>
                  </a:lnTo>
                  <a:lnTo>
                    <a:pt x="139" y="42"/>
                  </a:lnTo>
                  <a:lnTo>
                    <a:pt x="135" y="38"/>
                  </a:lnTo>
                  <a:lnTo>
                    <a:pt x="132" y="35"/>
                  </a:lnTo>
                  <a:lnTo>
                    <a:pt x="128" y="29"/>
                  </a:lnTo>
                  <a:lnTo>
                    <a:pt x="128" y="29"/>
                  </a:lnTo>
                  <a:lnTo>
                    <a:pt x="126" y="19"/>
                  </a:lnTo>
                  <a:lnTo>
                    <a:pt x="125" y="13"/>
                  </a:lnTo>
                  <a:lnTo>
                    <a:pt x="123" y="8"/>
                  </a:lnTo>
                  <a:lnTo>
                    <a:pt x="123" y="8"/>
                  </a:lnTo>
                  <a:lnTo>
                    <a:pt x="119" y="4"/>
                  </a:lnTo>
                  <a:lnTo>
                    <a:pt x="116" y="2"/>
                  </a:lnTo>
                  <a:lnTo>
                    <a:pt x="110" y="2"/>
                  </a:lnTo>
                  <a:lnTo>
                    <a:pt x="105" y="6"/>
                  </a:lnTo>
                  <a:lnTo>
                    <a:pt x="105" y="6"/>
                  </a:lnTo>
                  <a:lnTo>
                    <a:pt x="94" y="13"/>
                  </a:lnTo>
                  <a:lnTo>
                    <a:pt x="90" y="17"/>
                  </a:lnTo>
                  <a:lnTo>
                    <a:pt x="87" y="22"/>
                  </a:lnTo>
                  <a:lnTo>
                    <a:pt x="87" y="22"/>
                  </a:lnTo>
                  <a:lnTo>
                    <a:pt x="83" y="33"/>
                  </a:lnTo>
                  <a:lnTo>
                    <a:pt x="79" y="38"/>
                  </a:lnTo>
                  <a:lnTo>
                    <a:pt x="78" y="44"/>
                  </a:lnTo>
                  <a:lnTo>
                    <a:pt x="78" y="44"/>
                  </a:lnTo>
                  <a:lnTo>
                    <a:pt x="72" y="46"/>
                  </a:lnTo>
                  <a:lnTo>
                    <a:pt x="65" y="48"/>
                  </a:lnTo>
                  <a:lnTo>
                    <a:pt x="59" y="46"/>
                  </a:lnTo>
                  <a:lnTo>
                    <a:pt x="54" y="44"/>
                  </a:lnTo>
                  <a:lnTo>
                    <a:pt x="54" y="44"/>
                  </a:lnTo>
                  <a:lnTo>
                    <a:pt x="43" y="35"/>
                  </a:lnTo>
                  <a:lnTo>
                    <a:pt x="40" y="31"/>
                  </a:lnTo>
                  <a:lnTo>
                    <a:pt x="32" y="28"/>
                  </a:lnTo>
                  <a:lnTo>
                    <a:pt x="32" y="28"/>
                  </a:lnTo>
                  <a:lnTo>
                    <a:pt x="30" y="28"/>
                  </a:lnTo>
                  <a:lnTo>
                    <a:pt x="30" y="28"/>
                  </a:lnTo>
                  <a:lnTo>
                    <a:pt x="27" y="42"/>
                  </a:lnTo>
                  <a:lnTo>
                    <a:pt x="27" y="42"/>
                  </a:lnTo>
                  <a:lnTo>
                    <a:pt x="29" y="44"/>
                  </a:lnTo>
                  <a:lnTo>
                    <a:pt x="29" y="44"/>
                  </a:lnTo>
                  <a:lnTo>
                    <a:pt x="32" y="44"/>
                  </a:lnTo>
                  <a:lnTo>
                    <a:pt x="38" y="48"/>
                  </a:lnTo>
                  <a:lnTo>
                    <a:pt x="40" y="51"/>
                  </a:lnTo>
                  <a:lnTo>
                    <a:pt x="41" y="55"/>
                  </a:lnTo>
                  <a:lnTo>
                    <a:pt x="41" y="55"/>
                  </a:lnTo>
                  <a:lnTo>
                    <a:pt x="43" y="66"/>
                  </a:lnTo>
                  <a:lnTo>
                    <a:pt x="43" y="69"/>
                  </a:lnTo>
                  <a:lnTo>
                    <a:pt x="47" y="73"/>
                  </a:lnTo>
                  <a:lnTo>
                    <a:pt x="47" y="73"/>
                  </a:lnTo>
                  <a:lnTo>
                    <a:pt x="52" y="78"/>
                  </a:lnTo>
                  <a:lnTo>
                    <a:pt x="56" y="84"/>
                  </a:lnTo>
                  <a:lnTo>
                    <a:pt x="56" y="91"/>
                  </a:lnTo>
                  <a:lnTo>
                    <a:pt x="56" y="96"/>
                  </a:lnTo>
                  <a:lnTo>
                    <a:pt x="54" y="111"/>
                  </a:lnTo>
                  <a:lnTo>
                    <a:pt x="50" y="124"/>
                  </a:lnTo>
                  <a:lnTo>
                    <a:pt x="50" y="124"/>
                  </a:lnTo>
                  <a:lnTo>
                    <a:pt x="49" y="134"/>
                  </a:lnTo>
                  <a:lnTo>
                    <a:pt x="47" y="145"/>
                  </a:lnTo>
                  <a:lnTo>
                    <a:pt x="47" y="145"/>
                  </a:lnTo>
                  <a:lnTo>
                    <a:pt x="50" y="167"/>
                  </a:lnTo>
                  <a:lnTo>
                    <a:pt x="50" y="167"/>
                  </a:lnTo>
                  <a:lnTo>
                    <a:pt x="50" y="172"/>
                  </a:lnTo>
                  <a:lnTo>
                    <a:pt x="50" y="178"/>
                  </a:lnTo>
                  <a:lnTo>
                    <a:pt x="45" y="190"/>
                  </a:lnTo>
                  <a:lnTo>
                    <a:pt x="45" y="190"/>
                  </a:lnTo>
                  <a:lnTo>
                    <a:pt x="36" y="205"/>
                  </a:lnTo>
                  <a:lnTo>
                    <a:pt x="27" y="218"/>
                  </a:lnTo>
                  <a:lnTo>
                    <a:pt x="9" y="245"/>
                  </a:lnTo>
                  <a:lnTo>
                    <a:pt x="9" y="245"/>
                  </a:lnTo>
                  <a:lnTo>
                    <a:pt x="3" y="257"/>
                  </a:lnTo>
                  <a:lnTo>
                    <a:pt x="0" y="272"/>
                  </a:lnTo>
                  <a:lnTo>
                    <a:pt x="0" y="286"/>
                  </a:lnTo>
                  <a:lnTo>
                    <a:pt x="0" y="299"/>
                  </a:lnTo>
                  <a:lnTo>
                    <a:pt x="0" y="299"/>
                  </a:lnTo>
                  <a:lnTo>
                    <a:pt x="2" y="308"/>
                  </a:lnTo>
                  <a:lnTo>
                    <a:pt x="3" y="317"/>
                  </a:lnTo>
                  <a:lnTo>
                    <a:pt x="11" y="332"/>
                  </a:lnTo>
                  <a:lnTo>
                    <a:pt x="21" y="346"/>
                  </a:lnTo>
                  <a:lnTo>
                    <a:pt x="32" y="359"/>
                  </a:lnTo>
                  <a:lnTo>
                    <a:pt x="32" y="359"/>
                  </a:lnTo>
                  <a:lnTo>
                    <a:pt x="38" y="364"/>
                  </a:lnTo>
                  <a:lnTo>
                    <a:pt x="43" y="370"/>
                  </a:lnTo>
                  <a:lnTo>
                    <a:pt x="49" y="382"/>
                  </a:lnTo>
                  <a:lnTo>
                    <a:pt x="54" y="411"/>
                  </a:lnTo>
                  <a:lnTo>
                    <a:pt x="54" y="411"/>
                  </a:lnTo>
                  <a:lnTo>
                    <a:pt x="59" y="424"/>
                  </a:lnTo>
                  <a:lnTo>
                    <a:pt x="65" y="437"/>
                  </a:lnTo>
                  <a:lnTo>
                    <a:pt x="65" y="437"/>
                  </a:lnTo>
                  <a:lnTo>
                    <a:pt x="72" y="446"/>
                  </a:lnTo>
                  <a:lnTo>
                    <a:pt x="74" y="451"/>
                  </a:lnTo>
                  <a:lnTo>
                    <a:pt x="74" y="458"/>
                  </a:lnTo>
                  <a:lnTo>
                    <a:pt x="74" y="458"/>
                  </a:lnTo>
                  <a:lnTo>
                    <a:pt x="74" y="473"/>
                  </a:lnTo>
                  <a:lnTo>
                    <a:pt x="74" y="473"/>
                  </a:lnTo>
                  <a:lnTo>
                    <a:pt x="76" y="480"/>
                  </a:lnTo>
                  <a:lnTo>
                    <a:pt x="78" y="489"/>
                  </a:lnTo>
                  <a:lnTo>
                    <a:pt x="81" y="498"/>
                  </a:lnTo>
                  <a:lnTo>
                    <a:pt x="87" y="505"/>
                  </a:lnTo>
                  <a:lnTo>
                    <a:pt x="87" y="505"/>
                  </a:lnTo>
                  <a:lnTo>
                    <a:pt x="96" y="509"/>
                  </a:lnTo>
                  <a:lnTo>
                    <a:pt x="105" y="513"/>
                  </a:lnTo>
                  <a:lnTo>
                    <a:pt x="105" y="513"/>
                  </a:lnTo>
                  <a:lnTo>
                    <a:pt x="119" y="518"/>
                  </a:lnTo>
                  <a:lnTo>
                    <a:pt x="126" y="522"/>
                  </a:lnTo>
                  <a:lnTo>
                    <a:pt x="132" y="527"/>
                  </a:lnTo>
                  <a:lnTo>
                    <a:pt x="132" y="527"/>
                  </a:lnTo>
                  <a:lnTo>
                    <a:pt x="144" y="536"/>
                  </a:lnTo>
                  <a:lnTo>
                    <a:pt x="154" y="547"/>
                  </a:lnTo>
                  <a:lnTo>
                    <a:pt x="154" y="547"/>
                  </a:lnTo>
                  <a:lnTo>
                    <a:pt x="159" y="554"/>
                  </a:lnTo>
                  <a:lnTo>
                    <a:pt x="163" y="563"/>
                  </a:lnTo>
                  <a:lnTo>
                    <a:pt x="163" y="563"/>
                  </a:lnTo>
                  <a:lnTo>
                    <a:pt x="164" y="580"/>
                  </a:lnTo>
                  <a:lnTo>
                    <a:pt x="164" y="594"/>
                  </a:lnTo>
                  <a:lnTo>
                    <a:pt x="164" y="594"/>
                  </a:lnTo>
                  <a:lnTo>
                    <a:pt x="164" y="610"/>
                  </a:lnTo>
                  <a:lnTo>
                    <a:pt x="164" y="610"/>
                  </a:lnTo>
                  <a:lnTo>
                    <a:pt x="164" y="616"/>
                  </a:lnTo>
                  <a:lnTo>
                    <a:pt x="164" y="623"/>
                  </a:lnTo>
                  <a:lnTo>
                    <a:pt x="164" y="623"/>
                  </a:lnTo>
                  <a:lnTo>
                    <a:pt x="163" y="637"/>
                  </a:lnTo>
                  <a:lnTo>
                    <a:pt x="163" y="637"/>
                  </a:lnTo>
                  <a:lnTo>
                    <a:pt x="159" y="652"/>
                  </a:lnTo>
                  <a:lnTo>
                    <a:pt x="157" y="661"/>
                  </a:lnTo>
                  <a:lnTo>
                    <a:pt x="157" y="668"/>
                  </a:lnTo>
                  <a:lnTo>
                    <a:pt x="157" y="668"/>
                  </a:lnTo>
                  <a:lnTo>
                    <a:pt x="157" y="681"/>
                  </a:lnTo>
                  <a:lnTo>
                    <a:pt x="159" y="688"/>
                  </a:lnTo>
                  <a:lnTo>
                    <a:pt x="157" y="694"/>
                  </a:lnTo>
                  <a:lnTo>
                    <a:pt x="157" y="694"/>
                  </a:lnTo>
                  <a:lnTo>
                    <a:pt x="154" y="704"/>
                  </a:lnTo>
                  <a:lnTo>
                    <a:pt x="154" y="715"/>
                  </a:lnTo>
                  <a:lnTo>
                    <a:pt x="154" y="715"/>
                  </a:lnTo>
                  <a:lnTo>
                    <a:pt x="155" y="722"/>
                  </a:lnTo>
                  <a:lnTo>
                    <a:pt x="155" y="732"/>
                  </a:lnTo>
                  <a:lnTo>
                    <a:pt x="155" y="732"/>
                  </a:lnTo>
                  <a:lnTo>
                    <a:pt x="154" y="739"/>
                  </a:lnTo>
                  <a:lnTo>
                    <a:pt x="152" y="748"/>
                  </a:lnTo>
                  <a:lnTo>
                    <a:pt x="152" y="748"/>
                  </a:lnTo>
                  <a:lnTo>
                    <a:pt x="148" y="762"/>
                  </a:lnTo>
                  <a:lnTo>
                    <a:pt x="148" y="762"/>
                  </a:lnTo>
                  <a:lnTo>
                    <a:pt x="146" y="770"/>
                  </a:lnTo>
                  <a:lnTo>
                    <a:pt x="144" y="779"/>
                  </a:lnTo>
                  <a:lnTo>
                    <a:pt x="144" y="779"/>
                  </a:lnTo>
                  <a:lnTo>
                    <a:pt x="146" y="786"/>
                  </a:lnTo>
                  <a:lnTo>
                    <a:pt x="148" y="791"/>
                  </a:lnTo>
                  <a:lnTo>
                    <a:pt x="148" y="791"/>
                  </a:lnTo>
                  <a:lnTo>
                    <a:pt x="144" y="800"/>
                  </a:lnTo>
                  <a:lnTo>
                    <a:pt x="144" y="804"/>
                  </a:lnTo>
                  <a:lnTo>
                    <a:pt x="144" y="809"/>
                  </a:lnTo>
                  <a:lnTo>
                    <a:pt x="144" y="809"/>
                  </a:lnTo>
                  <a:lnTo>
                    <a:pt x="144" y="813"/>
                  </a:lnTo>
                  <a:lnTo>
                    <a:pt x="146" y="817"/>
                  </a:lnTo>
                  <a:lnTo>
                    <a:pt x="150" y="824"/>
                  </a:lnTo>
                  <a:lnTo>
                    <a:pt x="150" y="824"/>
                  </a:lnTo>
                  <a:lnTo>
                    <a:pt x="152" y="831"/>
                  </a:lnTo>
                  <a:lnTo>
                    <a:pt x="152" y="836"/>
                  </a:lnTo>
                  <a:lnTo>
                    <a:pt x="150" y="842"/>
                  </a:lnTo>
                  <a:lnTo>
                    <a:pt x="148" y="847"/>
                  </a:lnTo>
                  <a:lnTo>
                    <a:pt x="141" y="858"/>
                  </a:lnTo>
                  <a:lnTo>
                    <a:pt x="137" y="869"/>
                  </a:lnTo>
                  <a:lnTo>
                    <a:pt x="137" y="869"/>
                  </a:lnTo>
                  <a:lnTo>
                    <a:pt x="130" y="885"/>
                  </a:lnTo>
                  <a:lnTo>
                    <a:pt x="128" y="894"/>
                  </a:lnTo>
                  <a:lnTo>
                    <a:pt x="126" y="903"/>
                  </a:lnTo>
                  <a:lnTo>
                    <a:pt x="126" y="903"/>
                  </a:lnTo>
                  <a:lnTo>
                    <a:pt x="125" y="920"/>
                  </a:lnTo>
                  <a:lnTo>
                    <a:pt x="119" y="934"/>
                  </a:lnTo>
                  <a:lnTo>
                    <a:pt x="119" y="934"/>
                  </a:lnTo>
                  <a:lnTo>
                    <a:pt x="119" y="940"/>
                  </a:lnTo>
                  <a:lnTo>
                    <a:pt x="119" y="945"/>
                  </a:lnTo>
                  <a:lnTo>
                    <a:pt x="123" y="954"/>
                  </a:lnTo>
                  <a:lnTo>
                    <a:pt x="123" y="954"/>
                  </a:lnTo>
                  <a:lnTo>
                    <a:pt x="126" y="965"/>
                  </a:lnTo>
                  <a:lnTo>
                    <a:pt x="128" y="978"/>
                  </a:lnTo>
                  <a:lnTo>
                    <a:pt x="128" y="978"/>
                  </a:lnTo>
                  <a:lnTo>
                    <a:pt x="126" y="987"/>
                  </a:lnTo>
                  <a:lnTo>
                    <a:pt x="125" y="994"/>
                  </a:lnTo>
                  <a:lnTo>
                    <a:pt x="121" y="1003"/>
                  </a:lnTo>
                  <a:lnTo>
                    <a:pt x="121" y="1012"/>
                  </a:lnTo>
                  <a:lnTo>
                    <a:pt x="121" y="1012"/>
                  </a:lnTo>
                  <a:lnTo>
                    <a:pt x="121" y="1019"/>
                  </a:lnTo>
                  <a:lnTo>
                    <a:pt x="121" y="1025"/>
                  </a:lnTo>
                  <a:lnTo>
                    <a:pt x="121" y="1025"/>
                  </a:lnTo>
                  <a:lnTo>
                    <a:pt x="125" y="1030"/>
                  </a:lnTo>
                  <a:lnTo>
                    <a:pt x="128" y="1034"/>
                  </a:lnTo>
                  <a:lnTo>
                    <a:pt x="128" y="1034"/>
                  </a:lnTo>
                  <a:lnTo>
                    <a:pt x="130" y="1037"/>
                  </a:lnTo>
                  <a:lnTo>
                    <a:pt x="128" y="1045"/>
                  </a:lnTo>
                  <a:lnTo>
                    <a:pt x="128" y="1045"/>
                  </a:lnTo>
                  <a:lnTo>
                    <a:pt x="126" y="1064"/>
                  </a:lnTo>
                  <a:lnTo>
                    <a:pt x="126" y="1064"/>
                  </a:lnTo>
                  <a:lnTo>
                    <a:pt x="126" y="1073"/>
                  </a:lnTo>
                  <a:lnTo>
                    <a:pt x="126" y="1077"/>
                  </a:lnTo>
                  <a:lnTo>
                    <a:pt x="125" y="1081"/>
                  </a:lnTo>
                  <a:lnTo>
                    <a:pt x="125" y="1081"/>
                  </a:lnTo>
                  <a:lnTo>
                    <a:pt x="117" y="1088"/>
                  </a:lnTo>
                  <a:lnTo>
                    <a:pt x="116" y="1092"/>
                  </a:lnTo>
                  <a:lnTo>
                    <a:pt x="112" y="1097"/>
                  </a:lnTo>
                  <a:lnTo>
                    <a:pt x="112" y="1097"/>
                  </a:lnTo>
                  <a:lnTo>
                    <a:pt x="112" y="1106"/>
                  </a:lnTo>
                  <a:lnTo>
                    <a:pt x="116" y="1115"/>
                  </a:lnTo>
                  <a:lnTo>
                    <a:pt x="117" y="1124"/>
                  </a:lnTo>
                  <a:lnTo>
                    <a:pt x="117" y="1135"/>
                  </a:lnTo>
                  <a:lnTo>
                    <a:pt x="117" y="1135"/>
                  </a:lnTo>
                  <a:lnTo>
                    <a:pt x="116" y="1144"/>
                  </a:lnTo>
                  <a:lnTo>
                    <a:pt x="112" y="1153"/>
                  </a:lnTo>
                  <a:lnTo>
                    <a:pt x="108" y="1162"/>
                  </a:lnTo>
                  <a:lnTo>
                    <a:pt x="106" y="1173"/>
                  </a:lnTo>
                  <a:lnTo>
                    <a:pt x="106" y="1173"/>
                  </a:lnTo>
                  <a:lnTo>
                    <a:pt x="105" y="1195"/>
                  </a:lnTo>
                  <a:lnTo>
                    <a:pt x="106" y="1216"/>
                  </a:lnTo>
                  <a:lnTo>
                    <a:pt x="110" y="1238"/>
                  </a:lnTo>
                  <a:lnTo>
                    <a:pt x="116" y="1258"/>
                  </a:lnTo>
                  <a:lnTo>
                    <a:pt x="116" y="1258"/>
                  </a:lnTo>
                  <a:lnTo>
                    <a:pt x="123" y="1273"/>
                  </a:lnTo>
                  <a:lnTo>
                    <a:pt x="130" y="1287"/>
                  </a:lnTo>
                  <a:lnTo>
                    <a:pt x="141" y="1298"/>
                  </a:lnTo>
                  <a:lnTo>
                    <a:pt x="154" y="1309"/>
                  </a:lnTo>
                  <a:lnTo>
                    <a:pt x="154" y="1309"/>
                  </a:lnTo>
                  <a:lnTo>
                    <a:pt x="164" y="1316"/>
                  </a:lnTo>
                  <a:lnTo>
                    <a:pt x="179" y="1323"/>
                  </a:lnTo>
                  <a:lnTo>
                    <a:pt x="186" y="1325"/>
                  </a:lnTo>
                  <a:lnTo>
                    <a:pt x="192" y="1325"/>
                  </a:lnTo>
                  <a:lnTo>
                    <a:pt x="197" y="1321"/>
                  </a:lnTo>
                  <a:lnTo>
                    <a:pt x="199" y="1314"/>
                  </a:lnTo>
                  <a:lnTo>
                    <a:pt x="199" y="1314"/>
                  </a:lnTo>
                  <a:lnTo>
                    <a:pt x="199" y="1311"/>
                  </a:lnTo>
                  <a:lnTo>
                    <a:pt x="197" y="1305"/>
                  </a:lnTo>
                  <a:lnTo>
                    <a:pt x="192" y="1298"/>
                  </a:lnTo>
                  <a:lnTo>
                    <a:pt x="184" y="1289"/>
                  </a:lnTo>
                  <a:lnTo>
                    <a:pt x="179" y="1282"/>
                  </a:lnTo>
                  <a:lnTo>
                    <a:pt x="179" y="1282"/>
                  </a:lnTo>
                  <a:lnTo>
                    <a:pt x="177" y="1274"/>
                  </a:lnTo>
                  <a:lnTo>
                    <a:pt x="177" y="1265"/>
                  </a:lnTo>
                  <a:lnTo>
                    <a:pt x="177" y="1251"/>
                  </a:lnTo>
                  <a:lnTo>
                    <a:pt x="177" y="1251"/>
                  </a:lnTo>
                  <a:lnTo>
                    <a:pt x="177" y="1244"/>
                  </a:lnTo>
                  <a:lnTo>
                    <a:pt x="177" y="1236"/>
                  </a:lnTo>
                  <a:lnTo>
                    <a:pt x="177" y="1236"/>
                  </a:lnTo>
                  <a:lnTo>
                    <a:pt x="183" y="1231"/>
                  </a:lnTo>
                  <a:lnTo>
                    <a:pt x="188" y="1225"/>
                  </a:lnTo>
                  <a:lnTo>
                    <a:pt x="188" y="1225"/>
                  </a:lnTo>
                  <a:lnTo>
                    <a:pt x="186" y="1216"/>
                  </a:lnTo>
                  <a:lnTo>
                    <a:pt x="186" y="1215"/>
                  </a:lnTo>
                  <a:lnTo>
                    <a:pt x="188" y="1215"/>
                  </a:lnTo>
                  <a:lnTo>
                    <a:pt x="190" y="1215"/>
                  </a:lnTo>
                  <a:lnTo>
                    <a:pt x="190" y="1215"/>
                  </a:lnTo>
                  <a:lnTo>
                    <a:pt x="195" y="1220"/>
                  </a:lnTo>
                  <a:lnTo>
                    <a:pt x="197" y="1220"/>
                  </a:lnTo>
                  <a:lnTo>
                    <a:pt x="201" y="1216"/>
                  </a:lnTo>
                  <a:lnTo>
                    <a:pt x="201" y="1216"/>
                  </a:lnTo>
                  <a:lnTo>
                    <a:pt x="202" y="1211"/>
                  </a:lnTo>
                  <a:lnTo>
                    <a:pt x="202" y="1207"/>
                  </a:lnTo>
                  <a:lnTo>
                    <a:pt x="204" y="1197"/>
                  </a:lnTo>
                  <a:lnTo>
                    <a:pt x="204" y="1197"/>
                  </a:lnTo>
                  <a:lnTo>
                    <a:pt x="208" y="1191"/>
                  </a:lnTo>
                  <a:lnTo>
                    <a:pt x="213" y="1184"/>
                  </a:lnTo>
                  <a:lnTo>
                    <a:pt x="213" y="1184"/>
                  </a:lnTo>
                  <a:lnTo>
                    <a:pt x="215" y="1178"/>
                  </a:lnTo>
                  <a:lnTo>
                    <a:pt x="217" y="1175"/>
                  </a:lnTo>
                  <a:lnTo>
                    <a:pt x="221" y="1173"/>
                  </a:lnTo>
                  <a:lnTo>
                    <a:pt x="221" y="1173"/>
                  </a:lnTo>
                  <a:lnTo>
                    <a:pt x="226" y="1169"/>
                  </a:lnTo>
                  <a:lnTo>
                    <a:pt x="231" y="1164"/>
                  </a:lnTo>
                  <a:lnTo>
                    <a:pt x="231" y="1164"/>
                  </a:lnTo>
                  <a:lnTo>
                    <a:pt x="231" y="1160"/>
                  </a:lnTo>
                  <a:lnTo>
                    <a:pt x="231" y="1157"/>
                  </a:lnTo>
                  <a:lnTo>
                    <a:pt x="228" y="1148"/>
                  </a:lnTo>
                  <a:lnTo>
                    <a:pt x="222" y="1140"/>
                  </a:lnTo>
                  <a:lnTo>
                    <a:pt x="217" y="1135"/>
                  </a:lnTo>
                  <a:lnTo>
                    <a:pt x="217" y="1135"/>
                  </a:lnTo>
                  <a:lnTo>
                    <a:pt x="211" y="1128"/>
                  </a:lnTo>
                  <a:lnTo>
                    <a:pt x="211" y="1121"/>
                  </a:lnTo>
                  <a:lnTo>
                    <a:pt x="213" y="1113"/>
                  </a:lnTo>
                  <a:lnTo>
                    <a:pt x="217" y="1106"/>
                  </a:lnTo>
                  <a:lnTo>
                    <a:pt x="217" y="1106"/>
                  </a:lnTo>
                  <a:lnTo>
                    <a:pt x="222" y="1102"/>
                  </a:lnTo>
                  <a:lnTo>
                    <a:pt x="230" y="1099"/>
                  </a:lnTo>
                  <a:lnTo>
                    <a:pt x="235" y="1095"/>
                  </a:lnTo>
                  <a:lnTo>
                    <a:pt x="239" y="1093"/>
                  </a:lnTo>
                  <a:lnTo>
                    <a:pt x="239" y="1090"/>
                  </a:lnTo>
                  <a:lnTo>
                    <a:pt x="239" y="1090"/>
                  </a:lnTo>
                  <a:lnTo>
                    <a:pt x="240" y="1081"/>
                  </a:lnTo>
                  <a:lnTo>
                    <a:pt x="239" y="1072"/>
                  </a:lnTo>
                  <a:lnTo>
                    <a:pt x="239" y="1072"/>
                  </a:lnTo>
                  <a:lnTo>
                    <a:pt x="239" y="1068"/>
                  </a:lnTo>
                  <a:lnTo>
                    <a:pt x="240" y="1066"/>
                  </a:lnTo>
                  <a:lnTo>
                    <a:pt x="244" y="1061"/>
                  </a:lnTo>
                  <a:lnTo>
                    <a:pt x="244" y="1061"/>
                  </a:lnTo>
                  <a:lnTo>
                    <a:pt x="246" y="1057"/>
                  </a:lnTo>
                  <a:lnTo>
                    <a:pt x="246" y="1055"/>
                  </a:lnTo>
                  <a:lnTo>
                    <a:pt x="244" y="1054"/>
                  </a:lnTo>
                  <a:lnTo>
                    <a:pt x="246" y="1050"/>
                  </a:lnTo>
                  <a:lnTo>
                    <a:pt x="246" y="1050"/>
                  </a:lnTo>
                  <a:lnTo>
                    <a:pt x="248" y="1050"/>
                  </a:lnTo>
                  <a:lnTo>
                    <a:pt x="253" y="1050"/>
                  </a:lnTo>
                  <a:lnTo>
                    <a:pt x="257" y="1050"/>
                  </a:lnTo>
                  <a:lnTo>
                    <a:pt x="259" y="1048"/>
                  </a:lnTo>
                  <a:lnTo>
                    <a:pt x="259" y="1048"/>
                  </a:lnTo>
                  <a:lnTo>
                    <a:pt x="260" y="1046"/>
                  </a:lnTo>
                  <a:lnTo>
                    <a:pt x="259" y="1046"/>
                  </a:lnTo>
                  <a:lnTo>
                    <a:pt x="255" y="1043"/>
                  </a:lnTo>
                  <a:lnTo>
                    <a:pt x="249" y="1041"/>
                  </a:lnTo>
                  <a:lnTo>
                    <a:pt x="246" y="1037"/>
                  </a:lnTo>
                  <a:lnTo>
                    <a:pt x="246" y="1037"/>
                  </a:lnTo>
                  <a:lnTo>
                    <a:pt x="244" y="1032"/>
                  </a:lnTo>
                  <a:lnTo>
                    <a:pt x="244" y="1026"/>
                  </a:lnTo>
                  <a:lnTo>
                    <a:pt x="246" y="1023"/>
                  </a:lnTo>
                  <a:lnTo>
                    <a:pt x="249" y="1017"/>
                  </a:lnTo>
                  <a:lnTo>
                    <a:pt x="249" y="1017"/>
                  </a:lnTo>
                  <a:lnTo>
                    <a:pt x="253" y="1016"/>
                  </a:lnTo>
                  <a:lnTo>
                    <a:pt x="257" y="1016"/>
                  </a:lnTo>
                  <a:lnTo>
                    <a:pt x="266" y="1016"/>
                  </a:lnTo>
                  <a:lnTo>
                    <a:pt x="266" y="1016"/>
                  </a:lnTo>
                  <a:lnTo>
                    <a:pt x="271" y="1014"/>
                  </a:lnTo>
                  <a:lnTo>
                    <a:pt x="275" y="1012"/>
                  </a:lnTo>
                  <a:lnTo>
                    <a:pt x="282" y="1005"/>
                  </a:lnTo>
                  <a:lnTo>
                    <a:pt x="287" y="994"/>
                  </a:lnTo>
                  <a:lnTo>
                    <a:pt x="287" y="990"/>
                  </a:lnTo>
                  <a:lnTo>
                    <a:pt x="286" y="985"/>
                  </a:lnTo>
                  <a:lnTo>
                    <a:pt x="286" y="985"/>
                  </a:lnTo>
                  <a:lnTo>
                    <a:pt x="284" y="981"/>
                  </a:lnTo>
                  <a:lnTo>
                    <a:pt x="280" y="978"/>
                  </a:lnTo>
                  <a:lnTo>
                    <a:pt x="280" y="978"/>
                  </a:lnTo>
                  <a:lnTo>
                    <a:pt x="278" y="972"/>
                  </a:lnTo>
                  <a:lnTo>
                    <a:pt x="278" y="970"/>
                  </a:lnTo>
                  <a:lnTo>
                    <a:pt x="280" y="970"/>
                  </a:lnTo>
                  <a:lnTo>
                    <a:pt x="291" y="970"/>
                  </a:lnTo>
                  <a:lnTo>
                    <a:pt x="291" y="970"/>
                  </a:lnTo>
                  <a:lnTo>
                    <a:pt x="298" y="969"/>
                  </a:lnTo>
                  <a:lnTo>
                    <a:pt x="306" y="965"/>
                  </a:lnTo>
                  <a:lnTo>
                    <a:pt x="313" y="963"/>
                  </a:lnTo>
                  <a:lnTo>
                    <a:pt x="320" y="959"/>
                  </a:lnTo>
                  <a:lnTo>
                    <a:pt x="320" y="959"/>
                  </a:lnTo>
                  <a:lnTo>
                    <a:pt x="333" y="959"/>
                  </a:lnTo>
                  <a:lnTo>
                    <a:pt x="338" y="959"/>
                  </a:lnTo>
                  <a:lnTo>
                    <a:pt x="345" y="958"/>
                  </a:lnTo>
                  <a:lnTo>
                    <a:pt x="345" y="958"/>
                  </a:lnTo>
                  <a:lnTo>
                    <a:pt x="349" y="954"/>
                  </a:lnTo>
                  <a:lnTo>
                    <a:pt x="353" y="949"/>
                  </a:lnTo>
                  <a:lnTo>
                    <a:pt x="360" y="940"/>
                  </a:lnTo>
                  <a:lnTo>
                    <a:pt x="360" y="940"/>
                  </a:lnTo>
                  <a:lnTo>
                    <a:pt x="365" y="932"/>
                  </a:lnTo>
                  <a:lnTo>
                    <a:pt x="365" y="927"/>
                  </a:lnTo>
                  <a:lnTo>
                    <a:pt x="365" y="923"/>
                  </a:lnTo>
                  <a:lnTo>
                    <a:pt x="365" y="923"/>
                  </a:lnTo>
                  <a:lnTo>
                    <a:pt x="364" y="920"/>
                  </a:lnTo>
                  <a:lnTo>
                    <a:pt x="360" y="916"/>
                  </a:lnTo>
                  <a:lnTo>
                    <a:pt x="356" y="914"/>
                  </a:lnTo>
                  <a:lnTo>
                    <a:pt x="354" y="911"/>
                  </a:lnTo>
                  <a:lnTo>
                    <a:pt x="354" y="911"/>
                  </a:lnTo>
                  <a:lnTo>
                    <a:pt x="353" y="907"/>
                  </a:lnTo>
                  <a:lnTo>
                    <a:pt x="354" y="903"/>
                  </a:lnTo>
                  <a:lnTo>
                    <a:pt x="356" y="900"/>
                  </a:lnTo>
                  <a:lnTo>
                    <a:pt x="356" y="896"/>
                  </a:lnTo>
                  <a:lnTo>
                    <a:pt x="356" y="896"/>
                  </a:lnTo>
                  <a:lnTo>
                    <a:pt x="356" y="893"/>
                  </a:lnTo>
                  <a:lnTo>
                    <a:pt x="353" y="891"/>
                  </a:lnTo>
                  <a:lnTo>
                    <a:pt x="349" y="887"/>
                  </a:lnTo>
                  <a:lnTo>
                    <a:pt x="342" y="885"/>
                  </a:lnTo>
                  <a:lnTo>
                    <a:pt x="338" y="880"/>
                  </a:lnTo>
                  <a:lnTo>
                    <a:pt x="338" y="880"/>
                  </a:lnTo>
                  <a:lnTo>
                    <a:pt x="335" y="874"/>
                  </a:lnTo>
                  <a:lnTo>
                    <a:pt x="333" y="869"/>
                  </a:lnTo>
                  <a:lnTo>
                    <a:pt x="331" y="856"/>
                  </a:lnTo>
                  <a:lnTo>
                    <a:pt x="331" y="856"/>
                  </a:lnTo>
                  <a:lnTo>
                    <a:pt x="333" y="851"/>
                  </a:lnTo>
                  <a:lnTo>
                    <a:pt x="336" y="847"/>
                  </a:lnTo>
                  <a:lnTo>
                    <a:pt x="340" y="849"/>
                  </a:lnTo>
                  <a:lnTo>
                    <a:pt x="345" y="855"/>
                  </a:lnTo>
                  <a:lnTo>
                    <a:pt x="345" y="855"/>
                  </a:lnTo>
                  <a:lnTo>
                    <a:pt x="347" y="860"/>
                  </a:lnTo>
                  <a:lnTo>
                    <a:pt x="349" y="867"/>
                  </a:lnTo>
                  <a:lnTo>
                    <a:pt x="353" y="873"/>
                  </a:lnTo>
                  <a:lnTo>
                    <a:pt x="354" y="878"/>
                  </a:lnTo>
                  <a:lnTo>
                    <a:pt x="354" y="878"/>
                  </a:lnTo>
                  <a:lnTo>
                    <a:pt x="360" y="883"/>
                  </a:lnTo>
                  <a:lnTo>
                    <a:pt x="364" y="885"/>
                  </a:lnTo>
                  <a:lnTo>
                    <a:pt x="369" y="885"/>
                  </a:lnTo>
                  <a:lnTo>
                    <a:pt x="374" y="885"/>
                  </a:lnTo>
                  <a:lnTo>
                    <a:pt x="374" y="885"/>
                  </a:lnTo>
                  <a:lnTo>
                    <a:pt x="382" y="883"/>
                  </a:lnTo>
                  <a:lnTo>
                    <a:pt x="387" y="883"/>
                  </a:lnTo>
                  <a:lnTo>
                    <a:pt x="387" y="883"/>
                  </a:lnTo>
                  <a:lnTo>
                    <a:pt x="392" y="883"/>
                  </a:lnTo>
                  <a:lnTo>
                    <a:pt x="400" y="883"/>
                  </a:lnTo>
                  <a:lnTo>
                    <a:pt x="400" y="883"/>
                  </a:lnTo>
                  <a:lnTo>
                    <a:pt x="403" y="882"/>
                  </a:lnTo>
                  <a:lnTo>
                    <a:pt x="409" y="874"/>
                  </a:lnTo>
                  <a:lnTo>
                    <a:pt x="421" y="856"/>
                  </a:lnTo>
                  <a:lnTo>
                    <a:pt x="421" y="856"/>
                  </a:lnTo>
                  <a:lnTo>
                    <a:pt x="429" y="842"/>
                  </a:lnTo>
                  <a:lnTo>
                    <a:pt x="429" y="842"/>
                  </a:lnTo>
                  <a:lnTo>
                    <a:pt x="429" y="838"/>
                  </a:lnTo>
                  <a:lnTo>
                    <a:pt x="429" y="836"/>
                  </a:lnTo>
                  <a:lnTo>
                    <a:pt x="427" y="835"/>
                  </a:lnTo>
                  <a:lnTo>
                    <a:pt x="427" y="831"/>
                  </a:lnTo>
                  <a:lnTo>
                    <a:pt x="427" y="831"/>
                  </a:lnTo>
                  <a:lnTo>
                    <a:pt x="429" y="827"/>
                  </a:lnTo>
                  <a:lnTo>
                    <a:pt x="432" y="824"/>
                  </a:lnTo>
                  <a:lnTo>
                    <a:pt x="438" y="818"/>
                  </a:lnTo>
                  <a:lnTo>
                    <a:pt x="438" y="818"/>
                  </a:lnTo>
                  <a:lnTo>
                    <a:pt x="443" y="809"/>
                  </a:lnTo>
                  <a:lnTo>
                    <a:pt x="450" y="802"/>
                  </a:lnTo>
                  <a:lnTo>
                    <a:pt x="450" y="802"/>
                  </a:lnTo>
                  <a:lnTo>
                    <a:pt x="456" y="800"/>
                  </a:lnTo>
                  <a:lnTo>
                    <a:pt x="461" y="800"/>
                  </a:lnTo>
                  <a:lnTo>
                    <a:pt x="461" y="800"/>
                  </a:lnTo>
                  <a:lnTo>
                    <a:pt x="463" y="797"/>
                  </a:lnTo>
                  <a:lnTo>
                    <a:pt x="465" y="793"/>
                  </a:lnTo>
                  <a:lnTo>
                    <a:pt x="468" y="786"/>
                  </a:lnTo>
                  <a:lnTo>
                    <a:pt x="468" y="786"/>
                  </a:lnTo>
                  <a:lnTo>
                    <a:pt x="474" y="775"/>
                  </a:lnTo>
                  <a:lnTo>
                    <a:pt x="481" y="768"/>
                  </a:lnTo>
                  <a:lnTo>
                    <a:pt x="481" y="768"/>
                  </a:lnTo>
                  <a:lnTo>
                    <a:pt x="487" y="760"/>
                  </a:lnTo>
                  <a:lnTo>
                    <a:pt x="488" y="753"/>
                  </a:lnTo>
                  <a:lnTo>
                    <a:pt x="490" y="746"/>
                  </a:lnTo>
                  <a:lnTo>
                    <a:pt x="488" y="739"/>
                  </a:lnTo>
                  <a:lnTo>
                    <a:pt x="485" y="722"/>
                  </a:lnTo>
                  <a:lnTo>
                    <a:pt x="485" y="715"/>
                  </a:lnTo>
                  <a:lnTo>
                    <a:pt x="485" y="706"/>
                  </a:lnTo>
                  <a:lnTo>
                    <a:pt x="485" y="706"/>
                  </a:lnTo>
                  <a:lnTo>
                    <a:pt x="488" y="697"/>
                  </a:lnTo>
                  <a:lnTo>
                    <a:pt x="496" y="690"/>
                  </a:lnTo>
                  <a:lnTo>
                    <a:pt x="510" y="679"/>
                  </a:lnTo>
                  <a:lnTo>
                    <a:pt x="510" y="679"/>
                  </a:lnTo>
                  <a:lnTo>
                    <a:pt x="530" y="666"/>
                  </a:lnTo>
                  <a:lnTo>
                    <a:pt x="530" y="666"/>
                  </a:lnTo>
                  <a:lnTo>
                    <a:pt x="541" y="657"/>
                  </a:lnTo>
                  <a:lnTo>
                    <a:pt x="541" y="657"/>
                  </a:lnTo>
                  <a:lnTo>
                    <a:pt x="559" y="648"/>
                  </a:lnTo>
                  <a:lnTo>
                    <a:pt x="579" y="641"/>
                  </a:lnTo>
                  <a:lnTo>
                    <a:pt x="579" y="641"/>
                  </a:lnTo>
                  <a:lnTo>
                    <a:pt x="592" y="636"/>
                  </a:lnTo>
                  <a:lnTo>
                    <a:pt x="597" y="632"/>
                  </a:lnTo>
                  <a:lnTo>
                    <a:pt x="599" y="625"/>
                  </a:lnTo>
                  <a:lnTo>
                    <a:pt x="599" y="625"/>
                  </a:lnTo>
                  <a:lnTo>
                    <a:pt x="601" y="618"/>
                  </a:lnTo>
                  <a:lnTo>
                    <a:pt x="601" y="608"/>
                  </a:lnTo>
                  <a:lnTo>
                    <a:pt x="601" y="608"/>
                  </a:lnTo>
                  <a:lnTo>
                    <a:pt x="604" y="603"/>
                  </a:lnTo>
                  <a:lnTo>
                    <a:pt x="608" y="596"/>
                  </a:lnTo>
                  <a:lnTo>
                    <a:pt x="608" y="596"/>
                  </a:lnTo>
                  <a:lnTo>
                    <a:pt x="617" y="587"/>
                  </a:lnTo>
                  <a:lnTo>
                    <a:pt x="624" y="578"/>
                  </a:lnTo>
                  <a:lnTo>
                    <a:pt x="624" y="578"/>
                  </a:lnTo>
                  <a:lnTo>
                    <a:pt x="626" y="572"/>
                  </a:lnTo>
                  <a:lnTo>
                    <a:pt x="626" y="567"/>
                  </a:lnTo>
                  <a:lnTo>
                    <a:pt x="624" y="556"/>
                  </a:lnTo>
                  <a:lnTo>
                    <a:pt x="624" y="556"/>
                  </a:lnTo>
                  <a:lnTo>
                    <a:pt x="626" y="551"/>
                  </a:lnTo>
                  <a:lnTo>
                    <a:pt x="628" y="547"/>
                  </a:lnTo>
                  <a:lnTo>
                    <a:pt x="631" y="538"/>
                  </a:lnTo>
                  <a:lnTo>
                    <a:pt x="631" y="538"/>
                  </a:lnTo>
                  <a:lnTo>
                    <a:pt x="633" y="532"/>
                  </a:lnTo>
                  <a:lnTo>
                    <a:pt x="635" y="525"/>
                  </a:lnTo>
                  <a:lnTo>
                    <a:pt x="635" y="513"/>
                  </a:lnTo>
                  <a:lnTo>
                    <a:pt x="635" y="513"/>
                  </a:lnTo>
                  <a:lnTo>
                    <a:pt x="631" y="496"/>
                  </a:lnTo>
                  <a:lnTo>
                    <a:pt x="630" y="489"/>
                  </a:lnTo>
                  <a:lnTo>
                    <a:pt x="628" y="480"/>
                  </a:lnTo>
                  <a:lnTo>
                    <a:pt x="628" y="480"/>
                  </a:lnTo>
                  <a:lnTo>
                    <a:pt x="628" y="473"/>
                  </a:lnTo>
                  <a:lnTo>
                    <a:pt x="630" y="464"/>
                  </a:lnTo>
                  <a:lnTo>
                    <a:pt x="630" y="464"/>
                  </a:lnTo>
                  <a:lnTo>
                    <a:pt x="635" y="455"/>
                  </a:lnTo>
                  <a:lnTo>
                    <a:pt x="639" y="449"/>
                  </a:lnTo>
                  <a:lnTo>
                    <a:pt x="642" y="447"/>
                  </a:lnTo>
                  <a:lnTo>
                    <a:pt x="642" y="447"/>
                  </a:lnTo>
                  <a:lnTo>
                    <a:pt x="649" y="446"/>
                  </a:lnTo>
                  <a:lnTo>
                    <a:pt x="653" y="446"/>
                  </a:lnTo>
                  <a:lnTo>
                    <a:pt x="655" y="444"/>
                  </a:lnTo>
                  <a:lnTo>
                    <a:pt x="655" y="444"/>
                  </a:lnTo>
                  <a:lnTo>
                    <a:pt x="660" y="438"/>
                  </a:lnTo>
                  <a:lnTo>
                    <a:pt x="664" y="431"/>
                  </a:lnTo>
                  <a:lnTo>
                    <a:pt x="669" y="418"/>
                  </a:lnTo>
                  <a:lnTo>
                    <a:pt x="669" y="418"/>
                  </a:lnTo>
                  <a:lnTo>
                    <a:pt x="671" y="411"/>
                  </a:lnTo>
                  <a:lnTo>
                    <a:pt x="675" y="406"/>
                  </a:lnTo>
                  <a:lnTo>
                    <a:pt x="675" y="406"/>
                  </a:lnTo>
                  <a:lnTo>
                    <a:pt x="680" y="400"/>
                  </a:lnTo>
                  <a:lnTo>
                    <a:pt x="686" y="397"/>
                  </a:lnTo>
                  <a:lnTo>
                    <a:pt x="686" y="397"/>
                  </a:lnTo>
                  <a:lnTo>
                    <a:pt x="693" y="390"/>
                  </a:lnTo>
                  <a:lnTo>
                    <a:pt x="697" y="380"/>
                  </a:lnTo>
                  <a:lnTo>
                    <a:pt x="697" y="380"/>
                  </a:lnTo>
                  <a:lnTo>
                    <a:pt x="700" y="371"/>
                  </a:lnTo>
                  <a:lnTo>
                    <a:pt x="704" y="362"/>
                  </a:lnTo>
                  <a:lnTo>
                    <a:pt x="704" y="352"/>
                  </a:lnTo>
                  <a:lnTo>
                    <a:pt x="702" y="342"/>
                  </a:lnTo>
                  <a:lnTo>
                    <a:pt x="702" y="34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a:p>
          </p:txBody>
        </p:sp>
        <p:sp>
          <p:nvSpPr>
            <p:cNvPr id="16" name="Freeform 11">
              <a:hlinkHover r:id="" action="ppaction://noaction"/>
              <a:extLst>
                <a:ext uri="{FF2B5EF4-FFF2-40B4-BE49-F238E27FC236}">
                  <a16:creationId xmlns:a16="http://schemas.microsoft.com/office/drawing/2014/main" id="{C8633206-AC67-028C-1B59-99C4B3D476B5}"/>
                </a:ext>
              </a:extLst>
            </p:cNvPr>
            <p:cNvSpPr>
              <a:spLocks noEditPoints="1"/>
            </p:cNvSpPr>
            <p:nvPr/>
          </p:nvSpPr>
          <p:spPr bwMode="auto">
            <a:xfrm>
              <a:off x="7006751" y="861590"/>
              <a:ext cx="1897857" cy="1598613"/>
            </a:xfrm>
            <a:custGeom>
              <a:avLst/>
              <a:gdLst>
                <a:gd name="T0" fmla="*/ 1671 w 2391"/>
                <a:gd name="T1" fmla="*/ 222 h 2014"/>
                <a:gd name="T2" fmla="*/ 990 w 2391"/>
                <a:gd name="T3" fmla="*/ 72 h 2014"/>
                <a:gd name="T4" fmla="*/ 1090 w 2391"/>
                <a:gd name="T5" fmla="*/ 89 h 2014"/>
                <a:gd name="T6" fmla="*/ 2255 w 2391"/>
                <a:gd name="T7" fmla="*/ 311 h 2014"/>
                <a:gd name="T8" fmla="*/ 1558 w 2391"/>
                <a:gd name="T9" fmla="*/ 1198 h 2014"/>
                <a:gd name="T10" fmla="*/ 1705 w 2391"/>
                <a:gd name="T11" fmla="*/ 1013 h 2014"/>
                <a:gd name="T12" fmla="*/ 1687 w 2391"/>
                <a:gd name="T13" fmla="*/ 925 h 2014"/>
                <a:gd name="T14" fmla="*/ 1681 w 2391"/>
                <a:gd name="T15" fmla="*/ 762 h 2014"/>
                <a:gd name="T16" fmla="*/ 1504 w 2391"/>
                <a:gd name="T17" fmla="*/ 1230 h 2014"/>
                <a:gd name="T18" fmla="*/ 1560 w 2391"/>
                <a:gd name="T19" fmla="*/ 1172 h 2014"/>
                <a:gd name="T20" fmla="*/ 1631 w 2391"/>
                <a:gd name="T21" fmla="*/ 1181 h 2014"/>
                <a:gd name="T22" fmla="*/ 1640 w 2391"/>
                <a:gd name="T23" fmla="*/ 1095 h 2014"/>
                <a:gd name="T24" fmla="*/ 1117 w 2391"/>
                <a:gd name="T25" fmla="*/ 1900 h 2014"/>
                <a:gd name="T26" fmla="*/ 1057 w 2391"/>
                <a:gd name="T27" fmla="*/ 1894 h 2014"/>
                <a:gd name="T28" fmla="*/ 758 w 2391"/>
                <a:gd name="T29" fmla="*/ 1732 h 2014"/>
                <a:gd name="T30" fmla="*/ 1423 w 2391"/>
                <a:gd name="T31" fmla="*/ 1690 h 2014"/>
                <a:gd name="T32" fmla="*/ 1432 w 2391"/>
                <a:gd name="T33" fmla="*/ 1692 h 2014"/>
                <a:gd name="T34" fmla="*/ 1196 w 2391"/>
                <a:gd name="T35" fmla="*/ 1902 h 2014"/>
                <a:gd name="T36" fmla="*/ 1303 w 2391"/>
                <a:gd name="T37" fmla="*/ 1813 h 2014"/>
                <a:gd name="T38" fmla="*/ 1236 w 2391"/>
                <a:gd name="T39" fmla="*/ 1802 h 2014"/>
                <a:gd name="T40" fmla="*/ 1202 w 2391"/>
                <a:gd name="T41" fmla="*/ 1970 h 2014"/>
                <a:gd name="T42" fmla="*/ 1236 w 2391"/>
                <a:gd name="T43" fmla="*/ 2005 h 2014"/>
                <a:gd name="T44" fmla="*/ 2342 w 2391"/>
                <a:gd name="T45" fmla="*/ 431 h 2014"/>
                <a:gd name="T46" fmla="*/ 1929 w 2391"/>
                <a:gd name="T47" fmla="*/ 324 h 2014"/>
                <a:gd name="T48" fmla="*/ 1685 w 2391"/>
                <a:gd name="T49" fmla="*/ 268 h 2014"/>
                <a:gd name="T50" fmla="*/ 1564 w 2391"/>
                <a:gd name="T51" fmla="*/ 298 h 2014"/>
                <a:gd name="T52" fmla="*/ 1453 w 2391"/>
                <a:gd name="T53" fmla="*/ 277 h 2014"/>
                <a:gd name="T54" fmla="*/ 1356 w 2391"/>
                <a:gd name="T55" fmla="*/ 253 h 2014"/>
                <a:gd name="T56" fmla="*/ 1186 w 2391"/>
                <a:gd name="T57" fmla="*/ 237 h 2014"/>
                <a:gd name="T58" fmla="*/ 1243 w 2391"/>
                <a:gd name="T59" fmla="*/ 161 h 2014"/>
                <a:gd name="T60" fmla="*/ 1061 w 2391"/>
                <a:gd name="T61" fmla="*/ 148 h 2014"/>
                <a:gd name="T62" fmla="*/ 842 w 2391"/>
                <a:gd name="T63" fmla="*/ 184 h 2014"/>
                <a:gd name="T64" fmla="*/ 791 w 2391"/>
                <a:gd name="T65" fmla="*/ 289 h 2014"/>
                <a:gd name="T66" fmla="*/ 751 w 2391"/>
                <a:gd name="T67" fmla="*/ 279 h 2014"/>
                <a:gd name="T68" fmla="*/ 664 w 2391"/>
                <a:gd name="T69" fmla="*/ 311 h 2014"/>
                <a:gd name="T70" fmla="*/ 713 w 2391"/>
                <a:gd name="T71" fmla="*/ 418 h 2014"/>
                <a:gd name="T72" fmla="*/ 628 w 2391"/>
                <a:gd name="T73" fmla="*/ 409 h 2014"/>
                <a:gd name="T74" fmla="*/ 541 w 2391"/>
                <a:gd name="T75" fmla="*/ 304 h 2014"/>
                <a:gd name="T76" fmla="*/ 451 w 2391"/>
                <a:gd name="T77" fmla="*/ 633 h 2014"/>
                <a:gd name="T78" fmla="*/ 490 w 2391"/>
                <a:gd name="T79" fmla="*/ 738 h 2014"/>
                <a:gd name="T80" fmla="*/ 309 w 2391"/>
                <a:gd name="T81" fmla="*/ 801 h 2014"/>
                <a:gd name="T82" fmla="*/ 293 w 2391"/>
                <a:gd name="T83" fmla="*/ 1044 h 2014"/>
                <a:gd name="T84" fmla="*/ 396 w 2391"/>
                <a:gd name="T85" fmla="*/ 1214 h 2014"/>
                <a:gd name="T86" fmla="*/ 23 w 2391"/>
                <a:gd name="T87" fmla="*/ 1239 h 2014"/>
                <a:gd name="T88" fmla="*/ 143 w 2391"/>
                <a:gd name="T89" fmla="*/ 1496 h 2014"/>
                <a:gd name="T90" fmla="*/ 313 w 2391"/>
                <a:gd name="T91" fmla="*/ 1542 h 2014"/>
                <a:gd name="T92" fmla="*/ 304 w 2391"/>
                <a:gd name="T93" fmla="*/ 1388 h 2014"/>
                <a:gd name="T94" fmla="*/ 384 w 2391"/>
                <a:gd name="T95" fmla="*/ 1343 h 2014"/>
                <a:gd name="T96" fmla="*/ 590 w 2391"/>
                <a:gd name="T97" fmla="*/ 1460 h 2014"/>
                <a:gd name="T98" fmla="*/ 728 w 2391"/>
                <a:gd name="T99" fmla="*/ 1637 h 2014"/>
                <a:gd name="T100" fmla="*/ 894 w 2391"/>
                <a:gd name="T101" fmla="*/ 1429 h 2014"/>
                <a:gd name="T102" fmla="*/ 1010 w 2391"/>
                <a:gd name="T103" fmla="*/ 1589 h 2014"/>
                <a:gd name="T104" fmla="*/ 1064 w 2391"/>
                <a:gd name="T105" fmla="*/ 1722 h 2014"/>
                <a:gd name="T106" fmla="*/ 1171 w 2391"/>
                <a:gd name="T107" fmla="*/ 1552 h 2014"/>
                <a:gd name="T108" fmla="*/ 1352 w 2391"/>
                <a:gd name="T109" fmla="*/ 1315 h 2014"/>
                <a:gd name="T110" fmla="*/ 1325 w 2391"/>
                <a:gd name="T111" fmla="*/ 1116 h 2014"/>
                <a:gd name="T112" fmla="*/ 1446 w 2391"/>
                <a:gd name="T113" fmla="*/ 1156 h 2014"/>
                <a:gd name="T114" fmla="*/ 1593 w 2391"/>
                <a:gd name="T115" fmla="*/ 963 h 2014"/>
                <a:gd name="T116" fmla="*/ 1643 w 2391"/>
                <a:gd name="T117" fmla="*/ 668 h 2014"/>
                <a:gd name="T118" fmla="*/ 1937 w 2391"/>
                <a:gd name="T119" fmla="*/ 570 h 2014"/>
                <a:gd name="T120" fmla="*/ 1888 w 2391"/>
                <a:gd name="T121" fmla="*/ 796 h 2014"/>
                <a:gd name="T122" fmla="*/ 2033 w 2391"/>
                <a:gd name="T123" fmla="*/ 606 h 2014"/>
                <a:gd name="T124" fmla="*/ 2244 w 2391"/>
                <a:gd name="T125" fmla="*/ 481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1" h="2014">
                  <a:moveTo>
                    <a:pt x="1605" y="168"/>
                  </a:moveTo>
                  <a:lnTo>
                    <a:pt x="1605" y="168"/>
                  </a:lnTo>
                  <a:lnTo>
                    <a:pt x="1615" y="163"/>
                  </a:lnTo>
                  <a:lnTo>
                    <a:pt x="1620" y="161"/>
                  </a:lnTo>
                  <a:lnTo>
                    <a:pt x="1627" y="161"/>
                  </a:lnTo>
                  <a:lnTo>
                    <a:pt x="1627" y="161"/>
                  </a:lnTo>
                  <a:lnTo>
                    <a:pt x="1634" y="163"/>
                  </a:lnTo>
                  <a:lnTo>
                    <a:pt x="1636" y="165"/>
                  </a:lnTo>
                  <a:lnTo>
                    <a:pt x="1640" y="168"/>
                  </a:lnTo>
                  <a:lnTo>
                    <a:pt x="1640" y="168"/>
                  </a:lnTo>
                  <a:lnTo>
                    <a:pt x="1642" y="175"/>
                  </a:lnTo>
                  <a:lnTo>
                    <a:pt x="1643" y="183"/>
                  </a:lnTo>
                  <a:lnTo>
                    <a:pt x="1643" y="183"/>
                  </a:lnTo>
                  <a:lnTo>
                    <a:pt x="1647" y="192"/>
                  </a:lnTo>
                  <a:lnTo>
                    <a:pt x="1647" y="197"/>
                  </a:lnTo>
                  <a:lnTo>
                    <a:pt x="1647" y="201"/>
                  </a:lnTo>
                  <a:lnTo>
                    <a:pt x="1647" y="201"/>
                  </a:lnTo>
                  <a:lnTo>
                    <a:pt x="1643" y="208"/>
                  </a:lnTo>
                  <a:lnTo>
                    <a:pt x="1640" y="212"/>
                  </a:lnTo>
                  <a:lnTo>
                    <a:pt x="1634" y="213"/>
                  </a:lnTo>
                  <a:lnTo>
                    <a:pt x="1629" y="213"/>
                  </a:lnTo>
                  <a:lnTo>
                    <a:pt x="1624" y="213"/>
                  </a:lnTo>
                  <a:lnTo>
                    <a:pt x="1618" y="210"/>
                  </a:lnTo>
                  <a:lnTo>
                    <a:pt x="1607" y="204"/>
                  </a:lnTo>
                  <a:lnTo>
                    <a:pt x="1607" y="204"/>
                  </a:lnTo>
                  <a:lnTo>
                    <a:pt x="1600" y="195"/>
                  </a:lnTo>
                  <a:lnTo>
                    <a:pt x="1598" y="192"/>
                  </a:lnTo>
                  <a:lnTo>
                    <a:pt x="1596" y="188"/>
                  </a:lnTo>
                  <a:lnTo>
                    <a:pt x="1596" y="183"/>
                  </a:lnTo>
                  <a:lnTo>
                    <a:pt x="1598" y="179"/>
                  </a:lnTo>
                  <a:lnTo>
                    <a:pt x="1602" y="174"/>
                  </a:lnTo>
                  <a:lnTo>
                    <a:pt x="1605" y="168"/>
                  </a:lnTo>
                  <a:lnTo>
                    <a:pt x="1605" y="168"/>
                  </a:lnTo>
                  <a:close/>
                  <a:moveTo>
                    <a:pt x="1687" y="251"/>
                  </a:moveTo>
                  <a:lnTo>
                    <a:pt x="1687" y="251"/>
                  </a:lnTo>
                  <a:lnTo>
                    <a:pt x="1692" y="250"/>
                  </a:lnTo>
                  <a:lnTo>
                    <a:pt x="1696" y="244"/>
                  </a:lnTo>
                  <a:lnTo>
                    <a:pt x="1698" y="237"/>
                  </a:lnTo>
                  <a:lnTo>
                    <a:pt x="1696" y="232"/>
                  </a:lnTo>
                  <a:lnTo>
                    <a:pt x="1696" y="232"/>
                  </a:lnTo>
                  <a:lnTo>
                    <a:pt x="1692" y="228"/>
                  </a:lnTo>
                  <a:lnTo>
                    <a:pt x="1685" y="224"/>
                  </a:lnTo>
                  <a:lnTo>
                    <a:pt x="1678" y="222"/>
                  </a:lnTo>
                  <a:lnTo>
                    <a:pt x="1671" y="222"/>
                  </a:lnTo>
                  <a:lnTo>
                    <a:pt x="1671" y="222"/>
                  </a:lnTo>
                  <a:lnTo>
                    <a:pt x="1663" y="222"/>
                  </a:lnTo>
                  <a:lnTo>
                    <a:pt x="1663" y="222"/>
                  </a:lnTo>
                  <a:lnTo>
                    <a:pt x="1658" y="224"/>
                  </a:lnTo>
                  <a:lnTo>
                    <a:pt x="1653" y="228"/>
                  </a:lnTo>
                  <a:lnTo>
                    <a:pt x="1651" y="232"/>
                  </a:lnTo>
                  <a:lnTo>
                    <a:pt x="1651" y="233"/>
                  </a:lnTo>
                  <a:lnTo>
                    <a:pt x="1651" y="237"/>
                  </a:lnTo>
                  <a:lnTo>
                    <a:pt x="1653" y="241"/>
                  </a:lnTo>
                  <a:lnTo>
                    <a:pt x="1653" y="241"/>
                  </a:lnTo>
                  <a:lnTo>
                    <a:pt x="1660" y="246"/>
                  </a:lnTo>
                  <a:lnTo>
                    <a:pt x="1669" y="250"/>
                  </a:lnTo>
                  <a:lnTo>
                    <a:pt x="1680" y="251"/>
                  </a:lnTo>
                  <a:lnTo>
                    <a:pt x="1687" y="251"/>
                  </a:lnTo>
                  <a:lnTo>
                    <a:pt x="1687" y="251"/>
                  </a:lnTo>
                  <a:close/>
                  <a:moveTo>
                    <a:pt x="1812" y="308"/>
                  </a:moveTo>
                  <a:lnTo>
                    <a:pt x="1812" y="308"/>
                  </a:lnTo>
                  <a:lnTo>
                    <a:pt x="1810" y="306"/>
                  </a:lnTo>
                  <a:lnTo>
                    <a:pt x="1810" y="306"/>
                  </a:lnTo>
                  <a:lnTo>
                    <a:pt x="1806" y="306"/>
                  </a:lnTo>
                  <a:lnTo>
                    <a:pt x="1803" y="309"/>
                  </a:lnTo>
                  <a:lnTo>
                    <a:pt x="1803" y="311"/>
                  </a:lnTo>
                  <a:lnTo>
                    <a:pt x="1805" y="315"/>
                  </a:lnTo>
                  <a:lnTo>
                    <a:pt x="1805" y="315"/>
                  </a:lnTo>
                  <a:lnTo>
                    <a:pt x="1808" y="317"/>
                  </a:lnTo>
                  <a:lnTo>
                    <a:pt x="1812" y="315"/>
                  </a:lnTo>
                  <a:lnTo>
                    <a:pt x="1814" y="311"/>
                  </a:lnTo>
                  <a:lnTo>
                    <a:pt x="1812" y="308"/>
                  </a:lnTo>
                  <a:lnTo>
                    <a:pt x="1812" y="308"/>
                  </a:lnTo>
                  <a:close/>
                  <a:moveTo>
                    <a:pt x="985" y="40"/>
                  </a:moveTo>
                  <a:lnTo>
                    <a:pt x="985" y="40"/>
                  </a:lnTo>
                  <a:lnTo>
                    <a:pt x="985" y="43"/>
                  </a:lnTo>
                  <a:lnTo>
                    <a:pt x="985" y="45"/>
                  </a:lnTo>
                  <a:lnTo>
                    <a:pt x="979" y="47"/>
                  </a:lnTo>
                  <a:lnTo>
                    <a:pt x="972" y="49"/>
                  </a:lnTo>
                  <a:lnTo>
                    <a:pt x="967" y="52"/>
                  </a:lnTo>
                  <a:lnTo>
                    <a:pt x="967" y="52"/>
                  </a:lnTo>
                  <a:lnTo>
                    <a:pt x="965" y="56"/>
                  </a:lnTo>
                  <a:lnTo>
                    <a:pt x="965" y="60"/>
                  </a:lnTo>
                  <a:lnTo>
                    <a:pt x="967" y="63"/>
                  </a:lnTo>
                  <a:lnTo>
                    <a:pt x="970" y="65"/>
                  </a:lnTo>
                  <a:lnTo>
                    <a:pt x="970" y="65"/>
                  </a:lnTo>
                  <a:lnTo>
                    <a:pt x="977" y="70"/>
                  </a:lnTo>
                  <a:lnTo>
                    <a:pt x="990" y="72"/>
                  </a:lnTo>
                  <a:lnTo>
                    <a:pt x="1003" y="72"/>
                  </a:lnTo>
                  <a:lnTo>
                    <a:pt x="1014" y="70"/>
                  </a:lnTo>
                  <a:lnTo>
                    <a:pt x="1024" y="67"/>
                  </a:lnTo>
                  <a:lnTo>
                    <a:pt x="1028" y="63"/>
                  </a:lnTo>
                  <a:lnTo>
                    <a:pt x="1032" y="60"/>
                  </a:lnTo>
                  <a:lnTo>
                    <a:pt x="1032" y="56"/>
                  </a:lnTo>
                  <a:lnTo>
                    <a:pt x="1032" y="52"/>
                  </a:lnTo>
                  <a:lnTo>
                    <a:pt x="1030" y="47"/>
                  </a:lnTo>
                  <a:lnTo>
                    <a:pt x="1024" y="42"/>
                  </a:lnTo>
                  <a:lnTo>
                    <a:pt x="1024" y="42"/>
                  </a:lnTo>
                  <a:lnTo>
                    <a:pt x="1019" y="38"/>
                  </a:lnTo>
                  <a:lnTo>
                    <a:pt x="1014" y="32"/>
                  </a:lnTo>
                  <a:lnTo>
                    <a:pt x="1014" y="32"/>
                  </a:lnTo>
                  <a:lnTo>
                    <a:pt x="1010" y="25"/>
                  </a:lnTo>
                  <a:lnTo>
                    <a:pt x="1006" y="18"/>
                  </a:lnTo>
                  <a:lnTo>
                    <a:pt x="1006" y="18"/>
                  </a:lnTo>
                  <a:lnTo>
                    <a:pt x="1003" y="11"/>
                  </a:lnTo>
                  <a:lnTo>
                    <a:pt x="997" y="5"/>
                  </a:lnTo>
                  <a:lnTo>
                    <a:pt x="990" y="2"/>
                  </a:lnTo>
                  <a:lnTo>
                    <a:pt x="983" y="0"/>
                  </a:lnTo>
                  <a:lnTo>
                    <a:pt x="983" y="0"/>
                  </a:lnTo>
                  <a:lnTo>
                    <a:pt x="976" y="2"/>
                  </a:lnTo>
                  <a:lnTo>
                    <a:pt x="968" y="5"/>
                  </a:lnTo>
                  <a:lnTo>
                    <a:pt x="968" y="5"/>
                  </a:lnTo>
                  <a:lnTo>
                    <a:pt x="963" y="11"/>
                  </a:lnTo>
                  <a:lnTo>
                    <a:pt x="959" y="18"/>
                  </a:lnTo>
                  <a:lnTo>
                    <a:pt x="959" y="18"/>
                  </a:lnTo>
                  <a:lnTo>
                    <a:pt x="959" y="23"/>
                  </a:lnTo>
                  <a:lnTo>
                    <a:pt x="961" y="27"/>
                  </a:lnTo>
                  <a:lnTo>
                    <a:pt x="965" y="29"/>
                  </a:lnTo>
                  <a:lnTo>
                    <a:pt x="970" y="31"/>
                  </a:lnTo>
                  <a:lnTo>
                    <a:pt x="979" y="34"/>
                  </a:lnTo>
                  <a:lnTo>
                    <a:pt x="983" y="38"/>
                  </a:lnTo>
                  <a:lnTo>
                    <a:pt x="985" y="40"/>
                  </a:lnTo>
                  <a:lnTo>
                    <a:pt x="985" y="40"/>
                  </a:lnTo>
                  <a:close/>
                  <a:moveTo>
                    <a:pt x="1043" y="99"/>
                  </a:moveTo>
                  <a:lnTo>
                    <a:pt x="1043" y="99"/>
                  </a:lnTo>
                  <a:lnTo>
                    <a:pt x="1050" y="99"/>
                  </a:lnTo>
                  <a:lnTo>
                    <a:pt x="1055" y="98"/>
                  </a:lnTo>
                  <a:lnTo>
                    <a:pt x="1068" y="92"/>
                  </a:lnTo>
                  <a:lnTo>
                    <a:pt x="1068" y="92"/>
                  </a:lnTo>
                  <a:lnTo>
                    <a:pt x="1073" y="89"/>
                  </a:lnTo>
                  <a:lnTo>
                    <a:pt x="1079" y="89"/>
                  </a:lnTo>
                  <a:lnTo>
                    <a:pt x="1090" y="89"/>
                  </a:lnTo>
                  <a:lnTo>
                    <a:pt x="1090" y="89"/>
                  </a:lnTo>
                  <a:lnTo>
                    <a:pt x="1095" y="87"/>
                  </a:lnTo>
                  <a:lnTo>
                    <a:pt x="1100" y="83"/>
                  </a:lnTo>
                  <a:lnTo>
                    <a:pt x="1102" y="78"/>
                  </a:lnTo>
                  <a:lnTo>
                    <a:pt x="1102" y="74"/>
                  </a:lnTo>
                  <a:lnTo>
                    <a:pt x="1100" y="69"/>
                  </a:lnTo>
                  <a:lnTo>
                    <a:pt x="1097" y="63"/>
                  </a:lnTo>
                  <a:lnTo>
                    <a:pt x="1093" y="60"/>
                  </a:lnTo>
                  <a:lnTo>
                    <a:pt x="1088" y="58"/>
                  </a:lnTo>
                  <a:lnTo>
                    <a:pt x="1088" y="58"/>
                  </a:lnTo>
                  <a:lnTo>
                    <a:pt x="1079" y="54"/>
                  </a:lnTo>
                  <a:lnTo>
                    <a:pt x="1068" y="54"/>
                  </a:lnTo>
                  <a:lnTo>
                    <a:pt x="1068" y="54"/>
                  </a:lnTo>
                  <a:lnTo>
                    <a:pt x="1061" y="56"/>
                  </a:lnTo>
                  <a:lnTo>
                    <a:pt x="1057" y="58"/>
                  </a:lnTo>
                  <a:lnTo>
                    <a:pt x="1057" y="58"/>
                  </a:lnTo>
                  <a:lnTo>
                    <a:pt x="1053" y="61"/>
                  </a:lnTo>
                  <a:lnTo>
                    <a:pt x="1053" y="65"/>
                  </a:lnTo>
                  <a:lnTo>
                    <a:pt x="1052" y="70"/>
                  </a:lnTo>
                  <a:lnTo>
                    <a:pt x="1052" y="70"/>
                  </a:lnTo>
                  <a:lnTo>
                    <a:pt x="1046" y="78"/>
                  </a:lnTo>
                  <a:lnTo>
                    <a:pt x="1039" y="87"/>
                  </a:lnTo>
                  <a:lnTo>
                    <a:pt x="1037" y="90"/>
                  </a:lnTo>
                  <a:lnTo>
                    <a:pt x="1037" y="94"/>
                  </a:lnTo>
                  <a:lnTo>
                    <a:pt x="1037" y="98"/>
                  </a:lnTo>
                  <a:lnTo>
                    <a:pt x="1043" y="99"/>
                  </a:lnTo>
                  <a:lnTo>
                    <a:pt x="1043" y="99"/>
                  </a:lnTo>
                  <a:close/>
                  <a:moveTo>
                    <a:pt x="2275" y="322"/>
                  </a:moveTo>
                  <a:lnTo>
                    <a:pt x="2275" y="322"/>
                  </a:lnTo>
                  <a:lnTo>
                    <a:pt x="2282" y="320"/>
                  </a:lnTo>
                  <a:lnTo>
                    <a:pt x="2286" y="317"/>
                  </a:lnTo>
                  <a:lnTo>
                    <a:pt x="2288" y="313"/>
                  </a:lnTo>
                  <a:lnTo>
                    <a:pt x="2288" y="313"/>
                  </a:lnTo>
                  <a:lnTo>
                    <a:pt x="2286" y="309"/>
                  </a:lnTo>
                  <a:lnTo>
                    <a:pt x="2284" y="306"/>
                  </a:lnTo>
                  <a:lnTo>
                    <a:pt x="2275" y="304"/>
                  </a:lnTo>
                  <a:lnTo>
                    <a:pt x="2275" y="304"/>
                  </a:lnTo>
                  <a:lnTo>
                    <a:pt x="2266" y="302"/>
                  </a:lnTo>
                  <a:lnTo>
                    <a:pt x="2262" y="302"/>
                  </a:lnTo>
                  <a:lnTo>
                    <a:pt x="2257" y="302"/>
                  </a:lnTo>
                  <a:lnTo>
                    <a:pt x="2257" y="302"/>
                  </a:lnTo>
                  <a:lnTo>
                    <a:pt x="2255" y="306"/>
                  </a:lnTo>
                  <a:lnTo>
                    <a:pt x="2255" y="311"/>
                  </a:lnTo>
                  <a:lnTo>
                    <a:pt x="2255" y="311"/>
                  </a:lnTo>
                  <a:lnTo>
                    <a:pt x="2259" y="315"/>
                  </a:lnTo>
                  <a:lnTo>
                    <a:pt x="2264" y="318"/>
                  </a:lnTo>
                  <a:lnTo>
                    <a:pt x="2275" y="322"/>
                  </a:lnTo>
                  <a:lnTo>
                    <a:pt x="2275" y="322"/>
                  </a:lnTo>
                  <a:close/>
                  <a:moveTo>
                    <a:pt x="2091" y="340"/>
                  </a:moveTo>
                  <a:lnTo>
                    <a:pt x="2091" y="340"/>
                  </a:lnTo>
                  <a:lnTo>
                    <a:pt x="2091" y="336"/>
                  </a:lnTo>
                  <a:lnTo>
                    <a:pt x="2089" y="335"/>
                  </a:lnTo>
                  <a:lnTo>
                    <a:pt x="2087" y="333"/>
                  </a:lnTo>
                  <a:lnTo>
                    <a:pt x="2083" y="333"/>
                  </a:lnTo>
                  <a:lnTo>
                    <a:pt x="2083" y="333"/>
                  </a:lnTo>
                  <a:lnTo>
                    <a:pt x="2078" y="333"/>
                  </a:lnTo>
                  <a:lnTo>
                    <a:pt x="2078" y="336"/>
                  </a:lnTo>
                  <a:lnTo>
                    <a:pt x="2078" y="338"/>
                  </a:lnTo>
                  <a:lnTo>
                    <a:pt x="2078" y="338"/>
                  </a:lnTo>
                  <a:lnTo>
                    <a:pt x="2080" y="344"/>
                  </a:lnTo>
                  <a:lnTo>
                    <a:pt x="2083" y="346"/>
                  </a:lnTo>
                  <a:lnTo>
                    <a:pt x="2089" y="346"/>
                  </a:lnTo>
                  <a:lnTo>
                    <a:pt x="2091" y="340"/>
                  </a:lnTo>
                  <a:lnTo>
                    <a:pt x="2091" y="340"/>
                  </a:lnTo>
                  <a:close/>
                  <a:moveTo>
                    <a:pt x="1823" y="318"/>
                  </a:moveTo>
                  <a:lnTo>
                    <a:pt x="1823" y="318"/>
                  </a:lnTo>
                  <a:lnTo>
                    <a:pt x="1826" y="320"/>
                  </a:lnTo>
                  <a:lnTo>
                    <a:pt x="1830" y="318"/>
                  </a:lnTo>
                  <a:lnTo>
                    <a:pt x="1832" y="317"/>
                  </a:lnTo>
                  <a:lnTo>
                    <a:pt x="1834" y="313"/>
                  </a:lnTo>
                  <a:lnTo>
                    <a:pt x="1834" y="309"/>
                  </a:lnTo>
                  <a:lnTo>
                    <a:pt x="1832" y="308"/>
                  </a:lnTo>
                  <a:lnTo>
                    <a:pt x="1830" y="304"/>
                  </a:lnTo>
                  <a:lnTo>
                    <a:pt x="1826" y="302"/>
                  </a:lnTo>
                  <a:lnTo>
                    <a:pt x="1826" y="302"/>
                  </a:lnTo>
                  <a:lnTo>
                    <a:pt x="1823" y="302"/>
                  </a:lnTo>
                  <a:lnTo>
                    <a:pt x="1821" y="304"/>
                  </a:lnTo>
                  <a:lnTo>
                    <a:pt x="1821" y="304"/>
                  </a:lnTo>
                  <a:lnTo>
                    <a:pt x="1819" y="308"/>
                  </a:lnTo>
                  <a:lnTo>
                    <a:pt x="1817" y="313"/>
                  </a:lnTo>
                  <a:lnTo>
                    <a:pt x="1819" y="317"/>
                  </a:lnTo>
                  <a:lnTo>
                    <a:pt x="1823" y="318"/>
                  </a:lnTo>
                  <a:lnTo>
                    <a:pt x="1823" y="318"/>
                  </a:lnTo>
                  <a:close/>
                  <a:moveTo>
                    <a:pt x="1557" y="1207"/>
                  </a:moveTo>
                  <a:lnTo>
                    <a:pt x="1557" y="1207"/>
                  </a:lnTo>
                  <a:lnTo>
                    <a:pt x="1558" y="1203"/>
                  </a:lnTo>
                  <a:lnTo>
                    <a:pt x="1558" y="1198"/>
                  </a:lnTo>
                  <a:lnTo>
                    <a:pt x="1558" y="1198"/>
                  </a:lnTo>
                  <a:lnTo>
                    <a:pt x="1557" y="1194"/>
                  </a:lnTo>
                  <a:lnTo>
                    <a:pt x="1551" y="1192"/>
                  </a:lnTo>
                  <a:lnTo>
                    <a:pt x="1551" y="1192"/>
                  </a:lnTo>
                  <a:lnTo>
                    <a:pt x="1548" y="1192"/>
                  </a:lnTo>
                  <a:lnTo>
                    <a:pt x="1542" y="1194"/>
                  </a:lnTo>
                  <a:lnTo>
                    <a:pt x="1533" y="1201"/>
                  </a:lnTo>
                  <a:lnTo>
                    <a:pt x="1529" y="1205"/>
                  </a:lnTo>
                  <a:lnTo>
                    <a:pt x="1529" y="1209"/>
                  </a:lnTo>
                  <a:lnTo>
                    <a:pt x="1529" y="1212"/>
                  </a:lnTo>
                  <a:lnTo>
                    <a:pt x="1533" y="1216"/>
                  </a:lnTo>
                  <a:lnTo>
                    <a:pt x="1533" y="1216"/>
                  </a:lnTo>
                  <a:lnTo>
                    <a:pt x="1540" y="1218"/>
                  </a:lnTo>
                  <a:lnTo>
                    <a:pt x="1546" y="1216"/>
                  </a:lnTo>
                  <a:lnTo>
                    <a:pt x="1553" y="1212"/>
                  </a:lnTo>
                  <a:lnTo>
                    <a:pt x="1557" y="1207"/>
                  </a:lnTo>
                  <a:lnTo>
                    <a:pt x="1557" y="1207"/>
                  </a:lnTo>
                  <a:close/>
                  <a:moveTo>
                    <a:pt x="1647" y="1004"/>
                  </a:moveTo>
                  <a:lnTo>
                    <a:pt x="1647" y="1004"/>
                  </a:lnTo>
                  <a:lnTo>
                    <a:pt x="1643" y="1006"/>
                  </a:lnTo>
                  <a:lnTo>
                    <a:pt x="1642" y="1008"/>
                  </a:lnTo>
                  <a:lnTo>
                    <a:pt x="1638" y="1017"/>
                  </a:lnTo>
                  <a:lnTo>
                    <a:pt x="1640" y="1024"/>
                  </a:lnTo>
                  <a:lnTo>
                    <a:pt x="1640" y="1028"/>
                  </a:lnTo>
                  <a:lnTo>
                    <a:pt x="1643" y="1031"/>
                  </a:lnTo>
                  <a:lnTo>
                    <a:pt x="1643" y="1031"/>
                  </a:lnTo>
                  <a:lnTo>
                    <a:pt x="1649" y="1033"/>
                  </a:lnTo>
                  <a:lnTo>
                    <a:pt x="1653" y="1033"/>
                  </a:lnTo>
                  <a:lnTo>
                    <a:pt x="1654" y="1031"/>
                  </a:lnTo>
                  <a:lnTo>
                    <a:pt x="1654" y="1031"/>
                  </a:lnTo>
                  <a:lnTo>
                    <a:pt x="1656" y="1029"/>
                  </a:lnTo>
                  <a:lnTo>
                    <a:pt x="1656" y="1026"/>
                  </a:lnTo>
                  <a:lnTo>
                    <a:pt x="1656" y="1022"/>
                  </a:lnTo>
                  <a:lnTo>
                    <a:pt x="1656" y="1020"/>
                  </a:lnTo>
                  <a:lnTo>
                    <a:pt x="1656" y="1020"/>
                  </a:lnTo>
                  <a:lnTo>
                    <a:pt x="1660" y="1015"/>
                  </a:lnTo>
                  <a:lnTo>
                    <a:pt x="1662" y="1013"/>
                  </a:lnTo>
                  <a:lnTo>
                    <a:pt x="1665" y="1013"/>
                  </a:lnTo>
                  <a:lnTo>
                    <a:pt x="1669" y="1013"/>
                  </a:lnTo>
                  <a:lnTo>
                    <a:pt x="1676" y="1017"/>
                  </a:lnTo>
                  <a:lnTo>
                    <a:pt x="1683" y="1019"/>
                  </a:lnTo>
                  <a:lnTo>
                    <a:pt x="1683" y="1019"/>
                  </a:lnTo>
                  <a:lnTo>
                    <a:pt x="1691" y="1019"/>
                  </a:lnTo>
                  <a:lnTo>
                    <a:pt x="1698" y="1017"/>
                  </a:lnTo>
                  <a:lnTo>
                    <a:pt x="1705" y="1013"/>
                  </a:lnTo>
                  <a:lnTo>
                    <a:pt x="1710" y="1008"/>
                  </a:lnTo>
                  <a:lnTo>
                    <a:pt x="1710" y="1008"/>
                  </a:lnTo>
                  <a:lnTo>
                    <a:pt x="1714" y="1002"/>
                  </a:lnTo>
                  <a:lnTo>
                    <a:pt x="1716" y="995"/>
                  </a:lnTo>
                  <a:lnTo>
                    <a:pt x="1716" y="990"/>
                  </a:lnTo>
                  <a:lnTo>
                    <a:pt x="1716" y="986"/>
                  </a:lnTo>
                  <a:lnTo>
                    <a:pt x="1712" y="984"/>
                  </a:lnTo>
                  <a:lnTo>
                    <a:pt x="1712" y="984"/>
                  </a:lnTo>
                  <a:lnTo>
                    <a:pt x="1707" y="982"/>
                  </a:lnTo>
                  <a:lnTo>
                    <a:pt x="1701" y="982"/>
                  </a:lnTo>
                  <a:lnTo>
                    <a:pt x="1694" y="981"/>
                  </a:lnTo>
                  <a:lnTo>
                    <a:pt x="1689" y="979"/>
                  </a:lnTo>
                  <a:lnTo>
                    <a:pt x="1689" y="979"/>
                  </a:lnTo>
                  <a:lnTo>
                    <a:pt x="1687" y="975"/>
                  </a:lnTo>
                  <a:lnTo>
                    <a:pt x="1685" y="972"/>
                  </a:lnTo>
                  <a:lnTo>
                    <a:pt x="1683" y="963"/>
                  </a:lnTo>
                  <a:lnTo>
                    <a:pt x="1683" y="963"/>
                  </a:lnTo>
                  <a:lnTo>
                    <a:pt x="1676" y="955"/>
                  </a:lnTo>
                  <a:lnTo>
                    <a:pt x="1669" y="948"/>
                  </a:lnTo>
                  <a:lnTo>
                    <a:pt x="1669" y="948"/>
                  </a:lnTo>
                  <a:lnTo>
                    <a:pt x="1665" y="950"/>
                  </a:lnTo>
                  <a:lnTo>
                    <a:pt x="1663" y="952"/>
                  </a:lnTo>
                  <a:lnTo>
                    <a:pt x="1665" y="959"/>
                  </a:lnTo>
                  <a:lnTo>
                    <a:pt x="1671" y="970"/>
                  </a:lnTo>
                  <a:lnTo>
                    <a:pt x="1671" y="970"/>
                  </a:lnTo>
                  <a:lnTo>
                    <a:pt x="1671" y="977"/>
                  </a:lnTo>
                  <a:lnTo>
                    <a:pt x="1671" y="986"/>
                  </a:lnTo>
                  <a:lnTo>
                    <a:pt x="1667" y="993"/>
                  </a:lnTo>
                  <a:lnTo>
                    <a:pt x="1663" y="999"/>
                  </a:lnTo>
                  <a:lnTo>
                    <a:pt x="1663" y="999"/>
                  </a:lnTo>
                  <a:lnTo>
                    <a:pt x="1658" y="1002"/>
                  </a:lnTo>
                  <a:lnTo>
                    <a:pt x="1656" y="1002"/>
                  </a:lnTo>
                  <a:lnTo>
                    <a:pt x="1647" y="1004"/>
                  </a:lnTo>
                  <a:lnTo>
                    <a:pt x="1647" y="1004"/>
                  </a:lnTo>
                  <a:close/>
                  <a:moveTo>
                    <a:pt x="1669" y="925"/>
                  </a:moveTo>
                  <a:lnTo>
                    <a:pt x="1669" y="925"/>
                  </a:lnTo>
                  <a:lnTo>
                    <a:pt x="1669" y="926"/>
                  </a:lnTo>
                  <a:lnTo>
                    <a:pt x="1672" y="930"/>
                  </a:lnTo>
                  <a:lnTo>
                    <a:pt x="1674" y="932"/>
                  </a:lnTo>
                  <a:lnTo>
                    <a:pt x="1678" y="934"/>
                  </a:lnTo>
                  <a:lnTo>
                    <a:pt x="1678" y="934"/>
                  </a:lnTo>
                  <a:lnTo>
                    <a:pt x="1683" y="934"/>
                  </a:lnTo>
                  <a:lnTo>
                    <a:pt x="1685" y="932"/>
                  </a:lnTo>
                  <a:lnTo>
                    <a:pt x="1687" y="925"/>
                  </a:lnTo>
                  <a:lnTo>
                    <a:pt x="1687" y="925"/>
                  </a:lnTo>
                  <a:lnTo>
                    <a:pt x="1687" y="917"/>
                  </a:lnTo>
                  <a:lnTo>
                    <a:pt x="1685" y="912"/>
                  </a:lnTo>
                  <a:lnTo>
                    <a:pt x="1683" y="905"/>
                  </a:lnTo>
                  <a:lnTo>
                    <a:pt x="1681" y="897"/>
                  </a:lnTo>
                  <a:lnTo>
                    <a:pt x="1681" y="897"/>
                  </a:lnTo>
                  <a:lnTo>
                    <a:pt x="1683" y="890"/>
                  </a:lnTo>
                  <a:lnTo>
                    <a:pt x="1687" y="881"/>
                  </a:lnTo>
                  <a:lnTo>
                    <a:pt x="1687" y="881"/>
                  </a:lnTo>
                  <a:lnTo>
                    <a:pt x="1687" y="872"/>
                  </a:lnTo>
                  <a:lnTo>
                    <a:pt x="1687" y="872"/>
                  </a:lnTo>
                  <a:lnTo>
                    <a:pt x="1689" y="870"/>
                  </a:lnTo>
                  <a:lnTo>
                    <a:pt x="1691" y="870"/>
                  </a:lnTo>
                  <a:lnTo>
                    <a:pt x="1696" y="870"/>
                  </a:lnTo>
                  <a:lnTo>
                    <a:pt x="1696" y="870"/>
                  </a:lnTo>
                  <a:lnTo>
                    <a:pt x="1709" y="874"/>
                  </a:lnTo>
                  <a:lnTo>
                    <a:pt x="1710" y="872"/>
                  </a:lnTo>
                  <a:lnTo>
                    <a:pt x="1712" y="872"/>
                  </a:lnTo>
                  <a:lnTo>
                    <a:pt x="1714" y="868"/>
                  </a:lnTo>
                  <a:lnTo>
                    <a:pt x="1714" y="865"/>
                  </a:lnTo>
                  <a:lnTo>
                    <a:pt x="1714" y="865"/>
                  </a:lnTo>
                  <a:lnTo>
                    <a:pt x="1712" y="861"/>
                  </a:lnTo>
                  <a:lnTo>
                    <a:pt x="1709" y="858"/>
                  </a:lnTo>
                  <a:lnTo>
                    <a:pt x="1701" y="852"/>
                  </a:lnTo>
                  <a:lnTo>
                    <a:pt x="1701" y="852"/>
                  </a:lnTo>
                  <a:lnTo>
                    <a:pt x="1698" y="847"/>
                  </a:lnTo>
                  <a:lnTo>
                    <a:pt x="1694" y="841"/>
                  </a:lnTo>
                  <a:lnTo>
                    <a:pt x="1694" y="834"/>
                  </a:lnTo>
                  <a:lnTo>
                    <a:pt x="1694" y="827"/>
                  </a:lnTo>
                  <a:lnTo>
                    <a:pt x="1698" y="800"/>
                  </a:lnTo>
                  <a:lnTo>
                    <a:pt x="1698" y="800"/>
                  </a:lnTo>
                  <a:lnTo>
                    <a:pt x="1698" y="796"/>
                  </a:lnTo>
                  <a:lnTo>
                    <a:pt x="1696" y="791"/>
                  </a:lnTo>
                  <a:lnTo>
                    <a:pt x="1692" y="783"/>
                  </a:lnTo>
                  <a:lnTo>
                    <a:pt x="1692" y="783"/>
                  </a:lnTo>
                  <a:lnTo>
                    <a:pt x="1691" y="778"/>
                  </a:lnTo>
                  <a:lnTo>
                    <a:pt x="1691" y="771"/>
                  </a:lnTo>
                  <a:lnTo>
                    <a:pt x="1692" y="765"/>
                  </a:lnTo>
                  <a:lnTo>
                    <a:pt x="1691" y="758"/>
                  </a:lnTo>
                  <a:lnTo>
                    <a:pt x="1691" y="758"/>
                  </a:lnTo>
                  <a:lnTo>
                    <a:pt x="1687" y="758"/>
                  </a:lnTo>
                  <a:lnTo>
                    <a:pt x="1687" y="758"/>
                  </a:lnTo>
                  <a:lnTo>
                    <a:pt x="1683" y="758"/>
                  </a:lnTo>
                  <a:lnTo>
                    <a:pt x="1681" y="762"/>
                  </a:lnTo>
                  <a:lnTo>
                    <a:pt x="1681" y="769"/>
                  </a:lnTo>
                  <a:lnTo>
                    <a:pt x="1681" y="769"/>
                  </a:lnTo>
                  <a:lnTo>
                    <a:pt x="1680" y="776"/>
                  </a:lnTo>
                  <a:lnTo>
                    <a:pt x="1678" y="783"/>
                  </a:lnTo>
                  <a:lnTo>
                    <a:pt x="1674" y="789"/>
                  </a:lnTo>
                  <a:lnTo>
                    <a:pt x="1672" y="796"/>
                  </a:lnTo>
                  <a:lnTo>
                    <a:pt x="1672" y="796"/>
                  </a:lnTo>
                  <a:lnTo>
                    <a:pt x="1672" y="811"/>
                  </a:lnTo>
                  <a:lnTo>
                    <a:pt x="1674" y="825"/>
                  </a:lnTo>
                  <a:lnTo>
                    <a:pt x="1674" y="825"/>
                  </a:lnTo>
                  <a:lnTo>
                    <a:pt x="1676" y="843"/>
                  </a:lnTo>
                  <a:lnTo>
                    <a:pt x="1676" y="863"/>
                  </a:lnTo>
                  <a:lnTo>
                    <a:pt x="1676" y="863"/>
                  </a:lnTo>
                  <a:lnTo>
                    <a:pt x="1674" y="876"/>
                  </a:lnTo>
                  <a:lnTo>
                    <a:pt x="1672" y="881"/>
                  </a:lnTo>
                  <a:lnTo>
                    <a:pt x="1672" y="888"/>
                  </a:lnTo>
                  <a:lnTo>
                    <a:pt x="1672" y="888"/>
                  </a:lnTo>
                  <a:lnTo>
                    <a:pt x="1676" y="901"/>
                  </a:lnTo>
                  <a:lnTo>
                    <a:pt x="1676" y="908"/>
                  </a:lnTo>
                  <a:lnTo>
                    <a:pt x="1674" y="914"/>
                  </a:lnTo>
                  <a:lnTo>
                    <a:pt x="1674" y="914"/>
                  </a:lnTo>
                  <a:lnTo>
                    <a:pt x="1672" y="917"/>
                  </a:lnTo>
                  <a:lnTo>
                    <a:pt x="1671" y="917"/>
                  </a:lnTo>
                  <a:lnTo>
                    <a:pt x="1669" y="921"/>
                  </a:lnTo>
                  <a:lnTo>
                    <a:pt x="1669" y="925"/>
                  </a:lnTo>
                  <a:lnTo>
                    <a:pt x="1669" y="925"/>
                  </a:lnTo>
                  <a:close/>
                  <a:moveTo>
                    <a:pt x="1508" y="1203"/>
                  </a:moveTo>
                  <a:lnTo>
                    <a:pt x="1508" y="1203"/>
                  </a:lnTo>
                  <a:lnTo>
                    <a:pt x="1500" y="1201"/>
                  </a:lnTo>
                  <a:lnTo>
                    <a:pt x="1500" y="1201"/>
                  </a:lnTo>
                  <a:lnTo>
                    <a:pt x="1491" y="1201"/>
                  </a:lnTo>
                  <a:lnTo>
                    <a:pt x="1491" y="1201"/>
                  </a:lnTo>
                  <a:lnTo>
                    <a:pt x="1488" y="1203"/>
                  </a:lnTo>
                  <a:lnTo>
                    <a:pt x="1486" y="1207"/>
                  </a:lnTo>
                  <a:lnTo>
                    <a:pt x="1484" y="1214"/>
                  </a:lnTo>
                  <a:lnTo>
                    <a:pt x="1484" y="1214"/>
                  </a:lnTo>
                  <a:lnTo>
                    <a:pt x="1484" y="1221"/>
                  </a:lnTo>
                  <a:lnTo>
                    <a:pt x="1486" y="1225"/>
                  </a:lnTo>
                  <a:lnTo>
                    <a:pt x="1490" y="1227"/>
                  </a:lnTo>
                  <a:lnTo>
                    <a:pt x="1493" y="1227"/>
                  </a:lnTo>
                  <a:lnTo>
                    <a:pt x="1500" y="1225"/>
                  </a:lnTo>
                  <a:lnTo>
                    <a:pt x="1502" y="1227"/>
                  </a:lnTo>
                  <a:lnTo>
                    <a:pt x="1504" y="1230"/>
                  </a:lnTo>
                  <a:lnTo>
                    <a:pt x="1504" y="1230"/>
                  </a:lnTo>
                  <a:lnTo>
                    <a:pt x="1502" y="1234"/>
                  </a:lnTo>
                  <a:lnTo>
                    <a:pt x="1500" y="1238"/>
                  </a:lnTo>
                  <a:lnTo>
                    <a:pt x="1499" y="1241"/>
                  </a:lnTo>
                  <a:lnTo>
                    <a:pt x="1497" y="1247"/>
                  </a:lnTo>
                  <a:lnTo>
                    <a:pt x="1497" y="1247"/>
                  </a:lnTo>
                  <a:lnTo>
                    <a:pt x="1499" y="1250"/>
                  </a:lnTo>
                  <a:lnTo>
                    <a:pt x="1502" y="1252"/>
                  </a:lnTo>
                  <a:lnTo>
                    <a:pt x="1506" y="1254"/>
                  </a:lnTo>
                  <a:lnTo>
                    <a:pt x="1511" y="1252"/>
                  </a:lnTo>
                  <a:lnTo>
                    <a:pt x="1511" y="1252"/>
                  </a:lnTo>
                  <a:lnTo>
                    <a:pt x="1515" y="1248"/>
                  </a:lnTo>
                  <a:lnTo>
                    <a:pt x="1517" y="1245"/>
                  </a:lnTo>
                  <a:lnTo>
                    <a:pt x="1519" y="1234"/>
                  </a:lnTo>
                  <a:lnTo>
                    <a:pt x="1517" y="1223"/>
                  </a:lnTo>
                  <a:lnTo>
                    <a:pt x="1517" y="1214"/>
                  </a:lnTo>
                  <a:lnTo>
                    <a:pt x="1517" y="1214"/>
                  </a:lnTo>
                  <a:lnTo>
                    <a:pt x="1515" y="1207"/>
                  </a:lnTo>
                  <a:lnTo>
                    <a:pt x="1511" y="1205"/>
                  </a:lnTo>
                  <a:lnTo>
                    <a:pt x="1508" y="1203"/>
                  </a:lnTo>
                  <a:lnTo>
                    <a:pt x="1508" y="1203"/>
                  </a:lnTo>
                  <a:close/>
                  <a:moveTo>
                    <a:pt x="1620" y="1122"/>
                  </a:moveTo>
                  <a:lnTo>
                    <a:pt x="1620" y="1122"/>
                  </a:lnTo>
                  <a:lnTo>
                    <a:pt x="1618" y="1125"/>
                  </a:lnTo>
                  <a:lnTo>
                    <a:pt x="1615" y="1131"/>
                  </a:lnTo>
                  <a:lnTo>
                    <a:pt x="1611" y="1138"/>
                  </a:lnTo>
                  <a:lnTo>
                    <a:pt x="1607" y="1140"/>
                  </a:lnTo>
                  <a:lnTo>
                    <a:pt x="1605" y="1142"/>
                  </a:lnTo>
                  <a:lnTo>
                    <a:pt x="1605" y="1142"/>
                  </a:lnTo>
                  <a:lnTo>
                    <a:pt x="1600" y="1140"/>
                  </a:lnTo>
                  <a:lnTo>
                    <a:pt x="1598" y="1138"/>
                  </a:lnTo>
                  <a:lnTo>
                    <a:pt x="1598" y="1134"/>
                  </a:lnTo>
                  <a:lnTo>
                    <a:pt x="1596" y="1131"/>
                  </a:lnTo>
                  <a:lnTo>
                    <a:pt x="1596" y="1131"/>
                  </a:lnTo>
                  <a:lnTo>
                    <a:pt x="1593" y="1131"/>
                  </a:lnTo>
                  <a:lnTo>
                    <a:pt x="1591" y="1131"/>
                  </a:lnTo>
                  <a:lnTo>
                    <a:pt x="1589" y="1134"/>
                  </a:lnTo>
                  <a:lnTo>
                    <a:pt x="1587" y="1143"/>
                  </a:lnTo>
                  <a:lnTo>
                    <a:pt x="1587" y="1143"/>
                  </a:lnTo>
                  <a:lnTo>
                    <a:pt x="1582" y="1154"/>
                  </a:lnTo>
                  <a:lnTo>
                    <a:pt x="1576" y="1165"/>
                  </a:lnTo>
                  <a:lnTo>
                    <a:pt x="1576" y="1165"/>
                  </a:lnTo>
                  <a:lnTo>
                    <a:pt x="1573" y="1169"/>
                  </a:lnTo>
                  <a:lnTo>
                    <a:pt x="1569" y="1171"/>
                  </a:lnTo>
                  <a:lnTo>
                    <a:pt x="1560" y="1172"/>
                  </a:lnTo>
                  <a:lnTo>
                    <a:pt x="1560" y="1172"/>
                  </a:lnTo>
                  <a:lnTo>
                    <a:pt x="1546" y="1172"/>
                  </a:lnTo>
                  <a:lnTo>
                    <a:pt x="1538" y="1174"/>
                  </a:lnTo>
                  <a:lnTo>
                    <a:pt x="1537" y="1178"/>
                  </a:lnTo>
                  <a:lnTo>
                    <a:pt x="1535" y="1180"/>
                  </a:lnTo>
                  <a:lnTo>
                    <a:pt x="1535" y="1180"/>
                  </a:lnTo>
                  <a:lnTo>
                    <a:pt x="1526" y="1185"/>
                  </a:lnTo>
                  <a:lnTo>
                    <a:pt x="1519" y="1191"/>
                  </a:lnTo>
                  <a:lnTo>
                    <a:pt x="1517" y="1192"/>
                  </a:lnTo>
                  <a:lnTo>
                    <a:pt x="1517" y="1196"/>
                  </a:lnTo>
                  <a:lnTo>
                    <a:pt x="1520" y="1196"/>
                  </a:lnTo>
                  <a:lnTo>
                    <a:pt x="1526" y="1198"/>
                  </a:lnTo>
                  <a:lnTo>
                    <a:pt x="1526" y="1198"/>
                  </a:lnTo>
                  <a:lnTo>
                    <a:pt x="1531" y="1196"/>
                  </a:lnTo>
                  <a:lnTo>
                    <a:pt x="1537" y="1194"/>
                  </a:lnTo>
                  <a:lnTo>
                    <a:pt x="1546" y="1189"/>
                  </a:lnTo>
                  <a:lnTo>
                    <a:pt x="1551" y="1185"/>
                  </a:lnTo>
                  <a:lnTo>
                    <a:pt x="1555" y="1185"/>
                  </a:lnTo>
                  <a:lnTo>
                    <a:pt x="1560" y="1187"/>
                  </a:lnTo>
                  <a:lnTo>
                    <a:pt x="1566" y="1191"/>
                  </a:lnTo>
                  <a:lnTo>
                    <a:pt x="1566" y="1191"/>
                  </a:lnTo>
                  <a:lnTo>
                    <a:pt x="1571" y="1201"/>
                  </a:lnTo>
                  <a:lnTo>
                    <a:pt x="1575" y="1207"/>
                  </a:lnTo>
                  <a:lnTo>
                    <a:pt x="1576" y="1207"/>
                  </a:lnTo>
                  <a:lnTo>
                    <a:pt x="1580" y="1209"/>
                  </a:lnTo>
                  <a:lnTo>
                    <a:pt x="1580" y="1209"/>
                  </a:lnTo>
                  <a:lnTo>
                    <a:pt x="1584" y="1207"/>
                  </a:lnTo>
                  <a:lnTo>
                    <a:pt x="1586" y="1203"/>
                  </a:lnTo>
                  <a:lnTo>
                    <a:pt x="1587" y="1194"/>
                  </a:lnTo>
                  <a:lnTo>
                    <a:pt x="1587" y="1194"/>
                  </a:lnTo>
                  <a:lnTo>
                    <a:pt x="1589" y="1189"/>
                  </a:lnTo>
                  <a:lnTo>
                    <a:pt x="1591" y="1187"/>
                  </a:lnTo>
                  <a:lnTo>
                    <a:pt x="1595" y="1185"/>
                  </a:lnTo>
                  <a:lnTo>
                    <a:pt x="1595" y="1185"/>
                  </a:lnTo>
                  <a:lnTo>
                    <a:pt x="1602" y="1185"/>
                  </a:lnTo>
                  <a:lnTo>
                    <a:pt x="1609" y="1187"/>
                  </a:lnTo>
                  <a:lnTo>
                    <a:pt x="1609" y="1187"/>
                  </a:lnTo>
                  <a:lnTo>
                    <a:pt x="1618" y="1191"/>
                  </a:lnTo>
                  <a:lnTo>
                    <a:pt x="1622" y="1192"/>
                  </a:lnTo>
                  <a:lnTo>
                    <a:pt x="1625" y="1191"/>
                  </a:lnTo>
                  <a:lnTo>
                    <a:pt x="1625" y="1191"/>
                  </a:lnTo>
                  <a:lnTo>
                    <a:pt x="1629" y="1187"/>
                  </a:lnTo>
                  <a:lnTo>
                    <a:pt x="1629" y="1185"/>
                  </a:lnTo>
                  <a:lnTo>
                    <a:pt x="1631" y="1181"/>
                  </a:lnTo>
                  <a:lnTo>
                    <a:pt x="1636" y="1181"/>
                  </a:lnTo>
                  <a:lnTo>
                    <a:pt x="1636" y="1181"/>
                  </a:lnTo>
                  <a:lnTo>
                    <a:pt x="1636" y="1176"/>
                  </a:lnTo>
                  <a:lnTo>
                    <a:pt x="1636" y="1172"/>
                  </a:lnTo>
                  <a:lnTo>
                    <a:pt x="1638" y="1171"/>
                  </a:lnTo>
                  <a:lnTo>
                    <a:pt x="1638" y="1171"/>
                  </a:lnTo>
                  <a:lnTo>
                    <a:pt x="1642" y="1169"/>
                  </a:lnTo>
                  <a:lnTo>
                    <a:pt x="1645" y="1171"/>
                  </a:lnTo>
                  <a:lnTo>
                    <a:pt x="1645" y="1174"/>
                  </a:lnTo>
                  <a:lnTo>
                    <a:pt x="1647" y="1178"/>
                  </a:lnTo>
                  <a:lnTo>
                    <a:pt x="1647" y="1178"/>
                  </a:lnTo>
                  <a:lnTo>
                    <a:pt x="1651" y="1178"/>
                  </a:lnTo>
                  <a:lnTo>
                    <a:pt x="1654" y="1176"/>
                  </a:lnTo>
                  <a:lnTo>
                    <a:pt x="1656" y="1172"/>
                  </a:lnTo>
                  <a:lnTo>
                    <a:pt x="1658" y="1169"/>
                  </a:lnTo>
                  <a:lnTo>
                    <a:pt x="1658" y="1160"/>
                  </a:lnTo>
                  <a:lnTo>
                    <a:pt x="1656" y="1153"/>
                  </a:lnTo>
                  <a:lnTo>
                    <a:pt x="1656" y="1153"/>
                  </a:lnTo>
                  <a:lnTo>
                    <a:pt x="1654" y="1142"/>
                  </a:lnTo>
                  <a:lnTo>
                    <a:pt x="1654" y="1136"/>
                  </a:lnTo>
                  <a:lnTo>
                    <a:pt x="1656" y="1129"/>
                  </a:lnTo>
                  <a:lnTo>
                    <a:pt x="1656" y="1129"/>
                  </a:lnTo>
                  <a:lnTo>
                    <a:pt x="1658" y="1124"/>
                  </a:lnTo>
                  <a:lnTo>
                    <a:pt x="1662" y="1118"/>
                  </a:lnTo>
                  <a:lnTo>
                    <a:pt x="1665" y="1111"/>
                  </a:lnTo>
                  <a:lnTo>
                    <a:pt x="1667" y="1105"/>
                  </a:lnTo>
                  <a:lnTo>
                    <a:pt x="1667" y="1105"/>
                  </a:lnTo>
                  <a:lnTo>
                    <a:pt x="1669" y="1093"/>
                  </a:lnTo>
                  <a:lnTo>
                    <a:pt x="1669" y="1077"/>
                  </a:lnTo>
                  <a:lnTo>
                    <a:pt x="1669" y="1069"/>
                  </a:lnTo>
                  <a:lnTo>
                    <a:pt x="1665" y="1062"/>
                  </a:lnTo>
                  <a:lnTo>
                    <a:pt x="1662" y="1057"/>
                  </a:lnTo>
                  <a:lnTo>
                    <a:pt x="1656" y="1053"/>
                  </a:lnTo>
                  <a:lnTo>
                    <a:pt x="1656" y="1053"/>
                  </a:lnTo>
                  <a:lnTo>
                    <a:pt x="1651" y="1053"/>
                  </a:lnTo>
                  <a:lnTo>
                    <a:pt x="1651" y="1053"/>
                  </a:lnTo>
                  <a:lnTo>
                    <a:pt x="1643" y="1055"/>
                  </a:lnTo>
                  <a:lnTo>
                    <a:pt x="1640" y="1058"/>
                  </a:lnTo>
                  <a:lnTo>
                    <a:pt x="1640" y="1058"/>
                  </a:lnTo>
                  <a:lnTo>
                    <a:pt x="1636" y="1064"/>
                  </a:lnTo>
                  <a:lnTo>
                    <a:pt x="1638" y="1071"/>
                  </a:lnTo>
                  <a:lnTo>
                    <a:pt x="1640" y="1084"/>
                  </a:lnTo>
                  <a:lnTo>
                    <a:pt x="1640" y="1084"/>
                  </a:lnTo>
                  <a:lnTo>
                    <a:pt x="1640" y="1095"/>
                  </a:lnTo>
                  <a:lnTo>
                    <a:pt x="1636" y="1104"/>
                  </a:lnTo>
                  <a:lnTo>
                    <a:pt x="1631" y="1113"/>
                  </a:lnTo>
                  <a:lnTo>
                    <a:pt x="1624" y="1122"/>
                  </a:lnTo>
                  <a:lnTo>
                    <a:pt x="1620" y="1122"/>
                  </a:lnTo>
                  <a:close/>
                  <a:moveTo>
                    <a:pt x="1609" y="736"/>
                  </a:moveTo>
                  <a:lnTo>
                    <a:pt x="1609" y="736"/>
                  </a:lnTo>
                  <a:lnTo>
                    <a:pt x="1609" y="736"/>
                  </a:lnTo>
                  <a:lnTo>
                    <a:pt x="1609" y="736"/>
                  </a:lnTo>
                  <a:lnTo>
                    <a:pt x="1604" y="740"/>
                  </a:lnTo>
                  <a:lnTo>
                    <a:pt x="1604" y="744"/>
                  </a:lnTo>
                  <a:lnTo>
                    <a:pt x="1604" y="745"/>
                  </a:lnTo>
                  <a:lnTo>
                    <a:pt x="1604" y="745"/>
                  </a:lnTo>
                  <a:lnTo>
                    <a:pt x="1604" y="745"/>
                  </a:lnTo>
                  <a:lnTo>
                    <a:pt x="1604" y="745"/>
                  </a:lnTo>
                  <a:lnTo>
                    <a:pt x="1604" y="745"/>
                  </a:lnTo>
                  <a:lnTo>
                    <a:pt x="1604" y="745"/>
                  </a:lnTo>
                  <a:lnTo>
                    <a:pt x="1604" y="745"/>
                  </a:lnTo>
                  <a:lnTo>
                    <a:pt x="1604" y="745"/>
                  </a:lnTo>
                  <a:lnTo>
                    <a:pt x="1604" y="745"/>
                  </a:lnTo>
                  <a:lnTo>
                    <a:pt x="1604" y="745"/>
                  </a:lnTo>
                  <a:lnTo>
                    <a:pt x="1605" y="747"/>
                  </a:lnTo>
                  <a:lnTo>
                    <a:pt x="1605" y="747"/>
                  </a:lnTo>
                  <a:lnTo>
                    <a:pt x="1605" y="747"/>
                  </a:lnTo>
                  <a:lnTo>
                    <a:pt x="1605" y="747"/>
                  </a:lnTo>
                  <a:lnTo>
                    <a:pt x="1607" y="747"/>
                  </a:lnTo>
                  <a:lnTo>
                    <a:pt x="1607" y="747"/>
                  </a:lnTo>
                  <a:lnTo>
                    <a:pt x="1609" y="747"/>
                  </a:lnTo>
                  <a:lnTo>
                    <a:pt x="1609" y="747"/>
                  </a:lnTo>
                  <a:lnTo>
                    <a:pt x="1613" y="747"/>
                  </a:lnTo>
                  <a:lnTo>
                    <a:pt x="1613" y="747"/>
                  </a:lnTo>
                  <a:lnTo>
                    <a:pt x="1611" y="747"/>
                  </a:lnTo>
                  <a:lnTo>
                    <a:pt x="1611" y="747"/>
                  </a:lnTo>
                  <a:lnTo>
                    <a:pt x="1611" y="745"/>
                  </a:lnTo>
                  <a:lnTo>
                    <a:pt x="1611" y="745"/>
                  </a:lnTo>
                  <a:lnTo>
                    <a:pt x="1613" y="744"/>
                  </a:lnTo>
                  <a:lnTo>
                    <a:pt x="1613" y="740"/>
                  </a:lnTo>
                  <a:lnTo>
                    <a:pt x="1611" y="738"/>
                  </a:lnTo>
                  <a:lnTo>
                    <a:pt x="1609" y="736"/>
                  </a:lnTo>
                  <a:lnTo>
                    <a:pt x="1609" y="736"/>
                  </a:lnTo>
                  <a:close/>
                  <a:moveTo>
                    <a:pt x="1124" y="1922"/>
                  </a:moveTo>
                  <a:lnTo>
                    <a:pt x="1124" y="1922"/>
                  </a:lnTo>
                  <a:lnTo>
                    <a:pt x="1124" y="1912"/>
                  </a:lnTo>
                  <a:lnTo>
                    <a:pt x="1120" y="1905"/>
                  </a:lnTo>
                  <a:lnTo>
                    <a:pt x="1117" y="1900"/>
                  </a:lnTo>
                  <a:lnTo>
                    <a:pt x="1111" y="1894"/>
                  </a:lnTo>
                  <a:lnTo>
                    <a:pt x="1111" y="1894"/>
                  </a:lnTo>
                  <a:lnTo>
                    <a:pt x="1097" y="1885"/>
                  </a:lnTo>
                  <a:lnTo>
                    <a:pt x="1091" y="1878"/>
                  </a:lnTo>
                  <a:lnTo>
                    <a:pt x="1088" y="1869"/>
                  </a:lnTo>
                  <a:lnTo>
                    <a:pt x="1088" y="1869"/>
                  </a:lnTo>
                  <a:lnTo>
                    <a:pt x="1084" y="1856"/>
                  </a:lnTo>
                  <a:lnTo>
                    <a:pt x="1082" y="1849"/>
                  </a:lnTo>
                  <a:lnTo>
                    <a:pt x="1079" y="1844"/>
                  </a:lnTo>
                  <a:lnTo>
                    <a:pt x="1079" y="1844"/>
                  </a:lnTo>
                  <a:lnTo>
                    <a:pt x="1068" y="1836"/>
                  </a:lnTo>
                  <a:lnTo>
                    <a:pt x="1057" y="1829"/>
                  </a:lnTo>
                  <a:lnTo>
                    <a:pt x="1048" y="1824"/>
                  </a:lnTo>
                  <a:lnTo>
                    <a:pt x="1039" y="1817"/>
                  </a:lnTo>
                  <a:lnTo>
                    <a:pt x="1039" y="1817"/>
                  </a:lnTo>
                  <a:lnTo>
                    <a:pt x="1033" y="1809"/>
                  </a:lnTo>
                  <a:lnTo>
                    <a:pt x="1030" y="1800"/>
                  </a:lnTo>
                  <a:lnTo>
                    <a:pt x="1026" y="1784"/>
                  </a:lnTo>
                  <a:lnTo>
                    <a:pt x="1026" y="1784"/>
                  </a:lnTo>
                  <a:lnTo>
                    <a:pt x="1021" y="1770"/>
                  </a:lnTo>
                  <a:lnTo>
                    <a:pt x="1014" y="1760"/>
                  </a:lnTo>
                  <a:lnTo>
                    <a:pt x="1003" y="1755"/>
                  </a:lnTo>
                  <a:lnTo>
                    <a:pt x="990" y="1750"/>
                  </a:lnTo>
                  <a:lnTo>
                    <a:pt x="990" y="1750"/>
                  </a:lnTo>
                  <a:lnTo>
                    <a:pt x="979" y="1748"/>
                  </a:lnTo>
                  <a:lnTo>
                    <a:pt x="974" y="1746"/>
                  </a:lnTo>
                  <a:lnTo>
                    <a:pt x="968" y="1746"/>
                  </a:lnTo>
                  <a:lnTo>
                    <a:pt x="968" y="1746"/>
                  </a:lnTo>
                  <a:lnTo>
                    <a:pt x="967" y="1748"/>
                  </a:lnTo>
                  <a:lnTo>
                    <a:pt x="967" y="1748"/>
                  </a:lnTo>
                  <a:lnTo>
                    <a:pt x="965" y="1750"/>
                  </a:lnTo>
                  <a:lnTo>
                    <a:pt x="965" y="1753"/>
                  </a:lnTo>
                  <a:lnTo>
                    <a:pt x="968" y="1760"/>
                  </a:lnTo>
                  <a:lnTo>
                    <a:pt x="977" y="1771"/>
                  </a:lnTo>
                  <a:lnTo>
                    <a:pt x="977" y="1771"/>
                  </a:lnTo>
                  <a:lnTo>
                    <a:pt x="997" y="1795"/>
                  </a:lnTo>
                  <a:lnTo>
                    <a:pt x="1006" y="1808"/>
                  </a:lnTo>
                  <a:lnTo>
                    <a:pt x="1014" y="1822"/>
                  </a:lnTo>
                  <a:lnTo>
                    <a:pt x="1014" y="1822"/>
                  </a:lnTo>
                  <a:lnTo>
                    <a:pt x="1024" y="1844"/>
                  </a:lnTo>
                  <a:lnTo>
                    <a:pt x="1039" y="1865"/>
                  </a:lnTo>
                  <a:lnTo>
                    <a:pt x="1039" y="1865"/>
                  </a:lnTo>
                  <a:lnTo>
                    <a:pt x="1048" y="1880"/>
                  </a:lnTo>
                  <a:lnTo>
                    <a:pt x="1057" y="1894"/>
                  </a:lnTo>
                  <a:lnTo>
                    <a:pt x="1073" y="1925"/>
                  </a:lnTo>
                  <a:lnTo>
                    <a:pt x="1073" y="1925"/>
                  </a:lnTo>
                  <a:lnTo>
                    <a:pt x="1082" y="1938"/>
                  </a:lnTo>
                  <a:lnTo>
                    <a:pt x="1088" y="1941"/>
                  </a:lnTo>
                  <a:lnTo>
                    <a:pt x="1095" y="1947"/>
                  </a:lnTo>
                  <a:lnTo>
                    <a:pt x="1095" y="1947"/>
                  </a:lnTo>
                  <a:lnTo>
                    <a:pt x="1100" y="1949"/>
                  </a:lnTo>
                  <a:lnTo>
                    <a:pt x="1108" y="1952"/>
                  </a:lnTo>
                  <a:lnTo>
                    <a:pt x="1115" y="1952"/>
                  </a:lnTo>
                  <a:lnTo>
                    <a:pt x="1119" y="1952"/>
                  </a:lnTo>
                  <a:lnTo>
                    <a:pt x="1122" y="1950"/>
                  </a:lnTo>
                  <a:lnTo>
                    <a:pt x="1122" y="1950"/>
                  </a:lnTo>
                  <a:lnTo>
                    <a:pt x="1126" y="1943"/>
                  </a:lnTo>
                  <a:lnTo>
                    <a:pt x="1126" y="1936"/>
                  </a:lnTo>
                  <a:lnTo>
                    <a:pt x="1124" y="1922"/>
                  </a:lnTo>
                  <a:lnTo>
                    <a:pt x="1124" y="1922"/>
                  </a:lnTo>
                  <a:close/>
                  <a:moveTo>
                    <a:pt x="729" y="1674"/>
                  </a:moveTo>
                  <a:lnTo>
                    <a:pt x="729" y="1674"/>
                  </a:lnTo>
                  <a:lnTo>
                    <a:pt x="728" y="1677"/>
                  </a:lnTo>
                  <a:lnTo>
                    <a:pt x="728" y="1677"/>
                  </a:lnTo>
                  <a:lnTo>
                    <a:pt x="726" y="1679"/>
                  </a:lnTo>
                  <a:lnTo>
                    <a:pt x="726" y="1679"/>
                  </a:lnTo>
                  <a:lnTo>
                    <a:pt x="728" y="1681"/>
                  </a:lnTo>
                  <a:lnTo>
                    <a:pt x="728" y="1683"/>
                  </a:lnTo>
                  <a:lnTo>
                    <a:pt x="728" y="1683"/>
                  </a:lnTo>
                  <a:lnTo>
                    <a:pt x="729" y="1684"/>
                  </a:lnTo>
                  <a:lnTo>
                    <a:pt x="729" y="1688"/>
                  </a:lnTo>
                  <a:lnTo>
                    <a:pt x="729" y="1688"/>
                  </a:lnTo>
                  <a:lnTo>
                    <a:pt x="722" y="1706"/>
                  </a:lnTo>
                  <a:lnTo>
                    <a:pt x="722" y="1706"/>
                  </a:lnTo>
                  <a:lnTo>
                    <a:pt x="724" y="1715"/>
                  </a:lnTo>
                  <a:lnTo>
                    <a:pt x="728" y="1726"/>
                  </a:lnTo>
                  <a:lnTo>
                    <a:pt x="728" y="1726"/>
                  </a:lnTo>
                  <a:lnTo>
                    <a:pt x="729" y="1737"/>
                  </a:lnTo>
                  <a:lnTo>
                    <a:pt x="731" y="1744"/>
                  </a:lnTo>
                  <a:lnTo>
                    <a:pt x="733" y="1746"/>
                  </a:lnTo>
                  <a:lnTo>
                    <a:pt x="737" y="1746"/>
                  </a:lnTo>
                  <a:lnTo>
                    <a:pt x="746" y="1742"/>
                  </a:lnTo>
                  <a:lnTo>
                    <a:pt x="746" y="1742"/>
                  </a:lnTo>
                  <a:lnTo>
                    <a:pt x="751" y="1741"/>
                  </a:lnTo>
                  <a:lnTo>
                    <a:pt x="755" y="1739"/>
                  </a:lnTo>
                  <a:lnTo>
                    <a:pt x="757" y="1737"/>
                  </a:lnTo>
                  <a:lnTo>
                    <a:pt x="757" y="1737"/>
                  </a:lnTo>
                  <a:lnTo>
                    <a:pt x="758" y="1732"/>
                  </a:lnTo>
                  <a:lnTo>
                    <a:pt x="758" y="1724"/>
                  </a:lnTo>
                  <a:lnTo>
                    <a:pt x="758" y="1717"/>
                  </a:lnTo>
                  <a:lnTo>
                    <a:pt x="757" y="1712"/>
                  </a:lnTo>
                  <a:lnTo>
                    <a:pt x="757" y="1712"/>
                  </a:lnTo>
                  <a:lnTo>
                    <a:pt x="749" y="1699"/>
                  </a:lnTo>
                  <a:lnTo>
                    <a:pt x="740" y="1688"/>
                  </a:lnTo>
                  <a:lnTo>
                    <a:pt x="729" y="1674"/>
                  </a:lnTo>
                  <a:lnTo>
                    <a:pt x="729" y="1674"/>
                  </a:lnTo>
                  <a:close/>
                  <a:moveTo>
                    <a:pt x="1330" y="1656"/>
                  </a:moveTo>
                  <a:lnTo>
                    <a:pt x="1330" y="1656"/>
                  </a:lnTo>
                  <a:lnTo>
                    <a:pt x="1325" y="1656"/>
                  </a:lnTo>
                  <a:lnTo>
                    <a:pt x="1321" y="1659"/>
                  </a:lnTo>
                  <a:lnTo>
                    <a:pt x="1321" y="1659"/>
                  </a:lnTo>
                  <a:lnTo>
                    <a:pt x="1319" y="1661"/>
                  </a:lnTo>
                  <a:lnTo>
                    <a:pt x="1318" y="1665"/>
                  </a:lnTo>
                  <a:lnTo>
                    <a:pt x="1316" y="1672"/>
                  </a:lnTo>
                  <a:lnTo>
                    <a:pt x="1316" y="1672"/>
                  </a:lnTo>
                  <a:lnTo>
                    <a:pt x="1316" y="1675"/>
                  </a:lnTo>
                  <a:lnTo>
                    <a:pt x="1314" y="1679"/>
                  </a:lnTo>
                  <a:lnTo>
                    <a:pt x="1307" y="1683"/>
                  </a:lnTo>
                  <a:lnTo>
                    <a:pt x="1307" y="1683"/>
                  </a:lnTo>
                  <a:lnTo>
                    <a:pt x="1301" y="1688"/>
                  </a:lnTo>
                  <a:lnTo>
                    <a:pt x="1300" y="1690"/>
                  </a:lnTo>
                  <a:lnTo>
                    <a:pt x="1301" y="1694"/>
                  </a:lnTo>
                  <a:lnTo>
                    <a:pt x="1301" y="1694"/>
                  </a:lnTo>
                  <a:lnTo>
                    <a:pt x="1309" y="1694"/>
                  </a:lnTo>
                  <a:lnTo>
                    <a:pt x="1314" y="1692"/>
                  </a:lnTo>
                  <a:lnTo>
                    <a:pt x="1318" y="1688"/>
                  </a:lnTo>
                  <a:lnTo>
                    <a:pt x="1321" y="1683"/>
                  </a:lnTo>
                  <a:lnTo>
                    <a:pt x="1321" y="1683"/>
                  </a:lnTo>
                  <a:lnTo>
                    <a:pt x="1327" y="1677"/>
                  </a:lnTo>
                  <a:lnTo>
                    <a:pt x="1332" y="1672"/>
                  </a:lnTo>
                  <a:lnTo>
                    <a:pt x="1334" y="1666"/>
                  </a:lnTo>
                  <a:lnTo>
                    <a:pt x="1336" y="1663"/>
                  </a:lnTo>
                  <a:lnTo>
                    <a:pt x="1334" y="1659"/>
                  </a:lnTo>
                  <a:lnTo>
                    <a:pt x="1334" y="1659"/>
                  </a:lnTo>
                  <a:lnTo>
                    <a:pt x="1332" y="1656"/>
                  </a:lnTo>
                  <a:lnTo>
                    <a:pt x="1330" y="1656"/>
                  </a:lnTo>
                  <a:lnTo>
                    <a:pt x="1330" y="1656"/>
                  </a:lnTo>
                  <a:close/>
                  <a:moveTo>
                    <a:pt x="1428" y="1688"/>
                  </a:moveTo>
                  <a:lnTo>
                    <a:pt x="1428" y="1688"/>
                  </a:lnTo>
                  <a:lnTo>
                    <a:pt x="1424" y="1688"/>
                  </a:lnTo>
                  <a:lnTo>
                    <a:pt x="1424" y="1688"/>
                  </a:lnTo>
                  <a:lnTo>
                    <a:pt x="1423" y="1690"/>
                  </a:lnTo>
                  <a:lnTo>
                    <a:pt x="1421" y="1694"/>
                  </a:lnTo>
                  <a:lnTo>
                    <a:pt x="1417" y="1699"/>
                  </a:lnTo>
                  <a:lnTo>
                    <a:pt x="1417" y="1699"/>
                  </a:lnTo>
                  <a:lnTo>
                    <a:pt x="1412" y="1703"/>
                  </a:lnTo>
                  <a:lnTo>
                    <a:pt x="1403" y="1704"/>
                  </a:lnTo>
                  <a:lnTo>
                    <a:pt x="1386" y="1704"/>
                  </a:lnTo>
                  <a:lnTo>
                    <a:pt x="1386" y="1704"/>
                  </a:lnTo>
                  <a:lnTo>
                    <a:pt x="1381" y="1704"/>
                  </a:lnTo>
                  <a:lnTo>
                    <a:pt x="1377" y="1706"/>
                  </a:lnTo>
                  <a:lnTo>
                    <a:pt x="1374" y="1710"/>
                  </a:lnTo>
                  <a:lnTo>
                    <a:pt x="1374" y="1715"/>
                  </a:lnTo>
                  <a:lnTo>
                    <a:pt x="1374" y="1715"/>
                  </a:lnTo>
                  <a:lnTo>
                    <a:pt x="1376" y="1719"/>
                  </a:lnTo>
                  <a:lnTo>
                    <a:pt x="1377" y="1721"/>
                  </a:lnTo>
                  <a:lnTo>
                    <a:pt x="1386" y="1721"/>
                  </a:lnTo>
                  <a:lnTo>
                    <a:pt x="1386" y="1721"/>
                  </a:lnTo>
                  <a:lnTo>
                    <a:pt x="1395" y="1721"/>
                  </a:lnTo>
                  <a:lnTo>
                    <a:pt x="1401" y="1722"/>
                  </a:lnTo>
                  <a:lnTo>
                    <a:pt x="1405" y="1724"/>
                  </a:lnTo>
                  <a:lnTo>
                    <a:pt x="1405" y="1724"/>
                  </a:lnTo>
                  <a:lnTo>
                    <a:pt x="1406" y="1728"/>
                  </a:lnTo>
                  <a:lnTo>
                    <a:pt x="1406" y="1732"/>
                  </a:lnTo>
                  <a:lnTo>
                    <a:pt x="1406" y="1735"/>
                  </a:lnTo>
                  <a:lnTo>
                    <a:pt x="1406" y="1739"/>
                  </a:lnTo>
                  <a:lnTo>
                    <a:pt x="1406" y="1739"/>
                  </a:lnTo>
                  <a:lnTo>
                    <a:pt x="1408" y="1742"/>
                  </a:lnTo>
                  <a:lnTo>
                    <a:pt x="1414" y="1746"/>
                  </a:lnTo>
                  <a:lnTo>
                    <a:pt x="1419" y="1748"/>
                  </a:lnTo>
                  <a:lnTo>
                    <a:pt x="1424" y="1748"/>
                  </a:lnTo>
                  <a:lnTo>
                    <a:pt x="1424" y="1748"/>
                  </a:lnTo>
                  <a:lnTo>
                    <a:pt x="1428" y="1744"/>
                  </a:lnTo>
                  <a:lnTo>
                    <a:pt x="1428" y="1741"/>
                  </a:lnTo>
                  <a:lnTo>
                    <a:pt x="1428" y="1735"/>
                  </a:lnTo>
                  <a:lnTo>
                    <a:pt x="1426" y="1730"/>
                  </a:lnTo>
                  <a:lnTo>
                    <a:pt x="1426" y="1730"/>
                  </a:lnTo>
                  <a:lnTo>
                    <a:pt x="1424" y="1724"/>
                  </a:lnTo>
                  <a:lnTo>
                    <a:pt x="1426" y="1721"/>
                  </a:lnTo>
                  <a:lnTo>
                    <a:pt x="1434" y="1713"/>
                  </a:lnTo>
                  <a:lnTo>
                    <a:pt x="1434" y="1713"/>
                  </a:lnTo>
                  <a:lnTo>
                    <a:pt x="1437" y="1710"/>
                  </a:lnTo>
                  <a:lnTo>
                    <a:pt x="1437" y="1706"/>
                  </a:lnTo>
                  <a:lnTo>
                    <a:pt x="1437" y="1706"/>
                  </a:lnTo>
                  <a:lnTo>
                    <a:pt x="1434" y="1697"/>
                  </a:lnTo>
                  <a:lnTo>
                    <a:pt x="1432" y="1692"/>
                  </a:lnTo>
                  <a:lnTo>
                    <a:pt x="1428" y="1688"/>
                  </a:lnTo>
                  <a:lnTo>
                    <a:pt x="1428" y="1688"/>
                  </a:lnTo>
                  <a:close/>
                  <a:moveTo>
                    <a:pt x="1359" y="1373"/>
                  </a:moveTo>
                  <a:lnTo>
                    <a:pt x="1359" y="1373"/>
                  </a:lnTo>
                  <a:lnTo>
                    <a:pt x="1356" y="1377"/>
                  </a:lnTo>
                  <a:lnTo>
                    <a:pt x="1350" y="1382"/>
                  </a:lnTo>
                  <a:lnTo>
                    <a:pt x="1350" y="1382"/>
                  </a:lnTo>
                  <a:lnTo>
                    <a:pt x="1343" y="1393"/>
                  </a:lnTo>
                  <a:lnTo>
                    <a:pt x="1336" y="1406"/>
                  </a:lnTo>
                  <a:lnTo>
                    <a:pt x="1336" y="1413"/>
                  </a:lnTo>
                  <a:lnTo>
                    <a:pt x="1336" y="1420"/>
                  </a:lnTo>
                  <a:lnTo>
                    <a:pt x="1338" y="1426"/>
                  </a:lnTo>
                  <a:lnTo>
                    <a:pt x="1343" y="1431"/>
                  </a:lnTo>
                  <a:lnTo>
                    <a:pt x="1343" y="1431"/>
                  </a:lnTo>
                  <a:lnTo>
                    <a:pt x="1348" y="1431"/>
                  </a:lnTo>
                  <a:lnTo>
                    <a:pt x="1354" y="1431"/>
                  </a:lnTo>
                  <a:lnTo>
                    <a:pt x="1359" y="1428"/>
                  </a:lnTo>
                  <a:lnTo>
                    <a:pt x="1365" y="1424"/>
                  </a:lnTo>
                  <a:lnTo>
                    <a:pt x="1374" y="1413"/>
                  </a:lnTo>
                  <a:lnTo>
                    <a:pt x="1377" y="1404"/>
                  </a:lnTo>
                  <a:lnTo>
                    <a:pt x="1377" y="1404"/>
                  </a:lnTo>
                  <a:lnTo>
                    <a:pt x="1377" y="1397"/>
                  </a:lnTo>
                  <a:lnTo>
                    <a:pt x="1376" y="1390"/>
                  </a:lnTo>
                  <a:lnTo>
                    <a:pt x="1370" y="1379"/>
                  </a:lnTo>
                  <a:lnTo>
                    <a:pt x="1370" y="1379"/>
                  </a:lnTo>
                  <a:lnTo>
                    <a:pt x="1368" y="1375"/>
                  </a:lnTo>
                  <a:lnTo>
                    <a:pt x="1365" y="1373"/>
                  </a:lnTo>
                  <a:lnTo>
                    <a:pt x="1363" y="1373"/>
                  </a:lnTo>
                  <a:lnTo>
                    <a:pt x="1359" y="1373"/>
                  </a:lnTo>
                  <a:lnTo>
                    <a:pt x="1359" y="1373"/>
                  </a:lnTo>
                  <a:close/>
                  <a:moveTo>
                    <a:pt x="1175" y="1829"/>
                  </a:moveTo>
                  <a:lnTo>
                    <a:pt x="1175" y="1829"/>
                  </a:lnTo>
                  <a:lnTo>
                    <a:pt x="1173" y="1836"/>
                  </a:lnTo>
                  <a:lnTo>
                    <a:pt x="1171" y="1844"/>
                  </a:lnTo>
                  <a:lnTo>
                    <a:pt x="1173" y="1851"/>
                  </a:lnTo>
                  <a:lnTo>
                    <a:pt x="1175" y="1858"/>
                  </a:lnTo>
                  <a:lnTo>
                    <a:pt x="1175" y="1858"/>
                  </a:lnTo>
                  <a:lnTo>
                    <a:pt x="1176" y="1865"/>
                  </a:lnTo>
                  <a:lnTo>
                    <a:pt x="1180" y="1871"/>
                  </a:lnTo>
                  <a:lnTo>
                    <a:pt x="1189" y="1880"/>
                  </a:lnTo>
                  <a:lnTo>
                    <a:pt x="1189" y="1880"/>
                  </a:lnTo>
                  <a:lnTo>
                    <a:pt x="1191" y="1887"/>
                  </a:lnTo>
                  <a:lnTo>
                    <a:pt x="1193" y="1894"/>
                  </a:lnTo>
                  <a:lnTo>
                    <a:pt x="1196" y="1902"/>
                  </a:lnTo>
                  <a:lnTo>
                    <a:pt x="1200" y="1909"/>
                  </a:lnTo>
                  <a:lnTo>
                    <a:pt x="1200" y="1909"/>
                  </a:lnTo>
                  <a:lnTo>
                    <a:pt x="1204" y="1912"/>
                  </a:lnTo>
                  <a:lnTo>
                    <a:pt x="1209" y="1914"/>
                  </a:lnTo>
                  <a:lnTo>
                    <a:pt x="1222" y="1918"/>
                  </a:lnTo>
                  <a:lnTo>
                    <a:pt x="1234" y="1918"/>
                  </a:lnTo>
                  <a:lnTo>
                    <a:pt x="1245" y="1916"/>
                  </a:lnTo>
                  <a:lnTo>
                    <a:pt x="1245" y="1916"/>
                  </a:lnTo>
                  <a:lnTo>
                    <a:pt x="1251" y="1914"/>
                  </a:lnTo>
                  <a:lnTo>
                    <a:pt x="1256" y="1914"/>
                  </a:lnTo>
                  <a:lnTo>
                    <a:pt x="1256" y="1914"/>
                  </a:lnTo>
                  <a:lnTo>
                    <a:pt x="1260" y="1914"/>
                  </a:lnTo>
                  <a:lnTo>
                    <a:pt x="1263" y="1916"/>
                  </a:lnTo>
                  <a:lnTo>
                    <a:pt x="1263" y="1916"/>
                  </a:lnTo>
                  <a:lnTo>
                    <a:pt x="1269" y="1918"/>
                  </a:lnTo>
                  <a:lnTo>
                    <a:pt x="1274" y="1918"/>
                  </a:lnTo>
                  <a:lnTo>
                    <a:pt x="1285" y="1914"/>
                  </a:lnTo>
                  <a:lnTo>
                    <a:pt x="1285" y="1914"/>
                  </a:lnTo>
                  <a:lnTo>
                    <a:pt x="1289" y="1912"/>
                  </a:lnTo>
                  <a:lnTo>
                    <a:pt x="1291" y="1909"/>
                  </a:lnTo>
                  <a:lnTo>
                    <a:pt x="1294" y="1902"/>
                  </a:lnTo>
                  <a:lnTo>
                    <a:pt x="1294" y="1902"/>
                  </a:lnTo>
                  <a:lnTo>
                    <a:pt x="1298" y="1893"/>
                  </a:lnTo>
                  <a:lnTo>
                    <a:pt x="1300" y="1884"/>
                  </a:lnTo>
                  <a:lnTo>
                    <a:pt x="1300" y="1873"/>
                  </a:lnTo>
                  <a:lnTo>
                    <a:pt x="1300" y="1864"/>
                  </a:lnTo>
                  <a:lnTo>
                    <a:pt x="1300" y="1864"/>
                  </a:lnTo>
                  <a:lnTo>
                    <a:pt x="1298" y="1858"/>
                  </a:lnTo>
                  <a:lnTo>
                    <a:pt x="1298" y="1855"/>
                  </a:lnTo>
                  <a:lnTo>
                    <a:pt x="1298" y="1851"/>
                  </a:lnTo>
                  <a:lnTo>
                    <a:pt x="1298" y="1851"/>
                  </a:lnTo>
                  <a:lnTo>
                    <a:pt x="1303" y="1846"/>
                  </a:lnTo>
                  <a:lnTo>
                    <a:pt x="1309" y="1844"/>
                  </a:lnTo>
                  <a:lnTo>
                    <a:pt x="1309" y="1844"/>
                  </a:lnTo>
                  <a:lnTo>
                    <a:pt x="1318" y="1842"/>
                  </a:lnTo>
                  <a:lnTo>
                    <a:pt x="1319" y="1840"/>
                  </a:lnTo>
                  <a:lnTo>
                    <a:pt x="1321" y="1836"/>
                  </a:lnTo>
                  <a:lnTo>
                    <a:pt x="1321" y="1836"/>
                  </a:lnTo>
                  <a:lnTo>
                    <a:pt x="1321" y="1833"/>
                  </a:lnTo>
                  <a:lnTo>
                    <a:pt x="1319" y="1831"/>
                  </a:lnTo>
                  <a:lnTo>
                    <a:pt x="1314" y="1826"/>
                  </a:lnTo>
                  <a:lnTo>
                    <a:pt x="1314" y="1826"/>
                  </a:lnTo>
                  <a:lnTo>
                    <a:pt x="1307" y="1820"/>
                  </a:lnTo>
                  <a:lnTo>
                    <a:pt x="1303" y="1813"/>
                  </a:lnTo>
                  <a:lnTo>
                    <a:pt x="1303" y="1813"/>
                  </a:lnTo>
                  <a:lnTo>
                    <a:pt x="1301" y="1804"/>
                  </a:lnTo>
                  <a:lnTo>
                    <a:pt x="1300" y="1800"/>
                  </a:lnTo>
                  <a:lnTo>
                    <a:pt x="1300" y="1795"/>
                  </a:lnTo>
                  <a:lnTo>
                    <a:pt x="1300" y="1795"/>
                  </a:lnTo>
                  <a:lnTo>
                    <a:pt x="1301" y="1786"/>
                  </a:lnTo>
                  <a:lnTo>
                    <a:pt x="1307" y="1775"/>
                  </a:lnTo>
                  <a:lnTo>
                    <a:pt x="1307" y="1775"/>
                  </a:lnTo>
                  <a:lnTo>
                    <a:pt x="1312" y="1771"/>
                  </a:lnTo>
                  <a:lnTo>
                    <a:pt x="1318" y="1768"/>
                  </a:lnTo>
                  <a:lnTo>
                    <a:pt x="1323" y="1764"/>
                  </a:lnTo>
                  <a:lnTo>
                    <a:pt x="1327" y="1759"/>
                  </a:lnTo>
                  <a:lnTo>
                    <a:pt x="1327" y="1759"/>
                  </a:lnTo>
                  <a:lnTo>
                    <a:pt x="1329" y="1757"/>
                  </a:lnTo>
                  <a:lnTo>
                    <a:pt x="1327" y="1753"/>
                  </a:lnTo>
                  <a:lnTo>
                    <a:pt x="1323" y="1751"/>
                  </a:lnTo>
                  <a:lnTo>
                    <a:pt x="1314" y="1746"/>
                  </a:lnTo>
                  <a:lnTo>
                    <a:pt x="1314" y="1746"/>
                  </a:lnTo>
                  <a:lnTo>
                    <a:pt x="1310" y="1742"/>
                  </a:lnTo>
                  <a:lnTo>
                    <a:pt x="1309" y="1737"/>
                  </a:lnTo>
                  <a:lnTo>
                    <a:pt x="1305" y="1732"/>
                  </a:lnTo>
                  <a:lnTo>
                    <a:pt x="1301" y="1728"/>
                  </a:lnTo>
                  <a:lnTo>
                    <a:pt x="1301" y="1728"/>
                  </a:lnTo>
                  <a:lnTo>
                    <a:pt x="1298" y="1728"/>
                  </a:lnTo>
                  <a:lnTo>
                    <a:pt x="1294" y="1728"/>
                  </a:lnTo>
                  <a:lnTo>
                    <a:pt x="1291" y="1730"/>
                  </a:lnTo>
                  <a:lnTo>
                    <a:pt x="1287" y="1732"/>
                  </a:lnTo>
                  <a:lnTo>
                    <a:pt x="1287" y="1732"/>
                  </a:lnTo>
                  <a:lnTo>
                    <a:pt x="1280" y="1741"/>
                  </a:lnTo>
                  <a:lnTo>
                    <a:pt x="1274" y="1751"/>
                  </a:lnTo>
                  <a:lnTo>
                    <a:pt x="1274" y="1751"/>
                  </a:lnTo>
                  <a:lnTo>
                    <a:pt x="1272" y="1759"/>
                  </a:lnTo>
                  <a:lnTo>
                    <a:pt x="1271" y="1764"/>
                  </a:lnTo>
                  <a:lnTo>
                    <a:pt x="1269" y="1768"/>
                  </a:lnTo>
                  <a:lnTo>
                    <a:pt x="1269" y="1768"/>
                  </a:lnTo>
                  <a:lnTo>
                    <a:pt x="1263" y="1773"/>
                  </a:lnTo>
                  <a:lnTo>
                    <a:pt x="1256" y="1775"/>
                  </a:lnTo>
                  <a:lnTo>
                    <a:pt x="1256" y="1775"/>
                  </a:lnTo>
                  <a:lnTo>
                    <a:pt x="1249" y="1779"/>
                  </a:lnTo>
                  <a:lnTo>
                    <a:pt x="1242" y="1782"/>
                  </a:lnTo>
                  <a:lnTo>
                    <a:pt x="1238" y="1788"/>
                  </a:lnTo>
                  <a:lnTo>
                    <a:pt x="1236" y="1795"/>
                  </a:lnTo>
                  <a:lnTo>
                    <a:pt x="1236" y="1795"/>
                  </a:lnTo>
                  <a:lnTo>
                    <a:pt x="1236" y="1802"/>
                  </a:lnTo>
                  <a:lnTo>
                    <a:pt x="1234" y="1806"/>
                  </a:lnTo>
                  <a:lnTo>
                    <a:pt x="1231" y="1811"/>
                  </a:lnTo>
                  <a:lnTo>
                    <a:pt x="1225" y="1813"/>
                  </a:lnTo>
                  <a:lnTo>
                    <a:pt x="1225" y="1813"/>
                  </a:lnTo>
                  <a:lnTo>
                    <a:pt x="1213" y="1818"/>
                  </a:lnTo>
                  <a:lnTo>
                    <a:pt x="1213" y="1818"/>
                  </a:lnTo>
                  <a:lnTo>
                    <a:pt x="1207" y="1822"/>
                  </a:lnTo>
                  <a:lnTo>
                    <a:pt x="1204" y="1824"/>
                  </a:lnTo>
                  <a:lnTo>
                    <a:pt x="1200" y="1824"/>
                  </a:lnTo>
                  <a:lnTo>
                    <a:pt x="1200" y="1824"/>
                  </a:lnTo>
                  <a:lnTo>
                    <a:pt x="1186" y="1822"/>
                  </a:lnTo>
                  <a:lnTo>
                    <a:pt x="1180" y="1824"/>
                  </a:lnTo>
                  <a:lnTo>
                    <a:pt x="1176" y="1826"/>
                  </a:lnTo>
                  <a:lnTo>
                    <a:pt x="1175" y="1829"/>
                  </a:lnTo>
                  <a:lnTo>
                    <a:pt x="1175" y="1829"/>
                  </a:lnTo>
                  <a:close/>
                  <a:moveTo>
                    <a:pt x="1258" y="2012"/>
                  </a:moveTo>
                  <a:lnTo>
                    <a:pt x="1258" y="2012"/>
                  </a:lnTo>
                  <a:lnTo>
                    <a:pt x="1260" y="2010"/>
                  </a:lnTo>
                  <a:lnTo>
                    <a:pt x="1260" y="2007"/>
                  </a:lnTo>
                  <a:lnTo>
                    <a:pt x="1258" y="1999"/>
                  </a:lnTo>
                  <a:lnTo>
                    <a:pt x="1258" y="1999"/>
                  </a:lnTo>
                  <a:lnTo>
                    <a:pt x="1258" y="1996"/>
                  </a:lnTo>
                  <a:lnTo>
                    <a:pt x="1256" y="1994"/>
                  </a:lnTo>
                  <a:lnTo>
                    <a:pt x="1256" y="1994"/>
                  </a:lnTo>
                  <a:lnTo>
                    <a:pt x="1254" y="1992"/>
                  </a:lnTo>
                  <a:lnTo>
                    <a:pt x="1251" y="1992"/>
                  </a:lnTo>
                  <a:lnTo>
                    <a:pt x="1245" y="1994"/>
                  </a:lnTo>
                  <a:lnTo>
                    <a:pt x="1245" y="1994"/>
                  </a:lnTo>
                  <a:lnTo>
                    <a:pt x="1242" y="1992"/>
                  </a:lnTo>
                  <a:lnTo>
                    <a:pt x="1238" y="1988"/>
                  </a:lnTo>
                  <a:lnTo>
                    <a:pt x="1234" y="1981"/>
                  </a:lnTo>
                  <a:lnTo>
                    <a:pt x="1234" y="1981"/>
                  </a:lnTo>
                  <a:lnTo>
                    <a:pt x="1231" y="1974"/>
                  </a:lnTo>
                  <a:lnTo>
                    <a:pt x="1227" y="1972"/>
                  </a:lnTo>
                  <a:lnTo>
                    <a:pt x="1224" y="1970"/>
                  </a:lnTo>
                  <a:lnTo>
                    <a:pt x="1224" y="1970"/>
                  </a:lnTo>
                  <a:lnTo>
                    <a:pt x="1216" y="1970"/>
                  </a:lnTo>
                  <a:lnTo>
                    <a:pt x="1211" y="1970"/>
                  </a:lnTo>
                  <a:lnTo>
                    <a:pt x="1211" y="1970"/>
                  </a:lnTo>
                  <a:lnTo>
                    <a:pt x="1207" y="1969"/>
                  </a:lnTo>
                  <a:lnTo>
                    <a:pt x="1205" y="1969"/>
                  </a:lnTo>
                  <a:lnTo>
                    <a:pt x="1205" y="1969"/>
                  </a:lnTo>
                  <a:lnTo>
                    <a:pt x="1204" y="1969"/>
                  </a:lnTo>
                  <a:lnTo>
                    <a:pt x="1202" y="1970"/>
                  </a:lnTo>
                  <a:lnTo>
                    <a:pt x="1200" y="1972"/>
                  </a:lnTo>
                  <a:lnTo>
                    <a:pt x="1198" y="1974"/>
                  </a:lnTo>
                  <a:lnTo>
                    <a:pt x="1198" y="1974"/>
                  </a:lnTo>
                  <a:lnTo>
                    <a:pt x="1193" y="1974"/>
                  </a:lnTo>
                  <a:lnTo>
                    <a:pt x="1187" y="1972"/>
                  </a:lnTo>
                  <a:lnTo>
                    <a:pt x="1178" y="1969"/>
                  </a:lnTo>
                  <a:lnTo>
                    <a:pt x="1178" y="1969"/>
                  </a:lnTo>
                  <a:lnTo>
                    <a:pt x="1175" y="1967"/>
                  </a:lnTo>
                  <a:lnTo>
                    <a:pt x="1171" y="1965"/>
                  </a:lnTo>
                  <a:lnTo>
                    <a:pt x="1171" y="1965"/>
                  </a:lnTo>
                  <a:lnTo>
                    <a:pt x="1166" y="1961"/>
                  </a:lnTo>
                  <a:lnTo>
                    <a:pt x="1160" y="1960"/>
                  </a:lnTo>
                  <a:lnTo>
                    <a:pt x="1160" y="1960"/>
                  </a:lnTo>
                  <a:lnTo>
                    <a:pt x="1157" y="1960"/>
                  </a:lnTo>
                  <a:lnTo>
                    <a:pt x="1155" y="1960"/>
                  </a:lnTo>
                  <a:lnTo>
                    <a:pt x="1148" y="1963"/>
                  </a:lnTo>
                  <a:lnTo>
                    <a:pt x="1148" y="1963"/>
                  </a:lnTo>
                  <a:lnTo>
                    <a:pt x="1142" y="1963"/>
                  </a:lnTo>
                  <a:lnTo>
                    <a:pt x="1138" y="1963"/>
                  </a:lnTo>
                  <a:lnTo>
                    <a:pt x="1138" y="1963"/>
                  </a:lnTo>
                  <a:lnTo>
                    <a:pt x="1129" y="1965"/>
                  </a:lnTo>
                  <a:lnTo>
                    <a:pt x="1129" y="1965"/>
                  </a:lnTo>
                  <a:lnTo>
                    <a:pt x="1126" y="1967"/>
                  </a:lnTo>
                  <a:lnTo>
                    <a:pt x="1124" y="1972"/>
                  </a:lnTo>
                  <a:lnTo>
                    <a:pt x="1124" y="1972"/>
                  </a:lnTo>
                  <a:lnTo>
                    <a:pt x="1124" y="1978"/>
                  </a:lnTo>
                  <a:lnTo>
                    <a:pt x="1128" y="1979"/>
                  </a:lnTo>
                  <a:lnTo>
                    <a:pt x="1137" y="1983"/>
                  </a:lnTo>
                  <a:lnTo>
                    <a:pt x="1137" y="1983"/>
                  </a:lnTo>
                  <a:lnTo>
                    <a:pt x="1148" y="1988"/>
                  </a:lnTo>
                  <a:lnTo>
                    <a:pt x="1153" y="1990"/>
                  </a:lnTo>
                  <a:lnTo>
                    <a:pt x="1160" y="1992"/>
                  </a:lnTo>
                  <a:lnTo>
                    <a:pt x="1160" y="1992"/>
                  </a:lnTo>
                  <a:lnTo>
                    <a:pt x="1173" y="1994"/>
                  </a:lnTo>
                  <a:lnTo>
                    <a:pt x="1186" y="1999"/>
                  </a:lnTo>
                  <a:lnTo>
                    <a:pt x="1186" y="1999"/>
                  </a:lnTo>
                  <a:lnTo>
                    <a:pt x="1193" y="2001"/>
                  </a:lnTo>
                  <a:lnTo>
                    <a:pt x="1198" y="2003"/>
                  </a:lnTo>
                  <a:lnTo>
                    <a:pt x="1213" y="2003"/>
                  </a:lnTo>
                  <a:lnTo>
                    <a:pt x="1213" y="2003"/>
                  </a:lnTo>
                  <a:lnTo>
                    <a:pt x="1225" y="2003"/>
                  </a:lnTo>
                  <a:lnTo>
                    <a:pt x="1231" y="2003"/>
                  </a:lnTo>
                  <a:lnTo>
                    <a:pt x="1236" y="2005"/>
                  </a:lnTo>
                  <a:lnTo>
                    <a:pt x="1236" y="2005"/>
                  </a:lnTo>
                  <a:lnTo>
                    <a:pt x="1247" y="2012"/>
                  </a:lnTo>
                  <a:lnTo>
                    <a:pt x="1252" y="2014"/>
                  </a:lnTo>
                  <a:lnTo>
                    <a:pt x="1256" y="2014"/>
                  </a:lnTo>
                  <a:lnTo>
                    <a:pt x="1258" y="2012"/>
                  </a:lnTo>
                  <a:lnTo>
                    <a:pt x="1258" y="2012"/>
                  </a:lnTo>
                  <a:close/>
                  <a:moveTo>
                    <a:pt x="1204" y="1505"/>
                  </a:moveTo>
                  <a:lnTo>
                    <a:pt x="1204" y="1505"/>
                  </a:lnTo>
                  <a:lnTo>
                    <a:pt x="1207" y="1500"/>
                  </a:lnTo>
                  <a:lnTo>
                    <a:pt x="1207" y="1493"/>
                  </a:lnTo>
                  <a:lnTo>
                    <a:pt x="1207" y="1493"/>
                  </a:lnTo>
                  <a:lnTo>
                    <a:pt x="1207" y="1485"/>
                  </a:lnTo>
                  <a:lnTo>
                    <a:pt x="1207" y="1485"/>
                  </a:lnTo>
                  <a:lnTo>
                    <a:pt x="1209" y="1482"/>
                  </a:lnTo>
                  <a:lnTo>
                    <a:pt x="1209" y="1478"/>
                  </a:lnTo>
                  <a:lnTo>
                    <a:pt x="1207" y="1476"/>
                  </a:lnTo>
                  <a:lnTo>
                    <a:pt x="1207" y="1476"/>
                  </a:lnTo>
                  <a:lnTo>
                    <a:pt x="1205" y="1475"/>
                  </a:lnTo>
                  <a:lnTo>
                    <a:pt x="1202" y="1475"/>
                  </a:lnTo>
                  <a:lnTo>
                    <a:pt x="1195" y="1476"/>
                  </a:lnTo>
                  <a:lnTo>
                    <a:pt x="1195" y="1476"/>
                  </a:lnTo>
                  <a:lnTo>
                    <a:pt x="1191" y="1478"/>
                  </a:lnTo>
                  <a:lnTo>
                    <a:pt x="1191" y="1478"/>
                  </a:lnTo>
                  <a:lnTo>
                    <a:pt x="1182" y="1482"/>
                  </a:lnTo>
                  <a:lnTo>
                    <a:pt x="1178" y="1485"/>
                  </a:lnTo>
                  <a:lnTo>
                    <a:pt x="1175" y="1489"/>
                  </a:lnTo>
                  <a:lnTo>
                    <a:pt x="1173" y="1494"/>
                  </a:lnTo>
                  <a:lnTo>
                    <a:pt x="1173" y="1498"/>
                  </a:lnTo>
                  <a:lnTo>
                    <a:pt x="1175" y="1504"/>
                  </a:lnTo>
                  <a:lnTo>
                    <a:pt x="1178" y="1509"/>
                  </a:lnTo>
                  <a:lnTo>
                    <a:pt x="1178" y="1509"/>
                  </a:lnTo>
                  <a:lnTo>
                    <a:pt x="1180" y="1511"/>
                  </a:lnTo>
                  <a:lnTo>
                    <a:pt x="1184" y="1513"/>
                  </a:lnTo>
                  <a:lnTo>
                    <a:pt x="1191" y="1514"/>
                  </a:lnTo>
                  <a:lnTo>
                    <a:pt x="1198" y="1511"/>
                  </a:lnTo>
                  <a:lnTo>
                    <a:pt x="1204" y="1505"/>
                  </a:lnTo>
                  <a:lnTo>
                    <a:pt x="1204" y="1505"/>
                  </a:lnTo>
                  <a:close/>
                  <a:moveTo>
                    <a:pt x="2389" y="458"/>
                  </a:moveTo>
                  <a:lnTo>
                    <a:pt x="2389" y="458"/>
                  </a:lnTo>
                  <a:lnTo>
                    <a:pt x="2382" y="447"/>
                  </a:lnTo>
                  <a:lnTo>
                    <a:pt x="2373" y="440"/>
                  </a:lnTo>
                  <a:lnTo>
                    <a:pt x="2364" y="434"/>
                  </a:lnTo>
                  <a:lnTo>
                    <a:pt x="2351" y="432"/>
                  </a:lnTo>
                  <a:lnTo>
                    <a:pt x="2351" y="432"/>
                  </a:lnTo>
                  <a:lnTo>
                    <a:pt x="2342" y="431"/>
                  </a:lnTo>
                  <a:lnTo>
                    <a:pt x="2333" y="427"/>
                  </a:lnTo>
                  <a:lnTo>
                    <a:pt x="2324" y="423"/>
                  </a:lnTo>
                  <a:lnTo>
                    <a:pt x="2315" y="418"/>
                  </a:lnTo>
                  <a:lnTo>
                    <a:pt x="2315" y="418"/>
                  </a:lnTo>
                  <a:lnTo>
                    <a:pt x="2275" y="385"/>
                  </a:lnTo>
                  <a:lnTo>
                    <a:pt x="2275" y="385"/>
                  </a:lnTo>
                  <a:lnTo>
                    <a:pt x="2262" y="376"/>
                  </a:lnTo>
                  <a:lnTo>
                    <a:pt x="2250" y="369"/>
                  </a:lnTo>
                  <a:lnTo>
                    <a:pt x="2250" y="369"/>
                  </a:lnTo>
                  <a:lnTo>
                    <a:pt x="2244" y="365"/>
                  </a:lnTo>
                  <a:lnTo>
                    <a:pt x="2241" y="364"/>
                  </a:lnTo>
                  <a:lnTo>
                    <a:pt x="2228" y="362"/>
                  </a:lnTo>
                  <a:lnTo>
                    <a:pt x="2228" y="362"/>
                  </a:lnTo>
                  <a:lnTo>
                    <a:pt x="2210" y="355"/>
                  </a:lnTo>
                  <a:lnTo>
                    <a:pt x="2194" y="349"/>
                  </a:lnTo>
                  <a:lnTo>
                    <a:pt x="2194" y="349"/>
                  </a:lnTo>
                  <a:lnTo>
                    <a:pt x="2177" y="340"/>
                  </a:lnTo>
                  <a:lnTo>
                    <a:pt x="2159" y="335"/>
                  </a:lnTo>
                  <a:lnTo>
                    <a:pt x="2159" y="335"/>
                  </a:lnTo>
                  <a:lnTo>
                    <a:pt x="2150" y="331"/>
                  </a:lnTo>
                  <a:lnTo>
                    <a:pt x="2139" y="331"/>
                  </a:lnTo>
                  <a:lnTo>
                    <a:pt x="2130" y="331"/>
                  </a:lnTo>
                  <a:lnTo>
                    <a:pt x="2121" y="335"/>
                  </a:lnTo>
                  <a:lnTo>
                    <a:pt x="2121" y="335"/>
                  </a:lnTo>
                  <a:lnTo>
                    <a:pt x="2107" y="347"/>
                  </a:lnTo>
                  <a:lnTo>
                    <a:pt x="2098" y="351"/>
                  </a:lnTo>
                  <a:lnTo>
                    <a:pt x="2089" y="353"/>
                  </a:lnTo>
                  <a:lnTo>
                    <a:pt x="2089" y="353"/>
                  </a:lnTo>
                  <a:lnTo>
                    <a:pt x="2081" y="351"/>
                  </a:lnTo>
                  <a:lnTo>
                    <a:pt x="2076" y="349"/>
                  </a:lnTo>
                  <a:lnTo>
                    <a:pt x="2065" y="346"/>
                  </a:lnTo>
                  <a:lnTo>
                    <a:pt x="2065" y="346"/>
                  </a:lnTo>
                  <a:lnTo>
                    <a:pt x="2054" y="344"/>
                  </a:lnTo>
                  <a:lnTo>
                    <a:pt x="2043" y="344"/>
                  </a:lnTo>
                  <a:lnTo>
                    <a:pt x="2024" y="347"/>
                  </a:lnTo>
                  <a:lnTo>
                    <a:pt x="2002" y="353"/>
                  </a:lnTo>
                  <a:lnTo>
                    <a:pt x="1991" y="355"/>
                  </a:lnTo>
                  <a:lnTo>
                    <a:pt x="1982" y="355"/>
                  </a:lnTo>
                  <a:lnTo>
                    <a:pt x="1982" y="355"/>
                  </a:lnTo>
                  <a:lnTo>
                    <a:pt x="1971" y="351"/>
                  </a:lnTo>
                  <a:lnTo>
                    <a:pt x="1964" y="347"/>
                  </a:lnTo>
                  <a:lnTo>
                    <a:pt x="1946" y="335"/>
                  </a:lnTo>
                  <a:lnTo>
                    <a:pt x="1946" y="335"/>
                  </a:lnTo>
                  <a:lnTo>
                    <a:pt x="1929" y="324"/>
                  </a:lnTo>
                  <a:lnTo>
                    <a:pt x="1910" y="317"/>
                  </a:lnTo>
                  <a:lnTo>
                    <a:pt x="1910" y="317"/>
                  </a:lnTo>
                  <a:lnTo>
                    <a:pt x="1900" y="315"/>
                  </a:lnTo>
                  <a:lnTo>
                    <a:pt x="1893" y="313"/>
                  </a:lnTo>
                  <a:lnTo>
                    <a:pt x="1877" y="315"/>
                  </a:lnTo>
                  <a:lnTo>
                    <a:pt x="1861" y="318"/>
                  </a:lnTo>
                  <a:lnTo>
                    <a:pt x="1844" y="322"/>
                  </a:lnTo>
                  <a:lnTo>
                    <a:pt x="1844" y="322"/>
                  </a:lnTo>
                  <a:lnTo>
                    <a:pt x="1824" y="322"/>
                  </a:lnTo>
                  <a:lnTo>
                    <a:pt x="1814" y="322"/>
                  </a:lnTo>
                  <a:lnTo>
                    <a:pt x="1805" y="320"/>
                  </a:lnTo>
                  <a:lnTo>
                    <a:pt x="1805" y="320"/>
                  </a:lnTo>
                  <a:lnTo>
                    <a:pt x="1799" y="318"/>
                  </a:lnTo>
                  <a:lnTo>
                    <a:pt x="1796" y="315"/>
                  </a:lnTo>
                  <a:lnTo>
                    <a:pt x="1794" y="313"/>
                  </a:lnTo>
                  <a:lnTo>
                    <a:pt x="1794" y="309"/>
                  </a:lnTo>
                  <a:lnTo>
                    <a:pt x="1796" y="304"/>
                  </a:lnTo>
                  <a:lnTo>
                    <a:pt x="1796" y="295"/>
                  </a:lnTo>
                  <a:lnTo>
                    <a:pt x="1796" y="295"/>
                  </a:lnTo>
                  <a:lnTo>
                    <a:pt x="1794" y="289"/>
                  </a:lnTo>
                  <a:lnTo>
                    <a:pt x="1788" y="286"/>
                  </a:lnTo>
                  <a:lnTo>
                    <a:pt x="1781" y="282"/>
                  </a:lnTo>
                  <a:lnTo>
                    <a:pt x="1776" y="282"/>
                  </a:lnTo>
                  <a:lnTo>
                    <a:pt x="1776" y="282"/>
                  </a:lnTo>
                  <a:lnTo>
                    <a:pt x="1768" y="282"/>
                  </a:lnTo>
                  <a:lnTo>
                    <a:pt x="1763" y="282"/>
                  </a:lnTo>
                  <a:lnTo>
                    <a:pt x="1759" y="286"/>
                  </a:lnTo>
                  <a:lnTo>
                    <a:pt x="1754" y="291"/>
                  </a:lnTo>
                  <a:lnTo>
                    <a:pt x="1754" y="291"/>
                  </a:lnTo>
                  <a:lnTo>
                    <a:pt x="1748" y="297"/>
                  </a:lnTo>
                  <a:lnTo>
                    <a:pt x="1743" y="298"/>
                  </a:lnTo>
                  <a:lnTo>
                    <a:pt x="1736" y="300"/>
                  </a:lnTo>
                  <a:lnTo>
                    <a:pt x="1729" y="300"/>
                  </a:lnTo>
                  <a:lnTo>
                    <a:pt x="1729" y="300"/>
                  </a:lnTo>
                  <a:lnTo>
                    <a:pt x="1721" y="298"/>
                  </a:lnTo>
                  <a:lnTo>
                    <a:pt x="1718" y="295"/>
                  </a:lnTo>
                  <a:lnTo>
                    <a:pt x="1716" y="288"/>
                  </a:lnTo>
                  <a:lnTo>
                    <a:pt x="1714" y="282"/>
                  </a:lnTo>
                  <a:lnTo>
                    <a:pt x="1714" y="282"/>
                  </a:lnTo>
                  <a:lnTo>
                    <a:pt x="1712" y="277"/>
                  </a:lnTo>
                  <a:lnTo>
                    <a:pt x="1710" y="275"/>
                  </a:lnTo>
                  <a:lnTo>
                    <a:pt x="1703" y="271"/>
                  </a:lnTo>
                  <a:lnTo>
                    <a:pt x="1694" y="268"/>
                  </a:lnTo>
                  <a:lnTo>
                    <a:pt x="1685" y="268"/>
                  </a:lnTo>
                  <a:lnTo>
                    <a:pt x="1685" y="268"/>
                  </a:lnTo>
                  <a:lnTo>
                    <a:pt x="1671" y="266"/>
                  </a:lnTo>
                  <a:lnTo>
                    <a:pt x="1662" y="266"/>
                  </a:lnTo>
                  <a:lnTo>
                    <a:pt x="1654" y="270"/>
                  </a:lnTo>
                  <a:lnTo>
                    <a:pt x="1654" y="270"/>
                  </a:lnTo>
                  <a:lnTo>
                    <a:pt x="1651" y="271"/>
                  </a:lnTo>
                  <a:lnTo>
                    <a:pt x="1651" y="275"/>
                  </a:lnTo>
                  <a:lnTo>
                    <a:pt x="1651" y="275"/>
                  </a:lnTo>
                  <a:lnTo>
                    <a:pt x="1649" y="275"/>
                  </a:lnTo>
                  <a:lnTo>
                    <a:pt x="1651" y="277"/>
                  </a:lnTo>
                  <a:lnTo>
                    <a:pt x="1651" y="277"/>
                  </a:lnTo>
                  <a:lnTo>
                    <a:pt x="1651" y="280"/>
                  </a:lnTo>
                  <a:lnTo>
                    <a:pt x="1651" y="284"/>
                  </a:lnTo>
                  <a:lnTo>
                    <a:pt x="1651" y="284"/>
                  </a:lnTo>
                  <a:lnTo>
                    <a:pt x="1647" y="291"/>
                  </a:lnTo>
                  <a:lnTo>
                    <a:pt x="1645" y="297"/>
                  </a:lnTo>
                  <a:lnTo>
                    <a:pt x="1645" y="297"/>
                  </a:lnTo>
                  <a:lnTo>
                    <a:pt x="1645" y="304"/>
                  </a:lnTo>
                  <a:lnTo>
                    <a:pt x="1643" y="304"/>
                  </a:lnTo>
                  <a:lnTo>
                    <a:pt x="1638" y="304"/>
                  </a:lnTo>
                  <a:lnTo>
                    <a:pt x="1638" y="304"/>
                  </a:lnTo>
                  <a:lnTo>
                    <a:pt x="1633" y="304"/>
                  </a:lnTo>
                  <a:lnTo>
                    <a:pt x="1629" y="302"/>
                  </a:lnTo>
                  <a:lnTo>
                    <a:pt x="1627" y="298"/>
                  </a:lnTo>
                  <a:lnTo>
                    <a:pt x="1624" y="297"/>
                  </a:lnTo>
                  <a:lnTo>
                    <a:pt x="1624" y="297"/>
                  </a:lnTo>
                  <a:lnTo>
                    <a:pt x="1618" y="298"/>
                  </a:lnTo>
                  <a:lnTo>
                    <a:pt x="1616" y="300"/>
                  </a:lnTo>
                  <a:lnTo>
                    <a:pt x="1616" y="304"/>
                  </a:lnTo>
                  <a:lnTo>
                    <a:pt x="1615" y="308"/>
                  </a:lnTo>
                  <a:lnTo>
                    <a:pt x="1615" y="308"/>
                  </a:lnTo>
                  <a:lnTo>
                    <a:pt x="1611" y="309"/>
                  </a:lnTo>
                  <a:lnTo>
                    <a:pt x="1607" y="311"/>
                  </a:lnTo>
                  <a:lnTo>
                    <a:pt x="1604" y="309"/>
                  </a:lnTo>
                  <a:lnTo>
                    <a:pt x="1600" y="308"/>
                  </a:lnTo>
                  <a:lnTo>
                    <a:pt x="1586" y="298"/>
                  </a:lnTo>
                  <a:lnTo>
                    <a:pt x="1586" y="298"/>
                  </a:lnTo>
                  <a:lnTo>
                    <a:pt x="1580" y="295"/>
                  </a:lnTo>
                  <a:lnTo>
                    <a:pt x="1576" y="293"/>
                  </a:lnTo>
                  <a:lnTo>
                    <a:pt x="1573" y="293"/>
                  </a:lnTo>
                  <a:lnTo>
                    <a:pt x="1573" y="293"/>
                  </a:lnTo>
                  <a:lnTo>
                    <a:pt x="1569" y="293"/>
                  </a:lnTo>
                  <a:lnTo>
                    <a:pt x="1567" y="295"/>
                  </a:lnTo>
                  <a:lnTo>
                    <a:pt x="1564" y="298"/>
                  </a:lnTo>
                  <a:lnTo>
                    <a:pt x="1564" y="298"/>
                  </a:lnTo>
                  <a:lnTo>
                    <a:pt x="1557" y="298"/>
                  </a:lnTo>
                  <a:lnTo>
                    <a:pt x="1551" y="297"/>
                  </a:lnTo>
                  <a:lnTo>
                    <a:pt x="1538" y="289"/>
                  </a:lnTo>
                  <a:lnTo>
                    <a:pt x="1538" y="289"/>
                  </a:lnTo>
                  <a:lnTo>
                    <a:pt x="1531" y="288"/>
                  </a:lnTo>
                  <a:lnTo>
                    <a:pt x="1526" y="289"/>
                  </a:lnTo>
                  <a:lnTo>
                    <a:pt x="1522" y="293"/>
                  </a:lnTo>
                  <a:lnTo>
                    <a:pt x="1522" y="297"/>
                  </a:lnTo>
                  <a:lnTo>
                    <a:pt x="1522" y="300"/>
                  </a:lnTo>
                  <a:lnTo>
                    <a:pt x="1522" y="300"/>
                  </a:lnTo>
                  <a:lnTo>
                    <a:pt x="1526" y="306"/>
                  </a:lnTo>
                  <a:lnTo>
                    <a:pt x="1529" y="311"/>
                  </a:lnTo>
                  <a:lnTo>
                    <a:pt x="1531" y="315"/>
                  </a:lnTo>
                  <a:lnTo>
                    <a:pt x="1531" y="317"/>
                  </a:lnTo>
                  <a:lnTo>
                    <a:pt x="1529" y="320"/>
                  </a:lnTo>
                  <a:lnTo>
                    <a:pt x="1528" y="324"/>
                  </a:lnTo>
                  <a:lnTo>
                    <a:pt x="1528" y="324"/>
                  </a:lnTo>
                  <a:lnTo>
                    <a:pt x="1524" y="326"/>
                  </a:lnTo>
                  <a:lnTo>
                    <a:pt x="1520" y="326"/>
                  </a:lnTo>
                  <a:lnTo>
                    <a:pt x="1515" y="324"/>
                  </a:lnTo>
                  <a:lnTo>
                    <a:pt x="1510" y="320"/>
                  </a:lnTo>
                  <a:lnTo>
                    <a:pt x="1506" y="315"/>
                  </a:lnTo>
                  <a:lnTo>
                    <a:pt x="1506" y="315"/>
                  </a:lnTo>
                  <a:lnTo>
                    <a:pt x="1500" y="311"/>
                  </a:lnTo>
                  <a:lnTo>
                    <a:pt x="1495" y="309"/>
                  </a:lnTo>
                  <a:lnTo>
                    <a:pt x="1495" y="309"/>
                  </a:lnTo>
                  <a:lnTo>
                    <a:pt x="1490" y="309"/>
                  </a:lnTo>
                  <a:lnTo>
                    <a:pt x="1486" y="309"/>
                  </a:lnTo>
                  <a:lnTo>
                    <a:pt x="1484" y="306"/>
                  </a:lnTo>
                  <a:lnTo>
                    <a:pt x="1484" y="306"/>
                  </a:lnTo>
                  <a:lnTo>
                    <a:pt x="1484" y="302"/>
                  </a:lnTo>
                  <a:lnTo>
                    <a:pt x="1482" y="297"/>
                  </a:lnTo>
                  <a:lnTo>
                    <a:pt x="1482" y="297"/>
                  </a:lnTo>
                  <a:lnTo>
                    <a:pt x="1479" y="295"/>
                  </a:lnTo>
                  <a:lnTo>
                    <a:pt x="1477" y="293"/>
                  </a:lnTo>
                  <a:lnTo>
                    <a:pt x="1470" y="293"/>
                  </a:lnTo>
                  <a:lnTo>
                    <a:pt x="1470" y="293"/>
                  </a:lnTo>
                  <a:lnTo>
                    <a:pt x="1464" y="291"/>
                  </a:lnTo>
                  <a:lnTo>
                    <a:pt x="1462" y="288"/>
                  </a:lnTo>
                  <a:lnTo>
                    <a:pt x="1461" y="284"/>
                  </a:lnTo>
                  <a:lnTo>
                    <a:pt x="1459" y="279"/>
                  </a:lnTo>
                  <a:lnTo>
                    <a:pt x="1459" y="279"/>
                  </a:lnTo>
                  <a:lnTo>
                    <a:pt x="1453" y="277"/>
                  </a:lnTo>
                  <a:lnTo>
                    <a:pt x="1448" y="275"/>
                  </a:lnTo>
                  <a:lnTo>
                    <a:pt x="1434" y="275"/>
                  </a:lnTo>
                  <a:lnTo>
                    <a:pt x="1426" y="275"/>
                  </a:lnTo>
                  <a:lnTo>
                    <a:pt x="1421" y="273"/>
                  </a:lnTo>
                  <a:lnTo>
                    <a:pt x="1417" y="268"/>
                  </a:lnTo>
                  <a:lnTo>
                    <a:pt x="1417" y="260"/>
                  </a:lnTo>
                  <a:lnTo>
                    <a:pt x="1417" y="260"/>
                  </a:lnTo>
                  <a:lnTo>
                    <a:pt x="1419" y="257"/>
                  </a:lnTo>
                  <a:lnTo>
                    <a:pt x="1421" y="255"/>
                  </a:lnTo>
                  <a:lnTo>
                    <a:pt x="1424" y="253"/>
                  </a:lnTo>
                  <a:lnTo>
                    <a:pt x="1430" y="250"/>
                  </a:lnTo>
                  <a:lnTo>
                    <a:pt x="1432" y="248"/>
                  </a:lnTo>
                  <a:lnTo>
                    <a:pt x="1434" y="246"/>
                  </a:lnTo>
                  <a:lnTo>
                    <a:pt x="1434" y="246"/>
                  </a:lnTo>
                  <a:lnTo>
                    <a:pt x="1434" y="241"/>
                  </a:lnTo>
                  <a:lnTo>
                    <a:pt x="1430" y="235"/>
                  </a:lnTo>
                  <a:lnTo>
                    <a:pt x="1424" y="230"/>
                  </a:lnTo>
                  <a:lnTo>
                    <a:pt x="1419" y="226"/>
                  </a:lnTo>
                  <a:lnTo>
                    <a:pt x="1412" y="222"/>
                  </a:lnTo>
                  <a:lnTo>
                    <a:pt x="1403" y="221"/>
                  </a:lnTo>
                  <a:lnTo>
                    <a:pt x="1397" y="221"/>
                  </a:lnTo>
                  <a:lnTo>
                    <a:pt x="1392" y="222"/>
                  </a:lnTo>
                  <a:lnTo>
                    <a:pt x="1392" y="222"/>
                  </a:lnTo>
                  <a:lnTo>
                    <a:pt x="1388" y="224"/>
                  </a:lnTo>
                  <a:lnTo>
                    <a:pt x="1385" y="228"/>
                  </a:lnTo>
                  <a:lnTo>
                    <a:pt x="1383" y="233"/>
                  </a:lnTo>
                  <a:lnTo>
                    <a:pt x="1381" y="237"/>
                  </a:lnTo>
                  <a:lnTo>
                    <a:pt x="1381" y="237"/>
                  </a:lnTo>
                  <a:lnTo>
                    <a:pt x="1383" y="241"/>
                  </a:lnTo>
                  <a:lnTo>
                    <a:pt x="1385" y="242"/>
                  </a:lnTo>
                  <a:lnTo>
                    <a:pt x="1390" y="244"/>
                  </a:lnTo>
                  <a:lnTo>
                    <a:pt x="1395" y="244"/>
                  </a:lnTo>
                  <a:lnTo>
                    <a:pt x="1401" y="248"/>
                  </a:lnTo>
                  <a:lnTo>
                    <a:pt x="1401" y="248"/>
                  </a:lnTo>
                  <a:lnTo>
                    <a:pt x="1405" y="251"/>
                  </a:lnTo>
                  <a:lnTo>
                    <a:pt x="1403" y="257"/>
                  </a:lnTo>
                  <a:lnTo>
                    <a:pt x="1399" y="260"/>
                  </a:lnTo>
                  <a:lnTo>
                    <a:pt x="1394" y="262"/>
                  </a:lnTo>
                  <a:lnTo>
                    <a:pt x="1394" y="262"/>
                  </a:lnTo>
                  <a:lnTo>
                    <a:pt x="1386" y="262"/>
                  </a:lnTo>
                  <a:lnTo>
                    <a:pt x="1381" y="260"/>
                  </a:lnTo>
                  <a:lnTo>
                    <a:pt x="1367" y="255"/>
                  </a:lnTo>
                  <a:lnTo>
                    <a:pt x="1367" y="255"/>
                  </a:lnTo>
                  <a:lnTo>
                    <a:pt x="1356" y="253"/>
                  </a:lnTo>
                  <a:lnTo>
                    <a:pt x="1345" y="255"/>
                  </a:lnTo>
                  <a:lnTo>
                    <a:pt x="1334" y="255"/>
                  </a:lnTo>
                  <a:lnTo>
                    <a:pt x="1325" y="253"/>
                  </a:lnTo>
                  <a:lnTo>
                    <a:pt x="1325" y="253"/>
                  </a:lnTo>
                  <a:lnTo>
                    <a:pt x="1321" y="251"/>
                  </a:lnTo>
                  <a:lnTo>
                    <a:pt x="1319" y="248"/>
                  </a:lnTo>
                  <a:lnTo>
                    <a:pt x="1316" y="242"/>
                  </a:lnTo>
                  <a:lnTo>
                    <a:pt x="1316" y="242"/>
                  </a:lnTo>
                  <a:lnTo>
                    <a:pt x="1310" y="235"/>
                  </a:lnTo>
                  <a:lnTo>
                    <a:pt x="1303" y="232"/>
                  </a:lnTo>
                  <a:lnTo>
                    <a:pt x="1303" y="232"/>
                  </a:lnTo>
                  <a:lnTo>
                    <a:pt x="1292" y="228"/>
                  </a:lnTo>
                  <a:lnTo>
                    <a:pt x="1281" y="226"/>
                  </a:lnTo>
                  <a:lnTo>
                    <a:pt x="1272" y="226"/>
                  </a:lnTo>
                  <a:lnTo>
                    <a:pt x="1262" y="230"/>
                  </a:lnTo>
                  <a:lnTo>
                    <a:pt x="1262" y="230"/>
                  </a:lnTo>
                  <a:lnTo>
                    <a:pt x="1254" y="232"/>
                  </a:lnTo>
                  <a:lnTo>
                    <a:pt x="1251" y="233"/>
                  </a:lnTo>
                  <a:lnTo>
                    <a:pt x="1243" y="244"/>
                  </a:lnTo>
                  <a:lnTo>
                    <a:pt x="1243" y="244"/>
                  </a:lnTo>
                  <a:lnTo>
                    <a:pt x="1240" y="248"/>
                  </a:lnTo>
                  <a:lnTo>
                    <a:pt x="1236" y="250"/>
                  </a:lnTo>
                  <a:lnTo>
                    <a:pt x="1233" y="248"/>
                  </a:lnTo>
                  <a:lnTo>
                    <a:pt x="1229" y="244"/>
                  </a:lnTo>
                  <a:lnTo>
                    <a:pt x="1229" y="244"/>
                  </a:lnTo>
                  <a:lnTo>
                    <a:pt x="1229" y="241"/>
                  </a:lnTo>
                  <a:lnTo>
                    <a:pt x="1229" y="237"/>
                  </a:lnTo>
                  <a:lnTo>
                    <a:pt x="1227" y="233"/>
                  </a:lnTo>
                  <a:lnTo>
                    <a:pt x="1222" y="233"/>
                  </a:lnTo>
                  <a:lnTo>
                    <a:pt x="1222" y="233"/>
                  </a:lnTo>
                  <a:lnTo>
                    <a:pt x="1220" y="235"/>
                  </a:lnTo>
                  <a:lnTo>
                    <a:pt x="1218" y="237"/>
                  </a:lnTo>
                  <a:lnTo>
                    <a:pt x="1214" y="239"/>
                  </a:lnTo>
                  <a:lnTo>
                    <a:pt x="1213" y="239"/>
                  </a:lnTo>
                  <a:lnTo>
                    <a:pt x="1213" y="239"/>
                  </a:lnTo>
                  <a:lnTo>
                    <a:pt x="1209" y="237"/>
                  </a:lnTo>
                  <a:lnTo>
                    <a:pt x="1207" y="235"/>
                  </a:lnTo>
                  <a:lnTo>
                    <a:pt x="1204" y="232"/>
                  </a:lnTo>
                  <a:lnTo>
                    <a:pt x="1204" y="232"/>
                  </a:lnTo>
                  <a:lnTo>
                    <a:pt x="1198" y="230"/>
                  </a:lnTo>
                  <a:lnTo>
                    <a:pt x="1195" y="232"/>
                  </a:lnTo>
                  <a:lnTo>
                    <a:pt x="1189" y="233"/>
                  </a:lnTo>
                  <a:lnTo>
                    <a:pt x="1186" y="237"/>
                  </a:lnTo>
                  <a:lnTo>
                    <a:pt x="1186" y="237"/>
                  </a:lnTo>
                  <a:lnTo>
                    <a:pt x="1184" y="242"/>
                  </a:lnTo>
                  <a:lnTo>
                    <a:pt x="1186" y="246"/>
                  </a:lnTo>
                  <a:lnTo>
                    <a:pt x="1187" y="250"/>
                  </a:lnTo>
                  <a:lnTo>
                    <a:pt x="1187" y="255"/>
                  </a:lnTo>
                  <a:lnTo>
                    <a:pt x="1187" y="255"/>
                  </a:lnTo>
                  <a:lnTo>
                    <a:pt x="1178" y="253"/>
                  </a:lnTo>
                  <a:lnTo>
                    <a:pt x="1173" y="251"/>
                  </a:lnTo>
                  <a:lnTo>
                    <a:pt x="1173" y="251"/>
                  </a:lnTo>
                  <a:lnTo>
                    <a:pt x="1167" y="253"/>
                  </a:lnTo>
                  <a:lnTo>
                    <a:pt x="1164" y="255"/>
                  </a:lnTo>
                  <a:lnTo>
                    <a:pt x="1160" y="259"/>
                  </a:lnTo>
                  <a:lnTo>
                    <a:pt x="1157" y="259"/>
                  </a:lnTo>
                  <a:lnTo>
                    <a:pt x="1157" y="259"/>
                  </a:lnTo>
                  <a:lnTo>
                    <a:pt x="1153" y="259"/>
                  </a:lnTo>
                  <a:lnTo>
                    <a:pt x="1151" y="257"/>
                  </a:lnTo>
                  <a:lnTo>
                    <a:pt x="1149" y="255"/>
                  </a:lnTo>
                  <a:lnTo>
                    <a:pt x="1149" y="253"/>
                  </a:lnTo>
                  <a:lnTo>
                    <a:pt x="1153" y="248"/>
                  </a:lnTo>
                  <a:lnTo>
                    <a:pt x="1157" y="244"/>
                  </a:lnTo>
                  <a:lnTo>
                    <a:pt x="1157" y="244"/>
                  </a:lnTo>
                  <a:lnTo>
                    <a:pt x="1169" y="239"/>
                  </a:lnTo>
                  <a:lnTo>
                    <a:pt x="1173" y="235"/>
                  </a:lnTo>
                  <a:lnTo>
                    <a:pt x="1178" y="230"/>
                  </a:lnTo>
                  <a:lnTo>
                    <a:pt x="1178" y="230"/>
                  </a:lnTo>
                  <a:lnTo>
                    <a:pt x="1189" y="219"/>
                  </a:lnTo>
                  <a:lnTo>
                    <a:pt x="1195" y="213"/>
                  </a:lnTo>
                  <a:lnTo>
                    <a:pt x="1202" y="210"/>
                  </a:lnTo>
                  <a:lnTo>
                    <a:pt x="1202" y="210"/>
                  </a:lnTo>
                  <a:lnTo>
                    <a:pt x="1211" y="208"/>
                  </a:lnTo>
                  <a:lnTo>
                    <a:pt x="1220" y="208"/>
                  </a:lnTo>
                  <a:lnTo>
                    <a:pt x="1229" y="208"/>
                  </a:lnTo>
                  <a:lnTo>
                    <a:pt x="1238" y="204"/>
                  </a:lnTo>
                  <a:lnTo>
                    <a:pt x="1238" y="204"/>
                  </a:lnTo>
                  <a:lnTo>
                    <a:pt x="1247" y="201"/>
                  </a:lnTo>
                  <a:lnTo>
                    <a:pt x="1251" y="195"/>
                  </a:lnTo>
                  <a:lnTo>
                    <a:pt x="1251" y="190"/>
                  </a:lnTo>
                  <a:lnTo>
                    <a:pt x="1247" y="183"/>
                  </a:lnTo>
                  <a:lnTo>
                    <a:pt x="1247" y="183"/>
                  </a:lnTo>
                  <a:lnTo>
                    <a:pt x="1243" y="177"/>
                  </a:lnTo>
                  <a:lnTo>
                    <a:pt x="1242" y="175"/>
                  </a:lnTo>
                  <a:lnTo>
                    <a:pt x="1242" y="172"/>
                  </a:lnTo>
                  <a:lnTo>
                    <a:pt x="1242" y="172"/>
                  </a:lnTo>
                  <a:lnTo>
                    <a:pt x="1243" y="165"/>
                  </a:lnTo>
                  <a:lnTo>
                    <a:pt x="1243" y="161"/>
                  </a:lnTo>
                  <a:lnTo>
                    <a:pt x="1240" y="156"/>
                  </a:lnTo>
                  <a:lnTo>
                    <a:pt x="1240" y="156"/>
                  </a:lnTo>
                  <a:lnTo>
                    <a:pt x="1234" y="154"/>
                  </a:lnTo>
                  <a:lnTo>
                    <a:pt x="1227" y="150"/>
                  </a:lnTo>
                  <a:lnTo>
                    <a:pt x="1227" y="150"/>
                  </a:lnTo>
                  <a:lnTo>
                    <a:pt x="1225" y="146"/>
                  </a:lnTo>
                  <a:lnTo>
                    <a:pt x="1224" y="143"/>
                  </a:lnTo>
                  <a:lnTo>
                    <a:pt x="1222" y="137"/>
                  </a:lnTo>
                  <a:lnTo>
                    <a:pt x="1218" y="134"/>
                  </a:lnTo>
                  <a:lnTo>
                    <a:pt x="1218" y="134"/>
                  </a:lnTo>
                  <a:lnTo>
                    <a:pt x="1214" y="132"/>
                  </a:lnTo>
                  <a:lnTo>
                    <a:pt x="1211" y="132"/>
                  </a:lnTo>
                  <a:lnTo>
                    <a:pt x="1202" y="136"/>
                  </a:lnTo>
                  <a:lnTo>
                    <a:pt x="1202" y="136"/>
                  </a:lnTo>
                  <a:lnTo>
                    <a:pt x="1191" y="136"/>
                  </a:lnTo>
                  <a:lnTo>
                    <a:pt x="1180" y="137"/>
                  </a:lnTo>
                  <a:lnTo>
                    <a:pt x="1180" y="137"/>
                  </a:lnTo>
                  <a:lnTo>
                    <a:pt x="1175" y="139"/>
                  </a:lnTo>
                  <a:lnTo>
                    <a:pt x="1167" y="143"/>
                  </a:lnTo>
                  <a:lnTo>
                    <a:pt x="1167" y="143"/>
                  </a:lnTo>
                  <a:lnTo>
                    <a:pt x="1162" y="143"/>
                  </a:lnTo>
                  <a:lnTo>
                    <a:pt x="1157" y="141"/>
                  </a:lnTo>
                  <a:lnTo>
                    <a:pt x="1146" y="134"/>
                  </a:lnTo>
                  <a:lnTo>
                    <a:pt x="1129" y="116"/>
                  </a:lnTo>
                  <a:lnTo>
                    <a:pt x="1129" y="116"/>
                  </a:lnTo>
                  <a:lnTo>
                    <a:pt x="1122" y="112"/>
                  </a:lnTo>
                  <a:lnTo>
                    <a:pt x="1115" y="108"/>
                  </a:lnTo>
                  <a:lnTo>
                    <a:pt x="1115" y="108"/>
                  </a:lnTo>
                  <a:lnTo>
                    <a:pt x="1108" y="107"/>
                  </a:lnTo>
                  <a:lnTo>
                    <a:pt x="1099" y="107"/>
                  </a:lnTo>
                  <a:lnTo>
                    <a:pt x="1082" y="110"/>
                  </a:lnTo>
                  <a:lnTo>
                    <a:pt x="1082" y="110"/>
                  </a:lnTo>
                  <a:lnTo>
                    <a:pt x="1066" y="116"/>
                  </a:lnTo>
                  <a:lnTo>
                    <a:pt x="1059" y="119"/>
                  </a:lnTo>
                  <a:lnTo>
                    <a:pt x="1057" y="123"/>
                  </a:lnTo>
                  <a:lnTo>
                    <a:pt x="1057" y="128"/>
                  </a:lnTo>
                  <a:lnTo>
                    <a:pt x="1057" y="128"/>
                  </a:lnTo>
                  <a:lnTo>
                    <a:pt x="1055" y="134"/>
                  </a:lnTo>
                  <a:lnTo>
                    <a:pt x="1057" y="139"/>
                  </a:lnTo>
                  <a:lnTo>
                    <a:pt x="1057" y="139"/>
                  </a:lnTo>
                  <a:lnTo>
                    <a:pt x="1061" y="145"/>
                  </a:lnTo>
                  <a:lnTo>
                    <a:pt x="1061" y="146"/>
                  </a:lnTo>
                  <a:lnTo>
                    <a:pt x="1061" y="148"/>
                  </a:lnTo>
                  <a:lnTo>
                    <a:pt x="1061" y="148"/>
                  </a:lnTo>
                  <a:lnTo>
                    <a:pt x="1057" y="150"/>
                  </a:lnTo>
                  <a:lnTo>
                    <a:pt x="1053" y="150"/>
                  </a:lnTo>
                  <a:lnTo>
                    <a:pt x="1044" y="146"/>
                  </a:lnTo>
                  <a:lnTo>
                    <a:pt x="1035" y="143"/>
                  </a:lnTo>
                  <a:lnTo>
                    <a:pt x="1032" y="141"/>
                  </a:lnTo>
                  <a:lnTo>
                    <a:pt x="1026" y="143"/>
                  </a:lnTo>
                  <a:lnTo>
                    <a:pt x="1026" y="143"/>
                  </a:lnTo>
                  <a:lnTo>
                    <a:pt x="1024" y="145"/>
                  </a:lnTo>
                  <a:lnTo>
                    <a:pt x="1023" y="146"/>
                  </a:lnTo>
                  <a:lnTo>
                    <a:pt x="1021" y="152"/>
                  </a:lnTo>
                  <a:lnTo>
                    <a:pt x="1017" y="156"/>
                  </a:lnTo>
                  <a:lnTo>
                    <a:pt x="1015" y="159"/>
                  </a:lnTo>
                  <a:lnTo>
                    <a:pt x="1012" y="159"/>
                  </a:lnTo>
                  <a:lnTo>
                    <a:pt x="1012" y="159"/>
                  </a:lnTo>
                  <a:lnTo>
                    <a:pt x="1003" y="161"/>
                  </a:lnTo>
                  <a:lnTo>
                    <a:pt x="999" y="157"/>
                  </a:lnTo>
                  <a:lnTo>
                    <a:pt x="995" y="154"/>
                  </a:lnTo>
                  <a:lnTo>
                    <a:pt x="992" y="148"/>
                  </a:lnTo>
                  <a:lnTo>
                    <a:pt x="992" y="148"/>
                  </a:lnTo>
                  <a:lnTo>
                    <a:pt x="986" y="148"/>
                  </a:lnTo>
                  <a:lnTo>
                    <a:pt x="983" y="148"/>
                  </a:lnTo>
                  <a:lnTo>
                    <a:pt x="976" y="156"/>
                  </a:lnTo>
                  <a:lnTo>
                    <a:pt x="976" y="156"/>
                  </a:lnTo>
                  <a:lnTo>
                    <a:pt x="972" y="159"/>
                  </a:lnTo>
                  <a:lnTo>
                    <a:pt x="968" y="159"/>
                  </a:lnTo>
                  <a:lnTo>
                    <a:pt x="959" y="159"/>
                  </a:lnTo>
                  <a:lnTo>
                    <a:pt x="950" y="157"/>
                  </a:lnTo>
                  <a:lnTo>
                    <a:pt x="947" y="157"/>
                  </a:lnTo>
                  <a:lnTo>
                    <a:pt x="941" y="159"/>
                  </a:lnTo>
                  <a:lnTo>
                    <a:pt x="941" y="159"/>
                  </a:lnTo>
                  <a:lnTo>
                    <a:pt x="938" y="163"/>
                  </a:lnTo>
                  <a:lnTo>
                    <a:pt x="932" y="165"/>
                  </a:lnTo>
                  <a:lnTo>
                    <a:pt x="932" y="165"/>
                  </a:lnTo>
                  <a:lnTo>
                    <a:pt x="925" y="163"/>
                  </a:lnTo>
                  <a:lnTo>
                    <a:pt x="916" y="161"/>
                  </a:lnTo>
                  <a:lnTo>
                    <a:pt x="916" y="161"/>
                  </a:lnTo>
                  <a:lnTo>
                    <a:pt x="900" y="159"/>
                  </a:lnTo>
                  <a:lnTo>
                    <a:pt x="881" y="161"/>
                  </a:lnTo>
                  <a:lnTo>
                    <a:pt x="863" y="166"/>
                  </a:lnTo>
                  <a:lnTo>
                    <a:pt x="856" y="170"/>
                  </a:lnTo>
                  <a:lnTo>
                    <a:pt x="849" y="174"/>
                  </a:lnTo>
                  <a:lnTo>
                    <a:pt x="849" y="174"/>
                  </a:lnTo>
                  <a:lnTo>
                    <a:pt x="843" y="179"/>
                  </a:lnTo>
                  <a:lnTo>
                    <a:pt x="842" y="184"/>
                  </a:lnTo>
                  <a:lnTo>
                    <a:pt x="840" y="190"/>
                  </a:lnTo>
                  <a:lnTo>
                    <a:pt x="842" y="195"/>
                  </a:lnTo>
                  <a:lnTo>
                    <a:pt x="847" y="208"/>
                  </a:lnTo>
                  <a:lnTo>
                    <a:pt x="854" y="219"/>
                  </a:lnTo>
                  <a:lnTo>
                    <a:pt x="854" y="219"/>
                  </a:lnTo>
                  <a:lnTo>
                    <a:pt x="856" y="224"/>
                  </a:lnTo>
                  <a:lnTo>
                    <a:pt x="858" y="230"/>
                  </a:lnTo>
                  <a:lnTo>
                    <a:pt x="858" y="232"/>
                  </a:lnTo>
                  <a:lnTo>
                    <a:pt x="856" y="233"/>
                  </a:lnTo>
                  <a:lnTo>
                    <a:pt x="854" y="233"/>
                  </a:lnTo>
                  <a:lnTo>
                    <a:pt x="849" y="233"/>
                  </a:lnTo>
                  <a:lnTo>
                    <a:pt x="849" y="233"/>
                  </a:lnTo>
                  <a:lnTo>
                    <a:pt x="847" y="233"/>
                  </a:lnTo>
                  <a:lnTo>
                    <a:pt x="843" y="232"/>
                  </a:lnTo>
                  <a:lnTo>
                    <a:pt x="840" y="226"/>
                  </a:lnTo>
                  <a:lnTo>
                    <a:pt x="836" y="221"/>
                  </a:lnTo>
                  <a:lnTo>
                    <a:pt x="833" y="219"/>
                  </a:lnTo>
                  <a:lnTo>
                    <a:pt x="831" y="217"/>
                  </a:lnTo>
                  <a:lnTo>
                    <a:pt x="831" y="217"/>
                  </a:lnTo>
                  <a:lnTo>
                    <a:pt x="827" y="217"/>
                  </a:lnTo>
                  <a:lnTo>
                    <a:pt x="824" y="219"/>
                  </a:lnTo>
                  <a:lnTo>
                    <a:pt x="818" y="222"/>
                  </a:lnTo>
                  <a:lnTo>
                    <a:pt x="818" y="222"/>
                  </a:lnTo>
                  <a:lnTo>
                    <a:pt x="809" y="226"/>
                  </a:lnTo>
                  <a:lnTo>
                    <a:pt x="798" y="226"/>
                  </a:lnTo>
                  <a:lnTo>
                    <a:pt x="798" y="226"/>
                  </a:lnTo>
                  <a:lnTo>
                    <a:pt x="787" y="224"/>
                  </a:lnTo>
                  <a:lnTo>
                    <a:pt x="782" y="224"/>
                  </a:lnTo>
                  <a:lnTo>
                    <a:pt x="776" y="226"/>
                  </a:lnTo>
                  <a:lnTo>
                    <a:pt x="776" y="226"/>
                  </a:lnTo>
                  <a:lnTo>
                    <a:pt x="771" y="228"/>
                  </a:lnTo>
                  <a:lnTo>
                    <a:pt x="767" y="232"/>
                  </a:lnTo>
                  <a:lnTo>
                    <a:pt x="764" y="237"/>
                  </a:lnTo>
                  <a:lnTo>
                    <a:pt x="760" y="242"/>
                  </a:lnTo>
                  <a:lnTo>
                    <a:pt x="760" y="248"/>
                  </a:lnTo>
                  <a:lnTo>
                    <a:pt x="760" y="253"/>
                  </a:lnTo>
                  <a:lnTo>
                    <a:pt x="760" y="259"/>
                  </a:lnTo>
                  <a:lnTo>
                    <a:pt x="764" y="264"/>
                  </a:lnTo>
                  <a:lnTo>
                    <a:pt x="764" y="264"/>
                  </a:lnTo>
                  <a:lnTo>
                    <a:pt x="769" y="271"/>
                  </a:lnTo>
                  <a:lnTo>
                    <a:pt x="778" y="277"/>
                  </a:lnTo>
                  <a:lnTo>
                    <a:pt x="786" y="282"/>
                  </a:lnTo>
                  <a:lnTo>
                    <a:pt x="789" y="286"/>
                  </a:lnTo>
                  <a:lnTo>
                    <a:pt x="791" y="289"/>
                  </a:lnTo>
                  <a:lnTo>
                    <a:pt x="791" y="289"/>
                  </a:lnTo>
                  <a:lnTo>
                    <a:pt x="793" y="297"/>
                  </a:lnTo>
                  <a:lnTo>
                    <a:pt x="793" y="304"/>
                  </a:lnTo>
                  <a:lnTo>
                    <a:pt x="795" y="320"/>
                  </a:lnTo>
                  <a:lnTo>
                    <a:pt x="795" y="327"/>
                  </a:lnTo>
                  <a:lnTo>
                    <a:pt x="798" y="333"/>
                  </a:lnTo>
                  <a:lnTo>
                    <a:pt x="804" y="338"/>
                  </a:lnTo>
                  <a:lnTo>
                    <a:pt x="811" y="340"/>
                  </a:lnTo>
                  <a:lnTo>
                    <a:pt x="811" y="340"/>
                  </a:lnTo>
                  <a:lnTo>
                    <a:pt x="818" y="344"/>
                  </a:lnTo>
                  <a:lnTo>
                    <a:pt x="822" y="346"/>
                  </a:lnTo>
                  <a:lnTo>
                    <a:pt x="825" y="349"/>
                  </a:lnTo>
                  <a:lnTo>
                    <a:pt x="825" y="349"/>
                  </a:lnTo>
                  <a:lnTo>
                    <a:pt x="827" y="355"/>
                  </a:lnTo>
                  <a:lnTo>
                    <a:pt x="827" y="358"/>
                  </a:lnTo>
                  <a:lnTo>
                    <a:pt x="825" y="360"/>
                  </a:lnTo>
                  <a:lnTo>
                    <a:pt x="822" y="362"/>
                  </a:lnTo>
                  <a:lnTo>
                    <a:pt x="822" y="362"/>
                  </a:lnTo>
                  <a:lnTo>
                    <a:pt x="818" y="362"/>
                  </a:lnTo>
                  <a:lnTo>
                    <a:pt x="814" y="360"/>
                  </a:lnTo>
                  <a:lnTo>
                    <a:pt x="809" y="356"/>
                  </a:lnTo>
                  <a:lnTo>
                    <a:pt x="804" y="351"/>
                  </a:lnTo>
                  <a:lnTo>
                    <a:pt x="796" y="347"/>
                  </a:lnTo>
                  <a:lnTo>
                    <a:pt x="796" y="347"/>
                  </a:lnTo>
                  <a:lnTo>
                    <a:pt x="786" y="344"/>
                  </a:lnTo>
                  <a:lnTo>
                    <a:pt x="778" y="336"/>
                  </a:lnTo>
                  <a:lnTo>
                    <a:pt x="776" y="331"/>
                  </a:lnTo>
                  <a:lnTo>
                    <a:pt x="775" y="327"/>
                  </a:lnTo>
                  <a:lnTo>
                    <a:pt x="773" y="322"/>
                  </a:lnTo>
                  <a:lnTo>
                    <a:pt x="775" y="315"/>
                  </a:lnTo>
                  <a:lnTo>
                    <a:pt x="775" y="315"/>
                  </a:lnTo>
                  <a:lnTo>
                    <a:pt x="776" y="302"/>
                  </a:lnTo>
                  <a:lnTo>
                    <a:pt x="776" y="295"/>
                  </a:lnTo>
                  <a:lnTo>
                    <a:pt x="775" y="291"/>
                  </a:lnTo>
                  <a:lnTo>
                    <a:pt x="773" y="289"/>
                  </a:lnTo>
                  <a:lnTo>
                    <a:pt x="773" y="289"/>
                  </a:lnTo>
                  <a:lnTo>
                    <a:pt x="769" y="288"/>
                  </a:lnTo>
                  <a:lnTo>
                    <a:pt x="766" y="288"/>
                  </a:lnTo>
                  <a:lnTo>
                    <a:pt x="764" y="288"/>
                  </a:lnTo>
                  <a:lnTo>
                    <a:pt x="760" y="288"/>
                  </a:lnTo>
                  <a:lnTo>
                    <a:pt x="760" y="288"/>
                  </a:lnTo>
                  <a:lnTo>
                    <a:pt x="757" y="286"/>
                  </a:lnTo>
                  <a:lnTo>
                    <a:pt x="755" y="284"/>
                  </a:lnTo>
                  <a:lnTo>
                    <a:pt x="751" y="279"/>
                  </a:lnTo>
                  <a:lnTo>
                    <a:pt x="751" y="279"/>
                  </a:lnTo>
                  <a:lnTo>
                    <a:pt x="746" y="275"/>
                  </a:lnTo>
                  <a:lnTo>
                    <a:pt x="740" y="273"/>
                  </a:lnTo>
                  <a:lnTo>
                    <a:pt x="729" y="271"/>
                  </a:lnTo>
                  <a:lnTo>
                    <a:pt x="729" y="271"/>
                  </a:lnTo>
                  <a:lnTo>
                    <a:pt x="719" y="271"/>
                  </a:lnTo>
                  <a:lnTo>
                    <a:pt x="715" y="273"/>
                  </a:lnTo>
                  <a:lnTo>
                    <a:pt x="713" y="277"/>
                  </a:lnTo>
                  <a:lnTo>
                    <a:pt x="713" y="277"/>
                  </a:lnTo>
                  <a:lnTo>
                    <a:pt x="713" y="280"/>
                  </a:lnTo>
                  <a:lnTo>
                    <a:pt x="715" y="284"/>
                  </a:lnTo>
                  <a:lnTo>
                    <a:pt x="717" y="288"/>
                  </a:lnTo>
                  <a:lnTo>
                    <a:pt x="717" y="291"/>
                  </a:lnTo>
                  <a:lnTo>
                    <a:pt x="717" y="291"/>
                  </a:lnTo>
                  <a:lnTo>
                    <a:pt x="708" y="291"/>
                  </a:lnTo>
                  <a:lnTo>
                    <a:pt x="708" y="291"/>
                  </a:lnTo>
                  <a:lnTo>
                    <a:pt x="704" y="291"/>
                  </a:lnTo>
                  <a:lnTo>
                    <a:pt x="699" y="289"/>
                  </a:lnTo>
                  <a:lnTo>
                    <a:pt x="695" y="288"/>
                  </a:lnTo>
                  <a:lnTo>
                    <a:pt x="691" y="288"/>
                  </a:lnTo>
                  <a:lnTo>
                    <a:pt x="691" y="288"/>
                  </a:lnTo>
                  <a:lnTo>
                    <a:pt x="688" y="288"/>
                  </a:lnTo>
                  <a:lnTo>
                    <a:pt x="684" y="291"/>
                  </a:lnTo>
                  <a:lnTo>
                    <a:pt x="681" y="297"/>
                  </a:lnTo>
                  <a:lnTo>
                    <a:pt x="681" y="300"/>
                  </a:lnTo>
                  <a:lnTo>
                    <a:pt x="681" y="300"/>
                  </a:lnTo>
                  <a:lnTo>
                    <a:pt x="684" y="304"/>
                  </a:lnTo>
                  <a:lnTo>
                    <a:pt x="690" y="306"/>
                  </a:lnTo>
                  <a:lnTo>
                    <a:pt x="695" y="308"/>
                  </a:lnTo>
                  <a:lnTo>
                    <a:pt x="700" y="309"/>
                  </a:lnTo>
                  <a:lnTo>
                    <a:pt x="700" y="309"/>
                  </a:lnTo>
                  <a:lnTo>
                    <a:pt x="704" y="315"/>
                  </a:lnTo>
                  <a:lnTo>
                    <a:pt x="704" y="317"/>
                  </a:lnTo>
                  <a:lnTo>
                    <a:pt x="704" y="318"/>
                  </a:lnTo>
                  <a:lnTo>
                    <a:pt x="699" y="318"/>
                  </a:lnTo>
                  <a:lnTo>
                    <a:pt x="691" y="318"/>
                  </a:lnTo>
                  <a:lnTo>
                    <a:pt x="691" y="318"/>
                  </a:lnTo>
                  <a:lnTo>
                    <a:pt x="686" y="317"/>
                  </a:lnTo>
                  <a:lnTo>
                    <a:pt x="679" y="318"/>
                  </a:lnTo>
                  <a:lnTo>
                    <a:pt x="673" y="318"/>
                  </a:lnTo>
                  <a:lnTo>
                    <a:pt x="668" y="317"/>
                  </a:lnTo>
                  <a:lnTo>
                    <a:pt x="668" y="317"/>
                  </a:lnTo>
                  <a:lnTo>
                    <a:pt x="666" y="315"/>
                  </a:lnTo>
                  <a:lnTo>
                    <a:pt x="664" y="311"/>
                  </a:lnTo>
                  <a:lnTo>
                    <a:pt x="664" y="304"/>
                  </a:lnTo>
                  <a:lnTo>
                    <a:pt x="668" y="286"/>
                  </a:lnTo>
                  <a:lnTo>
                    <a:pt x="670" y="277"/>
                  </a:lnTo>
                  <a:lnTo>
                    <a:pt x="670" y="270"/>
                  </a:lnTo>
                  <a:lnTo>
                    <a:pt x="668" y="264"/>
                  </a:lnTo>
                  <a:lnTo>
                    <a:pt x="666" y="262"/>
                  </a:lnTo>
                  <a:lnTo>
                    <a:pt x="662" y="260"/>
                  </a:lnTo>
                  <a:lnTo>
                    <a:pt x="662" y="260"/>
                  </a:lnTo>
                  <a:lnTo>
                    <a:pt x="659" y="262"/>
                  </a:lnTo>
                  <a:lnTo>
                    <a:pt x="657" y="264"/>
                  </a:lnTo>
                  <a:lnTo>
                    <a:pt x="653" y="270"/>
                  </a:lnTo>
                  <a:lnTo>
                    <a:pt x="653" y="282"/>
                  </a:lnTo>
                  <a:lnTo>
                    <a:pt x="653" y="282"/>
                  </a:lnTo>
                  <a:lnTo>
                    <a:pt x="652" y="291"/>
                  </a:lnTo>
                  <a:lnTo>
                    <a:pt x="650" y="297"/>
                  </a:lnTo>
                  <a:lnTo>
                    <a:pt x="646" y="304"/>
                  </a:lnTo>
                  <a:lnTo>
                    <a:pt x="643" y="311"/>
                  </a:lnTo>
                  <a:lnTo>
                    <a:pt x="643" y="311"/>
                  </a:lnTo>
                  <a:lnTo>
                    <a:pt x="643" y="317"/>
                  </a:lnTo>
                  <a:lnTo>
                    <a:pt x="644" y="322"/>
                  </a:lnTo>
                  <a:lnTo>
                    <a:pt x="646" y="327"/>
                  </a:lnTo>
                  <a:lnTo>
                    <a:pt x="650" y="333"/>
                  </a:lnTo>
                  <a:lnTo>
                    <a:pt x="650" y="333"/>
                  </a:lnTo>
                  <a:lnTo>
                    <a:pt x="650" y="338"/>
                  </a:lnTo>
                  <a:lnTo>
                    <a:pt x="648" y="344"/>
                  </a:lnTo>
                  <a:lnTo>
                    <a:pt x="648" y="349"/>
                  </a:lnTo>
                  <a:lnTo>
                    <a:pt x="650" y="355"/>
                  </a:lnTo>
                  <a:lnTo>
                    <a:pt x="650" y="355"/>
                  </a:lnTo>
                  <a:lnTo>
                    <a:pt x="657" y="358"/>
                  </a:lnTo>
                  <a:lnTo>
                    <a:pt x="662" y="360"/>
                  </a:lnTo>
                  <a:lnTo>
                    <a:pt x="677" y="360"/>
                  </a:lnTo>
                  <a:lnTo>
                    <a:pt x="677" y="360"/>
                  </a:lnTo>
                  <a:lnTo>
                    <a:pt x="684" y="362"/>
                  </a:lnTo>
                  <a:lnTo>
                    <a:pt x="691" y="367"/>
                  </a:lnTo>
                  <a:lnTo>
                    <a:pt x="700" y="374"/>
                  </a:lnTo>
                  <a:lnTo>
                    <a:pt x="709" y="384"/>
                  </a:lnTo>
                  <a:lnTo>
                    <a:pt x="719" y="393"/>
                  </a:lnTo>
                  <a:lnTo>
                    <a:pt x="722" y="402"/>
                  </a:lnTo>
                  <a:lnTo>
                    <a:pt x="722" y="407"/>
                  </a:lnTo>
                  <a:lnTo>
                    <a:pt x="722" y="411"/>
                  </a:lnTo>
                  <a:lnTo>
                    <a:pt x="720" y="414"/>
                  </a:lnTo>
                  <a:lnTo>
                    <a:pt x="717" y="416"/>
                  </a:lnTo>
                  <a:lnTo>
                    <a:pt x="717" y="416"/>
                  </a:lnTo>
                  <a:lnTo>
                    <a:pt x="713" y="418"/>
                  </a:lnTo>
                  <a:lnTo>
                    <a:pt x="711" y="418"/>
                  </a:lnTo>
                  <a:lnTo>
                    <a:pt x="706" y="414"/>
                  </a:lnTo>
                  <a:lnTo>
                    <a:pt x="702" y="409"/>
                  </a:lnTo>
                  <a:lnTo>
                    <a:pt x="700" y="403"/>
                  </a:lnTo>
                  <a:lnTo>
                    <a:pt x="700" y="403"/>
                  </a:lnTo>
                  <a:lnTo>
                    <a:pt x="697" y="396"/>
                  </a:lnTo>
                  <a:lnTo>
                    <a:pt x="693" y="389"/>
                  </a:lnTo>
                  <a:lnTo>
                    <a:pt x="690" y="384"/>
                  </a:lnTo>
                  <a:lnTo>
                    <a:pt x="682" y="380"/>
                  </a:lnTo>
                  <a:lnTo>
                    <a:pt x="682" y="380"/>
                  </a:lnTo>
                  <a:lnTo>
                    <a:pt x="677" y="378"/>
                  </a:lnTo>
                  <a:lnTo>
                    <a:pt x="671" y="380"/>
                  </a:lnTo>
                  <a:lnTo>
                    <a:pt x="666" y="382"/>
                  </a:lnTo>
                  <a:lnTo>
                    <a:pt x="662" y="387"/>
                  </a:lnTo>
                  <a:lnTo>
                    <a:pt x="662" y="387"/>
                  </a:lnTo>
                  <a:lnTo>
                    <a:pt x="661" y="393"/>
                  </a:lnTo>
                  <a:lnTo>
                    <a:pt x="661" y="398"/>
                  </a:lnTo>
                  <a:lnTo>
                    <a:pt x="661" y="411"/>
                  </a:lnTo>
                  <a:lnTo>
                    <a:pt x="661" y="411"/>
                  </a:lnTo>
                  <a:lnTo>
                    <a:pt x="661" y="414"/>
                  </a:lnTo>
                  <a:lnTo>
                    <a:pt x="659" y="420"/>
                  </a:lnTo>
                  <a:lnTo>
                    <a:pt x="652" y="427"/>
                  </a:lnTo>
                  <a:lnTo>
                    <a:pt x="646" y="432"/>
                  </a:lnTo>
                  <a:lnTo>
                    <a:pt x="641" y="441"/>
                  </a:lnTo>
                  <a:lnTo>
                    <a:pt x="641" y="441"/>
                  </a:lnTo>
                  <a:lnTo>
                    <a:pt x="637" y="449"/>
                  </a:lnTo>
                  <a:lnTo>
                    <a:pt x="637" y="452"/>
                  </a:lnTo>
                  <a:lnTo>
                    <a:pt x="633" y="454"/>
                  </a:lnTo>
                  <a:lnTo>
                    <a:pt x="633" y="454"/>
                  </a:lnTo>
                  <a:lnTo>
                    <a:pt x="628" y="458"/>
                  </a:lnTo>
                  <a:lnTo>
                    <a:pt x="621" y="459"/>
                  </a:lnTo>
                  <a:lnTo>
                    <a:pt x="621" y="459"/>
                  </a:lnTo>
                  <a:lnTo>
                    <a:pt x="615" y="459"/>
                  </a:lnTo>
                  <a:lnTo>
                    <a:pt x="608" y="458"/>
                  </a:lnTo>
                  <a:lnTo>
                    <a:pt x="603" y="456"/>
                  </a:lnTo>
                  <a:lnTo>
                    <a:pt x="599" y="450"/>
                  </a:lnTo>
                  <a:lnTo>
                    <a:pt x="599" y="450"/>
                  </a:lnTo>
                  <a:lnTo>
                    <a:pt x="599" y="447"/>
                  </a:lnTo>
                  <a:lnTo>
                    <a:pt x="603" y="441"/>
                  </a:lnTo>
                  <a:lnTo>
                    <a:pt x="610" y="434"/>
                  </a:lnTo>
                  <a:lnTo>
                    <a:pt x="610" y="434"/>
                  </a:lnTo>
                  <a:lnTo>
                    <a:pt x="617" y="425"/>
                  </a:lnTo>
                  <a:lnTo>
                    <a:pt x="624" y="418"/>
                  </a:lnTo>
                  <a:lnTo>
                    <a:pt x="628" y="409"/>
                  </a:lnTo>
                  <a:lnTo>
                    <a:pt x="630" y="398"/>
                  </a:lnTo>
                  <a:lnTo>
                    <a:pt x="630" y="398"/>
                  </a:lnTo>
                  <a:lnTo>
                    <a:pt x="626" y="382"/>
                  </a:lnTo>
                  <a:lnTo>
                    <a:pt x="624" y="367"/>
                  </a:lnTo>
                  <a:lnTo>
                    <a:pt x="624" y="367"/>
                  </a:lnTo>
                  <a:lnTo>
                    <a:pt x="624" y="358"/>
                  </a:lnTo>
                  <a:lnTo>
                    <a:pt x="626" y="347"/>
                  </a:lnTo>
                  <a:lnTo>
                    <a:pt x="628" y="338"/>
                  </a:lnTo>
                  <a:lnTo>
                    <a:pt x="628" y="327"/>
                  </a:lnTo>
                  <a:lnTo>
                    <a:pt x="628" y="327"/>
                  </a:lnTo>
                  <a:lnTo>
                    <a:pt x="623" y="320"/>
                  </a:lnTo>
                  <a:lnTo>
                    <a:pt x="621" y="315"/>
                  </a:lnTo>
                  <a:lnTo>
                    <a:pt x="621" y="311"/>
                  </a:lnTo>
                  <a:lnTo>
                    <a:pt x="621" y="311"/>
                  </a:lnTo>
                  <a:lnTo>
                    <a:pt x="624" y="306"/>
                  </a:lnTo>
                  <a:lnTo>
                    <a:pt x="624" y="306"/>
                  </a:lnTo>
                  <a:lnTo>
                    <a:pt x="628" y="291"/>
                  </a:lnTo>
                  <a:lnTo>
                    <a:pt x="628" y="291"/>
                  </a:lnTo>
                  <a:lnTo>
                    <a:pt x="630" y="277"/>
                  </a:lnTo>
                  <a:lnTo>
                    <a:pt x="630" y="270"/>
                  </a:lnTo>
                  <a:lnTo>
                    <a:pt x="626" y="262"/>
                  </a:lnTo>
                  <a:lnTo>
                    <a:pt x="626" y="262"/>
                  </a:lnTo>
                  <a:lnTo>
                    <a:pt x="623" y="257"/>
                  </a:lnTo>
                  <a:lnTo>
                    <a:pt x="617" y="253"/>
                  </a:lnTo>
                  <a:lnTo>
                    <a:pt x="610" y="251"/>
                  </a:lnTo>
                  <a:lnTo>
                    <a:pt x="603" y="250"/>
                  </a:lnTo>
                  <a:lnTo>
                    <a:pt x="595" y="248"/>
                  </a:lnTo>
                  <a:lnTo>
                    <a:pt x="588" y="250"/>
                  </a:lnTo>
                  <a:lnTo>
                    <a:pt x="581" y="251"/>
                  </a:lnTo>
                  <a:lnTo>
                    <a:pt x="574" y="253"/>
                  </a:lnTo>
                  <a:lnTo>
                    <a:pt x="574" y="253"/>
                  </a:lnTo>
                  <a:lnTo>
                    <a:pt x="570" y="257"/>
                  </a:lnTo>
                  <a:lnTo>
                    <a:pt x="567" y="260"/>
                  </a:lnTo>
                  <a:lnTo>
                    <a:pt x="565" y="266"/>
                  </a:lnTo>
                  <a:lnTo>
                    <a:pt x="563" y="271"/>
                  </a:lnTo>
                  <a:lnTo>
                    <a:pt x="563" y="282"/>
                  </a:lnTo>
                  <a:lnTo>
                    <a:pt x="563" y="293"/>
                  </a:lnTo>
                  <a:lnTo>
                    <a:pt x="563" y="293"/>
                  </a:lnTo>
                  <a:lnTo>
                    <a:pt x="557" y="293"/>
                  </a:lnTo>
                  <a:lnTo>
                    <a:pt x="552" y="295"/>
                  </a:lnTo>
                  <a:lnTo>
                    <a:pt x="548" y="295"/>
                  </a:lnTo>
                  <a:lnTo>
                    <a:pt x="543" y="298"/>
                  </a:lnTo>
                  <a:lnTo>
                    <a:pt x="543" y="298"/>
                  </a:lnTo>
                  <a:lnTo>
                    <a:pt x="541" y="304"/>
                  </a:lnTo>
                  <a:lnTo>
                    <a:pt x="539" y="309"/>
                  </a:lnTo>
                  <a:lnTo>
                    <a:pt x="541" y="315"/>
                  </a:lnTo>
                  <a:lnTo>
                    <a:pt x="545" y="322"/>
                  </a:lnTo>
                  <a:lnTo>
                    <a:pt x="545" y="322"/>
                  </a:lnTo>
                  <a:lnTo>
                    <a:pt x="547" y="329"/>
                  </a:lnTo>
                  <a:lnTo>
                    <a:pt x="548" y="338"/>
                  </a:lnTo>
                  <a:lnTo>
                    <a:pt x="548" y="338"/>
                  </a:lnTo>
                  <a:lnTo>
                    <a:pt x="550" y="346"/>
                  </a:lnTo>
                  <a:lnTo>
                    <a:pt x="554" y="351"/>
                  </a:lnTo>
                  <a:lnTo>
                    <a:pt x="559" y="355"/>
                  </a:lnTo>
                  <a:lnTo>
                    <a:pt x="563" y="360"/>
                  </a:lnTo>
                  <a:lnTo>
                    <a:pt x="563" y="360"/>
                  </a:lnTo>
                  <a:lnTo>
                    <a:pt x="565" y="365"/>
                  </a:lnTo>
                  <a:lnTo>
                    <a:pt x="565" y="373"/>
                  </a:lnTo>
                  <a:lnTo>
                    <a:pt x="565" y="378"/>
                  </a:lnTo>
                  <a:lnTo>
                    <a:pt x="561" y="384"/>
                  </a:lnTo>
                  <a:lnTo>
                    <a:pt x="561" y="384"/>
                  </a:lnTo>
                  <a:lnTo>
                    <a:pt x="557" y="385"/>
                  </a:lnTo>
                  <a:lnTo>
                    <a:pt x="552" y="385"/>
                  </a:lnTo>
                  <a:lnTo>
                    <a:pt x="543" y="384"/>
                  </a:lnTo>
                  <a:lnTo>
                    <a:pt x="543" y="384"/>
                  </a:lnTo>
                  <a:lnTo>
                    <a:pt x="534" y="380"/>
                  </a:lnTo>
                  <a:lnTo>
                    <a:pt x="534" y="380"/>
                  </a:lnTo>
                  <a:lnTo>
                    <a:pt x="532" y="391"/>
                  </a:lnTo>
                  <a:lnTo>
                    <a:pt x="525" y="398"/>
                  </a:lnTo>
                  <a:lnTo>
                    <a:pt x="514" y="405"/>
                  </a:lnTo>
                  <a:lnTo>
                    <a:pt x="500" y="412"/>
                  </a:lnTo>
                  <a:lnTo>
                    <a:pt x="500" y="412"/>
                  </a:lnTo>
                  <a:lnTo>
                    <a:pt x="472" y="420"/>
                  </a:lnTo>
                  <a:lnTo>
                    <a:pt x="462" y="425"/>
                  </a:lnTo>
                  <a:lnTo>
                    <a:pt x="451" y="431"/>
                  </a:lnTo>
                  <a:lnTo>
                    <a:pt x="443" y="440"/>
                  </a:lnTo>
                  <a:lnTo>
                    <a:pt x="438" y="449"/>
                  </a:lnTo>
                  <a:lnTo>
                    <a:pt x="436" y="461"/>
                  </a:lnTo>
                  <a:lnTo>
                    <a:pt x="440" y="474"/>
                  </a:lnTo>
                  <a:lnTo>
                    <a:pt x="440" y="474"/>
                  </a:lnTo>
                  <a:lnTo>
                    <a:pt x="445" y="497"/>
                  </a:lnTo>
                  <a:lnTo>
                    <a:pt x="451" y="521"/>
                  </a:lnTo>
                  <a:lnTo>
                    <a:pt x="452" y="545"/>
                  </a:lnTo>
                  <a:lnTo>
                    <a:pt x="452" y="568"/>
                  </a:lnTo>
                  <a:lnTo>
                    <a:pt x="452" y="568"/>
                  </a:lnTo>
                  <a:lnTo>
                    <a:pt x="449" y="601"/>
                  </a:lnTo>
                  <a:lnTo>
                    <a:pt x="449" y="615"/>
                  </a:lnTo>
                  <a:lnTo>
                    <a:pt x="451" y="633"/>
                  </a:lnTo>
                  <a:lnTo>
                    <a:pt x="451" y="633"/>
                  </a:lnTo>
                  <a:lnTo>
                    <a:pt x="449" y="637"/>
                  </a:lnTo>
                  <a:lnTo>
                    <a:pt x="447" y="640"/>
                  </a:lnTo>
                  <a:lnTo>
                    <a:pt x="445" y="644"/>
                  </a:lnTo>
                  <a:lnTo>
                    <a:pt x="447" y="649"/>
                  </a:lnTo>
                  <a:lnTo>
                    <a:pt x="447" y="649"/>
                  </a:lnTo>
                  <a:lnTo>
                    <a:pt x="451" y="653"/>
                  </a:lnTo>
                  <a:lnTo>
                    <a:pt x="458" y="655"/>
                  </a:lnTo>
                  <a:lnTo>
                    <a:pt x="463" y="657"/>
                  </a:lnTo>
                  <a:lnTo>
                    <a:pt x="465" y="659"/>
                  </a:lnTo>
                  <a:lnTo>
                    <a:pt x="467" y="662"/>
                  </a:lnTo>
                  <a:lnTo>
                    <a:pt x="467" y="662"/>
                  </a:lnTo>
                  <a:lnTo>
                    <a:pt x="469" y="668"/>
                  </a:lnTo>
                  <a:lnTo>
                    <a:pt x="467" y="673"/>
                  </a:lnTo>
                  <a:lnTo>
                    <a:pt x="463" y="678"/>
                  </a:lnTo>
                  <a:lnTo>
                    <a:pt x="460" y="686"/>
                  </a:lnTo>
                  <a:lnTo>
                    <a:pt x="449" y="697"/>
                  </a:lnTo>
                  <a:lnTo>
                    <a:pt x="440" y="704"/>
                  </a:lnTo>
                  <a:lnTo>
                    <a:pt x="440" y="704"/>
                  </a:lnTo>
                  <a:lnTo>
                    <a:pt x="433" y="706"/>
                  </a:lnTo>
                  <a:lnTo>
                    <a:pt x="425" y="707"/>
                  </a:lnTo>
                  <a:lnTo>
                    <a:pt x="418" y="709"/>
                  </a:lnTo>
                  <a:lnTo>
                    <a:pt x="416" y="711"/>
                  </a:lnTo>
                  <a:lnTo>
                    <a:pt x="416" y="715"/>
                  </a:lnTo>
                  <a:lnTo>
                    <a:pt x="422" y="729"/>
                  </a:lnTo>
                  <a:lnTo>
                    <a:pt x="422" y="729"/>
                  </a:lnTo>
                  <a:lnTo>
                    <a:pt x="425" y="740"/>
                  </a:lnTo>
                  <a:lnTo>
                    <a:pt x="431" y="753"/>
                  </a:lnTo>
                  <a:lnTo>
                    <a:pt x="434" y="758"/>
                  </a:lnTo>
                  <a:lnTo>
                    <a:pt x="438" y="762"/>
                  </a:lnTo>
                  <a:lnTo>
                    <a:pt x="443" y="762"/>
                  </a:lnTo>
                  <a:lnTo>
                    <a:pt x="451" y="762"/>
                  </a:lnTo>
                  <a:lnTo>
                    <a:pt x="451" y="762"/>
                  </a:lnTo>
                  <a:lnTo>
                    <a:pt x="454" y="758"/>
                  </a:lnTo>
                  <a:lnTo>
                    <a:pt x="456" y="753"/>
                  </a:lnTo>
                  <a:lnTo>
                    <a:pt x="460" y="744"/>
                  </a:lnTo>
                  <a:lnTo>
                    <a:pt x="462" y="738"/>
                  </a:lnTo>
                  <a:lnTo>
                    <a:pt x="465" y="735"/>
                  </a:lnTo>
                  <a:lnTo>
                    <a:pt x="471" y="731"/>
                  </a:lnTo>
                  <a:lnTo>
                    <a:pt x="478" y="731"/>
                  </a:lnTo>
                  <a:lnTo>
                    <a:pt x="478" y="731"/>
                  </a:lnTo>
                  <a:lnTo>
                    <a:pt x="483" y="733"/>
                  </a:lnTo>
                  <a:lnTo>
                    <a:pt x="489" y="735"/>
                  </a:lnTo>
                  <a:lnTo>
                    <a:pt x="490" y="738"/>
                  </a:lnTo>
                  <a:lnTo>
                    <a:pt x="490" y="742"/>
                  </a:lnTo>
                  <a:lnTo>
                    <a:pt x="490" y="753"/>
                  </a:lnTo>
                  <a:lnTo>
                    <a:pt x="489" y="762"/>
                  </a:lnTo>
                  <a:lnTo>
                    <a:pt x="489" y="762"/>
                  </a:lnTo>
                  <a:lnTo>
                    <a:pt x="483" y="782"/>
                  </a:lnTo>
                  <a:lnTo>
                    <a:pt x="481" y="792"/>
                  </a:lnTo>
                  <a:lnTo>
                    <a:pt x="481" y="801"/>
                  </a:lnTo>
                  <a:lnTo>
                    <a:pt x="481" y="801"/>
                  </a:lnTo>
                  <a:lnTo>
                    <a:pt x="483" y="805"/>
                  </a:lnTo>
                  <a:lnTo>
                    <a:pt x="485" y="807"/>
                  </a:lnTo>
                  <a:lnTo>
                    <a:pt x="492" y="809"/>
                  </a:lnTo>
                  <a:lnTo>
                    <a:pt x="494" y="811"/>
                  </a:lnTo>
                  <a:lnTo>
                    <a:pt x="496" y="812"/>
                  </a:lnTo>
                  <a:lnTo>
                    <a:pt x="496" y="814"/>
                  </a:lnTo>
                  <a:lnTo>
                    <a:pt x="494" y="820"/>
                  </a:lnTo>
                  <a:lnTo>
                    <a:pt x="494" y="820"/>
                  </a:lnTo>
                  <a:lnTo>
                    <a:pt x="490" y="821"/>
                  </a:lnTo>
                  <a:lnTo>
                    <a:pt x="485" y="823"/>
                  </a:lnTo>
                  <a:lnTo>
                    <a:pt x="478" y="825"/>
                  </a:lnTo>
                  <a:lnTo>
                    <a:pt x="474" y="829"/>
                  </a:lnTo>
                  <a:lnTo>
                    <a:pt x="474" y="829"/>
                  </a:lnTo>
                  <a:lnTo>
                    <a:pt x="469" y="834"/>
                  </a:lnTo>
                  <a:lnTo>
                    <a:pt x="465" y="839"/>
                  </a:lnTo>
                  <a:lnTo>
                    <a:pt x="462" y="849"/>
                  </a:lnTo>
                  <a:lnTo>
                    <a:pt x="458" y="850"/>
                  </a:lnTo>
                  <a:lnTo>
                    <a:pt x="452" y="850"/>
                  </a:lnTo>
                  <a:lnTo>
                    <a:pt x="447" y="849"/>
                  </a:lnTo>
                  <a:lnTo>
                    <a:pt x="436" y="843"/>
                  </a:lnTo>
                  <a:lnTo>
                    <a:pt x="436" y="843"/>
                  </a:lnTo>
                  <a:lnTo>
                    <a:pt x="424" y="834"/>
                  </a:lnTo>
                  <a:lnTo>
                    <a:pt x="413" y="823"/>
                  </a:lnTo>
                  <a:lnTo>
                    <a:pt x="400" y="814"/>
                  </a:lnTo>
                  <a:lnTo>
                    <a:pt x="395" y="811"/>
                  </a:lnTo>
                  <a:lnTo>
                    <a:pt x="387" y="807"/>
                  </a:lnTo>
                  <a:lnTo>
                    <a:pt x="387" y="807"/>
                  </a:lnTo>
                  <a:lnTo>
                    <a:pt x="380" y="807"/>
                  </a:lnTo>
                  <a:lnTo>
                    <a:pt x="375" y="807"/>
                  </a:lnTo>
                  <a:lnTo>
                    <a:pt x="362" y="807"/>
                  </a:lnTo>
                  <a:lnTo>
                    <a:pt x="347" y="809"/>
                  </a:lnTo>
                  <a:lnTo>
                    <a:pt x="342" y="809"/>
                  </a:lnTo>
                  <a:lnTo>
                    <a:pt x="333" y="807"/>
                  </a:lnTo>
                  <a:lnTo>
                    <a:pt x="333" y="807"/>
                  </a:lnTo>
                  <a:lnTo>
                    <a:pt x="320" y="803"/>
                  </a:lnTo>
                  <a:lnTo>
                    <a:pt x="309" y="801"/>
                  </a:lnTo>
                  <a:lnTo>
                    <a:pt x="306" y="801"/>
                  </a:lnTo>
                  <a:lnTo>
                    <a:pt x="302" y="803"/>
                  </a:lnTo>
                  <a:lnTo>
                    <a:pt x="299" y="807"/>
                  </a:lnTo>
                  <a:lnTo>
                    <a:pt x="295" y="814"/>
                  </a:lnTo>
                  <a:lnTo>
                    <a:pt x="295" y="814"/>
                  </a:lnTo>
                  <a:lnTo>
                    <a:pt x="293" y="825"/>
                  </a:lnTo>
                  <a:lnTo>
                    <a:pt x="293" y="834"/>
                  </a:lnTo>
                  <a:lnTo>
                    <a:pt x="300" y="852"/>
                  </a:lnTo>
                  <a:lnTo>
                    <a:pt x="300" y="852"/>
                  </a:lnTo>
                  <a:lnTo>
                    <a:pt x="300" y="863"/>
                  </a:lnTo>
                  <a:lnTo>
                    <a:pt x="299" y="872"/>
                  </a:lnTo>
                  <a:lnTo>
                    <a:pt x="299" y="883"/>
                  </a:lnTo>
                  <a:lnTo>
                    <a:pt x="299" y="892"/>
                  </a:lnTo>
                  <a:lnTo>
                    <a:pt x="299" y="892"/>
                  </a:lnTo>
                  <a:lnTo>
                    <a:pt x="302" y="901"/>
                  </a:lnTo>
                  <a:lnTo>
                    <a:pt x="306" y="910"/>
                  </a:lnTo>
                  <a:lnTo>
                    <a:pt x="309" y="917"/>
                  </a:lnTo>
                  <a:lnTo>
                    <a:pt x="311" y="928"/>
                  </a:lnTo>
                  <a:lnTo>
                    <a:pt x="311" y="928"/>
                  </a:lnTo>
                  <a:lnTo>
                    <a:pt x="309" y="943"/>
                  </a:lnTo>
                  <a:lnTo>
                    <a:pt x="309" y="959"/>
                  </a:lnTo>
                  <a:lnTo>
                    <a:pt x="309" y="959"/>
                  </a:lnTo>
                  <a:lnTo>
                    <a:pt x="320" y="964"/>
                  </a:lnTo>
                  <a:lnTo>
                    <a:pt x="331" y="973"/>
                  </a:lnTo>
                  <a:lnTo>
                    <a:pt x="340" y="984"/>
                  </a:lnTo>
                  <a:lnTo>
                    <a:pt x="349" y="993"/>
                  </a:lnTo>
                  <a:lnTo>
                    <a:pt x="353" y="999"/>
                  </a:lnTo>
                  <a:lnTo>
                    <a:pt x="353" y="999"/>
                  </a:lnTo>
                  <a:lnTo>
                    <a:pt x="349" y="1002"/>
                  </a:lnTo>
                  <a:lnTo>
                    <a:pt x="346" y="1004"/>
                  </a:lnTo>
                  <a:lnTo>
                    <a:pt x="340" y="1004"/>
                  </a:lnTo>
                  <a:lnTo>
                    <a:pt x="333" y="1004"/>
                  </a:lnTo>
                  <a:lnTo>
                    <a:pt x="319" y="1002"/>
                  </a:lnTo>
                  <a:lnTo>
                    <a:pt x="313" y="1001"/>
                  </a:lnTo>
                  <a:lnTo>
                    <a:pt x="308" y="1002"/>
                  </a:lnTo>
                  <a:lnTo>
                    <a:pt x="308" y="1002"/>
                  </a:lnTo>
                  <a:lnTo>
                    <a:pt x="300" y="1006"/>
                  </a:lnTo>
                  <a:lnTo>
                    <a:pt x="295" y="1013"/>
                  </a:lnTo>
                  <a:lnTo>
                    <a:pt x="291" y="1022"/>
                  </a:lnTo>
                  <a:lnTo>
                    <a:pt x="291" y="1029"/>
                  </a:lnTo>
                  <a:lnTo>
                    <a:pt x="291" y="1029"/>
                  </a:lnTo>
                  <a:lnTo>
                    <a:pt x="290" y="1037"/>
                  </a:lnTo>
                  <a:lnTo>
                    <a:pt x="291" y="1040"/>
                  </a:lnTo>
                  <a:lnTo>
                    <a:pt x="293" y="1044"/>
                  </a:lnTo>
                  <a:lnTo>
                    <a:pt x="297" y="1048"/>
                  </a:lnTo>
                  <a:lnTo>
                    <a:pt x="306" y="1051"/>
                  </a:lnTo>
                  <a:lnTo>
                    <a:pt x="319" y="1053"/>
                  </a:lnTo>
                  <a:lnTo>
                    <a:pt x="319" y="1053"/>
                  </a:lnTo>
                  <a:lnTo>
                    <a:pt x="331" y="1058"/>
                  </a:lnTo>
                  <a:lnTo>
                    <a:pt x="340" y="1064"/>
                  </a:lnTo>
                  <a:lnTo>
                    <a:pt x="355" y="1080"/>
                  </a:lnTo>
                  <a:lnTo>
                    <a:pt x="355" y="1080"/>
                  </a:lnTo>
                  <a:lnTo>
                    <a:pt x="360" y="1073"/>
                  </a:lnTo>
                  <a:lnTo>
                    <a:pt x="364" y="1066"/>
                  </a:lnTo>
                  <a:lnTo>
                    <a:pt x="367" y="1064"/>
                  </a:lnTo>
                  <a:lnTo>
                    <a:pt x="369" y="1064"/>
                  </a:lnTo>
                  <a:lnTo>
                    <a:pt x="373" y="1064"/>
                  </a:lnTo>
                  <a:lnTo>
                    <a:pt x="378" y="1069"/>
                  </a:lnTo>
                  <a:lnTo>
                    <a:pt x="378" y="1069"/>
                  </a:lnTo>
                  <a:lnTo>
                    <a:pt x="380" y="1073"/>
                  </a:lnTo>
                  <a:lnTo>
                    <a:pt x="382" y="1078"/>
                  </a:lnTo>
                  <a:lnTo>
                    <a:pt x="386" y="1089"/>
                  </a:lnTo>
                  <a:lnTo>
                    <a:pt x="386" y="1089"/>
                  </a:lnTo>
                  <a:lnTo>
                    <a:pt x="389" y="1096"/>
                  </a:lnTo>
                  <a:lnTo>
                    <a:pt x="395" y="1104"/>
                  </a:lnTo>
                  <a:lnTo>
                    <a:pt x="396" y="1107"/>
                  </a:lnTo>
                  <a:lnTo>
                    <a:pt x="396" y="1111"/>
                  </a:lnTo>
                  <a:lnTo>
                    <a:pt x="395" y="1115"/>
                  </a:lnTo>
                  <a:lnTo>
                    <a:pt x="391" y="1118"/>
                  </a:lnTo>
                  <a:lnTo>
                    <a:pt x="391" y="1118"/>
                  </a:lnTo>
                  <a:lnTo>
                    <a:pt x="386" y="1118"/>
                  </a:lnTo>
                  <a:lnTo>
                    <a:pt x="376" y="1116"/>
                  </a:lnTo>
                  <a:lnTo>
                    <a:pt x="367" y="1115"/>
                  </a:lnTo>
                  <a:lnTo>
                    <a:pt x="360" y="1115"/>
                  </a:lnTo>
                  <a:lnTo>
                    <a:pt x="360" y="1115"/>
                  </a:lnTo>
                  <a:lnTo>
                    <a:pt x="362" y="1122"/>
                  </a:lnTo>
                  <a:lnTo>
                    <a:pt x="366" y="1129"/>
                  </a:lnTo>
                  <a:lnTo>
                    <a:pt x="371" y="1134"/>
                  </a:lnTo>
                  <a:lnTo>
                    <a:pt x="378" y="1140"/>
                  </a:lnTo>
                  <a:lnTo>
                    <a:pt x="386" y="1145"/>
                  </a:lnTo>
                  <a:lnTo>
                    <a:pt x="391" y="1151"/>
                  </a:lnTo>
                  <a:lnTo>
                    <a:pt x="395" y="1156"/>
                  </a:lnTo>
                  <a:lnTo>
                    <a:pt x="398" y="1165"/>
                  </a:lnTo>
                  <a:lnTo>
                    <a:pt x="398" y="1165"/>
                  </a:lnTo>
                  <a:lnTo>
                    <a:pt x="398" y="1180"/>
                  </a:lnTo>
                  <a:lnTo>
                    <a:pt x="400" y="1198"/>
                  </a:lnTo>
                  <a:lnTo>
                    <a:pt x="398" y="1207"/>
                  </a:lnTo>
                  <a:lnTo>
                    <a:pt x="396" y="1214"/>
                  </a:lnTo>
                  <a:lnTo>
                    <a:pt x="393" y="1221"/>
                  </a:lnTo>
                  <a:lnTo>
                    <a:pt x="387" y="1225"/>
                  </a:lnTo>
                  <a:lnTo>
                    <a:pt x="387" y="1225"/>
                  </a:lnTo>
                  <a:lnTo>
                    <a:pt x="376" y="1229"/>
                  </a:lnTo>
                  <a:lnTo>
                    <a:pt x="369" y="1229"/>
                  </a:lnTo>
                  <a:lnTo>
                    <a:pt x="355" y="1221"/>
                  </a:lnTo>
                  <a:lnTo>
                    <a:pt x="355" y="1221"/>
                  </a:lnTo>
                  <a:lnTo>
                    <a:pt x="344" y="1216"/>
                  </a:lnTo>
                  <a:lnTo>
                    <a:pt x="331" y="1212"/>
                  </a:lnTo>
                  <a:lnTo>
                    <a:pt x="319" y="1209"/>
                  </a:lnTo>
                  <a:lnTo>
                    <a:pt x="308" y="1205"/>
                  </a:lnTo>
                  <a:lnTo>
                    <a:pt x="308" y="1205"/>
                  </a:lnTo>
                  <a:lnTo>
                    <a:pt x="299" y="1201"/>
                  </a:lnTo>
                  <a:lnTo>
                    <a:pt x="293" y="1196"/>
                  </a:lnTo>
                  <a:lnTo>
                    <a:pt x="288" y="1192"/>
                  </a:lnTo>
                  <a:lnTo>
                    <a:pt x="284" y="1187"/>
                  </a:lnTo>
                  <a:lnTo>
                    <a:pt x="284" y="1187"/>
                  </a:lnTo>
                  <a:lnTo>
                    <a:pt x="270" y="1191"/>
                  </a:lnTo>
                  <a:lnTo>
                    <a:pt x="253" y="1192"/>
                  </a:lnTo>
                  <a:lnTo>
                    <a:pt x="239" y="1192"/>
                  </a:lnTo>
                  <a:lnTo>
                    <a:pt x="224" y="1192"/>
                  </a:lnTo>
                  <a:lnTo>
                    <a:pt x="197" y="1189"/>
                  </a:lnTo>
                  <a:lnTo>
                    <a:pt x="170" y="1183"/>
                  </a:lnTo>
                  <a:lnTo>
                    <a:pt x="143" y="1178"/>
                  </a:lnTo>
                  <a:lnTo>
                    <a:pt x="130" y="1178"/>
                  </a:lnTo>
                  <a:lnTo>
                    <a:pt x="116" y="1176"/>
                  </a:lnTo>
                  <a:lnTo>
                    <a:pt x="103" y="1178"/>
                  </a:lnTo>
                  <a:lnTo>
                    <a:pt x="89" y="1180"/>
                  </a:lnTo>
                  <a:lnTo>
                    <a:pt x="74" y="1185"/>
                  </a:lnTo>
                  <a:lnTo>
                    <a:pt x="60" y="1191"/>
                  </a:lnTo>
                  <a:lnTo>
                    <a:pt x="60" y="1191"/>
                  </a:lnTo>
                  <a:lnTo>
                    <a:pt x="56" y="1200"/>
                  </a:lnTo>
                  <a:lnTo>
                    <a:pt x="54" y="1209"/>
                  </a:lnTo>
                  <a:lnTo>
                    <a:pt x="54" y="1209"/>
                  </a:lnTo>
                  <a:lnTo>
                    <a:pt x="56" y="1216"/>
                  </a:lnTo>
                  <a:lnTo>
                    <a:pt x="60" y="1223"/>
                  </a:lnTo>
                  <a:lnTo>
                    <a:pt x="60" y="1227"/>
                  </a:lnTo>
                  <a:lnTo>
                    <a:pt x="58" y="1230"/>
                  </a:lnTo>
                  <a:lnTo>
                    <a:pt x="56" y="1232"/>
                  </a:lnTo>
                  <a:lnTo>
                    <a:pt x="51" y="1236"/>
                  </a:lnTo>
                  <a:lnTo>
                    <a:pt x="51" y="1236"/>
                  </a:lnTo>
                  <a:lnTo>
                    <a:pt x="43" y="1238"/>
                  </a:lnTo>
                  <a:lnTo>
                    <a:pt x="33" y="1239"/>
                  </a:lnTo>
                  <a:lnTo>
                    <a:pt x="23" y="1239"/>
                  </a:lnTo>
                  <a:lnTo>
                    <a:pt x="14" y="1239"/>
                  </a:lnTo>
                  <a:lnTo>
                    <a:pt x="14" y="1239"/>
                  </a:lnTo>
                  <a:lnTo>
                    <a:pt x="7" y="1241"/>
                  </a:lnTo>
                  <a:lnTo>
                    <a:pt x="2" y="1245"/>
                  </a:lnTo>
                  <a:lnTo>
                    <a:pt x="2" y="1245"/>
                  </a:lnTo>
                  <a:lnTo>
                    <a:pt x="0" y="1250"/>
                  </a:lnTo>
                  <a:lnTo>
                    <a:pt x="2" y="1257"/>
                  </a:lnTo>
                  <a:lnTo>
                    <a:pt x="5" y="1270"/>
                  </a:lnTo>
                  <a:lnTo>
                    <a:pt x="14" y="1285"/>
                  </a:lnTo>
                  <a:lnTo>
                    <a:pt x="23" y="1297"/>
                  </a:lnTo>
                  <a:lnTo>
                    <a:pt x="23" y="1297"/>
                  </a:lnTo>
                  <a:lnTo>
                    <a:pt x="29" y="1295"/>
                  </a:lnTo>
                  <a:lnTo>
                    <a:pt x="36" y="1295"/>
                  </a:lnTo>
                  <a:lnTo>
                    <a:pt x="47" y="1299"/>
                  </a:lnTo>
                  <a:lnTo>
                    <a:pt x="47" y="1299"/>
                  </a:lnTo>
                  <a:lnTo>
                    <a:pt x="54" y="1305"/>
                  </a:lnTo>
                  <a:lnTo>
                    <a:pt x="63" y="1312"/>
                  </a:lnTo>
                  <a:lnTo>
                    <a:pt x="69" y="1319"/>
                  </a:lnTo>
                  <a:lnTo>
                    <a:pt x="72" y="1326"/>
                  </a:lnTo>
                  <a:lnTo>
                    <a:pt x="72" y="1326"/>
                  </a:lnTo>
                  <a:lnTo>
                    <a:pt x="76" y="1341"/>
                  </a:lnTo>
                  <a:lnTo>
                    <a:pt x="78" y="1346"/>
                  </a:lnTo>
                  <a:lnTo>
                    <a:pt x="81" y="1353"/>
                  </a:lnTo>
                  <a:lnTo>
                    <a:pt x="81" y="1353"/>
                  </a:lnTo>
                  <a:lnTo>
                    <a:pt x="90" y="1366"/>
                  </a:lnTo>
                  <a:lnTo>
                    <a:pt x="92" y="1373"/>
                  </a:lnTo>
                  <a:lnTo>
                    <a:pt x="94" y="1381"/>
                  </a:lnTo>
                  <a:lnTo>
                    <a:pt x="94" y="1381"/>
                  </a:lnTo>
                  <a:lnTo>
                    <a:pt x="96" y="1390"/>
                  </a:lnTo>
                  <a:lnTo>
                    <a:pt x="100" y="1397"/>
                  </a:lnTo>
                  <a:lnTo>
                    <a:pt x="109" y="1409"/>
                  </a:lnTo>
                  <a:lnTo>
                    <a:pt x="109" y="1409"/>
                  </a:lnTo>
                  <a:lnTo>
                    <a:pt x="114" y="1417"/>
                  </a:lnTo>
                  <a:lnTo>
                    <a:pt x="118" y="1426"/>
                  </a:lnTo>
                  <a:lnTo>
                    <a:pt x="119" y="1442"/>
                  </a:lnTo>
                  <a:lnTo>
                    <a:pt x="119" y="1442"/>
                  </a:lnTo>
                  <a:lnTo>
                    <a:pt x="121" y="1449"/>
                  </a:lnTo>
                  <a:lnTo>
                    <a:pt x="125" y="1455"/>
                  </a:lnTo>
                  <a:lnTo>
                    <a:pt x="132" y="1464"/>
                  </a:lnTo>
                  <a:lnTo>
                    <a:pt x="132" y="1464"/>
                  </a:lnTo>
                  <a:lnTo>
                    <a:pt x="136" y="1471"/>
                  </a:lnTo>
                  <a:lnTo>
                    <a:pt x="138" y="1480"/>
                  </a:lnTo>
                  <a:lnTo>
                    <a:pt x="139" y="1487"/>
                  </a:lnTo>
                  <a:lnTo>
                    <a:pt x="143" y="1496"/>
                  </a:lnTo>
                  <a:lnTo>
                    <a:pt x="143" y="1496"/>
                  </a:lnTo>
                  <a:lnTo>
                    <a:pt x="147" y="1502"/>
                  </a:lnTo>
                  <a:lnTo>
                    <a:pt x="154" y="1505"/>
                  </a:lnTo>
                  <a:lnTo>
                    <a:pt x="159" y="1511"/>
                  </a:lnTo>
                  <a:lnTo>
                    <a:pt x="165" y="1516"/>
                  </a:lnTo>
                  <a:lnTo>
                    <a:pt x="165" y="1516"/>
                  </a:lnTo>
                  <a:lnTo>
                    <a:pt x="168" y="1520"/>
                  </a:lnTo>
                  <a:lnTo>
                    <a:pt x="168" y="1523"/>
                  </a:lnTo>
                  <a:lnTo>
                    <a:pt x="170" y="1534"/>
                  </a:lnTo>
                  <a:lnTo>
                    <a:pt x="168" y="1554"/>
                  </a:lnTo>
                  <a:lnTo>
                    <a:pt x="168" y="1554"/>
                  </a:lnTo>
                  <a:lnTo>
                    <a:pt x="168" y="1561"/>
                  </a:lnTo>
                  <a:lnTo>
                    <a:pt x="170" y="1569"/>
                  </a:lnTo>
                  <a:lnTo>
                    <a:pt x="174" y="1576"/>
                  </a:lnTo>
                  <a:lnTo>
                    <a:pt x="177" y="1581"/>
                  </a:lnTo>
                  <a:lnTo>
                    <a:pt x="181" y="1587"/>
                  </a:lnTo>
                  <a:lnTo>
                    <a:pt x="186" y="1590"/>
                  </a:lnTo>
                  <a:lnTo>
                    <a:pt x="194" y="1594"/>
                  </a:lnTo>
                  <a:lnTo>
                    <a:pt x="203" y="1596"/>
                  </a:lnTo>
                  <a:lnTo>
                    <a:pt x="203" y="1596"/>
                  </a:lnTo>
                  <a:lnTo>
                    <a:pt x="212" y="1596"/>
                  </a:lnTo>
                  <a:lnTo>
                    <a:pt x="221" y="1594"/>
                  </a:lnTo>
                  <a:lnTo>
                    <a:pt x="239" y="1590"/>
                  </a:lnTo>
                  <a:lnTo>
                    <a:pt x="239" y="1590"/>
                  </a:lnTo>
                  <a:lnTo>
                    <a:pt x="248" y="1589"/>
                  </a:lnTo>
                  <a:lnTo>
                    <a:pt x="257" y="1589"/>
                  </a:lnTo>
                  <a:lnTo>
                    <a:pt x="264" y="1589"/>
                  </a:lnTo>
                  <a:lnTo>
                    <a:pt x="271" y="1585"/>
                  </a:lnTo>
                  <a:lnTo>
                    <a:pt x="271" y="1585"/>
                  </a:lnTo>
                  <a:lnTo>
                    <a:pt x="275" y="1581"/>
                  </a:lnTo>
                  <a:lnTo>
                    <a:pt x="277" y="1578"/>
                  </a:lnTo>
                  <a:lnTo>
                    <a:pt x="281" y="1572"/>
                  </a:lnTo>
                  <a:lnTo>
                    <a:pt x="284" y="1570"/>
                  </a:lnTo>
                  <a:lnTo>
                    <a:pt x="284" y="1570"/>
                  </a:lnTo>
                  <a:lnTo>
                    <a:pt x="290" y="1567"/>
                  </a:lnTo>
                  <a:lnTo>
                    <a:pt x="297" y="1567"/>
                  </a:lnTo>
                  <a:lnTo>
                    <a:pt x="304" y="1565"/>
                  </a:lnTo>
                  <a:lnTo>
                    <a:pt x="308" y="1563"/>
                  </a:lnTo>
                  <a:lnTo>
                    <a:pt x="309" y="1561"/>
                  </a:lnTo>
                  <a:lnTo>
                    <a:pt x="309" y="1561"/>
                  </a:lnTo>
                  <a:lnTo>
                    <a:pt x="311" y="1556"/>
                  </a:lnTo>
                  <a:lnTo>
                    <a:pt x="313" y="1551"/>
                  </a:lnTo>
                  <a:lnTo>
                    <a:pt x="313" y="1545"/>
                  </a:lnTo>
                  <a:lnTo>
                    <a:pt x="313" y="1542"/>
                  </a:lnTo>
                  <a:lnTo>
                    <a:pt x="313" y="1542"/>
                  </a:lnTo>
                  <a:lnTo>
                    <a:pt x="317" y="1536"/>
                  </a:lnTo>
                  <a:lnTo>
                    <a:pt x="320" y="1531"/>
                  </a:lnTo>
                  <a:lnTo>
                    <a:pt x="331" y="1525"/>
                  </a:lnTo>
                  <a:lnTo>
                    <a:pt x="355" y="1516"/>
                  </a:lnTo>
                  <a:lnTo>
                    <a:pt x="355" y="1516"/>
                  </a:lnTo>
                  <a:lnTo>
                    <a:pt x="366" y="1511"/>
                  </a:lnTo>
                  <a:lnTo>
                    <a:pt x="375" y="1505"/>
                  </a:lnTo>
                  <a:lnTo>
                    <a:pt x="375" y="1505"/>
                  </a:lnTo>
                  <a:lnTo>
                    <a:pt x="389" y="1502"/>
                  </a:lnTo>
                  <a:lnTo>
                    <a:pt x="396" y="1500"/>
                  </a:lnTo>
                  <a:lnTo>
                    <a:pt x="402" y="1496"/>
                  </a:lnTo>
                  <a:lnTo>
                    <a:pt x="402" y="1496"/>
                  </a:lnTo>
                  <a:lnTo>
                    <a:pt x="411" y="1487"/>
                  </a:lnTo>
                  <a:lnTo>
                    <a:pt x="414" y="1478"/>
                  </a:lnTo>
                  <a:lnTo>
                    <a:pt x="418" y="1467"/>
                  </a:lnTo>
                  <a:lnTo>
                    <a:pt x="420" y="1456"/>
                  </a:lnTo>
                  <a:lnTo>
                    <a:pt x="420" y="1456"/>
                  </a:lnTo>
                  <a:lnTo>
                    <a:pt x="422" y="1435"/>
                  </a:lnTo>
                  <a:lnTo>
                    <a:pt x="422" y="1424"/>
                  </a:lnTo>
                  <a:lnTo>
                    <a:pt x="418" y="1411"/>
                  </a:lnTo>
                  <a:lnTo>
                    <a:pt x="418" y="1411"/>
                  </a:lnTo>
                  <a:lnTo>
                    <a:pt x="416" y="1406"/>
                  </a:lnTo>
                  <a:lnTo>
                    <a:pt x="413" y="1402"/>
                  </a:lnTo>
                  <a:lnTo>
                    <a:pt x="404" y="1397"/>
                  </a:lnTo>
                  <a:lnTo>
                    <a:pt x="395" y="1391"/>
                  </a:lnTo>
                  <a:lnTo>
                    <a:pt x="391" y="1390"/>
                  </a:lnTo>
                  <a:lnTo>
                    <a:pt x="387" y="1384"/>
                  </a:lnTo>
                  <a:lnTo>
                    <a:pt x="387" y="1384"/>
                  </a:lnTo>
                  <a:lnTo>
                    <a:pt x="380" y="1375"/>
                  </a:lnTo>
                  <a:lnTo>
                    <a:pt x="376" y="1371"/>
                  </a:lnTo>
                  <a:lnTo>
                    <a:pt x="369" y="1373"/>
                  </a:lnTo>
                  <a:lnTo>
                    <a:pt x="369" y="1373"/>
                  </a:lnTo>
                  <a:lnTo>
                    <a:pt x="366" y="1375"/>
                  </a:lnTo>
                  <a:lnTo>
                    <a:pt x="362" y="1379"/>
                  </a:lnTo>
                  <a:lnTo>
                    <a:pt x="357" y="1388"/>
                  </a:lnTo>
                  <a:lnTo>
                    <a:pt x="353" y="1397"/>
                  </a:lnTo>
                  <a:lnTo>
                    <a:pt x="349" y="1400"/>
                  </a:lnTo>
                  <a:lnTo>
                    <a:pt x="344" y="1402"/>
                  </a:lnTo>
                  <a:lnTo>
                    <a:pt x="344" y="1402"/>
                  </a:lnTo>
                  <a:lnTo>
                    <a:pt x="338" y="1404"/>
                  </a:lnTo>
                  <a:lnTo>
                    <a:pt x="331" y="1402"/>
                  </a:lnTo>
                  <a:lnTo>
                    <a:pt x="317" y="1397"/>
                  </a:lnTo>
                  <a:lnTo>
                    <a:pt x="304" y="1388"/>
                  </a:lnTo>
                  <a:lnTo>
                    <a:pt x="293" y="1381"/>
                  </a:lnTo>
                  <a:lnTo>
                    <a:pt x="293" y="1381"/>
                  </a:lnTo>
                  <a:lnTo>
                    <a:pt x="282" y="1371"/>
                  </a:lnTo>
                  <a:lnTo>
                    <a:pt x="281" y="1364"/>
                  </a:lnTo>
                  <a:lnTo>
                    <a:pt x="277" y="1359"/>
                  </a:lnTo>
                  <a:lnTo>
                    <a:pt x="277" y="1359"/>
                  </a:lnTo>
                  <a:lnTo>
                    <a:pt x="277" y="1346"/>
                  </a:lnTo>
                  <a:lnTo>
                    <a:pt x="277" y="1341"/>
                  </a:lnTo>
                  <a:lnTo>
                    <a:pt x="277" y="1335"/>
                  </a:lnTo>
                  <a:lnTo>
                    <a:pt x="277" y="1335"/>
                  </a:lnTo>
                  <a:lnTo>
                    <a:pt x="273" y="1328"/>
                  </a:lnTo>
                  <a:lnTo>
                    <a:pt x="268" y="1321"/>
                  </a:lnTo>
                  <a:lnTo>
                    <a:pt x="257" y="1308"/>
                  </a:lnTo>
                  <a:lnTo>
                    <a:pt x="257" y="1308"/>
                  </a:lnTo>
                  <a:lnTo>
                    <a:pt x="252" y="1301"/>
                  </a:lnTo>
                  <a:lnTo>
                    <a:pt x="250" y="1297"/>
                  </a:lnTo>
                  <a:lnTo>
                    <a:pt x="248" y="1292"/>
                  </a:lnTo>
                  <a:lnTo>
                    <a:pt x="248" y="1292"/>
                  </a:lnTo>
                  <a:lnTo>
                    <a:pt x="250" y="1286"/>
                  </a:lnTo>
                  <a:lnTo>
                    <a:pt x="252" y="1281"/>
                  </a:lnTo>
                  <a:lnTo>
                    <a:pt x="255" y="1276"/>
                  </a:lnTo>
                  <a:lnTo>
                    <a:pt x="259" y="1272"/>
                  </a:lnTo>
                  <a:lnTo>
                    <a:pt x="264" y="1270"/>
                  </a:lnTo>
                  <a:lnTo>
                    <a:pt x="270" y="1268"/>
                  </a:lnTo>
                  <a:lnTo>
                    <a:pt x="275" y="1270"/>
                  </a:lnTo>
                  <a:lnTo>
                    <a:pt x="279" y="1272"/>
                  </a:lnTo>
                  <a:lnTo>
                    <a:pt x="279" y="1272"/>
                  </a:lnTo>
                  <a:lnTo>
                    <a:pt x="282" y="1276"/>
                  </a:lnTo>
                  <a:lnTo>
                    <a:pt x="286" y="1281"/>
                  </a:lnTo>
                  <a:lnTo>
                    <a:pt x="290" y="1290"/>
                  </a:lnTo>
                  <a:lnTo>
                    <a:pt x="291" y="1299"/>
                  </a:lnTo>
                  <a:lnTo>
                    <a:pt x="295" y="1310"/>
                  </a:lnTo>
                  <a:lnTo>
                    <a:pt x="295" y="1310"/>
                  </a:lnTo>
                  <a:lnTo>
                    <a:pt x="299" y="1315"/>
                  </a:lnTo>
                  <a:lnTo>
                    <a:pt x="302" y="1321"/>
                  </a:lnTo>
                  <a:lnTo>
                    <a:pt x="308" y="1324"/>
                  </a:lnTo>
                  <a:lnTo>
                    <a:pt x="313" y="1326"/>
                  </a:lnTo>
                  <a:lnTo>
                    <a:pt x="326" y="1328"/>
                  </a:lnTo>
                  <a:lnTo>
                    <a:pt x="338" y="1330"/>
                  </a:lnTo>
                  <a:lnTo>
                    <a:pt x="338" y="1330"/>
                  </a:lnTo>
                  <a:lnTo>
                    <a:pt x="351" y="1328"/>
                  </a:lnTo>
                  <a:lnTo>
                    <a:pt x="362" y="1330"/>
                  </a:lnTo>
                  <a:lnTo>
                    <a:pt x="373" y="1335"/>
                  </a:lnTo>
                  <a:lnTo>
                    <a:pt x="384" y="1343"/>
                  </a:lnTo>
                  <a:lnTo>
                    <a:pt x="384" y="1343"/>
                  </a:lnTo>
                  <a:lnTo>
                    <a:pt x="396" y="1355"/>
                  </a:lnTo>
                  <a:lnTo>
                    <a:pt x="404" y="1361"/>
                  </a:lnTo>
                  <a:lnTo>
                    <a:pt x="413" y="1364"/>
                  </a:lnTo>
                  <a:lnTo>
                    <a:pt x="413" y="1364"/>
                  </a:lnTo>
                  <a:lnTo>
                    <a:pt x="429" y="1366"/>
                  </a:lnTo>
                  <a:lnTo>
                    <a:pt x="445" y="1370"/>
                  </a:lnTo>
                  <a:lnTo>
                    <a:pt x="445" y="1370"/>
                  </a:lnTo>
                  <a:lnTo>
                    <a:pt x="456" y="1370"/>
                  </a:lnTo>
                  <a:lnTo>
                    <a:pt x="467" y="1370"/>
                  </a:lnTo>
                  <a:lnTo>
                    <a:pt x="480" y="1368"/>
                  </a:lnTo>
                  <a:lnTo>
                    <a:pt x="490" y="1364"/>
                  </a:lnTo>
                  <a:lnTo>
                    <a:pt x="490" y="1364"/>
                  </a:lnTo>
                  <a:lnTo>
                    <a:pt x="501" y="1361"/>
                  </a:lnTo>
                  <a:lnTo>
                    <a:pt x="514" y="1357"/>
                  </a:lnTo>
                  <a:lnTo>
                    <a:pt x="519" y="1355"/>
                  </a:lnTo>
                  <a:lnTo>
                    <a:pt x="525" y="1357"/>
                  </a:lnTo>
                  <a:lnTo>
                    <a:pt x="530" y="1359"/>
                  </a:lnTo>
                  <a:lnTo>
                    <a:pt x="536" y="1362"/>
                  </a:lnTo>
                  <a:lnTo>
                    <a:pt x="536" y="1362"/>
                  </a:lnTo>
                  <a:lnTo>
                    <a:pt x="539" y="1366"/>
                  </a:lnTo>
                  <a:lnTo>
                    <a:pt x="543" y="1371"/>
                  </a:lnTo>
                  <a:lnTo>
                    <a:pt x="545" y="1381"/>
                  </a:lnTo>
                  <a:lnTo>
                    <a:pt x="548" y="1391"/>
                  </a:lnTo>
                  <a:lnTo>
                    <a:pt x="552" y="1400"/>
                  </a:lnTo>
                  <a:lnTo>
                    <a:pt x="552" y="1400"/>
                  </a:lnTo>
                  <a:lnTo>
                    <a:pt x="557" y="1406"/>
                  </a:lnTo>
                  <a:lnTo>
                    <a:pt x="565" y="1411"/>
                  </a:lnTo>
                  <a:lnTo>
                    <a:pt x="572" y="1413"/>
                  </a:lnTo>
                  <a:lnTo>
                    <a:pt x="577" y="1419"/>
                  </a:lnTo>
                  <a:lnTo>
                    <a:pt x="577" y="1419"/>
                  </a:lnTo>
                  <a:lnTo>
                    <a:pt x="581" y="1422"/>
                  </a:lnTo>
                  <a:lnTo>
                    <a:pt x="581" y="1426"/>
                  </a:lnTo>
                  <a:lnTo>
                    <a:pt x="581" y="1428"/>
                  </a:lnTo>
                  <a:lnTo>
                    <a:pt x="579" y="1429"/>
                  </a:lnTo>
                  <a:lnTo>
                    <a:pt x="574" y="1435"/>
                  </a:lnTo>
                  <a:lnTo>
                    <a:pt x="572" y="1438"/>
                  </a:lnTo>
                  <a:lnTo>
                    <a:pt x="570" y="1442"/>
                  </a:lnTo>
                  <a:lnTo>
                    <a:pt x="570" y="1442"/>
                  </a:lnTo>
                  <a:lnTo>
                    <a:pt x="572" y="1449"/>
                  </a:lnTo>
                  <a:lnTo>
                    <a:pt x="576" y="1456"/>
                  </a:lnTo>
                  <a:lnTo>
                    <a:pt x="583" y="1460"/>
                  </a:lnTo>
                  <a:lnTo>
                    <a:pt x="590" y="1460"/>
                  </a:lnTo>
                  <a:lnTo>
                    <a:pt x="590" y="1460"/>
                  </a:lnTo>
                  <a:lnTo>
                    <a:pt x="597" y="1460"/>
                  </a:lnTo>
                  <a:lnTo>
                    <a:pt x="601" y="1456"/>
                  </a:lnTo>
                  <a:lnTo>
                    <a:pt x="608" y="1444"/>
                  </a:lnTo>
                  <a:lnTo>
                    <a:pt x="608" y="1444"/>
                  </a:lnTo>
                  <a:lnTo>
                    <a:pt x="610" y="1440"/>
                  </a:lnTo>
                  <a:lnTo>
                    <a:pt x="615" y="1437"/>
                  </a:lnTo>
                  <a:lnTo>
                    <a:pt x="619" y="1438"/>
                  </a:lnTo>
                  <a:lnTo>
                    <a:pt x="621" y="1442"/>
                  </a:lnTo>
                  <a:lnTo>
                    <a:pt x="621" y="1442"/>
                  </a:lnTo>
                  <a:lnTo>
                    <a:pt x="623" y="1451"/>
                  </a:lnTo>
                  <a:lnTo>
                    <a:pt x="623" y="1462"/>
                  </a:lnTo>
                  <a:lnTo>
                    <a:pt x="619" y="1480"/>
                  </a:lnTo>
                  <a:lnTo>
                    <a:pt x="619" y="1480"/>
                  </a:lnTo>
                  <a:lnTo>
                    <a:pt x="619" y="1493"/>
                  </a:lnTo>
                  <a:lnTo>
                    <a:pt x="623" y="1504"/>
                  </a:lnTo>
                  <a:lnTo>
                    <a:pt x="626" y="1514"/>
                  </a:lnTo>
                  <a:lnTo>
                    <a:pt x="632" y="1525"/>
                  </a:lnTo>
                  <a:lnTo>
                    <a:pt x="632" y="1525"/>
                  </a:lnTo>
                  <a:lnTo>
                    <a:pt x="637" y="1536"/>
                  </a:lnTo>
                  <a:lnTo>
                    <a:pt x="643" y="1547"/>
                  </a:lnTo>
                  <a:lnTo>
                    <a:pt x="646" y="1569"/>
                  </a:lnTo>
                  <a:lnTo>
                    <a:pt x="646" y="1569"/>
                  </a:lnTo>
                  <a:lnTo>
                    <a:pt x="650" y="1587"/>
                  </a:lnTo>
                  <a:lnTo>
                    <a:pt x="653" y="1605"/>
                  </a:lnTo>
                  <a:lnTo>
                    <a:pt x="653" y="1605"/>
                  </a:lnTo>
                  <a:lnTo>
                    <a:pt x="659" y="1628"/>
                  </a:lnTo>
                  <a:lnTo>
                    <a:pt x="664" y="1652"/>
                  </a:lnTo>
                  <a:lnTo>
                    <a:pt x="664" y="1652"/>
                  </a:lnTo>
                  <a:lnTo>
                    <a:pt x="666" y="1659"/>
                  </a:lnTo>
                  <a:lnTo>
                    <a:pt x="670" y="1666"/>
                  </a:lnTo>
                  <a:lnTo>
                    <a:pt x="673" y="1674"/>
                  </a:lnTo>
                  <a:lnTo>
                    <a:pt x="679" y="1679"/>
                  </a:lnTo>
                  <a:lnTo>
                    <a:pt x="686" y="1683"/>
                  </a:lnTo>
                  <a:lnTo>
                    <a:pt x="693" y="1684"/>
                  </a:lnTo>
                  <a:lnTo>
                    <a:pt x="700" y="1684"/>
                  </a:lnTo>
                  <a:lnTo>
                    <a:pt x="708" y="1681"/>
                  </a:lnTo>
                  <a:lnTo>
                    <a:pt x="708" y="1681"/>
                  </a:lnTo>
                  <a:lnTo>
                    <a:pt x="715" y="1677"/>
                  </a:lnTo>
                  <a:lnTo>
                    <a:pt x="720" y="1670"/>
                  </a:lnTo>
                  <a:lnTo>
                    <a:pt x="724" y="1663"/>
                  </a:lnTo>
                  <a:lnTo>
                    <a:pt x="726" y="1654"/>
                  </a:lnTo>
                  <a:lnTo>
                    <a:pt x="726" y="1654"/>
                  </a:lnTo>
                  <a:lnTo>
                    <a:pt x="728" y="1637"/>
                  </a:lnTo>
                  <a:lnTo>
                    <a:pt x="728" y="1637"/>
                  </a:lnTo>
                  <a:lnTo>
                    <a:pt x="731" y="1630"/>
                  </a:lnTo>
                  <a:lnTo>
                    <a:pt x="735" y="1623"/>
                  </a:lnTo>
                  <a:lnTo>
                    <a:pt x="735" y="1623"/>
                  </a:lnTo>
                  <a:lnTo>
                    <a:pt x="735" y="1616"/>
                  </a:lnTo>
                  <a:lnTo>
                    <a:pt x="735" y="1610"/>
                  </a:lnTo>
                  <a:lnTo>
                    <a:pt x="731" y="1598"/>
                  </a:lnTo>
                  <a:lnTo>
                    <a:pt x="731" y="1598"/>
                  </a:lnTo>
                  <a:lnTo>
                    <a:pt x="729" y="1583"/>
                  </a:lnTo>
                  <a:lnTo>
                    <a:pt x="731" y="1576"/>
                  </a:lnTo>
                  <a:lnTo>
                    <a:pt x="733" y="1569"/>
                  </a:lnTo>
                  <a:lnTo>
                    <a:pt x="733" y="1569"/>
                  </a:lnTo>
                  <a:lnTo>
                    <a:pt x="738" y="1563"/>
                  </a:lnTo>
                  <a:lnTo>
                    <a:pt x="744" y="1560"/>
                  </a:lnTo>
                  <a:lnTo>
                    <a:pt x="744" y="1560"/>
                  </a:lnTo>
                  <a:lnTo>
                    <a:pt x="748" y="1554"/>
                  </a:lnTo>
                  <a:lnTo>
                    <a:pt x="751" y="1549"/>
                  </a:lnTo>
                  <a:lnTo>
                    <a:pt x="751" y="1549"/>
                  </a:lnTo>
                  <a:lnTo>
                    <a:pt x="757" y="1542"/>
                  </a:lnTo>
                  <a:lnTo>
                    <a:pt x="762" y="1538"/>
                  </a:lnTo>
                  <a:lnTo>
                    <a:pt x="776" y="1529"/>
                  </a:lnTo>
                  <a:lnTo>
                    <a:pt x="776" y="1529"/>
                  </a:lnTo>
                  <a:lnTo>
                    <a:pt x="791" y="1522"/>
                  </a:lnTo>
                  <a:lnTo>
                    <a:pt x="804" y="1513"/>
                  </a:lnTo>
                  <a:lnTo>
                    <a:pt x="814" y="1502"/>
                  </a:lnTo>
                  <a:lnTo>
                    <a:pt x="820" y="1496"/>
                  </a:lnTo>
                  <a:lnTo>
                    <a:pt x="824" y="1489"/>
                  </a:lnTo>
                  <a:lnTo>
                    <a:pt x="824" y="1489"/>
                  </a:lnTo>
                  <a:lnTo>
                    <a:pt x="829" y="1482"/>
                  </a:lnTo>
                  <a:lnTo>
                    <a:pt x="833" y="1476"/>
                  </a:lnTo>
                  <a:lnTo>
                    <a:pt x="842" y="1466"/>
                  </a:lnTo>
                  <a:lnTo>
                    <a:pt x="842" y="1466"/>
                  </a:lnTo>
                  <a:lnTo>
                    <a:pt x="847" y="1460"/>
                  </a:lnTo>
                  <a:lnTo>
                    <a:pt x="852" y="1455"/>
                  </a:lnTo>
                  <a:lnTo>
                    <a:pt x="852" y="1455"/>
                  </a:lnTo>
                  <a:lnTo>
                    <a:pt x="858" y="1455"/>
                  </a:lnTo>
                  <a:lnTo>
                    <a:pt x="865" y="1453"/>
                  </a:lnTo>
                  <a:lnTo>
                    <a:pt x="871" y="1453"/>
                  </a:lnTo>
                  <a:lnTo>
                    <a:pt x="876" y="1449"/>
                  </a:lnTo>
                  <a:lnTo>
                    <a:pt x="876" y="1449"/>
                  </a:lnTo>
                  <a:lnTo>
                    <a:pt x="881" y="1446"/>
                  </a:lnTo>
                  <a:lnTo>
                    <a:pt x="885" y="1438"/>
                  </a:lnTo>
                  <a:lnTo>
                    <a:pt x="889" y="1433"/>
                  </a:lnTo>
                  <a:lnTo>
                    <a:pt x="894" y="1429"/>
                  </a:lnTo>
                  <a:lnTo>
                    <a:pt x="894" y="1429"/>
                  </a:lnTo>
                  <a:lnTo>
                    <a:pt x="898" y="1429"/>
                  </a:lnTo>
                  <a:lnTo>
                    <a:pt x="901" y="1431"/>
                  </a:lnTo>
                  <a:lnTo>
                    <a:pt x="909" y="1437"/>
                  </a:lnTo>
                  <a:lnTo>
                    <a:pt x="909" y="1437"/>
                  </a:lnTo>
                  <a:lnTo>
                    <a:pt x="912" y="1444"/>
                  </a:lnTo>
                  <a:lnTo>
                    <a:pt x="916" y="1451"/>
                  </a:lnTo>
                  <a:lnTo>
                    <a:pt x="919" y="1460"/>
                  </a:lnTo>
                  <a:lnTo>
                    <a:pt x="923" y="1467"/>
                  </a:lnTo>
                  <a:lnTo>
                    <a:pt x="923" y="1467"/>
                  </a:lnTo>
                  <a:lnTo>
                    <a:pt x="927" y="1469"/>
                  </a:lnTo>
                  <a:lnTo>
                    <a:pt x="929" y="1471"/>
                  </a:lnTo>
                  <a:lnTo>
                    <a:pt x="936" y="1475"/>
                  </a:lnTo>
                  <a:lnTo>
                    <a:pt x="936" y="1475"/>
                  </a:lnTo>
                  <a:lnTo>
                    <a:pt x="939" y="1478"/>
                  </a:lnTo>
                  <a:lnTo>
                    <a:pt x="941" y="1482"/>
                  </a:lnTo>
                  <a:lnTo>
                    <a:pt x="943" y="1491"/>
                  </a:lnTo>
                  <a:lnTo>
                    <a:pt x="943" y="1491"/>
                  </a:lnTo>
                  <a:lnTo>
                    <a:pt x="947" y="1500"/>
                  </a:lnTo>
                  <a:lnTo>
                    <a:pt x="952" y="1507"/>
                  </a:lnTo>
                  <a:lnTo>
                    <a:pt x="952" y="1507"/>
                  </a:lnTo>
                  <a:lnTo>
                    <a:pt x="954" y="1513"/>
                  </a:lnTo>
                  <a:lnTo>
                    <a:pt x="954" y="1518"/>
                  </a:lnTo>
                  <a:lnTo>
                    <a:pt x="952" y="1529"/>
                  </a:lnTo>
                  <a:lnTo>
                    <a:pt x="952" y="1529"/>
                  </a:lnTo>
                  <a:lnTo>
                    <a:pt x="950" y="1534"/>
                  </a:lnTo>
                  <a:lnTo>
                    <a:pt x="948" y="1540"/>
                  </a:lnTo>
                  <a:lnTo>
                    <a:pt x="948" y="1547"/>
                  </a:lnTo>
                  <a:lnTo>
                    <a:pt x="950" y="1549"/>
                  </a:lnTo>
                  <a:lnTo>
                    <a:pt x="952" y="1552"/>
                  </a:lnTo>
                  <a:lnTo>
                    <a:pt x="952" y="1552"/>
                  </a:lnTo>
                  <a:lnTo>
                    <a:pt x="956" y="1552"/>
                  </a:lnTo>
                  <a:lnTo>
                    <a:pt x="961" y="1551"/>
                  </a:lnTo>
                  <a:lnTo>
                    <a:pt x="970" y="1547"/>
                  </a:lnTo>
                  <a:lnTo>
                    <a:pt x="970" y="1547"/>
                  </a:lnTo>
                  <a:lnTo>
                    <a:pt x="979" y="1538"/>
                  </a:lnTo>
                  <a:lnTo>
                    <a:pt x="985" y="1536"/>
                  </a:lnTo>
                  <a:lnTo>
                    <a:pt x="988" y="1536"/>
                  </a:lnTo>
                  <a:lnTo>
                    <a:pt x="992" y="1538"/>
                  </a:lnTo>
                  <a:lnTo>
                    <a:pt x="992" y="1538"/>
                  </a:lnTo>
                  <a:lnTo>
                    <a:pt x="995" y="1543"/>
                  </a:lnTo>
                  <a:lnTo>
                    <a:pt x="999" y="1549"/>
                  </a:lnTo>
                  <a:lnTo>
                    <a:pt x="1005" y="1561"/>
                  </a:lnTo>
                  <a:lnTo>
                    <a:pt x="1008" y="1576"/>
                  </a:lnTo>
                  <a:lnTo>
                    <a:pt x="1010" y="1589"/>
                  </a:lnTo>
                  <a:lnTo>
                    <a:pt x="1010" y="1589"/>
                  </a:lnTo>
                  <a:lnTo>
                    <a:pt x="1015" y="1614"/>
                  </a:lnTo>
                  <a:lnTo>
                    <a:pt x="1019" y="1625"/>
                  </a:lnTo>
                  <a:lnTo>
                    <a:pt x="1021" y="1637"/>
                  </a:lnTo>
                  <a:lnTo>
                    <a:pt x="1021" y="1637"/>
                  </a:lnTo>
                  <a:lnTo>
                    <a:pt x="1021" y="1654"/>
                  </a:lnTo>
                  <a:lnTo>
                    <a:pt x="1019" y="1668"/>
                  </a:lnTo>
                  <a:lnTo>
                    <a:pt x="1019" y="1683"/>
                  </a:lnTo>
                  <a:lnTo>
                    <a:pt x="1021" y="1690"/>
                  </a:lnTo>
                  <a:lnTo>
                    <a:pt x="1024" y="1699"/>
                  </a:lnTo>
                  <a:lnTo>
                    <a:pt x="1024" y="1699"/>
                  </a:lnTo>
                  <a:lnTo>
                    <a:pt x="1030" y="1706"/>
                  </a:lnTo>
                  <a:lnTo>
                    <a:pt x="1035" y="1715"/>
                  </a:lnTo>
                  <a:lnTo>
                    <a:pt x="1035" y="1715"/>
                  </a:lnTo>
                  <a:lnTo>
                    <a:pt x="1039" y="1724"/>
                  </a:lnTo>
                  <a:lnTo>
                    <a:pt x="1041" y="1735"/>
                  </a:lnTo>
                  <a:lnTo>
                    <a:pt x="1043" y="1755"/>
                  </a:lnTo>
                  <a:lnTo>
                    <a:pt x="1043" y="1755"/>
                  </a:lnTo>
                  <a:lnTo>
                    <a:pt x="1046" y="1777"/>
                  </a:lnTo>
                  <a:lnTo>
                    <a:pt x="1048" y="1788"/>
                  </a:lnTo>
                  <a:lnTo>
                    <a:pt x="1053" y="1797"/>
                  </a:lnTo>
                  <a:lnTo>
                    <a:pt x="1053" y="1797"/>
                  </a:lnTo>
                  <a:lnTo>
                    <a:pt x="1062" y="1806"/>
                  </a:lnTo>
                  <a:lnTo>
                    <a:pt x="1071" y="1813"/>
                  </a:lnTo>
                  <a:lnTo>
                    <a:pt x="1071" y="1813"/>
                  </a:lnTo>
                  <a:lnTo>
                    <a:pt x="1077" y="1817"/>
                  </a:lnTo>
                  <a:lnTo>
                    <a:pt x="1084" y="1818"/>
                  </a:lnTo>
                  <a:lnTo>
                    <a:pt x="1090" y="1820"/>
                  </a:lnTo>
                  <a:lnTo>
                    <a:pt x="1097" y="1818"/>
                  </a:lnTo>
                  <a:lnTo>
                    <a:pt x="1097" y="1818"/>
                  </a:lnTo>
                  <a:lnTo>
                    <a:pt x="1099" y="1815"/>
                  </a:lnTo>
                  <a:lnTo>
                    <a:pt x="1100" y="1808"/>
                  </a:lnTo>
                  <a:lnTo>
                    <a:pt x="1099" y="1802"/>
                  </a:lnTo>
                  <a:lnTo>
                    <a:pt x="1097" y="1797"/>
                  </a:lnTo>
                  <a:lnTo>
                    <a:pt x="1097" y="1797"/>
                  </a:lnTo>
                  <a:lnTo>
                    <a:pt x="1091" y="1782"/>
                  </a:lnTo>
                  <a:lnTo>
                    <a:pt x="1086" y="1768"/>
                  </a:lnTo>
                  <a:lnTo>
                    <a:pt x="1086" y="1768"/>
                  </a:lnTo>
                  <a:lnTo>
                    <a:pt x="1082" y="1751"/>
                  </a:lnTo>
                  <a:lnTo>
                    <a:pt x="1079" y="1744"/>
                  </a:lnTo>
                  <a:lnTo>
                    <a:pt x="1075" y="1737"/>
                  </a:lnTo>
                  <a:lnTo>
                    <a:pt x="1075" y="1737"/>
                  </a:lnTo>
                  <a:lnTo>
                    <a:pt x="1071" y="1730"/>
                  </a:lnTo>
                  <a:lnTo>
                    <a:pt x="1064" y="1722"/>
                  </a:lnTo>
                  <a:lnTo>
                    <a:pt x="1052" y="1710"/>
                  </a:lnTo>
                  <a:lnTo>
                    <a:pt x="1041" y="1697"/>
                  </a:lnTo>
                  <a:lnTo>
                    <a:pt x="1035" y="1690"/>
                  </a:lnTo>
                  <a:lnTo>
                    <a:pt x="1032" y="1681"/>
                  </a:lnTo>
                  <a:lnTo>
                    <a:pt x="1032" y="1681"/>
                  </a:lnTo>
                  <a:lnTo>
                    <a:pt x="1030" y="1670"/>
                  </a:lnTo>
                  <a:lnTo>
                    <a:pt x="1032" y="1657"/>
                  </a:lnTo>
                  <a:lnTo>
                    <a:pt x="1033" y="1632"/>
                  </a:lnTo>
                  <a:lnTo>
                    <a:pt x="1033" y="1632"/>
                  </a:lnTo>
                  <a:lnTo>
                    <a:pt x="1037" y="1621"/>
                  </a:lnTo>
                  <a:lnTo>
                    <a:pt x="1039" y="1616"/>
                  </a:lnTo>
                  <a:lnTo>
                    <a:pt x="1043" y="1612"/>
                  </a:lnTo>
                  <a:lnTo>
                    <a:pt x="1043" y="1612"/>
                  </a:lnTo>
                  <a:lnTo>
                    <a:pt x="1048" y="1612"/>
                  </a:lnTo>
                  <a:lnTo>
                    <a:pt x="1053" y="1616"/>
                  </a:lnTo>
                  <a:lnTo>
                    <a:pt x="1066" y="1623"/>
                  </a:lnTo>
                  <a:lnTo>
                    <a:pt x="1066" y="1623"/>
                  </a:lnTo>
                  <a:lnTo>
                    <a:pt x="1073" y="1627"/>
                  </a:lnTo>
                  <a:lnTo>
                    <a:pt x="1081" y="1632"/>
                  </a:lnTo>
                  <a:lnTo>
                    <a:pt x="1088" y="1639"/>
                  </a:lnTo>
                  <a:lnTo>
                    <a:pt x="1093" y="1646"/>
                  </a:lnTo>
                  <a:lnTo>
                    <a:pt x="1093" y="1646"/>
                  </a:lnTo>
                  <a:lnTo>
                    <a:pt x="1102" y="1668"/>
                  </a:lnTo>
                  <a:lnTo>
                    <a:pt x="1110" y="1679"/>
                  </a:lnTo>
                  <a:lnTo>
                    <a:pt x="1117" y="1686"/>
                  </a:lnTo>
                  <a:lnTo>
                    <a:pt x="1117" y="1686"/>
                  </a:lnTo>
                  <a:lnTo>
                    <a:pt x="1122" y="1690"/>
                  </a:lnTo>
                  <a:lnTo>
                    <a:pt x="1128" y="1688"/>
                  </a:lnTo>
                  <a:lnTo>
                    <a:pt x="1133" y="1684"/>
                  </a:lnTo>
                  <a:lnTo>
                    <a:pt x="1138" y="1677"/>
                  </a:lnTo>
                  <a:lnTo>
                    <a:pt x="1138" y="1677"/>
                  </a:lnTo>
                  <a:lnTo>
                    <a:pt x="1144" y="1668"/>
                  </a:lnTo>
                  <a:lnTo>
                    <a:pt x="1151" y="1661"/>
                  </a:lnTo>
                  <a:lnTo>
                    <a:pt x="1166" y="1645"/>
                  </a:lnTo>
                  <a:lnTo>
                    <a:pt x="1166" y="1645"/>
                  </a:lnTo>
                  <a:lnTo>
                    <a:pt x="1175" y="1637"/>
                  </a:lnTo>
                  <a:lnTo>
                    <a:pt x="1180" y="1627"/>
                  </a:lnTo>
                  <a:lnTo>
                    <a:pt x="1180" y="1627"/>
                  </a:lnTo>
                  <a:lnTo>
                    <a:pt x="1182" y="1618"/>
                  </a:lnTo>
                  <a:lnTo>
                    <a:pt x="1184" y="1608"/>
                  </a:lnTo>
                  <a:lnTo>
                    <a:pt x="1182" y="1589"/>
                  </a:lnTo>
                  <a:lnTo>
                    <a:pt x="1178" y="1570"/>
                  </a:lnTo>
                  <a:lnTo>
                    <a:pt x="1171" y="1552"/>
                  </a:lnTo>
                  <a:lnTo>
                    <a:pt x="1171" y="1552"/>
                  </a:lnTo>
                  <a:lnTo>
                    <a:pt x="1160" y="1538"/>
                  </a:lnTo>
                  <a:lnTo>
                    <a:pt x="1149" y="1525"/>
                  </a:lnTo>
                  <a:lnTo>
                    <a:pt x="1140" y="1509"/>
                  </a:lnTo>
                  <a:lnTo>
                    <a:pt x="1137" y="1502"/>
                  </a:lnTo>
                  <a:lnTo>
                    <a:pt x="1137" y="1494"/>
                  </a:lnTo>
                  <a:lnTo>
                    <a:pt x="1137" y="1494"/>
                  </a:lnTo>
                  <a:lnTo>
                    <a:pt x="1137" y="1482"/>
                  </a:lnTo>
                  <a:lnTo>
                    <a:pt x="1140" y="1471"/>
                  </a:lnTo>
                  <a:lnTo>
                    <a:pt x="1146" y="1460"/>
                  </a:lnTo>
                  <a:lnTo>
                    <a:pt x="1153" y="1453"/>
                  </a:lnTo>
                  <a:lnTo>
                    <a:pt x="1160" y="1447"/>
                  </a:lnTo>
                  <a:lnTo>
                    <a:pt x="1169" y="1446"/>
                  </a:lnTo>
                  <a:lnTo>
                    <a:pt x="1175" y="1446"/>
                  </a:lnTo>
                  <a:lnTo>
                    <a:pt x="1180" y="1447"/>
                  </a:lnTo>
                  <a:lnTo>
                    <a:pt x="1186" y="1451"/>
                  </a:lnTo>
                  <a:lnTo>
                    <a:pt x="1189" y="1456"/>
                  </a:lnTo>
                  <a:lnTo>
                    <a:pt x="1189" y="1456"/>
                  </a:lnTo>
                  <a:lnTo>
                    <a:pt x="1195" y="1460"/>
                  </a:lnTo>
                  <a:lnTo>
                    <a:pt x="1198" y="1460"/>
                  </a:lnTo>
                  <a:lnTo>
                    <a:pt x="1202" y="1458"/>
                  </a:lnTo>
                  <a:lnTo>
                    <a:pt x="1205" y="1453"/>
                  </a:lnTo>
                  <a:lnTo>
                    <a:pt x="1205" y="1453"/>
                  </a:lnTo>
                  <a:lnTo>
                    <a:pt x="1213" y="1444"/>
                  </a:lnTo>
                  <a:lnTo>
                    <a:pt x="1220" y="1438"/>
                  </a:lnTo>
                  <a:lnTo>
                    <a:pt x="1227" y="1435"/>
                  </a:lnTo>
                  <a:lnTo>
                    <a:pt x="1238" y="1431"/>
                  </a:lnTo>
                  <a:lnTo>
                    <a:pt x="1238" y="1431"/>
                  </a:lnTo>
                  <a:lnTo>
                    <a:pt x="1262" y="1426"/>
                  </a:lnTo>
                  <a:lnTo>
                    <a:pt x="1274" y="1422"/>
                  </a:lnTo>
                  <a:lnTo>
                    <a:pt x="1285" y="1419"/>
                  </a:lnTo>
                  <a:lnTo>
                    <a:pt x="1285" y="1419"/>
                  </a:lnTo>
                  <a:lnTo>
                    <a:pt x="1292" y="1413"/>
                  </a:lnTo>
                  <a:lnTo>
                    <a:pt x="1300" y="1408"/>
                  </a:lnTo>
                  <a:lnTo>
                    <a:pt x="1300" y="1408"/>
                  </a:lnTo>
                  <a:lnTo>
                    <a:pt x="1305" y="1402"/>
                  </a:lnTo>
                  <a:lnTo>
                    <a:pt x="1309" y="1395"/>
                  </a:lnTo>
                  <a:lnTo>
                    <a:pt x="1316" y="1382"/>
                  </a:lnTo>
                  <a:lnTo>
                    <a:pt x="1319" y="1366"/>
                  </a:lnTo>
                  <a:lnTo>
                    <a:pt x="1325" y="1352"/>
                  </a:lnTo>
                  <a:lnTo>
                    <a:pt x="1325" y="1352"/>
                  </a:lnTo>
                  <a:lnTo>
                    <a:pt x="1329" y="1344"/>
                  </a:lnTo>
                  <a:lnTo>
                    <a:pt x="1332" y="1339"/>
                  </a:lnTo>
                  <a:lnTo>
                    <a:pt x="1343" y="1328"/>
                  </a:lnTo>
                  <a:lnTo>
                    <a:pt x="1352" y="1315"/>
                  </a:lnTo>
                  <a:lnTo>
                    <a:pt x="1357" y="1310"/>
                  </a:lnTo>
                  <a:lnTo>
                    <a:pt x="1361" y="1303"/>
                  </a:lnTo>
                  <a:lnTo>
                    <a:pt x="1361" y="1303"/>
                  </a:lnTo>
                  <a:lnTo>
                    <a:pt x="1363" y="1295"/>
                  </a:lnTo>
                  <a:lnTo>
                    <a:pt x="1361" y="1290"/>
                  </a:lnTo>
                  <a:lnTo>
                    <a:pt x="1359" y="1285"/>
                  </a:lnTo>
                  <a:lnTo>
                    <a:pt x="1356" y="1279"/>
                  </a:lnTo>
                  <a:lnTo>
                    <a:pt x="1356" y="1279"/>
                  </a:lnTo>
                  <a:lnTo>
                    <a:pt x="1352" y="1274"/>
                  </a:lnTo>
                  <a:lnTo>
                    <a:pt x="1352" y="1268"/>
                  </a:lnTo>
                  <a:lnTo>
                    <a:pt x="1356" y="1257"/>
                  </a:lnTo>
                  <a:lnTo>
                    <a:pt x="1356" y="1257"/>
                  </a:lnTo>
                  <a:lnTo>
                    <a:pt x="1356" y="1245"/>
                  </a:lnTo>
                  <a:lnTo>
                    <a:pt x="1356" y="1245"/>
                  </a:lnTo>
                  <a:lnTo>
                    <a:pt x="1354" y="1236"/>
                  </a:lnTo>
                  <a:lnTo>
                    <a:pt x="1348" y="1227"/>
                  </a:lnTo>
                  <a:lnTo>
                    <a:pt x="1343" y="1218"/>
                  </a:lnTo>
                  <a:lnTo>
                    <a:pt x="1341" y="1214"/>
                  </a:lnTo>
                  <a:lnTo>
                    <a:pt x="1339" y="1209"/>
                  </a:lnTo>
                  <a:lnTo>
                    <a:pt x="1339" y="1209"/>
                  </a:lnTo>
                  <a:lnTo>
                    <a:pt x="1339" y="1203"/>
                  </a:lnTo>
                  <a:lnTo>
                    <a:pt x="1341" y="1200"/>
                  </a:lnTo>
                  <a:lnTo>
                    <a:pt x="1341" y="1194"/>
                  </a:lnTo>
                  <a:lnTo>
                    <a:pt x="1341" y="1189"/>
                  </a:lnTo>
                  <a:lnTo>
                    <a:pt x="1341" y="1189"/>
                  </a:lnTo>
                  <a:lnTo>
                    <a:pt x="1338" y="1174"/>
                  </a:lnTo>
                  <a:lnTo>
                    <a:pt x="1336" y="1167"/>
                  </a:lnTo>
                  <a:lnTo>
                    <a:pt x="1338" y="1158"/>
                  </a:lnTo>
                  <a:lnTo>
                    <a:pt x="1338" y="1158"/>
                  </a:lnTo>
                  <a:lnTo>
                    <a:pt x="1339" y="1154"/>
                  </a:lnTo>
                  <a:lnTo>
                    <a:pt x="1343" y="1151"/>
                  </a:lnTo>
                  <a:lnTo>
                    <a:pt x="1354" y="1147"/>
                  </a:lnTo>
                  <a:lnTo>
                    <a:pt x="1363" y="1142"/>
                  </a:lnTo>
                  <a:lnTo>
                    <a:pt x="1367" y="1140"/>
                  </a:lnTo>
                  <a:lnTo>
                    <a:pt x="1368" y="1136"/>
                  </a:lnTo>
                  <a:lnTo>
                    <a:pt x="1368" y="1136"/>
                  </a:lnTo>
                  <a:lnTo>
                    <a:pt x="1368" y="1131"/>
                  </a:lnTo>
                  <a:lnTo>
                    <a:pt x="1365" y="1125"/>
                  </a:lnTo>
                  <a:lnTo>
                    <a:pt x="1361" y="1124"/>
                  </a:lnTo>
                  <a:lnTo>
                    <a:pt x="1357" y="1120"/>
                  </a:lnTo>
                  <a:lnTo>
                    <a:pt x="1357" y="1120"/>
                  </a:lnTo>
                  <a:lnTo>
                    <a:pt x="1345" y="1118"/>
                  </a:lnTo>
                  <a:lnTo>
                    <a:pt x="1330" y="1118"/>
                  </a:lnTo>
                  <a:lnTo>
                    <a:pt x="1325" y="1116"/>
                  </a:lnTo>
                  <a:lnTo>
                    <a:pt x="1319" y="1113"/>
                  </a:lnTo>
                  <a:lnTo>
                    <a:pt x="1314" y="1109"/>
                  </a:lnTo>
                  <a:lnTo>
                    <a:pt x="1312" y="1104"/>
                  </a:lnTo>
                  <a:lnTo>
                    <a:pt x="1312" y="1104"/>
                  </a:lnTo>
                  <a:lnTo>
                    <a:pt x="1310" y="1096"/>
                  </a:lnTo>
                  <a:lnTo>
                    <a:pt x="1310" y="1091"/>
                  </a:lnTo>
                  <a:lnTo>
                    <a:pt x="1314" y="1086"/>
                  </a:lnTo>
                  <a:lnTo>
                    <a:pt x="1318" y="1082"/>
                  </a:lnTo>
                  <a:lnTo>
                    <a:pt x="1329" y="1077"/>
                  </a:lnTo>
                  <a:lnTo>
                    <a:pt x="1338" y="1073"/>
                  </a:lnTo>
                  <a:lnTo>
                    <a:pt x="1338" y="1073"/>
                  </a:lnTo>
                  <a:lnTo>
                    <a:pt x="1347" y="1064"/>
                  </a:lnTo>
                  <a:lnTo>
                    <a:pt x="1352" y="1060"/>
                  </a:lnTo>
                  <a:lnTo>
                    <a:pt x="1357" y="1058"/>
                  </a:lnTo>
                  <a:lnTo>
                    <a:pt x="1357" y="1058"/>
                  </a:lnTo>
                  <a:lnTo>
                    <a:pt x="1361" y="1058"/>
                  </a:lnTo>
                  <a:lnTo>
                    <a:pt x="1367" y="1060"/>
                  </a:lnTo>
                  <a:lnTo>
                    <a:pt x="1370" y="1062"/>
                  </a:lnTo>
                  <a:lnTo>
                    <a:pt x="1374" y="1066"/>
                  </a:lnTo>
                  <a:lnTo>
                    <a:pt x="1374" y="1066"/>
                  </a:lnTo>
                  <a:lnTo>
                    <a:pt x="1374" y="1069"/>
                  </a:lnTo>
                  <a:lnTo>
                    <a:pt x="1374" y="1071"/>
                  </a:lnTo>
                  <a:lnTo>
                    <a:pt x="1370" y="1077"/>
                  </a:lnTo>
                  <a:lnTo>
                    <a:pt x="1370" y="1077"/>
                  </a:lnTo>
                  <a:lnTo>
                    <a:pt x="1368" y="1082"/>
                  </a:lnTo>
                  <a:lnTo>
                    <a:pt x="1370" y="1087"/>
                  </a:lnTo>
                  <a:lnTo>
                    <a:pt x="1374" y="1089"/>
                  </a:lnTo>
                  <a:lnTo>
                    <a:pt x="1379" y="1087"/>
                  </a:lnTo>
                  <a:lnTo>
                    <a:pt x="1379" y="1087"/>
                  </a:lnTo>
                  <a:lnTo>
                    <a:pt x="1392" y="1084"/>
                  </a:lnTo>
                  <a:lnTo>
                    <a:pt x="1397" y="1084"/>
                  </a:lnTo>
                  <a:lnTo>
                    <a:pt x="1403" y="1086"/>
                  </a:lnTo>
                  <a:lnTo>
                    <a:pt x="1406" y="1087"/>
                  </a:lnTo>
                  <a:lnTo>
                    <a:pt x="1410" y="1089"/>
                  </a:lnTo>
                  <a:lnTo>
                    <a:pt x="1417" y="1102"/>
                  </a:lnTo>
                  <a:lnTo>
                    <a:pt x="1417" y="1102"/>
                  </a:lnTo>
                  <a:lnTo>
                    <a:pt x="1421" y="1107"/>
                  </a:lnTo>
                  <a:lnTo>
                    <a:pt x="1426" y="1113"/>
                  </a:lnTo>
                  <a:lnTo>
                    <a:pt x="1437" y="1124"/>
                  </a:lnTo>
                  <a:lnTo>
                    <a:pt x="1437" y="1124"/>
                  </a:lnTo>
                  <a:lnTo>
                    <a:pt x="1441" y="1131"/>
                  </a:lnTo>
                  <a:lnTo>
                    <a:pt x="1444" y="1138"/>
                  </a:lnTo>
                  <a:lnTo>
                    <a:pt x="1446" y="1156"/>
                  </a:lnTo>
                  <a:lnTo>
                    <a:pt x="1446" y="1156"/>
                  </a:lnTo>
                  <a:lnTo>
                    <a:pt x="1446" y="1171"/>
                  </a:lnTo>
                  <a:lnTo>
                    <a:pt x="1446" y="1176"/>
                  </a:lnTo>
                  <a:lnTo>
                    <a:pt x="1450" y="1181"/>
                  </a:lnTo>
                  <a:lnTo>
                    <a:pt x="1450" y="1181"/>
                  </a:lnTo>
                  <a:lnTo>
                    <a:pt x="1455" y="1185"/>
                  </a:lnTo>
                  <a:lnTo>
                    <a:pt x="1461" y="1185"/>
                  </a:lnTo>
                  <a:lnTo>
                    <a:pt x="1466" y="1183"/>
                  </a:lnTo>
                  <a:lnTo>
                    <a:pt x="1470" y="1180"/>
                  </a:lnTo>
                  <a:lnTo>
                    <a:pt x="1470" y="1180"/>
                  </a:lnTo>
                  <a:lnTo>
                    <a:pt x="1477" y="1171"/>
                  </a:lnTo>
                  <a:lnTo>
                    <a:pt x="1479" y="1162"/>
                  </a:lnTo>
                  <a:lnTo>
                    <a:pt x="1477" y="1151"/>
                  </a:lnTo>
                  <a:lnTo>
                    <a:pt x="1473" y="1142"/>
                  </a:lnTo>
                  <a:lnTo>
                    <a:pt x="1464" y="1124"/>
                  </a:lnTo>
                  <a:lnTo>
                    <a:pt x="1462" y="1115"/>
                  </a:lnTo>
                  <a:lnTo>
                    <a:pt x="1462" y="1105"/>
                  </a:lnTo>
                  <a:lnTo>
                    <a:pt x="1462" y="1105"/>
                  </a:lnTo>
                  <a:lnTo>
                    <a:pt x="1466" y="1093"/>
                  </a:lnTo>
                  <a:lnTo>
                    <a:pt x="1472" y="1084"/>
                  </a:lnTo>
                  <a:lnTo>
                    <a:pt x="1477" y="1073"/>
                  </a:lnTo>
                  <a:lnTo>
                    <a:pt x="1481" y="1060"/>
                  </a:lnTo>
                  <a:lnTo>
                    <a:pt x="1481" y="1060"/>
                  </a:lnTo>
                  <a:lnTo>
                    <a:pt x="1482" y="1046"/>
                  </a:lnTo>
                  <a:lnTo>
                    <a:pt x="1484" y="1039"/>
                  </a:lnTo>
                  <a:lnTo>
                    <a:pt x="1486" y="1033"/>
                  </a:lnTo>
                  <a:lnTo>
                    <a:pt x="1486" y="1033"/>
                  </a:lnTo>
                  <a:lnTo>
                    <a:pt x="1493" y="1022"/>
                  </a:lnTo>
                  <a:lnTo>
                    <a:pt x="1500" y="1011"/>
                  </a:lnTo>
                  <a:lnTo>
                    <a:pt x="1500" y="1011"/>
                  </a:lnTo>
                  <a:lnTo>
                    <a:pt x="1504" y="1006"/>
                  </a:lnTo>
                  <a:lnTo>
                    <a:pt x="1508" y="1002"/>
                  </a:lnTo>
                  <a:lnTo>
                    <a:pt x="1511" y="1002"/>
                  </a:lnTo>
                  <a:lnTo>
                    <a:pt x="1517" y="1001"/>
                  </a:lnTo>
                  <a:lnTo>
                    <a:pt x="1526" y="1004"/>
                  </a:lnTo>
                  <a:lnTo>
                    <a:pt x="1538" y="1006"/>
                  </a:lnTo>
                  <a:lnTo>
                    <a:pt x="1538" y="1006"/>
                  </a:lnTo>
                  <a:lnTo>
                    <a:pt x="1549" y="1006"/>
                  </a:lnTo>
                  <a:lnTo>
                    <a:pt x="1560" y="1004"/>
                  </a:lnTo>
                  <a:lnTo>
                    <a:pt x="1569" y="997"/>
                  </a:lnTo>
                  <a:lnTo>
                    <a:pt x="1573" y="993"/>
                  </a:lnTo>
                  <a:lnTo>
                    <a:pt x="1575" y="988"/>
                  </a:lnTo>
                  <a:lnTo>
                    <a:pt x="1575" y="988"/>
                  </a:lnTo>
                  <a:lnTo>
                    <a:pt x="1582" y="975"/>
                  </a:lnTo>
                  <a:lnTo>
                    <a:pt x="1593" y="963"/>
                  </a:lnTo>
                  <a:lnTo>
                    <a:pt x="1593" y="963"/>
                  </a:lnTo>
                  <a:lnTo>
                    <a:pt x="1605" y="944"/>
                  </a:lnTo>
                  <a:lnTo>
                    <a:pt x="1618" y="928"/>
                  </a:lnTo>
                  <a:lnTo>
                    <a:pt x="1618" y="928"/>
                  </a:lnTo>
                  <a:lnTo>
                    <a:pt x="1629" y="908"/>
                  </a:lnTo>
                  <a:lnTo>
                    <a:pt x="1640" y="888"/>
                  </a:lnTo>
                  <a:lnTo>
                    <a:pt x="1640" y="888"/>
                  </a:lnTo>
                  <a:lnTo>
                    <a:pt x="1645" y="879"/>
                  </a:lnTo>
                  <a:lnTo>
                    <a:pt x="1649" y="870"/>
                  </a:lnTo>
                  <a:lnTo>
                    <a:pt x="1651" y="861"/>
                  </a:lnTo>
                  <a:lnTo>
                    <a:pt x="1651" y="850"/>
                  </a:lnTo>
                  <a:lnTo>
                    <a:pt x="1651" y="850"/>
                  </a:lnTo>
                  <a:lnTo>
                    <a:pt x="1651" y="830"/>
                  </a:lnTo>
                  <a:lnTo>
                    <a:pt x="1649" y="809"/>
                  </a:lnTo>
                  <a:lnTo>
                    <a:pt x="1649" y="809"/>
                  </a:lnTo>
                  <a:lnTo>
                    <a:pt x="1647" y="792"/>
                  </a:lnTo>
                  <a:lnTo>
                    <a:pt x="1645" y="785"/>
                  </a:lnTo>
                  <a:lnTo>
                    <a:pt x="1642" y="780"/>
                  </a:lnTo>
                  <a:lnTo>
                    <a:pt x="1642" y="780"/>
                  </a:lnTo>
                  <a:lnTo>
                    <a:pt x="1638" y="773"/>
                  </a:lnTo>
                  <a:lnTo>
                    <a:pt x="1633" y="769"/>
                  </a:lnTo>
                  <a:lnTo>
                    <a:pt x="1629" y="767"/>
                  </a:lnTo>
                  <a:lnTo>
                    <a:pt x="1624" y="767"/>
                  </a:lnTo>
                  <a:lnTo>
                    <a:pt x="1613" y="769"/>
                  </a:lnTo>
                  <a:lnTo>
                    <a:pt x="1600" y="769"/>
                  </a:lnTo>
                  <a:lnTo>
                    <a:pt x="1600" y="769"/>
                  </a:lnTo>
                  <a:lnTo>
                    <a:pt x="1595" y="767"/>
                  </a:lnTo>
                  <a:lnTo>
                    <a:pt x="1591" y="765"/>
                  </a:lnTo>
                  <a:lnTo>
                    <a:pt x="1584" y="758"/>
                  </a:lnTo>
                  <a:lnTo>
                    <a:pt x="1580" y="749"/>
                  </a:lnTo>
                  <a:lnTo>
                    <a:pt x="1578" y="740"/>
                  </a:lnTo>
                  <a:lnTo>
                    <a:pt x="1578" y="740"/>
                  </a:lnTo>
                  <a:lnTo>
                    <a:pt x="1582" y="733"/>
                  </a:lnTo>
                  <a:lnTo>
                    <a:pt x="1586" y="725"/>
                  </a:lnTo>
                  <a:lnTo>
                    <a:pt x="1591" y="720"/>
                  </a:lnTo>
                  <a:lnTo>
                    <a:pt x="1596" y="716"/>
                  </a:lnTo>
                  <a:lnTo>
                    <a:pt x="1596" y="716"/>
                  </a:lnTo>
                  <a:lnTo>
                    <a:pt x="1615" y="704"/>
                  </a:lnTo>
                  <a:lnTo>
                    <a:pt x="1629" y="689"/>
                  </a:lnTo>
                  <a:lnTo>
                    <a:pt x="1629" y="689"/>
                  </a:lnTo>
                  <a:lnTo>
                    <a:pt x="1636" y="682"/>
                  </a:lnTo>
                  <a:lnTo>
                    <a:pt x="1642" y="675"/>
                  </a:lnTo>
                  <a:lnTo>
                    <a:pt x="1642" y="675"/>
                  </a:lnTo>
                  <a:lnTo>
                    <a:pt x="1643" y="668"/>
                  </a:lnTo>
                  <a:lnTo>
                    <a:pt x="1645" y="659"/>
                  </a:lnTo>
                  <a:lnTo>
                    <a:pt x="1649" y="651"/>
                  </a:lnTo>
                  <a:lnTo>
                    <a:pt x="1653" y="644"/>
                  </a:lnTo>
                  <a:lnTo>
                    <a:pt x="1653" y="644"/>
                  </a:lnTo>
                  <a:lnTo>
                    <a:pt x="1662" y="635"/>
                  </a:lnTo>
                  <a:lnTo>
                    <a:pt x="1674" y="628"/>
                  </a:lnTo>
                  <a:lnTo>
                    <a:pt x="1687" y="626"/>
                  </a:lnTo>
                  <a:lnTo>
                    <a:pt x="1700" y="626"/>
                  </a:lnTo>
                  <a:lnTo>
                    <a:pt x="1700" y="626"/>
                  </a:lnTo>
                  <a:lnTo>
                    <a:pt x="1721" y="628"/>
                  </a:lnTo>
                  <a:lnTo>
                    <a:pt x="1743" y="630"/>
                  </a:lnTo>
                  <a:lnTo>
                    <a:pt x="1752" y="630"/>
                  </a:lnTo>
                  <a:lnTo>
                    <a:pt x="1763" y="628"/>
                  </a:lnTo>
                  <a:lnTo>
                    <a:pt x="1774" y="626"/>
                  </a:lnTo>
                  <a:lnTo>
                    <a:pt x="1783" y="621"/>
                  </a:lnTo>
                  <a:lnTo>
                    <a:pt x="1783" y="621"/>
                  </a:lnTo>
                  <a:lnTo>
                    <a:pt x="1790" y="617"/>
                  </a:lnTo>
                  <a:lnTo>
                    <a:pt x="1799" y="615"/>
                  </a:lnTo>
                  <a:lnTo>
                    <a:pt x="1806" y="613"/>
                  </a:lnTo>
                  <a:lnTo>
                    <a:pt x="1814" y="615"/>
                  </a:lnTo>
                  <a:lnTo>
                    <a:pt x="1814" y="615"/>
                  </a:lnTo>
                  <a:lnTo>
                    <a:pt x="1819" y="617"/>
                  </a:lnTo>
                  <a:lnTo>
                    <a:pt x="1823" y="619"/>
                  </a:lnTo>
                  <a:lnTo>
                    <a:pt x="1826" y="626"/>
                  </a:lnTo>
                  <a:lnTo>
                    <a:pt x="1826" y="626"/>
                  </a:lnTo>
                  <a:lnTo>
                    <a:pt x="1834" y="635"/>
                  </a:lnTo>
                  <a:lnTo>
                    <a:pt x="1839" y="640"/>
                  </a:lnTo>
                  <a:lnTo>
                    <a:pt x="1844" y="642"/>
                  </a:lnTo>
                  <a:lnTo>
                    <a:pt x="1850" y="640"/>
                  </a:lnTo>
                  <a:lnTo>
                    <a:pt x="1855" y="637"/>
                  </a:lnTo>
                  <a:lnTo>
                    <a:pt x="1861" y="631"/>
                  </a:lnTo>
                  <a:lnTo>
                    <a:pt x="1864" y="624"/>
                  </a:lnTo>
                  <a:lnTo>
                    <a:pt x="1868" y="615"/>
                  </a:lnTo>
                  <a:lnTo>
                    <a:pt x="1868" y="615"/>
                  </a:lnTo>
                  <a:lnTo>
                    <a:pt x="1872" y="604"/>
                  </a:lnTo>
                  <a:lnTo>
                    <a:pt x="1877" y="597"/>
                  </a:lnTo>
                  <a:lnTo>
                    <a:pt x="1891" y="583"/>
                  </a:lnTo>
                  <a:lnTo>
                    <a:pt x="1891" y="583"/>
                  </a:lnTo>
                  <a:lnTo>
                    <a:pt x="1900" y="573"/>
                  </a:lnTo>
                  <a:lnTo>
                    <a:pt x="1910" y="570"/>
                  </a:lnTo>
                  <a:lnTo>
                    <a:pt x="1919" y="568"/>
                  </a:lnTo>
                  <a:lnTo>
                    <a:pt x="1931" y="568"/>
                  </a:lnTo>
                  <a:lnTo>
                    <a:pt x="1931" y="568"/>
                  </a:lnTo>
                  <a:lnTo>
                    <a:pt x="1937" y="570"/>
                  </a:lnTo>
                  <a:lnTo>
                    <a:pt x="1938" y="572"/>
                  </a:lnTo>
                  <a:lnTo>
                    <a:pt x="1944" y="579"/>
                  </a:lnTo>
                  <a:lnTo>
                    <a:pt x="1944" y="579"/>
                  </a:lnTo>
                  <a:lnTo>
                    <a:pt x="1951" y="581"/>
                  </a:lnTo>
                  <a:lnTo>
                    <a:pt x="1955" y="583"/>
                  </a:lnTo>
                  <a:lnTo>
                    <a:pt x="1958" y="581"/>
                  </a:lnTo>
                  <a:lnTo>
                    <a:pt x="1962" y="577"/>
                  </a:lnTo>
                  <a:lnTo>
                    <a:pt x="1967" y="566"/>
                  </a:lnTo>
                  <a:lnTo>
                    <a:pt x="1973" y="557"/>
                  </a:lnTo>
                  <a:lnTo>
                    <a:pt x="1973" y="557"/>
                  </a:lnTo>
                  <a:lnTo>
                    <a:pt x="1980" y="550"/>
                  </a:lnTo>
                  <a:lnTo>
                    <a:pt x="1991" y="545"/>
                  </a:lnTo>
                  <a:lnTo>
                    <a:pt x="1995" y="545"/>
                  </a:lnTo>
                  <a:lnTo>
                    <a:pt x="2000" y="545"/>
                  </a:lnTo>
                  <a:lnTo>
                    <a:pt x="2004" y="548"/>
                  </a:lnTo>
                  <a:lnTo>
                    <a:pt x="2005" y="554"/>
                  </a:lnTo>
                  <a:lnTo>
                    <a:pt x="2005" y="554"/>
                  </a:lnTo>
                  <a:lnTo>
                    <a:pt x="2005" y="559"/>
                  </a:lnTo>
                  <a:lnTo>
                    <a:pt x="2005" y="564"/>
                  </a:lnTo>
                  <a:lnTo>
                    <a:pt x="2000" y="573"/>
                  </a:lnTo>
                  <a:lnTo>
                    <a:pt x="1995" y="583"/>
                  </a:lnTo>
                  <a:lnTo>
                    <a:pt x="1987" y="592"/>
                  </a:lnTo>
                  <a:lnTo>
                    <a:pt x="1987" y="592"/>
                  </a:lnTo>
                  <a:lnTo>
                    <a:pt x="1978" y="602"/>
                  </a:lnTo>
                  <a:lnTo>
                    <a:pt x="1971" y="613"/>
                  </a:lnTo>
                  <a:lnTo>
                    <a:pt x="1962" y="624"/>
                  </a:lnTo>
                  <a:lnTo>
                    <a:pt x="1953" y="635"/>
                  </a:lnTo>
                  <a:lnTo>
                    <a:pt x="1953" y="635"/>
                  </a:lnTo>
                  <a:lnTo>
                    <a:pt x="1946" y="640"/>
                  </a:lnTo>
                  <a:lnTo>
                    <a:pt x="1937" y="644"/>
                  </a:lnTo>
                  <a:lnTo>
                    <a:pt x="1929" y="648"/>
                  </a:lnTo>
                  <a:lnTo>
                    <a:pt x="1920" y="653"/>
                  </a:lnTo>
                  <a:lnTo>
                    <a:pt x="1920" y="653"/>
                  </a:lnTo>
                  <a:lnTo>
                    <a:pt x="1910" y="662"/>
                  </a:lnTo>
                  <a:lnTo>
                    <a:pt x="1900" y="673"/>
                  </a:lnTo>
                  <a:lnTo>
                    <a:pt x="1893" y="686"/>
                  </a:lnTo>
                  <a:lnTo>
                    <a:pt x="1890" y="700"/>
                  </a:lnTo>
                  <a:lnTo>
                    <a:pt x="1886" y="715"/>
                  </a:lnTo>
                  <a:lnTo>
                    <a:pt x="1884" y="729"/>
                  </a:lnTo>
                  <a:lnTo>
                    <a:pt x="1882" y="758"/>
                  </a:lnTo>
                  <a:lnTo>
                    <a:pt x="1882" y="758"/>
                  </a:lnTo>
                  <a:lnTo>
                    <a:pt x="1882" y="774"/>
                  </a:lnTo>
                  <a:lnTo>
                    <a:pt x="1884" y="785"/>
                  </a:lnTo>
                  <a:lnTo>
                    <a:pt x="1888" y="796"/>
                  </a:lnTo>
                  <a:lnTo>
                    <a:pt x="1891" y="805"/>
                  </a:lnTo>
                  <a:lnTo>
                    <a:pt x="1899" y="812"/>
                  </a:lnTo>
                  <a:lnTo>
                    <a:pt x="1902" y="814"/>
                  </a:lnTo>
                  <a:lnTo>
                    <a:pt x="1906" y="814"/>
                  </a:lnTo>
                  <a:lnTo>
                    <a:pt x="1910" y="816"/>
                  </a:lnTo>
                  <a:lnTo>
                    <a:pt x="1915" y="814"/>
                  </a:lnTo>
                  <a:lnTo>
                    <a:pt x="1915" y="814"/>
                  </a:lnTo>
                  <a:lnTo>
                    <a:pt x="1920" y="811"/>
                  </a:lnTo>
                  <a:lnTo>
                    <a:pt x="1926" y="805"/>
                  </a:lnTo>
                  <a:lnTo>
                    <a:pt x="1928" y="798"/>
                  </a:lnTo>
                  <a:lnTo>
                    <a:pt x="1929" y="789"/>
                  </a:lnTo>
                  <a:lnTo>
                    <a:pt x="1931" y="773"/>
                  </a:lnTo>
                  <a:lnTo>
                    <a:pt x="1935" y="765"/>
                  </a:lnTo>
                  <a:lnTo>
                    <a:pt x="1938" y="760"/>
                  </a:lnTo>
                  <a:lnTo>
                    <a:pt x="1938" y="760"/>
                  </a:lnTo>
                  <a:lnTo>
                    <a:pt x="1946" y="756"/>
                  </a:lnTo>
                  <a:lnTo>
                    <a:pt x="1953" y="754"/>
                  </a:lnTo>
                  <a:lnTo>
                    <a:pt x="1962" y="751"/>
                  </a:lnTo>
                  <a:lnTo>
                    <a:pt x="1967" y="747"/>
                  </a:lnTo>
                  <a:lnTo>
                    <a:pt x="1967" y="747"/>
                  </a:lnTo>
                  <a:lnTo>
                    <a:pt x="1971" y="742"/>
                  </a:lnTo>
                  <a:lnTo>
                    <a:pt x="1973" y="736"/>
                  </a:lnTo>
                  <a:lnTo>
                    <a:pt x="1977" y="724"/>
                  </a:lnTo>
                  <a:lnTo>
                    <a:pt x="1977" y="724"/>
                  </a:lnTo>
                  <a:lnTo>
                    <a:pt x="1978" y="718"/>
                  </a:lnTo>
                  <a:lnTo>
                    <a:pt x="1982" y="713"/>
                  </a:lnTo>
                  <a:lnTo>
                    <a:pt x="1991" y="704"/>
                  </a:lnTo>
                  <a:lnTo>
                    <a:pt x="2000" y="695"/>
                  </a:lnTo>
                  <a:lnTo>
                    <a:pt x="2002" y="689"/>
                  </a:lnTo>
                  <a:lnTo>
                    <a:pt x="2002" y="682"/>
                  </a:lnTo>
                  <a:lnTo>
                    <a:pt x="2002" y="682"/>
                  </a:lnTo>
                  <a:lnTo>
                    <a:pt x="2000" y="675"/>
                  </a:lnTo>
                  <a:lnTo>
                    <a:pt x="1996" y="668"/>
                  </a:lnTo>
                  <a:lnTo>
                    <a:pt x="1993" y="660"/>
                  </a:lnTo>
                  <a:lnTo>
                    <a:pt x="1991" y="653"/>
                  </a:lnTo>
                  <a:lnTo>
                    <a:pt x="1991" y="653"/>
                  </a:lnTo>
                  <a:lnTo>
                    <a:pt x="1991" y="646"/>
                  </a:lnTo>
                  <a:lnTo>
                    <a:pt x="1995" y="639"/>
                  </a:lnTo>
                  <a:lnTo>
                    <a:pt x="2004" y="628"/>
                  </a:lnTo>
                  <a:lnTo>
                    <a:pt x="2004" y="628"/>
                  </a:lnTo>
                  <a:lnTo>
                    <a:pt x="2009" y="621"/>
                  </a:lnTo>
                  <a:lnTo>
                    <a:pt x="2016" y="613"/>
                  </a:lnTo>
                  <a:lnTo>
                    <a:pt x="2024" y="610"/>
                  </a:lnTo>
                  <a:lnTo>
                    <a:pt x="2033" y="606"/>
                  </a:lnTo>
                  <a:lnTo>
                    <a:pt x="2033" y="606"/>
                  </a:lnTo>
                  <a:lnTo>
                    <a:pt x="2043" y="602"/>
                  </a:lnTo>
                  <a:lnTo>
                    <a:pt x="2056" y="599"/>
                  </a:lnTo>
                  <a:lnTo>
                    <a:pt x="2067" y="595"/>
                  </a:lnTo>
                  <a:lnTo>
                    <a:pt x="2080" y="595"/>
                  </a:lnTo>
                  <a:lnTo>
                    <a:pt x="2080" y="595"/>
                  </a:lnTo>
                  <a:lnTo>
                    <a:pt x="2085" y="597"/>
                  </a:lnTo>
                  <a:lnTo>
                    <a:pt x="2091" y="601"/>
                  </a:lnTo>
                  <a:lnTo>
                    <a:pt x="2096" y="602"/>
                  </a:lnTo>
                  <a:lnTo>
                    <a:pt x="2103" y="604"/>
                  </a:lnTo>
                  <a:lnTo>
                    <a:pt x="2103" y="604"/>
                  </a:lnTo>
                  <a:lnTo>
                    <a:pt x="2110" y="601"/>
                  </a:lnTo>
                  <a:lnTo>
                    <a:pt x="2118" y="595"/>
                  </a:lnTo>
                  <a:lnTo>
                    <a:pt x="2129" y="581"/>
                  </a:lnTo>
                  <a:lnTo>
                    <a:pt x="2129" y="581"/>
                  </a:lnTo>
                  <a:lnTo>
                    <a:pt x="2136" y="575"/>
                  </a:lnTo>
                  <a:lnTo>
                    <a:pt x="2141" y="570"/>
                  </a:lnTo>
                  <a:lnTo>
                    <a:pt x="2158" y="561"/>
                  </a:lnTo>
                  <a:lnTo>
                    <a:pt x="2174" y="555"/>
                  </a:lnTo>
                  <a:lnTo>
                    <a:pt x="2192" y="552"/>
                  </a:lnTo>
                  <a:lnTo>
                    <a:pt x="2192" y="552"/>
                  </a:lnTo>
                  <a:lnTo>
                    <a:pt x="2210" y="550"/>
                  </a:lnTo>
                  <a:lnTo>
                    <a:pt x="2219" y="548"/>
                  </a:lnTo>
                  <a:lnTo>
                    <a:pt x="2226" y="543"/>
                  </a:lnTo>
                  <a:lnTo>
                    <a:pt x="2226" y="543"/>
                  </a:lnTo>
                  <a:lnTo>
                    <a:pt x="2232" y="535"/>
                  </a:lnTo>
                  <a:lnTo>
                    <a:pt x="2235" y="528"/>
                  </a:lnTo>
                  <a:lnTo>
                    <a:pt x="2237" y="521"/>
                  </a:lnTo>
                  <a:lnTo>
                    <a:pt x="2234" y="512"/>
                  </a:lnTo>
                  <a:lnTo>
                    <a:pt x="2234" y="512"/>
                  </a:lnTo>
                  <a:lnTo>
                    <a:pt x="2230" y="508"/>
                  </a:lnTo>
                  <a:lnTo>
                    <a:pt x="2223" y="503"/>
                  </a:lnTo>
                  <a:lnTo>
                    <a:pt x="2217" y="497"/>
                  </a:lnTo>
                  <a:lnTo>
                    <a:pt x="2215" y="494"/>
                  </a:lnTo>
                  <a:lnTo>
                    <a:pt x="2215" y="492"/>
                  </a:lnTo>
                  <a:lnTo>
                    <a:pt x="2215" y="492"/>
                  </a:lnTo>
                  <a:lnTo>
                    <a:pt x="2217" y="490"/>
                  </a:lnTo>
                  <a:lnTo>
                    <a:pt x="2219" y="488"/>
                  </a:lnTo>
                  <a:lnTo>
                    <a:pt x="2224" y="488"/>
                  </a:lnTo>
                  <a:lnTo>
                    <a:pt x="2230" y="490"/>
                  </a:lnTo>
                  <a:lnTo>
                    <a:pt x="2235" y="490"/>
                  </a:lnTo>
                  <a:lnTo>
                    <a:pt x="2235" y="490"/>
                  </a:lnTo>
                  <a:lnTo>
                    <a:pt x="2241" y="487"/>
                  </a:lnTo>
                  <a:lnTo>
                    <a:pt x="2244" y="481"/>
                  </a:lnTo>
                  <a:lnTo>
                    <a:pt x="2250" y="478"/>
                  </a:lnTo>
                  <a:lnTo>
                    <a:pt x="2253" y="472"/>
                  </a:lnTo>
                  <a:lnTo>
                    <a:pt x="2253" y="472"/>
                  </a:lnTo>
                  <a:lnTo>
                    <a:pt x="2259" y="470"/>
                  </a:lnTo>
                  <a:lnTo>
                    <a:pt x="2262" y="470"/>
                  </a:lnTo>
                  <a:lnTo>
                    <a:pt x="2273" y="472"/>
                  </a:lnTo>
                  <a:lnTo>
                    <a:pt x="2273" y="472"/>
                  </a:lnTo>
                  <a:lnTo>
                    <a:pt x="2281" y="472"/>
                  </a:lnTo>
                  <a:lnTo>
                    <a:pt x="2286" y="470"/>
                  </a:lnTo>
                  <a:lnTo>
                    <a:pt x="2291" y="469"/>
                  </a:lnTo>
                  <a:lnTo>
                    <a:pt x="2299" y="469"/>
                  </a:lnTo>
                  <a:lnTo>
                    <a:pt x="2299" y="469"/>
                  </a:lnTo>
                  <a:lnTo>
                    <a:pt x="2304" y="472"/>
                  </a:lnTo>
                  <a:lnTo>
                    <a:pt x="2308" y="476"/>
                  </a:lnTo>
                  <a:lnTo>
                    <a:pt x="2315" y="487"/>
                  </a:lnTo>
                  <a:lnTo>
                    <a:pt x="2315" y="487"/>
                  </a:lnTo>
                  <a:lnTo>
                    <a:pt x="2322" y="492"/>
                  </a:lnTo>
                  <a:lnTo>
                    <a:pt x="2331" y="496"/>
                  </a:lnTo>
                  <a:lnTo>
                    <a:pt x="2349" y="499"/>
                  </a:lnTo>
                  <a:lnTo>
                    <a:pt x="2349" y="499"/>
                  </a:lnTo>
                  <a:lnTo>
                    <a:pt x="2357" y="501"/>
                  </a:lnTo>
                  <a:lnTo>
                    <a:pt x="2362" y="501"/>
                  </a:lnTo>
                  <a:lnTo>
                    <a:pt x="2366" y="497"/>
                  </a:lnTo>
                  <a:lnTo>
                    <a:pt x="2367" y="490"/>
                  </a:lnTo>
                  <a:lnTo>
                    <a:pt x="2367" y="490"/>
                  </a:lnTo>
                  <a:lnTo>
                    <a:pt x="2369" y="483"/>
                  </a:lnTo>
                  <a:lnTo>
                    <a:pt x="2371" y="479"/>
                  </a:lnTo>
                  <a:lnTo>
                    <a:pt x="2377" y="478"/>
                  </a:lnTo>
                  <a:lnTo>
                    <a:pt x="2382" y="476"/>
                  </a:lnTo>
                  <a:lnTo>
                    <a:pt x="2382" y="476"/>
                  </a:lnTo>
                  <a:lnTo>
                    <a:pt x="2389" y="474"/>
                  </a:lnTo>
                  <a:lnTo>
                    <a:pt x="2391" y="469"/>
                  </a:lnTo>
                  <a:lnTo>
                    <a:pt x="2391" y="463"/>
                  </a:lnTo>
                  <a:lnTo>
                    <a:pt x="2389" y="458"/>
                  </a:lnTo>
                  <a:lnTo>
                    <a:pt x="2389" y="458"/>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a:p>
          </p:txBody>
        </p:sp>
        <p:sp>
          <p:nvSpPr>
            <p:cNvPr id="20" name="Freeform 12">
              <a:hlinkHover r:id="" action="ppaction://noaction"/>
              <a:extLst>
                <a:ext uri="{FF2B5EF4-FFF2-40B4-BE49-F238E27FC236}">
                  <a16:creationId xmlns:a16="http://schemas.microsoft.com/office/drawing/2014/main" id="{ECA33C97-EA6E-5094-4690-A0424F8E2E95}"/>
                </a:ext>
              </a:extLst>
            </p:cNvPr>
            <p:cNvSpPr>
              <a:spLocks noEditPoints="1"/>
            </p:cNvSpPr>
            <p:nvPr/>
          </p:nvSpPr>
          <p:spPr bwMode="auto">
            <a:xfrm>
              <a:off x="6351907" y="975097"/>
              <a:ext cx="1116013" cy="832644"/>
            </a:xfrm>
            <a:custGeom>
              <a:avLst/>
              <a:gdLst>
                <a:gd name="T0" fmla="*/ 231 w 1406"/>
                <a:gd name="T1" fmla="*/ 660 h 1049"/>
                <a:gd name="T2" fmla="*/ 240 w 1406"/>
                <a:gd name="T3" fmla="*/ 588 h 1049"/>
                <a:gd name="T4" fmla="*/ 204 w 1406"/>
                <a:gd name="T5" fmla="*/ 640 h 1049"/>
                <a:gd name="T6" fmla="*/ 1200 w 1406"/>
                <a:gd name="T7" fmla="*/ 159 h 1049"/>
                <a:gd name="T8" fmla="*/ 1373 w 1406"/>
                <a:gd name="T9" fmla="*/ 3 h 1049"/>
                <a:gd name="T10" fmla="*/ 1169 w 1406"/>
                <a:gd name="T11" fmla="*/ 96 h 1049"/>
                <a:gd name="T12" fmla="*/ 267 w 1406"/>
                <a:gd name="T13" fmla="*/ 700 h 1049"/>
                <a:gd name="T14" fmla="*/ 356 w 1406"/>
                <a:gd name="T15" fmla="*/ 669 h 1049"/>
                <a:gd name="T16" fmla="*/ 336 w 1406"/>
                <a:gd name="T17" fmla="*/ 602 h 1049"/>
                <a:gd name="T18" fmla="*/ 320 w 1406"/>
                <a:gd name="T19" fmla="*/ 521 h 1049"/>
                <a:gd name="T20" fmla="*/ 267 w 1406"/>
                <a:gd name="T21" fmla="*/ 516 h 1049"/>
                <a:gd name="T22" fmla="*/ 289 w 1406"/>
                <a:gd name="T23" fmla="*/ 584 h 1049"/>
                <a:gd name="T24" fmla="*/ 277 w 1406"/>
                <a:gd name="T25" fmla="*/ 640 h 1049"/>
                <a:gd name="T26" fmla="*/ 525 w 1406"/>
                <a:gd name="T27" fmla="*/ 566 h 1049"/>
                <a:gd name="T28" fmla="*/ 126 w 1406"/>
                <a:gd name="T29" fmla="*/ 338 h 1049"/>
                <a:gd name="T30" fmla="*/ 85 w 1406"/>
                <a:gd name="T31" fmla="*/ 302 h 1049"/>
                <a:gd name="T32" fmla="*/ 36 w 1406"/>
                <a:gd name="T33" fmla="*/ 316 h 1049"/>
                <a:gd name="T34" fmla="*/ 16 w 1406"/>
                <a:gd name="T35" fmla="*/ 342 h 1049"/>
                <a:gd name="T36" fmla="*/ 106 w 1406"/>
                <a:gd name="T37" fmla="*/ 356 h 1049"/>
                <a:gd name="T38" fmla="*/ 1033 w 1406"/>
                <a:gd name="T39" fmla="*/ 877 h 1049"/>
                <a:gd name="T40" fmla="*/ 1118 w 1406"/>
                <a:gd name="T41" fmla="*/ 691 h 1049"/>
                <a:gd name="T42" fmla="*/ 1303 w 1406"/>
                <a:gd name="T43" fmla="*/ 682 h 1049"/>
                <a:gd name="T44" fmla="*/ 1268 w 1406"/>
                <a:gd name="T45" fmla="*/ 619 h 1049"/>
                <a:gd name="T46" fmla="*/ 1274 w 1406"/>
                <a:gd name="T47" fmla="*/ 472 h 1049"/>
                <a:gd name="T48" fmla="*/ 1277 w 1406"/>
                <a:gd name="T49" fmla="*/ 208 h 1049"/>
                <a:gd name="T50" fmla="*/ 1180 w 1406"/>
                <a:gd name="T51" fmla="*/ 251 h 1049"/>
                <a:gd name="T52" fmla="*/ 1042 w 1406"/>
                <a:gd name="T53" fmla="*/ 289 h 1049"/>
                <a:gd name="T54" fmla="*/ 999 w 1406"/>
                <a:gd name="T55" fmla="*/ 302 h 1049"/>
                <a:gd name="T56" fmla="*/ 894 w 1406"/>
                <a:gd name="T57" fmla="*/ 358 h 1049"/>
                <a:gd name="T58" fmla="*/ 955 w 1406"/>
                <a:gd name="T59" fmla="*/ 289 h 1049"/>
                <a:gd name="T60" fmla="*/ 798 w 1406"/>
                <a:gd name="T61" fmla="*/ 190 h 1049"/>
                <a:gd name="T62" fmla="*/ 749 w 1406"/>
                <a:gd name="T63" fmla="*/ 170 h 1049"/>
                <a:gd name="T64" fmla="*/ 682 w 1406"/>
                <a:gd name="T65" fmla="*/ 183 h 1049"/>
                <a:gd name="T66" fmla="*/ 591 w 1406"/>
                <a:gd name="T67" fmla="*/ 264 h 1049"/>
                <a:gd name="T68" fmla="*/ 525 w 1406"/>
                <a:gd name="T69" fmla="*/ 342 h 1049"/>
                <a:gd name="T70" fmla="*/ 452 w 1406"/>
                <a:gd name="T71" fmla="*/ 394 h 1049"/>
                <a:gd name="T72" fmla="*/ 429 w 1406"/>
                <a:gd name="T73" fmla="*/ 449 h 1049"/>
                <a:gd name="T74" fmla="*/ 443 w 1406"/>
                <a:gd name="T75" fmla="*/ 510 h 1049"/>
                <a:gd name="T76" fmla="*/ 523 w 1406"/>
                <a:gd name="T77" fmla="*/ 503 h 1049"/>
                <a:gd name="T78" fmla="*/ 586 w 1406"/>
                <a:gd name="T79" fmla="*/ 554 h 1049"/>
                <a:gd name="T80" fmla="*/ 617 w 1406"/>
                <a:gd name="T81" fmla="*/ 416 h 1049"/>
                <a:gd name="T82" fmla="*/ 716 w 1406"/>
                <a:gd name="T83" fmla="*/ 322 h 1049"/>
                <a:gd name="T84" fmla="*/ 704 w 1406"/>
                <a:gd name="T85" fmla="*/ 459 h 1049"/>
                <a:gd name="T86" fmla="*/ 745 w 1406"/>
                <a:gd name="T87" fmla="*/ 479 h 1049"/>
                <a:gd name="T88" fmla="*/ 669 w 1406"/>
                <a:gd name="T89" fmla="*/ 561 h 1049"/>
                <a:gd name="T90" fmla="*/ 541 w 1406"/>
                <a:gd name="T91" fmla="*/ 610 h 1049"/>
                <a:gd name="T92" fmla="*/ 505 w 1406"/>
                <a:gd name="T93" fmla="*/ 525 h 1049"/>
                <a:gd name="T94" fmla="*/ 474 w 1406"/>
                <a:gd name="T95" fmla="*/ 577 h 1049"/>
                <a:gd name="T96" fmla="*/ 414 w 1406"/>
                <a:gd name="T97" fmla="*/ 673 h 1049"/>
                <a:gd name="T98" fmla="*/ 325 w 1406"/>
                <a:gd name="T99" fmla="*/ 724 h 1049"/>
                <a:gd name="T100" fmla="*/ 338 w 1406"/>
                <a:gd name="T101" fmla="*/ 814 h 1049"/>
                <a:gd name="T102" fmla="*/ 208 w 1406"/>
                <a:gd name="T103" fmla="*/ 861 h 1049"/>
                <a:gd name="T104" fmla="*/ 304 w 1406"/>
                <a:gd name="T105" fmla="*/ 997 h 1049"/>
                <a:gd name="T106" fmla="*/ 407 w 1406"/>
                <a:gd name="T107" fmla="*/ 854 h 1049"/>
                <a:gd name="T108" fmla="*/ 572 w 1406"/>
                <a:gd name="T109" fmla="*/ 917 h 1049"/>
                <a:gd name="T110" fmla="*/ 573 w 1406"/>
                <a:gd name="T111" fmla="*/ 986 h 1049"/>
                <a:gd name="T112" fmla="*/ 608 w 1406"/>
                <a:gd name="T113" fmla="*/ 910 h 1049"/>
                <a:gd name="T114" fmla="*/ 582 w 1406"/>
                <a:gd name="T115" fmla="*/ 859 h 1049"/>
                <a:gd name="T116" fmla="*/ 671 w 1406"/>
                <a:gd name="T117" fmla="*/ 984 h 1049"/>
                <a:gd name="T118" fmla="*/ 715 w 1406"/>
                <a:gd name="T119" fmla="*/ 928 h 1049"/>
                <a:gd name="T120" fmla="*/ 798 w 1406"/>
                <a:gd name="T121" fmla="*/ 1015 h 1049"/>
                <a:gd name="T122" fmla="*/ 928 w 1406"/>
                <a:gd name="T123" fmla="*/ 1035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6" h="1049">
                  <a:moveTo>
                    <a:pt x="1095" y="206"/>
                  </a:moveTo>
                  <a:lnTo>
                    <a:pt x="1095" y="206"/>
                  </a:lnTo>
                  <a:lnTo>
                    <a:pt x="1096" y="206"/>
                  </a:lnTo>
                  <a:lnTo>
                    <a:pt x="1096" y="206"/>
                  </a:lnTo>
                  <a:lnTo>
                    <a:pt x="1100" y="208"/>
                  </a:lnTo>
                  <a:lnTo>
                    <a:pt x="1102" y="210"/>
                  </a:lnTo>
                  <a:lnTo>
                    <a:pt x="1104" y="217"/>
                  </a:lnTo>
                  <a:lnTo>
                    <a:pt x="1104" y="221"/>
                  </a:lnTo>
                  <a:lnTo>
                    <a:pt x="1102" y="224"/>
                  </a:lnTo>
                  <a:lnTo>
                    <a:pt x="1098" y="226"/>
                  </a:lnTo>
                  <a:lnTo>
                    <a:pt x="1095" y="224"/>
                  </a:lnTo>
                  <a:lnTo>
                    <a:pt x="1095" y="224"/>
                  </a:lnTo>
                  <a:lnTo>
                    <a:pt x="1093" y="224"/>
                  </a:lnTo>
                  <a:lnTo>
                    <a:pt x="1089" y="221"/>
                  </a:lnTo>
                  <a:lnTo>
                    <a:pt x="1087" y="213"/>
                  </a:lnTo>
                  <a:lnTo>
                    <a:pt x="1087" y="210"/>
                  </a:lnTo>
                  <a:lnTo>
                    <a:pt x="1089" y="208"/>
                  </a:lnTo>
                  <a:lnTo>
                    <a:pt x="1091" y="206"/>
                  </a:lnTo>
                  <a:lnTo>
                    <a:pt x="1095" y="206"/>
                  </a:lnTo>
                  <a:lnTo>
                    <a:pt x="1095" y="206"/>
                  </a:lnTo>
                  <a:close/>
                  <a:moveTo>
                    <a:pt x="197" y="669"/>
                  </a:moveTo>
                  <a:lnTo>
                    <a:pt x="197" y="669"/>
                  </a:lnTo>
                  <a:lnTo>
                    <a:pt x="201" y="668"/>
                  </a:lnTo>
                  <a:lnTo>
                    <a:pt x="206" y="668"/>
                  </a:lnTo>
                  <a:lnTo>
                    <a:pt x="206" y="668"/>
                  </a:lnTo>
                  <a:lnTo>
                    <a:pt x="211" y="669"/>
                  </a:lnTo>
                  <a:lnTo>
                    <a:pt x="217" y="671"/>
                  </a:lnTo>
                  <a:lnTo>
                    <a:pt x="217" y="671"/>
                  </a:lnTo>
                  <a:lnTo>
                    <a:pt x="220" y="669"/>
                  </a:lnTo>
                  <a:lnTo>
                    <a:pt x="222" y="666"/>
                  </a:lnTo>
                  <a:lnTo>
                    <a:pt x="222" y="666"/>
                  </a:lnTo>
                  <a:lnTo>
                    <a:pt x="231" y="660"/>
                  </a:lnTo>
                  <a:lnTo>
                    <a:pt x="231" y="660"/>
                  </a:lnTo>
                  <a:lnTo>
                    <a:pt x="239" y="658"/>
                  </a:lnTo>
                  <a:lnTo>
                    <a:pt x="239" y="658"/>
                  </a:lnTo>
                  <a:lnTo>
                    <a:pt x="242" y="655"/>
                  </a:lnTo>
                  <a:lnTo>
                    <a:pt x="244" y="651"/>
                  </a:lnTo>
                  <a:lnTo>
                    <a:pt x="244" y="651"/>
                  </a:lnTo>
                  <a:lnTo>
                    <a:pt x="246" y="648"/>
                  </a:lnTo>
                  <a:lnTo>
                    <a:pt x="249" y="644"/>
                  </a:lnTo>
                  <a:lnTo>
                    <a:pt x="249" y="644"/>
                  </a:lnTo>
                  <a:lnTo>
                    <a:pt x="249" y="639"/>
                  </a:lnTo>
                  <a:lnTo>
                    <a:pt x="248" y="635"/>
                  </a:lnTo>
                  <a:lnTo>
                    <a:pt x="246" y="631"/>
                  </a:lnTo>
                  <a:lnTo>
                    <a:pt x="244" y="628"/>
                  </a:lnTo>
                  <a:lnTo>
                    <a:pt x="244" y="628"/>
                  </a:lnTo>
                  <a:lnTo>
                    <a:pt x="246" y="620"/>
                  </a:lnTo>
                  <a:lnTo>
                    <a:pt x="246" y="620"/>
                  </a:lnTo>
                  <a:lnTo>
                    <a:pt x="246" y="615"/>
                  </a:lnTo>
                  <a:lnTo>
                    <a:pt x="246" y="615"/>
                  </a:lnTo>
                  <a:lnTo>
                    <a:pt x="248" y="611"/>
                  </a:lnTo>
                  <a:lnTo>
                    <a:pt x="249" y="610"/>
                  </a:lnTo>
                  <a:lnTo>
                    <a:pt x="255" y="606"/>
                  </a:lnTo>
                  <a:lnTo>
                    <a:pt x="255" y="606"/>
                  </a:lnTo>
                  <a:lnTo>
                    <a:pt x="257" y="602"/>
                  </a:lnTo>
                  <a:lnTo>
                    <a:pt x="257" y="597"/>
                  </a:lnTo>
                  <a:lnTo>
                    <a:pt x="255" y="592"/>
                  </a:lnTo>
                  <a:lnTo>
                    <a:pt x="251" y="588"/>
                  </a:lnTo>
                  <a:lnTo>
                    <a:pt x="251" y="588"/>
                  </a:lnTo>
                  <a:lnTo>
                    <a:pt x="249" y="588"/>
                  </a:lnTo>
                  <a:lnTo>
                    <a:pt x="248" y="588"/>
                  </a:lnTo>
                  <a:lnTo>
                    <a:pt x="242" y="588"/>
                  </a:lnTo>
                  <a:lnTo>
                    <a:pt x="242" y="588"/>
                  </a:lnTo>
                  <a:lnTo>
                    <a:pt x="240" y="588"/>
                  </a:lnTo>
                  <a:lnTo>
                    <a:pt x="240" y="588"/>
                  </a:lnTo>
                  <a:lnTo>
                    <a:pt x="239" y="586"/>
                  </a:lnTo>
                  <a:lnTo>
                    <a:pt x="235" y="584"/>
                  </a:lnTo>
                  <a:lnTo>
                    <a:pt x="235" y="584"/>
                  </a:lnTo>
                  <a:lnTo>
                    <a:pt x="231" y="584"/>
                  </a:lnTo>
                  <a:lnTo>
                    <a:pt x="228" y="586"/>
                  </a:lnTo>
                  <a:lnTo>
                    <a:pt x="224" y="592"/>
                  </a:lnTo>
                  <a:lnTo>
                    <a:pt x="224" y="592"/>
                  </a:lnTo>
                  <a:lnTo>
                    <a:pt x="219" y="597"/>
                  </a:lnTo>
                  <a:lnTo>
                    <a:pt x="211" y="601"/>
                  </a:lnTo>
                  <a:lnTo>
                    <a:pt x="211" y="601"/>
                  </a:lnTo>
                  <a:lnTo>
                    <a:pt x="206" y="602"/>
                  </a:lnTo>
                  <a:lnTo>
                    <a:pt x="204" y="602"/>
                  </a:lnTo>
                  <a:lnTo>
                    <a:pt x="202" y="604"/>
                  </a:lnTo>
                  <a:lnTo>
                    <a:pt x="202" y="604"/>
                  </a:lnTo>
                  <a:lnTo>
                    <a:pt x="201" y="606"/>
                  </a:lnTo>
                  <a:lnTo>
                    <a:pt x="202" y="608"/>
                  </a:lnTo>
                  <a:lnTo>
                    <a:pt x="204" y="611"/>
                  </a:lnTo>
                  <a:lnTo>
                    <a:pt x="204" y="611"/>
                  </a:lnTo>
                  <a:lnTo>
                    <a:pt x="204" y="613"/>
                  </a:lnTo>
                  <a:lnTo>
                    <a:pt x="204" y="615"/>
                  </a:lnTo>
                  <a:lnTo>
                    <a:pt x="201" y="615"/>
                  </a:lnTo>
                  <a:lnTo>
                    <a:pt x="197" y="617"/>
                  </a:lnTo>
                  <a:lnTo>
                    <a:pt x="195" y="619"/>
                  </a:lnTo>
                  <a:lnTo>
                    <a:pt x="197" y="622"/>
                  </a:lnTo>
                  <a:lnTo>
                    <a:pt x="197" y="622"/>
                  </a:lnTo>
                  <a:lnTo>
                    <a:pt x="197" y="624"/>
                  </a:lnTo>
                  <a:lnTo>
                    <a:pt x="199" y="626"/>
                  </a:lnTo>
                  <a:lnTo>
                    <a:pt x="202" y="630"/>
                  </a:lnTo>
                  <a:lnTo>
                    <a:pt x="202" y="630"/>
                  </a:lnTo>
                  <a:lnTo>
                    <a:pt x="204" y="635"/>
                  </a:lnTo>
                  <a:lnTo>
                    <a:pt x="204" y="640"/>
                  </a:lnTo>
                  <a:lnTo>
                    <a:pt x="204" y="640"/>
                  </a:lnTo>
                  <a:lnTo>
                    <a:pt x="202" y="646"/>
                  </a:lnTo>
                  <a:lnTo>
                    <a:pt x="199" y="651"/>
                  </a:lnTo>
                  <a:lnTo>
                    <a:pt x="199" y="651"/>
                  </a:lnTo>
                  <a:lnTo>
                    <a:pt x="195" y="653"/>
                  </a:lnTo>
                  <a:lnTo>
                    <a:pt x="193" y="655"/>
                  </a:lnTo>
                  <a:lnTo>
                    <a:pt x="193" y="655"/>
                  </a:lnTo>
                  <a:lnTo>
                    <a:pt x="191" y="660"/>
                  </a:lnTo>
                  <a:lnTo>
                    <a:pt x="190" y="664"/>
                  </a:lnTo>
                  <a:lnTo>
                    <a:pt x="190" y="664"/>
                  </a:lnTo>
                  <a:lnTo>
                    <a:pt x="190" y="668"/>
                  </a:lnTo>
                  <a:lnTo>
                    <a:pt x="191" y="669"/>
                  </a:lnTo>
                  <a:lnTo>
                    <a:pt x="191" y="669"/>
                  </a:lnTo>
                  <a:lnTo>
                    <a:pt x="195" y="669"/>
                  </a:lnTo>
                  <a:lnTo>
                    <a:pt x="197" y="669"/>
                  </a:lnTo>
                  <a:lnTo>
                    <a:pt x="197" y="669"/>
                  </a:lnTo>
                  <a:close/>
                  <a:moveTo>
                    <a:pt x="1149" y="163"/>
                  </a:moveTo>
                  <a:lnTo>
                    <a:pt x="1149" y="163"/>
                  </a:lnTo>
                  <a:lnTo>
                    <a:pt x="1153" y="166"/>
                  </a:lnTo>
                  <a:lnTo>
                    <a:pt x="1156" y="170"/>
                  </a:lnTo>
                  <a:lnTo>
                    <a:pt x="1160" y="174"/>
                  </a:lnTo>
                  <a:lnTo>
                    <a:pt x="1165" y="177"/>
                  </a:lnTo>
                  <a:lnTo>
                    <a:pt x="1165" y="177"/>
                  </a:lnTo>
                  <a:lnTo>
                    <a:pt x="1172" y="181"/>
                  </a:lnTo>
                  <a:lnTo>
                    <a:pt x="1182" y="183"/>
                  </a:lnTo>
                  <a:lnTo>
                    <a:pt x="1192" y="183"/>
                  </a:lnTo>
                  <a:lnTo>
                    <a:pt x="1196" y="181"/>
                  </a:lnTo>
                  <a:lnTo>
                    <a:pt x="1198" y="179"/>
                  </a:lnTo>
                  <a:lnTo>
                    <a:pt x="1198" y="179"/>
                  </a:lnTo>
                  <a:lnTo>
                    <a:pt x="1200" y="175"/>
                  </a:lnTo>
                  <a:lnTo>
                    <a:pt x="1200" y="170"/>
                  </a:lnTo>
                  <a:lnTo>
                    <a:pt x="1200" y="159"/>
                  </a:lnTo>
                  <a:lnTo>
                    <a:pt x="1196" y="141"/>
                  </a:lnTo>
                  <a:lnTo>
                    <a:pt x="1196" y="141"/>
                  </a:lnTo>
                  <a:lnTo>
                    <a:pt x="1194" y="127"/>
                  </a:lnTo>
                  <a:lnTo>
                    <a:pt x="1194" y="114"/>
                  </a:lnTo>
                  <a:lnTo>
                    <a:pt x="1198" y="99"/>
                  </a:lnTo>
                  <a:lnTo>
                    <a:pt x="1203" y="87"/>
                  </a:lnTo>
                  <a:lnTo>
                    <a:pt x="1203" y="87"/>
                  </a:lnTo>
                  <a:lnTo>
                    <a:pt x="1211" y="79"/>
                  </a:lnTo>
                  <a:lnTo>
                    <a:pt x="1220" y="70"/>
                  </a:lnTo>
                  <a:lnTo>
                    <a:pt x="1239" y="60"/>
                  </a:lnTo>
                  <a:lnTo>
                    <a:pt x="1239" y="60"/>
                  </a:lnTo>
                  <a:lnTo>
                    <a:pt x="1254" y="51"/>
                  </a:lnTo>
                  <a:lnTo>
                    <a:pt x="1268" y="43"/>
                  </a:lnTo>
                  <a:lnTo>
                    <a:pt x="1283" y="40"/>
                  </a:lnTo>
                  <a:lnTo>
                    <a:pt x="1301" y="36"/>
                  </a:lnTo>
                  <a:lnTo>
                    <a:pt x="1301" y="36"/>
                  </a:lnTo>
                  <a:lnTo>
                    <a:pt x="1341" y="32"/>
                  </a:lnTo>
                  <a:lnTo>
                    <a:pt x="1341" y="32"/>
                  </a:lnTo>
                  <a:lnTo>
                    <a:pt x="1368" y="29"/>
                  </a:lnTo>
                  <a:lnTo>
                    <a:pt x="1381" y="27"/>
                  </a:lnTo>
                  <a:lnTo>
                    <a:pt x="1393" y="23"/>
                  </a:lnTo>
                  <a:lnTo>
                    <a:pt x="1393" y="23"/>
                  </a:lnTo>
                  <a:lnTo>
                    <a:pt x="1401" y="20"/>
                  </a:lnTo>
                  <a:lnTo>
                    <a:pt x="1404" y="18"/>
                  </a:lnTo>
                  <a:lnTo>
                    <a:pt x="1406" y="16"/>
                  </a:lnTo>
                  <a:lnTo>
                    <a:pt x="1406" y="13"/>
                  </a:lnTo>
                  <a:lnTo>
                    <a:pt x="1402" y="7"/>
                  </a:lnTo>
                  <a:lnTo>
                    <a:pt x="1402" y="7"/>
                  </a:lnTo>
                  <a:lnTo>
                    <a:pt x="1395" y="2"/>
                  </a:lnTo>
                  <a:lnTo>
                    <a:pt x="1388" y="0"/>
                  </a:lnTo>
                  <a:lnTo>
                    <a:pt x="1381" y="0"/>
                  </a:lnTo>
                  <a:lnTo>
                    <a:pt x="1373" y="3"/>
                  </a:lnTo>
                  <a:lnTo>
                    <a:pt x="1373" y="3"/>
                  </a:lnTo>
                  <a:lnTo>
                    <a:pt x="1366" y="7"/>
                  </a:lnTo>
                  <a:lnTo>
                    <a:pt x="1366" y="7"/>
                  </a:lnTo>
                  <a:lnTo>
                    <a:pt x="1353" y="13"/>
                  </a:lnTo>
                  <a:lnTo>
                    <a:pt x="1341" y="16"/>
                  </a:lnTo>
                  <a:lnTo>
                    <a:pt x="1341" y="16"/>
                  </a:lnTo>
                  <a:lnTo>
                    <a:pt x="1328" y="16"/>
                  </a:lnTo>
                  <a:lnTo>
                    <a:pt x="1314" y="16"/>
                  </a:lnTo>
                  <a:lnTo>
                    <a:pt x="1314" y="16"/>
                  </a:lnTo>
                  <a:lnTo>
                    <a:pt x="1301" y="16"/>
                  </a:lnTo>
                  <a:lnTo>
                    <a:pt x="1294" y="16"/>
                  </a:lnTo>
                  <a:lnTo>
                    <a:pt x="1288" y="18"/>
                  </a:lnTo>
                  <a:lnTo>
                    <a:pt x="1288" y="18"/>
                  </a:lnTo>
                  <a:lnTo>
                    <a:pt x="1272" y="27"/>
                  </a:lnTo>
                  <a:lnTo>
                    <a:pt x="1265" y="31"/>
                  </a:lnTo>
                  <a:lnTo>
                    <a:pt x="1256" y="32"/>
                  </a:lnTo>
                  <a:lnTo>
                    <a:pt x="1256" y="32"/>
                  </a:lnTo>
                  <a:lnTo>
                    <a:pt x="1243" y="34"/>
                  </a:lnTo>
                  <a:lnTo>
                    <a:pt x="1232" y="36"/>
                  </a:lnTo>
                  <a:lnTo>
                    <a:pt x="1220" y="38"/>
                  </a:lnTo>
                  <a:lnTo>
                    <a:pt x="1209" y="41"/>
                  </a:lnTo>
                  <a:lnTo>
                    <a:pt x="1209" y="41"/>
                  </a:lnTo>
                  <a:lnTo>
                    <a:pt x="1198" y="49"/>
                  </a:lnTo>
                  <a:lnTo>
                    <a:pt x="1187" y="58"/>
                  </a:lnTo>
                  <a:lnTo>
                    <a:pt x="1180" y="69"/>
                  </a:lnTo>
                  <a:lnTo>
                    <a:pt x="1176" y="72"/>
                  </a:lnTo>
                  <a:lnTo>
                    <a:pt x="1174" y="78"/>
                  </a:lnTo>
                  <a:lnTo>
                    <a:pt x="1174" y="78"/>
                  </a:lnTo>
                  <a:lnTo>
                    <a:pt x="1174" y="87"/>
                  </a:lnTo>
                  <a:lnTo>
                    <a:pt x="1172" y="90"/>
                  </a:lnTo>
                  <a:lnTo>
                    <a:pt x="1169" y="96"/>
                  </a:lnTo>
                  <a:lnTo>
                    <a:pt x="1169" y="96"/>
                  </a:lnTo>
                  <a:lnTo>
                    <a:pt x="1156" y="107"/>
                  </a:lnTo>
                  <a:lnTo>
                    <a:pt x="1149" y="114"/>
                  </a:lnTo>
                  <a:lnTo>
                    <a:pt x="1144" y="121"/>
                  </a:lnTo>
                  <a:lnTo>
                    <a:pt x="1144" y="121"/>
                  </a:lnTo>
                  <a:lnTo>
                    <a:pt x="1138" y="136"/>
                  </a:lnTo>
                  <a:lnTo>
                    <a:pt x="1136" y="143"/>
                  </a:lnTo>
                  <a:lnTo>
                    <a:pt x="1136" y="152"/>
                  </a:lnTo>
                  <a:lnTo>
                    <a:pt x="1136" y="152"/>
                  </a:lnTo>
                  <a:lnTo>
                    <a:pt x="1136" y="157"/>
                  </a:lnTo>
                  <a:lnTo>
                    <a:pt x="1140" y="159"/>
                  </a:lnTo>
                  <a:lnTo>
                    <a:pt x="1149" y="163"/>
                  </a:lnTo>
                  <a:lnTo>
                    <a:pt x="1149" y="163"/>
                  </a:lnTo>
                  <a:close/>
                  <a:moveTo>
                    <a:pt x="286" y="675"/>
                  </a:moveTo>
                  <a:lnTo>
                    <a:pt x="286" y="675"/>
                  </a:lnTo>
                  <a:lnTo>
                    <a:pt x="278" y="677"/>
                  </a:lnTo>
                  <a:lnTo>
                    <a:pt x="275" y="682"/>
                  </a:lnTo>
                  <a:lnTo>
                    <a:pt x="275" y="682"/>
                  </a:lnTo>
                  <a:lnTo>
                    <a:pt x="271" y="686"/>
                  </a:lnTo>
                  <a:lnTo>
                    <a:pt x="266" y="691"/>
                  </a:lnTo>
                  <a:lnTo>
                    <a:pt x="266" y="691"/>
                  </a:lnTo>
                  <a:lnTo>
                    <a:pt x="260" y="695"/>
                  </a:lnTo>
                  <a:lnTo>
                    <a:pt x="255" y="698"/>
                  </a:lnTo>
                  <a:lnTo>
                    <a:pt x="255" y="698"/>
                  </a:lnTo>
                  <a:lnTo>
                    <a:pt x="255" y="702"/>
                  </a:lnTo>
                  <a:lnTo>
                    <a:pt x="255" y="704"/>
                  </a:lnTo>
                  <a:lnTo>
                    <a:pt x="257" y="706"/>
                  </a:lnTo>
                  <a:lnTo>
                    <a:pt x="258" y="706"/>
                  </a:lnTo>
                  <a:lnTo>
                    <a:pt x="258" y="706"/>
                  </a:lnTo>
                  <a:lnTo>
                    <a:pt x="262" y="706"/>
                  </a:lnTo>
                  <a:lnTo>
                    <a:pt x="264" y="704"/>
                  </a:lnTo>
                  <a:lnTo>
                    <a:pt x="267" y="700"/>
                  </a:lnTo>
                  <a:lnTo>
                    <a:pt x="267" y="700"/>
                  </a:lnTo>
                  <a:lnTo>
                    <a:pt x="275" y="695"/>
                  </a:lnTo>
                  <a:lnTo>
                    <a:pt x="278" y="695"/>
                  </a:lnTo>
                  <a:lnTo>
                    <a:pt x="282" y="695"/>
                  </a:lnTo>
                  <a:lnTo>
                    <a:pt x="282" y="695"/>
                  </a:lnTo>
                  <a:lnTo>
                    <a:pt x="289" y="695"/>
                  </a:lnTo>
                  <a:lnTo>
                    <a:pt x="291" y="695"/>
                  </a:lnTo>
                  <a:lnTo>
                    <a:pt x="295" y="693"/>
                  </a:lnTo>
                  <a:lnTo>
                    <a:pt x="295" y="693"/>
                  </a:lnTo>
                  <a:lnTo>
                    <a:pt x="298" y="691"/>
                  </a:lnTo>
                  <a:lnTo>
                    <a:pt x="300" y="691"/>
                  </a:lnTo>
                  <a:lnTo>
                    <a:pt x="307" y="693"/>
                  </a:lnTo>
                  <a:lnTo>
                    <a:pt x="307" y="693"/>
                  </a:lnTo>
                  <a:lnTo>
                    <a:pt x="313" y="691"/>
                  </a:lnTo>
                  <a:lnTo>
                    <a:pt x="316" y="689"/>
                  </a:lnTo>
                  <a:lnTo>
                    <a:pt x="320" y="686"/>
                  </a:lnTo>
                  <a:lnTo>
                    <a:pt x="324" y="684"/>
                  </a:lnTo>
                  <a:lnTo>
                    <a:pt x="324" y="684"/>
                  </a:lnTo>
                  <a:lnTo>
                    <a:pt x="331" y="684"/>
                  </a:lnTo>
                  <a:lnTo>
                    <a:pt x="336" y="686"/>
                  </a:lnTo>
                  <a:lnTo>
                    <a:pt x="336" y="686"/>
                  </a:lnTo>
                  <a:lnTo>
                    <a:pt x="353" y="686"/>
                  </a:lnTo>
                  <a:lnTo>
                    <a:pt x="353" y="686"/>
                  </a:lnTo>
                  <a:lnTo>
                    <a:pt x="358" y="684"/>
                  </a:lnTo>
                  <a:lnTo>
                    <a:pt x="365" y="680"/>
                  </a:lnTo>
                  <a:lnTo>
                    <a:pt x="365" y="680"/>
                  </a:lnTo>
                  <a:lnTo>
                    <a:pt x="367" y="677"/>
                  </a:lnTo>
                  <a:lnTo>
                    <a:pt x="365" y="673"/>
                  </a:lnTo>
                  <a:lnTo>
                    <a:pt x="365" y="671"/>
                  </a:lnTo>
                  <a:lnTo>
                    <a:pt x="365" y="671"/>
                  </a:lnTo>
                  <a:lnTo>
                    <a:pt x="360" y="671"/>
                  </a:lnTo>
                  <a:lnTo>
                    <a:pt x="358" y="671"/>
                  </a:lnTo>
                  <a:lnTo>
                    <a:pt x="356" y="669"/>
                  </a:lnTo>
                  <a:lnTo>
                    <a:pt x="356" y="669"/>
                  </a:lnTo>
                  <a:lnTo>
                    <a:pt x="356" y="668"/>
                  </a:lnTo>
                  <a:lnTo>
                    <a:pt x="356" y="664"/>
                  </a:lnTo>
                  <a:lnTo>
                    <a:pt x="362" y="660"/>
                  </a:lnTo>
                  <a:lnTo>
                    <a:pt x="362" y="660"/>
                  </a:lnTo>
                  <a:lnTo>
                    <a:pt x="365" y="660"/>
                  </a:lnTo>
                  <a:lnTo>
                    <a:pt x="369" y="658"/>
                  </a:lnTo>
                  <a:lnTo>
                    <a:pt x="369" y="658"/>
                  </a:lnTo>
                  <a:lnTo>
                    <a:pt x="371" y="653"/>
                  </a:lnTo>
                  <a:lnTo>
                    <a:pt x="371" y="648"/>
                  </a:lnTo>
                  <a:lnTo>
                    <a:pt x="371" y="648"/>
                  </a:lnTo>
                  <a:lnTo>
                    <a:pt x="371" y="642"/>
                  </a:lnTo>
                  <a:lnTo>
                    <a:pt x="369" y="639"/>
                  </a:lnTo>
                  <a:lnTo>
                    <a:pt x="367" y="635"/>
                  </a:lnTo>
                  <a:lnTo>
                    <a:pt x="362" y="635"/>
                  </a:lnTo>
                  <a:lnTo>
                    <a:pt x="362" y="635"/>
                  </a:lnTo>
                  <a:lnTo>
                    <a:pt x="354" y="637"/>
                  </a:lnTo>
                  <a:lnTo>
                    <a:pt x="353" y="635"/>
                  </a:lnTo>
                  <a:lnTo>
                    <a:pt x="351" y="631"/>
                  </a:lnTo>
                  <a:lnTo>
                    <a:pt x="351" y="631"/>
                  </a:lnTo>
                  <a:lnTo>
                    <a:pt x="349" y="626"/>
                  </a:lnTo>
                  <a:lnTo>
                    <a:pt x="349" y="626"/>
                  </a:lnTo>
                  <a:lnTo>
                    <a:pt x="349" y="622"/>
                  </a:lnTo>
                  <a:lnTo>
                    <a:pt x="349" y="620"/>
                  </a:lnTo>
                  <a:lnTo>
                    <a:pt x="349" y="620"/>
                  </a:lnTo>
                  <a:lnTo>
                    <a:pt x="349" y="617"/>
                  </a:lnTo>
                  <a:lnTo>
                    <a:pt x="347" y="615"/>
                  </a:lnTo>
                  <a:lnTo>
                    <a:pt x="344" y="611"/>
                  </a:lnTo>
                  <a:lnTo>
                    <a:pt x="344" y="611"/>
                  </a:lnTo>
                  <a:lnTo>
                    <a:pt x="338" y="608"/>
                  </a:lnTo>
                  <a:lnTo>
                    <a:pt x="336" y="602"/>
                  </a:lnTo>
                  <a:lnTo>
                    <a:pt x="336" y="602"/>
                  </a:lnTo>
                  <a:lnTo>
                    <a:pt x="334" y="601"/>
                  </a:lnTo>
                  <a:lnTo>
                    <a:pt x="334" y="601"/>
                  </a:lnTo>
                  <a:lnTo>
                    <a:pt x="331" y="595"/>
                  </a:lnTo>
                  <a:lnTo>
                    <a:pt x="331" y="595"/>
                  </a:lnTo>
                  <a:lnTo>
                    <a:pt x="327" y="592"/>
                  </a:lnTo>
                  <a:lnTo>
                    <a:pt x="324" y="586"/>
                  </a:lnTo>
                  <a:lnTo>
                    <a:pt x="324" y="586"/>
                  </a:lnTo>
                  <a:lnTo>
                    <a:pt x="320" y="581"/>
                  </a:lnTo>
                  <a:lnTo>
                    <a:pt x="316" y="575"/>
                  </a:lnTo>
                  <a:lnTo>
                    <a:pt x="316" y="575"/>
                  </a:lnTo>
                  <a:lnTo>
                    <a:pt x="313" y="572"/>
                  </a:lnTo>
                  <a:lnTo>
                    <a:pt x="311" y="568"/>
                  </a:lnTo>
                  <a:lnTo>
                    <a:pt x="311" y="568"/>
                  </a:lnTo>
                  <a:lnTo>
                    <a:pt x="309" y="564"/>
                  </a:lnTo>
                  <a:lnTo>
                    <a:pt x="305" y="563"/>
                  </a:lnTo>
                  <a:lnTo>
                    <a:pt x="305" y="563"/>
                  </a:lnTo>
                  <a:lnTo>
                    <a:pt x="304" y="559"/>
                  </a:lnTo>
                  <a:lnTo>
                    <a:pt x="304" y="557"/>
                  </a:lnTo>
                  <a:lnTo>
                    <a:pt x="305" y="554"/>
                  </a:lnTo>
                  <a:lnTo>
                    <a:pt x="305" y="554"/>
                  </a:lnTo>
                  <a:lnTo>
                    <a:pt x="305" y="550"/>
                  </a:lnTo>
                  <a:lnTo>
                    <a:pt x="305" y="546"/>
                  </a:lnTo>
                  <a:lnTo>
                    <a:pt x="305" y="546"/>
                  </a:lnTo>
                  <a:lnTo>
                    <a:pt x="307" y="544"/>
                  </a:lnTo>
                  <a:lnTo>
                    <a:pt x="309" y="543"/>
                  </a:lnTo>
                  <a:lnTo>
                    <a:pt x="313" y="541"/>
                  </a:lnTo>
                  <a:lnTo>
                    <a:pt x="313" y="541"/>
                  </a:lnTo>
                  <a:lnTo>
                    <a:pt x="316" y="535"/>
                  </a:lnTo>
                  <a:lnTo>
                    <a:pt x="318" y="530"/>
                  </a:lnTo>
                  <a:lnTo>
                    <a:pt x="318" y="530"/>
                  </a:lnTo>
                  <a:lnTo>
                    <a:pt x="320" y="523"/>
                  </a:lnTo>
                  <a:lnTo>
                    <a:pt x="320" y="521"/>
                  </a:lnTo>
                  <a:lnTo>
                    <a:pt x="318" y="517"/>
                  </a:lnTo>
                  <a:lnTo>
                    <a:pt x="318" y="517"/>
                  </a:lnTo>
                  <a:lnTo>
                    <a:pt x="311" y="514"/>
                  </a:lnTo>
                  <a:lnTo>
                    <a:pt x="311" y="514"/>
                  </a:lnTo>
                  <a:lnTo>
                    <a:pt x="305" y="514"/>
                  </a:lnTo>
                  <a:lnTo>
                    <a:pt x="300" y="514"/>
                  </a:lnTo>
                  <a:lnTo>
                    <a:pt x="295" y="512"/>
                  </a:lnTo>
                  <a:lnTo>
                    <a:pt x="295" y="510"/>
                  </a:lnTo>
                  <a:lnTo>
                    <a:pt x="293" y="506"/>
                  </a:lnTo>
                  <a:lnTo>
                    <a:pt x="293" y="506"/>
                  </a:lnTo>
                  <a:lnTo>
                    <a:pt x="295" y="503"/>
                  </a:lnTo>
                  <a:lnTo>
                    <a:pt x="296" y="499"/>
                  </a:lnTo>
                  <a:lnTo>
                    <a:pt x="296" y="499"/>
                  </a:lnTo>
                  <a:lnTo>
                    <a:pt x="295" y="496"/>
                  </a:lnTo>
                  <a:lnTo>
                    <a:pt x="293" y="494"/>
                  </a:lnTo>
                  <a:lnTo>
                    <a:pt x="291" y="494"/>
                  </a:lnTo>
                  <a:lnTo>
                    <a:pt x="287" y="494"/>
                  </a:lnTo>
                  <a:lnTo>
                    <a:pt x="287" y="494"/>
                  </a:lnTo>
                  <a:lnTo>
                    <a:pt x="286" y="494"/>
                  </a:lnTo>
                  <a:lnTo>
                    <a:pt x="286" y="494"/>
                  </a:lnTo>
                  <a:lnTo>
                    <a:pt x="278" y="496"/>
                  </a:lnTo>
                  <a:lnTo>
                    <a:pt x="278" y="496"/>
                  </a:lnTo>
                  <a:lnTo>
                    <a:pt x="275" y="497"/>
                  </a:lnTo>
                  <a:lnTo>
                    <a:pt x="275" y="497"/>
                  </a:lnTo>
                  <a:lnTo>
                    <a:pt x="273" y="503"/>
                  </a:lnTo>
                  <a:lnTo>
                    <a:pt x="273" y="503"/>
                  </a:lnTo>
                  <a:lnTo>
                    <a:pt x="273" y="505"/>
                  </a:lnTo>
                  <a:lnTo>
                    <a:pt x="271" y="506"/>
                  </a:lnTo>
                  <a:lnTo>
                    <a:pt x="267" y="508"/>
                  </a:lnTo>
                  <a:lnTo>
                    <a:pt x="267" y="508"/>
                  </a:lnTo>
                  <a:lnTo>
                    <a:pt x="267" y="512"/>
                  </a:lnTo>
                  <a:lnTo>
                    <a:pt x="267" y="516"/>
                  </a:lnTo>
                  <a:lnTo>
                    <a:pt x="267" y="516"/>
                  </a:lnTo>
                  <a:lnTo>
                    <a:pt x="264" y="519"/>
                  </a:lnTo>
                  <a:lnTo>
                    <a:pt x="260" y="521"/>
                  </a:lnTo>
                  <a:lnTo>
                    <a:pt x="260" y="521"/>
                  </a:lnTo>
                  <a:lnTo>
                    <a:pt x="260" y="526"/>
                  </a:lnTo>
                  <a:lnTo>
                    <a:pt x="260" y="530"/>
                  </a:lnTo>
                  <a:lnTo>
                    <a:pt x="260" y="530"/>
                  </a:lnTo>
                  <a:lnTo>
                    <a:pt x="264" y="534"/>
                  </a:lnTo>
                  <a:lnTo>
                    <a:pt x="262" y="537"/>
                  </a:lnTo>
                  <a:lnTo>
                    <a:pt x="258" y="543"/>
                  </a:lnTo>
                  <a:lnTo>
                    <a:pt x="258" y="543"/>
                  </a:lnTo>
                  <a:lnTo>
                    <a:pt x="260" y="546"/>
                  </a:lnTo>
                  <a:lnTo>
                    <a:pt x="262" y="550"/>
                  </a:lnTo>
                  <a:lnTo>
                    <a:pt x="262" y="550"/>
                  </a:lnTo>
                  <a:lnTo>
                    <a:pt x="262" y="554"/>
                  </a:lnTo>
                  <a:lnTo>
                    <a:pt x="260" y="559"/>
                  </a:lnTo>
                  <a:lnTo>
                    <a:pt x="260" y="559"/>
                  </a:lnTo>
                  <a:lnTo>
                    <a:pt x="262" y="561"/>
                  </a:lnTo>
                  <a:lnTo>
                    <a:pt x="262" y="563"/>
                  </a:lnTo>
                  <a:lnTo>
                    <a:pt x="267" y="563"/>
                  </a:lnTo>
                  <a:lnTo>
                    <a:pt x="267" y="563"/>
                  </a:lnTo>
                  <a:lnTo>
                    <a:pt x="269" y="564"/>
                  </a:lnTo>
                  <a:lnTo>
                    <a:pt x="271" y="568"/>
                  </a:lnTo>
                  <a:lnTo>
                    <a:pt x="271" y="568"/>
                  </a:lnTo>
                  <a:lnTo>
                    <a:pt x="271" y="572"/>
                  </a:lnTo>
                  <a:lnTo>
                    <a:pt x="271" y="575"/>
                  </a:lnTo>
                  <a:lnTo>
                    <a:pt x="271" y="575"/>
                  </a:lnTo>
                  <a:lnTo>
                    <a:pt x="273" y="579"/>
                  </a:lnTo>
                  <a:lnTo>
                    <a:pt x="275" y="581"/>
                  </a:lnTo>
                  <a:lnTo>
                    <a:pt x="280" y="584"/>
                  </a:lnTo>
                  <a:lnTo>
                    <a:pt x="280" y="584"/>
                  </a:lnTo>
                  <a:lnTo>
                    <a:pt x="289" y="584"/>
                  </a:lnTo>
                  <a:lnTo>
                    <a:pt x="293" y="586"/>
                  </a:lnTo>
                  <a:lnTo>
                    <a:pt x="295" y="588"/>
                  </a:lnTo>
                  <a:lnTo>
                    <a:pt x="295" y="588"/>
                  </a:lnTo>
                  <a:lnTo>
                    <a:pt x="296" y="590"/>
                  </a:lnTo>
                  <a:lnTo>
                    <a:pt x="295" y="593"/>
                  </a:lnTo>
                  <a:lnTo>
                    <a:pt x="293" y="597"/>
                  </a:lnTo>
                  <a:lnTo>
                    <a:pt x="291" y="601"/>
                  </a:lnTo>
                  <a:lnTo>
                    <a:pt x="291" y="602"/>
                  </a:lnTo>
                  <a:lnTo>
                    <a:pt x="293" y="604"/>
                  </a:lnTo>
                  <a:lnTo>
                    <a:pt x="293" y="604"/>
                  </a:lnTo>
                  <a:lnTo>
                    <a:pt x="296" y="604"/>
                  </a:lnTo>
                  <a:lnTo>
                    <a:pt x="298" y="602"/>
                  </a:lnTo>
                  <a:lnTo>
                    <a:pt x="300" y="602"/>
                  </a:lnTo>
                  <a:lnTo>
                    <a:pt x="302" y="604"/>
                  </a:lnTo>
                  <a:lnTo>
                    <a:pt x="302" y="604"/>
                  </a:lnTo>
                  <a:lnTo>
                    <a:pt x="304" y="610"/>
                  </a:lnTo>
                  <a:lnTo>
                    <a:pt x="302" y="613"/>
                  </a:lnTo>
                  <a:lnTo>
                    <a:pt x="298" y="615"/>
                  </a:lnTo>
                  <a:lnTo>
                    <a:pt x="295" y="615"/>
                  </a:lnTo>
                  <a:lnTo>
                    <a:pt x="286" y="617"/>
                  </a:lnTo>
                  <a:lnTo>
                    <a:pt x="280" y="619"/>
                  </a:lnTo>
                  <a:lnTo>
                    <a:pt x="278" y="620"/>
                  </a:lnTo>
                  <a:lnTo>
                    <a:pt x="278" y="620"/>
                  </a:lnTo>
                  <a:lnTo>
                    <a:pt x="278" y="624"/>
                  </a:lnTo>
                  <a:lnTo>
                    <a:pt x="278" y="626"/>
                  </a:lnTo>
                  <a:lnTo>
                    <a:pt x="280" y="628"/>
                  </a:lnTo>
                  <a:lnTo>
                    <a:pt x="280" y="631"/>
                  </a:lnTo>
                  <a:lnTo>
                    <a:pt x="280" y="631"/>
                  </a:lnTo>
                  <a:lnTo>
                    <a:pt x="280" y="633"/>
                  </a:lnTo>
                  <a:lnTo>
                    <a:pt x="278" y="635"/>
                  </a:lnTo>
                  <a:lnTo>
                    <a:pt x="277" y="637"/>
                  </a:lnTo>
                  <a:lnTo>
                    <a:pt x="277" y="640"/>
                  </a:lnTo>
                  <a:lnTo>
                    <a:pt x="277" y="640"/>
                  </a:lnTo>
                  <a:lnTo>
                    <a:pt x="278" y="646"/>
                  </a:lnTo>
                  <a:lnTo>
                    <a:pt x="278" y="648"/>
                  </a:lnTo>
                  <a:lnTo>
                    <a:pt x="278" y="649"/>
                  </a:lnTo>
                  <a:lnTo>
                    <a:pt x="278" y="649"/>
                  </a:lnTo>
                  <a:lnTo>
                    <a:pt x="273" y="653"/>
                  </a:lnTo>
                  <a:lnTo>
                    <a:pt x="269" y="657"/>
                  </a:lnTo>
                  <a:lnTo>
                    <a:pt x="269" y="657"/>
                  </a:lnTo>
                  <a:lnTo>
                    <a:pt x="269" y="660"/>
                  </a:lnTo>
                  <a:lnTo>
                    <a:pt x="269" y="662"/>
                  </a:lnTo>
                  <a:lnTo>
                    <a:pt x="275" y="664"/>
                  </a:lnTo>
                  <a:lnTo>
                    <a:pt x="275" y="664"/>
                  </a:lnTo>
                  <a:lnTo>
                    <a:pt x="280" y="666"/>
                  </a:lnTo>
                  <a:lnTo>
                    <a:pt x="286" y="668"/>
                  </a:lnTo>
                  <a:lnTo>
                    <a:pt x="286" y="668"/>
                  </a:lnTo>
                  <a:lnTo>
                    <a:pt x="291" y="668"/>
                  </a:lnTo>
                  <a:lnTo>
                    <a:pt x="298" y="668"/>
                  </a:lnTo>
                  <a:lnTo>
                    <a:pt x="298" y="668"/>
                  </a:lnTo>
                  <a:lnTo>
                    <a:pt x="302" y="669"/>
                  </a:lnTo>
                  <a:lnTo>
                    <a:pt x="302" y="671"/>
                  </a:lnTo>
                  <a:lnTo>
                    <a:pt x="302" y="673"/>
                  </a:lnTo>
                  <a:lnTo>
                    <a:pt x="302" y="673"/>
                  </a:lnTo>
                  <a:lnTo>
                    <a:pt x="298" y="675"/>
                  </a:lnTo>
                  <a:lnTo>
                    <a:pt x="293" y="675"/>
                  </a:lnTo>
                  <a:lnTo>
                    <a:pt x="286" y="675"/>
                  </a:lnTo>
                  <a:lnTo>
                    <a:pt x="286" y="675"/>
                  </a:lnTo>
                  <a:close/>
                  <a:moveTo>
                    <a:pt x="534" y="572"/>
                  </a:moveTo>
                  <a:lnTo>
                    <a:pt x="534" y="572"/>
                  </a:lnTo>
                  <a:lnTo>
                    <a:pt x="532" y="566"/>
                  </a:lnTo>
                  <a:lnTo>
                    <a:pt x="530" y="564"/>
                  </a:lnTo>
                  <a:lnTo>
                    <a:pt x="526" y="564"/>
                  </a:lnTo>
                  <a:lnTo>
                    <a:pt x="525" y="566"/>
                  </a:lnTo>
                  <a:lnTo>
                    <a:pt x="519" y="570"/>
                  </a:lnTo>
                  <a:lnTo>
                    <a:pt x="515" y="577"/>
                  </a:lnTo>
                  <a:lnTo>
                    <a:pt x="515" y="577"/>
                  </a:lnTo>
                  <a:lnTo>
                    <a:pt x="515" y="577"/>
                  </a:lnTo>
                  <a:lnTo>
                    <a:pt x="515" y="577"/>
                  </a:lnTo>
                  <a:lnTo>
                    <a:pt x="517" y="582"/>
                  </a:lnTo>
                  <a:lnTo>
                    <a:pt x="517" y="586"/>
                  </a:lnTo>
                  <a:lnTo>
                    <a:pt x="521" y="590"/>
                  </a:lnTo>
                  <a:lnTo>
                    <a:pt x="526" y="590"/>
                  </a:lnTo>
                  <a:lnTo>
                    <a:pt x="526" y="590"/>
                  </a:lnTo>
                  <a:lnTo>
                    <a:pt x="530" y="590"/>
                  </a:lnTo>
                  <a:lnTo>
                    <a:pt x="532" y="588"/>
                  </a:lnTo>
                  <a:lnTo>
                    <a:pt x="535" y="582"/>
                  </a:lnTo>
                  <a:lnTo>
                    <a:pt x="535" y="577"/>
                  </a:lnTo>
                  <a:lnTo>
                    <a:pt x="534" y="572"/>
                  </a:lnTo>
                  <a:lnTo>
                    <a:pt x="534" y="572"/>
                  </a:lnTo>
                  <a:close/>
                  <a:moveTo>
                    <a:pt x="937" y="338"/>
                  </a:moveTo>
                  <a:lnTo>
                    <a:pt x="937" y="338"/>
                  </a:lnTo>
                  <a:lnTo>
                    <a:pt x="935" y="336"/>
                  </a:lnTo>
                  <a:lnTo>
                    <a:pt x="935" y="338"/>
                  </a:lnTo>
                  <a:lnTo>
                    <a:pt x="935" y="342"/>
                  </a:lnTo>
                  <a:lnTo>
                    <a:pt x="935" y="342"/>
                  </a:lnTo>
                  <a:lnTo>
                    <a:pt x="937" y="340"/>
                  </a:lnTo>
                  <a:lnTo>
                    <a:pt x="939" y="338"/>
                  </a:lnTo>
                  <a:lnTo>
                    <a:pt x="937" y="338"/>
                  </a:lnTo>
                  <a:lnTo>
                    <a:pt x="937" y="338"/>
                  </a:lnTo>
                  <a:close/>
                  <a:moveTo>
                    <a:pt x="110" y="354"/>
                  </a:moveTo>
                  <a:lnTo>
                    <a:pt x="110" y="354"/>
                  </a:lnTo>
                  <a:lnTo>
                    <a:pt x="121" y="347"/>
                  </a:lnTo>
                  <a:lnTo>
                    <a:pt x="124" y="344"/>
                  </a:lnTo>
                  <a:lnTo>
                    <a:pt x="126" y="338"/>
                  </a:lnTo>
                  <a:lnTo>
                    <a:pt x="126" y="338"/>
                  </a:lnTo>
                  <a:lnTo>
                    <a:pt x="128" y="335"/>
                  </a:lnTo>
                  <a:lnTo>
                    <a:pt x="130" y="333"/>
                  </a:lnTo>
                  <a:lnTo>
                    <a:pt x="130" y="333"/>
                  </a:lnTo>
                  <a:lnTo>
                    <a:pt x="134" y="331"/>
                  </a:lnTo>
                  <a:lnTo>
                    <a:pt x="137" y="329"/>
                  </a:lnTo>
                  <a:lnTo>
                    <a:pt x="137" y="329"/>
                  </a:lnTo>
                  <a:lnTo>
                    <a:pt x="139" y="326"/>
                  </a:lnTo>
                  <a:lnTo>
                    <a:pt x="139" y="322"/>
                  </a:lnTo>
                  <a:lnTo>
                    <a:pt x="137" y="316"/>
                  </a:lnTo>
                  <a:lnTo>
                    <a:pt x="137" y="316"/>
                  </a:lnTo>
                  <a:lnTo>
                    <a:pt x="135" y="313"/>
                  </a:lnTo>
                  <a:lnTo>
                    <a:pt x="132" y="313"/>
                  </a:lnTo>
                  <a:lnTo>
                    <a:pt x="126" y="313"/>
                  </a:lnTo>
                  <a:lnTo>
                    <a:pt x="119" y="311"/>
                  </a:lnTo>
                  <a:lnTo>
                    <a:pt x="117" y="309"/>
                  </a:lnTo>
                  <a:lnTo>
                    <a:pt x="115" y="307"/>
                  </a:lnTo>
                  <a:lnTo>
                    <a:pt x="115" y="307"/>
                  </a:lnTo>
                  <a:lnTo>
                    <a:pt x="112" y="300"/>
                  </a:lnTo>
                  <a:lnTo>
                    <a:pt x="108" y="297"/>
                  </a:lnTo>
                  <a:lnTo>
                    <a:pt x="108" y="297"/>
                  </a:lnTo>
                  <a:lnTo>
                    <a:pt x="105" y="295"/>
                  </a:lnTo>
                  <a:lnTo>
                    <a:pt x="101" y="295"/>
                  </a:lnTo>
                  <a:lnTo>
                    <a:pt x="101" y="295"/>
                  </a:lnTo>
                  <a:lnTo>
                    <a:pt x="99" y="295"/>
                  </a:lnTo>
                  <a:lnTo>
                    <a:pt x="99" y="295"/>
                  </a:lnTo>
                  <a:lnTo>
                    <a:pt x="97" y="297"/>
                  </a:lnTo>
                  <a:lnTo>
                    <a:pt x="96" y="300"/>
                  </a:lnTo>
                  <a:lnTo>
                    <a:pt x="96" y="300"/>
                  </a:lnTo>
                  <a:lnTo>
                    <a:pt x="94" y="302"/>
                  </a:lnTo>
                  <a:lnTo>
                    <a:pt x="90" y="302"/>
                  </a:lnTo>
                  <a:lnTo>
                    <a:pt x="85" y="302"/>
                  </a:lnTo>
                  <a:lnTo>
                    <a:pt x="85" y="302"/>
                  </a:lnTo>
                  <a:lnTo>
                    <a:pt x="81" y="304"/>
                  </a:lnTo>
                  <a:lnTo>
                    <a:pt x="79" y="306"/>
                  </a:lnTo>
                  <a:lnTo>
                    <a:pt x="77" y="306"/>
                  </a:lnTo>
                  <a:lnTo>
                    <a:pt x="77" y="306"/>
                  </a:lnTo>
                  <a:lnTo>
                    <a:pt x="72" y="304"/>
                  </a:lnTo>
                  <a:lnTo>
                    <a:pt x="72" y="304"/>
                  </a:lnTo>
                  <a:lnTo>
                    <a:pt x="68" y="304"/>
                  </a:lnTo>
                  <a:lnTo>
                    <a:pt x="67" y="306"/>
                  </a:lnTo>
                  <a:lnTo>
                    <a:pt x="67" y="306"/>
                  </a:lnTo>
                  <a:lnTo>
                    <a:pt x="63" y="306"/>
                  </a:lnTo>
                  <a:lnTo>
                    <a:pt x="61" y="302"/>
                  </a:lnTo>
                  <a:lnTo>
                    <a:pt x="61" y="302"/>
                  </a:lnTo>
                  <a:lnTo>
                    <a:pt x="61" y="298"/>
                  </a:lnTo>
                  <a:lnTo>
                    <a:pt x="59" y="298"/>
                  </a:lnTo>
                  <a:lnTo>
                    <a:pt x="58" y="298"/>
                  </a:lnTo>
                  <a:lnTo>
                    <a:pt x="58" y="298"/>
                  </a:lnTo>
                  <a:lnTo>
                    <a:pt x="54" y="302"/>
                  </a:lnTo>
                  <a:lnTo>
                    <a:pt x="52" y="306"/>
                  </a:lnTo>
                  <a:lnTo>
                    <a:pt x="52" y="306"/>
                  </a:lnTo>
                  <a:lnTo>
                    <a:pt x="48" y="309"/>
                  </a:lnTo>
                  <a:lnTo>
                    <a:pt x="47" y="309"/>
                  </a:lnTo>
                  <a:lnTo>
                    <a:pt x="45" y="307"/>
                  </a:lnTo>
                  <a:lnTo>
                    <a:pt x="45" y="307"/>
                  </a:lnTo>
                  <a:lnTo>
                    <a:pt x="43" y="304"/>
                  </a:lnTo>
                  <a:lnTo>
                    <a:pt x="43" y="302"/>
                  </a:lnTo>
                  <a:lnTo>
                    <a:pt x="41" y="302"/>
                  </a:lnTo>
                  <a:lnTo>
                    <a:pt x="41" y="302"/>
                  </a:lnTo>
                  <a:lnTo>
                    <a:pt x="38" y="304"/>
                  </a:lnTo>
                  <a:lnTo>
                    <a:pt x="38" y="307"/>
                  </a:lnTo>
                  <a:lnTo>
                    <a:pt x="38" y="315"/>
                  </a:lnTo>
                  <a:lnTo>
                    <a:pt x="38" y="315"/>
                  </a:lnTo>
                  <a:lnTo>
                    <a:pt x="36" y="316"/>
                  </a:lnTo>
                  <a:lnTo>
                    <a:pt x="34" y="316"/>
                  </a:lnTo>
                  <a:lnTo>
                    <a:pt x="34" y="316"/>
                  </a:lnTo>
                  <a:lnTo>
                    <a:pt x="29" y="320"/>
                  </a:lnTo>
                  <a:lnTo>
                    <a:pt x="27" y="320"/>
                  </a:lnTo>
                  <a:lnTo>
                    <a:pt x="23" y="320"/>
                  </a:lnTo>
                  <a:lnTo>
                    <a:pt x="23" y="320"/>
                  </a:lnTo>
                  <a:lnTo>
                    <a:pt x="21" y="316"/>
                  </a:lnTo>
                  <a:lnTo>
                    <a:pt x="21" y="315"/>
                  </a:lnTo>
                  <a:lnTo>
                    <a:pt x="20" y="311"/>
                  </a:lnTo>
                  <a:lnTo>
                    <a:pt x="18" y="307"/>
                  </a:lnTo>
                  <a:lnTo>
                    <a:pt x="18" y="307"/>
                  </a:lnTo>
                  <a:lnTo>
                    <a:pt x="12" y="306"/>
                  </a:lnTo>
                  <a:lnTo>
                    <a:pt x="7" y="307"/>
                  </a:lnTo>
                  <a:lnTo>
                    <a:pt x="7" y="307"/>
                  </a:lnTo>
                  <a:lnTo>
                    <a:pt x="3" y="309"/>
                  </a:lnTo>
                  <a:lnTo>
                    <a:pt x="3" y="311"/>
                  </a:lnTo>
                  <a:lnTo>
                    <a:pt x="3" y="315"/>
                  </a:lnTo>
                  <a:lnTo>
                    <a:pt x="5" y="316"/>
                  </a:lnTo>
                  <a:lnTo>
                    <a:pt x="5" y="316"/>
                  </a:lnTo>
                  <a:lnTo>
                    <a:pt x="9" y="320"/>
                  </a:lnTo>
                  <a:lnTo>
                    <a:pt x="10" y="324"/>
                  </a:lnTo>
                  <a:lnTo>
                    <a:pt x="9" y="326"/>
                  </a:lnTo>
                  <a:lnTo>
                    <a:pt x="9" y="326"/>
                  </a:lnTo>
                  <a:lnTo>
                    <a:pt x="5" y="327"/>
                  </a:lnTo>
                  <a:lnTo>
                    <a:pt x="1" y="329"/>
                  </a:lnTo>
                  <a:lnTo>
                    <a:pt x="1" y="329"/>
                  </a:lnTo>
                  <a:lnTo>
                    <a:pt x="0" y="331"/>
                  </a:lnTo>
                  <a:lnTo>
                    <a:pt x="1" y="333"/>
                  </a:lnTo>
                  <a:lnTo>
                    <a:pt x="5" y="336"/>
                  </a:lnTo>
                  <a:lnTo>
                    <a:pt x="12" y="340"/>
                  </a:lnTo>
                  <a:lnTo>
                    <a:pt x="12" y="340"/>
                  </a:lnTo>
                  <a:lnTo>
                    <a:pt x="16" y="342"/>
                  </a:lnTo>
                  <a:lnTo>
                    <a:pt x="18" y="345"/>
                  </a:lnTo>
                  <a:lnTo>
                    <a:pt x="18" y="345"/>
                  </a:lnTo>
                  <a:lnTo>
                    <a:pt x="18" y="347"/>
                  </a:lnTo>
                  <a:lnTo>
                    <a:pt x="16" y="349"/>
                  </a:lnTo>
                  <a:lnTo>
                    <a:pt x="10" y="353"/>
                  </a:lnTo>
                  <a:lnTo>
                    <a:pt x="10" y="353"/>
                  </a:lnTo>
                  <a:lnTo>
                    <a:pt x="9" y="356"/>
                  </a:lnTo>
                  <a:lnTo>
                    <a:pt x="10" y="356"/>
                  </a:lnTo>
                  <a:lnTo>
                    <a:pt x="12" y="358"/>
                  </a:lnTo>
                  <a:lnTo>
                    <a:pt x="12" y="358"/>
                  </a:lnTo>
                  <a:lnTo>
                    <a:pt x="16" y="358"/>
                  </a:lnTo>
                  <a:lnTo>
                    <a:pt x="20" y="356"/>
                  </a:lnTo>
                  <a:lnTo>
                    <a:pt x="27" y="353"/>
                  </a:lnTo>
                  <a:lnTo>
                    <a:pt x="27" y="353"/>
                  </a:lnTo>
                  <a:lnTo>
                    <a:pt x="30" y="353"/>
                  </a:lnTo>
                  <a:lnTo>
                    <a:pt x="32" y="354"/>
                  </a:lnTo>
                  <a:lnTo>
                    <a:pt x="32" y="354"/>
                  </a:lnTo>
                  <a:lnTo>
                    <a:pt x="34" y="358"/>
                  </a:lnTo>
                  <a:lnTo>
                    <a:pt x="38" y="362"/>
                  </a:lnTo>
                  <a:lnTo>
                    <a:pt x="38" y="362"/>
                  </a:lnTo>
                  <a:lnTo>
                    <a:pt x="50" y="365"/>
                  </a:lnTo>
                  <a:lnTo>
                    <a:pt x="58" y="365"/>
                  </a:lnTo>
                  <a:lnTo>
                    <a:pt x="65" y="365"/>
                  </a:lnTo>
                  <a:lnTo>
                    <a:pt x="65" y="365"/>
                  </a:lnTo>
                  <a:lnTo>
                    <a:pt x="74" y="360"/>
                  </a:lnTo>
                  <a:lnTo>
                    <a:pt x="79" y="358"/>
                  </a:lnTo>
                  <a:lnTo>
                    <a:pt x="85" y="356"/>
                  </a:lnTo>
                  <a:lnTo>
                    <a:pt x="85" y="356"/>
                  </a:lnTo>
                  <a:lnTo>
                    <a:pt x="90" y="358"/>
                  </a:lnTo>
                  <a:lnTo>
                    <a:pt x="90" y="358"/>
                  </a:lnTo>
                  <a:lnTo>
                    <a:pt x="101" y="358"/>
                  </a:lnTo>
                  <a:lnTo>
                    <a:pt x="106" y="356"/>
                  </a:lnTo>
                  <a:lnTo>
                    <a:pt x="110" y="354"/>
                  </a:lnTo>
                  <a:lnTo>
                    <a:pt x="110" y="354"/>
                  </a:lnTo>
                  <a:close/>
                  <a:moveTo>
                    <a:pt x="1109" y="1044"/>
                  </a:moveTo>
                  <a:lnTo>
                    <a:pt x="1109" y="1044"/>
                  </a:lnTo>
                  <a:lnTo>
                    <a:pt x="1107" y="1035"/>
                  </a:lnTo>
                  <a:lnTo>
                    <a:pt x="1106" y="1026"/>
                  </a:lnTo>
                  <a:lnTo>
                    <a:pt x="1107" y="1004"/>
                  </a:lnTo>
                  <a:lnTo>
                    <a:pt x="1107" y="1004"/>
                  </a:lnTo>
                  <a:lnTo>
                    <a:pt x="1109" y="986"/>
                  </a:lnTo>
                  <a:lnTo>
                    <a:pt x="1109" y="977"/>
                  </a:lnTo>
                  <a:lnTo>
                    <a:pt x="1107" y="968"/>
                  </a:lnTo>
                  <a:lnTo>
                    <a:pt x="1107" y="968"/>
                  </a:lnTo>
                  <a:lnTo>
                    <a:pt x="1104" y="961"/>
                  </a:lnTo>
                  <a:lnTo>
                    <a:pt x="1100" y="957"/>
                  </a:lnTo>
                  <a:lnTo>
                    <a:pt x="1091" y="948"/>
                  </a:lnTo>
                  <a:lnTo>
                    <a:pt x="1078" y="941"/>
                  </a:lnTo>
                  <a:lnTo>
                    <a:pt x="1068" y="932"/>
                  </a:lnTo>
                  <a:lnTo>
                    <a:pt x="1068" y="932"/>
                  </a:lnTo>
                  <a:lnTo>
                    <a:pt x="1060" y="924"/>
                  </a:lnTo>
                  <a:lnTo>
                    <a:pt x="1055" y="917"/>
                  </a:lnTo>
                  <a:lnTo>
                    <a:pt x="1055" y="917"/>
                  </a:lnTo>
                  <a:lnTo>
                    <a:pt x="1053" y="912"/>
                  </a:lnTo>
                  <a:lnTo>
                    <a:pt x="1053" y="906"/>
                  </a:lnTo>
                  <a:lnTo>
                    <a:pt x="1053" y="901"/>
                  </a:lnTo>
                  <a:lnTo>
                    <a:pt x="1053" y="897"/>
                  </a:lnTo>
                  <a:lnTo>
                    <a:pt x="1053" y="897"/>
                  </a:lnTo>
                  <a:lnTo>
                    <a:pt x="1048" y="894"/>
                  </a:lnTo>
                  <a:lnTo>
                    <a:pt x="1042" y="890"/>
                  </a:lnTo>
                  <a:lnTo>
                    <a:pt x="1039" y="888"/>
                  </a:lnTo>
                  <a:lnTo>
                    <a:pt x="1035" y="883"/>
                  </a:lnTo>
                  <a:lnTo>
                    <a:pt x="1035" y="883"/>
                  </a:lnTo>
                  <a:lnTo>
                    <a:pt x="1033" y="877"/>
                  </a:lnTo>
                  <a:lnTo>
                    <a:pt x="1037" y="872"/>
                  </a:lnTo>
                  <a:lnTo>
                    <a:pt x="1042" y="861"/>
                  </a:lnTo>
                  <a:lnTo>
                    <a:pt x="1042" y="861"/>
                  </a:lnTo>
                  <a:lnTo>
                    <a:pt x="1046" y="852"/>
                  </a:lnTo>
                  <a:lnTo>
                    <a:pt x="1051" y="848"/>
                  </a:lnTo>
                  <a:lnTo>
                    <a:pt x="1068" y="843"/>
                  </a:lnTo>
                  <a:lnTo>
                    <a:pt x="1068" y="843"/>
                  </a:lnTo>
                  <a:lnTo>
                    <a:pt x="1073" y="841"/>
                  </a:lnTo>
                  <a:lnTo>
                    <a:pt x="1078" y="838"/>
                  </a:lnTo>
                  <a:lnTo>
                    <a:pt x="1084" y="832"/>
                  </a:lnTo>
                  <a:lnTo>
                    <a:pt x="1089" y="825"/>
                  </a:lnTo>
                  <a:lnTo>
                    <a:pt x="1098" y="820"/>
                  </a:lnTo>
                  <a:lnTo>
                    <a:pt x="1098" y="820"/>
                  </a:lnTo>
                  <a:lnTo>
                    <a:pt x="1107" y="814"/>
                  </a:lnTo>
                  <a:lnTo>
                    <a:pt x="1116" y="812"/>
                  </a:lnTo>
                  <a:lnTo>
                    <a:pt x="1125" y="814"/>
                  </a:lnTo>
                  <a:lnTo>
                    <a:pt x="1134" y="816"/>
                  </a:lnTo>
                  <a:lnTo>
                    <a:pt x="1134" y="816"/>
                  </a:lnTo>
                  <a:lnTo>
                    <a:pt x="1134" y="800"/>
                  </a:lnTo>
                  <a:lnTo>
                    <a:pt x="1136" y="785"/>
                  </a:lnTo>
                  <a:lnTo>
                    <a:pt x="1136" y="785"/>
                  </a:lnTo>
                  <a:lnTo>
                    <a:pt x="1134" y="774"/>
                  </a:lnTo>
                  <a:lnTo>
                    <a:pt x="1131" y="767"/>
                  </a:lnTo>
                  <a:lnTo>
                    <a:pt x="1127" y="758"/>
                  </a:lnTo>
                  <a:lnTo>
                    <a:pt x="1124" y="749"/>
                  </a:lnTo>
                  <a:lnTo>
                    <a:pt x="1124" y="749"/>
                  </a:lnTo>
                  <a:lnTo>
                    <a:pt x="1124" y="740"/>
                  </a:lnTo>
                  <a:lnTo>
                    <a:pt x="1124" y="729"/>
                  </a:lnTo>
                  <a:lnTo>
                    <a:pt x="1125" y="720"/>
                  </a:lnTo>
                  <a:lnTo>
                    <a:pt x="1125" y="709"/>
                  </a:lnTo>
                  <a:lnTo>
                    <a:pt x="1125" y="709"/>
                  </a:lnTo>
                  <a:lnTo>
                    <a:pt x="1118" y="691"/>
                  </a:lnTo>
                  <a:lnTo>
                    <a:pt x="1118" y="682"/>
                  </a:lnTo>
                  <a:lnTo>
                    <a:pt x="1120" y="671"/>
                  </a:lnTo>
                  <a:lnTo>
                    <a:pt x="1120" y="671"/>
                  </a:lnTo>
                  <a:lnTo>
                    <a:pt x="1124" y="664"/>
                  </a:lnTo>
                  <a:lnTo>
                    <a:pt x="1127" y="660"/>
                  </a:lnTo>
                  <a:lnTo>
                    <a:pt x="1131" y="658"/>
                  </a:lnTo>
                  <a:lnTo>
                    <a:pt x="1134" y="658"/>
                  </a:lnTo>
                  <a:lnTo>
                    <a:pt x="1145" y="660"/>
                  </a:lnTo>
                  <a:lnTo>
                    <a:pt x="1158" y="664"/>
                  </a:lnTo>
                  <a:lnTo>
                    <a:pt x="1158" y="664"/>
                  </a:lnTo>
                  <a:lnTo>
                    <a:pt x="1167" y="666"/>
                  </a:lnTo>
                  <a:lnTo>
                    <a:pt x="1172" y="666"/>
                  </a:lnTo>
                  <a:lnTo>
                    <a:pt x="1187" y="664"/>
                  </a:lnTo>
                  <a:lnTo>
                    <a:pt x="1200" y="664"/>
                  </a:lnTo>
                  <a:lnTo>
                    <a:pt x="1205" y="664"/>
                  </a:lnTo>
                  <a:lnTo>
                    <a:pt x="1212" y="664"/>
                  </a:lnTo>
                  <a:lnTo>
                    <a:pt x="1212" y="664"/>
                  </a:lnTo>
                  <a:lnTo>
                    <a:pt x="1220" y="668"/>
                  </a:lnTo>
                  <a:lnTo>
                    <a:pt x="1225" y="671"/>
                  </a:lnTo>
                  <a:lnTo>
                    <a:pt x="1238" y="680"/>
                  </a:lnTo>
                  <a:lnTo>
                    <a:pt x="1249" y="691"/>
                  </a:lnTo>
                  <a:lnTo>
                    <a:pt x="1261" y="700"/>
                  </a:lnTo>
                  <a:lnTo>
                    <a:pt x="1261" y="700"/>
                  </a:lnTo>
                  <a:lnTo>
                    <a:pt x="1272" y="706"/>
                  </a:lnTo>
                  <a:lnTo>
                    <a:pt x="1277" y="707"/>
                  </a:lnTo>
                  <a:lnTo>
                    <a:pt x="1283" y="707"/>
                  </a:lnTo>
                  <a:lnTo>
                    <a:pt x="1287" y="706"/>
                  </a:lnTo>
                  <a:lnTo>
                    <a:pt x="1290" y="696"/>
                  </a:lnTo>
                  <a:lnTo>
                    <a:pt x="1294" y="691"/>
                  </a:lnTo>
                  <a:lnTo>
                    <a:pt x="1299" y="686"/>
                  </a:lnTo>
                  <a:lnTo>
                    <a:pt x="1299" y="686"/>
                  </a:lnTo>
                  <a:lnTo>
                    <a:pt x="1303" y="682"/>
                  </a:lnTo>
                  <a:lnTo>
                    <a:pt x="1310" y="680"/>
                  </a:lnTo>
                  <a:lnTo>
                    <a:pt x="1315" y="678"/>
                  </a:lnTo>
                  <a:lnTo>
                    <a:pt x="1319" y="677"/>
                  </a:lnTo>
                  <a:lnTo>
                    <a:pt x="1319" y="677"/>
                  </a:lnTo>
                  <a:lnTo>
                    <a:pt x="1321" y="671"/>
                  </a:lnTo>
                  <a:lnTo>
                    <a:pt x="1321" y="669"/>
                  </a:lnTo>
                  <a:lnTo>
                    <a:pt x="1319" y="668"/>
                  </a:lnTo>
                  <a:lnTo>
                    <a:pt x="1317" y="666"/>
                  </a:lnTo>
                  <a:lnTo>
                    <a:pt x="1310" y="664"/>
                  </a:lnTo>
                  <a:lnTo>
                    <a:pt x="1308" y="662"/>
                  </a:lnTo>
                  <a:lnTo>
                    <a:pt x="1306" y="658"/>
                  </a:lnTo>
                  <a:lnTo>
                    <a:pt x="1306" y="658"/>
                  </a:lnTo>
                  <a:lnTo>
                    <a:pt x="1306" y="649"/>
                  </a:lnTo>
                  <a:lnTo>
                    <a:pt x="1308" y="639"/>
                  </a:lnTo>
                  <a:lnTo>
                    <a:pt x="1314" y="619"/>
                  </a:lnTo>
                  <a:lnTo>
                    <a:pt x="1314" y="619"/>
                  </a:lnTo>
                  <a:lnTo>
                    <a:pt x="1315" y="610"/>
                  </a:lnTo>
                  <a:lnTo>
                    <a:pt x="1315" y="599"/>
                  </a:lnTo>
                  <a:lnTo>
                    <a:pt x="1315" y="595"/>
                  </a:lnTo>
                  <a:lnTo>
                    <a:pt x="1314" y="592"/>
                  </a:lnTo>
                  <a:lnTo>
                    <a:pt x="1308" y="590"/>
                  </a:lnTo>
                  <a:lnTo>
                    <a:pt x="1303" y="588"/>
                  </a:lnTo>
                  <a:lnTo>
                    <a:pt x="1303" y="588"/>
                  </a:lnTo>
                  <a:lnTo>
                    <a:pt x="1296" y="588"/>
                  </a:lnTo>
                  <a:lnTo>
                    <a:pt x="1290" y="592"/>
                  </a:lnTo>
                  <a:lnTo>
                    <a:pt x="1287" y="595"/>
                  </a:lnTo>
                  <a:lnTo>
                    <a:pt x="1285" y="601"/>
                  </a:lnTo>
                  <a:lnTo>
                    <a:pt x="1281" y="610"/>
                  </a:lnTo>
                  <a:lnTo>
                    <a:pt x="1279" y="615"/>
                  </a:lnTo>
                  <a:lnTo>
                    <a:pt x="1276" y="619"/>
                  </a:lnTo>
                  <a:lnTo>
                    <a:pt x="1276" y="619"/>
                  </a:lnTo>
                  <a:lnTo>
                    <a:pt x="1268" y="619"/>
                  </a:lnTo>
                  <a:lnTo>
                    <a:pt x="1263" y="619"/>
                  </a:lnTo>
                  <a:lnTo>
                    <a:pt x="1259" y="615"/>
                  </a:lnTo>
                  <a:lnTo>
                    <a:pt x="1256" y="610"/>
                  </a:lnTo>
                  <a:lnTo>
                    <a:pt x="1250" y="597"/>
                  </a:lnTo>
                  <a:lnTo>
                    <a:pt x="1247" y="586"/>
                  </a:lnTo>
                  <a:lnTo>
                    <a:pt x="1247" y="586"/>
                  </a:lnTo>
                  <a:lnTo>
                    <a:pt x="1241" y="572"/>
                  </a:lnTo>
                  <a:lnTo>
                    <a:pt x="1241" y="568"/>
                  </a:lnTo>
                  <a:lnTo>
                    <a:pt x="1243" y="566"/>
                  </a:lnTo>
                  <a:lnTo>
                    <a:pt x="1250" y="564"/>
                  </a:lnTo>
                  <a:lnTo>
                    <a:pt x="1258" y="563"/>
                  </a:lnTo>
                  <a:lnTo>
                    <a:pt x="1265" y="561"/>
                  </a:lnTo>
                  <a:lnTo>
                    <a:pt x="1265" y="561"/>
                  </a:lnTo>
                  <a:lnTo>
                    <a:pt x="1274" y="554"/>
                  </a:lnTo>
                  <a:lnTo>
                    <a:pt x="1285" y="543"/>
                  </a:lnTo>
                  <a:lnTo>
                    <a:pt x="1288" y="535"/>
                  </a:lnTo>
                  <a:lnTo>
                    <a:pt x="1292" y="530"/>
                  </a:lnTo>
                  <a:lnTo>
                    <a:pt x="1294" y="525"/>
                  </a:lnTo>
                  <a:lnTo>
                    <a:pt x="1292" y="519"/>
                  </a:lnTo>
                  <a:lnTo>
                    <a:pt x="1292" y="519"/>
                  </a:lnTo>
                  <a:lnTo>
                    <a:pt x="1290" y="516"/>
                  </a:lnTo>
                  <a:lnTo>
                    <a:pt x="1288" y="514"/>
                  </a:lnTo>
                  <a:lnTo>
                    <a:pt x="1283" y="512"/>
                  </a:lnTo>
                  <a:lnTo>
                    <a:pt x="1276" y="510"/>
                  </a:lnTo>
                  <a:lnTo>
                    <a:pt x="1272" y="506"/>
                  </a:lnTo>
                  <a:lnTo>
                    <a:pt x="1272" y="506"/>
                  </a:lnTo>
                  <a:lnTo>
                    <a:pt x="1270" y="501"/>
                  </a:lnTo>
                  <a:lnTo>
                    <a:pt x="1272" y="497"/>
                  </a:lnTo>
                  <a:lnTo>
                    <a:pt x="1274" y="494"/>
                  </a:lnTo>
                  <a:lnTo>
                    <a:pt x="1276" y="490"/>
                  </a:lnTo>
                  <a:lnTo>
                    <a:pt x="1276" y="490"/>
                  </a:lnTo>
                  <a:lnTo>
                    <a:pt x="1274" y="472"/>
                  </a:lnTo>
                  <a:lnTo>
                    <a:pt x="1274" y="458"/>
                  </a:lnTo>
                  <a:lnTo>
                    <a:pt x="1277" y="425"/>
                  </a:lnTo>
                  <a:lnTo>
                    <a:pt x="1277" y="425"/>
                  </a:lnTo>
                  <a:lnTo>
                    <a:pt x="1277" y="402"/>
                  </a:lnTo>
                  <a:lnTo>
                    <a:pt x="1276" y="378"/>
                  </a:lnTo>
                  <a:lnTo>
                    <a:pt x="1270" y="354"/>
                  </a:lnTo>
                  <a:lnTo>
                    <a:pt x="1265" y="331"/>
                  </a:lnTo>
                  <a:lnTo>
                    <a:pt x="1265" y="331"/>
                  </a:lnTo>
                  <a:lnTo>
                    <a:pt x="1261" y="318"/>
                  </a:lnTo>
                  <a:lnTo>
                    <a:pt x="1263" y="306"/>
                  </a:lnTo>
                  <a:lnTo>
                    <a:pt x="1268" y="297"/>
                  </a:lnTo>
                  <a:lnTo>
                    <a:pt x="1276" y="288"/>
                  </a:lnTo>
                  <a:lnTo>
                    <a:pt x="1287" y="282"/>
                  </a:lnTo>
                  <a:lnTo>
                    <a:pt x="1297" y="277"/>
                  </a:lnTo>
                  <a:lnTo>
                    <a:pt x="1325" y="269"/>
                  </a:lnTo>
                  <a:lnTo>
                    <a:pt x="1325" y="269"/>
                  </a:lnTo>
                  <a:lnTo>
                    <a:pt x="1339" y="262"/>
                  </a:lnTo>
                  <a:lnTo>
                    <a:pt x="1350" y="255"/>
                  </a:lnTo>
                  <a:lnTo>
                    <a:pt x="1357" y="248"/>
                  </a:lnTo>
                  <a:lnTo>
                    <a:pt x="1359" y="237"/>
                  </a:lnTo>
                  <a:lnTo>
                    <a:pt x="1359" y="237"/>
                  </a:lnTo>
                  <a:lnTo>
                    <a:pt x="1352" y="230"/>
                  </a:lnTo>
                  <a:lnTo>
                    <a:pt x="1343" y="221"/>
                  </a:lnTo>
                  <a:lnTo>
                    <a:pt x="1335" y="213"/>
                  </a:lnTo>
                  <a:lnTo>
                    <a:pt x="1330" y="212"/>
                  </a:lnTo>
                  <a:lnTo>
                    <a:pt x="1325" y="208"/>
                  </a:lnTo>
                  <a:lnTo>
                    <a:pt x="1325" y="208"/>
                  </a:lnTo>
                  <a:lnTo>
                    <a:pt x="1315" y="208"/>
                  </a:lnTo>
                  <a:lnTo>
                    <a:pt x="1308" y="206"/>
                  </a:lnTo>
                  <a:lnTo>
                    <a:pt x="1292" y="208"/>
                  </a:lnTo>
                  <a:lnTo>
                    <a:pt x="1292" y="208"/>
                  </a:lnTo>
                  <a:lnTo>
                    <a:pt x="1277" y="208"/>
                  </a:lnTo>
                  <a:lnTo>
                    <a:pt x="1272" y="210"/>
                  </a:lnTo>
                  <a:lnTo>
                    <a:pt x="1270" y="212"/>
                  </a:lnTo>
                  <a:lnTo>
                    <a:pt x="1268" y="213"/>
                  </a:lnTo>
                  <a:lnTo>
                    <a:pt x="1268" y="213"/>
                  </a:lnTo>
                  <a:lnTo>
                    <a:pt x="1267" y="217"/>
                  </a:lnTo>
                  <a:lnTo>
                    <a:pt x="1268" y="221"/>
                  </a:lnTo>
                  <a:lnTo>
                    <a:pt x="1270" y="228"/>
                  </a:lnTo>
                  <a:lnTo>
                    <a:pt x="1272" y="233"/>
                  </a:lnTo>
                  <a:lnTo>
                    <a:pt x="1272" y="237"/>
                  </a:lnTo>
                  <a:lnTo>
                    <a:pt x="1268" y="241"/>
                  </a:lnTo>
                  <a:lnTo>
                    <a:pt x="1268" y="241"/>
                  </a:lnTo>
                  <a:lnTo>
                    <a:pt x="1265" y="242"/>
                  </a:lnTo>
                  <a:lnTo>
                    <a:pt x="1259" y="244"/>
                  </a:lnTo>
                  <a:lnTo>
                    <a:pt x="1252" y="241"/>
                  </a:lnTo>
                  <a:lnTo>
                    <a:pt x="1243" y="235"/>
                  </a:lnTo>
                  <a:lnTo>
                    <a:pt x="1236" y="233"/>
                  </a:lnTo>
                  <a:lnTo>
                    <a:pt x="1236" y="233"/>
                  </a:lnTo>
                  <a:lnTo>
                    <a:pt x="1230" y="233"/>
                  </a:lnTo>
                  <a:lnTo>
                    <a:pt x="1227" y="235"/>
                  </a:lnTo>
                  <a:lnTo>
                    <a:pt x="1221" y="241"/>
                  </a:lnTo>
                  <a:lnTo>
                    <a:pt x="1216" y="246"/>
                  </a:lnTo>
                  <a:lnTo>
                    <a:pt x="1212" y="248"/>
                  </a:lnTo>
                  <a:lnTo>
                    <a:pt x="1207" y="248"/>
                  </a:lnTo>
                  <a:lnTo>
                    <a:pt x="1207" y="248"/>
                  </a:lnTo>
                  <a:lnTo>
                    <a:pt x="1201" y="248"/>
                  </a:lnTo>
                  <a:lnTo>
                    <a:pt x="1198" y="246"/>
                  </a:lnTo>
                  <a:lnTo>
                    <a:pt x="1196" y="244"/>
                  </a:lnTo>
                  <a:lnTo>
                    <a:pt x="1192" y="242"/>
                  </a:lnTo>
                  <a:lnTo>
                    <a:pt x="1192" y="242"/>
                  </a:lnTo>
                  <a:lnTo>
                    <a:pt x="1187" y="242"/>
                  </a:lnTo>
                  <a:lnTo>
                    <a:pt x="1185" y="244"/>
                  </a:lnTo>
                  <a:lnTo>
                    <a:pt x="1180" y="251"/>
                  </a:lnTo>
                  <a:lnTo>
                    <a:pt x="1180" y="251"/>
                  </a:lnTo>
                  <a:lnTo>
                    <a:pt x="1174" y="253"/>
                  </a:lnTo>
                  <a:lnTo>
                    <a:pt x="1172" y="251"/>
                  </a:lnTo>
                  <a:lnTo>
                    <a:pt x="1169" y="251"/>
                  </a:lnTo>
                  <a:lnTo>
                    <a:pt x="1167" y="248"/>
                  </a:lnTo>
                  <a:lnTo>
                    <a:pt x="1163" y="241"/>
                  </a:lnTo>
                  <a:lnTo>
                    <a:pt x="1162" y="239"/>
                  </a:lnTo>
                  <a:lnTo>
                    <a:pt x="1158" y="237"/>
                  </a:lnTo>
                  <a:lnTo>
                    <a:pt x="1158" y="237"/>
                  </a:lnTo>
                  <a:lnTo>
                    <a:pt x="1153" y="237"/>
                  </a:lnTo>
                  <a:lnTo>
                    <a:pt x="1149" y="237"/>
                  </a:lnTo>
                  <a:lnTo>
                    <a:pt x="1136" y="242"/>
                  </a:lnTo>
                  <a:lnTo>
                    <a:pt x="1125" y="250"/>
                  </a:lnTo>
                  <a:lnTo>
                    <a:pt x="1115" y="253"/>
                  </a:lnTo>
                  <a:lnTo>
                    <a:pt x="1115" y="253"/>
                  </a:lnTo>
                  <a:lnTo>
                    <a:pt x="1109" y="255"/>
                  </a:lnTo>
                  <a:lnTo>
                    <a:pt x="1102" y="255"/>
                  </a:lnTo>
                  <a:lnTo>
                    <a:pt x="1096" y="255"/>
                  </a:lnTo>
                  <a:lnTo>
                    <a:pt x="1089" y="259"/>
                  </a:lnTo>
                  <a:lnTo>
                    <a:pt x="1089" y="259"/>
                  </a:lnTo>
                  <a:lnTo>
                    <a:pt x="1086" y="264"/>
                  </a:lnTo>
                  <a:lnTo>
                    <a:pt x="1084" y="269"/>
                  </a:lnTo>
                  <a:lnTo>
                    <a:pt x="1082" y="277"/>
                  </a:lnTo>
                  <a:lnTo>
                    <a:pt x="1078" y="282"/>
                  </a:lnTo>
                  <a:lnTo>
                    <a:pt x="1078" y="282"/>
                  </a:lnTo>
                  <a:lnTo>
                    <a:pt x="1071" y="289"/>
                  </a:lnTo>
                  <a:lnTo>
                    <a:pt x="1060" y="295"/>
                  </a:lnTo>
                  <a:lnTo>
                    <a:pt x="1055" y="295"/>
                  </a:lnTo>
                  <a:lnTo>
                    <a:pt x="1049" y="295"/>
                  </a:lnTo>
                  <a:lnTo>
                    <a:pt x="1046" y="293"/>
                  </a:lnTo>
                  <a:lnTo>
                    <a:pt x="1042" y="289"/>
                  </a:lnTo>
                  <a:lnTo>
                    <a:pt x="1042" y="289"/>
                  </a:lnTo>
                  <a:lnTo>
                    <a:pt x="1042" y="282"/>
                  </a:lnTo>
                  <a:lnTo>
                    <a:pt x="1042" y="277"/>
                  </a:lnTo>
                  <a:lnTo>
                    <a:pt x="1049" y="264"/>
                  </a:lnTo>
                  <a:lnTo>
                    <a:pt x="1053" y="259"/>
                  </a:lnTo>
                  <a:lnTo>
                    <a:pt x="1055" y="253"/>
                  </a:lnTo>
                  <a:lnTo>
                    <a:pt x="1053" y="246"/>
                  </a:lnTo>
                  <a:lnTo>
                    <a:pt x="1048" y="241"/>
                  </a:lnTo>
                  <a:lnTo>
                    <a:pt x="1048" y="241"/>
                  </a:lnTo>
                  <a:lnTo>
                    <a:pt x="1042" y="235"/>
                  </a:lnTo>
                  <a:lnTo>
                    <a:pt x="1031" y="231"/>
                  </a:lnTo>
                  <a:lnTo>
                    <a:pt x="1022" y="230"/>
                  </a:lnTo>
                  <a:lnTo>
                    <a:pt x="1019" y="230"/>
                  </a:lnTo>
                  <a:lnTo>
                    <a:pt x="1015" y="231"/>
                  </a:lnTo>
                  <a:lnTo>
                    <a:pt x="1015" y="231"/>
                  </a:lnTo>
                  <a:lnTo>
                    <a:pt x="1013" y="233"/>
                  </a:lnTo>
                  <a:lnTo>
                    <a:pt x="1011" y="237"/>
                  </a:lnTo>
                  <a:lnTo>
                    <a:pt x="1010" y="242"/>
                  </a:lnTo>
                  <a:lnTo>
                    <a:pt x="1011" y="248"/>
                  </a:lnTo>
                  <a:lnTo>
                    <a:pt x="1015" y="253"/>
                  </a:lnTo>
                  <a:lnTo>
                    <a:pt x="1015" y="253"/>
                  </a:lnTo>
                  <a:lnTo>
                    <a:pt x="1017" y="260"/>
                  </a:lnTo>
                  <a:lnTo>
                    <a:pt x="1015" y="266"/>
                  </a:lnTo>
                  <a:lnTo>
                    <a:pt x="1008" y="277"/>
                  </a:lnTo>
                  <a:lnTo>
                    <a:pt x="1008" y="277"/>
                  </a:lnTo>
                  <a:lnTo>
                    <a:pt x="1008" y="282"/>
                  </a:lnTo>
                  <a:lnTo>
                    <a:pt x="1008" y="289"/>
                  </a:lnTo>
                  <a:lnTo>
                    <a:pt x="1010" y="295"/>
                  </a:lnTo>
                  <a:lnTo>
                    <a:pt x="1010" y="297"/>
                  </a:lnTo>
                  <a:lnTo>
                    <a:pt x="1008" y="300"/>
                  </a:lnTo>
                  <a:lnTo>
                    <a:pt x="1008" y="300"/>
                  </a:lnTo>
                  <a:lnTo>
                    <a:pt x="1002" y="302"/>
                  </a:lnTo>
                  <a:lnTo>
                    <a:pt x="999" y="302"/>
                  </a:lnTo>
                  <a:lnTo>
                    <a:pt x="988" y="302"/>
                  </a:lnTo>
                  <a:lnTo>
                    <a:pt x="988" y="302"/>
                  </a:lnTo>
                  <a:lnTo>
                    <a:pt x="982" y="302"/>
                  </a:lnTo>
                  <a:lnTo>
                    <a:pt x="975" y="306"/>
                  </a:lnTo>
                  <a:lnTo>
                    <a:pt x="970" y="309"/>
                  </a:lnTo>
                  <a:lnTo>
                    <a:pt x="966" y="315"/>
                  </a:lnTo>
                  <a:lnTo>
                    <a:pt x="966" y="315"/>
                  </a:lnTo>
                  <a:lnTo>
                    <a:pt x="966" y="320"/>
                  </a:lnTo>
                  <a:lnTo>
                    <a:pt x="966" y="324"/>
                  </a:lnTo>
                  <a:lnTo>
                    <a:pt x="970" y="335"/>
                  </a:lnTo>
                  <a:lnTo>
                    <a:pt x="970" y="344"/>
                  </a:lnTo>
                  <a:lnTo>
                    <a:pt x="970" y="347"/>
                  </a:lnTo>
                  <a:lnTo>
                    <a:pt x="966" y="351"/>
                  </a:lnTo>
                  <a:lnTo>
                    <a:pt x="966" y="351"/>
                  </a:lnTo>
                  <a:lnTo>
                    <a:pt x="963" y="353"/>
                  </a:lnTo>
                  <a:lnTo>
                    <a:pt x="957" y="353"/>
                  </a:lnTo>
                  <a:lnTo>
                    <a:pt x="946" y="351"/>
                  </a:lnTo>
                  <a:lnTo>
                    <a:pt x="946" y="351"/>
                  </a:lnTo>
                  <a:lnTo>
                    <a:pt x="941" y="347"/>
                  </a:lnTo>
                  <a:lnTo>
                    <a:pt x="939" y="347"/>
                  </a:lnTo>
                  <a:lnTo>
                    <a:pt x="937" y="351"/>
                  </a:lnTo>
                  <a:lnTo>
                    <a:pt x="937" y="351"/>
                  </a:lnTo>
                  <a:lnTo>
                    <a:pt x="934" y="358"/>
                  </a:lnTo>
                  <a:lnTo>
                    <a:pt x="932" y="367"/>
                  </a:lnTo>
                  <a:lnTo>
                    <a:pt x="932" y="371"/>
                  </a:lnTo>
                  <a:lnTo>
                    <a:pt x="928" y="374"/>
                  </a:lnTo>
                  <a:lnTo>
                    <a:pt x="925" y="374"/>
                  </a:lnTo>
                  <a:lnTo>
                    <a:pt x="919" y="374"/>
                  </a:lnTo>
                  <a:lnTo>
                    <a:pt x="919" y="374"/>
                  </a:lnTo>
                  <a:lnTo>
                    <a:pt x="910" y="371"/>
                  </a:lnTo>
                  <a:lnTo>
                    <a:pt x="903" y="365"/>
                  </a:lnTo>
                  <a:lnTo>
                    <a:pt x="894" y="358"/>
                  </a:lnTo>
                  <a:lnTo>
                    <a:pt x="890" y="353"/>
                  </a:lnTo>
                  <a:lnTo>
                    <a:pt x="890" y="353"/>
                  </a:lnTo>
                  <a:lnTo>
                    <a:pt x="887" y="344"/>
                  </a:lnTo>
                  <a:lnTo>
                    <a:pt x="887" y="335"/>
                  </a:lnTo>
                  <a:lnTo>
                    <a:pt x="887" y="326"/>
                  </a:lnTo>
                  <a:lnTo>
                    <a:pt x="887" y="322"/>
                  </a:lnTo>
                  <a:lnTo>
                    <a:pt x="883" y="318"/>
                  </a:lnTo>
                  <a:lnTo>
                    <a:pt x="883" y="318"/>
                  </a:lnTo>
                  <a:lnTo>
                    <a:pt x="881" y="316"/>
                  </a:lnTo>
                  <a:lnTo>
                    <a:pt x="877" y="315"/>
                  </a:lnTo>
                  <a:lnTo>
                    <a:pt x="870" y="313"/>
                  </a:lnTo>
                  <a:lnTo>
                    <a:pt x="861" y="311"/>
                  </a:lnTo>
                  <a:lnTo>
                    <a:pt x="854" y="307"/>
                  </a:lnTo>
                  <a:lnTo>
                    <a:pt x="854" y="307"/>
                  </a:lnTo>
                  <a:lnTo>
                    <a:pt x="850" y="304"/>
                  </a:lnTo>
                  <a:lnTo>
                    <a:pt x="848" y="298"/>
                  </a:lnTo>
                  <a:lnTo>
                    <a:pt x="850" y="293"/>
                  </a:lnTo>
                  <a:lnTo>
                    <a:pt x="854" y="289"/>
                  </a:lnTo>
                  <a:lnTo>
                    <a:pt x="854" y="289"/>
                  </a:lnTo>
                  <a:lnTo>
                    <a:pt x="859" y="289"/>
                  </a:lnTo>
                  <a:lnTo>
                    <a:pt x="865" y="289"/>
                  </a:lnTo>
                  <a:lnTo>
                    <a:pt x="876" y="293"/>
                  </a:lnTo>
                  <a:lnTo>
                    <a:pt x="876" y="293"/>
                  </a:lnTo>
                  <a:lnTo>
                    <a:pt x="892" y="300"/>
                  </a:lnTo>
                  <a:lnTo>
                    <a:pt x="910" y="307"/>
                  </a:lnTo>
                  <a:lnTo>
                    <a:pt x="919" y="307"/>
                  </a:lnTo>
                  <a:lnTo>
                    <a:pt x="928" y="307"/>
                  </a:lnTo>
                  <a:lnTo>
                    <a:pt x="935" y="306"/>
                  </a:lnTo>
                  <a:lnTo>
                    <a:pt x="944" y="302"/>
                  </a:lnTo>
                  <a:lnTo>
                    <a:pt x="944" y="302"/>
                  </a:lnTo>
                  <a:lnTo>
                    <a:pt x="950" y="297"/>
                  </a:lnTo>
                  <a:lnTo>
                    <a:pt x="955" y="289"/>
                  </a:lnTo>
                  <a:lnTo>
                    <a:pt x="961" y="280"/>
                  </a:lnTo>
                  <a:lnTo>
                    <a:pt x="964" y="273"/>
                  </a:lnTo>
                  <a:lnTo>
                    <a:pt x="964" y="266"/>
                  </a:lnTo>
                  <a:lnTo>
                    <a:pt x="963" y="259"/>
                  </a:lnTo>
                  <a:lnTo>
                    <a:pt x="957" y="251"/>
                  </a:lnTo>
                  <a:lnTo>
                    <a:pt x="948" y="248"/>
                  </a:lnTo>
                  <a:lnTo>
                    <a:pt x="948" y="248"/>
                  </a:lnTo>
                  <a:lnTo>
                    <a:pt x="937" y="246"/>
                  </a:lnTo>
                  <a:lnTo>
                    <a:pt x="926" y="242"/>
                  </a:lnTo>
                  <a:lnTo>
                    <a:pt x="926" y="242"/>
                  </a:lnTo>
                  <a:lnTo>
                    <a:pt x="908" y="237"/>
                  </a:lnTo>
                  <a:lnTo>
                    <a:pt x="899" y="233"/>
                  </a:lnTo>
                  <a:lnTo>
                    <a:pt x="890" y="228"/>
                  </a:lnTo>
                  <a:lnTo>
                    <a:pt x="890" y="228"/>
                  </a:lnTo>
                  <a:lnTo>
                    <a:pt x="879" y="221"/>
                  </a:lnTo>
                  <a:lnTo>
                    <a:pt x="872" y="215"/>
                  </a:lnTo>
                  <a:lnTo>
                    <a:pt x="867" y="212"/>
                  </a:lnTo>
                  <a:lnTo>
                    <a:pt x="867" y="212"/>
                  </a:lnTo>
                  <a:lnTo>
                    <a:pt x="854" y="206"/>
                  </a:lnTo>
                  <a:lnTo>
                    <a:pt x="843" y="201"/>
                  </a:lnTo>
                  <a:lnTo>
                    <a:pt x="843" y="201"/>
                  </a:lnTo>
                  <a:lnTo>
                    <a:pt x="838" y="199"/>
                  </a:lnTo>
                  <a:lnTo>
                    <a:pt x="830" y="197"/>
                  </a:lnTo>
                  <a:lnTo>
                    <a:pt x="830" y="197"/>
                  </a:lnTo>
                  <a:lnTo>
                    <a:pt x="821" y="197"/>
                  </a:lnTo>
                  <a:lnTo>
                    <a:pt x="812" y="199"/>
                  </a:lnTo>
                  <a:lnTo>
                    <a:pt x="812" y="199"/>
                  </a:lnTo>
                  <a:lnTo>
                    <a:pt x="803" y="199"/>
                  </a:lnTo>
                  <a:lnTo>
                    <a:pt x="800" y="197"/>
                  </a:lnTo>
                  <a:lnTo>
                    <a:pt x="798" y="192"/>
                  </a:lnTo>
                  <a:lnTo>
                    <a:pt x="798" y="192"/>
                  </a:lnTo>
                  <a:lnTo>
                    <a:pt x="798" y="190"/>
                  </a:lnTo>
                  <a:lnTo>
                    <a:pt x="800" y="188"/>
                  </a:lnTo>
                  <a:lnTo>
                    <a:pt x="803" y="184"/>
                  </a:lnTo>
                  <a:lnTo>
                    <a:pt x="807" y="181"/>
                  </a:lnTo>
                  <a:lnTo>
                    <a:pt x="809" y="179"/>
                  </a:lnTo>
                  <a:lnTo>
                    <a:pt x="809" y="175"/>
                  </a:lnTo>
                  <a:lnTo>
                    <a:pt x="809" y="175"/>
                  </a:lnTo>
                  <a:lnTo>
                    <a:pt x="807" y="172"/>
                  </a:lnTo>
                  <a:lnTo>
                    <a:pt x="805" y="170"/>
                  </a:lnTo>
                  <a:lnTo>
                    <a:pt x="801" y="170"/>
                  </a:lnTo>
                  <a:lnTo>
                    <a:pt x="791" y="175"/>
                  </a:lnTo>
                  <a:lnTo>
                    <a:pt x="791" y="175"/>
                  </a:lnTo>
                  <a:lnTo>
                    <a:pt x="785" y="177"/>
                  </a:lnTo>
                  <a:lnTo>
                    <a:pt x="780" y="177"/>
                  </a:lnTo>
                  <a:lnTo>
                    <a:pt x="778" y="175"/>
                  </a:lnTo>
                  <a:lnTo>
                    <a:pt x="778" y="172"/>
                  </a:lnTo>
                  <a:lnTo>
                    <a:pt x="776" y="165"/>
                  </a:lnTo>
                  <a:lnTo>
                    <a:pt x="774" y="163"/>
                  </a:lnTo>
                  <a:lnTo>
                    <a:pt x="771" y="161"/>
                  </a:lnTo>
                  <a:lnTo>
                    <a:pt x="771" y="161"/>
                  </a:lnTo>
                  <a:lnTo>
                    <a:pt x="767" y="163"/>
                  </a:lnTo>
                  <a:lnTo>
                    <a:pt x="767" y="165"/>
                  </a:lnTo>
                  <a:lnTo>
                    <a:pt x="765" y="168"/>
                  </a:lnTo>
                  <a:lnTo>
                    <a:pt x="765" y="174"/>
                  </a:lnTo>
                  <a:lnTo>
                    <a:pt x="763" y="175"/>
                  </a:lnTo>
                  <a:lnTo>
                    <a:pt x="762" y="177"/>
                  </a:lnTo>
                  <a:lnTo>
                    <a:pt x="762" y="177"/>
                  </a:lnTo>
                  <a:lnTo>
                    <a:pt x="758" y="177"/>
                  </a:lnTo>
                  <a:lnTo>
                    <a:pt x="756" y="177"/>
                  </a:lnTo>
                  <a:lnTo>
                    <a:pt x="754" y="172"/>
                  </a:lnTo>
                  <a:lnTo>
                    <a:pt x="753" y="170"/>
                  </a:lnTo>
                  <a:lnTo>
                    <a:pt x="751" y="170"/>
                  </a:lnTo>
                  <a:lnTo>
                    <a:pt x="749" y="170"/>
                  </a:lnTo>
                  <a:lnTo>
                    <a:pt x="747" y="174"/>
                  </a:lnTo>
                  <a:lnTo>
                    <a:pt x="747" y="174"/>
                  </a:lnTo>
                  <a:lnTo>
                    <a:pt x="745" y="177"/>
                  </a:lnTo>
                  <a:lnTo>
                    <a:pt x="745" y="181"/>
                  </a:lnTo>
                  <a:lnTo>
                    <a:pt x="745" y="184"/>
                  </a:lnTo>
                  <a:lnTo>
                    <a:pt x="745" y="188"/>
                  </a:lnTo>
                  <a:lnTo>
                    <a:pt x="745" y="188"/>
                  </a:lnTo>
                  <a:lnTo>
                    <a:pt x="742" y="190"/>
                  </a:lnTo>
                  <a:lnTo>
                    <a:pt x="738" y="192"/>
                  </a:lnTo>
                  <a:lnTo>
                    <a:pt x="734" y="192"/>
                  </a:lnTo>
                  <a:lnTo>
                    <a:pt x="731" y="190"/>
                  </a:lnTo>
                  <a:lnTo>
                    <a:pt x="731" y="190"/>
                  </a:lnTo>
                  <a:lnTo>
                    <a:pt x="731" y="186"/>
                  </a:lnTo>
                  <a:lnTo>
                    <a:pt x="731" y="183"/>
                  </a:lnTo>
                  <a:lnTo>
                    <a:pt x="733" y="172"/>
                  </a:lnTo>
                  <a:lnTo>
                    <a:pt x="733" y="168"/>
                  </a:lnTo>
                  <a:lnTo>
                    <a:pt x="731" y="165"/>
                  </a:lnTo>
                  <a:lnTo>
                    <a:pt x="727" y="163"/>
                  </a:lnTo>
                  <a:lnTo>
                    <a:pt x="722" y="165"/>
                  </a:lnTo>
                  <a:lnTo>
                    <a:pt x="722" y="165"/>
                  </a:lnTo>
                  <a:lnTo>
                    <a:pt x="718" y="166"/>
                  </a:lnTo>
                  <a:lnTo>
                    <a:pt x="716" y="172"/>
                  </a:lnTo>
                  <a:lnTo>
                    <a:pt x="715" y="175"/>
                  </a:lnTo>
                  <a:lnTo>
                    <a:pt x="711" y="179"/>
                  </a:lnTo>
                  <a:lnTo>
                    <a:pt x="711" y="179"/>
                  </a:lnTo>
                  <a:lnTo>
                    <a:pt x="707" y="181"/>
                  </a:lnTo>
                  <a:lnTo>
                    <a:pt x="702" y="179"/>
                  </a:lnTo>
                  <a:lnTo>
                    <a:pt x="695" y="177"/>
                  </a:lnTo>
                  <a:lnTo>
                    <a:pt x="695" y="177"/>
                  </a:lnTo>
                  <a:lnTo>
                    <a:pt x="689" y="177"/>
                  </a:lnTo>
                  <a:lnTo>
                    <a:pt x="684" y="179"/>
                  </a:lnTo>
                  <a:lnTo>
                    <a:pt x="682" y="183"/>
                  </a:lnTo>
                  <a:lnTo>
                    <a:pt x="680" y="188"/>
                  </a:lnTo>
                  <a:lnTo>
                    <a:pt x="675" y="197"/>
                  </a:lnTo>
                  <a:lnTo>
                    <a:pt x="671" y="201"/>
                  </a:lnTo>
                  <a:lnTo>
                    <a:pt x="666" y="204"/>
                  </a:lnTo>
                  <a:lnTo>
                    <a:pt x="666" y="204"/>
                  </a:lnTo>
                  <a:lnTo>
                    <a:pt x="655" y="206"/>
                  </a:lnTo>
                  <a:lnTo>
                    <a:pt x="640" y="208"/>
                  </a:lnTo>
                  <a:lnTo>
                    <a:pt x="635" y="210"/>
                  </a:lnTo>
                  <a:lnTo>
                    <a:pt x="629" y="212"/>
                  </a:lnTo>
                  <a:lnTo>
                    <a:pt x="626" y="217"/>
                  </a:lnTo>
                  <a:lnTo>
                    <a:pt x="622" y="222"/>
                  </a:lnTo>
                  <a:lnTo>
                    <a:pt x="622" y="222"/>
                  </a:lnTo>
                  <a:lnTo>
                    <a:pt x="622" y="231"/>
                  </a:lnTo>
                  <a:lnTo>
                    <a:pt x="620" y="237"/>
                  </a:lnTo>
                  <a:lnTo>
                    <a:pt x="619" y="241"/>
                  </a:lnTo>
                  <a:lnTo>
                    <a:pt x="619" y="241"/>
                  </a:lnTo>
                  <a:lnTo>
                    <a:pt x="615" y="242"/>
                  </a:lnTo>
                  <a:lnTo>
                    <a:pt x="610" y="242"/>
                  </a:lnTo>
                  <a:lnTo>
                    <a:pt x="601" y="244"/>
                  </a:lnTo>
                  <a:lnTo>
                    <a:pt x="601" y="244"/>
                  </a:lnTo>
                  <a:lnTo>
                    <a:pt x="601" y="248"/>
                  </a:lnTo>
                  <a:lnTo>
                    <a:pt x="601" y="250"/>
                  </a:lnTo>
                  <a:lnTo>
                    <a:pt x="604" y="253"/>
                  </a:lnTo>
                  <a:lnTo>
                    <a:pt x="606" y="255"/>
                  </a:lnTo>
                  <a:lnTo>
                    <a:pt x="606" y="255"/>
                  </a:lnTo>
                  <a:lnTo>
                    <a:pt x="608" y="259"/>
                  </a:lnTo>
                  <a:lnTo>
                    <a:pt x="606" y="262"/>
                  </a:lnTo>
                  <a:lnTo>
                    <a:pt x="606" y="262"/>
                  </a:lnTo>
                  <a:lnTo>
                    <a:pt x="604" y="264"/>
                  </a:lnTo>
                  <a:lnTo>
                    <a:pt x="599" y="264"/>
                  </a:lnTo>
                  <a:lnTo>
                    <a:pt x="591" y="264"/>
                  </a:lnTo>
                  <a:lnTo>
                    <a:pt x="591" y="264"/>
                  </a:lnTo>
                  <a:lnTo>
                    <a:pt x="590" y="268"/>
                  </a:lnTo>
                  <a:lnTo>
                    <a:pt x="590" y="271"/>
                  </a:lnTo>
                  <a:lnTo>
                    <a:pt x="591" y="275"/>
                  </a:lnTo>
                  <a:lnTo>
                    <a:pt x="591" y="278"/>
                  </a:lnTo>
                  <a:lnTo>
                    <a:pt x="591" y="278"/>
                  </a:lnTo>
                  <a:lnTo>
                    <a:pt x="591" y="282"/>
                  </a:lnTo>
                  <a:lnTo>
                    <a:pt x="590" y="284"/>
                  </a:lnTo>
                  <a:lnTo>
                    <a:pt x="586" y="286"/>
                  </a:lnTo>
                  <a:lnTo>
                    <a:pt x="584" y="286"/>
                  </a:lnTo>
                  <a:lnTo>
                    <a:pt x="575" y="282"/>
                  </a:lnTo>
                  <a:lnTo>
                    <a:pt x="568" y="280"/>
                  </a:lnTo>
                  <a:lnTo>
                    <a:pt x="568" y="280"/>
                  </a:lnTo>
                  <a:lnTo>
                    <a:pt x="563" y="282"/>
                  </a:lnTo>
                  <a:lnTo>
                    <a:pt x="561" y="286"/>
                  </a:lnTo>
                  <a:lnTo>
                    <a:pt x="563" y="289"/>
                  </a:lnTo>
                  <a:lnTo>
                    <a:pt x="564" y="295"/>
                  </a:lnTo>
                  <a:lnTo>
                    <a:pt x="572" y="304"/>
                  </a:lnTo>
                  <a:lnTo>
                    <a:pt x="573" y="309"/>
                  </a:lnTo>
                  <a:lnTo>
                    <a:pt x="573" y="311"/>
                  </a:lnTo>
                  <a:lnTo>
                    <a:pt x="573" y="311"/>
                  </a:lnTo>
                  <a:lnTo>
                    <a:pt x="568" y="313"/>
                  </a:lnTo>
                  <a:lnTo>
                    <a:pt x="564" y="313"/>
                  </a:lnTo>
                  <a:lnTo>
                    <a:pt x="557" y="311"/>
                  </a:lnTo>
                  <a:lnTo>
                    <a:pt x="553" y="309"/>
                  </a:lnTo>
                  <a:lnTo>
                    <a:pt x="548" y="309"/>
                  </a:lnTo>
                  <a:lnTo>
                    <a:pt x="544" y="311"/>
                  </a:lnTo>
                  <a:lnTo>
                    <a:pt x="541" y="315"/>
                  </a:lnTo>
                  <a:lnTo>
                    <a:pt x="541" y="315"/>
                  </a:lnTo>
                  <a:lnTo>
                    <a:pt x="537" y="322"/>
                  </a:lnTo>
                  <a:lnTo>
                    <a:pt x="534" y="329"/>
                  </a:lnTo>
                  <a:lnTo>
                    <a:pt x="530" y="336"/>
                  </a:lnTo>
                  <a:lnTo>
                    <a:pt x="525" y="342"/>
                  </a:lnTo>
                  <a:lnTo>
                    <a:pt x="525" y="342"/>
                  </a:lnTo>
                  <a:lnTo>
                    <a:pt x="519" y="345"/>
                  </a:lnTo>
                  <a:lnTo>
                    <a:pt x="514" y="349"/>
                  </a:lnTo>
                  <a:lnTo>
                    <a:pt x="512" y="351"/>
                  </a:lnTo>
                  <a:lnTo>
                    <a:pt x="512" y="353"/>
                  </a:lnTo>
                  <a:lnTo>
                    <a:pt x="515" y="354"/>
                  </a:lnTo>
                  <a:lnTo>
                    <a:pt x="519" y="356"/>
                  </a:lnTo>
                  <a:lnTo>
                    <a:pt x="519" y="356"/>
                  </a:lnTo>
                  <a:lnTo>
                    <a:pt x="526" y="362"/>
                  </a:lnTo>
                  <a:lnTo>
                    <a:pt x="526" y="364"/>
                  </a:lnTo>
                  <a:lnTo>
                    <a:pt x="523" y="367"/>
                  </a:lnTo>
                  <a:lnTo>
                    <a:pt x="523" y="367"/>
                  </a:lnTo>
                  <a:lnTo>
                    <a:pt x="517" y="367"/>
                  </a:lnTo>
                  <a:lnTo>
                    <a:pt x="510" y="365"/>
                  </a:lnTo>
                  <a:lnTo>
                    <a:pt x="499" y="362"/>
                  </a:lnTo>
                  <a:lnTo>
                    <a:pt x="499" y="362"/>
                  </a:lnTo>
                  <a:lnTo>
                    <a:pt x="488" y="360"/>
                  </a:lnTo>
                  <a:lnTo>
                    <a:pt x="485" y="362"/>
                  </a:lnTo>
                  <a:lnTo>
                    <a:pt x="481" y="365"/>
                  </a:lnTo>
                  <a:lnTo>
                    <a:pt x="481" y="365"/>
                  </a:lnTo>
                  <a:lnTo>
                    <a:pt x="479" y="369"/>
                  </a:lnTo>
                  <a:lnTo>
                    <a:pt x="481" y="373"/>
                  </a:lnTo>
                  <a:lnTo>
                    <a:pt x="483" y="376"/>
                  </a:lnTo>
                  <a:lnTo>
                    <a:pt x="483" y="380"/>
                  </a:lnTo>
                  <a:lnTo>
                    <a:pt x="483" y="380"/>
                  </a:lnTo>
                  <a:lnTo>
                    <a:pt x="481" y="383"/>
                  </a:lnTo>
                  <a:lnTo>
                    <a:pt x="477" y="385"/>
                  </a:lnTo>
                  <a:lnTo>
                    <a:pt x="468" y="387"/>
                  </a:lnTo>
                  <a:lnTo>
                    <a:pt x="458" y="387"/>
                  </a:lnTo>
                  <a:lnTo>
                    <a:pt x="454" y="391"/>
                  </a:lnTo>
                  <a:lnTo>
                    <a:pt x="452" y="394"/>
                  </a:lnTo>
                  <a:lnTo>
                    <a:pt x="452" y="394"/>
                  </a:lnTo>
                  <a:lnTo>
                    <a:pt x="450" y="398"/>
                  </a:lnTo>
                  <a:lnTo>
                    <a:pt x="452" y="403"/>
                  </a:lnTo>
                  <a:lnTo>
                    <a:pt x="452" y="407"/>
                  </a:lnTo>
                  <a:lnTo>
                    <a:pt x="452" y="411"/>
                  </a:lnTo>
                  <a:lnTo>
                    <a:pt x="452" y="411"/>
                  </a:lnTo>
                  <a:lnTo>
                    <a:pt x="448" y="412"/>
                  </a:lnTo>
                  <a:lnTo>
                    <a:pt x="447" y="414"/>
                  </a:lnTo>
                  <a:lnTo>
                    <a:pt x="441" y="416"/>
                  </a:lnTo>
                  <a:lnTo>
                    <a:pt x="429" y="416"/>
                  </a:lnTo>
                  <a:lnTo>
                    <a:pt x="429" y="416"/>
                  </a:lnTo>
                  <a:lnTo>
                    <a:pt x="423" y="416"/>
                  </a:lnTo>
                  <a:lnTo>
                    <a:pt x="421" y="418"/>
                  </a:lnTo>
                  <a:lnTo>
                    <a:pt x="425" y="423"/>
                  </a:lnTo>
                  <a:lnTo>
                    <a:pt x="425" y="423"/>
                  </a:lnTo>
                  <a:lnTo>
                    <a:pt x="425" y="425"/>
                  </a:lnTo>
                  <a:lnTo>
                    <a:pt x="427" y="427"/>
                  </a:lnTo>
                  <a:lnTo>
                    <a:pt x="427" y="429"/>
                  </a:lnTo>
                  <a:lnTo>
                    <a:pt x="427" y="429"/>
                  </a:lnTo>
                  <a:lnTo>
                    <a:pt x="427" y="430"/>
                  </a:lnTo>
                  <a:lnTo>
                    <a:pt x="425" y="430"/>
                  </a:lnTo>
                  <a:lnTo>
                    <a:pt x="423" y="432"/>
                  </a:lnTo>
                  <a:lnTo>
                    <a:pt x="423" y="432"/>
                  </a:lnTo>
                  <a:lnTo>
                    <a:pt x="421" y="434"/>
                  </a:lnTo>
                  <a:lnTo>
                    <a:pt x="420" y="436"/>
                  </a:lnTo>
                  <a:lnTo>
                    <a:pt x="421" y="438"/>
                  </a:lnTo>
                  <a:lnTo>
                    <a:pt x="421" y="438"/>
                  </a:lnTo>
                  <a:lnTo>
                    <a:pt x="421" y="440"/>
                  </a:lnTo>
                  <a:lnTo>
                    <a:pt x="425" y="441"/>
                  </a:lnTo>
                  <a:lnTo>
                    <a:pt x="429" y="443"/>
                  </a:lnTo>
                  <a:lnTo>
                    <a:pt x="429" y="443"/>
                  </a:lnTo>
                  <a:lnTo>
                    <a:pt x="430" y="447"/>
                  </a:lnTo>
                  <a:lnTo>
                    <a:pt x="429" y="449"/>
                  </a:lnTo>
                  <a:lnTo>
                    <a:pt x="425" y="454"/>
                  </a:lnTo>
                  <a:lnTo>
                    <a:pt x="425" y="454"/>
                  </a:lnTo>
                  <a:lnTo>
                    <a:pt x="423" y="458"/>
                  </a:lnTo>
                  <a:lnTo>
                    <a:pt x="423" y="459"/>
                  </a:lnTo>
                  <a:lnTo>
                    <a:pt x="427" y="461"/>
                  </a:lnTo>
                  <a:lnTo>
                    <a:pt x="434" y="461"/>
                  </a:lnTo>
                  <a:lnTo>
                    <a:pt x="439" y="463"/>
                  </a:lnTo>
                  <a:lnTo>
                    <a:pt x="439" y="463"/>
                  </a:lnTo>
                  <a:lnTo>
                    <a:pt x="441" y="467"/>
                  </a:lnTo>
                  <a:lnTo>
                    <a:pt x="441" y="470"/>
                  </a:lnTo>
                  <a:lnTo>
                    <a:pt x="438" y="474"/>
                  </a:lnTo>
                  <a:lnTo>
                    <a:pt x="434" y="476"/>
                  </a:lnTo>
                  <a:lnTo>
                    <a:pt x="427" y="479"/>
                  </a:lnTo>
                  <a:lnTo>
                    <a:pt x="425" y="483"/>
                  </a:lnTo>
                  <a:lnTo>
                    <a:pt x="427" y="485"/>
                  </a:lnTo>
                  <a:lnTo>
                    <a:pt x="427" y="485"/>
                  </a:lnTo>
                  <a:lnTo>
                    <a:pt x="429" y="487"/>
                  </a:lnTo>
                  <a:lnTo>
                    <a:pt x="430" y="488"/>
                  </a:lnTo>
                  <a:lnTo>
                    <a:pt x="438" y="487"/>
                  </a:lnTo>
                  <a:lnTo>
                    <a:pt x="439" y="487"/>
                  </a:lnTo>
                  <a:lnTo>
                    <a:pt x="441" y="488"/>
                  </a:lnTo>
                  <a:lnTo>
                    <a:pt x="441" y="492"/>
                  </a:lnTo>
                  <a:lnTo>
                    <a:pt x="438" y="496"/>
                  </a:lnTo>
                  <a:lnTo>
                    <a:pt x="438" y="496"/>
                  </a:lnTo>
                  <a:lnTo>
                    <a:pt x="434" y="501"/>
                  </a:lnTo>
                  <a:lnTo>
                    <a:pt x="432" y="503"/>
                  </a:lnTo>
                  <a:lnTo>
                    <a:pt x="432" y="506"/>
                  </a:lnTo>
                  <a:lnTo>
                    <a:pt x="432" y="506"/>
                  </a:lnTo>
                  <a:lnTo>
                    <a:pt x="434" y="510"/>
                  </a:lnTo>
                  <a:lnTo>
                    <a:pt x="436" y="510"/>
                  </a:lnTo>
                  <a:lnTo>
                    <a:pt x="439" y="510"/>
                  </a:lnTo>
                  <a:lnTo>
                    <a:pt x="443" y="510"/>
                  </a:lnTo>
                  <a:lnTo>
                    <a:pt x="443" y="510"/>
                  </a:lnTo>
                  <a:lnTo>
                    <a:pt x="445" y="510"/>
                  </a:lnTo>
                  <a:lnTo>
                    <a:pt x="447" y="514"/>
                  </a:lnTo>
                  <a:lnTo>
                    <a:pt x="448" y="519"/>
                  </a:lnTo>
                  <a:lnTo>
                    <a:pt x="450" y="523"/>
                  </a:lnTo>
                  <a:lnTo>
                    <a:pt x="452" y="525"/>
                  </a:lnTo>
                  <a:lnTo>
                    <a:pt x="456" y="525"/>
                  </a:lnTo>
                  <a:lnTo>
                    <a:pt x="456" y="525"/>
                  </a:lnTo>
                  <a:lnTo>
                    <a:pt x="459" y="523"/>
                  </a:lnTo>
                  <a:lnTo>
                    <a:pt x="463" y="521"/>
                  </a:lnTo>
                  <a:lnTo>
                    <a:pt x="465" y="516"/>
                  </a:lnTo>
                  <a:lnTo>
                    <a:pt x="468" y="512"/>
                  </a:lnTo>
                  <a:lnTo>
                    <a:pt x="472" y="510"/>
                  </a:lnTo>
                  <a:lnTo>
                    <a:pt x="476" y="510"/>
                  </a:lnTo>
                  <a:lnTo>
                    <a:pt x="476" y="510"/>
                  </a:lnTo>
                  <a:lnTo>
                    <a:pt x="479" y="510"/>
                  </a:lnTo>
                  <a:lnTo>
                    <a:pt x="483" y="510"/>
                  </a:lnTo>
                  <a:lnTo>
                    <a:pt x="485" y="510"/>
                  </a:lnTo>
                  <a:lnTo>
                    <a:pt x="485" y="510"/>
                  </a:lnTo>
                  <a:lnTo>
                    <a:pt x="486" y="506"/>
                  </a:lnTo>
                  <a:lnTo>
                    <a:pt x="488" y="503"/>
                  </a:lnTo>
                  <a:lnTo>
                    <a:pt x="490" y="499"/>
                  </a:lnTo>
                  <a:lnTo>
                    <a:pt x="494" y="497"/>
                  </a:lnTo>
                  <a:lnTo>
                    <a:pt x="494" y="497"/>
                  </a:lnTo>
                  <a:lnTo>
                    <a:pt x="497" y="496"/>
                  </a:lnTo>
                  <a:lnTo>
                    <a:pt x="501" y="497"/>
                  </a:lnTo>
                  <a:lnTo>
                    <a:pt x="505" y="499"/>
                  </a:lnTo>
                  <a:lnTo>
                    <a:pt x="510" y="499"/>
                  </a:lnTo>
                  <a:lnTo>
                    <a:pt x="510" y="499"/>
                  </a:lnTo>
                  <a:lnTo>
                    <a:pt x="517" y="497"/>
                  </a:lnTo>
                  <a:lnTo>
                    <a:pt x="521" y="497"/>
                  </a:lnTo>
                  <a:lnTo>
                    <a:pt x="523" y="503"/>
                  </a:lnTo>
                  <a:lnTo>
                    <a:pt x="523" y="503"/>
                  </a:lnTo>
                  <a:lnTo>
                    <a:pt x="523" y="508"/>
                  </a:lnTo>
                  <a:lnTo>
                    <a:pt x="519" y="516"/>
                  </a:lnTo>
                  <a:lnTo>
                    <a:pt x="517" y="521"/>
                  </a:lnTo>
                  <a:lnTo>
                    <a:pt x="519" y="525"/>
                  </a:lnTo>
                  <a:lnTo>
                    <a:pt x="521" y="528"/>
                  </a:lnTo>
                  <a:lnTo>
                    <a:pt x="521" y="528"/>
                  </a:lnTo>
                  <a:lnTo>
                    <a:pt x="526" y="534"/>
                  </a:lnTo>
                  <a:lnTo>
                    <a:pt x="534" y="537"/>
                  </a:lnTo>
                  <a:lnTo>
                    <a:pt x="543" y="539"/>
                  </a:lnTo>
                  <a:lnTo>
                    <a:pt x="550" y="544"/>
                  </a:lnTo>
                  <a:lnTo>
                    <a:pt x="550" y="544"/>
                  </a:lnTo>
                  <a:lnTo>
                    <a:pt x="553" y="550"/>
                  </a:lnTo>
                  <a:lnTo>
                    <a:pt x="553" y="552"/>
                  </a:lnTo>
                  <a:lnTo>
                    <a:pt x="552" y="552"/>
                  </a:lnTo>
                  <a:lnTo>
                    <a:pt x="548" y="555"/>
                  </a:lnTo>
                  <a:lnTo>
                    <a:pt x="546" y="559"/>
                  </a:lnTo>
                  <a:lnTo>
                    <a:pt x="546" y="561"/>
                  </a:lnTo>
                  <a:lnTo>
                    <a:pt x="546" y="561"/>
                  </a:lnTo>
                  <a:lnTo>
                    <a:pt x="546" y="566"/>
                  </a:lnTo>
                  <a:lnTo>
                    <a:pt x="548" y="572"/>
                  </a:lnTo>
                  <a:lnTo>
                    <a:pt x="550" y="573"/>
                  </a:lnTo>
                  <a:lnTo>
                    <a:pt x="553" y="577"/>
                  </a:lnTo>
                  <a:lnTo>
                    <a:pt x="557" y="577"/>
                  </a:lnTo>
                  <a:lnTo>
                    <a:pt x="561" y="577"/>
                  </a:lnTo>
                  <a:lnTo>
                    <a:pt x="564" y="573"/>
                  </a:lnTo>
                  <a:lnTo>
                    <a:pt x="568" y="570"/>
                  </a:lnTo>
                  <a:lnTo>
                    <a:pt x="568" y="570"/>
                  </a:lnTo>
                  <a:lnTo>
                    <a:pt x="573" y="555"/>
                  </a:lnTo>
                  <a:lnTo>
                    <a:pt x="575" y="554"/>
                  </a:lnTo>
                  <a:lnTo>
                    <a:pt x="577" y="554"/>
                  </a:lnTo>
                  <a:lnTo>
                    <a:pt x="586" y="554"/>
                  </a:lnTo>
                  <a:lnTo>
                    <a:pt x="586" y="554"/>
                  </a:lnTo>
                  <a:lnTo>
                    <a:pt x="595" y="554"/>
                  </a:lnTo>
                  <a:lnTo>
                    <a:pt x="599" y="554"/>
                  </a:lnTo>
                  <a:lnTo>
                    <a:pt x="601" y="552"/>
                  </a:lnTo>
                  <a:lnTo>
                    <a:pt x="601" y="546"/>
                  </a:lnTo>
                  <a:lnTo>
                    <a:pt x="601" y="537"/>
                  </a:lnTo>
                  <a:lnTo>
                    <a:pt x="601" y="537"/>
                  </a:lnTo>
                  <a:lnTo>
                    <a:pt x="597" y="528"/>
                  </a:lnTo>
                  <a:lnTo>
                    <a:pt x="595" y="519"/>
                  </a:lnTo>
                  <a:lnTo>
                    <a:pt x="595" y="516"/>
                  </a:lnTo>
                  <a:lnTo>
                    <a:pt x="597" y="512"/>
                  </a:lnTo>
                  <a:lnTo>
                    <a:pt x="599" y="508"/>
                  </a:lnTo>
                  <a:lnTo>
                    <a:pt x="602" y="506"/>
                  </a:lnTo>
                  <a:lnTo>
                    <a:pt x="602" y="506"/>
                  </a:lnTo>
                  <a:lnTo>
                    <a:pt x="617" y="501"/>
                  </a:lnTo>
                  <a:lnTo>
                    <a:pt x="622" y="497"/>
                  </a:lnTo>
                  <a:lnTo>
                    <a:pt x="628" y="492"/>
                  </a:lnTo>
                  <a:lnTo>
                    <a:pt x="628" y="492"/>
                  </a:lnTo>
                  <a:lnTo>
                    <a:pt x="629" y="485"/>
                  </a:lnTo>
                  <a:lnTo>
                    <a:pt x="629" y="478"/>
                  </a:lnTo>
                  <a:lnTo>
                    <a:pt x="626" y="470"/>
                  </a:lnTo>
                  <a:lnTo>
                    <a:pt x="622" y="463"/>
                  </a:lnTo>
                  <a:lnTo>
                    <a:pt x="622" y="463"/>
                  </a:lnTo>
                  <a:lnTo>
                    <a:pt x="613" y="452"/>
                  </a:lnTo>
                  <a:lnTo>
                    <a:pt x="610" y="447"/>
                  </a:lnTo>
                  <a:lnTo>
                    <a:pt x="608" y="440"/>
                  </a:lnTo>
                  <a:lnTo>
                    <a:pt x="608" y="440"/>
                  </a:lnTo>
                  <a:lnTo>
                    <a:pt x="610" y="434"/>
                  </a:lnTo>
                  <a:lnTo>
                    <a:pt x="611" y="429"/>
                  </a:lnTo>
                  <a:lnTo>
                    <a:pt x="615" y="421"/>
                  </a:lnTo>
                  <a:lnTo>
                    <a:pt x="617" y="416"/>
                  </a:lnTo>
                  <a:lnTo>
                    <a:pt x="617" y="416"/>
                  </a:lnTo>
                  <a:lnTo>
                    <a:pt x="615" y="403"/>
                  </a:lnTo>
                  <a:lnTo>
                    <a:pt x="615" y="398"/>
                  </a:lnTo>
                  <a:lnTo>
                    <a:pt x="619" y="392"/>
                  </a:lnTo>
                  <a:lnTo>
                    <a:pt x="619" y="392"/>
                  </a:lnTo>
                  <a:lnTo>
                    <a:pt x="622" y="389"/>
                  </a:lnTo>
                  <a:lnTo>
                    <a:pt x="626" y="387"/>
                  </a:lnTo>
                  <a:lnTo>
                    <a:pt x="629" y="385"/>
                  </a:lnTo>
                  <a:lnTo>
                    <a:pt x="631" y="380"/>
                  </a:lnTo>
                  <a:lnTo>
                    <a:pt x="631" y="380"/>
                  </a:lnTo>
                  <a:lnTo>
                    <a:pt x="633" y="373"/>
                  </a:lnTo>
                  <a:lnTo>
                    <a:pt x="635" y="369"/>
                  </a:lnTo>
                  <a:lnTo>
                    <a:pt x="639" y="365"/>
                  </a:lnTo>
                  <a:lnTo>
                    <a:pt x="639" y="365"/>
                  </a:lnTo>
                  <a:lnTo>
                    <a:pt x="646" y="364"/>
                  </a:lnTo>
                  <a:lnTo>
                    <a:pt x="653" y="362"/>
                  </a:lnTo>
                  <a:lnTo>
                    <a:pt x="658" y="360"/>
                  </a:lnTo>
                  <a:lnTo>
                    <a:pt x="664" y="353"/>
                  </a:lnTo>
                  <a:lnTo>
                    <a:pt x="664" y="353"/>
                  </a:lnTo>
                  <a:lnTo>
                    <a:pt x="673" y="338"/>
                  </a:lnTo>
                  <a:lnTo>
                    <a:pt x="675" y="331"/>
                  </a:lnTo>
                  <a:lnTo>
                    <a:pt x="678" y="322"/>
                  </a:lnTo>
                  <a:lnTo>
                    <a:pt x="678" y="322"/>
                  </a:lnTo>
                  <a:lnTo>
                    <a:pt x="678" y="318"/>
                  </a:lnTo>
                  <a:lnTo>
                    <a:pt x="682" y="315"/>
                  </a:lnTo>
                  <a:lnTo>
                    <a:pt x="687" y="309"/>
                  </a:lnTo>
                  <a:lnTo>
                    <a:pt x="696" y="306"/>
                  </a:lnTo>
                  <a:lnTo>
                    <a:pt x="706" y="307"/>
                  </a:lnTo>
                  <a:lnTo>
                    <a:pt x="706" y="307"/>
                  </a:lnTo>
                  <a:lnTo>
                    <a:pt x="709" y="309"/>
                  </a:lnTo>
                  <a:lnTo>
                    <a:pt x="713" y="311"/>
                  </a:lnTo>
                  <a:lnTo>
                    <a:pt x="715" y="316"/>
                  </a:lnTo>
                  <a:lnTo>
                    <a:pt x="716" y="322"/>
                  </a:lnTo>
                  <a:lnTo>
                    <a:pt x="716" y="322"/>
                  </a:lnTo>
                  <a:lnTo>
                    <a:pt x="716" y="331"/>
                  </a:lnTo>
                  <a:lnTo>
                    <a:pt x="716" y="331"/>
                  </a:lnTo>
                  <a:lnTo>
                    <a:pt x="718" y="336"/>
                  </a:lnTo>
                  <a:lnTo>
                    <a:pt x="718" y="340"/>
                  </a:lnTo>
                  <a:lnTo>
                    <a:pt x="718" y="342"/>
                  </a:lnTo>
                  <a:lnTo>
                    <a:pt x="718" y="342"/>
                  </a:lnTo>
                  <a:lnTo>
                    <a:pt x="716" y="347"/>
                  </a:lnTo>
                  <a:lnTo>
                    <a:pt x="713" y="349"/>
                  </a:lnTo>
                  <a:lnTo>
                    <a:pt x="702" y="354"/>
                  </a:lnTo>
                  <a:lnTo>
                    <a:pt x="702" y="354"/>
                  </a:lnTo>
                  <a:lnTo>
                    <a:pt x="689" y="362"/>
                  </a:lnTo>
                  <a:lnTo>
                    <a:pt x="684" y="365"/>
                  </a:lnTo>
                  <a:lnTo>
                    <a:pt x="678" y="373"/>
                  </a:lnTo>
                  <a:lnTo>
                    <a:pt x="678" y="373"/>
                  </a:lnTo>
                  <a:lnTo>
                    <a:pt x="677" y="378"/>
                  </a:lnTo>
                  <a:lnTo>
                    <a:pt x="675" y="383"/>
                  </a:lnTo>
                  <a:lnTo>
                    <a:pt x="675" y="383"/>
                  </a:lnTo>
                  <a:lnTo>
                    <a:pt x="675" y="391"/>
                  </a:lnTo>
                  <a:lnTo>
                    <a:pt x="677" y="398"/>
                  </a:lnTo>
                  <a:lnTo>
                    <a:pt x="680" y="412"/>
                  </a:lnTo>
                  <a:lnTo>
                    <a:pt x="680" y="412"/>
                  </a:lnTo>
                  <a:lnTo>
                    <a:pt x="682" y="420"/>
                  </a:lnTo>
                  <a:lnTo>
                    <a:pt x="684" y="423"/>
                  </a:lnTo>
                  <a:lnTo>
                    <a:pt x="689" y="432"/>
                  </a:lnTo>
                  <a:lnTo>
                    <a:pt x="689" y="432"/>
                  </a:lnTo>
                  <a:lnTo>
                    <a:pt x="691" y="440"/>
                  </a:lnTo>
                  <a:lnTo>
                    <a:pt x="693" y="447"/>
                  </a:lnTo>
                  <a:lnTo>
                    <a:pt x="695" y="452"/>
                  </a:lnTo>
                  <a:lnTo>
                    <a:pt x="698" y="458"/>
                  </a:lnTo>
                  <a:lnTo>
                    <a:pt x="698" y="458"/>
                  </a:lnTo>
                  <a:lnTo>
                    <a:pt x="704" y="459"/>
                  </a:lnTo>
                  <a:lnTo>
                    <a:pt x="709" y="461"/>
                  </a:lnTo>
                  <a:lnTo>
                    <a:pt x="715" y="461"/>
                  </a:lnTo>
                  <a:lnTo>
                    <a:pt x="720" y="458"/>
                  </a:lnTo>
                  <a:lnTo>
                    <a:pt x="720" y="458"/>
                  </a:lnTo>
                  <a:lnTo>
                    <a:pt x="733" y="449"/>
                  </a:lnTo>
                  <a:lnTo>
                    <a:pt x="740" y="447"/>
                  </a:lnTo>
                  <a:lnTo>
                    <a:pt x="749" y="445"/>
                  </a:lnTo>
                  <a:lnTo>
                    <a:pt x="749" y="445"/>
                  </a:lnTo>
                  <a:lnTo>
                    <a:pt x="753" y="447"/>
                  </a:lnTo>
                  <a:lnTo>
                    <a:pt x="756" y="449"/>
                  </a:lnTo>
                  <a:lnTo>
                    <a:pt x="765" y="452"/>
                  </a:lnTo>
                  <a:lnTo>
                    <a:pt x="765" y="452"/>
                  </a:lnTo>
                  <a:lnTo>
                    <a:pt x="772" y="452"/>
                  </a:lnTo>
                  <a:lnTo>
                    <a:pt x="782" y="452"/>
                  </a:lnTo>
                  <a:lnTo>
                    <a:pt x="782" y="452"/>
                  </a:lnTo>
                  <a:lnTo>
                    <a:pt x="789" y="456"/>
                  </a:lnTo>
                  <a:lnTo>
                    <a:pt x="792" y="461"/>
                  </a:lnTo>
                  <a:lnTo>
                    <a:pt x="794" y="463"/>
                  </a:lnTo>
                  <a:lnTo>
                    <a:pt x="792" y="467"/>
                  </a:lnTo>
                  <a:lnTo>
                    <a:pt x="791" y="468"/>
                  </a:lnTo>
                  <a:lnTo>
                    <a:pt x="789" y="470"/>
                  </a:lnTo>
                  <a:lnTo>
                    <a:pt x="789" y="470"/>
                  </a:lnTo>
                  <a:lnTo>
                    <a:pt x="782" y="472"/>
                  </a:lnTo>
                  <a:lnTo>
                    <a:pt x="774" y="472"/>
                  </a:lnTo>
                  <a:lnTo>
                    <a:pt x="769" y="470"/>
                  </a:lnTo>
                  <a:lnTo>
                    <a:pt x="762" y="468"/>
                  </a:lnTo>
                  <a:lnTo>
                    <a:pt x="762" y="468"/>
                  </a:lnTo>
                  <a:lnTo>
                    <a:pt x="756" y="470"/>
                  </a:lnTo>
                  <a:lnTo>
                    <a:pt x="753" y="474"/>
                  </a:lnTo>
                  <a:lnTo>
                    <a:pt x="749" y="478"/>
                  </a:lnTo>
                  <a:lnTo>
                    <a:pt x="745" y="479"/>
                  </a:lnTo>
                  <a:lnTo>
                    <a:pt x="745" y="479"/>
                  </a:lnTo>
                  <a:lnTo>
                    <a:pt x="740" y="479"/>
                  </a:lnTo>
                  <a:lnTo>
                    <a:pt x="736" y="479"/>
                  </a:lnTo>
                  <a:lnTo>
                    <a:pt x="729" y="478"/>
                  </a:lnTo>
                  <a:lnTo>
                    <a:pt x="722" y="476"/>
                  </a:lnTo>
                  <a:lnTo>
                    <a:pt x="718" y="476"/>
                  </a:lnTo>
                  <a:lnTo>
                    <a:pt x="713" y="478"/>
                  </a:lnTo>
                  <a:lnTo>
                    <a:pt x="713" y="478"/>
                  </a:lnTo>
                  <a:lnTo>
                    <a:pt x="707" y="483"/>
                  </a:lnTo>
                  <a:lnTo>
                    <a:pt x="706" y="490"/>
                  </a:lnTo>
                  <a:lnTo>
                    <a:pt x="706" y="496"/>
                  </a:lnTo>
                  <a:lnTo>
                    <a:pt x="709" y="503"/>
                  </a:lnTo>
                  <a:lnTo>
                    <a:pt x="711" y="508"/>
                  </a:lnTo>
                  <a:lnTo>
                    <a:pt x="715" y="516"/>
                  </a:lnTo>
                  <a:lnTo>
                    <a:pt x="715" y="521"/>
                  </a:lnTo>
                  <a:lnTo>
                    <a:pt x="711" y="526"/>
                  </a:lnTo>
                  <a:lnTo>
                    <a:pt x="711" y="526"/>
                  </a:lnTo>
                  <a:lnTo>
                    <a:pt x="709" y="530"/>
                  </a:lnTo>
                  <a:lnTo>
                    <a:pt x="706" y="530"/>
                  </a:lnTo>
                  <a:lnTo>
                    <a:pt x="704" y="530"/>
                  </a:lnTo>
                  <a:lnTo>
                    <a:pt x="700" y="530"/>
                  </a:lnTo>
                  <a:lnTo>
                    <a:pt x="691" y="521"/>
                  </a:lnTo>
                  <a:lnTo>
                    <a:pt x="691" y="521"/>
                  </a:lnTo>
                  <a:lnTo>
                    <a:pt x="684" y="519"/>
                  </a:lnTo>
                  <a:lnTo>
                    <a:pt x="677" y="521"/>
                  </a:lnTo>
                  <a:lnTo>
                    <a:pt x="669" y="526"/>
                  </a:lnTo>
                  <a:lnTo>
                    <a:pt x="667" y="534"/>
                  </a:lnTo>
                  <a:lnTo>
                    <a:pt x="667" y="534"/>
                  </a:lnTo>
                  <a:lnTo>
                    <a:pt x="667" y="539"/>
                  </a:lnTo>
                  <a:lnTo>
                    <a:pt x="669" y="546"/>
                  </a:lnTo>
                  <a:lnTo>
                    <a:pt x="669" y="554"/>
                  </a:lnTo>
                  <a:lnTo>
                    <a:pt x="669" y="561"/>
                  </a:lnTo>
                  <a:lnTo>
                    <a:pt x="669" y="561"/>
                  </a:lnTo>
                  <a:lnTo>
                    <a:pt x="666" y="566"/>
                  </a:lnTo>
                  <a:lnTo>
                    <a:pt x="662" y="572"/>
                  </a:lnTo>
                  <a:lnTo>
                    <a:pt x="662" y="572"/>
                  </a:lnTo>
                  <a:lnTo>
                    <a:pt x="662" y="573"/>
                  </a:lnTo>
                  <a:lnTo>
                    <a:pt x="664" y="577"/>
                  </a:lnTo>
                  <a:lnTo>
                    <a:pt x="664" y="581"/>
                  </a:lnTo>
                  <a:lnTo>
                    <a:pt x="664" y="581"/>
                  </a:lnTo>
                  <a:lnTo>
                    <a:pt x="662" y="584"/>
                  </a:lnTo>
                  <a:lnTo>
                    <a:pt x="658" y="586"/>
                  </a:lnTo>
                  <a:lnTo>
                    <a:pt x="655" y="586"/>
                  </a:lnTo>
                  <a:lnTo>
                    <a:pt x="651" y="586"/>
                  </a:lnTo>
                  <a:lnTo>
                    <a:pt x="651" y="586"/>
                  </a:lnTo>
                  <a:lnTo>
                    <a:pt x="648" y="590"/>
                  </a:lnTo>
                  <a:lnTo>
                    <a:pt x="646" y="592"/>
                  </a:lnTo>
                  <a:lnTo>
                    <a:pt x="644" y="595"/>
                  </a:lnTo>
                  <a:lnTo>
                    <a:pt x="642" y="601"/>
                  </a:lnTo>
                  <a:lnTo>
                    <a:pt x="642" y="601"/>
                  </a:lnTo>
                  <a:lnTo>
                    <a:pt x="635" y="606"/>
                  </a:lnTo>
                  <a:lnTo>
                    <a:pt x="628" y="608"/>
                  </a:lnTo>
                  <a:lnTo>
                    <a:pt x="619" y="608"/>
                  </a:lnTo>
                  <a:lnTo>
                    <a:pt x="611" y="608"/>
                  </a:lnTo>
                  <a:lnTo>
                    <a:pt x="611" y="608"/>
                  </a:lnTo>
                  <a:lnTo>
                    <a:pt x="601" y="608"/>
                  </a:lnTo>
                  <a:lnTo>
                    <a:pt x="591" y="610"/>
                  </a:lnTo>
                  <a:lnTo>
                    <a:pt x="573" y="617"/>
                  </a:lnTo>
                  <a:lnTo>
                    <a:pt x="573" y="617"/>
                  </a:lnTo>
                  <a:lnTo>
                    <a:pt x="568" y="619"/>
                  </a:lnTo>
                  <a:lnTo>
                    <a:pt x="564" y="619"/>
                  </a:lnTo>
                  <a:lnTo>
                    <a:pt x="555" y="617"/>
                  </a:lnTo>
                  <a:lnTo>
                    <a:pt x="548" y="613"/>
                  </a:lnTo>
                  <a:lnTo>
                    <a:pt x="541" y="610"/>
                  </a:lnTo>
                  <a:lnTo>
                    <a:pt x="541" y="610"/>
                  </a:lnTo>
                  <a:lnTo>
                    <a:pt x="534" y="610"/>
                  </a:lnTo>
                  <a:lnTo>
                    <a:pt x="532" y="611"/>
                  </a:lnTo>
                  <a:lnTo>
                    <a:pt x="530" y="615"/>
                  </a:lnTo>
                  <a:lnTo>
                    <a:pt x="526" y="619"/>
                  </a:lnTo>
                  <a:lnTo>
                    <a:pt x="526" y="619"/>
                  </a:lnTo>
                  <a:lnTo>
                    <a:pt x="523" y="620"/>
                  </a:lnTo>
                  <a:lnTo>
                    <a:pt x="519" y="620"/>
                  </a:lnTo>
                  <a:lnTo>
                    <a:pt x="512" y="617"/>
                  </a:lnTo>
                  <a:lnTo>
                    <a:pt x="512" y="617"/>
                  </a:lnTo>
                  <a:lnTo>
                    <a:pt x="501" y="608"/>
                  </a:lnTo>
                  <a:lnTo>
                    <a:pt x="501" y="608"/>
                  </a:lnTo>
                  <a:lnTo>
                    <a:pt x="497" y="604"/>
                  </a:lnTo>
                  <a:lnTo>
                    <a:pt x="497" y="601"/>
                  </a:lnTo>
                  <a:lnTo>
                    <a:pt x="497" y="595"/>
                  </a:lnTo>
                  <a:lnTo>
                    <a:pt x="501" y="590"/>
                  </a:lnTo>
                  <a:lnTo>
                    <a:pt x="503" y="584"/>
                  </a:lnTo>
                  <a:lnTo>
                    <a:pt x="503" y="584"/>
                  </a:lnTo>
                  <a:lnTo>
                    <a:pt x="501" y="579"/>
                  </a:lnTo>
                  <a:lnTo>
                    <a:pt x="499" y="573"/>
                  </a:lnTo>
                  <a:lnTo>
                    <a:pt x="499" y="570"/>
                  </a:lnTo>
                  <a:lnTo>
                    <a:pt x="499" y="564"/>
                  </a:lnTo>
                  <a:lnTo>
                    <a:pt x="499" y="564"/>
                  </a:lnTo>
                  <a:lnTo>
                    <a:pt x="501" y="559"/>
                  </a:lnTo>
                  <a:lnTo>
                    <a:pt x="503" y="554"/>
                  </a:lnTo>
                  <a:lnTo>
                    <a:pt x="503" y="554"/>
                  </a:lnTo>
                  <a:lnTo>
                    <a:pt x="501" y="546"/>
                  </a:lnTo>
                  <a:lnTo>
                    <a:pt x="501" y="543"/>
                  </a:lnTo>
                  <a:lnTo>
                    <a:pt x="501" y="539"/>
                  </a:lnTo>
                  <a:lnTo>
                    <a:pt x="501" y="539"/>
                  </a:lnTo>
                  <a:lnTo>
                    <a:pt x="503" y="534"/>
                  </a:lnTo>
                  <a:lnTo>
                    <a:pt x="505" y="526"/>
                  </a:lnTo>
                  <a:lnTo>
                    <a:pt x="505" y="525"/>
                  </a:lnTo>
                  <a:lnTo>
                    <a:pt x="503" y="521"/>
                  </a:lnTo>
                  <a:lnTo>
                    <a:pt x="499" y="521"/>
                  </a:lnTo>
                  <a:lnTo>
                    <a:pt x="496" y="523"/>
                  </a:lnTo>
                  <a:lnTo>
                    <a:pt x="496" y="523"/>
                  </a:lnTo>
                  <a:lnTo>
                    <a:pt x="494" y="525"/>
                  </a:lnTo>
                  <a:lnTo>
                    <a:pt x="492" y="528"/>
                  </a:lnTo>
                  <a:lnTo>
                    <a:pt x="492" y="530"/>
                  </a:lnTo>
                  <a:lnTo>
                    <a:pt x="490" y="534"/>
                  </a:lnTo>
                  <a:lnTo>
                    <a:pt x="490" y="534"/>
                  </a:lnTo>
                  <a:lnTo>
                    <a:pt x="488" y="534"/>
                  </a:lnTo>
                  <a:lnTo>
                    <a:pt x="485" y="534"/>
                  </a:lnTo>
                  <a:lnTo>
                    <a:pt x="481" y="532"/>
                  </a:lnTo>
                  <a:lnTo>
                    <a:pt x="477" y="532"/>
                  </a:lnTo>
                  <a:lnTo>
                    <a:pt x="477" y="532"/>
                  </a:lnTo>
                  <a:lnTo>
                    <a:pt x="476" y="534"/>
                  </a:lnTo>
                  <a:lnTo>
                    <a:pt x="476" y="535"/>
                  </a:lnTo>
                  <a:lnTo>
                    <a:pt x="479" y="539"/>
                  </a:lnTo>
                  <a:lnTo>
                    <a:pt x="486" y="544"/>
                  </a:lnTo>
                  <a:lnTo>
                    <a:pt x="488" y="546"/>
                  </a:lnTo>
                  <a:lnTo>
                    <a:pt x="488" y="548"/>
                  </a:lnTo>
                  <a:lnTo>
                    <a:pt x="488" y="548"/>
                  </a:lnTo>
                  <a:lnTo>
                    <a:pt x="470" y="552"/>
                  </a:lnTo>
                  <a:lnTo>
                    <a:pt x="467" y="555"/>
                  </a:lnTo>
                  <a:lnTo>
                    <a:pt x="465" y="557"/>
                  </a:lnTo>
                  <a:lnTo>
                    <a:pt x="463" y="561"/>
                  </a:lnTo>
                  <a:lnTo>
                    <a:pt x="465" y="566"/>
                  </a:lnTo>
                  <a:lnTo>
                    <a:pt x="465" y="566"/>
                  </a:lnTo>
                  <a:lnTo>
                    <a:pt x="468" y="570"/>
                  </a:lnTo>
                  <a:lnTo>
                    <a:pt x="470" y="570"/>
                  </a:lnTo>
                  <a:lnTo>
                    <a:pt x="472" y="573"/>
                  </a:lnTo>
                  <a:lnTo>
                    <a:pt x="472" y="573"/>
                  </a:lnTo>
                  <a:lnTo>
                    <a:pt x="474" y="577"/>
                  </a:lnTo>
                  <a:lnTo>
                    <a:pt x="472" y="579"/>
                  </a:lnTo>
                  <a:lnTo>
                    <a:pt x="470" y="582"/>
                  </a:lnTo>
                  <a:lnTo>
                    <a:pt x="468" y="586"/>
                  </a:lnTo>
                  <a:lnTo>
                    <a:pt x="468" y="586"/>
                  </a:lnTo>
                  <a:lnTo>
                    <a:pt x="468" y="590"/>
                  </a:lnTo>
                  <a:lnTo>
                    <a:pt x="470" y="593"/>
                  </a:lnTo>
                  <a:lnTo>
                    <a:pt x="476" y="601"/>
                  </a:lnTo>
                  <a:lnTo>
                    <a:pt x="481" y="606"/>
                  </a:lnTo>
                  <a:lnTo>
                    <a:pt x="483" y="610"/>
                  </a:lnTo>
                  <a:lnTo>
                    <a:pt x="485" y="613"/>
                  </a:lnTo>
                  <a:lnTo>
                    <a:pt x="485" y="613"/>
                  </a:lnTo>
                  <a:lnTo>
                    <a:pt x="485" y="619"/>
                  </a:lnTo>
                  <a:lnTo>
                    <a:pt x="485" y="622"/>
                  </a:lnTo>
                  <a:lnTo>
                    <a:pt x="483" y="626"/>
                  </a:lnTo>
                  <a:lnTo>
                    <a:pt x="479" y="628"/>
                  </a:lnTo>
                  <a:lnTo>
                    <a:pt x="472" y="628"/>
                  </a:lnTo>
                  <a:lnTo>
                    <a:pt x="463" y="628"/>
                  </a:lnTo>
                  <a:lnTo>
                    <a:pt x="463" y="628"/>
                  </a:lnTo>
                  <a:lnTo>
                    <a:pt x="456" y="635"/>
                  </a:lnTo>
                  <a:lnTo>
                    <a:pt x="456" y="635"/>
                  </a:lnTo>
                  <a:lnTo>
                    <a:pt x="450" y="637"/>
                  </a:lnTo>
                  <a:lnTo>
                    <a:pt x="443" y="635"/>
                  </a:lnTo>
                  <a:lnTo>
                    <a:pt x="443" y="635"/>
                  </a:lnTo>
                  <a:lnTo>
                    <a:pt x="436" y="635"/>
                  </a:lnTo>
                  <a:lnTo>
                    <a:pt x="429" y="637"/>
                  </a:lnTo>
                  <a:lnTo>
                    <a:pt x="423" y="640"/>
                  </a:lnTo>
                  <a:lnTo>
                    <a:pt x="420" y="646"/>
                  </a:lnTo>
                  <a:lnTo>
                    <a:pt x="420" y="646"/>
                  </a:lnTo>
                  <a:lnTo>
                    <a:pt x="416" y="653"/>
                  </a:lnTo>
                  <a:lnTo>
                    <a:pt x="416" y="660"/>
                  </a:lnTo>
                  <a:lnTo>
                    <a:pt x="416" y="666"/>
                  </a:lnTo>
                  <a:lnTo>
                    <a:pt x="414" y="673"/>
                  </a:lnTo>
                  <a:lnTo>
                    <a:pt x="414" y="673"/>
                  </a:lnTo>
                  <a:lnTo>
                    <a:pt x="410" y="677"/>
                  </a:lnTo>
                  <a:lnTo>
                    <a:pt x="407" y="678"/>
                  </a:lnTo>
                  <a:lnTo>
                    <a:pt x="398" y="680"/>
                  </a:lnTo>
                  <a:lnTo>
                    <a:pt x="389" y="682"/>
                  </a:lnTo>
                  <a:lnTo>
                    <a:pt x="380" y="680"/>
                  </a:lnTo>
                  <a:lnTo>
                    <a:pt x="380" y="680"/>
                  </a:lnTo>
                  <a:lnTo>
                    <a:pt x="374" y="680"/>
                  </a:lnTo>
                  <a:lnTo>
                    <a:pt x="369" y="682"/>
                  </a:lnTo>
                  <a:lnTo>
                    <a:pt x="365" y="686"/>
                  </a:lnTo>
                  <a:lnTo>
                    <a:pt x="365" y="693"/>
                  </a:lnTo>
                  <a:lnTo>
                    <a:pt x="365" y="693"/>
                  </a:lnTo>
                  <a:lnTo>
                    <a:pt x="367" y="700"/>
                  </a:lnTo>
                  <a:lnTo>
                    <a:pt x="369" y="704"/>
                  </a:lnTo>
                  <a:lnTo>
                    <a:pt x="369" y="709"/>
                  </a:lnTo>
                  <a:lnTo>
                    <a:pt x="369" y="709"/>
                  </a:lnTo>
                  <a:lnTo>
                    <a:pt x="365" y="715"/>
                  </a:lnTo>
                  <a:lnTo>
                    <a:pt x="360" y="716"/>
                  </a:lnTo>
                  <a:lnTo>
                    <a:pt x="354" y="718"/>
                  </a:lnTo>
                  <a:lnTo>
                    <a:pt x="349" y="718"/>
                  </a:lnTo>
                  <a:lnTo>
                    <a:pt x="349" y="718"/>
                  </a:lnTo>
                  <a:lnTo>
                    <a:pt x="344" y="716"/>
                  </a:lnTo>
                  <a:lnTo>
                    <a:pt x="340" y="715"/>
                  </a:lnTo>
                  <a:lnTo>
                    <a:pt x="334" y="711"/>
                  </a:lnTo>
                  <a:lnTo>
                    <a:pt x="331" y="709"/>
                  </a:lnTo>
                  <a:lnTo>
                    <a:pt x="331" y="709"/>
                  </a:lnTo>
                  <a:lnTo>
                    <a:pt x="325" y="707"/>
                  </a:lnTo>
                  <a:lnTo>
                    <a:pt x="324" y="709"/>
                  </a:lnTo>
                  <a:lnTo>
                    <a:pt x="322" y="709"/>
                  </a:lnTo>
                  <a:lnTo>
                    <a:pt x="320" y="713"/>
                  </a:lnTo>
                  <a:lnTo>
                    <a:pt x="322" y="718"/>
                  </a:lnTo>
                  <a:lnTo>
                    <a:pt x="325" y="724"/>
                  </a:lnTo>
                  <a:lnTo>
                    <a:pt x="325" y="724"/>
                  </a:lnTo>
                  <a:lnTo>
                    <a:pt x="325" y="729"/>
                  </a:lnTo>
                  <a:lnTo>
                    <a:pt x="325" y="731"/>
                  </a:lnTo>
                  <a:lnTo>
                    <a:pt x="324" y="733"/>
                  </a:lnTo>
                  <a:lnTo>
                    <a:pt x="320" y="734"/>
                  </a:lnTo>
                  <a:lnTo>
                    <a:pt x="313" y="734"/>
                  </a:lnTo>
                  <a:lnTo>
                    <a:pt x="305" y="734"/>
                  </a:lnTo>
                  <a:lnTo>
                    <a:pt x="305" y="734"/>
                  </a:lnTo>
                  <a:lnTo>
                    <a:pt x="286" y="734"/>
                  </a:lnTo>
                  <a:lnTo>
                    <a:pt x="282" y="734"/>
                  </a:lnTo>
                  <a:lnTo>
                    <a:pt x="277" y="736"/>
                  </a:lnTo>
                  <a:lnTo>
                    <a:pt x="275" y="738"/>
                  </a:lnTo>
                  <a:lnTo>
                    <a:pt x="273" y="744"/>
                  </a:lnTo>
                  <a:lnTo>
                    <a:pt x="273" y="744"/>
                  </a:lnTo>
                  <a:lnTo>
                    <a:pt x="275" y="747"/>
                  </a:lnTo>
                  <a:lnTo>
                    <a:pt x="277" y="751"/>
                  </a:lnTo>
                  <a:lnTo>
                    <a:pt x="282" y="754"/>
                  </a:lnTo>
                  <a:lnTo>
                    <a:pt x="298" y="758"/>
                  </a:lnTo>
                  <a:lnTo>
                    <a:pt x="298" y="758"/>
                  </a:lnTo>
                  <a:lnTo>
                    <a:pt x="302" y="762"/>
                  </a:lnTo>
                  <a:lnTo>
                    <a:pt x="305" y="765"/>
                  </a:lnTo>
                  <a:lnTo>
                    <a:pt x="307" y="772"/>
                  </a:lnTo>
                  <a:lnTo>
                    <a:pt x="309" y="780"/>
                  </a:lnTo>
                  <a:lnTo>
                    <a:pt x="311" y="783"/>
                  </a:lnTo>
                  <a:lnTo>
                    <a:pt x="315" y="787"/>
                  </a:lnTo>
                  <a:lnTo>
                    <a:pt x="315" y="787"/>
                  </a:lnTo>
                  <a:lnTo>
                    <a:pt x="325" y="791"/>
                  </a:lnTo>
                  <a:lnTo>
                    <a:pt x="334" y="796"/>
                  </a:lnTo>
                  <a:lnTo>
                    <a:pt x="338" y="798"/>
                  </a:lnTo>
                  <a:lnTo>
                    <a:pt x="340" y="803"/>
                  </a:lnTo>
                  <a:lnTo>
                    <a:pt x="340" y="807"/>
                  </a:lnTo>
                  <a:lnTo>
                    <a:pt x="338" y="814"/>
                  </a:lnTo>
                  <a:lnTo>
                    <a:pt x="338" y="814"/>
                  </a:lnTo>
                  <a:lnTo>
                    <a:pt x="333" y="821"/>
                  </a:lnTo>
                  <a:lnTo>
                    <a:pt x="327" y="829"/>
                  </a:lnTo>
                  <a:lnTo>
                    <a:pt x="327" y="829"/>
                  </a:lnTo>
                  <a:lnTo>
                    <a:pt x="325" y="834"/>
                  </a:lnTo>
                  <a:lnTo>
                    <a:pt x="325" y="839"/>
                  </a:lnTo>
                  <a:lnTo>
                    <a:pt x="325" y="845"/>
                  </a:lnTo>
                  <a:lnTo>
                    <a:pt x="322" y="850"/>
                  </a:lnTo>
                  <a:lnTo>
                    <a:pt x="322" y="850"/>
                  </a:lnTo>
                  <a:lnTo>
                    <a:pt x="318" y="854"/>
                  </a:lnTo>
                  <a:lnTo>
                    <a:pt x="315" y="858"/>
                  </a:lnTo>
                  <a:lnTo>
                    <a:pt x="304" y="859"/>
                  </a:lnTo>
                  <a:lnTo>
                    <a:pt x="295" y="861"/>
                  </a:lnTo>
                  <a:lnTo>
                    <a:pt x="284" y="861"/>
                  </a:lnTo>
                  <a:lnTo>
                    <a:pt x="284" y="861"/>
                  </a:lnTo>
                  <a:lnTo>
                    <a:pt x="271" y="861"/>
                  </a:lnTo>
                  <a:lnTo>
                    <a:pt x="258" y="859"/>
                  </a:lnTo>
                  <a:lnTo>
                    <a:pt x="258" y="859"/>
                  </a:lnTo>
                  <a:lnTo>
                    <a:pt x="253" y="858"/>
                  </a:lnTo>
                  <a:lnTo>
                    <a:pt x="248" y="856"/>
                  </a:lnTo>
                  <a:lnTo>
                    <a:pt x="248" y="856"/>
                  </a:lnTo>
                  <a:lnTo>
                    <a:pt x="240" y="850"/>
                  </a:lnTo>
                  <a:lnTo>
                    <a:pt x="235" y="848"/>
                  </a:lnTo>
                  <a:lnTo>
                    <a:pt x="231" y="848"/>
                  </a:lnTo>
                  <a:lnTo>
                    <a:pt x="231" y="848"/>
                  </a:lnTo>
                  <a:lnTo>
                    <a:pt x="226" y="852"/>
                  </a:lnTo>
                  <a:lnTo>
                    <a:pt x="226" y="852"/>
                  </a:lnTo>
                  <a:lnTo>
                    <a:pt x="224" y="854"/>
                  </a:lnTo>
                  <a:lnTo>
                    <a:pt x="219" y="856"/>
                  </a:lnTo>
                  <a:lnTo>
                    <a:pt x="219" y="856"/>
                  </a:lnTo>
                  <a:lnTo>
                    <a:pt x="213" y="858"/>
                  </a:lnTo>
                  <a:lnTo>
                    <a:pt x="208" y="861"/>
                  </a:lnTo>
                  <a:lnTo>
                    <a:pt x="204" y="865"/>
                  </a:lnTo>
                  <a:lnTo>
                    <a:pt x="204" y="872"/>
                  </a:lnTo>
                  <a:lnTo>
                    <a:pt x="204" y="872"/>
                  </a:lnTo>
                  <a:lnTo>
                    <a:pt x="206" y="885"/>
                  </a:lnTo>
                  <a:lnTo>
                    <a:pt x="210" y="894"/>
                  </a:lnTo>
                  <a:lnTo>
                    <a:pt x="211" y="905"/>
                  </a:lnTo>
                  <a:lnTo>
                    <a:pt x="210" y="910"/>
                  </a:lnTo>
                  <a:lnTo>
                    <a:pt x="208" y="915"/>
                  </a:lnTo>
                  <a:lnTo>
                    <a:pt x="208" y="915"/>
                  </a:lnTo>
                  <a:lnTo>
                    <a:pt x="201" y="926"/>
                  </a:lnTo>
                  <a:lnTo>
                    <a:pt x="199" y="932"/>
                  </a:lnTo>
                  <a:lnTo>
                    <a:pt x="199" y="939"/>
                  </a:lnTo>
                  <a:lnTo>
                    <a:pt x="199" y="939"/>
                  </a:lnTo>
                  <a:lnTo>
                    <a:pt x="202" y="950"/>
                  </a:lnTo>
                  <a:lnTo>
                    <a:pt x="206" y="962"/>
                  </a:lnTo>
                  <a:lnTo>
                    <a:pt x="213" y="972"/>
                  </a:lnTo>
                  <a:lnTo>
                    <a:pt x="220" y="979"/>
                  </a:lnTo>
                  <a:lnTo>
                    <a:pt x="220" y="979"/>
                  </a:lnTo>
                  <a:lnTo>
                    <a:pt x="229" y="982"/>
                  </a:lnTo>
                  <a:lnTo>
                    <a:pt x="239" y="986"/>
                  </a:lnTo>
                  <a:lnTo>
                    <a:pt x="239" y="986"/>
                  </a:lnTo>
                  <a:lnTo>
                    <a:pt x="251" y="991"/>
                  </a:lnTo>
                  <a:lnTo>
                    <a:pt x="258" y="993"/>
                  </a:lnTo>
                  <a:lnTo>
                    <a:pt x="266" y="995"/>
                  </a:lnTo>
                  <a:lnTo>
                    <a:pt x="266" y="995"/>
                  </a:lnTo>
                  <a:lnTo>
                    <a:pt x="275" y="993"/>
                  </a:lnTo>
                  <a:lnTo>
                    <a:pt x="280" y="993"/>
                  </a:lnTo>
                  <a:lnTo>
                    <a:pt x="286" y="991"/>
                  </a:lnTo>
                  <a:lnTo>
                    <a:pt x="286" y="991"/>
                  </a:lnTo>
                  <a:lnTo>
                    <a:pt x="295" y="995"/>
                  </a:lnTo>
                  <a:lnTo>
                    <a:pt x="298" y="997"/>
                  </a:lnTo>
                  <a:lnTo>
                    <a:pt x="304" y="997"/>
                  </a:lnTo>
                  <a:lnTo>
                    <a:pt x="304" y="997"/>
                  </a:lnTo>
                  <a:lnTo>
                    <a:pt x="307" y="995"/>
                  </a:lnTo>
                  <a:lnTo>
                    <a:pt x="311" y="991"/>
                  </a:lnTo>
                  <a:lnTo>
                    <a:pt x="316" y="984"/>
                  </a:lnTo>
                  <a:lnTo>
                    <a:pt x="316" y="984"/>
                  </a:lnTo>
                  <a:lnTo>
                    <a:pt x="322" y="977"/>
                  </a:lnTo>
                  <a:lnTo>
                    <a:pt x="329" y="972"/>
                  </a:lnTo>
                  <a:lnTo>
                    <a:pt x="329" y="972"/>
                  </a:lnTo>
                  <a:lnTo>
                    <a:pt x="340" y="964"/>
                  </a:lnTo>
                  <a:lnTo>
                    <a:pt x="344" y="961"/>
                  </a:lnTo>
                  <a:lnTo>
                    <a:pt x="345" y="955"/>
                  </a:lnTo>
                  <a:lnTo>
                    <a:pt x="345" y="955"/>
                  </a:lnTo>
                  <a:lnTo>
                    <a:pt x="347" y="948"/>
                  </a:lnTo>
                  <a:lnTo>
                    <a:pt x="347" y="941"/>
                  </a:lnTo>
                  <a:lnTo>
                    <a:pt x="347" y="934"/>
                  </a:lnTo>
                  <a:lnTo>
                    <a:pt x="349" y="926"/>
                  </a:lnTo>
                  <a:lnTo>
                    <a:pt x="349" y="926"/>
                  </a:lnTo>
                  <a:lnTo>
                    <a:pt x="358" y="912"/>
                  </a:lnTo>
                  <a:lnTo>
                    <a:pt x="365" y="905"/>
                  </a:lnTo>
                  <a:lnTo>
                    <a:pt x="371" y="899"/>
                  </a:lnTo>
                  <a:lnTo>
                    <a:pt x="371" y="899"/>
                  </a:lnTo>
                  <a:lnTo>
                    <a:pt x="383" y="894"/>
                  </a:lnTo>
                  <a:lnTo>
                    <a:pt x="391" y="890"/>
                  </a:lnTo>
                  <a:lnTo>
                    <a:pt x="394" y="886"/>
                  </a:lnTo>
                  <a:lnTo>
                    <a:pt x="394" y="886"/>
                  </a:lnTo>
                  <a:lnTo>
                    <a:pt x="396" y="879"/>
                  </a:lnTo>
                  <a:lnTo>
                    <a:pt x="394" y="872"/>
                  </a:lnTo>
                  <a:lnTo>
                    <a:pt x="394" y="867"/>
                  </a:lnTo>
                  <a:lnTo>
                    <a:pt x="396" y="863"/>
                  </a:lnTo>
                  <a:lnTo>
                    <a:pt x="400" y="859"/>
                  </a:lnTo>
                  <a:lnTo>
                    <a:pt x="400" y="859"/>
                  </a:lnTo>
                  <a:lnTo>
                    <a:pt x="407" y="854"/>
                  </a:lnTo>
                  <a:lnTo>
                    <a:pt x="412" y="854"/>
                  </a:lnTo>
                  <a:lnTo>
                    <a:pt x="416" y="854"/>
                  </a:lnTo>
                  <a:lnTo>
                    <a:pt x="416" y="854"/>
                  </a:lnTo>
                  <a:lnTo>
                    <a:pt x="425" y="858"/>
                  </a:lnTo>
                  <a:lnTo>
                    <a:pt x="436" y="859"/>
                  </a:lnTo>
                  <a:lnTo>
                    <a:pt x="436" y="859"/>
                  </a:lnTo>
                  <a:lnTo>
                    <a:pt x="443" y="859"/>
                  </a:lnTo>
                  <a:lnTo>
                    <a:pt x="450" y="856"/>
                  </a:lnTo>
                  <a:lnTo>
                    <a:pt x="450" y="856"/>
                  </a:lnTo>
                  <a:lnTo>
                    <a:pt x="459" y="848"/>
                  </a:lnTo>
                  <a:lnTo>
                    <a:pt x="468" y="839"/>
                  </a:lnTo>
                  <a:lnTo>
                    <a:pt x="468" y="839"/>
                  </a:lnTo>
                  <a:lnTo>
                    <a:pt x="470" y="836"/>
                  </a:lnTo>
                  <a:lnTo>
                    <a:pt x="474" y="836"/>
                  </a:lnTo>
                  <a:lnTo>
                    <a:pt x="481" y="836"/>
                  </a:lnTo>
                  <a:lnTo>
                    <a:pt x="481" y="836"/>
                  </a:lnTo>
                  <a:lnTo>
                    <a:pt x="488" y="838"/>
                  </a:lnTo>
                  <a:lnTo>
                    <a:pt x="496" y="843"/>
                  </a:lnTo>
                  <a:lnTo>
                    <a:pt x="501" y="848"/>
                  </a:lnTo>
                  <a:lnTo>
                    <a:pt x="505" y="856"/>
                  </a:lnTo>
                  <a:lnTo>
                    <a:pt x="505" y="856"/>
                  </a:lnTo>
                  <a:lnTo>
                    <a:pt x="506" y="865"/>
                  </a:lnTo>
                  <a:lnTo>
                    <a:pt x="510" y="872"/>
                  </a:lnTo>
                  <a:lnTo>
                    <a:pt x="510" y="872"/>
                  </a:lnTo>
                  <a:lnTo>
                    <a:pt x="521" y="885"/>
                  </a:lnTo>
                  <a:lnTo>
                    <a:pt x="521" y="885"/>
                  </a:lnTo>
                  <a:lnTo>
                    <a:pt x="528" y="892"/>
                  </a:lnTo>
                  <a:lnTo>
                    <a:pt x="534" y="896"/>
                  </a:lnTo>
                  <a:lnTo>
                    <a:pt x="548" y="905"/>
                  </a:lnTo>
                  <a:lnTo>
                    <a:pt x="548" y="905"/>
                  </a:lnTo>
                  <a:lnTo>
                    <a:pt x="564" y="912"/>
                  </a:lnTo>
                  <a:lnTo>
                    <a:pt x="572" y="917"/>
                  </a:lnTo>
                  <a:lnTo>
                    <a:pt x="577" y="926"/>
                  </a:lnTo>
                  <a:lnTo>
                    <a:pt x="577" y="926"/>
                  </a:lnTo>
                  <a:lnTo>
                    <a:pt x="582" y="939"/>
                  </a:lnTo>
                  <a:lnTo>
                    <a:pt x="582" y="952"/>
                  </a:lnTo>
                  <a:lnTo>
                    <a:pt x="582" y="952"/>
                  </a:lnTo>
                  <a:lnTo>
                    <a:pt x="581" y="961"/>
                  </a:lnTo>
                  <a:lnTo>
                    <a:pt x="581" y="961"/>
                  </a:lnTo>
                  <a:lnTo>
                    <a:pt x="581" y="966"/>
                  </a:lnTo>
                  <a:lnTo>
                    <a:pt x="581" y="970"/>
                  </a:lnTo>
                  <a:lnTo>
                    <a:pt x="581" y="970"/>
                  </a:lnTo>
                  <a:lnTo>
                    <a:pt x="577" y="972"/>
                  </a:lnTo>
                  <a:lnTo>
                    <a:pt x="575" y="972"/>
                  </a:lnTo>
                  <a:lnTo>
                    <a:pt x="570" y="972"/>
                  </a:lnTo>
                  <a:lnTo>
                    <a:pt x="570" y="972"/>
                  </a:lnTo>
                  <a:lnTo>
                    <a:pt x="559" y="970"/>
                  </a:lnTo>
                  <a:lnTo>
                    <a:pt x="550" y="970"/>
                  </a:lnTo>
                  <a:lnTo>
                    <a:pt x="550" y="970"/>
                  </a:lnTo>
                  <a:lnTo>
                    <a:pt x="544" y="970"/>
                  </a:lnTo>
                  <a:lnTo>
                    <a:pt x="543" y="972"/>
                  </a:lnTo>
                  <a:lnTo>
                    <a:pt x="541" y="973"/>
                  </a:lnTo>
                  <a:lnTo>
                    <a:pt x="541" y="977"/>
                  </a:lnTo>
                  <a:lnTo>
                    <a:pt x="541" y="982"/>
                  </a:lnTo>
                  <a:lnTo>
                    <a:pt x="546" y="988"/>
                  </a:lnTo>
                  <a:lnTo>
                    <a:pt x="546" y="988"/>
                  </a:lnTo>
                  <a:lnTo>
                    <a:pt x="552" y="991"/>
                  </a:lnTo>
                  <a:lnTo>
                    <a:pt x="559" y="993"/>
                  </a:lnTo>
                  <a:lnTo>
                    <a:pt x="559" y="993"/>
                  </a:lnTo>
                  <a:lnTo>
                    <a:pt x="564" y="993"/>
                  </a:lnTo>
                  <a:lnTo>
                    <a:pt x="570" y="991"/>
                  </a:lnTo>
                  <a:lnTo>
                    <a:pt x="570" y="991"/>
                  </a:lnTo>
                  <a:lnTo>
                    <a:pt x="572" y="990"/>
                  </a:lnTo>
                  <a:lnTo>
                    <a:pt x="573" y="986"/>
                  </a:lnTo>
                  <a:lnTo>
                    <a:pt x="577" y="979"/>
                  </a:lnTo>
                  <a:lnTo>
                    <a:pt x="577" y="979"/>
                  </a:lnTo>
                  <a:lnTo>
                    <a:pt x="579" y="977"/>
                  </a:lnTo>
                  <a:lnTo>
                    <a:pt x="581" y="975"/>
                  </a:lnTo>
                  <a:lnTo>
                    <a:pt x="586" y="973"/>
                  </a:lnTo>
                  <a:lnTo>
                    <a:pt x="586" y="973"/>
                  </a:lnTo>
                  <a:lnTo>
                    <a:pt x="590" y="968"/>
                  </a:lnTo>
                  <a:lnTo>
                    <a:pt x="590" y="968"/>
                  </a:lnTo>
                  <a:lnTo>
                    <a:pt x="595" y="962"/>
                  </a:lnTo>
                  <a:lnTo>
                    <a:pt x="595" y="962"/>
                  </a:lnTo>
                  <a:lnTo>
                    <a:pt x="601" y="955"/>
                  </a:lnTo>
                  <a:lnTo>
                    <a:pt x="601" y="955"/>
                  </a:lnTo>
                  <a:lnTo>
                    <a:pt x="602" y="950"/>
                  </a:lnTo>
                  <a:lnTo>
                    <a:pt x="602" y="946"/>
                  </a:lnTo>
                  <a:lnTo>
                    <a:pt x="599" y="939"/>
                  </a:lnTo>
                  <a:lnTo>
                    <a:pt x="599" y="939"/>
                  </a:lnTo>
                  <a:lnTo>
                    <a:pt x="597" y="935"/>
                  </a:lnTo>
                  <a:lnTo>
                    <a:pt x="597" y="930"/>
                  </a:lnTo>
                  <a:lnTo>
                    <a:pt x="599" y="923"/>
                  </a:lnTo>
                  <a:lnTo>
                    <a:pt x="599" y="923"/>
                  </a:lnTo>
                  <a:lnTo>
                    <a:pt x="601" y="921"/>
                  </a:lnTo>
                  <a:lnTo>
                    <a:pt x="604" y="921"/>
                  </a:lnTo>
                  <a:lnTo>
                    <a:pt x="610" y="923"/>
                  </a:lnTo>
                  <a:lnTo>
                    <a:pt x="615" y="926"/>
                  </a:lnTo>
                  <a:lnTo>
                    <a:pt x="617" y="926"/>
                  </a:lnTo>
                  <a:lnTo>
                    <a:pt x="619" y="926"/>
                  </a:lnTo>
                  <a:lnTo>
                    <a:pt x="619" y="926"/>
                  </a:lnTo>
                  <a:lnTo>
                    <a:pt x="620" y="924"/>
                  </a:lnTo>
                  <a:lnTo>
                    <a:pt x="620" y="923"/>
                  </a:lnTo>
                  <a:lnTo>
                    <a:pt x="617" y="917"/>
                  </a:lnTo>
                  <a:lnTo>
                    <a:pt x="608" y="910"/>
                  </a:lnTo>
                  <a:lnTo>
                    <a:pt x="608" y="910"/>
                  </a:lnTo>
                  <a:lnTo>
                    <a:pt x="601" y="906"/>
                  </a:lnTo>
                  <a:lnTo>
                    <a:pt x="593" y="905"/>
                  </a:lnTo>
                  <a:lnTo>
                    <a:pt x="593" y="905"/>
                  </a:lnTo>
                  <a:lnTo>
                    <a:pt x="582" y="892"/>
                  </a:lnTo>
                  <a:lnTo>
                    <a:pt x="582" y="892"/>
                  </a:lnTo>
                  <a:lnTo>
                    <a:pt x="577" y="888"/>
                  </a:lnTo>
                  <a:lnTo>
                    <a:pt x="570" y="883"/>
                  </a:lnTo>
                  <a:lnTo>
                    <a:pt x="563" y="879"/>
                  </a:lnTo>
                  <a:lnTo>
                    <a:pt x="555" y="874"/>
                  </a:lnTo>
                  <a:lnTo>
                    <a:pt x="555" y="874"/>
                  </a:lnTo>
                  <a:lnTo>
                    <a:pt x="548" y="863"/>
                  </a:lnTo>
                  <a:lnTo>
                    <a:pt x="543" y="854"/>
                  </a:lnTo>
                  <a:lnTo>
                    <a:pt x="543" y="854"/>
                  </a:lnTo>
                  <a:lnTo>
                    <a:pt x="537" y="845"/>
                  </a:lnTo>
                  <a:lnTo>
                    <a:pt x="532" y="838"/>
                  </a:lnTo>
                  <a:lnTo>
                    <a:pt x="532" y="838"/>
                  </a:lnTo>
                  <a:lnTo>
                    <a:pt x="530" y="830"/>
                  </a:lnTo>
                  <a:lnTo>
                    <a:pt x="530" y="823"/>
                  </a:lnTo>
                  <a:lnTo>
                    <a:pt x="530" y="821"/>
                  </a:lnTo>
                  <a:lnTo>
                    <a:pt x="534" y="820"/>
                  </a:lnTo>
                  <a:lnTo>
                    <a:pt x="535" y="818"/>
                  </a:lnTo>
                  <a:lnTo>
                    <a:pt x="541" y="818"/>
                  </a:lnTo>
                  <a:lnTo>
                    <a:pt x="541" y="818"/>
                  </a:lnTo>
                  <a:lnTo>
                    <a:pt x="544" y="820"/>
                  </a:lnTo>
                  <a:lnTo>
                    <a:pt x="550" y="821"/>
                  </a:lnTo>
                  <a:lnTo>
                    <a:pt x="555" y="829"/>
                  </a:lnTo>
                  <a:lnTo>
                    <a:pt x="555" y="829"/>
                  </a:lnTo>
                  <a:lnTo>
                    <a:pt x="561" y="839"/>
                  </a:lnTo>
                  <a:lnTo>
                    <a:pt x="568" y="848"/>
                  </a:lnTo>
                  <a:lnTo>
                    <a:pt x="568" y="848"/>
                  </a:lnTo>
                  <a:lnTo>
                    <a:pt x="575" y="854"/>
                  </a:lnTo>
                  <a:lnTo>
                    <a:pt x="582" y="859"/>
                  </a:lnTo>
                  <a:lnTo>
                    <a:pt x="599" y="868"/>
                  </a:lnTo>
                  <a:lnTo>
                    <a:pt x="599" y="868"/>
                  </a:lnTo>
                  <a:lnTo>
                    <a:pt x="613" y="876"/>
                  </a:lnTo>
                  <a:lnTo>
                    <a:pt x="620" y="877"/>
                  </a:lnTo>
                  <a:lnTo>
                    <a:pt x="626" y="881"/>
                  </a:lnTo>
                  <a:lnTo>
                    <a:pt x="626" y="881"/>
                  </a:lnTo>
                  <a:lnTo>
                    <a:pt x="633" y="888"/>
                  </a:lnTo>
                  <a:lnTo>
                    <a:pt x="637" y="896"/>
                  </a:lnTo>
                  <a:lnTo>
                    <a:pt x="637" y="896"/>
                  </a:lnTo>
                  <a:lnTo>
                    <a:pt x="639" y="908"/>
                  </a:lnTo>
                  <a:lnTo>
                    <a:pt x="640" y="923"/>
                  </a:lnTo>
                  <a:lnTo>
                    <a:pt x="640" y="923"/>
                  </a:lnTo>
                  <a:lnTo>
                    <a:pt x="642" y="928"/>
                  </a:lnTo>
                  <a:lnTo>
                    <a:pt x="644" y="935"/>
                  </a:lnTo>
                  <a:lnTo>
                    <a:pt x="653" y="946"/>
                  </a:lnTo>
                  <a:lnTo>
                    <a:pt x="653" y="946"/>
                  </a:lnTo>
                  <a:lnTo>
                    <a:pt x="662" y="953"/>
                  </a:lnTo>
                  <a:lnTo>
                    <a:pt x="662" y="953"/>
                  </a:lnTo>
                  <a:lnTo>
                    <a:pt x="669" y="961"/>
                  </a:lnTo>
                  <a:lnTo>
                    <a:pt x="669" y="961"/>
                  </a:lnTo>
                  <a:lnTo>
                    <a:pt x="678" y="964"/>
                  </a:lnTo>
                  <a:lnTo>
                    <a:pt x="682" y="966"/>
                  </a:lnTo>
                  <a:lnTo>
                    <a:pt x="686" y="970"/>
                  </a:lnTo>
                  <a:lnTo>
                    <a:pt x="686" y="970"/>
                  </a:lnTo>
                  <a:lnTo>
                    <a:pt x="684" y="972"/>
                  </a:lnTo>
                  <a:lnTo>
                    <a:pt x="682" y="973"/>
                  </a:lnTo>
                  <a:lnTo>
                    <a:pt x="675" y="973"/>
                  </a:lnTo>
                  <a:lnTo>
                    <a:pt x="675" y="973"/>
                  </a:lnTo>
                  <a:lnTo>
                    <a:pt x="671" y="975"/>
                  </a:lnTo>
                  <a:lnTo>
                    <a:pt x="671" y="977"/>
                  </a:lnTo>
                  <a:lnTo>
                    <a:pt x="671" y="984"/>
                  </a:lnTo>
                  <a:lnTo>
                    <a:pt x="671" y="984"/>
                  </a:lnTo>
                  <a:lnTo>
                    <a:pt x="673" y="990"/>
                  </a:lnTo>
                  <a:lnTo>
                    <a:pt x="677" y="993"/>
                  </a:lnTo>
                  <a:lnTo>
                    <a:pt x="682" y="995"/>
                  </a:lnTo>
                  <a:lnTo>
                    <a:pt x="687" y="995"/>
                  </a:lnTo>
                  <a:lnTo>
                    <a:pt x="687" y="995"/>
                  </a:lnTo>
                  <a:lnTo>
                    <a:pt x="691" y="995"/>
                  </a:lnTo>
                  <a:lnTo>
                    <a:pt x="693" y="993"/>
                  </a:lnTo>
                  <a:lnTo>
                    <a:pt x="695" y="990"/>
                  </a:lnTo>
                  <a:lnTo>
                    <a:pt x="696" y="986"/>
                  </a:lnTo>
                  <a:lnTo>
                    <a:pt x="696" y="986"/>
                  </a:lnTo>
                  <a:lnTo>
                    <a:pt x="696" y="981"/>
                  </a:lnTo>
                  <a:lnTo>
                    <a:pt x="698" y="979"/>
                  </a:lnTo>
                  <a:lnTo>
                    <a:pt x="700" y="977"/>
                  </a:lnTo>
                  <a:lnTo>
                    <a:pt x="706" y="975"/>
                  </a:lnTo>
                  <a:lnTo>
                    <a:pt x="706" y="975"/>
                  </a:lnTo>
                  <a:lnTo>
                    <a:pt x="709" y="973"/>
                  </a:lnTo>
                  <a:lnTo>
                    <a:pt x="713" y="972"/>
                  </a:lnTo>
                  <a:lnTo>
                    <a:pt x="713" y="966"/>
                  </a:lnTo>
                  <a:lnTo>
                    <a:pt x="711" y="962"/>
                  </a:lnTo>
                  <a:lnTo>
                    <a:pt x="711" y="962"/>
                  </a:lnTo>
                  <a:lnTo>
                    <a:pt x="707" y="957"/>
                  </a:lnTo>
                  <a:lnTo>
                    <a:pt x="702" y="952"/>
                  </a:lnTo>
                  <a:lnTo>
                    <a:pt x="702" y="952"/>
                  </a:lnTo>
                  <a:lnTo>
                    <a:pt x="696" y="944"/>
                  </a:lnTo>
                  <a:lnTo>
                    <a:pt x="695" y="939"/>
                  </a:lnTo>
                  <a:lnTo>
                    <a:pt x="696" y="935"/>
                  </a:lnTo>
                  <a:lnTo>
                    <a:pt x="696" y="935"/>
                  </a:lnTo>
                  <a:lnTo>
                    <a:pt x="698" y="932"/>
                  </a:lnTo>
                  <a:lnTo>
                    <a:pt x="702" y="930"/>
                  </a:lnTo>
                  <a:lnTo>
                    <a:pt x="711" y="930"/>
                  </a:lnTo>
                  <a:lnTo>
                    <a:pt x="711" y="930"/>
                  </a:lnTo>
                  <a:lnTo>
                    <a:pt x="715" y="928"/>
                  </a:lnTo>
                  <a:lnTo>
                    <a:pt x="716" y="924"/>
                  </a:lnTo>
                  <a:lnTo>
                    <a:pt x="716" y="924"/>
                  </a:lnTo>
                  <a:lnTo>
                    <a:pt x="718" y="919"/>
                  </a:lnTo>
                  <a:lnTo>
                    <a:pt x="720" y="915"/>
                  </a:lnTo>
                  <a:lnTo>
                    <a:pt x="720" y="915"/>
                  </a:lnTo>
                  <a:lnTo>
                    <a:pt x="722" y="912"/>
                  </a:lnTo>
                  <a:lnTo>
                    <a:pt x="724" y="910"/>
                  </a:lnTo>
                  <a:lnTo>
                    <a:pt x="729" y="910"/>
                  </a:lnTo>
                  <a:lnTo>
                    <a:pt x="729" y="910"/>
                  </a:lnTo>
                  <a:lnTo>
                    <a:pt x="734" y="912"/>
                  </a:lnTo>
                  <a:lnTo>
                    <a:pt x="734" y="912"/>
                  </a:lnTo>
                  <a:lnTo>
                    <a:pt x="744" y="915"/>
                  </a:lnTo>
                  <a:lnTo>
                    <a:pt x="747" y="917"/>
                  </a:lnTo>
                  <a:lnTo>
                    <a:pt x="749" y="923"/>
                  </a:lnTo>
                  <a:lnTo>
                    <a:pt x="749" y="923"/>
                  </a:lnTo>
                  <a:lnTo>
                    <a:pt x="754" y="934"/>
                  </a:lnTo>
                  <a:lnTo>
                    <a:pt x="756" y="939"/>
                  </a:lnTo>
                  <a:lnTo>
                    <a:pt x="758" y="946"/>
                  </a:lnTo>
                  <a:lnTo>
                    <a:pt x="758" y="946"/>
                  </a:lnTo>
                  <a:lnTo>
                    <a:pt x="756" y="968"/>
                  </a:lnTo>
                  <a:lnTo>
                    <a:pt x="756" y="972"/>
                  </a:lnTo>
                  <a:lnTo>
                    <a:pt x="758" y="977"/>
                  </a:lnTo>
                  <a:lnTo>
                    <a:pt x="760" y="981"/>
                  </a:lnTo>
                  <a:lnTo>
                    <a:pt x="765" y="986"/>
                  </a:lnTo>
                  <a:lnTo>
                    <a:pt x="765" y="986"/>
                  </a:lnTo>
                  <a:lnTo>
                    <a:pt x="778" y="995"/>
                  </a:lnTo>
                  <a:lnTo>
                    <a:pt x="778" y="995"/>
                  </a:lnTo>
                  <a:lnTo>
                    <a:pt x="785" y="1004"/>
                  </a:lnTo>
                  <a:lnTo>
                    <a:pt x="789" y="1010"/>
                  </a:lnTo>
                  <a:lnTo>
                    <a:pt x="792" y="1013"/>
                  </a:lnTo>
                  <a:lnTo>
                    <a:pt x="792" y="1013"/>
                  </a:lnTo>
                  <a:lnTo>
                    <a:pt x="798" y="1015"/>
                  </a:lnTo>
                  <a:lnTo>
                    <a:pt x="801" y="1017"/>
                  </a:lnTo>
                  <a:lnTo>
                    <a:pt x="805" y="1015"/>
                  </a:lnTo>
                  <a:lnTo>
                    <a:pt x="809" y="1013"/>
                  </a:lnTo>
                  <a:lnTo>
                    <a:pt x="814" y="1010"/>
                  </a:lnTo>
                  <a:lnTo>
                    <a:pt x="821" y="1004"/>
                  </a:lnTo>
                  <a:lnTo>
                    <a:pt x="821" y="1004"/>
                  </a:lnTo>
                  <a:lnTo>
                    <a:pt x="829" y="1004"/>
                  </a:lnTo>
                  <a:lnTo>
                    <a:pt x="834" y="1006"/>
                  </a:lnTo>
                  <a:lnTo>
                    <a:pt x="839" y="1010"/>
                  </a:lnTo>
                  <a:lnTo>
                    <a:pt x="845" y="1013"/>
                  </a:lnTo>
                  <a:lnTo>
                    <a:pt x="845" y="1013"/>
                  </a:lnTo>
                  <a:lnTo>
                    <a:pt x="852" y="1015"/>
                  </a:lnTo>
                  <a:lnTo>
                    <a:pt x="863" y="1015"/>
                  </a:lnTo>
                  <a:lnTo>
                    <a:pt x="872" y="1013"/>
                  </a:lnTo>
                  <a:lnTo>
                    <a:pt x="879" y="1010"/>
                  </a:lnTo>
                  <a:lnTo>
                    <a:pt x="879" y="1010"/>
                  </a:lnTo>
                  <a:lnTo>
                    <a:pt x="887" y="1000"/>
                  </a:lnTo>
                  <a:lnTo>
                    <a:pt x="888" y="999"/>
                  </a:lnTo>
                  <a:lnTo>
                    <a:pt x="892" y="999"/>
                  </a:lnTo>
                  <a:lnTo>
                    <a:pt x="894" y="1000"/>
                  </a:lnTo>
                  <a:lnTo>
                    <a:pt x="897" y="1002"/>
                  </a:lnTo>
                  <a:lnTo>
                    <a:pt x="897" y="1002"/>
                  </a:lnTo>
                  <a:lnTo>
                    <a:pt x="899" y="1008"/>
                  </a:lnTo>
                  <a:lnTo>
                    <a:pt x="901" y="1011"/>
                  </a:lnTo>
                  <a:lnTo>
                    <a:pt x="899" y="1017"/>
                  </a:lnTo>
                  <a:lnTo>
                    <a:pt x="897" y="1024"/>
                  </a:lnTo>
                  <a:lnTo>
                    <a:pt x="892" y="1037"/>
                  </a:lnTo>
                  <a:lnTo>
                    <a:pt x="885" y="1048"/>
                  </a:lnTo>
                  <a:lnTo>
                    <a:pt x="885" y="1048"/>
                  </a:lnTo>
                  <a:lnTo>
                    <a:pt x="899" y="1042"/>
                  </a:lnTo>
                  <a:lnTo>
                    <a:pt x="914" y="1037"/>
                  </a:lnTo>
                  <a:lnTo>
                    <a:pt x="928" y="1035"/>
                  </a:lnTo>
                  <a:lnTo>
                    <a:pt x="941" y="1033"/>
                  </a:lnTo>
                  <a:lnTo>
                    <a:pt x="955" y="1035"/>
                  </a:lnTo>
                  <a:lnTo>
                    <a:pt x="968" y="1035"/>
                  </a:lnTo>
                  <a:lnTo>
                    <a:pt x="995" y="1040"/>
                  </a:lnTo>
                  <a:lnTo>
                    <a:pt x="1022" y="1046"/>
                  </a:lnTo>
                  <a:lnTo>
                    <a:pt x="1049" y="1049"/>
                  </a:lnTo>
                  <a:lnTo>
                    <a:pt x="1064" y="1049"/>
                  </a:lnTo>
                  <a:lnTo>
                    <a:pt x="1078" y="1049"/>
                  </a:lnTo>
                  <a:lnTo>
                    <a:pt x="1095" y="1048"/>
                  </a:lnTo>
                  <a:lnTo>
                    <a:pt x="1109" y="1044"/>
                  </a:lnTo>
                  <a:lnTo>
                    <a:pt x="1109" y="104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a:p>
          </p:txBody>
        </p:sp>
        <p:sp>
          <p:nvSpPr>
            <p:cNvPr id="21" name="Freeform 13">
              <a:hlinkHover r:id="" action="ppaction://noaction"/>
              <a:extLst>
                <a:ext uri="{FF2B5EF4-FFF2-40B4-BE49-F238E27FC236}">
                  <a16:creationId xmlns:a16="http://schemas.microsoft.com/office/drawing/2014/main" id="{F9ABCAC7-594D-DC91-64B6-504F407FC476}"/>
                </a:ext>
              </a:extLst>
            </p:cNvPr>
            <p:cNvSpPr>
              <a:spLocks noEditPoints="1"/>
            </p:cNvSpPr>
            <p:nvPr/>
          </p:nvSpPr>
          <p:spPr bwMode="auto">
            <a:xfrm>
              <a:off x="6419376" y="1757734"/>
              <a:ext cx="832644" cy="1100138"/>
            </a:xfrm>
            <a:custGeom>
              <a:avLst/>
              <a:gdLst>
                <a:gd name="T0" fmla="*/ 1006 w 1049"/>
                <a:gd name="T1" fmla="*/ 1089 h 1386"/>
                <a:gd name="T2" fmla="*/ 970 w 1049"/>
                <a:gd name="T3" fmla="*/ 1182 h 1386"/>
                <a:gd name="T4" fmla="*/ 937 w 1049"/>
                <a:gd name="T5" fmla="*/ 1214 h 1386"/>
                <a:gd name="T6" fmla="*/ 903 w 1049"/>
                <a:gd name="T7" fmla="*/ 1153 h 1386"/>
                <a:gd name="T8" fmla="*/ 928 w 1049"/>
                <a:gd name="T9" fmla="*/ 1095 h 1386"/>
                <a:gd name="T10" fmla="*/ 943 w 1049"/>
                <a:gd name="T11" fmla="*/ 1035 h 1386"/>
                <a:gd name="T12" fmla="*/ 986 w 1049"/>
                <a:gd name="T13" fmla="*/ 997 h 1386"/>
                <a:gd name="T14" fmla="*/ 1011 w 1049"/>
                <a:gd name="T15" fmla="*/ 1022 h 1386"/>
                <a:gd name="T16" fmla="*/ 702 w 1049"/>
                <a:gd name="T17" fmla="*/ 118 h 1386"/>
                <a:gd name="T18" fmla="*/ 671 w 1049"/>
                <a:gd name="T19" fmla="*/ 118 h 1386"/>
                <a:gd name="T20" fmla="*/ 599 w 1049"/>
                <a:gd name="T21" fmla="*/ 92 h 1386"/>
                <a:gd name="T22" fmla="*/ 561 w 1049"/>
                <a:gd name="T23" fmla="*/ 112 h 1386"/>
                <a:gd name="T24" fmla="*/ 499 w 1049"/>
                <a:gd name="T25" fmla="*/ 119 h 1386"/>
                <a:gd name="T26" fmla="*/ 425 w 1049"/>
                <a:gd name="T27" fmla="*/ 81 h 1386"/>
                <a:gd name="T28" fmla="*/ 420 w 1049"/>
                <a:gd name="T29" fmla="*/ 9 h 1386"/>
                <a:gd name="T30" fmla="*/ 351 w 1049"/>
                <a:gd name="T31" fmla="*/ 7 h 1386"/>
                <a:gd name="T32" fmla="*/ 262 w 1049"/>
                <a:gd name="T33" fmla="*/ 24 h 1386"/>
                <a:gd name="T34" fmla="*/ 202 w 1049"/>
                <a:gd name="T35" fmla="*/ 38 h 1386"/>
                <a:gd name="T36" fmla="*/ 161 w 1049"/>
                <a:gd name="T37" fmla="*/ 33 h 1386"/>
                <a:gd name="T38" fmla="*/ 134 w 1049"/>
                <a:gd name="T39" fmla="*/ 76 h 1386"/>
                <a:gd name="T40" fmla="*/ 106 w 1049"/>
                <a:gd name="T41" fmla="*/ 145 h 1386"/>
                <a:gd name="T42" fmla="*/ 49 w 1049"/>
                <a:gd name="T43" fmla="*/ 219 h 1386"/>
                <a:gd name="T44" fmla="*/ 12 w 1049"/>
                <a:gd name="T45" fmla="*/ 277 h 1386"/>
                <a:gd name="T46" fmla="*/ 9 w 1049"/>
                <a:gd name="T47" fmla="*/ 335 h 1386"/>
                <a:gd name="T48" fmla="*/ 7 w 1049"/>
                <a:gd name="T49" fmla="*/ 413 h 1386"/>
                <a:gd name="T50" fmla="*/ 14 w 1049"/>
                <a:gd name="T51" fmla="*/ 485 h 1386"/>
                <a:gd name="T52" fmla="*/ 79 w 1049"/>
                <a:gd name="T53" fmla="*/ 597 h 1386"/>
                <a:gd name="T54" fmla="*/ 168 w 1049"/>
                <a:gd name="T55" fmla="*/ 628 h 1386"/>
                <a:gd name="T56" fmla="*/ 244 w 1049"/>
                <a:gd name="T57" fmla="*/ 621 h 1386"/>
                <a:gd name="T58" fmla="*/ 324 w 1049"/>
                <a:gd name="T59" fmla="*/ 606 h 1386"/>
                <a:gd name="T60" fmla="*/ 382 w 1049"/>
                <a:gd name="T61" fmla="*/ 641 h 1386"/>
                <a:gd name="T62" fmla="*/ 392 w 1049"/>
                <a:gd name="T63" fmla="*/ 747 h 1386"/>
                <a:gd name="T64" fmla="*/ 450 w 1049"/>
                <a:gd name="T65" fmla="*/ 845 h 1386"/>
                <a:gd name="T66" fmla="*/ 458 w 1049"/>
                <a:gd name="T67" fmla="*/ 919 h 1386"/>
                <a:gd name="T68" fmla="*/ 440 w 1049"/>
                <a:gd name="T69" fmla="*/ 1008 h 1386"/>
                <a:gd name="T70" fmla="*/ 452 w 1049"/>
                <a:gd name="T71" fmla="*/ 1075 h 1386"/>
                <a:gd name="T72" fmla="*/ 470 w 1049"/>
                <a:gd name="T73" fmla="*/ 1135 h 1386"/>
                <a:gd name="T74" fmla="*/ 490 w 1049"/>
                <a:gd name="T75" fmla="*/ 1234 h 1386"/>
                <a:gd name="T76" fmla="*/ 526 w 1049"/>
                <a:gd name="T77" fmla="*/ 1343 h 1386"/>
                <a:gd name="T78" fmla="*/ 550 w 1049"/>
                <a:gd name="T79" fmla="*/ 1386 h 1386"/>
                <a:gd name="T80" fmla="*/ 637 w 1049"/>
                <a:gd name="T81" fmla="*/ 1379 h 1386"/>
                <a:gd name="T82" fmla="*/ 706 w 1049"/>
                <a:gd name="T83" fmla="*/ 1334 h 1386"/>
                <a:gd name="T84" fmla="*/ 754 w 1049"/>
                <a:gd name="T85" fmla="*/ 1261 h 1386"/>
                <a:gd name="T86" fmla="*/ 783 w 1049"/>
                <a:gd name="T87" fmla="*/ 1200 h 1386"/>
                <a:gd name="T88" fmla="*/ 792 w 1049"/>
                <a:gd name="T89" fmla="*/ 1124 h 1386"/>
                <a:gd name="T90" fmla="*/ 807 w 1049"/>
                <a:gd name="T91" fmla="*/ 1080 h 1386"/>
                <a:gd name="T92" fmla="*/ 859 w 1049"/>
                <a:gd name="T93" fmla="*/ 1035 h 1386"/>
                <a:gd name="T94" fmla="*/ 874 w 1049"/>
                <a:gd name="T95" fmla="*/ 934 h 1386"/>
                <a:gd name="T96" fmla="*/ 845 w 1049"/>
                <a:gd name="T97" fmla="*/ 838 h 1386"/>
                <a:gd name="T98" fmla="*/ 868 w 1049"/>
                <a:gd name="T99" fmla="*/ 785 h 1386"/>
                <a:gd name="T100" fmla="*/ 925 w 1049"/>
                <a:gd name="T101" fmla="*/ 720 h 1386"/>
                <a:gd name="T102" fmla="*/ 986 w 1049"/>
                <a:gd name="T103" fmla="*/ 648 h 1386"/>
                <a:gd name="T104" fmla="*/ 1010 w 1049"/>
                <a:gd name="T105" fmla="*/ 588 h 1386"/>
                <a:gd name="T106" fmla="*/ 1042 w 1049"/>
                <a:gd name="T107" fmla="*/ 521 h 1386"/>
                <a:gd name="T108" fmla="*/ 1031 w 1049"/>
                <a:gd name="T109" fmla="*/ 492 h 1386"/>
                <a:gd name="T110" fmla="*/ 990 w 1049"/>
                <a:gd name="T111" fmla="*/ 507 h 1386"/>
                <a:gd name="T112" fmla="*/ 934 w 1049"/>
                <a:gd name="T113" fmla="*/ 512 h 1386"/>
                <a:gd name="T114" fmla="*/ 894 w 1049"/>
                <a:gd name="T115" fmla="*/ 456 h 1386"/>
                <a:gd name="T116" fmla="*/ 841 w 1049"/>
                <a:gd name="T117" fmla="*/ 342 h 1386"/>
                <a:gd name="T118" fmla="*/ 800 w 1049"/>
                <a:gd name="T119" fmla="*/ 252 h 1386"/>
                <a:gd name="T120" fmla="*/ 762 w 1049"/>
                <a:gd name="T121" fmla="*/ 176 h 1386"/>
                <a:gd name="T122" fmla="*/ 742 w 1049"/>
                <a:gd name="T123" fmla="*/ 11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9" h="1386">
                  <a:moveTo>
                    <a:pt x="1011" y="1022"/>
                  </a:moveTo>
                  <a:lnTo>
                    <a:pt x="1011" y="1022"/>
                  </a:lnTo>
                  <a:lnTo>
                    <a:pt x="1010" y="1031"/>
                  </a:lnTo>
                  <a:lnTo>
                    <a:pt x="1010" y="1040"/>
                  </a:lnTo>
                  <a:lnTo>
                    <a:pt x="1010" y="1040"/>
                  </a:lnTo>
                  <a:lnTo>
                    <a:pt x="1011" y="1053"/>
                  </a:lnTo>
                  <a:lnTo>
                    <a:pt x="1011" y="1066"/>
                  </a:lnTo>
                  <a:lnTo>
                    <a:pt x="1010" y="1077"/>
                  </a:lnTo>
                  <a:lnTo>
                    <a:pt x="1006" y="1089"/>
                  </a:lnTo>
                  <a:lnTo>
                    <a:pt x="1006" y="1089"/>
                  </a:lnTo>
                  <a:lnTo>
                    <a:pt x="995" y="1111"/>
                  </a:lnTo>
                  <a:lnTo>
                    <a:pt x="990" y="1122"/>
                  </a:lnTo>
                  <a:lnTo>
                    <a:pt x="988" y="1135"/>
                  </a:lnTo>
                  <a:lnTo>
                    <a:pt x="988" y="1135"/>
                  </a:lnTo>
                  <a:lnTo>
                    <a:pt x="984" y="1147"/>
                  </a:lnTo>
                  <a:lnTo>
                    <a:pt x="979" y="1158"/>
                  </a:lnTo>
                  <a:lnTo>
                    <a:pt x="973" y="1169"/>
                  </a:lnTo>
                  <a:lnTo>
                    <a:pt x="970" y="1182"/>
                  </a:lnTo>
                  <a:lnTo>
                    <a:pt x="970" y="1182"/>
                  </a:lnTo>
                  <a:lnTo>
                    <a:pt x="966" y="1200"/>
                  </a:lnTo>
                  <a:lnTo>
                    <a:pt x="963" y="1209"/>
                  </a:lnTo>
                  <a:lnTo>
                    <a:pt x="959" y="1212"/>
                  </a:lnTo>
                  <a:lnTo>
                    <a:pt x="955" y="1214"/>
                  </a:lnTo>
                  <a:lnTo>
                    <a:pt x="955" y="1214"/>
                  </a:lnTo>
                  <a:lnTo>
                    <a:pt x="952" y="1216"/>
                  </a:lnTo>
                  <a:lnTo>
                    <a:pt x="946" y="1216"/>
                  </a:lnTo>
                  <a:lnTo>
                    <a:pt x="937" y="1214"/>
                  </a:lnTo>
                  <a:lnTo>
                    <a:pt x="928" y="1209"/>
                  </a:lnTo>
                  <a:lnTo>
                    <a:pt x="923" y="1200"/>
                  </a:lnTo>
                  <a:lnTo>
                    <a:pt x="923" y="1200"/>
                  </a:lnTo>
                  <a:lnTo>
                    <a:pt x="919" y="1192"/>
                  </a:lnTo>
                  <a:lnTo>
                    <a:pt x="917" y="1185"/>
                  </a:lnTo>
                  <a:lnTo>
                    <a:pt x="917" y="1185"/>
                  </a:lnTo>
                  <a:lnTo>
                    <a:pt x="906" y="1171"/>
                  </a:lnTo>
                  <a:lnTo>
                    <a:pt x="905" y="1163"/>
                  </a:lnTo>
                  <a:lnTo>
                    <a:pt x="903" y="1153"/>
                  </a:lnTo>
                  <a:lnTo>
                    <a:pt x="903" y="1153"/>
                  </a:lnTo>
                  <a:lnTo>
                    <a:pt x="905" y="1144"/>
                  </a:lnTo>
                  <a:lnTo>
                    <a:pt x="908" y="1135"/>
                  </a:lnTo>
                  <a:lnTo>
                    <a:pt x="912" y="1127"/>
                  </a:lnTo>
                  <a:lnTo>
                    <a:pt x="919" y="1120"/>
                  </a:lnTo>
                  <a:lnTo>
                    <a:pt x="919" y="1120"/>
                  </a:lnTo>
                  <a:lnTo>
                    <a:pt x="925" y="1111"/>
                  </a:lnTo>
                  <a:lnTo>
                    <a:pt x="928" y="1104"/>
                  </a:lnTo>
                  <a:lnTo>
                    <a:pt x="928" y="1095"/>
                  </a:lnTo>
                  <a:lnTo>
                    <a:pt x="926" y="1086"/>
                  </a:lnTo>
                  <a:lnTo>
                    <a:pt x="926" y="1086"/>
                  </a:lnTo>
                  <a:lnTo>
                    <a:pt x="923" y="1068"/>
                  </a:lnTo>
                  <a:lnTo>
                    <a:pt x="923" y="1059"/>
                  </a:lnTo>
                  <a:lnTo>
                    <a:pt x="925" y="1049"/>
                  </a:lnTo>
                  <a:lnTo>
                    <a:pt x="925" y="1049"/>
                  </a:lnTo>
                  <a:lnTo>
                    <a:pt x="928" y="1044"/>
                  </a:lnTo>
                  <a:lnTo>
                    <a:pt x="932" y="1040"/>
                  </a:lnTo>
                  <a:lnTo>
                    <a:pt x="943" y="1035"/>
                  </a:lnTo>
                  <a:lnTo>
                    <a:pt x="955" y="1030"/>
                  </a:lnTo>
                  <a:lnTo>
                    <a:pt x="964" y="1024"/>
                  </a:lnTo>
                  <a:lnTo>
                    <a:pt x="964" y="1024"/>
                  </a:lnTo>
                  <a:lnTo>
                    <a:pt x="972" y="1017"/>
                  </a:lnTo>
                  <a:lnTo>
                    <a:pt x="975" y="1010"/>
                  </a:lnTo>
                  <a:lnTo>
                    <a:pt x="975" y="1010"/>
                  </a:lnTo>
                  <a:lnTo>
                    <a:pt x="979" y="1002"/>
                  </a:lnTo>
                  <a:lnTo>
                    <a:pt x="983" y="999"/>
                  </a:lnTo>
                  <a:lnTo>
                    <a:pt x="986" y="997"/>
                  </a:lnTo>
                  <a:lnTo>
                    <a:pt x="986" y="997"/>
                  </a:lnTo>
                  <a:lnTo>
                    <a:pt x="990" y="997"/>
                  </a:lnTo>
                  <a:lnTo>
                    <a:pt x="997" y="997"/>
                  </a:lnTo>
                  <a:lnTo>
                    <a:pt x="1006" y="1001"/>
                  </a:lnTo>
                  <a:lnTo>
                    <a:pt x="1006" y="1001"/>
                  </a:lnTo>
                  <a:lnTo>
                    <a:pt x="1010" y="1004"/>
                  </a:lnTo>
                  <a:lnTo>
                    <a:pt x="1011" y="1011"/>
                  </a:lnTo>
                  <a:lnTo>
                    <a:pt x="1011" y="1017"/>
                  </a:lnTo>
                  <a:lnTo>
                    <a:pt x="1011" y="1022"/>
                  </a:lnTo>
                  <a:lnTo>
                    <a:pt x="1011" y="1022"/>
                  </a:lnTo>
                  <a:close/>
                  <a:moveTo>
                    <a:pt x="742" y="116"/>
                  </a:moveTo>
                  <a:lnTo>
                    <a:pt x="742" y="116"/>
                  </a:lnTo>
                  <a:lnTo>
                    <a:pt x="733" y="121"/>
                  </a:lnTo>
                  <a:lnTo>
                    <a:pt x="733" y="121"/>
                  </a:lnTo>
                  <a:lnTo>
                    <a:pt x="724" y="123"/>
                  </a:lnTo>
                  <a:lnTo>
                    <a:pt x="716" y="123"/>
                  </a:lnTo>
                  <a:lnTo>
                    <a:pt x="702" y="118"/>
                  </a:lnTo>
                  <a:lnTo>
                    <a:pt x="702" y="118"/>
                  </a:lnTo>
                  <a:lnTo>
                    <a:pt x="697" y="116"/>
                  </a:lnTo>
                  <a:lnTo>
                    <a:pt x="691" y="116"/>
                  </a:lnTo>
                  <a:lnTo>
                    <a:pt x="691" y="116"/>
                  </a:lnTo>
                  <a:lnTo>
                    <a:pt x="687" y="118"/>
                  </a:lnTo>
                  <a:lnTo>
                    <a:pt x="684" y="121"/>
                  </a:lnTo>
                  <a:lnTo>
                    <a:pt x="684" y="121"/>
                  </a:lnTo>
                  <a:lnTo>
                    <a:pt x="680" y="121"/>
                  </a:lnTo>
                  <a:lnTo>
                    <a:pt x="677" y="119"/>
                  </a:lnTo>
                  <a:lnTo>
                    <a:pt x="671" y="118"/>
                  </a:lnTo>
                  <a:lnTo>
                    <a:pt x="671" y="118"/>
                  </a:lnTo>
                  <a:lnTo>
                    <a:pt x="648" y="119"/>
                  </a:lnTo>
                  <a:lnTo>
                    <a:pt x="637" y="118"/>
                  </a:lnTo>
                  <a:lnTo>
                    <a:pt x="631" y="114"/>
                  </a:lnTo>
                  <a:lnTo>
                    <a:pt x="626" y="110"/>
                  </a:lnTo>
                  <a:lnTo>
                    <a:pt x="626" y="110"/>
                  </a:lnTo>
                  <a:lnTo>
                    <a:pt x="617" y="103"/>
                  </a:lnTo>
                  <a:lnTo>
                    <a:pt x="608" y="96"/>
                  </a:lnTo>
                  <a:lnTo>
                    <a:pt x="599" y="92"/>
                  </a:lnTo>
                  <a:lnTo>
                    <a:pt x="593" y="90"/>
                  </a:lnTo>
                  <a:lnTo>
                    <a:pt x="588" y="90"/>
                  </a:lnTo>
                  <a:lnTo>
                    <a:pt x="588" y="90"/>
                  </a:lnTo>
                  <a:lnTo>
                    <a:pt x="577" y="92"/>
                  </a:lnTo>
                  <a:lnTo>
                    <a:pt x="570" y="96"/>
                  </a:lnTo>
                  <a:lnTo>
                    <a:pt x="564" y="103"/>
                  </a:lnTo>
                  <a:lnTo>
                    <a:pt x="563" y="107"/>
                  </a:lnTo>
                  <a:lnTo>
                    <a:pt x="561" y="112"/>
                  </a:lnTo>
                  <a:lnTo>
                    <a:pt x="561" y="112"/>
                  </a:lnTo>
                  <a:lnTo>
                    <a:pt x="561" y="125"/>
                  </a:lnTo>
                  <a:lnTo>
                    <a:pt x="559" y="132"/>
                  </a:lnTo>
                  <a:lnTo>
                    <a:pt x="554" y="136"/>
                  </a:lnTo>
                  <a:lnTo>
                    <a:pt x="554" y="136"/>
                  </a:lnTo>
                  <a:lnTo>
                    <a:pt x="548" y="138"/>
                  </a:lnTo>
                  <a:lnTo>
                    <a:pt x="541" y="138"/>
                  </a:lnTo>
                  <a:lnTo>
                    <a:pt x="526" y="134"/>
                  </a:lnTo>
                  <a:lnTo>
                    <a:pt x="510" y="128"/>
                  </a:lnTo>
                  <a:lnTo>
                    <a:pt x="499" y="119"/>
                  </a:lnTo>
                  <a:lnTo>
                    <a:pt x="499" y="119"/>
                  </a:lnTo>
                  <a:lnTo>
                    <a:pt x="490" y="112"/>
                  </a:lnTo>
                  <a:lnTo>
                    <a:pt x="481" y="105"/>
                  </a:lnTo>
                  <a:lnTo>
                    <a:pt x="472" y="100"/>
                  </a:lnTo>
                  <a:lnTo>
                    <a:pt x="459" y="96"/>
                  </a:lnTo>
                  <a:lnTo>
                    <a:pt x="459" y="96"/>
                  </a:lnTo>
                  <a:lnTo>
                    <a:pt x="447" y="94"/>
                  </a:lnTo>
                  <a:lnTo>
                    <a:pt x="436" y="89"/>
                  </a:lnTo>
                  <a:lnTo>
                    <a:pt x="425" y="81"/>
                  </a:lnTo>
                  <a:lnTo>
                    <a:pt x="420" y="76"/>
                  </a:lnTo>
                  <a:lnTo>
                    <a:pt x="418" y="71"/>
                  </a:lnTo>
                  <a:lnTo>
                    <a:pt x="418" y="71"/>
                  </a:lnTo>
                  <a:lnTo>
                    <a:pt x="416" y="62"/>
                  </a:lnTo>
                  <a:lnTo>
                    <a:pt x="416" y="52"/>
                  </a:lnTo>
                  <a:lnTo>
                    <a:pt x="420" y="34"/>
                  </a:lnTo>
                  <a:lnTo>
                    <a:pt x="421" y="24"/>
                  </a:lnTo>
                  <a:lnTo>
                    <a:pt x="421" y="16"/>
                  </a:lnTo>
                  <a:lnTo>
                    <a:pt x="420" y="9"/>
                  </a:lnTo>
                  <a:lnTo>
                    <a:pt x="416" y="5"/>
                  </a:lnTo>
                  <a:lnTo>
                    <a:pt x="412" y="4"/>
                  </a:lnTo>
                  <a:lnTo>
                    <a:pt x="412" y="4"/>
                  </a:lnTo>
                  <a:lnTo>
                    <a:pt x="401" y="0"/>
                  </a:lnTo>
                  <a:lnTo>
                    <a:pt x="389" y="0"/>
                  </a:lnTo>
                  <a:lnTo>
                    <a:pt x="376" y="2"/>
                  </a:lnTo>
                  <a:lnTo>
                    <a:pt x="365" y="4"/>
                  </a:lnTo>
                  <a:lnTo>
                    <a:pt x="365" y="4"/>
                  </a:lnTo>
                  <a:lnTo>
                    <a:pt x="351" y="7"/>
                  </a:lnTo>
                  <a:lnTo>
                    <a:pt x="338" y="11"/>
                  </a:lnTo>
                  <a:lnTo>
                    <a:pt x="324" y="11"/>
                  </a:lnTo>
                  <a:lnTo>
                    <a:pt x="309" y="11"/>
                  </a:lnTo>
                  <a:lnTo>
                    <a:pt x="309" y="11"/>
                  </a:lnTo>
                  <a:lnTo>
                    <a:pt x="297" y="9"/>
                  </a:lnTo>
                  <a:lnTo>
                    <a:pt x="284" y="11"/>
                  </a:lnTo>
                  <a:lnTo>
                    <a:pt x="273" y="16"/>
                  </a:lnTo>
                  <a:lnTo>
                    <a:pt x="262" y="24"/>
                  </a:lnTo>
                  <a:lnTo>
                    <a:pt x="262" y="24"/>
                  </a:lnTo>
                  <a:lnTo>
                    <a:pt x="249" y="33"/>
                  </a:lnTo>
                  <a:lnTo>
                    <a:pt x="239" y="40"/>
                  </a:lnTo>
                  <a:lnTo>
                    <a:pt x="233" y="42"/>
                  </a:lnTo>
                  <a:lnTo>
                    <a:pt x="228" y="42"/>
                  </a:lnTo>
                  <a:lnTo>
                    <a:pt x="220" y="42"/>
                  </a:lnTo>
                  <a:lnTo>
                    <a:pt x="213" y="40"/>
                  </a:lnTo>
                  <a:lnTo>
                    <a:pt x="213" y="40"/>
                  </a:lnTo>
                  <a:lnTo>
                    <a:pt x="208" y="38"/>
                  </a:lnTo>
                  <a:lnTo>
                    <a:pt x="202" y="38"/>
                  </a:lnTo>
                  <a:lnTo>
                    <a:pt x="192" y="38"/>
                  </a:lnTo>
                  <a:lnTo>
                    <a:pt x="192" y="38"/>
                  </a:lnTo>
                  <a:lnTo>
                    <a:pt x="186" y="38"/>
                  </a:lnTo>
                  <a:lnTo>
                    <a:pt x="182" y="34"/>
                  </a:lnTo>
                  <a:lnTo>
                    <a:pt x="177" y="31"/>
                  </a:lnTo>
                  <a:lnTo>
                    <a:pt x="172" y="29"/>
                  </a:lnTo>
                  <a:lnTo>
                    <a:pt x="172" y="29"/>
                  </a:lnTo>
                  <a:lnTo>
                    <a:pt x="164" y="31"/>
                  </a:lnTo>
                  <a:lnTo>
                    <a:pt x="161" y="33"/>
                  </a:lnTo>
                  <a:lnTo>
                    <a:pt x="159" y="38"/>
                  </a:lnTo>
                  <a:lnTo>
                    <a:pt x="159" y="42"/>
                  </a:lnTo>
                  <a:lnTo>
                    <a:pt x="159" y="52"/>
                  </a:lnTo>
                  <a:lnTo>
                    <a:pt x="157" y="62"/>
                  </a:lnTo>
                  <a:lnTo>
                    <a:pt x="157" y="62"/>
                  </a:lnTo>
                  <a:lnTo>
                    <a:pt x="155" y="65"/>
                  </a:lnTo>
                  <a:lnTo>
                    <a:pt x="152" y="69"/>
                  </a:lnTo>
                  <a:lnTo>
                    <a:pt x="143" y="72"/>
                  </a:lnTo>
                  <a:lnTo>
                    <a:pt x="134" y="76"/>
                  </a:lnTo>
                  <a:lnTo>
                    <a:pt x="128" y="78"/>
                  </a:lnTo>
                  <a:lnTo>
                    <a:pt x="125" y="81"/>
                  </a:lnTo>
                  <a:lnTo>
                    <a:pt x="125" y="81"/>
                  </a:lnTo>
                  <a:lnTo>
                    <a:pt x="121" y="89"/>
                  </a:lnTo>
                  <a:lnTo>
                    <a:pt x="116" y="96"/>
                  </a:lnTo>
                  <a:lnTo>
                    <a:pt x="112" y="112"/>
                  </a:lnTo>
                  <a:lnTo>
                    <a:pt x="108" y="128"/>
                  </a:lnTo>
                  <a:lnTo>
                    <a:pt x="106" y="145"/>
                  </a:lnTo>
                  <a:lnTo>
                    <a:pt x="106" y="145"/>
                  </a:lnTo>
                  <a:lnTo>
                    <a:pt x="105" y="157"/>
                  </a:lnTo>
                  <a:lnTo>
                    <a:pt x="101" y="168"/>
                  </a:lnTo>
                  <a:lnTo>
                    <a:pt x="96" y="181"/>
                  </a:lnTo>
                  <a:lnTo>
                    <a:pt x="87" y="190"/>
                  </a:lnTo>
                  <a:lnTo>
                    <a:pt x="87" y="190"/>
                  </a:lnTo>
                  <a:lnTo>
                    <a:pt x="74" y="197"/>
                  </a:lnTo>
                  <a:lnTo>
                    <a:pt x="63" y="204"/>
                  </a:lnTo>
                  <a:lnTo>
                    <a:pt x="52" y="214"/>
                  </a:lnTo>
                  <a:lnTo>
                    <a:pt x="49" y="219"/>
                  </a:lnTo>
                  <a:lnTo>
                    <a:pt x="47" y="226"/>
                  </a:lnTo>
                  <a:lnTo>
                    <a:pt x="47" y="226"/>
                  </a:lnTo>
                  <a:lnTo>
                    <a:pt x="43" y="237"/>
                  </a:lnTo>
                  <a:lnTo>
                    <a:pt x="38" y="246"/>
                  </a:lnTo>
                  <a:lnTo>
                    <a:pt x="32" y="255"/>
                  </a:lnTo>
                  <a:lnTo>
                    <a:pt x="23" y="264"/>
                  </a:lnTo>
                  <a:lnTo>
                    <a:pt x="23" y="264"/>
                  </a:lnTo>
                  <a:lnTo>
                    <a:pt x="14" y="273"/>
                  </a:lnTo>
                  <a:lnTo>
                    <a:pt x="12" y="277"/>
                  </a:lnTo>
                  <a:lnTo>
                    <a:pt x="11" y="282"/>
                  </a:lnTo>
                  <a:lnTo>
                    <a:pt x="11" y="282"/>
                  </a:lnTo>
                  <a:lnTo>
                    <a:pt x="7" y="295"/>
                  </a:lnTo>
                  <a:lnTo>
                    <a:pt x="3" y="306"/>
                  </a:lnTo>
                  <a:lnTo>
                    <a:pt x="1" y="317"/>
                  </a:lnTo>
                  <a:lnTo>
                    <a:pt x="3" y="324"/>
                  </a:lnTo>
                  <a:lnTo>
                    <a:pt x="7" y="329"/>
                  </a:lnTo>
                  <a:lnTo>
                    <a:pt x="7" y="329"/>
                  </a:lnTo>
                  <a:lnTo>
                    <a:pt x="9" y="335"/>
                  </a:lnTo>
                  <a:lnTo>
                    <a:pt x="9" y="342"/>
                  </a:lnTo>
                  <a:lnTo>
                    <a:pt x="11" y="356"/>
                  </a:lnTo>
                  <a:lnTo>
                    <a:pt x="11" y="356"/>
                  </a:lnTo>
                  <a:lnTo>
                    <a:pt x="14" y="367"/>
                  </a:lnTo>
                  <a:lnTo>
                    <a:pt x="16" y="380"/>
                  </a:lnTo>
                  <a:lnTo>
                    <a:pt x="16" y="380"/>
                  </a:lnTo>
                  <a:lnTo>
                    <a:pt x="14" y="389"/>
                  </a:lnTo>
                  <a:lnTo>
                    <a:pt x="12" y="396"/>
                  </a:lnTo>
                  <a:lnTo>
                    <a:pt x="7" y="413"/>
                  </a:lnTo>
                  <a:lnTo>
                    <a:pt x="7" y="413"/>
                  </a:lnTo>
                  <a:lnTo>
                    <a:pt x="3" y="423"/>
                  </a:lnTo>
                  <a:lnTo>
                    <a:pt x="1" y="436"/>
                  </a:lnTo>
                  <a:lnTo>
                    <a:pt x="0" y="449"/>
                  </a:lnTo>
                  <a:lnTo>
                    <a:pt x="0" y="460"/>
                  </a:lnTo>
                  <a:lnTo>
                    <a:pt x="0" y="460"/>
                  </a:lnTo>
                  <a:lnTo>
                    <a:pt x="1" y="467"/>
                  </a:lnTo>
                  <a:lnTo>
                    <a:pt x="5" y="474"/>
                  </a:lnTo>
                  <a:lnTo>
                    <a:pt x="14" y="485"/>
                  </a:lnTo>
                  <a:lnTo>
                    <a:pt x="25" y="498"/>
                  </a:lnTo>
                  <a:lnTo>
                    <a:pt x="34" y="508"/>
                  </a:lnTo>
                  <a:lnTo>
                    <a:pt x="34" y="508"/>
                  </a:lnTo>
                  <a:lnTo>
                    <a:pt x="39" y="519"/>
                  </a:lnTo>
                  <a:lnTo>
                    <a:pt x="47" y="532"/>
                  </a:lnTo>
                  <a:lnTo>
                    <a:pt x="58" y="561"/>
                  </a:lnTo>
                  <a:lnTo>
                    <a:pt x="63" y="575"/>
                  </a:lnTo>
                  <a:lnTo>
                    <a:pt x="70" y="588"/>
                  </a:lnTo>
                  <a:lnTo>
                    <a:pt x="79" y="597"/>
                  </a:lnTo>
                  <a:lnTo>
                    <a:pt x="90" y="606"/>
                  </a:lnTo>
                  <a:lnTo>
                    <a:pt x="90" y="606"/>
                  </a:lnTo>
                  <a:lnTo>
                    <a:pt x="108" y="615"/>
                  </a:lnTo>
                  <a:lnTo>
                    <a:pt x="128" y="624"/>
                  </a:lnTo>
                  <a:lnTo>
                    <a:pt x="137" y="628"/>
                  </a:lnTo>
                  <a:lnTo>
                    <a:pt x="148" y="630"/>
                  </a:lnTo>
                  <a:lnTo>
                    <a:pt x="159" y="630"/>
                  </a:lnTo>
                  <a:lnTo>
                    <a:pt x="168" y="628"/>
                  </a:lnTo>
                  <a:lnTo>
                    <a:pt x="168" y="628"/>
                  </a:lnTo>
                  <a:lnTo>
                    <a:pt x="190" y="621"/>
                  </a:lnTo>
                  <a:lnTo>
                    <a:pt x="213" y="617"/>
                  </a:lnTo>
                  <a:lnTo>
                    <a:pt x="213" y="617"/>
                  </a:lnTo>
                  <a:lnTo>
                    <a:pt x="222" y="615"/>
                  </a:lnTo>
                  <a:lnTo>
                    <a:pt x="230" y="615"/>
                  </a:lnTo>
                  <a:lnTo>
                    <a:pt x="230" y="615"/>
                  </a:lnTo>
                  <a:lnTo>
                    <a:pt x="237" y="617"/>
                  </a:lnTo>
                  <a:lnTo>
                    <a:pt x="244" y="621"/>
                  </a:lnTo>
                  <a:lnTo>
                    <a:pt x="244" y="621"/>
                  </a:lnTo>
                  <a:lnTo>
                    <a:pt x="251" y="622"/>
                  </a:lnTo>
                  <a:lnTo>
                    <a:pt x="259" y="622"/>
                  </a:lnTo>
                  <a:lnTo>
                    <a:pt x="271" y="619"/>
                  </a:lnTo>
                  <a:lnTo>
                    <a:pt x="295" y="610"/>
                  </a:lnTo>
                  <a:lnTo>
                    <a:pt x="295" y="610"/>
                  </a:lnTo>
                  <a:lnTo>
                    <a:pt x="307" y="606"/>
                  </a:lnTo>
                  <a:lnTo>
                    <a:pt x="318" y="606"/>
                  </a:lnTo>
                  <a:lnTo>
                    <a:pt x="318" y="606"/>
                  </a:lnTo>
                  <a:lnTo>
                    <a:pt x="324" y="606"/>
                  </a:lnTo>
                  <a:lnTo>
                    <a:pt x="327" y="608"/>
                  </a:lnTo>
                  <a:lnTo>
                    <a:pt x="335" y="613"/>
                  </a:lnTo>
                  <a:lnTo>
                    <a:pt x="335" y="613"/>
                  </a:lnTo>
                  <a:lnTo>
                    <a:pt x="351" y="626"/>
                  </a:lnTo>
                  <a:lnTo>
                    <a:pt x="360" y="631"/>
                  </a:lnTo>
                  <a:lnTo>
                    <a:pt x="369" y="635"/>
                  </a:lnTo>
                  <a:lnTo>
                    <a:pt x="369" y="635"/>
                  </a:lnTo>
                  <a:lnTo>
                    <a:pt x="376" y="637"/>
                  </a:lnTo>
                  <a:lnTo>
                    <a:pt x="382" y="641"/>
                  </a:lnTo>
                  <a:lnTo>
                    <a:pt x="387" y="646"/>
                  </a:lnTo>
                  <a:lnTo>
                    <a:pt x="392" y="651"/>
                  </a:lnTo>
                  <a:lnTo>
                    <a:pt x="398" y="662"/>
                  </a:lnTo>
                  <a:lnTo>
                    <a:pt x="401" y="677"/>
                  </a:lnTo>
                  <a:lnTo>
                    <a:pt x="401" y="691"/>
                  </a:lnTo>
                  <a:lnTo>
                    <a:pt x="400" y="706"/>
                  </a:lnTo>
                  <a:lnTo>
                    <a:pt x="394" y="735"/>
                  </a:lnTo>
                  <a:lnTo>
                    <a:pt x="394" y="735"/>
                  </a:lnTo>
                  <a:lnTo>
                    <a:pt x="392" y="747"/>
                  </a:lnTo>
                  <a:lnTo>
                    <a:pt x="394" y="762"/>
                  </a:lnTo>
                  <a:lnTo>
                    <a:pt x="400" y="776"/>
                  </a:lnTo>
                  <a:lnTo>
                    <a:pt x="407" y="789"/>
                  </a:lnTo>
                  <a:lnTo>
                    <a:pt x="407" y="789"/>
                  </a:lnTo>
                  <a:lnTo>
                    <a:pt x="427" y="809"/>
                  </a:lnTo>
                  <a:lnTo>
                    <a:pt x="436" y="820"/>
                  </a:lnTo>
                  <a:lnTo>
                    <a:pt x="445" y="831"/>
                  </a:lnTo>
                  <a:lnTo>
                    <a:pt x="445" y="831"/>
                  </a:lnTo>
                  <a:lnTo>
                    <a:pt x="450" y="845"/>
                  </a:lnTo>
                  <a:lnTo>
                    <a:pt x="456" y="859"/>
                  </a:lnTo>
                  <a:lnTo>
                    <a:pt x="456" y="859"/>
                  </a:lnTo>
                  <a:lnTo>
                    <a:pt x="456" y="874"/>
                  </a:lnTo>
                  <a:lnTo>
                    <a:pt x="456" y="874"/>
                  </a:lnTo>
                  <a:lnTo>
                    <a:pt x="456" y="887"/>
                  </a:lnTo>
                  <a:lnTo>
                    <a:pt x="454" y="897"/>
                  </a:lnTo>
                  <a:lnTo>
                    <a:pt x="454" y="908"/>
                  </a:lnTo>
                  <a:lnTo>
                    <a:pt x="454" y="914"/>
                  </a:lnTo>
                  <a:lnTo>
                    <a:pt x="458" y="919"/>
                  </a:lnTo>
                  <a:lnTo>
                    <a:pt x="458" y="919"/>
                  </a:lnTo>
                  <a:lnTo>
                    <a:pt x="463" y="928"/>
                  </a:lnTo>
                  <a:lnTo>
                    <a:pt x="463" y="939"/>
                  </a:lnTo>
                  <a:lnTo>
                    <a:pt x="461" y="952"/>
                  </a:lnTo>
                  <a:lnTo>
                    <a:pt x="458" y="963"/>
                  </a:lnTo>
                  <a:lnTo>
                    <a:pt x="447" y="984"/>
                  </a:lnTo>
                  <a:lnTo>
                    <a:pt x="443" y="995"/>
                  </a:lnTo>
                  <a:lnTo>
                    <a:pt x="440" y="1008"/>
                  </a:lnTo>
                  <a:lnTo>
                    <a:pt x="440" y="1008"/>
                  </a:lnTo>
                  <a:lnTo>
                    <a:pt x="436" y="1021"/>
                  </a:lnTo>
                  <a:lnTo>
                    <a:pt x="434" y="1037"/>
                  </a:lnTo>
                  <a:lnTo>
                    <a:pt x="434" y="1046"/>
                  </a:lnTo>
                  <a:lnTo>
                    <a:pt x="434" y="1053"/>
                  </a:lnTo>
                  <a:lnTo>
                    <a:pt x="436" y="1060"/>
                  </a:lnTo>
                  <a:lnTo>
                    <a:pt x="440" y="1066"/>
                  </a:lnTo>
                  <a:lnTo>
                    <a:pt x="440" y="1066"/>
                  </a:lnTo>
                  <a:lnTo>
                    <a:pt x="447" y="1073"/>
                  </a:lnTo>
                  <a:lnTo>
                    <a:pt x="452" y="1075"/>
                  </a:lnTo>
                  <a:lnTo>
                    <a:pt x="454" y="1078"/>
                  </a:lnTo>
                  <a:lnTo>
                    <a:pt x="454" y="1078"/>
                  </a:lnTo>
                  <a:lnTo>
                    <a:pt x="459" y="1086"/>
                  </a:lnTo>
                  <a:lnTo>
                    <a:pt x="461" y="1095"/>
                  </a:lnTo>
                  <a:lnTo>
                    <a:pt x="465" y="1109"/>
                  </a:lnTo>
                  <a:lnTo>
                    <a:pt x="465" y="1109"/>
                  </a:lnTo>
                  <a:lnTo>
                    <a:pt x="468" y="1122"/>
                  </a:lnTo>
                  <a:lnTo>
                    <a:pt x="470" y="1135"/>
                  </a:lnTo>
                  <a:lnTo>
                    <a:pt x="470" y="1135"/>
                  </a:lnTo>
                  <a:lnTo>
                    <a:pt x="474" y="1142"/>
                  </a:lnTo>
                  <a:lnTo>
                    <a:pt x="478" y="1149"/>
                  </a:lnTo>
                  <a:lnTo>
                    <a:pt x="481" y="1154"/>
                  </a:lnTo>
                  <a:lnTo>
                    <a:pt x="485" y="1163"/>
                  </a:lnTo>
                  <a:lnTo>
                    <a:pt x="485" y="1163"/>
                  </a:lnTo>
                  <a:lnTo>
                    <a:pt x="487" y="1183"/>
                  </a:lnTo>
                  <a:lnTo>
                    <a:pt x="487" y="1203"/>
                  </a:lnTo>
                  <a:lnTo>
                    <a:pt x="488" y="1225"/>
                  </a:lnTo>
                  <a:lnTo>
                    <a:pt x="490" y="1234"/>
                  </a:lnTo>
                  <a:lnTo>
                    <a:pt x="494" y="1245"/>
                  </a:lnTo>
                  <a:lnTo>
                    <a:pt x="494" y="1245"/>
                  </a:lnTo>
                  <a:lnTo>
                    <a:pt x="517" y="1290"/>
                  </a:lnTo>
                  <a:lnTo>
                    <a:pt x="517" y="1290"/>
                  </a:lnTo>
                  <a:lnTo>
                    <a:pt x="523" y="1303"/>
                  </a:lnTo>
                  <a:lnTo>
                    <a:pt x="526" y="1319"/>
                  </a:lnTo>
                  <a:lnTo>
                    <a:pt x="526" y="1319"/>
                  </a:lnTo>
                  <a:lnTo>
                    <a:pt x="526" y="1330"/>
                  </a:lnTo>
                  <a:lnTo>
                    <a:pt x="526" y="1343"/>
                  </a:lnTo>
                  <a:lnTo>
                    <a:pt x="525" y="1355"/>
                  </a:lnTo>
                  <a:lnTo>
                    <a:pt x="525" y="1366"/>
                  </a:lnTo>
                  <a:lnTo>
                    <a:pt x="525" y="1366"/>
                  </a:lnTo>
                  <a:lnTo>
                    <a:pt x="526" y="1373"/>
                  </a:lnTo>
                  <a:lnTo>
                    <a:pt x="530" y="1379"/>
                  </a:lnTo>
                  <a:lnTo>
                    <a:pt x="534" y="1384"/>
                  </a:lnTo>
                  <a:lnTo>
                    <a:pt x="539" y="1386"/>
                  </a:lnTo>
                  <a:lnTo>
                    <a:pt x="544" y="1386"/>
                  </a:lnTo>
                  <a:lnTo>
                    <a:pt x="550" y="1386"/>
                  </a:lnTo>
                  <a:lnTo>
                    <a:pt x="564" y="1382"/>
                  </a:lnTo>
                  <a:lnTo>
                    <a:pt x="564" y="1382"/>
                  </a:lnTo>
                  <a:lnTo>
                    <a:pt x="573" y="1379"/>
                  </a:lnTo>
                  <a:lnTo>
                    <a:pt x="582" y="1375"/>
                  </a:lnTo>
                  <a:lnTo>
                    <a:pt x="592" y="1375"/>
                  </a:lnTo>
                  <a:lnTo>
                    <a:pt x="602" y="1375"/>
                  </a:lnTo>
                  <a:lnTo>
                    <a:pt x="602" y="1375"/>
                  </a:lnTo>
                  <a:lnTo>
                    <a:pt x="619" y="1379"/>
                  </a:lnTo>
                  <a:lnTo>
                    <a:pt x="637" y="1379"/>
                  </a:lnTo>
                  <a:lnTo>
                    <a:pt x="646" y="1379"/>
                  </a:lnTo>
                  <a:lnTo>
                    <a:pt x="655" y="1377"/>
                  </a:lnTo>
                  <a:lnTo>
                    <a:pt x="664" y="1373"/>
                  </a:lnTo>
                  <a:lnTo>
                    <a:pt x="671" y="1370"/>
                  </a:lnTo>
                  <a:lnTo>
                    <a:pt x="671" y="1370"/>
                  </a:lnTo>
                  <a:lnTo>
                    <a:pt x="687" y="1355"/>
                  </a:lnTo>
                  <a:lnTo>
                    <a:pt x="702" y="1339"/>
                  </a:lnTo>
                  <a:lnTo>
                    <a:pt x="702" y="1339"/>
                  </a:lnTo>
                  <a:lnTo>
                    <a:pt x="706" y="1334"/>
                  </a:lnTo>
                  <a:lnTo>
                    <a:pt x="707" y="1328"/>
                  </a:lnTo>
                  <a:lnTo>
                    <a:pt x="713" y="1314"/>
                  </a:lnTo>
                  <a:lnTo>
                    <a:pt x="713" y="1314"/>
                  </a:lnTo>
                  <a:lnTo>
                    <a:pt x="716" y="1306"/>
                  </a:lnTo>
                  <a:lnTo>
                    <a:pt x="722" y="1299"/>
                  </a:lnTo>
                  <a:lnTo>
                    <a:pt x="735" y="1288"/>
                  </a:lnTo>
                  <a:lnTo>
                    <a:pt x="747" y="1276"/>
                  </a:lnTo>
                  <a:lnTo>
                    <a:pt x="751" y="1268"/>
                  </a:lnTo>
                  <a:lnTo>
                    <a:pt x="754" y="1261"/>
                  </a:lnTo>
                  <a:lnTo>
                    <a:pt x="754" y="1261"/>
                  </a:lnTo>
                  <a:lnTo>
                    <a:pt x="756" y="1252"/>
                  </a:lnTo>
                  <a:lnTo>
                    <a:pt x="758" y="1245"/>
                  </a:lnTo>
                  <a:lnTo>
                    <a:pt x="760" y="1229"/>
                  </a:lnTo>
                  <a:lnTo>
                    <a:pt x="760" y="1229"/>
                  </a:lnTo>
                  <a:lnTo>
                    <a:pt x="762" y="1221"/>
                  </a:lnTo>
                  <a:lnTo>
                    <a:pt x="765" y="1216"/>
                  </a:lnTo>
                  <a:lnTo>
                    <a:pt x="774" y="1209"/>
                  </a:lnTo>
                  <a:lnTo>
                    <a:pt x="783" y="1200"/>
                  </a:lnTo>
                  <a:lnTo>
                    <a:pt x="787" y="1196"/>
                  </a:lnTo>
                  <a:lnTo>
                    <a:pt x="789" y="1191"/>
                  </a:lnTo>
                  <a:lnTo>
                    <a:pt x="789" y="1191"/>
                  </a:lnTo>
                  <a:lnTo>
                    <a:pt x="794" y="1174"/>
                  </a:lnTo>
                  <a:lnTo>
                    <a:pt x="798" y="1156"/>
                  </a:lnTo>
                  <a:lnTo>
                    <a:pt x="800" y="1147"/>
                  </a:lnTo>
                  <a:lnTo>
                    <a:pt x="800" y="1138"/>
                  </a:lnTo>
                  <a:lnTo>
                    <a:pt x="796" y="1131"/>
                  </a:lnTo>
                  <a:lnTo>
                    <a:pt x="792" y="1124"/>
                  </a:lnTo>
                  <a:lnTo>
                    <a:pt x="792" y="1124"/>
                  </a:lnTo>
                  <a:lnTo>
                    <a:pt x="787" y="1120"/>
                  </a:lnTo>
                  <a:lnTo>
                    <a:pt x="783" y="1116"/>
                  </a:lnTo>
                  <a:lnTo>
                    <a:pt x="782" y="1111"/>
                  </a:lnTo>
                  <a:lnTo>
                    <a:pt x="783" y="1104"/>
                  </a:lnTo>
                  <a:lnTo>
                    <a:pt x="783" y="1104"/>
                  </a:lnTo>
                  <a:lnTo>
                    <a:pt x="787" y="1097"/>
                  </a:lnTo>
                  <a:lnTo>
                    <a:pt x="792" y="1089"/>
                  </a:lnTo>
                  <a:lnTo>
                    <a:pt x="807" y="1080"/>
                  </a:lnTo>
                  <a:lnTo>
                    <a:pt x="807" y="1080"/>
                  </a:lnTo>
                  <a:lnTo>
                    <a:pt x="818" y="1075"/>
                  </a:lnTo>
                  <a:lnTo>
                    <a:pt x="830" y="1069"/>
                  </a:lnTo>
                  <a:lnTo>
                    <a:pt x="841" y="1064"/>
                  </a:lnTo>
                  <a:lnTo>
                    <a:pt x="845" y="1060"/>
                  </a:lnTo>
                  <a:lnTo>
                    <a:pt x="850" y="1055"/>
                  </a:lnTo>
                  <a:lnTo>
                    <a:pt x="850" y="1055"/>
                  </a:lnTo>
                  <a:lnTo>
                    <a:pt x="856" y="1046"/>
                  </a:lnTo>
                  <a:lnTo>
                    <a:pt x="859" y="1035"/>
                  </a:lnTo>
                  <a:lnTo>
                    <a:pt x="863" y="1011"/>
                  </a:lnTo>
                  <a:lnTo>
                    <a:pt x="863" y="1011"/>
                  </a:lnTo>
                  <a:lnTo>
                    <a:pt x="867" y="999"/>
                  </a:lnTo>
                  <a:lnTo>
                    <a:pt x="870" y="988"/>
                  </a:lnTo>
                  <a:lnTo>
                    <a:pt x="872" y="975"/>
                  </a:lnTo>
                  <a:lnTo>
                    <a:pt x="874" y="963"/>
                  </a:lnTo>
                  <a:lnTo>
                    <a:pt x="874" y="963"/>
                  </a:lnTo>
                  <a:lnTo>
                    <a:pt x="874" y="948"/>
                  </a:lnTo>
                  <a:lnTo>
                    <a:pt x="874" y="934"/>
                  </a:lnTo>
                  <a:lnTo>
                    <a:pt x="870" y="919"/>
                  </a:lnTo>
                  <a:lnTo>
                    <a:pt x="867" y="907"/>
                  </a:lnTo>
                  <a:lnTo>
                    <a:pt x="867" y="907"/>
                  </a:lnTo>
                  <a:lnTo>
                    <a:pt x="859" y="883"/>
                  </a:lnTo>
                  <a:lnTo>
                    <a:pt x="852" y="859"/>
                  </a:lnTo>
                  <a:lnTo>
                    <a:pt x="852" y="859"/>
                  </a:lnTo>
                  <a:lnTo>
                    <a:pt x="847" y="849"/>
                  </a:lnTo>
                  <a:lnTo>
                    <a:pt x="845" y="838"/>
                  </a:lnTo>
                  <a:lnTo>
                    <a:pt x="845" y="838"/>
                  </a:lnTo>
                  <a:lnTo>
                    <a:pt x="847" y="829"/>
                  </a:lnTo>
                  <a:lnTo>
                    <a:pt x="847" y="820"/>
                  </a:lnTo>
                  <a:lnTo>
                    <a:pt x="850" y="811"/>
                  </a:lnTo>
                  <a:lnTo>
                    <a:pt x="854" y="802"/>
                  </a:lnTo>
                  <a:lnTo>
                    <a:pt x="854" y="802"/>
                  </a:lnTo>
                  <a:lnTo>
                    <a:pt x="858" y="796"/>
                  </a:lnTo>
                  <a:lnTo>
                    <a:pt x="861" y="793"/>
                  </a:lnTo>
                  <a:lnTo>
                    <a:pt x="868" y="785"/>
                  </a:lnTo>
                  <a:lnTo>
                    <a:pt x="868" y="785"/>
                  </a:lnTo>
                  <a:lnTo>
                    <a:pt x="872" y="778"/>
                  </a:lnTo>
                  <a:lnTo>
                    <a:pt x="876" y="769"/>
                  </a:lnTo>
                  <a:lnTo>
                    <a:pt x="876" y="769"/>
                  </a:lnTo>
                  <a:lnTo>
                    <a:pt x="881" y="762"/>
                  </a:lnTo>
                  <a:lnTo>
                    <a:pt x="890" y="755"/>
                  </a:lnTo>
                  <a:lnTo>
                    <a:pt x="899" y="747"/>
                  </a:lnTo>
                  <a:lnTo>
                    <a:pt x="906" y="740"/>
                  </a:lnTo>
                  <a:lnTo>
                    <a:pt x="906" y="740"/>
                  </a:lnTo>
                  <a:lnTo>
                    <a:pt x="925" y="720"/>
                  </a:lnTo>
                  <a:lnTo>
                    <a:pt x="941" y="697"/>
                  </a:lnTo>
                  <a:lnTo>
                    <a:pt x="941" y="697"/>
                  </a:lnTo>
                  <a:lnTo>
                    <a:pt x="944" y="688"/>
                  </a:lnTo>
                  <a:lnTo>
                    <a:pt x="950" y="679"/>
                  </a:lnTo>
                  <a:lnTo>
                    <a:pt x="950" y="679"/>
                  </a:lnTo>
                  <a:lnTo>
                    <a:pt x="954" y="673"/>
                  </a:lnTo>
                  <a:lnTo>
                    <a:pt x="961" y="668"/>
                  </a:lnTo>
                  <a:lnTo>
                    <a:pt x="973" y="657"/>
                  </a:lnTo>
                  <a:lnTo>
                    <a:pt x="986" y="648"/>
                  </a:lnTo>
                  <a:lnTo>
                    <a:pt x="997" y="635"/>
                  </a:lnTo>
                  <a:lnTo>
                    <a:pt x="997" y="635"/>
                  </a:lnTo>
                  <a:lnTo>
                    <a:pt x="1002" y="630"/>
                  </a:lnTo>
                  <a:lnTo>
                    <a:pt x="1006" y="622"/>
                  </a:lnTo>
                  <a:lnTo>
                    <a:pt x="1006" y="615"/>
                  </a:lnTo>
                  <a:lnTo>
                    <a:pt x="1006" y="608"/>
                  </a:lnTo>
                  <a:lnTo>
                    <a:pt x="1006" y="608"/>
                  </a:lnTo>
                  <a:lnTo>
                    <a:pt x="1006" y="597"/>
                  </a:lnTo>
                  <a:lnTo>
                    <a:pt x="1010" y="588"/>
                  </a:lnTo>
                  <a:lnTo>
                    <a:pt x="1011" y="579"/>
                  </a:lnTo>
                  <a:lnTo>
                    <a:pt x="1017" y="570"/>
                  </a:lnTo>
                  <a:lnTo>
                    <a:pt x="1017" y="570"/>
                  </a:lnTo>
                  <a:lnTo>
                    <a:pt x="1026" y="555"/>
                  </a:lnTo>
                  <a:lnTo>
                    <a:pt x="1033" y="543"/>
                  </a:lnTo>
                  <a:lnTo>
                    <a:pt x="1033" y="543"/>
                  </a:lnTo>
                  <a:lnTo>
                    <a:pt x="1039" y="532"/>
                  </a:lnTo>
                  <a:lnTo>
                    <a:pt x="1042" y="521"/>
                  </a:lnTo>
                  <a:lnTo>
                    <a:pt x="1042" y="521"/>
                  </a:lnTo>
                  <a:lnTo>
                    <a:pt x="1048" y="507"/>
                  </a:lnTo>
                  <a:lnTo>
                    <a:pt x="1049" y="499"/>
                  </a:lnTo>
                  <a:lnTo>
                    <a:pt x="1049" y="496"/>
                  </a:lnTo>
                  <a:lnTo>
                    <a:pt x="1048" y="492"/>
                  </a:lnTo>
                  <a:lnTo>
                    <a:pt x="1048" y="492"/>
                  </a:lnTo>
                  <a:lnTo>
                    <a:pt x="1044" y="489"/>
                  </a:lnTo>
                  <a:lnTo>
                    <a:pt x="1040" y="489"/>
                  </a:lnTo>
                  <a:lnTo>
                    <a:pt x="1035" y="490"/>
                  </a:lnTo>
                  <a:lnTo>
                    <a:pt x="1031" y="492"/>
                  </a:lnTo>
                  <a:lnTo>
                    <a:pt x="1031" y="492"/>
                  </a:lnTo>
                  <a:lnTo>
                    <a:pt x="1021" y="499"/>
                  </a:lnTo>
                  <a:lnTo>
                    <a:pt x="1017" y="501"/>
                  </a:lnTo>
                  <a:lnTo>
                    <a:pt x="1010" y="501"/>
                  </a:lnTo>
                  <a:lnTo>
                    <a:pt x="1010" y="501"/>
                  </a:lnTo>
                  <a:lnTo>
                    <a:pt x="1002" y="501"/>
                  </a:lnTo>
                  <a:lnTo>
                    <a:pt x="995" y="503"/>
                  </a:lnTo>
                  <a:lnTo>
                    <a:pt x="995" y="503"/>
                  </a:lnTo>
                  <a:lnTo>
                    <a:pt x="990" y="507"/>
                  </a:lnTo>
                  <a:lnTo>
                    <a:pt x="986" y="510"/>
                  </a:lnTo>
                  <a:lnTo>
                    <a:pt x="986" y="510"/>
                  </a:lnTo>
                  <a:lnTo>
                    <a:pt x="979" y="514"/>
                  </a:lnTo>
                  <a:lnTo>
                    <a:pt x="970" y="514"/>
                  </a:lnTo>
                  <a:lnTo>
                    <a:pt x="954" y="512"/>
                  </a:lnTo>
                  <a:lnTo>
                    <a:pt x="954" y="512"/>
                  </a:lnTo>
                  <a:lnTo>
                    <a:pt x="944" y="512"/>
                  </a:lnTo>
                  <a:lnTo>
                    <a:pt x="939" y="512"/>
                  </a:lnTo>
                  <a:lnTo>
                    <a:pt x="934" y="512"/>
                  </a:lnTo>
                  <a:lnTo>
                    <a:pt x="934" y="512"/>
                  </a:lnTo>
                  <a:lnTo>
                    <a:pt x="930" y="508"/>
                  </a:lnTo>
                  <a:lnTo>
                    <a:pt x="926" y="505"/>
                  </a:lnTo>
                  <a:lnTo>
                    <a:pt x="923" y="494"/>
                  </a:lnTo>
                  <a:lnTo>
                    <a:pt x="923" y="494"/>
                  </a:lnTo>
                  <a:lnTo>
                    <a:pt x="919" y="487"/>
                  </a:lnTo>
                  <a:lnTo>
                    <a:pt x="916" y="479"/>
                  </a:lnTo>
                  <a:lnTo>
                    <a:pt x="905" y="467"/>
                  </a:lnTo>
                  <a:lnTo>
                    <a:pt x="894" y="456"/>
                  </a:lnTo>
                  <a:lnTo>
                    <a:pt x="885" y="441"/>
                  </a:lnTo>
                  <a:lnTo>
                    <a:pt x="885" y="441"/>
                  </a:lnTo>
                  <a:lnTo>
                    <a:pt x="876" y="425"/>
                  </a:lnTo>
                  <a:lnTo>
                    <a:pt x="865" y="409"/>
                  </a:lnTo>
                  <a:lnTo>
                    <a:pt x="856" y="391"/>
                  </a:lnTo>
                  <a:lnTo>
                    <a:pt x="849" y="373"/>
                  </a:lnTo>
                  <a:lnTo>
                    <a:pt x="849" y="373"/>
                  </a:lnTo>
                  <a:lnTo>
                    <a:pt x="845" y="351"/>
                  </a:lnTo>
                  <a:lnTo>
                    <a:pt x="841" y="342"/>
                  </a:lnTo>
                  <a:lnTo>
                    <a:pt x="838" y="331"/>
                  </a:lnTo>
                  <a:lnTo>
                    <a:pt x="838" y="331"/>
                  </a:lnTo>
                  <a:lnTo>
                    <a:pt x="829" y="315"/>
                  </a:lnTo>
                  <a:lnTo>
                    <a:pt x="818" y="300"/>
                  </a:lnTo>
                  <a:lnTo>
                    <a:pt x="809" y="286"/>
                  </a:lnTo>
                  <a:lnTo>
                    <a:pt x="802" y="270"/>
                  </a:lnTo>
                  <a:lnTo>
                    <a:pt x="802" y="270"/>
                  </a:lnTo>
                  <a:lnTo>
                    <a:pt x="800" y="261"/>
                  </a:lnTo>
                  <a:lnTo>
                    <a:pt x="800" y="252"/>
                  </a:lnTo>
                  <a:lnTo>
                    <a:pt x="800" y="244"/>
                  </a:lnTo>
                  <a:lnTo>
                    <a:pt x="798" y="235"/>
                  </a:lnTo>
                  <a:lnTo>
                    <a:pt x="798" y="235"/>
                  </a:lnTo>
                  <a:lnTo>
                    <a:pt x="789" y="221"/>
                  </a:lnTo>
                  <a:lnTo>
                    <a:pt x="780" y="204"/>
                  </a:lnTo>
                  <a:lnTo>
                    <a:pt x="780" y="204"/>
                  </a:lnTo>
                  <a:lnTo>
                    <a:pt x="769" y="188"/>
                  </a:lnTo>
                  <a:lnTo>
                    <a:pt x="762" y="179"/>
                  </a:lnTo>
                  <a:lnTo>
                    <a:pt x="762" y="176"/>
                  </a:lnTo>
                  <a:lnTo>
                    <a:pt x="760" y="172"/>
                  </a:lnTo>
                  <a:lnTo>
                    <a:pt x="760" y="172"/>
                  </a:lnTo>
                  <a:lnTo>
                    <a:pt x="763" y="168"/>
                  </a:lnTo>
                  <a:lnTo>
                    <a:pt x="763" y="168"/>
                  </a:lnTo>
                  <a:lnTo>
                    <a:pt x="754" y="156"/>
                  </a:lnTo>
                  <a:lnTo>
                    <a:pt x="745" y="141"/>
                  </a:lnTo>
                  <a:lnTo>
                    <a:pt x="742" y="128"/>
                  </a:lnTo>
                  <a:lnTo>
                    <a:pt x="740" y="121"/>
                  </a:lnTo>
                  <a:lnTo>
                    <a:pt x="742" y="116"/>
                  </a:lnTo>
                  <a:lnTo>
                    <a:pt x="742" y="116"/>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a:p>
          </p:txBody>
        </p:sp>
        <p:sp>
          <p:nvSpPr>
            <p:cNvPr id="22" name="Rectangle 21">
              <a:extLst>
                <a:ext uri="{FF2B5EF4-FFF2-40B4-BE49-F238E27FC236}">
                  <a16:creationId xmlns:a16="http://schemas.microsoft.com/office/drawing/2014/main" id="{11A66CB2-AC6A-BE4F-E59E-D85EEF5E595A}"/>
                </a:ext>
              </a:extLst>
            </p:cNvPr>
            <p:cNvSpPr/>
            <p:nvPr/>
          </p:nvSpPr>
          <p:spPr>
            <a:xfrm>
              <a:off x="6922052" y="1429146"/>
              <a:ext cx="27046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Freeform 19">
              <a:extLst>
                <a:ext uri="{FF2B5EF4-FFF2-40B4-BE49-F238E27FC236}">
                  <a16:creationId xmlns:a16="http://schemas.microsoft.com/office/drawing/2014/main" id="{AF73E8CA-D852-3A9A-2C47-647E8BEE1838}"/>
                </a:ext>
              </a:extLst>
            </p:cNvPr>
            <p:cNvSpPr/>
            <p:nvPr/>
          </p:nvSpPr>
          <p:spPr>
            <a:xfrm>
              <a:off x="6904829" y="1374271"/>
              <a:ext cx="300515" cy="285118"/>
            </a:xfrm>
            <a:custGeom>
              <a:avLst/>
              <a:gdLst>
                <a:gd name="connsiteX0" fmla="*/ 1915886 w 3831771"/>
                <a:gd name="connsiteY0" fmla="*/ 355600 h 3831771"/>
                <a:gd name="connsiteX1" fmla="*/ 355600 w 3831771"/>
                <a:gd name="connsiteY1" fmla="*/ 1915886 h 3831771"/>
                <a:gd name="connsiteX2" fmla="*/ 1915886 w 3831771"/>
                <a:gd name="connsiteY2" fmla="*/ 3476172 h 3831771"/>
                <a:gd name="connsiteX3" fmla="*/ 3476172 w 3831771"/>
                <a:gd name="connsiteY3" fmla="*/ 1915886 h 3831771"/>
                <a:gd name="connsiteX4" fmla="*/ 1915886 w 3831771"/>
                <a:gd name="connsiteY4" fmla="*/ 355600 h 3831771"/>
                <a:gd name="connsiteX5" fmla="*/ 0 w 3831771"/>
                <a:gd name="connsiteY5" fmla="*/ 0 h 3831771"/>
                <a:gd name="connsiteX6" fmla="*/ 3831771 w 3831771"/>
                <a:gd name="connsiteY6" fmla="*/ 0 h 3831771"/>
                <a:gd name="connsiteX7" fmla="*/ 3831771 w 3831771"/>
                <a:gd name="connsiteY7" fmla="*/ 3831771 h 3831771"/>
                <a:gd name="connsiteX8" fmla="*/ 0 w 3831771"/>
                <a:gd name="connsiteY8" fmla="*/ 3831771 h 38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1" h="3831771">
                  <a:moveTo>
                    <a:pt x="1915886" y="355600"/>
                  </a:moveTo>
                  <a:cubicBezTo>
                    <a:pt x="1054164" y="355600"/>
                    <a:pt x="355600" y="1054164"/>
                    <a:pt x="355600" y="1915886"/>
                  </a:cubicBezTo>
                  <a:cubicBezTo>
                    <a:pt x="355600" y="2777608"/>
                    <a:pt x="1054164" y="3476172"/>
                    <a:pt x="1915886" y="3476172"/>
                  </a:cubicBezTo>
                  <a:cubicBezTo>
                    <a:pt x="2777608" y="3476172"/>
                    <a:pt x="3476172" y="2777608"/>
                    <a:pt x="3476172" y="1915886"/>
                  </a:cubicBezTo>
                  <a:cubicBezTo>
                    <a:pt x="3476172" y="1054164"/>
                    <a:pt x="2777608" y="355600"/>
                    <a:pt x="1915886" y="355600"/>
                  </a:cubicBezTo>
                  <a:close/>
                  <a:moveTo>
                    <a:pt x="0" y="0"/>
                  </a:moveTo>
                  <a:lnTo>
                    <a:pt x="3831771" y="0"/>
                  </a:lnTo>
                  <a:lnTo>
                    <a:pt x="3831771" y="3831771"/>
                  </a:lnTo>
                  <a:lnTo>
                    <a:pt x="0" y="38317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Donut 20">
              <a:extLst>
                <a:ext uri="{FF2B5EF4-FFF2-40B4-BE49-F238E27FC236}">
                  <a16:creationId xmlns:a16="http://schemas.microsoft.com/office/drawing/2014/main" id="{870A4A4A-DE55-A48F-FB96-C6CBE5C5CB82}"/>
                </a:ext>
              </a:extLst>
            </p:cNvPr>
            <p:cNvSpPr/>
            <p:nvPr/>
          </p:nvSpPr>
          <p:spPr>
            <a:xfrm>
              <a:off x="6920967" y="1390337"/>
              <a:ext cx="270464" cy="256606"/>
            </a:xfrm>
            <a:prstGeom prst="donut">
              <a:avLst>
                <a:gd name="adj" fmla="val 64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 name="Rectangle 24">
              <a:extLst>
                <a:ext uri="{FF2B5EF4-FFF2-40B4-BE49-F238E27FC236}">
                  <a16:creationId xmlns:a16="http://schemas.microsoft.com/office/drawing/2014/main" id="{CEA4D7D9-03D7-33D6-6655-158FD67F0422}"/>
                </a:ext>
              </a:extLst>
            </p:cNvPr>
            <p:cNvSpPr/>
            <p:nvPr/>
          </p:nvSpPr>
          <p:spPr>
            <a:xfrm>
              <a:off x="7671646" y="1730061"/>
              <a:ext cx="270464"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Freeform 19">
              <a:extLst>
                <a:ext uri="{FF2B5EF4-FFF2-40B4-BE49-F238E27FC236}">
                  <a16:creationId xmlns:a16="http://schemas.microsoft.com/office/drawing/2014/main" id="{FDDFAC2C-B85B-56E3-CA79-2F17055AC645}"/>
                </a:ext>
              </a:extLst>
            </p:cNvPr>
            <p:cNvSpPr/>
            <p:nvPr/>
          </p:nvSpPr>
          <p:spPr>
            <a:xfrm>
              <a:off x="7654423" y="1498299"/>
              <a:ext cx="300515" cy="285118"/>
            </a:xfrm>
            <a:custGeom>
              <a:avLst/>
              <a:gdLst>
                <a:gd name="connsiteX0" fmla="*/ 1915886 w 3831771"/>
                <a:gd name="connsiteY0" fmla="*/ 355600 h 3831771"/>
                <a:gd name="connsiteX1" fmla="*/ 355600 w 3831771"/>
                <a:gd name="connsiteY1" fmla="*/ 1915886 h 3831771"/>
                <a:gd name="connsiteX2" fmla="*/ 1915886 w 3831771"/>
                <a:gd name="connsiteY2" fmla="*/ 3476172 h 3831771"/>
                <a:gd name="connsiteX3" fmla="*/ 3476172 w 3831771"/>
                <a:gd name="connsiteY3" fmla="*/ 1915886 h 3831771"/>
                <a:gd name="connsiteX4" fmla="*/ 1915886 w 3831771"/>
                <a:gd name="connsiteY4" fmla="*/ 355600 h 3831771"/>
                <a:gd name="connsiteX5" fmla="*/ 0 w 3831771"/>
                <a:gd name="connsiteY5" fmla="*/ 0 h 3831771"/>
                <a:gd name="connsiteX6" fmla="*/ 3831771 w 3831771"/>
                <a:gd name="connsiteY6" fmla="*/ 0 h 3831771"/>
                <a:gd name="connsiteX7" fmla="*/ 3831771 w 3831771"/>
                <a:gd name="connsiteY7" fmla="*/ 3831771 h 3831771"/>
                <a:gd name="connsiteX8" fmla="*/ 0 w 3831771"/>
                <a:gd name="connsiteY8" fmla="*/ 3831771 h 38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1" h="3831771">
                  <a:moveTo>
                    <a:pt x="1915886" y="355600"/>
                  </a:moveTo>
                  <a:cubicBezTo>
                    <a:pt x="1054164" y="355600"/>
                    <a:pt x="355600" y="1054164"/>
                    <a:pt x="355600" y="1915886"/>
                  </a:cubicBezTo>
                  <a:cubicBezTo>
                    <a:pt x="355600" y="2777608"/>
                    <a:pt x="1054164" y="3476172"/>
                    <a:pt x="1915886" y="3476172"/>
                  </a:cubicBezTo>
                  <a:cubicBezTo>
                    <a:pt x="2777608" y="3476172"/>
                    <a:pt x="3476172" y="2777608"/>
                    <a:pt x="3476172" y="1915886"/>
                  </a:cubicBezTo>
                  <a:cubicBezTo>
                    <a:pt x="3476172" y="1054164"/>
                    <a:pt x="2777608" y="355600"/>
                    <a:pt x="1915886" y="355600"/>
                  </a:cubicBezTo>
                  <a:close/>
                  <a:moveTo>
                    <a:pt x="0" y="0"/>
                  </a:moveTo>
                  <a:lnTo>
                    <a:pt x="3831771" y="0"/>
                  </a:lnTo>
                  <a:lnTo>
                    <a:pt x="3831771" y="3831771"/>
                  </a:lnTo>
                  <a:lnTo>
                    <a:pt x="0" y="38317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onut 20">
              <a:extLst>
                <a:ext uri="{FF2B5EF4-FFF2-40B4-BE49-F238E27FC236}">
                  <a16:creationId xmlns:a16="http://schemas.microsoft.com/office/drawing/2014/main" id="{282BF01A-0254-1CBF-3042-F25BD98F620E}"/>
                </a:ext>
              </a:extLst>
            </p:cNvPr>
            <p:cNvSpPr/>
            <p:nvPr/>
          </p:nvSpPr>
          <p:spPr>
            <a:xfrm>
              <a:off x="7670561" y="1514365"/>
              <a:ext cx="270464" cy="256606"/>
            </a:xfrm>
            <a:prstGeom prst="donut">
              <a:avLst>
                <a:gd name="adj" fmla="val 64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8" name="Rectangle 27">
              <a:extLst>
                <a:ext uri="{FF2B5EF4-FFF2-40B4-BE49-F238E27FC236}">
                  <a16:creationId xmlns:a16="http://schemas.microsoft.com/office/drawing/2014/main" id="{7E320DE9-F34F-1A57-1664-8491C4F9190A}"/>
                </a:ext>
              </a:extLst>
            </p:cNvPr>
            <p:cNvSpPr/>
            <p:nvPr/>
          </p:nvSpPr>
          <p:spPr>
            <a:xfrm>
              <a:off x="8097837" y="2809668"/>
              <a:ext cx="270464" cy="2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Freeform 19">
              <a:extLst>
                <a:ext uri="{FF2B5EF4-FFF2-40B4-BE49-F238E27FC236}">
                  <a16:creationId xmlns:a16="http://schemas.microsoft.com/office/drawing/2014/main" id="{5541A06A-20EF-A70B-B7F4-93DD45670577}"/>
                </a:ext>
              </a:extLst>
            </p:cNvPr>
            <p:cNvSpPr/>
            <p:nvPr/>
          </p:nvSpPr>
          <p:spPr>
            <a:xfrm>
              <a:off x="8075851" y="2626729"/>
              <a:ext cx="300515" cy="216000"/>
            </a:xfrm>
            <a:custGeom>
              <a:avLst/>
              <a:gdLst>
                <a:gd name="connsiteX0" fmla="*/ 1915886 w 3831771"/>
                <a:gd name="connsiteY0" fmla="*/ 355600 h 3831771"/>
                <a:gd name="connsiteX1" fmla="*/ 355600 w 3831771"/>
                <a:gd name="connsiteY1" fmla="*/ 1915886 h 3831771"/>
                <a:gd name="connsiteX2" fmla="*/ 1915886 w 3831771"/>
                <a:gd name="connsiteY2" fmla="*/ 3476172 h 3831771"/>
                <a:gd name="connsiteX3" fmla="*/ 3476172 w 3831771"/>
                <a:gd name="connsiteY3" fmla="*/ 1915886 h 3831771"/>
                <a:gd name="connsiteX4" fmla="*/ 1915886 w 3831771"/>
                <a:gd name="connsiteY4" fmla="*/ 355600 h 3831771"/>
                <a:gd name="connsiteX5" fmla="*/ 0 w 3831771"/>
                <a:gd name="connsiteY5" fmla="*/ 0 h 3831771"/>
                <a:gd name="connsiteX6" fmla="*/ 3831771 w 3831771"/>
                <a:gd name="connsiteY6" fmla="*/ 0 h 3831771"/>
                <a:gd name="connsiteX7" fmla="*/ 3831771 w 3831771"/>
                <a:gd name="connsiteY7" fmla="*/ 3831771 h 3831771"/>
                <a:gd name="connsiteX8" fmla="*/ 0 w 3831771"/>
                <a:gd name="connsiteY8" fmla="*/ 3831771 h 38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1" h="3831771">
                  <a:moveTo>
                    <a:pt x="1915886" y="355600"/>
                  </a:moveTo>
                  <a:cubicBezTo>
                    <a:pt x="1054164" y="355600"/>
                    <a:pt x="355600" y="1054164"/>
                    <a:pt x="355600" y="1915886"/>
                  </a:cubicBezTo>
                  <a:cubicBezTo>
                    <a:pt x="355600" y="2777608"/>
                    <a:pt x="1054164" y="3476172"/>
                    <a:pt x="1915886" y="3476172"/>
                  </a:cubicBezTo>
                  <a:cubicBezTo>
                    <a:pt x="2777608" y="3476172"/>
                    <a:pt x="3476172" y="2777608"/>
                    <a:pt x="3476172" y="1915886"/>
                  </a:cubicBezTo>
                  <a:cubicBezTo>
                    <a:pt x="3476172" y="1054164"/>
                    <a:pt x="2777608" y="355600"/>
                    <a:pt x="1915886" y="355600"/>
                  </a:cubicBezTo>
                  <a:close/>
                  <a:moveTo>
                    <a:pt x="0" y="0"/>
                  </a:moveTo>
                  <a:lnTo>
                    <a:pt x="3831771" y="0"/>
                  </a:lnTo>
                  <a:lnTo>
                    <a:pt x="3831771" y="3831771"/>
                  </a:lnTo>
                  <a:lnTo>
                    <a:pt x="0" y="38317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onut 20">
              <a:extLst>
                <a:ext uri="{FF2B5EF4-FFF2-40B4-BE49-F238E27FC236}">
                  <a16:creationId xmlns:a16="http://schemas.microsoft.com/office/drawing/2014/main" id="{F6AF300E-6F15-FBF4-D102-C3EB4A751DBE}"/>
                </a:ext>
              </a:extLst>
            </p:cNvPr>
            <p:cNvSpPr/>
            <p:nvPr/>
          </p:nvSpPr>
          <p:spPr>
            <a:xfrm>
              <a:off x="8091989" y="2588820"/>
              <a:ext cx="270464" cy="256606"/>
            </a:xfrm>
            <a:prstGeom prst="donut">
              <a:avLst>
                <a:gd name="adj" fmla="val 64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1" name="Rectangle 30">
              <a:extLst>
                <a:ext uri="{FF2B5EF4-FFF2-40B4-BE49-F238E27FC236}">
                  <a16:creationId xmlns:a16="http://schemas.microsoft.com/office/drawing/2014/main" id="{6EA4A84B-C08B-DF1E-38AE-53824F67843C}"/>
                </a:ext>
              </a:extLst>
            </p:cNvPr>
            <p:cNvSpPr/>
            <p:nvPr/>
          </p:nvSpPr>
          <p:spPr>
            <a:xfrm>
              <a:off x="5794216" y="2649240"/>
              <a:ext cx="270464" cy="1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Freeform 19">
              <a:extLst>
                <a:ext uri="{FF2B5EF4-FFF2-40B4-BE49-F238E27FC236}">
                  <a16:creationId xmlns:a16="http://schemas.microsoft.com/office/drawing/2014/main" id="{C24B984C-80B6-B142-F113-4D28F0CB558F}"/>
                </a:ext>
              </a:extLst>
            </p:cNvPr>
            <p:cNvSpPr/>
            <p:nvPr/>
          </p:nvSpPr>
          <p:spPr>
            <a:xfrm>
              <a:off x="5776993" y="2406469"/>
              <a:ext cx="300515" cy="285118"/>
            </a:xfrm>
            <a:custGeom>
              <a:avLst/>
              <a:gdLst>
                <a:gd name="connsiteX0" fmla="*/ 1915886 w 3831771"/>
                <a:gd name="connsiteY0" fmla="*/ 355600 h 3831771"/>
                <a:gd name="connsiteX1" fmla="*/ 355600 w 3831771"/>
                <a:gd name="connsiteY1" fmla="*/ 1915886 h 3831771"/>
                <a:gd name="connsiteX2" fmla="*/ 1915886 w 3831771"/>
                <a:gd name="connsiteY2" fmla="*/ 3476172 h 3831771"/>
                <a:gd name="connsiteX3" fmla="*/ 3476172 w 3831771"/>
                <a:gd name="connsiteY3" fmla="*/ 1915886 h 3831771"/>
                <a:gd name="connsiteX4" fmla="*/ 1915886 w 3831771"/>
                <a:gd name="connsiteY4" fmla="*/ 355600 h 3831771"/>
                <a:gd name="connsiteX5" fmla="*/ 0 w 3831771"/>
                <a:gd name="connsiteY5" fmla="*/ 0 h 3831771"/>
                <a:gd name="connsiteX6" fmla="*/ 3831771 w 3831771"/>
                <a:gd name="connsiteY6" fmla="*/ 0 h 3831771"/>
                <a:gd name="connsiteX7" fmla="*/ 3831771 w 3831771"/>
                <a:gd name="connsiteY7" fmla="*/ 3831771 h 3831771"/>
                <a:gd name="connsiteX8" fmla="*/ 0 w 3831771"/>
                <a:gd name="connsiteY8" fmla="*/ 3831771 h 38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1" h="3831771">
                  <a:moveTo>
                    <a:pt x="1915886" y="355600"/>
                  </a:moveTo>
                  <a:cubicBezTo>
                    <a:pt x="1054164" y="355600"/>
                    <a:pt x="355600" y="1054164"/>
                    <a:pt x="355600" y="1915886"/>
                  </a:cubicBezTo>
                  <a:cubicBezTo>
                    <a:pt x="355600" y="2777608"/>
                    <a:pt x="1054164" y="3476172"/>
                    <a:pt x="1915886" y="3476172"/>
                  </a:cubicBezTo>
                  <a:cubicBezTo>
                    <a:pt x="2777608" y="3476172"/>
                    <a:pt x="3476172" y="2777608"/>
                    <a:pt x="3476172" y="1915886"/>
                  </a:cubicBezTo>
                  <a:cubicBezTo>
                    <a:pt x="3476172" y="1054164"/>
                    <a:pt x="2777608" y="355600"/>
                    <a:pt x="1915886" y="355600"/>
                  </a:cubicBezTo>
                  <a:close/>
                  <a:moveTo>
                    <a:pt x="0" y="0"/>
                  </a:moveTo>
                  <a:lnTo>
                    <a:pt x="3831771" y="0"/>
                  </a:lnTo>
                  <a:lnTo>
                    <a:pt x="3831771" y="3831771"/>
                  </a:lnTo>
                  <a:lnTo>
                    <a:pt x="0" y="38317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onut 20">
              <a:extLst>
                <a:ext uri="{FF2B5EF4-FFF2-40B4-BE49-F238E27FC236}">
                  <a16:creationId xmlns:a16="http://schemas.microsoft.com/office/drawing/2014/main" id="{D216BCD7-9D0E-E836-E43B-F5C63394E0DE}"/>
                </a:ext>
              </a:extLst>
            </p:cNvPr>
            <p:cNvSpPr/>
            <p:nvPr/>
          </p:nvSpPr>
          <p:spPr>
            <a:xfrm>
              <a:off x="5793131" y="2422535"/>
              <a:ext cx="270464" cy="256606"/>
            </a:xfrm>
            <a:prstGeom prst="donut">
              <a:avLst>
                <a:gd name="adj" fmla="val 64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4" name="Rectangle 33">
              <a:extLst>
                <a:ext uri="{FF2B5EF4-FFF2-40B4-BE49-F238E27FC236}">
                  <a16:creationId xmlns:a16="http://schemas.microsoft.com/office/drawing/2014/main" id="{7E0AAEC1-4919-65E3-82F9-49440F99F8CE}"/>
                </a:ext>
              </a:extLst>
            </p:cNvPr>
            <p:cNvSpPr/>
            <p:nvPr/>
          </p:nvSpPr>
          <p:spPr>
            <a:xfrm>
              <a:off x="5253830" y="1703415"/>
              <a:ext cx="270464"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5" name="Freeform 19">
              <a:extLst>
                <a:ext uri="{FF2B5EF4-FFF2-40B4-BE49-F238E27FC236}">
                  <a16:creationId xmlns:a16="http://schemas.microsoft.com/office/drawing/2014/main" id="{86104446-5313-B7ED-226F-9FB188181534}"/>
                </a:ext>
              </a:extLst>
            </p:cNvPr>
            <p:cNvSpPr/>
            <p:nvPr/>
          </p:nvSpPr>
          <p:spPr>
            <a:xfrm>
              <a:off x="5236607" y="1472616"/>
              <a:ext cx="300515" cy="285118"/>
            </a:xfrm>
            <a:custGeom>
              <a:avLst/>
              <a:gdLst>
                <a:gd name="connsiteX0" fmla="*/ 1915886 w 3831771"/>
                <a:gd name="connsiteY0" fmla="*/ 355600 h 3831771"/>
                <a:gd name="connsiteX1" fmla="*/ 355600 w 3831771"/>
                <a:gd name="connsiteY1" fmla="*/ 1915886 h 3831771"/>
                <a:gd name="connsiteX2" fmla="*/ 1915886 w 3831771"/>
                <a:gd name="connsiteY2" fmla="*/ 3476172 h 3831771"/>
                <a:gd name="connsiteX3" fmla="*/ 3476172 w 3831771"/>
                <a:gd name="connsiteY3" fmla="*/ 1915886 h 3831771"/>
                <a:gd name="connsiteX4" fmla="*/ 1915886 w 3831771"/>
                <a:gd name="connsiteY4" fmla="*/ 355600 h 3831771"/>
                <a:gd name="connsiteX5" fmla="*/ 0 w 3831771"/>
                <a:gd name="connsiteY5" fmla="*/ 0 h 3831771"/>
                <a:gd name="connsiteX6" fmla="*/ 3831771 w 3831771"/>
                <a:gd name="connsiteY6" fmla="*/ 0 h 3831771"/>
                <a:gd name="connsiteX7" fmla="*/ 3831771 w 3831771"/>
                <a:gd name="connsiteY7" fmla="*/ 3831771 h 3831771"/>
                <a:gd name="connsiteX8" fmla="*/ 0 w 3831771"/>
                <a:gd name="connsiteY8" fmla="*/ 3831771 h 38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1" h="3831771">
                  <a:moveTo>
                    <a:pt x="1915886" y="355600"/>
                  </a:moveTo>
                  <a:cubicBezTo>
                    <a:pt x="1054164" y="355600"/>
                    <a:pt x="355600" y="1054164"/>
                    <a:pt x="355600" y="1915886"/>
                  </a:cubicBezTo>
                  <a:cubicBezTo>
                    <a:pt x="355600" y="2777608"/>
                    <a:pt x="1054164" y="3476172"/>
                    <a:pt x="1915886" y="3476172"/>
                  </a:cubicBezTo>
                  <a:cubicBezTo>
                    <a:pt x="2777608" y="3476172"/>
                    <a:pt x="3476172" y="2777608"/>
                    <a:pt x="3476172" y="1915886"/>
                  </a:cubicBezTo>
                  <a:cubicBezTo>
                    <a:pt x="3476172" y="1054164"/>
                    <a:pt x="2777608" y="355600"/>
                    <a:pt x="1915886" y="355600"/>
                  </a:cubicBezTo>
                  <a:close/>
                  <a:moveTo>
                    <a:pt x="0" y="0"/>
                  </a:moveTo>
                  <a:lnTo>
                    <a:pt x="3831771" y="0"/>
                  </a:lnTo>
                  <a:lnTo>
                    <a:pt x="3831771" y="3831771"/>
                  </a:lnTo>
                  <a:lnTo>
                    <a:pt x="0" y="38317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Donut 20">
              <a:extLst>
                <a:ext uri="{FF2B5EF4-FFF2-40B4-BE49-F238E27FC236}">
                  <a16:creationId xmlns:a16="http://schemas.microsoft.com/office/drawing/2014/main" id="{E46CABEB-BDAF-5268-A109-27A58C9DD8F4}"/>
                </a:ext>
              </a:extLst>
            </p:cNvPr>
            <p:cNvSpPr/>
            <p:nvPr/>
          </p:nvSpPr>
          <p:spPr>
            <a:xfrm>
              <a:off x="5252745" y="1488682"/>
              <a:ext cx="270464" cy="256606"/>
            </a:xfrm>
            <a:prstGeom prst="donut">
              <a:avLst>
                <a:gd name="adj" fmla="val 64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7" name="Rectangle 36">
              <a:extLst>
                <a:ext uri="{FF2B5EF4-FFF2-40B4-BE49-F238E27FC236}">
                  <a16:creationId xmlns:a16="http://schemas.microsoft.com/office/drawing/2014/main" id="{09BEEA22-99F3-CF69-CCE3-E5ACE21F1AFE}"/>
                </a:ext>
              </a:extLst>
            </p:cNvPr>
            <p:cNvSpPr/>
            <p:nvPr/>
          </p:nvSpPr>
          <p:spPr>
            <a:xfrm>
              <a:off x="6785133" y="2301921"/>
              <a:ext cx="270464" cy="1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Freeform 19">
              <a:extLst>
                <a:ext uri="{FF2B5EF4-FFF2-40B4-BE49-F238E27FC236}">
                  <a16:creationId xmlns:a16="http://schemas.microsoft.com/office/drawing/2014/main" id="{60C05156-C3C3-2EA7-055C-29A1442C4306}"/>
                </a:ext>
              </a:extLst>
            </p:cNvPr>
            <p:cNvSpPr/>
            <p:nvPr/>
          </p:nvSpPr>
          <p:spPr>
            <a:xfrm>
              <a:off x="6767910" y="2059150"/>
              <a:ext cx="300515" cy="285118"/>
            </a:xfrm>
            <a:custGeom>
              <a:avLst/>
              <a:gdLst>
                <a:gd name="connsiteX0" fmla="*/ 1915886 w 3831771"/>
                <a:gd name="connsiteY0" fmla="*/ 355600 h 3831771"/>
                <a:gd name="connsiteX1" fmla="*/ 355600 w 3831771"/>
                <a:gd name="connsiteY1" fmla="*/ 1915886 h 3831771"/>
                <a:gd name="connsiteX2" fmla="*/ 1915886 w 3831771"/>
                <a:gd name="connsiteY2" fmla="*/ 3476172 h 3831771"/>
                <a:gd name="connsiteX3" fmla="*/ 3476172 w 3831771"/>
                <a:gd name="connsiteY3" fmla="*/ 1915886 h 3831771"/>
                <a:gd name="connsiteX4" fmla="*/ 1915886 w 3831771"/>
                <a:gd name="connsiteY4" fmla="*/ 355600 h 3831771"/>
                <a:gd name="connsiteX5" fmla="*/ 0 w 3831771"/>
                <a:gd name="connsiteY5" fmla="*/ 0 h 3831771"/>
                <a:gd name="connsiteX6" fmla="*/ 3831771 w 3831771"/>
                <a:gd name="connsiteY6" fmla="*/ 0 h 3831771"/>
                <a:gd name="connsiteX7" fmla="*/ 3831771 w 3831771"/>
                <a:gd name="connsiteY7" fmla="*/ 3831771 h 3831771"/>
                <a:gd name="connsiteX8" fmla="*/ 0 w 3831771"/>
                <a:gd name="connsiteY8" fmla="*/ 3831771 h 38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1" h="3831771">
                  <a:moveTo>
                    <a:pt x="1915886" y="355600"/>
                  </a:moveTo>
                  <a:cubicBezTo>
                    <a:pt x="1054164" y="355600"/>
                    <a:pt x="355600" y="1054164"/>
                    <a:pt x="355600" y="1915886"/>
                  </a:cubicBezTo>
                  <a:cubicBezTo>
                    <a:pt x="355600" y="2777608"/>
                    <a:pt x="1054164" y="3476172"/>
                    <a:pt x="1915886" y="3476172"/>
                  </a:cubicBezTo>
                  <a:cubicBezTo>
                    <a:pt x="2777608" y="3476172"/>
                    <a:pt x="3476172" y="2777608"/>
                    <a:pt x="3476172" y="1915886"/>
                  </a:cubicBezTo>
                  <a:cubicBezTo>
                    <a:pt x="3476172" y="1054164"/>
                    <a:pt x="2777608" y="355600"/>
                    <a:pt x="1915886" y="355600"/>
                  </a:cubicBezTo>
                  <a:close/>
                  <a:moveTo>
                    <a:pt x="0" y="0"/>
                  </a:moveTo>
                  <a:lnTo>
                    <a:pt x="3831771" y="0"/>
                  </a:lnTo>
                  <a:lnTo>
                    <a:pt x="3831771" y="3831771"/>
                  </a:lnTo>
                  <a:lnTo>
                    <a:pt x="0" y="38317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Donut 20">
              <a:extLst>
                <a:ext uri="{FF2B5EF4-FFF2-40B4-BE49-F238E27FC236}">
                  <a16:creationId xmlns:a16="http://schemas.microsoft.com/office/drawing/2014/main" id="{E2F102A6-B965-377E-A01F-36D604A9D3D1}"/>
                </a:ext>
              </a:extLst>
            </p:cNvPr>
            <p:cNvSpPr/>
            <p:nvPr/>
          </p:nvSpPr>
          <p:spPr>
            <a:xfrm>
              <a:off x="6784048" y="2075216"/>
              <a:ext cx="270464" cy="256606"/>
            </a:xfrm>
            <a:prstGeom prst="donut">
              <a:avLst>
                <a:gd name="adj" fmla="val 64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0" name="ZoneTexte 39">
              <a:extLst>
                <a:ext uri="{FF2B5EF4-FFF2-40B4-BE49-F238E27FC236}">
                  <a16:creationId xmlns:a16="http://schemas.microsoft.com/office/drawing/2014/main" id="{52B4AC52-10C5-2D66-720E-836B529570A3}"/>
                </a:ext>
              </a:extLst>
            </p:cNvPr>
            <p:cNvSpPr txBox="1"/>
            <p:nvPr/>
          </p:nvSpPr>
          <p:spPr>
            <a:xfrm>
              <a:off x="6865059" y="1395345"/>
              <a:ext cx="608881" cy="346881"/>
            </a:xfrm>
            <a:prstGeom prst="rect">
              <a:avLst/>
            </a:prstGeom>
            <a:grpFill/>
          </p:spPr>
          <p:txBody>
            <a:bodyPr wrap="none" rtlCol="0">
              <a:spAutoFit/>
            </a:bodyPr>
            <a:lstStyle/>
            <a:p>
              <a:r>
                <a:rPr lang="fr-FR" sz="1050" b="1" dirty="0">
                  <a:solidFill>
                    <a:schemeClr val="bg2"/>
                  </a:solidFill>
                </a:rPr>
                <a:t>98%</a:t>
              </a:r>
            </a:p>
          </p:txBody>
        </p:sp>
        <p:sp>
          <p:nvSpPr>
            <p:cNvPr id="41" name="ZoneTexte 40">
              <a:extLst>
                <a:ext uri="{FF2B5EF4-FFF2-40B4-BE49-F238E27FC236}">
                  <a16:creationId xmlns:a16="http://schemas.microsoft.com/office/drawing/2014/main" id="{A2AF373B-03D2-A83F-E82A-71C7CEE4BCF0}"/>
                </a:ext>
              </a:extLst>
            </p:cNvPr>
            <p:cNvSpPr txBox="1"/>
            <p:nvPr/>
          </p:nvSpPr>
          <p:spPr>
            <a:xfrm>
              <a:off x="5223999" y="1508583"/>
              <a:ext cx="509025" cy="346881"/>
            </a:xfrm>
            <a:prstGeom prst="rect">
              <a:avLst/>
            </a:prstGeom>
            <a:grpFill/>
          </p:spPr>
          <p:txBody>
            <a:bodyPr wrap="none" rtlCol="0">
              <a:spAutoFit/>
            </a:bodyPr>
            <a:lstStyle/>
            <a:p>
              <a:r>
                <a:rPr lang="fr-FR" sz="1050" b="1" dirty="0">
                  <a:solidFill>
                    <a:schemeClr val="bg2"/>
                  </a:solidFill>
                </a:rPr>
                <a:t>1%</a:t>
              </a:r>
            </a:p>
          </p:txBody>
        </p:sp>
        <p:sp>
          <p:nvSpPr>
            <p:cNvPr id="42" name="ZoneTexte 41">
              <a:extLst>
                <a:ext uri="{FF2B5EF4-FFF2-40B4-BE49-F238E27FC236}">
                  <a16:creationId xmlns:a16="http://schemas.microsoft.com/office/drawing/2014/main" id="{0BDC133C-E2D5-0A01-D5B9-8B44DC53844D}"/>
                </a:ext>
              </a:extLst>
            </p:cNvPr>
            <p:cNvSpPr txBox="1"/>
            <p:nvPr/>
          </p:nvSpPr>
          <p:spPr>
            <a:xfrm>
              <a:off x="7654423" y="1531195"/>
              <a:ext cx="509025" cy="346881"/>
            </a:xfrm>
            <a:prstGeom prst="rect">
              <a:avLst/>
            </a:prstGeom>
            <a:grpFill/>
          </p:spPr>
          <p:txBody>
            <a:bodyPr wrap="none" rtlCol="0">
              <a:spAutoFit/>
            </a:bodyPr>
            <a:lstStyle/>
            <a:p>
              <a:r>
                <a:rPr lang="fr-FR" sz="1050" b="1" dirty="0">
                  <a:solidFill>
                    <a:schemeClr val="bg2"/>
                  </a:solidFill>
                </a:rPr>
                <a:t>1%</a:t>
              </a:r>
            </a:p>
          </p:txBody>
        </p:sp>
        <p:sp>
          <p:nvSpPr>
            <p:cNvPr id="43" name="ZoneTexte 42">
              <a:extLst>
                <a:ext uri="{FF2B5EF4-FFF2-40B4-BE49-F238E27FC236}">
                  <a16:creationId xmlns:a16="http://schemas.microsoft.com/office/drawing/2014/main" id="{39B93A05-E743-777A-F594-EB75C89CB404}"/>
                </a:ext>
              </a:extLst>
            </p:cNvPr>
            <p:cNvSpPr txBox="1"/>
            <p:nvPr/>
          </p:nvSpPr>
          <p:spPr>
            <a:xfrm>
              <a:off x="6755304" y="2086293"/>
              <a:ext cx="509025" cy="346881"/>
            </a:xfrm>
            <a:prstGeom prst="rect">
              <a:avLst/>
            </a:prstGeom>
            <a:grpFill/>
          </p:spPr>
          <p:txBody>
            <a:bodyPr wrap="none" rtlCol="0">
              <a:spAutoFit/>
            </a:bodyPr>
            <a:lstStyle/>
            <a:p>
              <a:r>
                <a:rPr lang="fr-FR" sz="1050" b="1" dirty="0">
                  <a:solidFill>
                    <a:schemeClr val="bg2"/>
                  </a:solidFill>
                </a:rPr>
                <a:t>0%</a:t>
              </a:r>
            </a:p>
          </p:txBody>
        </p:sp>
      </p:grpSp>
      <p:grpSp>
        <p:nvGrpSpPr>
          <p:cNvPr id="75" name="Groupe 74">
            <a:extLst>
              <a:ext uri="{FF2B5EF4-FFF2-40B4-BE49-F238E27FC236}">
                <a16:creationId xmlns:a16="http://schemas.microsoft.com/office/drawing/2014/main" id="{495AD04A-AC1B-C778-A786-F19A3875B98C}"/>
              </a:ext>
            </a:extLst>
          </p:cNvPr>
          <p:cNvGrpSpPr>
            <a:grpSpLocks noChangeAspect="1"/>
          </p:cNvGrpSpPr>
          <p:nvPr/>
        </p:nvGrpSpPr>
        <p:grpSpPr>
          <a:xfrm>
            <a:off x="1" y="3370304"/>
            <a:ext cx="2312300" cy="1998000"/>
            <a:chOff x="-37325" y="3120689"/>
            <a:chExt cx="3583023" cy="3079664"/>
          </a:xfrm>
        </p:grpSpPr>
        <p:grpSp>
          <p:nvGrpSpPr>
            <p:cNvPr id="134" name="Groupe 133">
              <a:extLst>
                <a:ext uri="{FF2B5EF4-FFF2-40B4-BE49-F238E27FC236}">
                  <a16:creationId xmlns:a16="http://schemas.microsoft.com/office/drawing/2014/main" id="{0C30B466-D9F7-E95D-779B-4EAE9F94A727}"/>
                </a:ext>
              </a:extLst>
            </p:cNvPr>
            <p:cNvGrpSpPr>
              <a:grpSpLocks noChangeAspect="1"/>
            </p:cNvGrpSpPr>
            <p:nvPr/>
          </p:nvGrpSpPr>
          <p:grpSpPr>
            <a:xfrm>
              <a:off x="352527" y="3140353"/>
              <a:ext cx="3193171" cy="3060000"/>
              <a:chOff x="2918197" y="2604117"/>
              <a:chExt cx="2635941" cy="2526013"/>
            </a:xfrm>
          </p:grpSpPr>
          <p:grpSp>
            <p:nvGrpSpPr>
              <p:cNvPr id="136" name="Group 115">
                <a:extLst>
                  <a:ext uri="{FF2B5EF4-FFF2-40B4-BE49-F238E27FC236}">
                    <a16:creationId xmlns:a16="http://schemas.microsoft.com/office/drawing/2014/main" id="{ECF7941E-7B05-7248-E16E-515C8B5FC918}"/>
                  </a:ext>
                </a:extLst>
              </p:cNvPr>
              <p:cNvGrpSpPr>
                <a:grpSpLocks noChangeAspect="1"/>
              </p:cNvGrpSpPr>
              <p:nvPr/>
            </p:nvGrpSpPr>
            <p:grpSpPr>
              <a:xfrm>
                <a:off x="2918197" y="2604117"/>
                <a:ext cx="2635941" cy="2526013"/>
                <a:chOff x="2517775" y="0"/>
                <a:chExt cx="7156450" cy="6858000"/>
              </a:xfrm>
              <a:solidFill>
                <a:srgbClr val="F7B918"/>
              </a:solidFill>
            </p:grpSpPr>
            <p:sp>
              <p:nvSpPr>
                <p:cNvPr id="177" name="Freeform 116">
                  <a:extLst>
                    <a:ext uri="{FF2B5EF4-FFF2-40B4-BE49-F238E27FC236}">
                      <a16:creationId xmlns:a16="http://schemas.microsoft.com/office/drawing/2014/main" id="{F846591B-5176-D1D0-EA59-473F5253B45A}"/>
                    </a:ext>
                  </a:extLst>
                </p:cNvPr>
                <p:cNvSpPr>
                  <a:spLocks/>
                </p:cNvSpPr>
                <p:nvPr/>
              </p:nvSpPr>
              <p:spPr bwMode="auto">
                <a:xfrm>
                  <a:off x="5997575" y="6226175"/>
                  <a:ext cx="0" cy="0"/>
                </a:xfrm>
                <a:custGeom>
                  <a:avLst/>
                  <a:gdLst>
                    <a:gd name="T0" fmla="*/ 2 w 3"/>
                    <a:gd name="T1" fmla="*/ 1 h 4"/>
                    <a:gd name="T2" fmla="*/ 3 w 3"/>
                    <a:gd name="T3" fmla="*/ 0 h 4"/>
                    <a:gd name="T4" fmla="*/ 2 w 3"/>
                    <a:gd name="T5" fmla="*/ 2 h 4"/>
                    <a:gd name="T6" fmla="*/ 0 w 3"/>
                    <a:gd name="T7" fmla="*/ 4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lnTo>
                        <a:pt x="3" y="0"/>
                      </a:lnTo>
                      <a:lnTo>
                        <a:pt x="2" y="2"/>
                      </a:lnTo>
                      <a:lnTo>
                        <a:pt x="0" y="4"/>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78" name="Freeform 117">
                  <a:extLst>
                    <a:ext uri="{FF2B5EF4-FFF2-40B4-BE49-F238E27FC236}">
                      <a16:creationId xmlns:a16="http://schemas.microsoft.com/office/drawing/2014/main" id="{65576C57-42F0-D9AE-47C9-307B0AFD3E1D}"/>
                    </a:ext>
                  </a:extLst>
                </p:cNvPr>
                <p:cNvSpPr>
                  <a:spLocks/>
                </p:cNvSpPr>
                <p:nvPr/>
              </p:nvSpPr>
              <p:spPr bwMode="auto">
                <a:xfrm>
                  <a:off x="2686050" y="0"/>
                  <a:ext cx="6340475" cy="6230938"/>
                </a:xfrm>
                <a:custGeom>
                  <a:avLst/>
                  <a:gdLst>
                    <a:gd name="T0" fmla="*/ 26056 w 27955"/>
                    <a:gd name="T1" fmla="*/ 6519 h 27474"/>
                    <a:gd name="T2" fmla="*/ 24690 w 27955"/>
                    <a:gd name="T3" fmla="*/ 6359 h 27474"/>
                    <a:gd name="T4" fmla="*/ 23309 w 27955"/>
                    <a:gd name="T5" fmla="*/ 5456 h 27474"/>
                    <a:gd name="T6" fmla="*/ 21993 w 27955"/>
                    <a:gd name="T7" fmla="*/ 5267 h 27474"/>
                    <a:gd name="T8" fmla="*/ 20717 w 27955"/>
                    <a:gd name="T9" fmla="*/ 4238 h 27474"/>
                    <a:gd name="T10" fmla="*/ 20338 w 27955"/>
                    <a:gd name="T11" fmla="*/ 3609 h 27474"/>
                    <a:gd name="T12" fmla="*/ 19186 w 27955"/>
                    <a:gd name="T13" fmla="*/ 3241 h 27474"/>
                    <a:gd name="T14" fmla="*/ 18192 w 27955"/>
                    <a:gd name="T15" fmla="*/ 2536 h 27474"/>
                    <a:gd name="T16" fmla="*/ 17096 w 27955"/>
                    <a:gd name="T17" fmla="*/ 1081 h 27474"/>
                    <a:gd name="T18" fmla="*/ 15849 w 27955"/>
                    <a:gd name="T19" fmla="*/ 571 h 27474"/>
                    <a:gd name="T20" fmla="*/ 13627 w 27955"/>
                    <a:gd name="T21" fmla="*/ 2493 h 27474"/>
                    <a:gd name="T22" fmla="*/ 10621 w 27955"/>
                    <a:gd name="T23" fmla="*/ 4784 h 27474"/>
                    <a:gd name="T24" fmla="*/ 7789 w 27955"/>
                    <a:gd name="T25" fmla="*/ 5808 h 27474"/>
                    <a:gd name="T26" fmla="*/ 6308 w 27955"/>
                    <a:gd name="T27" fmla="*/ 4845 h 27474"/>
                    <a:gd name="T28" fmla="*/ 6983 w 27955"/>
                    <a:gd name="T29" fmla="*/ 6888 h 27474"/>
                    <a:gd name="T30" fmla="*/ 6284 w 27955"/>
                    <a:gd name="T31" fmla="*/ 8111 h 27474"/>
                    <a:gd name="T32" fmla="*/ 5322 w 27955"/>
                    <a:gd name="T33" fmla="*/ 7980 h 27474"/>
                    <a:gd name="T34" fmla="*/ 3914 w 27955"/>
                    <a:gd name="T35" fmla="*/ 7742 h 27474"/>
                    <a:gd name="T36" fmla="*/ 2798 w 27955"/>
                    <a:gd name="T37" fmla="*/ 7504 h 27474"/>
                    <a:gd name="T38" fmla="*/ 1776 w 27955"/>
                    <a:gd name="T39" fmla="*/ 7863 h 27474"/>
                    <a:gd name="T40" fmla="*/ 124 w 27955"/>
                    <a:gd name="T41" fmla="*/ 8452 h 27474"/>
                    <a:gd name="T42" fmla="*/ 1049 w 27955"/>
                    <a:gd name="T43" fmla="*/ 9116 h 27474"/>
                    <a:gd name="T44" fmla="*/ 779 w 27955"/>
                    <a:gd name="T45" fmla="*/ 9483 h 27474"/>
                    <a:gd name="T46" fmla="*/ 1202 w 27955"/>
                    <a:gd name="T47" fmla="*/ 10870 h 27474"/>
                    <a:gd name="T48" fmla="*/ 3026 w 27955"/>
                    <a:gd name="T49" fmla="*/ 11165 h 27474"/>
                    <a:gd name="T50" fmla="*/ 4005 w 27955"/>
                    <a:gd name="T51" fmla="*/ 11666 h 27474"/>
                    <a:gd name="T52" fmla="*/ 4851 w 27955"/>
                    <a:gd name="T53" fmla="*/ 12256 h 27474"/>
                    <a:gd name="T54" fmla="*/ 5489 w 27955"/>
                    <a:gd name="T55" fmla="*/ 12964 h 27474"/>
                    <a:gd name="T56" fmla="*/ 5667 w 27955"/>
                    <a:gd name="T57" fmla="*/ 13771 h 27474"/>
                    <a:gd name="T58" fmla="*/ 7468 w 27955"/>
                    <a:gd name="T59" fmla="*/ 15595 h 27474"/>
                    <a:gd name="T60" fmla="*/ 7912 w 27955"/>
                    <a:gd name="T61" fmla="*/ 16766 h 27474"/>
                    <a:gd name="T62" fmla="*/ 8920 w 27955"/>
                    <a:gd name="T63" fmla="*/ 19309 h 27474"/>
                    <a:gd name="T64" fmla="*/ 7821 w 27955"/>
                    <a:gd name="T65" fmla="*/ 18068 h 27474"/>
                    <a:gd name="T66" fmla="*/ 7568 w 27955"/>
                    <a:gd name="T67" fmla="*/ 21515 h 27474"/>
                    <a:gd name="T68" fmla="*/ 6895 w 27955"/>
                    <a:gd name="T69" fmla="*/ 24801 h 27474"/>
                    <a:gd name="T70" fmla="*/ 7740 w 27955"/>
                    <a:gd name="T71" fmla="*/ 25426 h 27474"/>
                    <a:gd name="T72" fmla="*/ 9276 w 27955"/>
                    <a:gd name="T73" fmla="*/ 26108 h 27474"/>
                    <a:gd name="T74" fmla="*/ 10829 w 27955"/>
                    <a:gd name="T75" fmla="*/ 26378 h 27474"/>
                    <a:gd name="T76" fmla="*/ 11936 w 27955"/>
                    <a:gd name="T77" fmla="*/ 26030 h 27474"/>
                    <a:gd name="T78" fmla="*/ 13920 w 27955"/>
                    <a:gd name="T79" fmla="*/ 26659 h 27474"/>
                    <a:gd name="T80" fmla="*/ 14918 w 27955"/>
                    <a:gd name="T81" fmla="*/ 27221 h 27474"/>
                    <a:gd name="T82" fmla="*/ 16624 w 27955"/>
                    <a:gd name="T83" fmla="*/ 27074 h 27474"/>
                    <a:gd name="T84" fmla="*/ 16816 w 27955"/>
                    <a:gd name="T85" fmla="*/ 25688 h 27474"/>
                    <a:gd name="T86" fmla="*/ 17890 w 27955"/>
                    <a:gd name="T87" fmla="*/ 24749 h 27474"/>
                    <a:gd name="T88" fmla="*/ 19061 w 27955"/>
                    <a:gd name="T89" fmla="*/ 23836 h 27474"/>
                    <a:gd name="T90" fmla="*/ 19965 w 27955"/>
                    <a:gd name="T91" fmla="*/ 23982 h 27474"/>
                    <a:gd name="T92" fmla="*/ 20741 w 27955"/>
                    <a:gd name="T93" fmla="*/ 24432 h 27474"/>
                    <a:gd name="T94" fmla="*/ 21214 w 27955"/>
                    <a:gd name="T95" fmla="*/ 24571 h 27474"/>
                    <a:gd name="T96" fmla="*/ 23046 w 27955"/>
                    <a:gd name="T97" fmla="*/ 25224 h 27474"/>
                    <a:gd name="T98" fmla="*/ 24598 w 27955"/>
                    <a:gd name="T99" fmla="*/ 24982 h 27474"/>
                    <a:gd name="T100" fmla="*/ 25433 w 27955"/>
                    <a:gd name="T101" fmla="*/ 23920 h 27474"/>
                    <a:gd name="T102" fmla="*/ 26826 w 27955"/>
                    <a:gd name="T103" fmla="*/ 22432 h 27474"/>
                    <a:gd name="T104" fmla="*/ 25257 w 27955"/>
                    <a:gd name="T105" fmla="*/ 21678 h 27474"/>
                    <a:gd name="T106" fmla="*/ 25333 w 27955"/>
                    <a:gd name="T107" fmla="*/ 20267 h 27474"/>
                    <a:gd name="T108" fmla="*/ 25106 w 27955"/>
                    <a:gd name="T109" fmla="*/ 19107 h 27474"/>
                    <a:gd name="T110" fmla="*/ 25267 w 27955"/>
                    <a:gd name="T111" fmla="*/ 17706 h 27474"/>
                    <a:gd name="T112" fmla="*/ 25156 w 27955"/>
                    <a:gd name="T113" fmla="*/ 16319 h 27474"/>
                    <a:gd name="T114" fmla="*/ 23795 w 27955"/>
                    <a:gd name="T115" fmla="*/ 15286 h 27474"/>
                    <a:gd name="T116" fmla="*/ 23438 w 27955"/>
                    <a:gd name="T117" fmla="*/ 15559 h 27474"/>
                    <a:gd name="T118" fmla="*/ 24477 w 27955"/>
                    <a:gd name="T119" fmla="*/ 13401 h 27474"/>
                    <a:gd name="T120" fmla="*/ 25105 w 27955"/>
                    <a:gd name="T121" fmla="*/ 12172 h 27474"/>
                    <a:gd name="T122" fmla="*/ 26392 w 27955"/>
                    <a:gd name="T123" fmla="*/ 11658 h 27474"/>
                    <a:gd name="T124" fmla="*/ 26836 w 27955"/>
                    <a:gd name="T125" fmla="*/ 9019 h 27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55" h="27474">
                      <a:moveTo>
                        <a:pt x="27890" y="7076"/>
                      </a:moveTo>
                      <a:lnTo>
                        <a:pt x="27874" y="7071"/>
                      </a:lnTo>
                      <a:lnTo>
                        <a:pt x="27858" y="7064"/>
                      </a:lnTo>
                      <a:lnTo>
                        <a:pt x="27842" y="7057"/>
                      </a:lnTo>
                      <a:lnTo>
                        <a:pt x="27828" y="7048"/>
                      </a:lnTo>
                      <a:lnTo>
                        <a:pt x="27822" y="7043"/>
                      </a:lnTo>
                      <a:lnTo>
                        <a:pt x="27815" y="7041"/>
                      </a:lnTo>
                      <a:lnTo>
                        <a:pt x="27803" y="7037"/>
                      </a:lnTo>
                      <a:lnTo>
                        <a:pt x="27790" y="7034"/>
                      </a:lnTo>
                      <a:lnTo>
                        <a:pt x="27777" y="7033"/>
                      </a:lnTo>
                      <a:lnTo>
                        <a:pt x="27763" y="7030"/>
                      </a:lnTo>
                      <a:lnTo>
                        <a:pt x="27750" y="7028"/>
                      </a:lnTo>
                      <a:lnTo>
                        <a:pt x="27738" y="7025"/>
                      </a:lnTo>
                      <a:lnTo>
                        <a:pt x="27725" y="7020"/>
                      </a:lnTo>
                      <a:lnTo>
                        <a:pt x="27717" y="7014"/>
                      </a:lnTo>
                      <a:lnTo>
                        <a:pt x="27708" y="7009"/>
                      </a:lnTo>
                      <a:lnTo>
                        <a:pt x="27692" y="6995"/>
                      </a:lnTo>
                      <a:lnTo>
                        <a:pt x="27676" y="6981"/>
                      </a:lnTo>
                      <a:lnTo>
                        <a:pt x="27660" y="6966"/>
                      </a:lnTo>
                      <a:lnTo>
                        <a:pt x="27650" y="6960"/>
                      </a:lnTo>
                      <a:lnTo>
                        <a:pt x="27658" y="6965"/>
                      </a:lnTo>
                      <a:lnTo>
                        <a:pt x="27611" y="6951"/>
                      </a:lnTo>
                      <a:lnTo>
                        <a:pt x="27587" y="6944"/>
                      </a:lnTo>
                      <a:lnTo>
                        <a:pt x="27562" y="6938"/>
                      </a:lnTo>
                      <a:lnTo>
                        <a:pt x="27552" y="6936"/>
                      </a:lnTo>
                      <a:lnTo>
                        <a:pt x="27540" y="6935"/>
                      </a:lnTo>
                      <a:lnTo>
                        <a:pt x="27514" y="6935"/>
                      </a:lnTo>
                      <a:lnTo>
                        <a:pt x="27500" y="6934"/>
                      </a:lnTo>
                      <a:lnTo>
                        <a:pt x="27488" y="6933"/>
                      </a:lnTo>
                      <a:lnTo>
                        <a:pt x="27476" y="6930"/>
                      </a:lnTo>
                      <a:lnTo>
                        <a:pt x="27471" y="6927"/>
                      </a:lnTo>
                      <a:lnTo>
                        <a:pt x="27466" y="6925"/>
                      </a:lnTo>
                      <a:lnTo>
                        <a:pt x="27459" y="6921"/>
                      </a:lnTo>
                      <a:lnTo>
                        <a:pt x="27453" y="6915"/>
                      </a:lnTo>
                      <a:lnTo>
                        <a:pt x="27442" y="6905"/>
                      </a:lnTo>
                      <a:lnTo>
                        <a:pt x="27432" y="6892"/>
                      </a:lnTo>
                      <a:lnTo>
                        <a:pt x="27424" y="6880"/>
                      </a:lnTo>
                      <a:lnTo>
                        <a:pt x="27414" y="6868"/>
                      </a:lnTo>
                      <a:lnTo>
                        <a:pt x="27404" y="6856"/>
                      </a:lnTo>
                      <a:lnTo>
                        <a:pt x="27398" y="6850"/>
                      </a:lnTo>
                      <a:lnTo>
                        <a:pt x="27392" y="6846"/>
                      </a:lnTo>
                      <a:lnTo>
                        <a:pt x="27385" y="6842"/>
                      </a:lnTo>
                      <a:lnTo>
                        <a:pt x="27378" y="6837"/>
                      </a:lnTo>
                      <a:lnTo>
                        <a:pt x="27349" y="6826"/>
                      </a:lnTo>
                      <a:lnTo>
                        <a:pt x="27328" y="6819"/>
                      </a:lnTo>
                      <a:lnTo>
                        <a:pt x="27305" y="6812"/>
                      </a:lnTo>
                      <a:lnTo>
                        <a:pt x="27284" y="6807"/>
                      </a:lnTo>
                      <a:lnTo>
                        <a:pt x="27274" y="6806"/>
                      </a:lnTo>
                      <a:lnTo>
                        <a:pt x="27264" y="6806"/>
                      </a:lnTo>
                      <a:lnTo>
                        <a:pt x="27257" y="6806"/>
                      </a:lnTo>
                      <a:lnTo>
                        <a:pt x="27250" y="6808"/>
                      </a:lnTo>
                      <a:lnTo>
                        <a:pt x="27246" y="6810"/>
                      </a:lnTo>
                      <a:lnTo>
                        <a:pt x="27245" y="6812"/>
                      </a:lnTo>
                      <a:lnTo>
                        <a:pt x="27244" y="6815"/>
                      </a:lnTo>
                      <a:lnTo>
                        <a:pt x="27240" y="6830"/>
                      </a:lnTo>
                      <a:lnTo>
                        <a:pt x="27239" y="6844"/>
                      </a:lnTo>
                      <a:lnTo>
                        <a:pt x="27238" y="6859"/>
                      </a:lnTo>
                      <a:lnTo>
                        <a:pt x="27235" y="6871"/>
                      </a:lnTo>
                      <a:lnTo>
                        <a:pt x="27234" y="6876"/>
                      </a:lnTo>
                      <a:lnTo>
                        <a:pt x="27231" y="6880"/>
                      </a:lnTo>
                      <a:lnTo>
                        <a:pt x="27227" y="6883"/>
                      </a:lnTo>
                      <a:lnTo>
                        <a:pt x="27223" y="6885"/>
                      </a:lnTo>
                      <a:lnTo>
                        <a:pt x="27217" y="6886"/>
                      </a:lnTo>
                      <a:lnTo>
                        <a:pt x="27211" y="6885"/>
                      </a:lnTo>
                      <a:lnTo>
                        <a:pt x="27203" y="6883"/>
                      </a:lnTo>
                      <a:lnTo>
                        <a:pt x="27194" y="6879"/>
                      </a:lnTo>
                      <a:lnTo>
                        <a:pt x="27181" y="6872"/>
                      </a:lnTo>
                      <a:lnTo>
                        <a:pt x="27169" y="6868"/>
                      </a:lnTo>
                      <a:lnTo>
                        <a:pt x="27158" y="6862"/>
                      </a:lnTo>
                      <a:lnTo>
                        <a:pt x="27148" y="6858"/>
                      </a:lnTo>
                      <a:lnTo>
                        <a:pt x="27139" y="6853"/>
                      </a:lnTo>
                      <a:lnTo>
                        <a:pt x="27132" y="6846"/>
                      </a:lnTo>
                      <a:lnTo>
                        <a:pt x="27125" y="6837"/>
                      </a:lnTo>
                      <a:lnTo>
                        <a:pt x="27118" y="6825"/>
                      </a:lnTo>
                      <a:lnTo>
                        <a:pt x="27113" y="6819"/>
                      </a:lnTo>
                      <a:lnTo>
                        <a:pt x="27107" y="6812"/>
                      </a:lnTo>
                      <a:lnTo>
                        <a:pt x="27098" y="6806"/>
                      </a:lnTo>
                      <a:lnTo>
                        <a:pt x="27087" y="6800"/>
                      </a:lnTo>
                      <a:lnTo>
                        <a:pt x="27076" y="6794"/>
                      </a:lnTo>
                      <a:lnTo>
                        <a:pt x="27065" y="6790"/>
                      </a:lnTo>
                      <a:lnTo>
                        <a:pt x="27053" y="6785"/>
                      </a:lnTo>
                      <a:lnTo>
                        <a:pt x="27041" y="6781"/>
                      </a:lnTo>
                      <a:lnTo>
                        <a:pt x="27030" y="6779"/>
                      </a:lnTo>
                      <a:lnTo>
                        <a:pt x="27020" y="6778"/>
                      </a:lnTo>
                      <a:lnTo>
                        <a:pt x="27012" y="6778"/>
                      </a:lnTo>
                      <a:lnTo>
                        <a:pt x="27007" y="6779"/>
                      </a:lnTo>
                      <a:lnTo>
                        <a:pt x="27005" y="6780"/>
                      </a:lnTo>
                      <a:lnTo>
                        <a:pt x="27003" y="6782"/>
                      </a:lnTo>
                      <a:lnTo>
                        <a:pt x="27003" y="6784"/>
                      </a:lnTo>
                      <a:lnTo>
                        <a:pt x="27003" y="6786"/>
                      </a:lnTo>
                      <a:lnTo>
                        <a:pt x="27006" y="6794"/>
                      </a:lnTo>
                      <a:lnTo>
                        <a:pt x="27012" y="6803"/>
                      </a:lnTo>
                      <a:lnTo>
                        <a:pt x="26996" y="6811"/>
                      </a:lnTo>
                      <a:lnTo>
                        <a:pt x="26979" y="6821"/>
                      </a:lnTo>
                      <a:lnTo>
                        <a:pt x="26969" y="6825"/>
                      </a:lnTo>
                      <a:lnTo>
                        <a:pt x="26959" y="6829"/>
                      </a:lnTo>
                      <a:lnTo>
                        <a:pt x="26951" y="6830"/>
                      </a:lnTo>
                      <a:lnTo>
                        <a:pt x="26942" y="6829"/>
                      </a:lnTo>
                      <a:lnTo>
                        <a:pt x="26926" y="6824"/>
                      </a:lnTo>
                      <a:lnTo>
                        <a:pt x="26912" y="6820"/>
                      </a:lnTo>
                      <a:lnTo>
                        <a:pt x="26899" y="6816"/>
                      </a:lnTo>
                      <a:lnTo>
                        <a:pt x="26886" y="6812"/>
                      </a:lnTo>
                      <a:lnTo>
                        <a:pt x="26874" y="6811"/>
                      </a:lnTo>
                      <a:lnTo>
                        <a:pt x="26859" y="6810"/>
                      </a:lnTo>
                      <a:lnTo>
                        <a:pt x="26844" y="6812"/>
                      </a:lnTo>
                      <a:lnTo>
                        <a:pt x="26828" y="6817"/>
                      </a:lnTo>
                      <a:lnTo>
                        <a:pt x="26815" y="6821"/>
                      </a:lnTo>
                      <a:lnTo>
                        <a:pt x="26803" y="6826"/>
                      </a:lnTo>
                      <a:lnTo>
                        <a:pt x="26778" y="6839"/>
                      </a:lnTo>
                      <a:lnTo>
                        <a:pt x="26754" y="6853"/>
                      </a:lnTo>
                      <a:lnTo>
                        <a:pt x="26742" y="6857"/>
                      </a:lnTo>
                      <a:lnTo>
                        <a:pt x="26729" y="6861"/>
                      </a:lnTo>
                      <a:lnTo>
                        <a:pt x="26725" y="6861"/>
                      </a:lnTo>
                      <a:lnTo>
                        <a:pt x="26720" y="6861"/>
                      </a:lnTo>
                      <a:lnTo>
                        <a:pt x="26715" y="6859"/>
                      </a:lnTo>
                      <a:lnTo>
                        <a:pt x="26711" y="6857"/>
                      </a:lnTo>
                      <a:lnTo>
                        <a:pt x="26703" y="6849"/>
                      </a:lnTo>
                      <a:lnTo>
                        <a:pt x="26697" y="6839"/>
                      </a:lnTo>
                      <a:lnTo>
                        <a:pt x="26684" y="6818"/>
                      </a:lnTo>
                      <a:lnTo>
                        <a:pt x="26677" y="6809"/>
                      </a:lnTo>
                      <a:lnTo>
                        <a:pt x="26671" y="6803"/>
                      </a:lnTo>
                      <a:lnTo>
                        <a:pt x="26658" y="6794"/>
                      </a:lnTo>
                      <a:lnTo>
                        <a:pt x="26646" y="6787"/>
                      </a:lnTo>
                      <a:lnTo>
                        <a:pt x="26633" y="6782"/>
                      </a:lnTo>
                      <a:lnTo>
                        <a:pt x="26619" y="6780"/>
                      </a:lnTo>
                      <a:lnTo>
                        <a:pt x="26606" y="6778"/>
                      </a:lnTo>
                      <a:lnTo>
                        <a:pt x="26591" y="6777"/>
                      </a:lnTo>
                      <a:lnTo>
                        <a:pt x="26562" y="6778"/>
                      </a:lnTo>
                      <a:lnTo>
                        <a:pt x="26546" y="6778"/>
                      </a:lnTo>
                      <a:lnTo>
                        <a:pt x="26532" y="6775"/>
                      </a:lnTo>
                      <a:lnTo>
                        <a:pt x="26519" y="6772"/>
                      </a:lnTo>
                      <a:lnTo>
                        <a:pt x="26508" y="6767"/>
                      </a:lnTo>
                      <a:lnTo>
                        <a:pt x="26485" y="6755"/>
                      </a:lnTo>
                      <a:lnTo>
                        <a:pt x="26472" y="6749"/>
                      </a:lnTo>
                      <a:lnTo>
                        <a:pt x="26458" y="6743"/>
                      </a:lnTo>
                      <a:lnTo>
                        <a:pt x="26455" y="6742"/>
                      </a:lnTo>
                      <a:lnTo>
                        <a:pt x="26453" y="6740"/>
                      </a:lnTo>
                      <a:lnTo>
                        <a:pt x="26449" y="6735"/>
                      </a:lnTo>
                      <a:lnTo>
                        <a:pt x="26447" y="6728"/>
                      </a:lnTo>
                      <a:lnTo>
                        <a:pt x="26447" y="6720"/>
                      </a:lnTo>
                      <a:lnTo>
                        <a:pt x="26447" y="6711"/>
                      </a:lnTo>
                      <a:lnTo>
                        <a:pt x="26448" y="6702"/>
                      </a:lnTo>
                      <a:lnTo>
                        <a:pt x="26450" y="6680"/>
                      </a:lnTo>
                      <a:lnTo>
                        <a:pt x="26453" y="6657"/>
                      </a:lnTo>
                      <a:lnTo>
                        <a:pt x="26453" y="6646"/>
                      </a:lnTo>
                      <a:lnTo>
                        <a:pt x="26450" y="6635"/>
                      </a:lnTo>
                      <a:lnTo>
                        <a:pt x="26448" y="6626"/>
                      </a:lnTo>
                      <a:lnTo>
                        <a:pt x="26444" y="6617"/>
                      </a:lnTo>
                      <a:lnTo>
                        <a:pt x="26437" y="6608"/>
                      </a:lnTo>
                      <a:lnTo>
                        <a:pt x="26433" y="6605"/>
                      </a:lnTo>
                      <a:lnTo>
                        <a:pt x="26429" y="6602"/>
                      </a:lnTo>
                      <a:lnTo>
                        <a:pt x="26415" y="6592"/>
                      </a:lnTo>
                      <a:lnTo>
                        <a:pt x="26403" y="6583"/>
                      </a:lnTo>
                      <a:lnTo>
                        <a:pt x="26395" y="6576"/>
                      </a:lnTo>
                      <a:lnTo>
                        <a:pt x="26390" y="6568"/>
                      </a:lnTo>
                      <a:lnTo>
                        <a:pt x="26386" y="6562"/>
                      </a:lnTo>
                      <a:lnTo>
                        <a:pt x="26385" y="6555"/>
                      </a:lnTo>
                      <a:lnTo>
                        <a:pt x="26386" y="6549"/>
                      </a:lnTo>
                      <a:lnTo>
                        <a:pt x="26389" y="6541"/>
                      </a:lnTo>
                      <a:lnTo>
                        <a:pt x="26393" y="6535"/>
                      </a:lnTo>
                      <a:lnTo>
                        <a:pt x="26397" y="6528"/>
                      </a:lnTo>
                      <a:lnTo>
                        <a:pt x="26407" y="6513"/>
                      </a:lnTo>
                      <a:lnTo>
                        <a:pt x="26411" y="6504"/>
                      </a:lnTo>
                      <a:lnTo>
                        <a:pt x="26417" y="6494"/>
                      </a:lnTo>
                      <a:lnTo>
                        <a:pt x="26420" y="6484"/>
                      </a:lnTo>
                      <a:lnTo>
                        <a:pt x="26422" y="6472"/>
                      </a:lnTo>
                      <a:lnTo>
                        <a:pt x="26423" y="6469"/>
                      </a:lnTo>
                      <a:lnTo>
                        <a:pt x="26422" y="6467"/>
                      </a:lnTo>
                      <a:lnTo>
                        <a:pt x="26420" y="6464"/>
                      </a:lnTo>
                      <a:lnTo>
                        <a:pt x="26415" y="6462"/>
                      </a:lnTo>
                      <a:lnTo>
                        <a:pt x="26408" y="6461"/>
                      </a:lnTo>
                      <a:lnTo>
                        <a:pt x="26401" y="6460"/>
                      </a:lnTo>
                      <a:lnTo>
                        <a:pt x="26392" y="6461"/>
                      </a:lnTo>
                      <a:lnTo>
                        <a:pt x="26372" y="6463"/>
                      </a:lnTo>
                      <a:lnTo>
                        <a:pt x="26352" y="6466"/>
                      </a:lnTo>
                      <a:lnTo>
                        <a:pt x="26333" y="6469"/>
                      </a:lnTo>
                      <a:lnTo>
                        <a:pt x="26318" y="6473"/>
                      </a:lnTo>
                      <a:lnTo>
                        <a:pt x="26310" y="6474"/>
                      </a:lnTo>
                      <a:lnTo>
                        <a:pt x="26305" y="6474"/>
                      </a:lnTo>
                      <a:lnTo>
                        <a:pt x="26300" y="6473"/>
                      </a:lnTo>
                      <a:lnTo>
                        <a:pt x="26289" y="6469"/>
                      </a:lnTo>
                      <a:lnTo>
                        <a:pt x="26280" y="6464"/>
                      </a:lnTo>
                      <a:lnTo>
                        <a:pt x="26271" y="6456"/>
                      </a:lnTo>
                      <a:lnTo>
                        <a:pt x="26264" y="6449"/>
                      </a:lnTo>
                      <a:lnTo>
                        <a:pt x="26255" y="6439"/>
                      </a:lnTo>
                      <a:lnTo>
                        <a:pt x="26241" y="6421"/>
                      </a:lnTo>
                      <a:lnTo>
                        <a:pt x="26233" y="6412"/>
                      </a:lnTo>
                      <a:lnTo>
                        <a:pt x="26226" y="6404"/>
                      </a:lnTo>
                      <a:lnTo>
                        <a:pt x="26217" y="6398"/>
                      </a:lnTo>
                      <a:lnTo>
                        <a:pt x="26209" y="6394"/>
                      </a:lnTo>
                      <a:lnTo>
                        <a:pt x="26199" y="6390"/>
                      </a:lnTo>
                      <a:lnTo>
                        <a:pt x="26193" y="6390"/>
                      </a:lnTo>
                      <a:lnTo>
                        <a:pt x="26188" y="6390"/>
                      </a:lnTo>
                      <a:lnTo>
                        <a:pt x="26182" y="6391"/>
                      </a:lnTo>
                      <a:lnTo>
                        <a:pt x="26177" y="6392"/>
                      </a:lnTo>
                      <a:lnTo>
                        <a:pt x="26171" y="6396"/>
                      </a:lnTo>
                      <a:lnTo>
                        <a:pt x="26164" y="6399"/>
                      </a:lnTo>
                      <a:lnTo>
                        <a:pt x="26142" y="6412"/>
                      </a:lnTo>
                      <a:lnTo>
                        <a:pt x="26123" y="6424"/>
                      </a:lnTo>
                      <a:lnTo>
                        <a:pt x="26107" y="6437"/>
                      </a:lnTo>
                      <a:lnTo>
                        <a:pt x="26100" y="6443"/>
                      </a:lnTo>
                      <a:lnTo>
                        <a:pt x="26094" y="6450"/>
                      </a:lnTo>
                      <a:lnTo>
                        <a:pt x="26088" y="6458"/>
                      </a:lnTo>
                      <a:lnTo>
                        <a:pt x="26083" y="6466"/>
                      </a:lnTo>
                      <a:lnTo>
                        <a:pt x="26078" y="6475"/>
                      </a:lnTo>
                      <a:lnTo>
                        <a:pt x="26075" y="6485"/>
                      </a:lnTo>
                      <a:lnTo>
                        <a:pt x="26073" y="6496"/>
                      </a:lnTo>
                      <a:lnTo>
                        <a:pt x="26071" y="6507"/>
                      </a:lnTo>
                      <a:lnTo>
                        <a:pt x="26070" y="6519"/>
                      </a:lnTo>
                      <a:lnTo>
                        <a:pt x="26070" y="6533"/>
                      </a:lnTo>
                      <a:lnTo>
                        <a:pt x="26069" y="6528"/>
                      </a:lnTo>
                      <a:lnTo>
                        <a:pt x="26066" y="6525"/>
                      </a:lnTo>
                      <a:lnTo>
                        <a:pt x="26064" y="6522"/>
                      </a:lnTo>
                      <a:lnTo>
                        <a:pt x="26060" y="6520"/>
                      </a:lnTo>
                      <a:lnTo>
                        <a:pt x="26056" y="6519"/>
                      </a:lnTo>
                      <a:lnTo>
                        <a:pt x="26050" y="6519"/>
                      </a:lnTo>
                      <a:lnTo>
                        <a:pt x="26039" y="6522"/>
                      </a:lnTo>
                      <a:lnTo>
                        <a:pt x="26027" y="6526"/>
                      </a:lnTo>
                      <a:lnTo>
                        <a:pt x="26016" y="6530"/>
                      </a:lnTo>
                      <a:lnTo>
                        <a:pt x="26008" y="6536"/>
                      </a:lnTo>
                      <a:lnTo>
                        <a:pt x="26002" y="6539"/>
                      </a:lnTo>
                      <a:lnTo>
                        <a:pt x="25998" y="6544"/>
                      </a:lnTo>
                      <a:lnTo>
                        <a:pt x="25994" y="6550"/>
                      </a:lnTo>
                      <a:lnTo>
                        <a:pt x="25985" y="6563"/>
                      </a:lnTo>
                      <a:lnTo>
                        <a:pt x="25980" y="6577"/>
                      </a:lnTo>
                      <a:lnTo>
                        <a:pt x="25975" y="6590"/>
                      </a:lnTo>
                      <a:lnTo>
                        <a:pt x="25973" y="6594"/>
                      </a:lnTo>
                      <a:lnTo>
                        <a:pt x="25971" y="6596"/>
                      </a:lnTo>
                      <a:lnTo>
                        <a:pt x="25969" y="6599"/>
                      </a:lnTo>
                      <a:lnTo>
                        <a:pt x="25967" y="6600"/>
                      </a:lnTo>
                      <a:lnTo>
                        <a:pt x="25961" y="6601"/>
                      </a:lnTo>
                      <a:lnTo>
                        <a:pt x="25954" y="6600"/>
                      </a:lnTo>
                      <a:lnTo>
                        <a:pt x="25941" y="6594"/>
                      </a:lnTo>
                      <a:lnTo>
                        <a:pt x="25934" y="6592"/>
                      </a:lnTo>
                      <a:lnTo>
                        <a:pt x="25928" y="6590"/>
                      </a:lnTo>
                      <a:lnTo>
                        <a:pt x="25920" y="6587"/>
                      </a:lnTo>
                      <a:lnTo>
                        <a:pt x="25907" y="6582"/>
                      </a:lnTo>
                      <a:lnTo>
                        <a:pt x="25875" y="6568"/>
                      </a:lnTo>
                      <a:lnTo>
                        <a:pt x="25860" y="6563"/>
                      </a:lnTo>
                      <a:lnTo>
                        <a:pt x="25846" y="6560"/>
                      </a:lnTo>
                      <a:lnTo>
                        <a:pt x="25841" y="6558"/>
                      </a:lnTo>
                      <a:lnTo>
                        <a:pt x="25836" y="6558"/>
                      </a:lnTo>
                      <a:lnTo>
                        <a:pt x="25833" y="6560"/>
                      </a:lnTo>
                      <a:lnTo>
                        <a:pt x="25832" y="6562"/>
                      </a:lnTo>
                      <a:lnTo>
                        <a:pt x="25830" y="6565"/>
                      </a:lnTo>
                      <a:lnTo>
                        <a:pt x="25828" y="6567"/>
                      </a:lnTo>
                      <a:lnTo>
                        <a:pt x="25821" y="6573"/>
                      </a:lnTo>
                      <a:lnTo>
                        <a:pt x="25811" y="6577"/>
                      </a:lnTo>
                      <a:lnTo>
                        <a:pt x="25801" y="6581"/>
                      </a:lnTo>
                      <a:lnTo>
                        <a:pt x="25778" y="6589"/>
                      </a:lnTo>
                      <a:lnTo>
                        <a:pt x="25759" y="6594"/>
                      </a:lnTo>
                      <a:lnTo>
                        <a:pt x="25756" y="6595"/>
                      </a:lnTo>
                      <a:lnTo>
                        <a:pt x="25751" y="6595"/>
                      </a:lnTo>
                      <a:lnTo>
                        <a:pt x="25741" y="6594"/>
                      </a:lnTo>
                      <a:lnTo>
                        <a:pt x="25730" y="6591"/>
                      </a:lnTo>
                      <a:lnTo>
                        <a:pt x="25718" y="6587"/>
                      </a:lnTo>
                      <a:lnTo>
                        <a:pt x="25708" y="6581"/>
                      </a:lnTo>
                      <a:lnTo>
                        <a:pt x="25700" y="6575"/>
                      </a:lnTo>
                      <a:lnTo>
                        <a:pt x="25694" y="6569"/>
                      </a:lnTo>
                      <a:lnTo>
                        <a:pt x="25692" y="6567"/>
                      </a:lnTo>
                      <a:lnTo>
                        <a:pt x="25691" y="6564"/>
                      </a:lnTo>
                      <a:lnTo>
                        <a:pt x="25691" y="6567"/>
                      </a:lnTo>
                      <a:lnTo>
                        <a:pt x="25690" y="6569"/>
                      </a:lnTo>
                      <a:lnTo>
                        <a:pt x="25688" y="6571"/>
                      </a:lnTo>
                      <a:lnTo>
                        <a:pt x="25686" y="6573"/>
                      </a:lnTo>
                      <a:lnTo>
                        <a:pt x="25679" y="6576"/>
                      </a:lnTo>
                      <a:lnTo>
                        <a:pt x="25671" y="6577"/>
                      </a:lnTo>
                      <a:lnTo>
                        <a:pt x="25663" y="6578"/>
                      </a:lnTo>
                      <a:lnTo>
                        <a:pt x="25655" y="6579"/>
                      </a:lnTo>
                      <a:lnTo>
                        <a:pt x="25644" y="6578"/>
                      </a:lnTo>
                      <a:lnTo>
                        <a:pt x="25640" y="6576"/>
                      </a:lnTo>
                      <a:lnTo>
                        <a:pt x="25636" y="6571"/>
                      </a:lnTo>
                      <a:lnTo>
                        <a:pt x="25631" y="6565"/>
                      </a:lnTo>
                      <a:lnTo>
                        <a:pt x="25626" y="6558"/>
                      </a:lnTo>
                      <a:lnTo>
                        <a:pt x="25617" y="6543"/>
                      </a:lnTo>
                      <a:lnTo>
                        <a:pt x="25610" y="6531"/>
                      </a:lnTo>
                      <a:lnTo>
                        <a:pt x="25599" y="6518"/>
                      </a:lnTo>
                      <a:lnTo>
                        <a:pt x="25588" y="6507"/>
                      </a:lnTo>
                      <a:lnTo>
                        <a:pt x="25577" y="6499"/>
                      </a:lnTo>
                      <a:lnTo>
                        <a:pt x="25564" y="6492"/>
                      </a:lnTo>
                      <a:lnTo>
                        <a:pt x="25551" y="6487"/>
                      </a:lnTo>
                      <a:lnTo>
                        <a:pt x="25538" y="6482"/>
                      </a:lnTo>
                      <a:lnTo>
                        <a:pt x="25523" y="6481"/>
                      </a:lnTo>
                      <a:lnTo>
                        <a:pt x="25507" y="6481"/>
                      </a:lnTo>
                      <a:lnTo>
                        <a:pt x="25496" y="6482"/>
                      </a:lnTo>
                      <a:lnTo>
                        <a:pt x="25487" y="6485"/>
                      </a:lnTo>
                      <a:lnTo>
                        <a:pt x="25483" y="6487"/>
                      </a:lnTo>
                      <a:lnTo>
                        <a:pt x="25479" y="6490"/>
                      </a:lnTo>
                      <a:lnTo>
                        <a:pt x="25479" y="6493"/>
                      </a:lnTo>
                      <a:lnTo>
                        <a:pt x="25482" y="6498"/>
                      </a:lnTo>
                      <a:lnTo>
                        <a:pt x="25485" y="6502"/>
                      </a:lnTo>
                      <a:lnTo>
                        <a:pt x="25489" y="6505"/>
                      </a:lnTo>
                      <a:lnTo>
                        <a:pt x="25500" y="6514"/>
                      </a:lnTo>
                      <a:lnTo>
                        <a:pt x="25511" y="6523"/>
                      </a:lnTo>
                      <a:lnTo>
                        <a:pt x="25520" y="6530"/>
                      </a:lnTo>
                      <a:lnTo>
                        <a:pt x="25523" y="6533"/>
                      </a:lnTo>
                      <a:lnTo>
                        <a:pt x="25524" y="6537"/>
                      </a:lnTo>
                      <a:lnTo>
                        <a:pt x="25515" y="6543"/>
                      </a:lnTo>
                      <a:lnTo>
                        <a:pt x="25498" y="6558"/>
                      </a:lnTo>
                      <a:lnTo>
                        <a:pt x="25479" y="6577"/>
                      </a:lnTo>
                      <a:lnTo>
                        <a:pt x="25472" y="6584"/>
                      </a:lnTo>
                      <a:lnTo>
                        <a:pt x="25468" y="6590"/>
                      </a:lnTo>
                      <a:lnTo>
                        <a:pt x="25464" y="6596"/>
                      </a:lnTo>
                      <a:lnTo>
                        <a:pt x="25460" y="6602"/>
                      </a:lnTo>
                      <a:lnTo>
                        <a:pt x="25454" y="6604"/>
                      </a:lnTo>
                      <a:lnTo>
                        <a:pt x="25449" y="6606"/>
                      </a:lnTo>
                      <a:lnTo>
                        <a:pt x="25444" y="6606"/>
                      </a:lnTo>
                      <a:lnTo>
                        <a:pt x="25438" y="6604"/>
                      </a:lnTo>
                      <a:lnTo>
                        <a:pt x="25432" y="6602"/>
                      </a:lnTo>
                      <a:lnTo>
                        <a:pt x="25426" y="6599"/>
                      </a:lnTo>
                      <a:lnTo>
                        <a:pt x="25415" y="6589"/>
                      </a:lnTo>
                      <a:lnTo>
                        <a:pt x="25406" y="6579"/>
                      </a:lnTo>
                      <a:lnTo>
                        <a:pt x="25398" y="6568"/>
                      </a:lnTo>
                      <a:lnTo>
                        <a:pt x="25393" y="6558"/>
                      </a:lnTo>
                      <a:lnTo>
                        <a:pt x="25389" y="6547"/>
                      </a:lnTo>
                      <a:lnTo>
                        <a:pt x="25388" y="6536"/>
                      </a:lnTo>
                      <a:lnTo>
                        <a:pt x="25386" y="6513"/>
                      </a:lnTo>
                      <a:lnTo>
                        <a:pt x="25385" y="6503"/>
                      </a:lnTo>
                      <a:lnTo>
                        <a:pt x="25383" y="6492"/>
                      </a:lnTo>
                      <a:lnTo>
                        <a:pt x="25380" y="6482"/>
                      </a:lnTo>
                      <a:lnTo>
                        <a:pt x="25374" y="6472"/>
                      </a:lnTo>
                      <a:lnTo>
                        <a:pt x="25371" y="6466"/>
                      </a:lnTo>
                      <a:lnTo>
                        <a:pt x="25369" y="6461"/>
                      </a:lnTo>
                      <a:lnTo>
                        <a:pt x="25369" y="6453"/>
                      </a:lnTo>
                      <a:lnTo>
                        <a:pt x="25369" y="6446"/>
                      </a:lnTo>
                      <a:lnTo>
                        <a:pt x="25371" y="6428"/>
                      </a:lnTo>
                      <a:lnTo>
                        <a:pt x="25374" y="6411"/>
                      </a:lnTo>
                      <a:lnTo>
                        <a:pt x="25377" y="6394"/>
                      </a:lnTo>
                      <a:lnTo>
                        <a:pt x="25379" y="6385"/>
                      </a:lnTo>
                      <a:lnTo>
                        <a:pt x="25379" y="6377"/>
                      </a:lnTo>
                      <a:lnTo>
                        <a:pt x="25379" y="6371"/>
                      </a:lnTo>
                      <a:lnTo>
                        <a:pt x="25376" y="6364"/>
                      </a:lnTo>
                      <a:lnTo>
                        <a:pt x="25374" y="6359"/>
                      </a:lnTo>
                      <a:lnTo>
                        <a:pt x="25370" y="6356"/>
                      </a:lnTo>
                      <a:lnTo>
                        <a:pt x="25367" y="6357"/>
                      </a:lnTo>
                      <a:lnTo>
                        <a:pt x="25363" y="6358"/>
                      </a:lnTo>
                      <a:lnTo>
                        <a:pt x="25360" y="6360"/>
                      </a:lnTo>
                      <a:lnTo>
                        <a:pt x="25358" y="6363"/>
                      </a:lnTo>
                      <a:lnTo>
                        <a:pt x="25356" y="6365"/>
                      </a:lnTo>
                      <a:lnTo>
                        <a:pt x="25354" y="6365"/>
                      </a:lnTo>
                      <a:lnTo>
                        <a:pt x="25348" y="6365"/>
                      </a:lnTo>
                      <a:lnTo>
                        <a:pt x="25344" y="6363"/>
                      </a:lnTo>
                      <a:lnTo>
                        <a:pt x="25339" y="6359"/>
                      </a:lnTo>
                      <a:lnTo>
                        <a:pt x="25332" y="6350"/>
                      </a:lnTo>
                      <a:lnTo>
                        <a:pt x="25326" y="6343"/>
                      </a:lnTo>
                      <a:lnTo>
                        <a:pt x="25317" y="6334"/>
                      </a:lnTo>
                      <a:lnTo>
                        <a:pt x="25307" y="6327"/>
                      </a:lnTo>
                      <a:lnTo>
                        <a:pt x="25297" y="6324"/>
                      </a:lnTo>
                      <a:lnTo>
                        <a:pt x="25287" y="6322"/>
                      </a:lnTo>
                      <a:lnTo>
                        <a:pt x="25267" y="6321"/>
                      </a:lnTo>
                      <a:lnTo>
                        <a:pt x="25256" y="6320"/>
                      </a:lnTo>
                      <a:lnTo>
                        <a:pt x="25244" y="6319"/>
                      </a:lnTo>
                      <a:lnTo>
                        <a:pt x="25235" y="6316"/>
                      </a:lnTo>
                      <a:lnTo>
                        <a:pt x="25228" y="6313"/>
                      </a:lnTo>
                      <a:lnTo>
                        <a:pt x="25219" y="6309"/>
                      </a:lnTo>
                      <a:lnTo>
                        <a:pt x="25211" y="6305"/>
                      </a:lnTo>
                      <a:lnTo>
                        <a:pt x="25195" y="6293"/>
                      </a:lnTo>
                      <a:lnTo>
                        <a:pt x="25180" y="6281"/>
                      </a:lnTo>
                      <a:lnTo>
                        <a:pt x="25164" y="6269"/>
                      </a:lnTo>
                      <a:lnTo>
                        <a:pt x="25156" y="6263"/>
                      </a:lnTo>
                      <a:lnTo>
                        <a:pt x="25147" y="6259"/>
                      </a:lnTo>
                      <a:lnTo>
                        <a:pt x="25139" y="6255"/>
                      </a:lnTo>
                      <a:lnTo>
                        <a:pt x="25129" y="6252"/>
                      </a:lnTo>
                      <a:lnTo>
                        <a:pt x="25119" y="6251"/>
                      </a:lnTo>
                      <a:lnTo>
                        <a:pt x="25109" y="6251"/>
                      </a:lnTo>
                      <a:lnTo>
                        <a:pt x="25108" y="6251"/>
                      </a:lnTo>
                      <a:lnTo>
                        <a:pt x="25109" y="6254"/>
                      </a:lnTo>
                      <a:lnTo>
                        <a:pt x="25114" y="6260"/>
                      </a:lnTo>
                      <a:lnTo>
                        <a:pt x="25116" y="6263"/>
                      </a:lnTo>
                      <a:lnTo>
                        <a:pt x="25117" y="6268"/>
                      </a:lnTo>
                      <a:lnTo>
                        <a:pt x="25117" y="6270"/>
                      </a:lnTo>
                      <a:lnTo>
                        <a:pt x="25115" y="6272"/>
                      </a:lnTo>
                      <a:lnTo>
                        <a:pt x="25100" y="6275"/>
                      </a:lnTo>
                      <a:lnTo>
                        <a:pt x="25095" y="6275"/>
                      </a:lnTo>
                      <a:lnTo>
                        <a:pt x="25091" y="6275"/>
                      </a:lnTo>
                      <a:lnTo>
                        <a:pt x="25082" y="6273"/>
                      </a:lnTo>
                      <a:lnTo>
                        <a:pt x="25067" y="6272"/>
                      </a:lnTo>
                      <a:lnTo>
                        <a:pt x="25040" y="6270"/>
                      </a:lnTo>
                      <a:lnTo>
                        <a:pt x="25027" y="6271"/>
                      </a:lnTo>
                      <a:lnTo>
                        <a:pt x="25014" y="6272"/>
                      </a:lnTo>
                      <a:lnTo>
                        <a:pt x="25001" y="6274"/>
                      </a:lnTo>
                      <a:lnTo>
                        <a:pt x="24988" y="6277"/>
                      </a:lnTo>
                      <a:lnTo>
                        <a:pt x="24976" y="6284"/>
                      </a:lnTo>
                      <a:lnTo>
                        <a:pt x="24965" y="6291"/>
                      </a:lnTo>
                      <a:lnTo>
                        <a:pt x="24955" y="6301"/>
                      </a:lnTo>
                      <a:lnTo>
                        <a:pt x="24950" y="6308"/>
                      </a:lnTo>
                      <a:lnTo>
                        <a:pt x="24949" y="6311"/>
                      </a:lnTo>
                      <a:lnTo>
                        <a:pt x="24949" y="6314"/>
                      </a:lnTo>
                      <a:lnTo>
                        <a:pt x="24949" y="6316"/>
                      </a:lnTo>
                      <a:lnTo>
                        <a:pt x="24950" y="6319"/>
                      </a:lnTo>
                      <a:lnTo>
                        <a:pt x="24953" y="6324"/>
                      </a:lnTo>
                      <a:lnTo>
                        <a:pt x="24959" y="6329"/>
                      </a:lnTo>
                      <a:lnTo>
                        <a:pt x="24973" y="6343"/>
                      </a:lnTo>
                      <a:lnTo>
                        <a:pt x="24985" y="6356"/>
                      </a:lnTo>
                      <a:lnTo>
                        <a:pt x="24994" y="6370"/>
                      </a:lnTo>
                      <a:lnTo>
                        <a:pt x="24999" y="6378"/>
                      </a:lnTo>
                      <a:lnTo>
                        <a:pt x="25003" y="6386"/>
                      </a:lnTo>
                      <a:lnTo>
                        <a:pt x="25005" y="6395"/>
                      </a:lnTo>
                      <a:lnTo>
                        <a:pt x="25008" y="6403"/>
                      </a:lnTo>
                      <a:lnTo>
                        <a:pt x="25009" y="6411"/>
                      </a:lnTo>
                      <a:lnTo>
                        <a:pt x="25009" y="6420"/>
                      </a:lnTo>
                      <a:lnTo>
                        <a:pt x="25006" y="6427"/>
                      </a:lnTo>
                      <a:lnTo>
                        <a:pt x="25003" y="6434"/>
                      </a:lnTo>
                      <a:lnTo>
                        <a:pt x="24999" y="6440"/>
                      </a:lnTo>
                      <a:lnTo>
                        <a:pt x="24992" y="6447"/>
                      </a:lnTo>
                      <a:lnTo>
                        <a:pt x="24984" y="6452"/>
                      </a:lnTo>
                      <a:lnTo>
                        <a:pt x="24974" y="6456"/>
                      </a:lnTo>
                      <a:lnTo>
                        <a:pt x="24964" y="6459"/>
                      </a:lnTo>
                      <a:lnTo>
                        <a:pt x="24954" y="6460"/>
                      </a:lnTo>
                      <a:lnTo>
                        <a:pt x="24945" y="6461"/>
                      </a:lnTo>
                      <a:lnTo>
                        <a:pt x="24935" y="6461"/>
                      </a:lnTo>
                      <a:lnTo>
                        <a:pt x="24914" y="6460"/>
                      </a:lnTo>
                      <a:lnTo>
                        <a:pt x="24893" y="6455"/>
                      </a:lnTo>
                      <a:lnTo>
                        <a:pt x="24850" y="6447"/>
                      </a:lnTo>
                      <a:lnTo>
                        <a:pt x="24830" y="6442"/>
                      </a:lnTo>
                      <a:lnTo>
                        <a:pt x="24809" y="6439"/>
                      </a:lnTo>
                      <a:lnTo>
                        <a:pt x="24799" y="6437"/>
                      </a:lnTo>
                      <a:lnTo>
                        <a:pt x="24782" y="6431"/>
                      </a:lnTo>
                      <a:lnTo>
                        <a:pt x="24761" y="6424"/>
                      </a:lnTo>
                      <a:lnTo>
                        <a:pt x="24737" y="6413"/>
                      </a:lnTo>
                      <a:lnTo>
                        <a:pt x="24715" y="6402"/>
                      </a:lnTo>
                      <a:lnTo>
                        <a:pt x="24705" y="6396"/>
                      </a:lnTo>
                      <a:lnTo>
                        <a:pt x="24697" y="6390"/>
                      </a:lnTo>
                      <a:lnTo>
                        <a:pt x="24690" y="6384"/>
                      </a:lnTo>
                      <a:lnTo>
                        <a:pt x="24685" y="6378"/>
                      </a:lnTo>
                      <a:lnTo>
                        <a:pt x="24683" y="6372"/>
                      </a:lnTo>
                      <a:lnTo>
                        <a:pt x="24683" y="6370"/>
                      </a:lnTo>
                      <a:lnTo>
                        <a:pt x="24683" y="6366"/>
                      </a:lnTo>
                      <a:lnTo>
                        <a:pt x="24685" y="6363"/>
                      </a:lnTo>
                      <a:lnTo>
                        <a:pt x="24690" y="6359"/>
                      </a:lnTo>
                      <a:lnTo>
                        <a:pt x="24702" y="6347"/>
                      </a:lnTo>
                      <a:lnTo>
                        <a:pt x="24713" y="6334"/>
                      </a:lnTo>
                      <a:lnTo>
                        <a:pt x="24722" y="6325"/>
                      </a:lnTo>
                      <a:lnTo>
                        <a:pt x="24735" y="6309"/>
                      </a:lnTo>
                      <a:lnTo>
                        <a:pt x="24748" y="6291"/>
                      </a:lnTo>
                      <a:lnTo>
                        <a:pt x="24749" y="6288"/>
                      </a:lnTo>
                      <a:lnTo>
                        <a:pt x="24748" y="6287"/>
                      </a:lnTo>
                      <a:lnTo>
                        <a:pt x="24746" y="6286"/>
                      </a:lnTo>
                      <a:lnTo>
                        <a:pt x="24744" y="6285"/>
                      </a:lnTo>
                      <a:lnTo>
                        <a:pt x="24740" y="6285"/>
                      </a:lnTo>
                      <a:lnTo>
                        <a:pt x="24737" y="6285"/>
                      </a:lnTo>
                      <a:lnTo>
                        <a:pt x="24737" y="6283"/>
                      </a:lnTo>
                      <a:lnTo>
                        <a:pt x="24736" y="6281"/>
                      </a:lnTo>
                      <a:lnTo>
                        <a:pt x="24734" y="6280"/>
                      </a:lnTo>
                      <a:lnTo>
                        <a:pt x="24728" y="6276"/>
                      </a:lnTo>
                      <a:lnTo>
                        <a:pt x="24717" y="6274"/>
                      </a:lnTo>
                      <a:lnTo>
                        <a:pt x="24705" y="6274"/>
                      </a:lnTo>
                      <a:lnTo>
                        <a:pt x="24681" y="6274"/>
                      </a:lnTo>
                      <a:lnTo>
                        <a:pt x="24667" y="6274"/>
                      </a:lnTo>
                      <a:lnTo>
                        <a:pt x="24661" y="6275"/>
                      </a:lnTo>
                      <a:lnTo>
                        <a:pt x="24657" y="6274"/>
                      </a:lnTo>
                      <a:lnTo>
                        <a:pt x="24654" y="6273"/>
                      </a:lnTo>
                      <a:lnTo>
                        <a:pt x="24652" y="6272"/>
                      </a:lnTo>
                      <a:lnTo>
                        <a:pt x="24651" y="6269"/>
                      </a:lnTo>
                      <a:lnTo>
                        <a:pt x="24649" y="6265"/>
                      </a:lnTo>
                      <a:lnTo>
                        <a:pt x="24649" y="6259"/>
                      </a:lnTo>
                      <a:lnTo>
                        <a:pt x="24651" y="6251"/>
                      </a:lnTo>
                      <a:lnTo>
                        <a:pt x="24653" y="6244"/>
                      </a:lnTo>
                      <a:lnTo>
                        <a:pt x="24655" y="6236"/>
                      </a:lnTo>
                      <a:lnTo>
                        <a:pt x="24655" y="6231"/>
                      </a:lnTo>
                      <a:lnTo>
                        <a:pt x="24654" y="6226"/>
                      </a:lnTo>
                      <a:lnTo>
                        <a:pt x="24652" y="6220"/>
                      </a:lnTo>
                      <a:lnTo>
                        <a:pt x="24644" y="6204"/>
                      </a:lnTo>
                      <a:lnTo>
                        <a:pt x="24622" y="6166"/>
                      </a:lnTo>
                      <a:lnTo>
                        <a:pt x="24612" y="6147"/>
                      </a:lnTo>
                      <a:lnTo>
                        <a:pt x="24603" y="6130"/>
                      </a:lnTo>
                      <a:lnTo>
                        <a:pt x="24601" y="6122"/>
                      </a:lnTo>
                      <a:lnTo>
                        <a:pt x="24598" y="6116"/>
                      </a:lnTo>
                      <a:lnTo>
                        <a:pt x="24598" y="6111"/>
                      </a:lnTo>
                      <a:lnTo>
                        <a:pt x="24601" y="6108"/>
                      </a:lnTo>
                      <a:lnTo>
                        <a:pt x="24603" y="6105"/>
                      </a:lnTo>
                      <a:lnTo>
                        <a:pt x="24605" y="6101"/>
                      </a:lnTo>
                      <a:lnTo>
                        <a:pt x="24606" y="6097"/>
                      </a:lnTo>
                      <a:lnTo>
                        <a:pt x="24607" y="6094"/>
                      </a:lnTo>
                      <a:lnTo>
                        <a:pt x="24607" y="6090"/>
                      </a:lnTo>
                      <a:lnTo>
                        <a:pt x="24606" y="6086"/>
                      </a:lnTo>
                      <a:lnTo>
                        <a:pt x="24602" y="6079"/>
                      </a:lnTo>
                      <a:lnTo>
                        <a:pt x="24596" y="6071"/>
                      </a:lnTo>
                      <a:lnTo>
                        <a:pt x="24589" y="6063"/>
                      </a:lnTo>
                      <a:lnTo>
                        <a:pt x="24580" y="6055"/>
                      </a:lnTo>
                      <a:lnTo>
                        <a:pt x="24570" y="6048"/>
                      </a:lnTo>
                      <a:lnTo>
                        <a:pt x="24549" y="6033"/>
                      </a:lnTo>
                      <a:lnTo>
                        <a:pt x="24527" y="6020"/>
                      </a:lnTo>
                      <a:lnTo>
                        <a:pt x="24510" y="6009"/>
                      </a:lnTo>
                      <a:lnTo>
                        <a:pt x="24503" y="6004"/>
                      </a:lnTo>
                      <a:lnTo>
                        <a:pt x="24499" y="6000"/>
                      </a:lnTo>
                      <a:lnTo>
                        <a:pt x="24488" y="5988"/>
                      </a:lnTo>
                      <a:lnTo>
                        <a:pt x="24478" y="5976"/>
                      </a:lnTo>
                      <a:lnTo>
                        <a:pt x="24461" y="5950"/>
                      </a:lnTo>
                      <a:lnTo>
                        <a:pt x="24442" y="5923"/>
                      </a:lnTo>
                      <a:lnTo>
                        <a:pt x="24432" y="5910"/>
                      </a:lnTo>
                      <a:lnTo>
                        <a:pt x="24422" y="5897"/>
                      </a:lnTo>
                      <a:lnTo>
                        <a:pt x="24416" y="5889"/>
                      </a:lnTo>
                      <a:lnTo>
                        <a:pt x="24409" y="5877"/>
                      </a:lnTo>
                      <a:lnTo>
                        <a:pt x="24392" y="5848"/>
                      </a:lnTo>
                      <a:lnTo>
                        <a:pt x="24384" y="5834"/>
                      </a:lnTo>
                      <a:lnTo>
                        <a:pt x="24375" y="5821"/>
                      </a:lnTo>
                      <a:lnTo>
                        <a:pt x="24368" y="5812"/>
                      </a:lnTo>
                      <a:lnTo>
                        <a:pt x="24365" y="5809"/>
                      </a:lnTo>
                      <a:lnTo>
                        <a:pt x="24363" y="5808"/>
                      </a:lnTo>
                      <a:lnTo>
                        <a:pt x="24380" y="5814"/>
                      </a:lnTo>
                      <a:lnTo>
                        <a:pt x="24388" y="5816"/>
                      </a:lnTo>
                      <a:lnTo>
                        <a:pt x="24397" y="5818"/>
                      </a:lnTo>
                      <a:lnTo>
                        <a:pt x="24404" y="5819"/>
                      </a:lnTo>
                      <a:lnTo>
                        <a:pt x="24412" y="5818"/>
                      </a:lnTo>
                      <a:lnTo>
                        <a:pt x="24419" y="5816"/>
                      </a:lnTo>
                      <a:lnTo>
                        <a:pt x="24427" y="5812"/>
                      </a:lnTo>
                      <a:lnTo>
                        <a:pt x="24434" y="5808"/>
                      </a:lnTo>
                      <a:lnTo>
                        <a:pt x="24438" y="5802"/>
                      </a:lnTo>
                      <a:lnTo>
                        <a:pt x="24442" y="5797"/>
                      </a:lnTo>
                      <a:lnTo>
                        <a:pt x="24444" y="5791"/>
                      </a:lnTo>
                      <a:lnTo>
                        <a:pt x="24444" y="5786"/>
                      </a:lnTo>
                      <a:lnTo>
                        <a:pt x="24444" y="5780"/>
                      </a:lnTo>
                      <a:lnTo>
                        <a:pt x="24443" y="5774"/>
                      </a:lnTo>
                      <a:lnTo>
                        <a:pt x="24441" y="5768"/>
                      </a:lnTo>
                      <a:lnTo>
                        <a:pt x="24436" y="5758"/>
                      </a:lnTo>
                      <a:lnTo>
                        <a:pt x="24427" y="5747"/>
                      </a:lnTo>
                      <a:lnTo>
                        <a:pt x="24417" y="5738"/>
                      </a:lnTo>
                      <a:lnTo>
                        <a:pt x="24408" y="5729"/>
                      </a:lnTo>
                      <a:lnTo>
                        <a:pt x="24388" y="5714"/>
                      </a:lnTo>
                      <a:lnTo>
                        <a:pt x="24370" y="5699"/>
                      </a:lnTo>
                      <a:lnTo>
                        <a:pt x="24350" y="5685"/>
                      </a:lnTo>
                      <a:lnTo>
                        <a:pt x="24340" y="5678"/>
                      </a:lnTo>
                      <a:lnTo>
                        <a:pt x="24328" y="5672"/>
                      </a:lnTo>
                      <a:lnTo>
                        <a:pt x="24327" y="5671"/>
                      </a:lnTo>
                      <a:lnTo>
                        <a:pt x="24326" y="5668"/>
                      </a:lnTo>
                      <a:lnTo>
                        <a:pt x="24326" y="5659"/>
                      </a:lnTo>
                      <a:lnTo>
                        <a:pt x="24327" y="5647"/>
                      </a:lnTo>
                      <a:lnTo>
                        <a:pt x="24331" y="5634"/>
                      </a:lnTo>
                      <a:lnTo>
                        <a:pt x="24336" y="5608"/>
                      </a:lnTo>
                      <a:lnTo>
                        <a:pt x="24337" y="5596"/>
                      </a:lnTo>
                      <a:lnTo>
                        <a:pt x="24337" y="5592"/>
                      </a:lnTo>
                      <a:lnTo>
                        <a:pt x="24336" y="5587"/>
                      </a:lnTo>
                      <a:lnTo>
                        <a:pt x="24334" y="5583"/>
                      </a:lnTo>
                      <a:lnTo>
                        <a:pt x="24332" y="5577"/>
                      </a:lnTo>
                      <a:lnTo>
                        <a:pt x="24323" y="5568"/>
                      </a:lnTo>
                      <a:lnTo>
                        <a:pt x="24312" y="5559"/>
                      </a:lnTo>
                      <a:lnTo>
                        <a:pt x="24300" y="5550"/>
                      </a:lnTo>
                      <a:lnTo>
                        <a:pt x="24288" y="5543"/>
                      </a:lnTo>
                      <a:lnTo>
                        <a:pt x="24275" y="5536"/>
                      </a:lnTo>
                      <a:lnTo>
                        <a:pt x="24264" y="5532"/>
                      </a:lnTo>
                      <a:lnTo>
                        <a:pt x="24253" y="5529"/>
                      </a:lnTo>
                      <a:lnTo>
                        <a:pt x="24246" y="5526"/>
                      </a:lnTo>
                      <a:lnTo>
                        <a:pt x="24239" y="5524"/>
                      </a:lnTo>
                      <a:lnTo>
                        <a:pt x="24232" y="5520"/>
                      </a:lnTo>
                      <a:lnTo>
                        <a:pt x="24225" y="5515"/>
                      </a:lnTo>
                      <a:lnTo>
                        <a:pt x="24212" y="5504"/>
                      </a:lnTo>
                      <a:lnTo>
                        <a:pt x="24199" y="5491"/>
                      </a:lnTo>
                      <a:lnTo>
                        <a:pt x="24185" y="5478"/>
                      </a:lnTo>
                      <a:lnTo>
                        <a:pt x="24172" y="5466"/>
                      </a:lnTo>
                      <a:lnTo>
                        <a:pt x="24165" y="5460"/>
                      </a:lnTo>
                      <a:lnTo>
                        <a:pt x="24157" y="5457"/>
                      </a:lnTo>
                      <a:lnTo>
                        <a:pt x="24149" y="5454"/>
                      </a:lnTo>
                      <a:lnTo>
                        <a:pt x="24142" y="5452"/>
                      </a:lnTo>
                      <a:lnTo>
                        <a:pt x="24134" y="5449"/>
                      </a:lnTo>
                      <a:lnTo>
                        <a:pt x="24129" y="5448"/>
                      </a:lnTo>
                      <a:lnTo>
                        <a:pt x="24119" y="5443"/>
                      </a:lnTo>
                      <a:lnTo>
                        <a:pt x="24110" y="5438"/>
                      </a:lnTo>
                      <a:lnTo>
                        <a:pt x="24104" y="5431"/>
                      </a:lnTo>
                      <a:lnTo>
                        <a:pt x="24096" y="5426"/>
                      </a:lnTo>
                      <a:lnTo>
                        <a:pt x="24089" y="5422"/>
                      </a:lnTo>
                      <a:lnTo>
                        <a:pt x="24083" y="5421"/>
                      </a:lnTo>
                      <a:lnTo>
                        <a:pt x="24078" y="5421"/>
                      </a:lnTo>
                      <a:lnTo>
                        <a:pt x="24071" y="5421"/>
                      </a:lnTo>
                      <a:lnTo>
                        <a:pt x="24064" y="5422"/>
                      </a:lnTo>
                      <a:lnTo>
                        <a:pt x="24045" y="5427"/>
                      </a:lnTo>
                      <a:lnTo>
                        <a:pt x="24019" y="5434"/>
                      </a:lnTo>
                      <a:lnTo>
                        <a:pt x="23994" y="5443"/>
                      </a:lnTo>
                      <a:lnTo>
                        <a:pt x="23984" y="5446"/>
                      </a:lnTo>
                      <a:lnTo>
                        <a:pt x="23979" y="5449"/>
                      </a:lnTo>
                      <a:lnTo>
                        <a:pt x="23972" y="5456"/>
                      </a:lnTo>
                      <a:lnTo>
                        <a:pt x="23965" y="5460"/>
                      </a:lnTo>
                      <a:lnTo>
                        <a:pt x="23957" y="5462"/>
                      </a:lnTo>
                      <a:lnTo>
                        <a:pt x="23949" y="5464"/>
                      </a:lnTo>
                      <a:lnTo>
                        <a:pt x="23940" y="5462"/>
                      </a:lnTo>
                      <a:lnTo>
                        <a:pt x="23931" y="5461"/>
                      </a:lnTo>
                      <a:lnTo>
                        <a:pt x="23923" y="5459"/>
                      </a:lnTo>
                      <a:lnTo>
                        <a:pt x="23913" y="5456"/>
                      </a:lnTo>
                      <a:lnTo>
                        <a:pt x="23894" y="5448"/>
                      </a:lnTo>
                      <a:lnTo>
                        <a:pt x="23876" y="5439"/>
                      </a:lnTo>
                      <a:lnTo>
                        <a:pt x="23859" y="5430"/>
                      </a:lnTo>
                      <a:lnTo>
                        <a:pt x="23841" y="5422"/>
                      </a:lnTo>
                      <a:lnTo>
                        <a:pt x="23837" y="5420"/>
                      </a:lnTo>
                      <a:lnTo>
                        <a:pt x="23830" y="5416"/>
                      </a:lnTo>
                      <a:lnTo>
                        <a:pt x="23815" y="5405"/>
                      </a:lnTo>
                      <a:lnTo>
                        <a:pt x="23801" y="5393"/>
                      </a:lnTo>
                      <a:lnTo>
                        <a:pt x="23790" y="5383"/>
                      </a:lnTo>
                      <a:lnTo>
                        <a:pt x="23747" y="5340"/>
                      </a:lnTo>
                      <a:lnTo>
                        <a:pt x="23740" y="5334"/>
                      </a:lnTo>
                      <a:lnTo>
                        <a:pt x="23734" y="5332"/>
                      </a:lnTo>
                      <a:lnTo>
                        <a:pt x="23727" y="5330"/>
                      </a:lnTo>
                      <a:lnTo>
                        <a:pt x="23720" y="5330"/>
                      </a:lnTo>
                      <a:lnTo>
                        <a:pt x="23706" y="5329"/>
                      </a:lnTo>
                      <a:lnTo>
                        <a:pt x="23699" y="5328"/>
                      </a:lnTo>
                      <a:lnTo>
                        <a:pt x="23693" y="5325"/>
                      </a:lnTo>
                      <a:lnTo>
                        <a:pt x="23683" y="5319"/>
                      </a:lnTo>
                      <a:lnTo>
                        <a:pt x="23673" y="5316"/>
                      </a:lnTo>
                      <a:lnTo>
                        <a:pt x="23663" y="5314"/>
                      </a:lnTo>
                      <a:lnTo>
                        <a:pt x="23654" y="5314"/>
                      </a:lnTo>
                      <a:lnTo>
                        <a:pt x="23644" y="5314"/>
                      </a:lnTo>
                      <a:lnTo>
                        <a:pt x="23634" y="5315"/>
                      </a:lnTo>
                      <a:lnTo>
                        <a:pt x="23614" y="5318"/>
                      </a:lnTo>
                      <a:lnTo>
                        <a:pt x="23595" y="5325"/>
                      </a:lnTo>
                      <a:lnTo>
                        <a:pt x="23575" y="5330"/>
                      </a:lnTo>
                      <a:lnTo>
                        <a:pt x="23555" y="5336"/>
                      </a:lnTo>
                      <a:lnTo>
                        <a:pt x="23545" y="5338"/>
                      </a:lnTo>
                      <a:lnTo>
                        <a:pt x="23535" y="5339"/>
                      </a:lnTo>
                      <a:lnTo>
                        <a:pt x="23518" y="5342"/>
                      </a:lnTo>
                      <a:lnTo>
                        <a:pt x="23498" y="5346"/>
                      </a:lnTo>
                      <a:lnTo>
                        <a:pt x="23479" y="5351"/>
                      </a:lnTo>
                      <a:lnTo>
                        <a:pt x="23471" y="5352"/>
                      </a:lnTo>
                      <a:lnTo>
                        <a:pt x="23464" y="5352"/>
                      </a:lnTo>
                      <a:lnTo>
                        <a:pt x="23466" y="5353"/>
                      </a:lnTo>
                      <a:lnTo>
                        <a:pt x="23467" y="5354"/>
                      </a:lnTo>
                      <a:lnTo>
                        <a:pt x="23466" y="5360"/>
                      </a:lnTo>
                      <a:lnTo>
                        <a:pt x="23463" y="5369"/>
                      </a:lnTo>
                      <a:lnTo>
                        <a:pt x="23458" y="5380"/>
                      </a:lnTo>
                      <a:lnTo>
                        <a:pt x="23448" y="5400"/>
                      </a:lnTo>
                      <a:lnTo>
                        <a:pt x="23444" y="5407"/>
                      </a:lnTo>
                      <a:lnTo>
                        <a:pt x="23441" y="5410"/>
                      </a:lnTo>
                      <a:lnTo>
                        <a:pt x="23428" y="5417"/>
                      </a:lnTo>
                      <a:lnTo>
                        <a:pt x="23409" y="5424"/>
                      </a:lnTo>
                      <a:lnTo>
                        <a:pt x="23401" y="5429"/>
                      </a:lnTo>
                      <a:lnTo>
                        <a:pt x="23393" y="5433"/>
                      </a:lnTo>
                      <a:lnTo>
                        <a:pt x="23388" y="5438"/>
                      </a:lnTo>
                      <a:lnTo>
                        <a:pt x="23386" y="5440"/>
                      </a:lnTo>
                      <a:lnTo>
                        <a:pt x="23386" y="5442"/>
                      </a:lnTo>
                      <a:lnTo>
                        <a:pt x="23387" y="5443"/>
                      </a:lnTo>
                      <a:lnTo>
                        <a:pt x="23388" y="5444"/>
                      </a:lnTo>
                      <a:lnTo>
                        <a:pt x="23394" y="5446"/>
                      </a:lnTo>
                      <a:lnTo>
                        <a:pt x="23405" y="5446"/>
                      </a:lnTo>
                      <a:lnTo>
                        <a:pt x="23389" y="5473"/>
                      </a:lnTo>
                      <a:lnTo>
                        <a:pt x="23383" y="5481"/>
                      </a:lnTo>
                      <a:lnTo>
                        <a:pt x="23380" y="5483"/>
                      </a:lnTo>
                      <a:lnTo>
                        <a:pt x="23378" y="5485"/>
                      </a:lnTo>
                      <a:lnTo>
                        <a:pt x="23375" y="5485"/>
                      </a:lnTo>
                      <a:lnTo>
                        <a:pt x="23371" y="5485"/>
                      </a:lnTo>
                      <a:lnTo>
                        <a:pt x="23365" y="5483"/>
                      </a:lnTo>
                      <a:lnTo>
                        <a:pt x="23357" y="5478"/>
                      </a:lnTo>
                      <a:lnTo>
                        <a:pt x="23346" y="5470"/>
                      </a:lnTo>
                      <a:lnTo>
                        <a:pt x="23341" y="5466"/>
                      </a:lnTo>
                      <a:lnTo>
                        <a:pt x="23333" y="5462"/>
                      </a:lnTo>
                      <a:lnTo>
                        <a:pt x="23326" y="5459"/>
                      </a:lnTo>
                      <a:lnTo>
                        <a:pt x="23317" y="5457"/>
                      </a:lnTo>
                      <a:lnTo>
                        <a:pt x="23309" y="5456"/>
                      </a:lnTo>
                      <a:lnTo>
                        <a:pt x="23301" y="5456"/>
                      </a:lnTo>
                      <a:lnTo>
                        <a:pt x="23293" y="5458"/>
                      </a:lnTo>
                      <a:lnTo>
                        <a:pt x="23290" y="5460"/>
                      </a:lnTo>
                      <a:lnTo>
                        <a:pt x="23287" y="5462"/>
                      </a:lnTo>
                      <a:lnTo>
                        <a:pt x="23287" y="5472"/>
                      </a:lnTo>
                      <a:lnTo>
                        <a:pt x="23288" y="5482"/>
                      </a:lnTo>
                      <a:lnTo>
                        <a:pt x="23286" y="5487"/>
                      </a:lnTo>
                      <a:lnTo>
                        <a:pt x="23282" y="5491"/>
                      </a:lnTo>
                      <a:lnTo>
                        <a:pt x="23278" y="5493"/>
                      </a:lnTo>
                      <a:lnTo>
                        <a:pt x="23273" y="5493"/>
                      </a:lnTo>
                      <a:lnTo>
                        <a:pt x="23262" y="5493"/>
                      </a:lnTo>
                      <a:lnTo>
                        <a:pt x="23256" y="5493"/>
                      </a:lnTo>
                      <a:lnTo>
                        <a:pt x="23252" y="5494"/>
                      </a:lnTo>
                      <a:lnTo>
                        <a:pt x="23246" y="5496"/>
                      </a:lnTo>
                      <a:lnTo>
                        <a:pt x="23241" y="5500"/>
                      </a:lnTo>
                      <a:lnTo>
                        <a:pt x="23238" y="5505"/>
                      </a:lnTo>
                      <a:lnTo>
                        <a:pt x="23235" y="5510"/>
                      </a:lnTo>
                      <a:lnTo>
                        <a:pt x="23229" y="5520"/>
                      </a:lnTo>
                      <a:lnTo>
                        <a:pt x="23225" y="5523"/>
                      </a:lnTo>
                      <a:lnTo>
                        <a:pt x="23221" y="5526"/>
                      </a:lnTo>
                      <a:lnTo>
                        <a:pt x="23215" y="5526"/>
                      </a:lnTo>
                      <a:lnTo>
                        <a:pt x="23208" y="5525"/>
                      </a:lnTo>
                      <a:lnTo>
                        <a:pt x="23199" y="5524"/>
                      </a:lnTo>
                      <a:lnTo>
                        <a:pt x="23189" y="5521"/>
                      </a:lnTo>
                      <a:lnTo>
                        <a:pt x="23180" y="5518"/>
                      </a:lnTo>
                      <a:lnTo>
                        <a:pt x="23172" y="5515"/>
                      </a:lnTo>
                      <a:lnTo>
                        <a:pt x="23166" y="5510"/>
                      </a:lnTo>
                      <a:lnTo>
                        <a:pt x="23164" y="5508"/>
                      </a:lnTo>
                      <a:lnTo>
                        <a:pt x="23163" y="5506"/>
                      </a:lnTo>
                      <a:lnTo>
                        <a:pt x="23161" y="5499"/>
                      </a:lnTo>
                      <a:lnTo>
                        <a:pt x="23157" y="5495"/>
                      </a:lnTo>
                      <a:lnTo>
                        <a:pt x="23151" y="5493"/>
                      </a:lnTo>
                      <a:lnTo>
                        <a:pt x="23146" y="5491"/>
                      </a:lnTo>
                      <a:lnTo>
                        <a:pt x="23134" y="5489"/>
                      </a:lnTo>
                      <a:lnTo>
                        <a:pt x="23128" y="5486"/>
                      </a:lnTo>
                      <a:lnTo>
                        <a:pt x="23122" y="5482"/>
                      </a:lnTo>
                      <a:lnTo>
                        <a:pt x="23118" y="5475"/>
                      </a:lnTo>
                      <a:lnTo>
                        <a:pt x="23113" y="5469"/>
                      </a:lnTo>
                      <a:lnTo>
                        <a:pt x="23106" y="5454"/>
                      </a:lnTo>
                      <a:lnTo>
                        <a:pt x="23099" y="5438"/>
                      </a:lnTo>
                      <a:lnTo>
                        <a:pt x="23095" y="5422"/>
                      </a:lnTo>
                      <a:lnTo>
                        <a:pt x="23090" y="5404"/>
                      </a:lnTo>
                      <a:lnTo>
                        <a:pt x="23088" y="5394"/>
                      </a:lnTo>
                      <a:lnTo>
                        <a:pt x="23086" y="5385"/>
                      </a:lnTo>
                      <a:lnTo>
                        <a:pt x="23083" y="5376"/>
                      </a:lnTo>
                      <a:lnTo>
                        <a:pt x="23077" y="5368"/>
                      </a:lnTo>
                      <a:lnTo>
                        <a:pt x="23072" y="5362"/>
                      </a:lnTo>
                      <a:lnTo>
                        <a:pt x="23068" y="5358"/>
                      </a:lnTo>
                      <a:lnTo>
                        <a:pt x="23063" y="5356"/>
                      </a:lnTo>
                      <a:lnTo>
                        <a:pt x="23046" y="5350"/>
                      </a:lnTo>
                      <a:lnTo>
                        <a:pt x="23031" y="5345"/>
                      </a:lnTo>
                      <a:lnTo>
                        <a:pt x="23016" y="5343"/>
                      </a:lnTo>
                      <a:lnTo>
                        <a:pt x="23001" y="5343"/>
                      </a:lnTo>
                      <a:lnTo>
                        <a:pt x="22987" y="5344"/>
                      </a:lnTo>
                      <a:lnTo>
                        <a:pt x="22973" y="5346"/>
                      </a:lnTo>
                      <a:lnTo>
                        <a:pt x="22943" y="5352"/>
                      </a:lnTo>
                      <a:lnTo>
                        <a:pt x="22937" y="5353"/>
                      </a:lnTo>
                      <a:lnTo>
                        <a:pt x="22931" y="5353"/>
                      </a:lnTo>
                      <a:lnTo>
                        <a:pt x="22919" y="5351"/>
                      </a:lnTo>
                      <a:lnTo>
                        <a:pt x="22907" y="5346"/>
                      </a:lnTo>
                      <a:lnTo>
                        <a:pt x="22903" y="5343"/>
                      </a:lnTo>
                      <a:lnTo>
                        <a:pt x="22898" y="5341"/>
                      </a:lnTo>
                      <a:lnTo>
                        <a:pt x="22892" y="5336"/>
                      </a:lnTo>
                      <a:lnTo>
                        <a:pt x="22884" y="5331"/>
                      </a:lnTo>
                      <a:lnTo>
                        <a:pt x="22871" y="5324"/>
                      </a:lnTo>
                      <a:lnTo>
                        <a:pt x="22858" y="5316"/>
                      </a:lnTo>
                      <a:lnTo>
                        <a:pt x="22852" y="5313"/>
                      </a:lnTo>
                      <a:lnTo>
                        <a:pt x="22846" y="5307"/>
                      </a:lnTo>
                      <a:lnTo>
                        <a:pt x="22832" y="5298"/>
                      </a:lnTo>
                      <a:lnTo>
                        <a:pt x="22824" y="5291"/>
                      </a:lnTo>
                      <a:lnTo>
                        <a:pt x="22815" y="5283"/>
                      </a:lnTo>
                      <a:lnTo>
                        <a:pt x="22807" y="5275"/>
                      </a:lnTo>
                      <a:lnTo>
                        <a:pt x="22805" y="5270"/>
                      </a:lnTo>
                      <a:lnTo>
                        <a:pt x="22803" y="5266"/>
                      </a:lnTo>
                      <a:lnTo>
                        <a:pt x="22802" y="5262"/>
                      </a:lnTo>
                      <a:lnTo>
                        <a:pt x="22802" y="5257"/>
                      </a:lnTo>
                      <a:lnTo>
                        <a:pt x="22803" y="5253"/>
                      </a:lnTo>
                      <a:lnTo>
                        <a:pt x="22806" y="5248"/>
                      </a:lnTo>
                      <a:lnTo>
                        <a:pt x="22818" y="5235"/>
                      </a:lnTo>
                      <a:lnTo>
                        <a:pt x="22825" y="5228"/>
                      </a:lnTo>
                      <a:lnTo>
                        <a:pt x="22828" y="5223"/>
                      </a:lnTo>
                      <a:lnTo>
                        <a:pt x="22828" y="5220"/>
                      </a:lnTo>
                      <a:lnTo>
                        <a:pt x="22828" y="5219"/>
                      </a:lnTo>
                      <a:lnTo>
                        <a:pt x="22825" y="5216"/>
                      </a:lnTo>
                      <a:lnTo>
                        <a:pt x="22820" y="5215"/>
                      </a:lnTo>
                      <a:lnTo>
                        <a:pt x="22815" y="5214"/>
                      </a:lnTo>
                      <a:lnTo>
                        <a:pt x="22799" y="5212"/>
                      </a:lnTo>
                      <a:lnTo>
                        <a:pt x="22782" y="5211"/>
                      </a:lnTo>
                      <a:lnTo>
                        <a:pt x="22775" y="5210"/>
                      </a:lnTo>
                      <a:lnTo>
                        <a:pt x="22767" y="5207"/>
                      </a:lnTo>
                      <a:lnTo>
                        <a:pt x="22762" y="5205"/>
                      </a:lnTo>
                      <a:lnTo>
                        <a:pt x="22758" y="5202"/>
                      </a:lnTo>
                      <a:lnTo>
                        <a:pt x="22756" y="5200"/>
                      </a:lnTo>
                      <a:lnTo>
                        <a:pt x="22756" y="5198"/>
                      </a:lnTo>
                      <a:lnTo>
                        <a:pt x="22756" y="5194"/>
                      </a:lnTo>
                      <a:lnTo>
                        <a:pt x="22757" y="5191"/>
                      </a:lnTo>
                      <a:lnTo>
                        <a:pt x="22762" y="5185"/>
                      </a:lnTo>
                      <a:lnTo>
                        <a:pt x="22769" y="5175"/>
                      </a:lnTo>
                      <a:lnTo>
                        <a:pt x="22755" y="5172"/>
                      </a:lnTo>
                      <a:lnTo>
                        <a:pt x="22742" y="5166"/>
                      </a:lnTo>
                      <a:lnTo>
                        <a:pt x="22715" y="5155"/>
                      </a:lnTo>
                      <a:lnTo>
                        <a:pt x="22702" y="5150"/>
                      </a:lnTo>
                      <a:lnTo>
                        <a:pt x="22689" y="5146"/>
                      </a:lnTo>
                      <a:lnTo>
                        <a:pt x="22676" y="5142"/>
                      </a:lnTo>
                      <a:lnTo>
                        <a:pt x="22663" y="5140"/>
                      </a:lnTo>
                      <a:lnTo>
                        <a:pt x="22653" y="5140"/>
                      </a:lnTo>
                      <a:lnTo>
                        <a:pt x="22650" y="5140"/>
                      </a:lnTo>
                      <a:lnTo>
                        <a:pt x="22647" y="5141"/>
                      </a:lnTo>
                      <a:lnTo>
                        <a:pt x="22645" y="5143"/>
                      </a:lnTo>
                      <a:lnTo>
                        <a:pt x="22642" y="5146"/>
                      </a:lnTo>
                      <a:lnTo>
                        <a:pt x="22640" y="5150"/>
                      </a:lnTo>
                      <a:lnTo>
                        <a:pt x="22640" y="5156"/>
                      </a:lnTo>
                      <a:lnTo>
                        <a:pt x="22641" y="5164"/>
                      </a:lnTo>
                      <a:lnTo>
                        <a:pt x="22645" y="5180"/>
                      </a:lnTo>
                      <a:lnTo>
                        <a:pt x="22649" y="5198"/>
                      </a:lnTo>
                      <a:lnTo>
                        <a:pt x="22651" y="5205"/>
                      </a:lnTo>
                      <a:lnTo>
                        <a:pt x="22651" y="5212"/>
                      </a:lnTo>
                      <a:lnTo>
                        <a:pt x="22650" y="5218"/>
                      </a:lnTo>
                      <a:lnTo>
                        <a:pt x="22647" y="5224"/>
                      </a:lnTo>
                      <a:lnTo>
                        <a:pt x="22645" y="5225"/>
                      </a:lnTo>
                      <a:lnTo>
                        <a:pt x="22641" y="5227"/>
                      </a:lnTo>
                      <a:lnTo>
                        <a:pt x="22634" y="5228"/>
                      </a:lnTo>
                      <a:lnTo>
                        <a:pt x="22630" y="5228"/>
                      </a:lnTo>
                      <a:lnTo>
                        <a:pt x="22627" y="5227"/>
                      </a:lnTo>
                      <a:lnTo>
                        <a:pt x="22624" y="5226"/>
                      </a:lnTo>
                      <a:lnTo>
                        <a:pt x="22622" y="5224"/>
                      </a:lnTo>
                      <a:lnTo>
                        <a:pt x="22617" y="5218"/>
                      </a:lnTo>
                      <a:lnTo>
                        <a:pt x="22613" y="5212"/>
                      </a:lnTo>
                      <a:lnTo>
                        <a:pt x="22609" y="5205"/>
                      </a:lnTo>
                      <a:lnTo>
                        <a:pt x="22603" y="5200"/>
                      </a:lnTo>
                      <a:lnTo>
                        <a:pt x="22601" y="5199"/>
                      </a:lnTo>
                      <a:lnTo>
                        <a:pt x="22598" y="5197"/>
                      </a:lnTo>
                      <a:lnTo>
                        <a:pt x="22594" y="5197"/>
                      </a:lnTo>
                      <a:lnTo>
                        <a:pt x="22589" y="5197"/>
                      </a:lnTo>
                      <a:lnTo>
                        <a:pt x="22572" y="5199"/>
                      </a:lnTo>
                      <a:lnTo>
                        <a:pt x="22552" y="5201"/>
                      </a:lnTo>
                      <a:lnTo>
                        <a:pt x="22544" y="5201"/>
                      </a:lnTo>
                      <a:lnTo>
                        <a:pt x="22534" y="5200"/>
                      </a:lnTo>
                      <a:lnTo>
                        <a:pt x="22525" y="5199"/>
                      </a:lnTo>
                      <a:lnTo>
                        <a:pt x="22517" y="5196"/>
                      </a:lnTo>
                      <a:lnTo>
                        <a:pt x="22497" y="5186"/>
                      </a:lnTo>
                      <a:lnTo>
                        <a:pt x="22481" y="5176"/>
                      </a:lnTo>
                      <a:lnTo>
                        <a:pt x="22464" y="5167"/>
                      </a:lnTo>
                      <a:lnTo>
                        <a:pt x="22457" y="5164"/>
                      </a:lnTo>
                      <a:lnTo>
                        <a:pt x="22450" y="5162"/>
                      </a:lnTo>
                      <a:lnTo>
                        <a:pt x="22443" y="5160"/>
                      </a:lnTo>
                      <a:lnTo>
                        <a:pt x="22435" y="5160"/>
                      </a:lnTo>
                      <a:lnTo>
                        <a:pt x="22428" y="5161"/>
                      </a:lnTo>
                      <a:lnTo>
                        <a:pt x="22420" y="5164"/>
                      </a:lnTo>
                      <a:lnTo>
                        <a:pt x="22411" y="5168"/>
                      </a:lnTo>
                      <a:lnTo>
                        <a:pt x="22403" y="5174"/>
                      </a:lnTo>
                      <a:lnTo>
                        <a:pt x="22394" y="5183"/>
                      </a:lnTo>
                      <a:lnTo>
                        <a:pt x="22384" y="5193"/>
                      </a:lnTo>
                      <a:lnTo>
                        <a:pt x="22379" y="5199"/>
                      </a:lnTo>
                      <a:lnTo>
                        <a:pt x="22373" y="5204"/>
                      </a:lnTo>
                      <a:lnTo>
                        <a:pt x="22362" y="5211"/>
                      </a:lnTo>
                      <a:lnTo>
                        <a:pt x="22344" y="5218"/>
                      </a:lnTo>
                      <a:lnTo>
                        <a:pt x="22340" y="5220"/>
                      </a:lnTo>
                      <a:lnTo>
                        <a:pt x="22336" y="5224"/>
                      </a:lnTo>
                      <a:lnTo>
                        <a:pt x="22334" y="5227"/>
                      </a:lnTo>
                      <a:lnTo>
                        <a:pt x="22332" y="5230"/>
                      </a:lnTo>
                      <a:lnTo>
                        <a:pt x="22331" y="5236"/>
                      </a:lnTo>
                      <a:lnTo>
                        <a:pt x="22330" y="5241"/>
                      </a:lnTo>
                      <a:lnTo>
                        <a:pt x="22331" y="5249"/>
                      </a:lnTo>
                      <a:lnTo>
                        <a:pt x="22332" y="5257"/>
                      </a:lnTo>
                      <a:lnTo>
                        <a:pt x="22334" y="5266"/>
                      </a:lnTo>
                      <a:lnTo>
                        <a:pt x="22333" y="5273"/>
                      </a:lnTo>
                      <a:lnTo>
                        <a:pt x="22332" y="5277"/>
                      </a:lnTo>
                      <a:lnTo>
                        <a:pt x="22329" y="5279"/>
                      </a:lnTo>
                      <a:lnTo>
                        <a:pt x="22326" y="5281"/>
                      </a:lnTo>
                      <a:lnTo>
                        <a:pt x="22320" y="5281"/>
                      </a:lnTo>
                      <a:lnTo>
                        <a:pt x="22315" y="5280"/>
                      </a:lnTo>
                      <a:lnTo>
                        <a:pt x="22309" y="5279"/>
                      </a:lnTo>
                      <a:lnTo>
                        <a:pt x="22296" y="5274"/>
                      </a:lnTo>
                      <a:lnTo>
                        <a:pt x="22282" y="5266"/>
                      </a:lnTo>
                      <a:lnTo>
                        <a:pt x="22260" y="5254"/>
                      </a:lnTo>
                      <a:lnTo>
                        <a:pt x="22247" y="5249"/>
                      </a:lnTo>
                      <a:lnTo>
                        <a:pt x="22238" y="5244"/>
                      </a:lnTo>
                      <a:lnTo>
                        <a:pt x="22231" y="5244"/>
                      </a:lnTo>
                      <a:lnTo>
                        <a:pt x="22228" y="5245"/>
                      </a:lnTo>
                      <a:lnTo>
                        <a:pt x="22225" y="5250"/>
                      </a:lnTo>
                      <a:lnTo>
                        <a:pt x="22221" y="5254"/>
                      </a:lnTo>
                      <a:lnTo>
                        <a:pt x="22216" y="5261"/>
                      </a:lnTo>
                      <a:lnTo>
                        <a:pt x="22209" y="5267"/>
                      </a:lnTo>
                      <a:lnTo>
                        <a:pt x="22205" y="5269"/>
                      </a:lnTo>
                      <a:lnTo>
                        <a:pt x="22201" y="5273"/>
                      </a:lnTo>
                      <a:lnTo>
                        <a:pt x="22192" y="5275"/>
                      </a:lnTo>
                      <a:lnTo>
                        <a:pt x="22185" y="5276"/>
                      </a:lnTo>
                      <a:lnTo>
                        <a:pt x="22177" y="5276"/>
                      </a:lnTo>
                      <a:lnTo>
                        <a:pt x="22169" y="5277"/>
                      </a:lnTo>
                      <a:lnTo>
                        <a:pt x="22161" y="5279"/>
                      </a:lnTo>
                      <a:lnTo>
                        <a:pt x="22157" y="5281"/>
                      </a:lnTo>
                      <a:lnTo>
                        <a:pt x="22153" y="5285"/>
                      </a:lnTo>
                      <a:lnTo>
                        <a:pt x="22149" y="5288"/>
                      </a:lnTo>
                      <a:lnTo>
                        <a:pt x="22144" y="5293"/>
                      </a:lnTo>
                      <a:lnTo>
                        <a:pt x="22139" y="5298"/>
                      </a:lnTo>
                      <a:lnTo>
                        <a:pt x="22134" y="5300"/>
                      </a:lnTo>
                      <a:lnTo>
                        <a:pt x="22128" y="5301"/>
                      </a:lnTo>
                      <a:lnTo>
                        <a:pt x="22121" y="5302"/>
                      </a:lnTo>
                      <a:lnTo>
                        <a:pt x="22106" y="5300"/>
                      </a:lnTo>
                      <a:lnTo>
                        <a:pt x="22090" y="5296"/>
                      </a:lnTo>
                      <a:lnTo>
                        <a:pt x="22075" y="5295"/>
                      </a:lnTo>
                      <a:lnTo>
                        <a:pt x="22067" y="5295"/>
                      </a:lnTo>
                      <a:lnTo>
                        <a:pt x="22061" y="5296"/>
                      </a:lnTo>
                      <a:lnTo>
                        <a:pt x="22054" y="5299"/>
                      </a:lnTo>
                      <a:lnTo>
                        <a:pt x="22048" y="5303"/>
                      </a:lnTo>
                      <a:lnTo>
                        <a:pt x="22042" y="5308"/>
                      </a:lnTo>
                      <a:lnTo>
                        <a:pt x="22038" y="5317"/>
                      </a:lnTo>
                      <a:lnTo>
                        <a:pt x="22032" y="5311"/>
                      </a:lnTo>
                      <a:lnTo>
                        <a:pt x="22024" y="5304"/>
                      </a:lnTo>
                      <a:lnTo>
                        <a:pt x="22008" y="5290"/>
                      </a:lnTo>
                      <a:lnTo>
                        <a:pt x="22001" y="5282"/>
                      </a:lnTo>
                      <a:lnTo>
                        <a:pt x="21996" y="5275"/>
                      </a:lnTo>
                      <a:lnTo>
                        <a:pt x="21994" y="5270"/>
                      </a:lnTo>
                      <a:lnTo>
                        <a:pt x="21993" y="5267"/>
                      </a:lnTo>
                      <a:lnTo>
                        <a:pt x="21993" y="5263"/>
                      </a:lnTo>
                      <a:lnTo>
                        <a:pt x="21994" y="5258"/>
                      </a:lnTo>
                      <a:lnTo>
                        <a:pt x="21996" y="5245"/>
                      </a:lnTo>
                      <a:lnTo>
                        <a:pt x="21997" y="5228"/>
                      </a:lnTo>
                      <a:lnTo>
                        <a:pt x="21999" y="5210"/>
                      </a:lnTo>
                      <a:lnTo>
                        <a:pt x="22001" y="5203"/>
                      </a:lnTo>
                      <a:lnTo>
                        <a:pt x="22002" y="5199"/>
                      </a:lnTo>
                      <a:lnTo>
                        <a:pt x="21999" y="5194"/>
                      </a:lnTo>
                      <a:lnTo>
                        <a:pt x="21994" y="5191"/>
                      </a:lnTo>
                      <a:lnTo>
                        <a:pt x="21978" y="5181"/>
                      </a:lnTo>
                      <a:lnTo>
                        <a:pt x="21964" y="5175"/>
                      </a:lnTo>
                      <a:lnTo>
                        <a:pt x="21960" y="5172"/>
                      </a:lnTo>
                      <a:lnTo>
                        <a:pt x="21958" y="5171"/>
                      </a:lnTo>
                      <a:lnTo>
                        <a:pt x="21959" y="5165"/>
                      </a:lnTo>
                      <a:lnTo>
                        <a:pt x="21963" y="5161"/>
                      </a:lnTo>
                      <a:lnTo>
                        <a:pt x="21974" y="5151"/>
                      </a:lnTo>
                      <a:lnTo>
                        <a:pt x="21979" y="5146"/>
                      </a:lnTo>
                      <a:lnTo>
                        <a:pt x="21985" y="5140"/>
                      </a:lnTo>
                      <a:lnTo>
                        <a:pt x="21988" y="5135"/>
                      </a:lnTo>
                      <a:lnTo>
                        <a:pt x="21990" y="5128"/>
                      </a:lnTo>
                      <a:lnTo>
                        <a:pt x="21982" y="5128"/>
                      </a:lnTo>
                      <a:lnTo>
                        <a:pt x="21974" y="5127"/>
                      </a:lnTo>
                      <a:lnTo>
                        <a:pt x="21969" y="5125"/>
                      </a:lnTo>
                      <a:lnTo>
                        <a:pt x="21964" y="5123"/>
                      </a:lnTo>
                      <a:lnTo>
                        <a:pt x="21961" y="5120"/>
                      </a:lnTo>
                      <a:lnTo>
                        <a:pt x="21958" y="5115"/>
                      </a:lnTo>
                      <a:lnTo>
                        <a:pt x="21957" y="5110"/>
                      </a:lnTo>
                      <a:lnTo>
                        <a:pt x="21956" y="5105"/>
                      </a:lnTo>
                      <a:lnTo>
                        <a:pt x="21955" y="5094"/>
                      </a:lnTo>
                      <a:lnTo>
                        <a:pt x="21955" y="5082"/>
                      </a:lnTo>
                      <a:lnTo>
                        <a:pt x="21953" y="5070"/>
                      </a:lnTo>
                      <a:lnTo>
                        <a:pt x="21952" y="5063"/>
                      </a:lnTo>
                      <a:lnTo>
                        <a:pt x="21950" y="5058"/>
                      </a:lnTo>
                      <a:lnTo>
                        <a:pt x="21936" y="5022"/>
                      </a:lnTo>
                      <a:lnTo>
                        <a:pt x="21930" y="5009"/>
                      </a:lnTo>
                      <a:lnTo>
                        <a:pt x="21923" y="4999"/>
                      </a:lnTo>
                      <a:lnTo>
                        <a:pt x="21914" y="4990"/>
                      </a:lnTo>
                      <a:lnTo>
                        <a:pt x="21904" y="4983"/>
                      </a:lnTo>
                      <a:lnTo>
                        <a:pt x="21889" y="4973"/>
                      </a:lnTo>
                      <a:lnTo>
                        <a:pt x="21871" y="4961"/>
                      </a:lnTo>
                      <a:lnTo>
                        <a:pt x="21863" y="4957"/>
                      </a:lnTo>
                      <a:lnTo>
                        <a:pt x="21856" y="4954"/>
                      </a:lnTo>
                      <a:lnTo>
                        <a:pt x="21841" y="4947"/>
                      </a:lnTo>
                      <a:lnTo>
                        <a:pt x="21833" y="4944"/>
                      </a:lnTo>
                      <a:lnTo>
                        <a:pt x="21827" y="4939"/>
                      </a:lnTo>
                      <a:lnTo>
                        <a:pt x="21820" y="4934"/>
                      </a:lnTo>
                      <a:lnTo>
                        <a:pt x="21813" y="4928"/>
                      </a:lnTo>
                      <a:lnTo>
                        <a:pt x="21808" y="4919"/>
                      </a:lnTo>
                      <a:lnTo>
                        <a:pt x="21797" y="4908"/>
                      </a:lnTo>
                      <a:lnTo>
                        <a:pt x="21787" y="4897"/>
                      </a:lnTo>
                      <a:lnTo>
                        <a:pt x="21782" y="4894"/>
                      </a:lnTo>
                      <a:lnTo>
                        <a:pt x="21779" y="4892"/>
                      </a:lnTo>
                      <a:lnTo>
                        <a:pt x="21777" y="4893"/>
                      </a:lnTo>
                      <a:lnTo>
                        <a:pt x="21773" y="4895"/>
                      </a:lnTo>
                      <a:lnTo>
                        <a:pt x="21766" y="4900"/>
                      </a:lnTo>
                      <a:lnTo>
                        <a:pt x="21747" y="4920"/>
                      </a:lnTo>
                      <a:lnTo>
                        <a:pt x="21730" y="4939"/>
                      </a:lnTo>
                      <a:lnTo>
                        <a:pt x="21720" y="4951"/>
                      </a:lnTo>
                      <a:lnTo>
                        <a:pt x="21716" y="4956"/>
                      </a:lnTo>
                      <a:lnTo>
                        <a:pt x="21712" y="4958"/>
                      </a:lnTo>
                      <a:lnTo>
                        <a:pt x="21708" y="4958"/>
                      </a:lnTo>
                      <a:lnTo>
                        <a:pt x="21704" y="4957"/>
                      </a:lnTo>
                      <a:lnTo>
                        <a:pt x="21701" y="4954"/>
                      </a:lnTo>
                      <a:lnTo>
                        <a:pt x="21697" y="4950"/>
                      </a:lnTo>
                      <a:lnTo>
                        <a:pt x="21694" y="4945"/>
                      </a:lnTo>
                      <a:lnTo>
                        <a:pt x="21692" y="4939"/>
                      </a:lnTo>
                      <a:lnTo>
                        <a:pt x="21688" y="4928"/>
                      </a:lnTo>
                      <a:lnTo>
                        <a:pt x="21687" y="4913"/>
                      </a:lnTo>
                      <a:lnTo>
                        <a:pt x="21687" y="4907"/>
                      </a:lnTo>
                      <a:lnTo>
                        <a:pt x="21687" y="4900"/>
                      </a:lnTo>
                      <a:lnTo>
                        <a:pt x="21689" y="4895"/>
                      </a:lnTo>
                      <a:lnTo>
                        <a:pt x="21691" y="4890"/>
                      </a:lnTo>
                      <a:lnTo>
                        <a:pt x="21694" y="4886"/>
                      </a:lnTo>
                      <a:lnTo>
                        <a:pt x="21698" y="4882"/>
                      </a:lnTo>
                      <a:lnTo>
                        <a:pt x="21708" y="4874"/>
                      </a:lnTo>
                      <a:lnTo>
                        <a:pt x="21719" y="4867"/>
                      </a:lnTo>
                      <a:lnTo>
                        <a:pt x="21730" y="4859"/>
                      </a:lnTo>
                      <a:lnTo>
                        <a:pt x="21734" y="4855"/>
                      </a:lnTo>
                      <a:lnTo>
                        <a:pt x="21738" y="4850"/>
                      </a:lnTo>
                      <a:lnTo>
                        <a:pt x="21740" y="4846"/>
                      </a:lnTo>
                      <a:lnTo>
                        <a:pt x="21742" y="4842"/>
                      </a:lnTo>
                      <a:lnTo>
                        <a:pt x="21741" y="4836"/>
                      </a:lnTo>
                      <a:lnTo>
                        <a:pt x="21739" y="4831"/>
                      </a:lnTo>
                      <a:lnTo>
                        <a:pt x="21735" y="4826"/>
                      </a:lnTo>
                      <a:lnTo>
                        <a:pt x="21729" y="4820"/>
                      </a:lnTo>
                      <a:lnTo>
                        <a:pt x="21714" y="4808"/>
                      </a:lnTo>
                      <a:lnTo>
                        <a:pt x="21697" y="4797"/>
                      </a:lnTo>
                      <a:lnTo>
                        <a:pt x="21681" y="4786"/>
                      </a:lnTo>
                      <a:lnTo>
                        <a:pt x="21666" y="4775"/>
                      </a:lnTo>
                      <a:lnTo>
                        <a:pt x="21642" y="4753"/>
                      </a:lnTo>
                      <a:lnTo>
                        <a:pt x="21608" y="4721"/>
                      </a:lnTo>
                      <a:lnTo>
                        <a:pt x="21592" y="4704"/>
                      </a:lnTo>
                      <a:lnTo>
                        <a:pt x="21579" y="4689"/>
                      </a:lnTo>
                      <a:lnTo>
                        <a:pt x="21569" y="4676"/>
                      </a:lnTo>
                      <a:lnTo>
                        <a:pt x="21567" y="4671"/>
                      </a:lnTo>
                      <a:lnTo>
                        <a:pt x="21566" y="4667"/>
                      </a:lnTo>
                      <a:lnTo>
                        <a:pt x="21567" y="4674"/>
                      </a:lnTo>
                      <a:lnTo>
                        <a:pt x="21570" y="4680"/>
                      </a:lnTo>
                      <a:lnTo>
                        <a:pt x="21578" y="4692"/>
                      </a:lnTo>
                      <a:lnTo>
                        <a:pt x="21554" y="4702"/>
                      </a:lnTo>
                      <a:lnTo>
                        <a:pt x="21526" y="4712"/>
                      </a:lnTo>
                      <a:lnTo>
                        <a:pt x="21511" y="4716"/>
                      </a:lnTo>
                      <a:lnTo>
                        <a:pt x="21496" y="4720"/>
                      </a:lnTo>
                      <a:lnTo>
                        <a:pt x="21480" y="4724"/>
                      </a:lnTo>
                      <a:lnTo>
                        <a:pt x="21465" y="4726"/>
                      </a:lnTo>
                      <a:lnTo>
                        <a:pt x="21451" y="4726"/>
                      </a:lnTo>
                      <a:lnTo>
                        <a:pt x="21437" y="4725"/>
                      </a:lnTo>
                      <a:lnTo>
                        <a:pt x="21424" y="4722"/>
                      </a:lnTo>
                      <a:lnTo>
                        <a:pt x="21412" y="4717"/>
                      </a:lnTo>
                      <a:lnTo>
                        <a:pt x="21408" y="4714"/>
                      </a:lnTo>
                      <a:lnTo>
                        <a:pt x="21402" y="4710"/>
                      </a:lnTo>
                      <a:lnTo>
                        <a:pt x="21398" y="4706"/>
                      </a:lnTo>
                      <a:lnTo>
                        <a:pt x="21395" y="4701"/>
                      </a:lnTo>
                      <a:lnTo>
                        <a:pt x="21391" y="4695"/>
                      </a:lnTo>
                      <a:lnTo>
                        <a:pt x="21388" y="4689"/>
                      </a:lnTo>
                      <a:lnTo>
                        <a:pt x="21386" y="4681"/>
                      </a:lnTo>
                      <a:lnTo>
                        <a:pt x="21385" y="4674"/>
                      </a:lnTo>
                      <a:lnTo>
                        <a:pt x="21383" y="4666"/>
                      </a:lnTo>
                      <a:lnTo>
                        <a:pt x="21382" y="4659"/>
                      </a:lnTo>
                      <a:lnTo>
                        <a:pt x="21380" y="4655"/>
                      </a:lnTo>
                      <a:lnTo>
                        <a:pt x="21376" y="4652"/>
                      </a:lnTo>
                      <a:lnTo>
                        <a:pt x="21373" y="4650"/>
                      </a:lnTo>
                      <a:lnTo>
                        <a:pt x="21370" y="4649"/>
                      </a:lnTo>
                      <a:lnTo>
                        <a:pt x="21365" y="4648"/>
                      </a:lnTo>
                      <a:lnTo>
                        <a:pt x="21361" y="4648"/>
                      </a:lnTo>
                      <a:lnTo>
                        <a:pt x="21351" y="4649"/>
                      </a:lnTo>
                      <a:lnTo>
                        <a:pt x="21340" y="4650"/>
                      </a:lnTo>
                      <a:lnTo>
                        <a:pt x="21327" y="4651"/>
                      </a:lnTo>
                      <a:lnTo>
                        <a:pt x="21321" y="4650"/>
                      </a:lnTo>
                      <a:lnTo>
                        <a:pt x="21313" y="4649"/>
                      </a:lnTo>
                      <a:lnTo>
                        <a:pt x="21301" y="4645"/>
                      </a:lnTo>
                      <a:lnTo>
                        <a:pt x="21294" y="4642"/>
                      </a:lnTo>
                      <a:lnTo>
                        <a:pt x="21292" y="4640"/>
                      </a:lnTo>
                      <a:lnTo>
                        <a:pt x="21289" y="4638"/>
                      </a:lnTo>
                      <a:lnTo>
                        <a:pt x="21288" y="4636"/>
                      </a:lnTo>
                      <a:lnTo>
                        <a:pt x="21288" y="4633"/>
                      </a:lnTo>
                      <a:lnTo>
                        <a:pt x="21289" y="4628"/>
                      </a:lnTo>
                      <a:lnTo>
                        <a:pt x="21294" y="4624"/>
                      </a:lnTo>
                      <a:lnTo>
                        <a:pt x="21299" y="4618"/>
                      </a:lnTo>
                      <a:lnTo>
                        <a:pt x="21306" y="4613"/>
                      </a:lnTo>
                      <a:lnTo>
                        <a:pt x="21320" y="4603"/>
                      </a:lnTo>
                      <a:lnTo>
                        <a:pt x="21334" y="4594"/>
                      </a:lnTo>
                      <a:lnTo>
                        <a:pt x="21343" y="4587"/>
                      </a:lnTo>
                      <a:lnTo>
                        <a:pt x="21345" y="4585"/>
                      </a:lnTo>
                      <a:lnTo>
                        <a:pt x="21345" y="4584"/>
                      </a:lnTo>
                      <a:lnTo>
                        <a:pt x="21344" y="4582"/>
                      </a:lnTo>
                      <a:lnTo>
                        <a:pt x="21340" y="4581"/>
                      </a:lnTo>
                      <a:lnTo>
                        <a:pt x="21337" y="4580"/>
                      </a:lnTo>
                      <a:lnTo>
                        <a:pt x="21330" y="4580"/>
                      </a:lnTo>
                      <a:lnTo>
                        <a:pt x="21321" y="4581"/>
                      </a:lnTo>
                      <a:lnTo>
                        <a:pt x="21313" y="4584"/>
                      </a:lnTo>
                      <a:lnTo>
                        <a:pt x="21305" y="4586"/>
                      </a:lnTo>
                      <a:lnTo>
                        <a:pt x="21296" y="4587"/>
                      </a:lnTo>
                      <a:lnTo>
                        <a:pt x="21293" y="4586"/>
                      </a:lnTo>
                      <a:lnTo>
                        <a:pt x="21288" y="4585"/>
                      </a:lnTo>
                      <a:lnTo>
                        <a:pt x="21285" y="4582"/>
                      </a:lnTo>
                      <a:lnTo>
                        <a:pt x="21282" y="4580"/>
                      </a:lnTo>
                      <a:lnTo>
                        <a:pt x="21279" y="4576"/>
                      </a:lnTo>
                      <a:lnTo>
                        <a:pt x="21274" y="4569"/>
                      </a:lnTo>
                      <a:lnTo>
                        <a:pt x="21268" y="4553"/>
                      </a:lnTo>
                      <a:lnTo>
                        <a:pt x="21262" y="4537"/>
                      </a:lnTo>
                      <a:lnTo>
                        <a:pt x="21257" y="4524"/>
                      </a:lnTo>
                      <a:lnTo>
                        <a:pt x="21246" y="4504"/>
                      </a:lnTo>
                      <a:lnTo>
                        <a:pt x="21237" y="4490"/>
                      </a:lnTo>
                      <a:lnTo>
                        <a:pt x="21229" y="4478"/>
                      </a:lnTo>
                      <a:lnTo>
                        <a:pt x="21224" y="4473"/>
                      </a:lnTo>
                      <a:lnTo>
                        <a:pt x="21220" y="4470"/>
                      </a:lnTo>
                      <a:lnTo>
                        <a:pt x="21215" y="4465"/>
                      </a:lnTo>
                      <a:lnTo>
                        <a:pt x="21209" y="4463"/>
                      </a:lnTo>
                      <a:lnTo>
                        <a:pt x="21203" y="4461"/>
                      </a:lnTo>
                      <a:lnTo>
                        <a:pt x="21196" y="4459"/>
                      </a:lnTo>
                      <a:lnTo>
                        <a:pt x="21179" y="4457"/>
                      </a:lnTo>
                      <a:lnTo>
                        <a:pt x="21158" y="4455"/>
                      </a:lnTo>
                      <a:lnTo>
                        <a:pt x="21153" y="4455"/>
                      </a:lnTo>
                      <a:lnTo>
                        <a:pt x="21148" y="4454"/>
                      </a:lnTo>
                      <a:lnTo>
                        <a:pt x="21139" y="4451"/>
                      </a:lnTo>
                      <a:lnTo>
                        <a:pt x="21131" y="4445"/>
                      </a:lnTo>
                      <a:lnTo>
                        <a:pt x="21122" y="4439"/>
                      </a:lnTo>
                      <a:lnTo>
                        <a:pt x="21114" y="4433"/>
                      </a:lnTo>
                      <a:lnTo>
                        <a:pt x="21105" y="4426"/>
                      </a:lnTo>
                      <a:lnTo>
                        <a:pt x="21096" y="4422"/>
                      </a:lnTo>
                      <a:lnTo>
                        <a:pt x="21092" y="4421"/>
                      </a:lnTo>
                      <a:lnTo>
                        <a:pt x="21087" y="4420"/>
                      </a:lnTo>
                      <a:lnTo>
                        <a:pt x="21067" y="4419"/>
                      </a:lnTo>
                      <a:lnTo>
                        <a:pt x="21050" y="4416"/>
                      </a:lnTo>
                      <a:lnTo>
                        <a:pt x="21031" y="4413"/>
                      </a:lnTo>
                      <a:lnTo>
                        <a:pt x="21013" y="4409"/>
                      </a:lnTo>
                      <a:lnTo>
                        <a:pt x="20946" y="4391"/>
                      </a:lnTo>
                      <a:lnTo>
                        <a:pt x="20913" y="4383"/>
                      </a:lnTo>
                      <a:lnTo>
                        <a:pt x="20883" y="4373"/>
                      </a:lnTo>
                      <a:lnTo>
                        <a:pt x="20869" y="4370"/>
                      </a:lnTo>
                      <a:lnTo>
                        <a:pt x="20856" y="4368"/>
                      </a:lnTo>
                      <a:lnTo>
                        <a:pt x="20842" y="4365"/>
                      </a:lnTo>
                      <a:lnTo>
                        <a:pt x="20831" y="4365"/>
                      </a:lnTo>
                      <a:lnTo>
                        <a:pt x="20805" y="4365"/>
                      </a:lnTo>
                      <a:lnTo>
                        <a:pt x="20790" y="4364"/>
                      </a:lnTo>
                      <a:lnTo>
                        <a:pt x="20776" y="4364"/>
                      </a:lnTo>
                      <a:lnTo>
                        <a:pt x="20763" y="4363"/>
                      </a:lnTo>
                      <a:lnTo>
                        <a:pt x="20752" y="4363"/>
                      </a:lnTo>
                      <a:lnTo>
                        <a:pt x="20743" y="4363"/>
                      </a:lnTo>
                      <a:lnTo>
                        <a:pt x="20736" y="4363"/>
                      </a:lnTo>
                      <a:lnTo>
                        <a:pt x="20733" y="4362"/>
                      </a:lnTo>
                      <a:lnTo>
                        <a:pt x="20731" y="4361"/>
                      </a:lnTo>
                      <a:lnTo>
                        <a:pt x="20730" y="4359"/>
                      </a:lnTo>
                      <a:lnTo>
                        <a:pt x="20729" y="4357"/>
                      </a:lnTo>
                      <a:lnTo>
                        <a:pt x="20727" y="4353"/>
                      </a:lnTo>
                      <a:lnTo>
                        <a:pt x="20727" y="4349"/>
                      </a:lnTo>
                      <a:lnTo>
                        <a:pt x="20730" y="4338"/>
                      </a:lnTo>
                      <a:lnTo>
                        <a:pt x="20731" y="4331"/>
                      </a:lnTo>
                      <a:lnTo>
                        <a:pt x="20732" y="4323"/>
                      </a:lnTo>
                      <a:lnTo>
                        <a:pt x="20732" y="4309"/>
                      </a:lnTo>
                      <a:lnTo>
                        <a:pt x="20729" y="4295"/>
                      </a:lnTo>
                      <a:lnTo>
                        <a:pt x="20725" y="4281"/>
                      </a:lnTo>
                      <a:lnTo>
                        <a:pt x="20719" y="4253"/>
                      </a:lnTo>
                      <a:lnTo>
                        <a:pt x="20717" y="4238"/>
                      </a:lnTo>
                      <a:lnTo>
                        <a:pt x="20716" y="4224"/>
                      </a:lnTo>
                      <a:lnTo>
                        <a:pt x="20716" y="4212"/>
                      </a:lnTo>
                      <a:lnTo>
                        <a:pt x="20713" y="4200"/>
                      </a:lnTo>
                      <a:lnTo>
                        <a:pt x="20710" y="4191"/>
                      </a:lnTo>
                      <a:lnTo>
                        <a:pt x="20706" y="4180"/>
                      </a:lnTo>
                      <a:lnTo>
                        <a:pt x="20701" y="4170"/>
                      </a:lnTo>
                      <a:lnTo>
                        <a:pt x="20698" y="4159"/>
                      </a:lnTo>
                      <a:lnTo>
                        <a:pt x="20695" y="4148"/>
                      </a:lnTo>
                      <a:lnTo>
                        <a:pt x="20694" y="4138"/>
                      </a:lnTo>
                      <a:lnTo>
                        <a:pt x="20695" y="4126"/>
                      </a:lnTo>
                      <a:lnTo>
                        <a:pt x="20698" y="4115"/>
                      </a:lnTo>
                      <a:lnTo>
                        <a:pt x="20703" y="4104"/>
                      </a:lnTo>
                      <a:lnTo>
                        <a:pt x="20708" y="4094"/>
                      </a:lnTo>
                      <a:lnTo>
                        <a:pt x="20714" y="4085"/>
                      </a:lnTo>
                      <a:lnTo>
                        <a:pt x="20721" y="4077"/>
                      </a:lnTo>
                      <a:lnTo>
                        <a:pt x="20736" y="4059"/>
                      </a:lnTo>
                      <a:lnTo>
                        <a:pt x="20744" y="4051"/>
                      </a:lnTo>
                      <a:lnTo>
                        <a:pt x="20750" y="4042"/>
                      </a:lnTo>
                      <a:lnTo>
                        <a:pt x="20756" y="4032"/>
                      </a:lnTo>
                      <a:lnTo>
                        <a:pt x="20760" y="4023"/>
                      </a:lnTo>
                      <a:lnTo>
                        <a:pt x="20763" y="4012"/>
                      </a:lnTo>
                      <a:lnTo>
                        <a:pt x="20765" y="4000"/>
                      </a:lnTo>
                      <a:lnTo>
                        <a:pt x="20764" y="3987"/>
                      </a:lnTo>
                      <a:lnTo>
                        <a:pt x="20761" y="3973"/>
                      </a:lnTo>
                      <a:lnTo>
                        <a:pt x="20758" y="3964"/>
                      </a:lnTo>
                      <a:lnTo>
                        <a:pt x="20754" y="3955"/>
                      </a:lnTo>
                      <a:lnTo>
                        <a:pt x="20742" y="3936"/>
                      </a:lnTo>
                      <a:lnTo>
                        <a:pt x="20726" y="3915"/>
                      </a:lnTo>
                      <a:lnTo>
                        <a:pt x="20711" y="3894"/>
                      </a:lnTo>
                      <a:lnTo>
                        <a:pt x="20696" y="3874"/>
                      </a:lnTo>
                      <a:lnTo>
                        <a:pt x="20683" y="3855"/>
                      </a:lnTo>
                      <a:lnTo>
                        <a:pt x="20679" y="3846"/>
                      </a:lnTo>
                      <a:lnTo>
                        <a:pt x="20675" y="3838"/>
                      </a:lnTo>
                      <a:lnTo>
                        <a:pt x="20673" y="3830"/>
                      </a:lnTo>
                      <a:lnTo>
                        <a:pt x="20672" y="3823"/>
                      </a:lnTo>
                      <a:lnTo>
                        <a:pt x="20671" y="3827"/>
                      </a:lnTo>
                      <a:lnTo>
                        <a:pt x="20670" y="3830"/>
                      </a:lnTo>
                      <a:lnTo>
                        <a:pt x="20668" y="3834"/>
                      </a:lnTo>
                      <a:lnTo>
                        <a:pt x="20666" y="3836"/>
                      </a:lnTo>
                      <a:lnTo>
                        <a:pt x="20662" y="3837"/>
                      </a:lnTo>
                      <a:lnTo>
                        <a:pt x="20658" y="3839"/>
                      </a:lnTo>
                      <a:lnTo>
                        <a:pt x="20649" y="3839"/>
                      </a:lnTo>
                      <a:lnTo>
                        <a:pt x="20640" y="3838"/>
                      </a:lnTo>
                      <a:lnTo>
                        <a:pt x="20630" y="3835"/>
                      </a:lnTo>
                      <a:lnTo>
                        <a:pt x="20618" y="3830"/>
                      </a:lnTo>
                      <a:lnTo>
                        <a:pt x="20607" y="3824"/>
                      </a:lnTo>
                      <a:lnTo>
                        <a:pt x="20597" y="3816"/>
                      </a:lnTo>
                      <a:lnTo>
                        <a:pt x="20589" y="3808"/>
                      </a:lnTo>
                      <a:lnTo>
                        <a:pt x="20581" y="3798"/>
                      </a:lnTo>
                      <a:lnTo>
                        <a:pt x="20576" y="3787"/>
                      </a:lnTo>
                      <a:lnTo>
                        <a:pt x="20573" y="3782"/>
                      </a:lnTo>
                      <a:lnTo>
                        <a:pt x="20572" y="3776"/>
                      </a:lnTo>
                      <a:lnTo>
                        <a:pt x="20572" y="3771"/>
                      </a:lnTo>
                      <a:lnTo>
                        <a:pt x="20573" y="3764"/>
                      </a:lnTo>
                      <a:lnTo>
                        <a:pt x="20575" y="3759"/>
                      </a:lnTo>
                      <a:lnTo>
                        <a:pt x="20577" y="3753"/>
                      </a:lnTo>
                      <a:lnTo>
                        <a:pt x="20580" y="3747"/>
                      </a:lnTo>
                      <a:lnTo>
                        <a:pt x="20584" y="3741"/>
                      </a:lnTo>
                      <a:lnTo>
                        <a:pt x="20599" y="3723"/>
                      </a:lnTo>
                      <a:lnTo>
                        <a:pt x="20606" y="3715"/>
                      </a:lnTo>
                      <a:lnTo>
                        <a:pt x="20610" y="3708"/>
                      </a:lnTo>
                      <a:lnTo>
                        <a:pt x="20615" y="3700"/>
                      </a:lnTo>
                      <a:lnTo>
                        <a:pt x="20619" y="3690"/>
                      </a:lnTo>
                      <a:lnTo>
                        <a:pt x="20621" y="3680"/>
                      </a:lnTo>
                      <a:lnTo>
                        <a:pt x="20623" y="3667"/>
                      </a:lnTo>
                      <a:lnTo>
                        <a:pt x="20623" y="3658"/>
                      </a:lnTo>
                      <a:lnTo>
                        <a:pt x="20622" y="3649"/>
                      </a:lnTo>
                      <a:lnTo>
                        <a:pt x="20618" y="3635"/>
                      </a:lnTo>
                      <a:lnTo>
                        <a:pt x="20616" y="3629"/>
                      </a:lnTo>
                      <a:lnTo>
                        <a:pt x="20615" y="3622"/>
                      </a:lnTo>
                      <a:lnTo>
                        <a:pt x="20616" y="3615"/>
                      </a:lnTo>
                      <a:lnTo>
                        <a:pt x="20619" y="3608"/>
                      </a:lnTo>
                      <a:lnTo>
                        <a:pt x="20632" y="3593"/>
                      </a:lnTo>
                      <a:lnTo>
                        <a:pt x="20656" y="3567"/>
                      </a:lnTo>
                      <a:lnTo>
                        <a:pt x="20678" y="3542"/>
                      </a:lnTo>
                      <a:lnTo>
                        <a:pt x="20684" y="3533"/>
                      </a:lnTo>
                      <a:lnTo>
                        <a:pt x="20686" y="3530"/>
                      </a:lnTo>
                      <a:lnTo>
                        <a:pt x="20686" y="3529"/>
                      </a:lnTo>
                      <a:lnTo>
                        <a:pt x="20684" y="3527"/>
                      </a:lnTo>
                      <a:lnTo>
                        <a:pt x="20681" y="3524"/>
                      </a:lnTo>
                      <a:lnTo>
                        <a:pt x="20670" y="3521"/>
                      </a:lnTo>
                      <a:lnTo>
                        <a:pt x="20665" y="3520"/>
                      </a:lnTo>
                      <a:lnTo>
                        <a:pt x="20661" y="3518"/>
                      </a:lnTo>
                      <a:lnTo>
                        <a:pt x="20659" y="3516"/>
                      </a:lnTo>
                      <a:lnTo>
                        <a:pt x="20658" y="3515"/>
                      </a:lnTo>
                      <a:lnTo>
                        <a:pt x="20659" y="3513"/>
                      </a:lnTo>
                      <a:lnTo>
                        <a:pt x="20660" y="3508"/>
                      </a:lnTo>
                      <a:lnTo>
                        <a:pt x="20661" y="3504"/>
                      </a:lnTo>
                      <a:lnTo>
                        <a:pt x="20661" y="3499"/>
                      </a:lnTo>
                      <a:lnTo>
                        <a:pt x="20661" y="3495"/>
                      </a:lnTo>
                      <a:lnTo>
                        <a:pt x="20659" y="3488"/>
                      </a:lnTo>
                      <a:lnTo>
                        <a:pt x="20656" y="3480"/>
                      </a:lnTo>
                      <a:lnTo>
                        <a:pt x="20653" y="3472"/>
                      </a:lnTo>
                      <a:lnTo>
                        <a:pt x="20652" y="3464"/>
                      </a:lnTo>
                      <a:lnTo>
                        <a:pt x="20652" y="3459"/>
                      </a:lnTo>
                      <a:lnTo>
                        <a:pt x="20653" y="3454"/>
                      </a:lnTo>
                      <a:lnTo>
                        <a:pt x="20656" y="3448"/>
                      </a:lnTo>
                      <a:lnTo>
                        <a:pt x="20659" y="3442"/>
                      </a:lnTo>
                      <a:lnTo>
                        <a:pt x="20665" y="3433"/>
                      </a:lnTo>
                      <a:lnTo>
                        <a:pt x="20673" y="3417"/>
                      </a:lnTo>
                      <a:lnTo>
                        <a:pt x="20678" y="3408"/>
                      </a:lnTo>
                      <a:lnTo>
                        <a:pt x="20681" y="3401"/>
                      </a:lnTo>
                      <a:lnTo>
                        <a:pt x="20682" y="3394"/>
                      </a:lnTo>
                      <a:lnTo>
                        <a:pt x="20682" y="3391"/>
                      </a:lnTo>
                      <a:lnTo>
                        <a:pt x="20681" y="3390"/>
                      </a:lnTo>
                      <a:lnTo>
                        <a:pt x="20671" y="3380"/>
                      </a:lnTo>
                      <a:lnTo>
                        <a:pt x="20653" y="3365"/>
                      </a:lnTo>
                      <a:lnTo>
                        <a:pt x="20644" y="3356"/>
                      </a:lnTo>
                      <a:lnTo>
                        <a:pt x="20636" y="3350"/>
                      </a:lnTo>
                      <a:lnTo>
                        <a:pt x="20632" y="3343"/>
                      </a:lnTo>
                      <a:lnTo>
                        <a:pt x="20632" y="3341"/>
                      </a:lnTo>
                      <a:lnTo>
                        <a:pt x="20632" y="3339"/>
                      </a:lnTo>
                      <a:lnTo>
                        <a:pt x="20635" y="3337"/>
                      </a:lnTo>
                      <a:lnTo>
                        <a:pt x="20640" y="3335"/>
                      </a:lnTo>
                      <a:lnTo>
                        <a:pt x="20645" y="3335"/>
                      </a:lnTo>
                      <a:lnTo>
                        <a:pt x="20650" y="3336"/>
                      </a:lnTo>
                      <a:lnTo>
                        <a:pt x="20662" y="3339"/>
                      </a:lnTo>
                      <a:lnTo>
                        <a:pt x="20675" y="3344"/>
                      </a:lnTo>
                      <a:lnTo>
                        <a:pt x="20701" y="3356"/>
                      </a:lnTo>
                      <a:lnTo>
                        <a:pt x="20712" y="3361"/>
                      </a:lnTo>
                      <a:lnTo>
                        <a:pt x="20718" y="3362"/>
                      </a:lnTo>
                      <a:lnTo>
                        <a:pt x="20722" y="3363"/>
                      </a:lnTo>
                      <a:lnTo>
                        <a:pt x="20731" y="3362"/>
                      </a:lnTo>
                      <a:lnTo>
                        <a:pt x="20737" y="3360"/>
                      </a:lnTo>
                      <a:lnTo>
                        <a:pt x="20742" y="3355"/>
                      </a:lnTo>
                      <a:lnTo>
                        <a:pt x="20744" y="3351"/>
                      </a:lnTo>
                      <a:lnTo>
                        <a:pt x="20744" y="3345"/>
                      </a:lnTo>
                      <a:lnTo>
                        <a:pt x="20742" y="3339"/>
                      </a:lnTo>
                      <a:lnTo>
                        <a:pt x="20739" y="3331"/>
                      </a:lnTo>
                      <a:lnTo>
                        <a:pt x="20735" y="3324"/>
                      </a:lnTo>
                      <a:lnTo>
                        <a:pt x="20727" y="3309"/>
                      </a:lnTo>
                      <a:lnTo>
                        <a:pt x="20721" y="3293"/>
                      </a:lnTo>
                      <a:lnTo>
                        <a:pt x="20719" y="3287"/>
                      </a:lnTo>
                      <a:lnTo>
                        <a:pt x="20718" y="3280"/>
                      </a:lnTo>
                      <a:lnTo>
                        <a:pt x="20719" y="3276"/>
                      </a:lnTo>
                      <a:lnTo>
                        <a:pt x="20721" y="3272"/>
                      </a:lnTo>
                      <a:lnTo>
                        <a:pt x="20726" y="3267"/>
                      </a:lnTo>
                      <a:lnTo>
                        <a:pt x="20732" y="3264"/>
                      </a:lnTo>
                      <a:lnTo>
                        <a:pt x="20745" y="3258"/>
                      </a:lnTo>
                      <a:lnTo>
                        <a:pt x="20758" y="3251"/>
                      </a:lnTo>
                      <a:lnTo>
                        <a:pt x="20771" y="3244"/>
                      </a:lnTo>
                      <a:lnTo>
                        <a:pt x="20776" y="3240"/>
                      </a:lnTo>
                      <a:lnTo>
                        <a:pt x="20781" y="3236"/>
                      </a:lnTo>
                      <a:lnTo>
                        <a:pt x="20784" y="3231"/>
                      </a:lnTo>
                      <a:lnTo>
                        <a:pt x="20786" y="3227"/>
                      </a:lnTo>
                      <a:lnTo>
                        <a:pt x="20787" y="3221"/>
                      </a:lnTo>
                      <a:lnTo>
                        <a:pt x="20786" y="3215"/>
                      </a:lnTo>
                      <a:lnTo>
                        <a:pt x="20784" y="3208"/>
                      </a:lnTo>
                      <a:lnTo>
                        <a:pt x="20780" y="3200"/>
                      </a:lnTo>
                      <a:lnTo>
                        <a:pt x="20773" y="3191"/>
                      </a:lnTo>
                      <a:lnTo>
                        <a:pt x="20767" y="3184"/>
                      </a:lnTo>
                      <a:lnTo>
                        <a:pt x="20759" y="3178"/>
                      </a:lnTo>
                      <a:lnTo>
                        <a:pt x="20750" y="3173"/>
                      </a:lnTo>
                      <a:lnTo>
                        <a:pt x="20743" y="3169"/>
                      </a:lnTo>
                      <a:lnTo>
                        <a:pt x="20733" y="3164"/>
                      </a:lnTo>
                      <a:lnTo>
                        <a:pt x="20714" y="3159"/>
                      </a:lnTo>
                      <a:lnTo>
                        <a:pt x="20695" y="3156"/>
                      </a:lnTo>
                      <a:lnTo>
                        <a:pt x="20674" y="3152"/>
                      </a:lnTo>
                      <a:lnTo>
                        <a:pt x="20655" y="3150"/>
                      </a:lnTo>
                      <a:lnTo>
                        <a:pt x="20635" y="3148"/>
                      </a:lnTo>
                      <a:lnTo>
                        <a:pt x="20632" y="3148"/>
                      </a:lnTo>
                      <a:lnTo>
                        <a:pt x="20628" y="3149"/>
                      </a:lnTo>
                      <a:lnTo>
                        <a:pt x="20615" y="3154"/>
                      </a:lnTo>
                      <a:lnTo>
                        <a:pt x="20599" y="3163"/>
                      </a:lnTo>
                      <a:lnTo>
                        <a:pt x="20583" y="3174"/>
                      </a:lnTo>
                      <a:lnTo>
                        <a:pt x="20550" y="3196"/>
                      </a:lnTo>
                      <a:lnTo>
                        <a:pt x="20529" y="3211"/>
                      </a:lnTo>
                      <a:lnTo>
                        <a:pt x="20522" y="3215"/>
                      </a:lnTo>
                      <a:lnTo>
                        <a:pt x="20518" y="3221"/>
                      </a:lnTo>
                      <a:lnTo>
                        <a:pt x="20508" y="3231"/>
                      </a:lnTo>
                      <a:lnTo>
                        <a:pt x="20502" y="3243"/>
                      </a:lnTo>
                      <a:lnTo>
                        <a:pt x="20496" y="3255"/>
                      </a:lnTo>
                      <a:lnTo>
                        <a:pt x="20487" y="3282"/>
                      </a:lnTo>
                      <a:lnTo>
                        <a:pt x="20480" y="3295"/>
                      </a:lnTo>
                      <a:lnTo>
                        <a:pt x="20473" y="3310"/>
                      </a:lnTo>
                      <a:lnTo>
                        <a:pt x="20470" y="3312"/>
                      </a:lnTo>
                      <a:lnTo>
                        <a:pt x="20467" y="3315"/>
                      </a:lnTo>
                      <a:lnTo>
                        <a:pt x="20458" y="3319"/>
                      </a:lnTo>
                      <a:lnTo>
                        <a:pt x="20448" y="3324"/>
                      </a:lnTo>
                      <a:lnTo>
                        <a:pt x="20436" y="3329"/>
                      </a:lnTo>
                      <a:lnTo>
                        <a:pt x="20423" y="3333"/>
                      </a:lnTo>
                      <a:lnTo>
                        <a:pt x="20411" y="3339"/>
                      </a:lnTo>
                      <a:lnTo>
                        <a:pt x="20400" y="3345"/>
                      </a:lnTo>
                      <a:lnTo>
                        <a:pt x="20394" y="3349"/>
                      </a:lnTo>
                      <a:lnTo>
                        <a:pt x="20391" y="3352"/>
                      </a:lnTo>
                      <a:lnTo>
                        <a:pt x="20378" y="3367"/>
                      </a:lnTo>
                      <a:lnTo>
                        <a:pt x="20367" y="3383"/>
                      </a:lnTo>
                      <a:lnTo>
                        <a:pt x="20359" y="3400"/>
                      </a:lnTo>
                      <a:lnTo>
                        <a:pt x="20352" y="3417"/>
                      </a:lnTo>
                      <a:lnTo>
                        <a:pt x="20347" y="3434"/>
                      </a:lnTo>
                      <a:lnTo>
                        <a:pt x="20342" y="3453"/>
                      </a:lnTo>
                      <a:lnTo>
                        <a:pt x="20340" y="3472"/>
                      </a:lnTo>
                      <a:lnTo>
                        <a:pt x="20337" y="3492"/>
                      </a:lnTo>
                      <a:lnTo>
                        <a:pt x="20338" y="3490"/>
                      </a:lnTo>
                      <a:lnTo>
                        <a:pt x="20339" y="3489"/>
                      </a:lnTo>
                      <a:lnTo>
                        <a:pt x="20343" y="3489"/>
                      </a:lnTo>
                      <a:lnTo>
                        <a:pt x="20349" y="3489"/>
                      </a:lnTo>
                      <a:lnTo>
                        <a:pt x="20355" y="3491"/>
                      </a:lnTo>
                      <a:lnTo>
                        <a:pt x="20368" y="3497"/>
                      </a:lnTo>
                      <a:lnTo>
                        <a:pt x="20376" y="3501"/>
                      </a:lnTo>
                      <a:lnTo>
                        <a:pt x="20374" y="3505"/>
                      </a:lnTo>
                      <a:lnTo>
                        <a:pt x="20373" y="3510"/>
                      </a:lnTo>
                      <a:lnTo>
                        <a:pt x="20369" y="3524"/>
                      </a:lnTo>
                      <a:lnTo>
                        <a:pt x="20365" y="3558"/>
                      </a:lnTo>
                      <a:lnTo>
                        <a:pt x="20363" y="3573"/>
                      </a:lnTo>
                      <a:lnTo>
                        <a:pt x="20361" y="3586"/>
                      </a:lnTo>
                      <a:lnTo>
                        <a:pt x="20360" y="3592"/>
                      </a:lnTo>
                      <a:lnTo>
                        <a:pt x="20358" y="3595"/>
                      </a:lnTo>
                      <a:lnTo>
                        <a:pt x="20355" y="3597"/>
                      </a:lnTo>
                      <a:lnTo>
                        <a:pt x="20353" y="3597"/>
                      </a:lnTo>
                      <a:lnTo>
                        <a:pt x="20349" y="3596"/>
                      </a:lnTo>
                      <a:lnTo>
                        <a:pt x="20345" y="3597"/>
                      </a:lnTo>
                      <a:lnTo>
                        <a:pt x="20341" y="3599"/>
                      </a:lnTo>
                      <a:lnTo>
                        <a:pt x="20339" y="3604"/>
                      </a:lnTo>
                      <a:lnTo>
                        <a:pt x="20338" y="3609"/>
                      </a:lnTo>
                      <a:lnTo>
                        <a:pt x="20337" y="3616"/>
                      </a:lnTo>
                      <a:lnTo>
                        <a:pt x="20337" y="3622"/>
                      </a:lnTo>
                      <a:lnTo>
                        <a:pt x="20338" y="3630"/>
                      </a:lnTo>
                      <a:lnTo>
                        <a:pt x="20341" y="3646"/>
                      </a:lnTo>
                      <a:lnTo>
                        <a:pt x="20343" y="3652"/>
                      </a:lnTo>
                      <a:lnTo>
                        <a:pt x="20347" y="3660"/>
                      </a:lnTo>
                      <a:lnTo>
                        <a:pt x="20350" y="3667"/>
                      </a:lnTo>
                      <a:lnTo>
                        <a:pt x="20354" y="3671"/>
                      </a:lnTo>
                      <a:lnTo>
                        <a:pt x="20359" y="3675"/>
                      </a:lnTo>
                      <a:lnTo>
                        <a:pt x="20364" y="3677"/>
                      </a:lnTo>
                      <a:lnTo>
                        <a:pt x="20316" y="3688"/>
                      </a:lnTo>
                      <a:lnTo>
                        <a:pt x="20271" y="3699"/>
                      </a:lnTo>
                      <a:lnTo>
                        <a:pt x="20248" y="3705"/>
                      </a:lnTo>
                      <a:lnTo>
                        <a:pt x="20224" y="3709"/>
                      </a:lnTo>
                      <a:lnTo>
                        <a:pt x="20200" y="3713"/>
                      </a:lnTo>
                      <a:lnTo>
                        <a:pt x="20175" y="3715"/>
                      </a:lnTo>
                      <a:lnTo>
                        <a:pt x="20166" y="3717"/>
                      </a:lnTo>
                      <a:lnTo>
                        <a:pt x="20157" y="3719"/>
                      </a:lnTo>
                      <a:lnTo>
                        <a:pt x="20149" y="3721"/>
                      </a:lnTo>
                      <a:lnTo>
                        <a:pt x="20143" y="3725"/>
                      </a:lnTo>
                      <a:lnTo>
                        <a:pt x="20139" y="3727"/>
                      </a:lnTo>
                      <a:lnTo>
                        <a:pt x="20137" y="3730"/>
                      </a:lnTo>
                      <a:lnTo>
                        <a:pt x="20136" y="3733"/>
                      </a:lnTo>
                      <a:lnTo>
                        <a:pt x="20135" y="3737"/>
                      </a:lnTo>
                      <a:lnTo>
                        <a:pt x="20134" y="3741"/>
                      </a:lnTo>
                      <a:lnTo>
                        <a:pt x="20135" y="3746"/>
                      </a:lnTo>
                      <a:lnTo>
                        <a:pt x="20137" y="3758"/>
                      </a:lnTo>
                      <a:lnTo>
                        <a:pt x="20138" y="3764"/>
                      </a:lnTo>
                      <a:lnTo>
                        <a:pt x="20138" y="3769"/>
                      </a:lnTo>
                      <a:lnTo>
                        <a:pt x="20135" y="3773"/>
                      </a:lnTo>
                      <a:lnTo>
                        <a:pt x="20131" y="3775"/>
                      </a:lnTo>
                      <a:lnTo>
                        <a:pt x="20125" y="3777"/>
                      </a:lnTo>
                      <a:lnTo>
                        <a:pt x="20118" y="3778"/>
                      </a:lnTo>
                      <a:lnTo>
                        <a:pt x="20101" y="3778"/>
                      </a:lnTo>
                      <a:lnTo>
                        <a:pt x="20083" y="3776"/>
                      </a:lnTo>
                      <a:lnTo>
                        <a:pt x="20066" y="3774"/>
                      </a:lnTo>
                      <a:lnTo>
                        <a:pt x="20051" y="3773"/>
                      </a:lnTo>
                      <a:lnTo>
                        <a:pt x="20045" y="3773"/>
                      </a:lnTo>
                      <a:lnTo>
                        <a:pt x="20041" y="3773"/>
                      </a:lnTo>
                      <a:lnTo>
                        <a:pt x="20039" y="3774"/>
                      </a:lnTo>
                      <a:lnTo>
                        <a:pt x="20036" y="3776"/>
                      </a:lnTo>
                      <a:lnTo>
                        <a:pt x="20034" y="3782"/>
                      </a:lnTo>
                      <a:lnTo>
                        <a:pt x="20033" y="3790"/>
                      </a:lnTo>
                      <a:lnTo>
                        <a:pt x="20033" y="3799"/>
                      </a:lnTo>
                      <a:lnTo>
                        <a:pt x="20032" y="3809"/>
                      </a:lnTo>
                      <a:lnTo>
                        <a:pt x="20031" y="3817"/>
                      </a:lnTo>
                      <a:lnTo>
                        <a:pt x="20028" y="3825"/>
                      </a:lnTo>
                      <a:lnTo>
                        <a:pt x="20026" y="3828"/>
                      </a:lnTo>
                      <a:lnTo>
                        <a:pt x="20023" y="3830"/>
                      </a:lnTo>
                      <a:lnTo>
                        <a:pt x="20018" y="3833"/>
                      </a:lnTo>
                      <a:lnTo>
                        <a:pt x="20010" y="3835"/>
                      </a:lnTo>
                      <a:lnTo>
                        <a:pt x="19988" y="3836"/>
                      </a:lnTo>
                      <a:lnTo>
                        <a:pt x="19964" y="3837"/>
                      </a:lnTo>
                      <a:lnTo>
                        <a:pt x="19947" y="3839"/>
                      </a:lnTo>
                      <a:lnTo>
                        <a:pt x="19921" y="3845"/>
                      </a:lnTo>
                      <a:lnTo>
                        <a:pt x="19896" y="3851"/>
                      </a:lnTo>
                      <a:lnTo>
                        <a:pt x="19845" y="3866"/>
                      </a:lnTo>
                      <a:lnTo>
                        <a:pt x="19838" y="3868"/>
                      </a:lnTo>
                      <a:lnTo>
                        <a:pt x="19827" y="3870"/>
                      </a:lnTo>
                      <a:lnTo>
                        <a:pt x="19796" y="3871"/>
                      </a:lnTo>
                      <a:lnTo>
                        <a:pt x="19780" y="3871"/>
                      </a:lnTo>
                      <a:lnTo>
                        <a:pt x="19766" y="3871"/>
                      </a:lnTo>
                      <a:lnTo>
                        <a:pt x="19755" y="3868"/>
                      </a:lnTo>
                      <a:lnTo>
                        <a:pt x="19752" y="3867"/>
                      </a:lnTo>
                      <a:lnTo>
                        <a:pt x="19751" y="3865"/>
                      </a:lnTo>
                      <a:lnTo>
                        <a:pt x="19748" y="3861"/>
                      </a:lnTo>
                      <a:lnTo>
                        <a:pt x="19745" y="3858"/>
                      </a:lnTo>
                      <a:lnTo>
                        <a:pt x="19741" y="3854"/>
                      </a:lnTo>
                      <a:lnTo>
                        <a:pt x="19738" y="3853"/>
                      </a:lnTo>
                      <a:lnTo>
                        <a:pt x="19730" y="3851"/>
                      </a:lnTo>
                      <a:lnTo>
                        <a:pt x="19723" y="3850"/>
                      </a:lnTo>
                      <a:lnTo>
                        <a:pt x="19714" y="3849"/>
                      </a:lnTo>
                      <a:lnTo>
                        <a:pt x="19704" y="3848"/>
                      </a:lnTo>
                      <a:lnTo>
                        <a:pt x="19695" y="3846"/>
                      </a:lnTo>
                      <a:lnTo>
                        <a:pt x="19690" y="3843"/>
                      </a:lnTo>
                      <a:lnTo>
                        <a:pt x="19685" y="3841"/>
                      </a:lnTo>
                      <a:lnTo>
                        <a:pt x="19681" y="3839"/>
                      </a:lnTo>
                      <a:lnTo>
                        <a:pt x="19675" y="3838"/>
                      </a:lnTo>
                      <a:lnTo>
                        <a:pt x="19663" y="3840"/>
                      </a:lnTo>
                      <a:lnTo>
                        <a:pt x="19657" y="3840"/>
                      </a:lnTo>
                      <a:lnTo>
                        <a:pt x="19650" y="3840"/>
                      </a:lnTo>
                      <a:lnTo>
                        <a:pt x="19644" y="3838"/>
                      </a:lnTo>
                      <a:lnTo>
                        <a:pt x="19637" y="3834"/>
                      </a:lnTo>
                      <a:lnTo>
                        <a:pt x="19620" y="3819"/>
                      </a:lnTo>
                      <a:lnTo>
                        <a:pt x="19604" y="3804"/>
                      </a:lnTo>
                      <a:lnTo>
                        <a:pt x="19594" y="3798"/>
                      </a:lnTo>
                      <a:lnTo>
                        <a:pt x="19585" y="3792"/>
                      </a:lnTo>
                      <a:lnTo>
                        <a:pt x="19574" y="3788"/>
                      </a:lnTo>
                      <a:lnTo>
                        <a:pt x="19562" y="3784"/>
                      </a:lnTo>
                      <a:lnTo>
                        <a:pt x="19555" y="3783"/>
                      </a:lnTo>
                      <a:lnTo>
                        <a:pt x="19550" y="3784"/>
                      </a:lnTo>
                      <a:lnTo>
                        <a:pt x="19546" y="3785"/>
                      </a:lnTo>
                      <a:lnTo>
                        <a:pt x="19544" y="3788"/>
                      </a:lnTo>
                      <a:lnTo>
                        <a:pt x="19540" y="3794"/>
                      </a:lnTo>
                      <a:lnTo>
                        <a:pt x="19536" y="3795"/>
                      </a:lnTo>
                      <a:lnTo>
                        <a:pt x="19532" y="3796"/>
                      </a:lnTo>
                      <a:lnTo>
                        <a:pt x="19507" y="3796"/>
                      </a:lnTo>
                      <a:lnTo>
                        <a:pt x="19482" y="3797"/>
                      </a:lnTo>
                      <a:lnTo>
                        <a:pt x="19458" y="3800"/>
                      </a:lnTo>
                      <a:lnTo>
                        <a:pt x="19434" y="3804"/>
                      </a:lnTo>
                      <a:lnTo>
                        <a:pt x="19422" y="3809"/>
                      </a:lnTo>
                      <a:lnTo>
                        <a:pt x="19409" y="3814"/>
                      </a:lnTo>
                      <a:lnTo>
                        <a:pt x="19383" y="3826"/>
                      </a:lnTo>
                      <a:lnTo>
                        <a:pt x="19371" y="3832"/>
                      </a:lnTo>
                      <a:lnTo>
                        <a:pt x="19365" y="3833"/>
                      </a:lnTo>
                      <a:lnTo>
                        <a:pt x="19358" y="3834"/>
                      </a:lnTo>
                      <a:lnTo>
                        <a:pt x="19353" y="3834"/>
                      </a:lnTo>
                      <a:lnTo>
                        <a:pt x="19347" y="3833"/>
                      </a:lnTo>
                      <a:lnTo>
                        <a:pt x="19342" y="3830"/>
                      </a:lnTo>
                      <a:lnTo>
                        <a:pt x="19337" y="3827"/>
                      </a:lnTo>
                      <a:lnTo>
                        <a:pt x="19319" y="3809"/>
                      </a:lnTo>
                      <a:lnTo>
                        <a:pt x="19307" y="3797"/>
                      </a:lnTo>
                      <a:lnTo>
                        <a:pt x="19294" y="3784"/>
                      </a:lnTo>
                      <a:lnTo>
                        <a:pt x="19281" y="3773"/>
                      </a:lnTo>
                      <a:lnTo>
                        <a:pt x="19275" y="3769"/>
                      </a:lnTo>
                      <a:lnTo>
                        <a:pt x="19269" y="3765"/>
                      </a:lnTo>
                      <a:lnTo>
                        <a:pt x="19264" y="3763"/>
                      </a:lnTo>
                      <a:lnTo>
                        <a:pt x="19259" y="3763"/>
                      </a:lnTo>
                      <a:lnTo>
                        <a:pt x="19255" y="3764"/>
                      </a:lnTo>
                      <a:lnTo>
                        <a:pt x="19252" y="3768"/>
                      </a:lnTo>
                      <a:lnTo>
                        <a:pt x="19250" y="3770"/>
                      </a:lnTo>
                      <a:lnTo>
                        <a:pt x="19247" y="3771"/>
                      </a:lnTo>
                      <a:lnTo>
                        <a:pt x="19241" y="3771"/>
                      </a:lnTo>
                      <a:lnTo>
                        <a:pt x="19236" y="3771"/>
                      </a:lnTo>
                      <a:lnTo>
                        <a:pt x="19228" y="3769"/>
                      </a:lnTo>
                      <a:lnTo>
                        <a:pt x="19222" y="3766"/>
                      </a:lnTo>
                      <a:lnTo>
                        <a:pt x="19215" y="3763"/>
                      </a:lnTo>
                      <a:lnTo>
                        <a:pt x="19209" y="3760"/>
                      </a:lnTo>
                      <a:lnTo>
                        <a:pt x="19202" y="3754"/>
                      </a:lnTo>
                      <a:lnTo>
                        <a:pt x="19198" y="3749"/>
                      </a:lnTo>
                      <a:lnTo>
                        <a:pt x="19195" y="3743"/>
                      </a:lnTo>
                      <a:lnTo>
                        <a:pt x="19192" y="3736"/>
                      </a:lnTo>
                      <a:lnTo>
                        <a:pt x="19193" y="3728"/>
                      </a:lnTo>
                      <a:lnTo>
                        <a:pt x="19196" y="3720"/>
                      </a:lnTo>
                      <a:lnTo>
                        <a:pt x="19201" y="3711"/>
                      </a:lnTo>
                      <a:lnTo>
                        <a:pt x="19209" y="3701"/>
                      </a:lnTo>
                      <a:lnTo>
                        <a:pt x="19212" y="3698"/>
                      </a:lnTo>
                      <a:lnTo>
                        <a:pt x="19214" y="3694"/>
                      </a:lnTo>
                      <a:lnTo>
                        <a:pt x="19216" y="3690"/>
                      </a:lnTo>
                      <a:lnTo>
                        <a:pt x="19216" y="3687"/>
                      </a:lnTo>
                      <a:lnTo>
                        <a:pt x="19216" y="3683"/>
                      </a:lnTo>
                      <a:lnTo>
                        <a:pt x="19215" y="3680"/>
                      </a:lnTo>
                      <a:lnTo>
                        <a:pt x="19212" y="3672"/>
                      </a:lnTo>
                      <a:lnTo>
                        <a:pt x="19206" y="3664"/>
                      </a:lnTo>
                      <a:lnTo>
                        <a:pt x="19200" y="3657"/>
                      </a:lnTo>
                      <a:lnTo>
                        <a:pt x="19185" y="3642"/>
                      </a:lnTo>
                      <a:lnTo>
                        <a:pt x="19171" y="3626"/>
                      </a:lnTo>
                      <a:lnTo>
                        <a:pt x="19165" y="3619"/>
                      </a:lnTo>
                      <a:lnTo>
                        <a:pt x="19161" y="3612"/>
                      </a:lnTo>
                      <a:lnTo>
                        <a:pt x="19160" y="3605"/>
                      </a:lnTo>
                      <a:lnTo>
                        <a:pt x="19160" y="3601"/>
                      </a:lnTo>
                      <a:lnTo>
                        <a:pt x="19161" y="3598"/>
                      </a:lnTo>
                      <a:lnTo>
                        <a:pt x="19162" y="3594"/>
                      </a:lnTo>
                      <a:lnTo>
                        <a:pt x="19165" y="3591"/>
                      </a:lnTo>
                      <a:lnTo>
                        <a:pt x="19168" y="3587"/>
                      </a:lnTo>
                      <a:lnTo>
                        <a:pt x="19173" y="3584"/>
                      </a:lnTo>
                      <a:lnTo>
                        <a:pt x="19180" y="3580"/>
                      </a:lnTo>
                      <a:lnTo>
                        <a:pt x="19189" y="3577"/>
                      </a:lnTo>
                      <a:lnTo>
                        <a:pt x="19205" y="3570"/>
                      </a:lnTo>
                      <a:lnTo>
                        <a:pt x="19213" y="3566"/>
                      </a:lnTo>
                      <a:lnTo>
                        <a:pt x="19219" y="3560"/>
                      </a:lnTo>
                      <a:lnTo>
                        <a:pt x="19225" y="3554"/>
                      </a:lnTo>
                      <a:lnTo>
                        <a:pt x="19229" y="3546"/>
                      </a:lnTo>
                      <a:lnTo>
                        <a:pt x="19232" y="3536"/>
                      </a:lnTo>
                      <a:lnTo>
                        <a:pt x="19237" y="3529"/>
                      </a:lnTo>
                      <a:lnTo>
                        <a:pt x="19241" y="3522"/>
                      </a:lnTo>
                      <a:lnTo>
                        <a:pt x="19247" y="3518"/>
                      </a:lnTo>
                      <a:lnTo>
                        <a:pt x="19253" y="3515"/>
                      </a:lnTo>
                      <a:lnTo>
                        <a:pt x="19260" y="3510"/>
                      </a:lnTo>
                      <a:lnTo>
                        <a:pt x="19280" y="3501"/>
                      </a:lnTo>
                      <a:lnTo>
                        <a:pt x="19296" y="3492"/>
                      </a:lnTo>
                      <a:lnTo>
                        <a:pt x="19310" y="3481"/>
                      </a:lnTo>
                      <a:lnTo>
                        <a:pt x="19320" y="3470"/>
                      </a:lnTo>
                      <a:lnTo>
                        <a:pt x="19329" y="3457"/>
                      </a:lnTo>
                      <a:lnTo>
                        <a:pt x="19337" y="3444"/>
                      </a:lnTo>
                      <a:lnTo>
                        <a:pt x="19342" y="3429"/>
                      </a:lnTo>
                      <a:lnTo>
                        <a:pt x="19346" y="3413"/>
                      </a:lnTo>
                      <a:lnTo>
                        <a:pt x="19351" y="3395"/>
                      </a:lnTo>
                      <a:lnTo>
                        <a:pt x="19351" y="3390"/>
                      </a:lnTo>
                      <a:lnTo>
                        <a:pt x="19351" y="3384"/>
                      </a:lnTo>
                      <a:lnTo>
                        <a:pt x="19350" y="3379"/>
                      </a:lnTo>
                      <a:lnTo>
                        <a:pt x="19347" y="3374"/>
                      </a:lnTo>
                      <a:lnTo>
                        <a:pt x="19341" y="3364"/>
                      </a:lnTo>
                      <a:lnTo>
                        <a:pt x="19334" y="3356"/>
                      </a:lnTo>
                      <a:lnTo>
                        <a:pt x="19325" y="3346"/>
                      </a:lnTo>
                      <a:lnTo>
                        <a:pt x="19316" y="3338"/>
                      </a:lnTo>
                      <a:lnTo>
                        <a:pt x="19311" y="3328"/>
                      </a:lnTo>
                      <a:lnTo>
                        <a:pt x="19306" y="3317"/>
                      </a:lnTo>
                      <a:lnTo>
                        <a:pt x="19304" y="3306"/>
                      </a:lnTo>
                      <a:lnTo>
                        <a:pt x="19302" y="3294"/>
                      </a:lnTo>
                      <a:lnTo>
                        <a:pt x="19302" y="3282"/>
                      </a:lnTo>
                      <a:lnTo>
                        <a:pt x="19303" y="3269"/>
                      </a:lnTo>
                      <a:lnTo>
                        <a:pt x="19303" y="3263"/>
                      </a:lnTo>
                      <a:lnTo>
                        <a:pt x="19301" y="3255"/>
                      </a:lnTo>
                      <a:lnTo>
                        <a:pt x="19296" y="3249"/>
                      </a:lnTo>
                      <a:lnTo>
                        <a:pt x="19290" y="3242"/>
                      </a:lnTo>
                      <a:lnTo>
                        <a:pt x="19283" y="3237"/>
                      </a:lnTo>
                      <a:lnTo>
                        <a:pt x="19275" y="3231"/>
                      </a:lnTo>
                      <a:lnTo>
                        <a:pt x="19266" y="3226"/>
                      </a:lnTo>
                      <a:lnTo>
                        <a:pt x="19256" y="3222"/>
                      </a:lnTo>
                      <a:lnTo>
                        <a:pt x="19247" y="3218"/>
                      </a:lnTo>
                      <a:lnTo>
                        <a:pt x="19237" y="3215"/>
                      </a:lnTo>
                      <a:lnTo>
                        <a:pt x="19227" y="3213"/>
                      </a:lnTo>
                      <a:lnTo>
                        <a:pt x="19218" y="3212"/>
                      </a:lnTo>
                      <a:lnTo>
                        <a:pt x="19210" y="3211"/>
                      </a:lnTo>
                      <a:lnTo>
                        <a:pt x="19202" y="3212"/>
                      </a:lnTo>
                      <a:lnTo>
                        <a:pt x="19197" y="3214"/>
                      </a:lnTo>
                      <a:lnTo>
                        <a:pt x="19192" y="3217"/>
                      </a:lnTo>
                      <a:lnTo>
                        <a:pt x="19190" y="3221"/>
                      </a:lnTo>
                      <a:lnTo>
                        <a:pt x="19190" y="3224"/>
                      </a:lnTo>
                      <a:lnTo>
                        <a:pt x="19192" y="3231"/>
                      </a:lnTo>
                      <a:lnTo>
                        <a:pt x="19193" y="3235"/>
                      </a:lnTo>
                      <a:lnTo>
                        <a:pt x="19192" y="3237"/>
                      </a:lnTo>
                      <a:lnTo>
                        <a:pt x="19190" y="3240"/>
                      </a:lnTo>
                      <a:lnTo>
                        <a:pt x="19186" y="3241"/>
                      </a:lnTo>
                      <a:lnTo>
                        <a:pt x="19181" y="3242"/>
                      </a:lnTo>
                      <a:lnTo>
                        <a:pt x="19176" y="3242"/>
                      </a:lnTo>
                      <a:lnTo>
                        <a:pt x="19172" y="3241"/>
                      </a:lnTo>
                      <a:lnTo>
                        <a:pt x="19167" y="3239"/>
                      </a:lnTo>
                      <a:lnTo>
                        <a:pt x="19160" y="3235"/>
                      </a:lnTo>
                      <a:lnTo>
                        <a:pt x="19154" y="3228"/>
                      </a:lnTo>
                      <a:lnTo>
                        <a:pt x="19152" y="3225"/>
                      </a:lnTo>
                      <a:lnTo>
                        <a:pt x="19151" y="3221"/>
                      </a:lnTo>
                      <a:lnTo>
                        <a:pt x="19150" y="3217"/>
                      </a:lnTo>
                      <a:lnTo>
                        <a:pt x="19151" y="3214"/>
                      </a:lnTo>
                      <a:lnTo>
                        <a:pt x="19152" y="3211"/>
                      </a:lnTo>
                      <a:lnTo>
                        <a:pt x="19154" y="3208"/>
                      </a:lnTo>
                      <a:lnTo>
                        <a:pt x="19159" y="3204"/>
                      </a:lnTo>
                      <a:lnTo>
                        <a:pt x="19163" y="3202"/>
                      </a:lnTo>
                      <a:lnTo>
                        <a:pt x="19181" y="3196"/>
                      </a:lnTo>
                      <a:lnTo>
                        <a:pt x="19187" y="3193"/>
                      </a:lnTo>
                      <a:lnTo>
                        <a:pt x="19191" y="3190"/>
                      </a:lnTo>
                      <a:lnTo>
                        <a:pt x="19192" y="3187"/>
                      </a:lnTo>
                      <a:lnTo>
                        <a:pt x="19193" y="3182"/>
                      </a:lnTo>
                      <a:lnTo>
                        <a:pt x="19191" y="3175"/>
                      </a:lnTo>
                      <a:lnTo>
                        <a:pt x="19188" y="3166"/>
                      </a:lnTo>
                      <a:lnTo>
                        <a:pt x="19185" y="3154"/>
                      </a:lnTo>
                      <a:lnTo>
                        <a:pt x="19184" y="3146"/>
                      </a:lnTo>
                      <a:lnTo>
                        <a:pt x="19185" y="3139"/>
                      </a:lnTo>
                      <a:lnTo>
                        <a:pt x="19188" y="3135"/>
                      </a:lnTo>
                      <a:lnTo>
                        <a:pt x="19197" y="3126"/>
                      </a:lnTo>
                      <a:lnTo>
                        <a:pt x="19201" y="3120"/>
                      </a:lnTo>
                      <a:lnTo>
                        <a:pt x="19205" y="3113"/>
                      </a:lnTo>
                      <a:lnTo>
                        <a:pt x="19209" y="3101"/>
                      </a:lnTo>
                      <a:lnTo>
                        <a:pt x="19210" y="3088"/>
                      </a:lnTo>
                      <a:lnTo>
                        <a:pt x="19210" y="3076"/>
                      </a:lnTo>
                      <a:lnTo>
                        <a:pt x="19210" y="3063"/>
                      </a:lnTo>
                      <a:lnTo>
                        <a:pt x="19208" y="3037"/>
                      </a:lnTo>
                      <a:lnTo>
                        <a:pt x="19206" y="3025"/>
                      </a:lnTo>
                      <a:lnTo>
                        <a:pt x="19208" y="3013"/>
                      </a:lnTo>
                      <a:lnTo>
                        <a:pt x="19210" y="3000"/>
                      </a:lnTo>
                      <a:lnTo>
                        <a:pt x="19212" y="2994"/>
                      </a:lnTo>
                      <a:lnTo>
                        <a:pt x="19214" y="2988"/>
                      </a:lnTo>
                      <a:lnTo>
                        <a:pt x="19217" y="2982"/>
                      </a:lnTo>
                      <a:lnTo>
                        <a:pt x="19222" y="2978"/>
                      </a:lnTo>
                      <a:lnTo>
                        <a:pt x="19227" y="2973"/>
                      </a:lnTo>
                      <a:lnTo>
                        <a:pt x="19232" y="2971"/>
                      </a:lnTo>
                      <a:lnTo>
                        <a:pt x="19242" y="2967"/>
                      </a:lnTo>
                      <a:lnTo>
                        <a:pt x="19249" y="2962"/>
                      </a:lnTo>
                      <a:lnTo>
                        <a:pt x="19253" y="2957"/>
                      </a:lnTo>
                      <a:lnTo>
                        <a:pt x="19255" y="2950"/>
                      </a:lnTo>
                      <a:lnTo>
                        <a:pt x="19257" y="2937"/>
                      </a:lnTo>
                      <a:lnTo>
                        <a:pt x="19260" y="2930"/>
                      </a:lnTo>
                      <a:lnTo>
                        <a:pt x="19265" y="2922"/>
                      </a:lnTo>
                      <a:lnTo>
                        <a:pt x="19276" y="2907"/>
                      </a:lnTo>
                      <a:lnTo>
                        <a:pt x="19288" y="2892"/>
                      </a:lnTo>
                      <a:lnTo>
                        <a:pt x="19300" y="2879"/>
                      </a:lnTo>
                      <a:lnTo>
                        <a:pt x="19314" y="2865"/>
                      </a:lnTo>
                      <a:lnTo>
                        <a:pt x="19324" y="2857"/>
                      </a:lnTo>
                      <a:lnTo>
                        <a:pt x="19334" y="2851"/>
                      </a:lnTo>
                      <a:lnTo>
                        <a:pt x="19358" y="2838"/>
                      </a:lnTo>
                      <a:lnTo>
                        <a:pt x="19370" y="2831"/>
                      </a:lnTo>
                      <a:lnTo>
                        <a:pt x="19382" y="2825"/>
                      </a:lnTo>
                      <a:lnTo>
                        <a:pt x="19392" y="2818"/>
                      </a:lnTo>
                      <a:lnTo>
                        <a:pt x="19401" y="2810"/>
                      </a:lnTo>
                      <a:lnTo>
                        <a:pt x="19400" y="2810"/>
                      </a:lnTo>
                      <a:lnTo>
                        <a:pt x="19396" y="2810"/>
                      </a:lnTo>
                      <a:lnTo>
                        <a:pt x="19390" y="2808"/>
                      </a:lnTo>
                      <a:lnTo>
                        <a:pt x="19380" y="2804"/>
                      </a:lnTo>
                      <a:lnTo>
                        <a:pt x="19368" y="2796"/>
                      </a:lnTo>
                      <a:lnTo>
                        <a:pt x="19338" y="2779"/>
                      </a:lnTo>
                      <a:lnTo>
                        <a:pt x="19304" y="2757"/>
                      </a:lnTo>
                      <a:lnTo>
                        <a:pt x="19269" y="2737"/>
                      </a:lnTo>
                      <a:lnTo>
                        <a:pt x="19253" y="2727"/>
                      </a:lnTo>
                      <a:lnTo>
                        <a:pt x="19238" y="2719"/>
                      </a:lnTo>
                      <a:lnTo>
                        <a:pt x="19224" y="2713"/>
                      </a:lnTo>
                      <a:lnTo>
                        <a:pt x="19212" y="2708"/>
                      </a:lnTo>
                      <a:lnTo>
                        <a:pt x="19203" y="2707"/>
                      </a:lnTo>
                      <a:lnTo>
                        <a:pt x="19200" y="2707"/>
                      </a:lnTo>
                      <a:lnTo>
                        <a:pt x="19197" y="2708"/>
                      </a:lnTo>
                      <a:lnTo>
                        <a:pt x="19196" y="2711"/>
                      </a:lnTo>
                      <a:lnTo>
                        <a:pt x="19193" y="2713"/>
                      </a:lnTo>
                      <a:lnTo>
                        <a:pt x="19193" y="2719"/>
                      </a:lnTo>
                      <a:lnTo>
                        <a:pt x="19195" y="2728"/>
                      </a:lnTo>
                      <a:lnTo>
                        <a:pt x="19197" y="2737"/>
                      </a:lnTo>
                      <a:lnTo>
                        <a:pt x="19202" y="2753"/>
                      </a:lnTo>
                      <a:lnTo>
                        <a:pt x="19209" y="2764"/>
                      </a:lnTo>
                      <a:lnTo>
                        <a:pt x="19221" y="2781"/>
                      </a:lnTo>
                      <a:lnTo>
                        <a:pt x="19223" y="2785"/>
                      </a:lnTo>
                      <a:lnTo>
                        <a:pt x="19223" y="2789"/>
                      </a:lnTo>
                      <a:lnTo>
                        <a:pt x="19222" y="2792"/>
                      </a:lnTo>
                      <a:lnTo>
                        <a:pt x="19218" y="2795"/>
                      </a:lnTo>
                      <a:lnTo>
                        <a:pt x="19214" y="2800"/>
                      </a:lnTo>
                      <a:lnTo>
                        <a:pt x="19209" y="2806"/>
                      </a:lnTo>
                      <a:lnTo>
                        <a:pt x="19203" y="2812"/>
                      </a:lnTo>
                      <a:lnTo>
                        <a:pt x="19198" y="2815"/>
                      </a:lnTo>
                      <a:lnTo>
                        <a:pt x="19195" y="2816"/>
                      </a:lnTo>
                      <a:lnTo>
                        <a:pt x="19191" y="2816"/>
                      </a:lnTo>
                      <a:lnTo>
                        <a:pt x="19186" y="2814"/>
                      </a:lnTo>
                      <a:lnTo>
                        <a:pt x="19181" y="2810"/>
                      </a:lnTo>
                      <a:lnTo>
                        <a:pt x="19176" y="2804"/>
                      </a:lnTo>
                      <a:lnTo>
                        <a:pt x="19172" y="2797"/>
                      </a:lnTo>
                      <a:lnTo>
                        <a:pt x="19168" y="2789"/>
                      </a:lnTo>
                      <a:lnTo>
                        <a:pt x="19161" y="2770"/>
                      </a:lnTo>
                      <a:lnTo>
                        <a:pt x="19155" y="2751"/>
                      </a:lnTo>
                      <a:lnTo>
                        <a:pt x="19152" y="2734"/>
                      </a:lnTo>
                      <a:lnTo>
                        <a:pt x="19151" y="2721"/>
                      </a:lnTo>
                      <a:lnTo>
                        <a:pt x="19151" y="2707"/>
                      </a:lnTo>
                      <a:lnTo>
                        <a:pt x="19149" y="2697"/>
                      </a:lnTo>
                      <a:lnTo>
                        <a:pt x="19145" y="2687"/>
                      </a:lnTo>
                      <a:lnTo>
                        <a:pt x="19140" y="2680"/>
                      </a:lnTo>
                      <a:lnTo>
                        <a:pt x="19135" y="2675"/>
                      </a:lnTo>
                      <a:lnTo>
                        <a:pt x="19129" y="2672"/>
                      </a:lnTo>
                      <a:lnTo>
                        <a:pt x="19122" y="2669"/>
                      </a:lnTo>
                      <a:lnTo>
                        <a:pt x="19115" y="2667"/>
                      </a:lnTo>
                      <a:lnTo>
                        <a:pt x="19100" y="2664"/>
                      </a:lnTo>
                      <a:lnTo>
                        <a:pt x="19094" y="2662"/>
                      </a:lnTo>
                      <a:lnTo>
                        <a:pt x="19087" y="2660"/>
                      </a:lnTo>
                      <a:lnTo>
                        <a:pt x="19081" y="2655"/>
                      </a:lnTo>
                      <a:lnTo>
                        <a:pt x="19074" y="2650"/>
                      </a:lnTo>
                      <a:lnTo>
                        <a:pt x="19070" y="2642"/>
                      </a:lnTo>
                      <a:lnTo>
                        <a:pt x="19065" y="2632"/>
                      </a:lnTo>
                      <a:lnTo>
                        <a:pt x="19062" y="2616"/>
                      </a:lnTo>
                      <a:lnTo>
                        <a:pt x="19060" y="2599"/>
                      </a:lnTo>
                      <a:lnTo>
                        <a:pt x="19058" y="2581"/>
                      </a:lnTo>
                      <a:lnTo>
                        <a:pt x="19056" y="2564"/>
                      </a:lnTo>
                      <a:lnTo>
                        <a:pt x="19053" y="2555"/>
                      </a:lnTo>
                      <a:lnTo>
                        <a:pt x="19051" y="2548"/>
                      </a:lnTo>
                      <a:lnTo>
                        <a:pt x="19048" y="2540"/>
                      </a:lnTo>
                      <a:lnTo>
                        <a:pt x="19044" y="2533"/>
                      </a:lnTo>
                      <a:lnTo>
                        <a:pt x="19039" y="2526"/>
                      </a:lnTo>
                      <a:lnTo>
                        <a:pt x="19033" y="2520"/>
                      </a:lnTo>
                      <a:lnTo>
                        <a:pt x="19025" y="2513"/>
                      </a:lnTo>
                      <a:lnTo>
                        <a:pt x="19017" y="2509"/>
                      </a:lnTo>
                      <a:lnTo>
                        <a:pt x="19002" y="2502"/>
                      </a:lnTo>
                      <a:lnTo>
                        <a:pt x="18987" y="2496"/>
                      </a:lnTo>
                      <a:lnTo>
                        <a:pt x="18970" y="2490"/>
                      </a:lnTo>
                      <a:lnTo>
                        <a:pt x="18961" y="2488"/>
                      </a:lnTo>
                      <a:lnTo>
                        <a:pt x="18953" y="2487"/>
                      </a:lnTo>
                      <a:lnTo>
                        <a:pt x="18944" y="2487"/>
                      </a:lnTo>
                      <a:lnTo>
                        <a:pt x="18936" y="2487"/>
                      </a:lnTo>
                      <a:lnTo>
                        <a:pt x="18929" y="2488"/>
                      </a:lnTo>
                      <a:lnTo>
                        <a:pt x="18922" y="2491"/>
                      </a:lnTo>
                      <a:lnTo>
                        <a:pt x="18917" y="2496"/>
                      </a:lnTo>
                      <a:lnTo>
                        <a:pt x="18912" y="2500"/>
                      </a:lnTo>
                      <a:lnTo>
                        <a:pt x="18908" y="2508"/>
                      </a:lnTo>
                      <a:lnTo>
                        <a:pt x="18906" y="2516"/>
                      </a:lnTo>
                      <a:lnTo>
                        <a:pt x="18905" y="2517"/>
                      </a:lnTo>
                      <a:lnTo>
                        <a:pt x="18902" y="2519"/>
                      </a:lnTo>
                      <a:lnTo>
                        <a:pt x="18891" y="2517"/>
                      </a:lnTo>
                      <a:lnTo>
                        <a:pt x="18858" y="2511"/>
                      </a:lnTo>
                      <a:lnTo>
                        <a:pt x="18839" y="2507"/>
                      </a:lnTo>
                      <a:lnTo>
                        <a:pt x="18820" y="2504"/>
                      </a:lnTo>
                      <a:lnTo>
                        <a:pt x="18813" y="2504"/>
                      </a:lnTo>
                      <a:lnTo>
                        <a:pt x="18805" y="2504"/>
                      </a:lnTo>
                      <a:lnTo>
                        <a:pt x="18799" y="2506"/>
                      </a:lnTo>
                      <a:lnTo>
                        <a:pt x="18794" y="2508"/>
                      </a:lnTo>
                      <a:lnTo>
                        <a:pt x="18782" y="2515"/>
                      </a:lnTo>
                      <a:lnTo>
                        <a:pt x="18772" y="2524"/>
                      </a:lnTo>
                      <a:lnTo>
                        <a:pt x="18752" y="2540"/>
                      </a:lnTo>
                      <a:lnTo>
                        <a:pt x="18742" y="2548"/>
                      </a:lnTo>
                      <a:lnTo>
                        <a:pt x="18730" y="2554"/>
                      </a:lnTo>
                      <a:lnTo>
                        <a:pt x="18718" y="2560"/>
                      </a:lnTo>
                      <a:lnTo>
                        <a:pt x="18705" y="2564"/>
                      </a:lnTo>
                      <a:lnTo>
                        <a:pt x="18679" y="2568"/>
                      </a:lnTo>
                      <a:lnTo>
                        <a:pt x="18662" y="2571"/>
                      </a:lnTo>
                      <a:lnTo>
                        <a:pt x="18644" y="2572"/>
                      </a:lnTo>
                      <a:lnTo>
                        <a:pt x="18636" y="2572"/>
                      </a:lnTo>
                      <a:lnTo>
                        <a:pt x="18628" y="2571"/>
                      </a:lnTo>
                      <a:lnTo>
                        <a:pt x="18622" y="2568"/>
                      </a:lnTo>
                      <a:lnTo>
                        <a:pt x="18616" y="2566"/>
                      </a:lnTo>
                      <a:lnTo>
                        <a:pt x="18612" y="2563"/>
                      </a:lnTo>
                      <a:lnTo>
                        <a:pt x="18609" y="2559"/>
                      </a:lnTo>
                      <a:lnTo>
                        <a:pt x="18608" y="2553"/>
                      </a:lnTo>
                      <a:lnTo>
                        <a:pt x="18608" y="2546"/>
                      </a:lnTo>
                      <a:lnTo>
                        <a:pt x="18598" y="2545"/>
                      </a:lnTo>
                      <a:lnTo>
                        <a:pt x="18588" y="2542"/>
                      </a:lnTo>
                      <a:lnTo>
                        <a:pt x="18572" y="2536"/>
                      </a:lnTo>
                      <a:lnTo>
                        <a:pt x="18558" y="2529"/>
                      </a:lnTo>
                      <a:lnTo>
                        <a:pt x="18544" y="2523"/>
                      </a:lnTo>
                      <a:lnTo>
                        <a:pt x="18529" y="2517"/>
                      </a:lnTo>
                      <a:lnTo>
                        <a:pt x="18514" y="2512"/>
                      </a:lnTo>
                      <a:lnTo>
                        <a:pt x="18507" y="2511"/>
                      </a:lnTo>
                      <a:lnTo>
                        <a:pt x="18498" y="2510"/>
                      </a:lnTo>
                      <a:lnTo>
                        <a:pt x="18488" y="2510"/>
                      </a:lnTo>
                      <a:lnTo>
                        <a:pt x="18478" y="2511"/>
                      </a:lnTo>
                      <a:lnTo>
                        <a:pt x="18391" y="2515"/>
                      </a:lnTo>
                      <a:lnTo>
                        <a:pt x="18335" y="2519"/>
                      </a:lnTo>
                      <a:lnTo>
                        <a:pt x="18318" y="2521"/>
                      </a:lnTo>
                      <a:lnTo>
                        <a:pt x="18309" y="2522"/>
                      </a:lnTo>
                      <a:lnTo>
                        <a:pt x="18310" y="2523"/>
                      </a:lnTo>
                      <a:lnTo>
                        <a:pt x="18312" y="2527"/>
                      </a:lnTo>
                      <a:lnTo>
                        <a:pt x="18315" y="2533"/>
                      </a:lnTo>
                      <a:lnTo>
                        <a:pt x="18316" y="2540"/>
                      </a:lnTo>
                      <a:lnTo>
                        <a:pt x="18317" y="2548"/>
                      </a:lnTo>
                      <a:lnTo>
                        <a:pt x="18316" y="2557"/>
                      </a:lnTo>
                      <a:lnTo>
                        <a:pt x="18314" y="2565"/>
                      </a:lnTo>
                      <a:lnTo>
                        <a:pt x="18311" y="2568"/>
                      </a:lnTo>
                      <a:lnTo>
                        <a:pt x="18308" y="2573"/>
                      </a:lnTo>
                      <a:lnTo>
                        <a:pt x="18295" y="2586"/>
                      </a:lnTo>
                      <a:lnTo>
                        <a:pt x="18282" y="2599"/>
                      </a:lnTo>
                      <a:lnTo>
                        <a:pt x="18277" y="2606"/>
                      </a:lnTo>
                      <a:lnTo>
                        <a:pt x="18272" y="2614"/>
                      </a:lnTo>
                      <a:lnTo>
                        <a:pt x="18268" y="2622"/>
                      </a:lnTo>
                      <a:lnTo>
                        <a:pt x="18266" y="2629"/>
                      </a:lnTo>
                      <a:lnTo>
                        <a:pt x="18253" y="2627"/>
                      </a:lnTo>
                      <a:lnTo>
                        <a:pt x="18240" y="2624"/>
                      </a:lnTo>
                      <a:lnTo>
                        <a:pt x="18228" y="2618"/>
                      </a:lnTo>
                      <a:lnTo>
                        <a:pt x="18218" y="2613"/>
                      </a:lnTo>
                      <a:lnTo>
                        <a:pt x="18208" y="2605"/>
                      </a:lnTo>
                      <a:lnTo>
                        <a:pt x="18205" y="2600"/>
                      </a:lnTo>
                      <a:lnTo>
                        <a:pt x="18202" y="2596"/>
                      </a:lnTo>
                      <a:lnTo>
                        <a:pt x="18199" y="2590"/>
                      </a:lnTo>
                      <a:lnTo>
                        <a:pt x="18196" y="2584"/>
                      </a:lnTo>
                      <a:lnTo>
                        <a:pt x="18195" y="2577"/>
                      </a:lnTo>
                      <a:lnTo>
                        <a:pt x="18194" y="2570"/>
                      </a:lnTo>
                      <a:lnTo>
                        <a:pt x="18194" y="2551"/>
                      </a:lnTo>
                      <a:lnTo>
                        <a:pt x="18194" y="2545"/>
                      </a:lnTo>
                      <a:lnTo>
                        <a:pt x="18193" y="2540"/>
                      </a:lnTo>
                      <a:lnTo>
                        <a:pt x="18192" y="2536"/>
                      </a:lnTo>
                      <a:lnTo>
                        <a:pt x="18188" y="2534"/>
                      </a:lnTo>
                      <a:lnTo>
                        <a:pt x="18181" y="2530"/>
                      </a:lnTo>
                      <a:lnTo>
                        <a:pt x="18173" y="2528"/>
                      </a:lnTo>
                      <a:lnTo>
                        <a:pt x="18164" y="2526"/>
                      </a:lnTo>
                      <a:lnTo>
                        <a:pt x="18157" y="2521"/>
                      </a:lnTo>
                      <a:lnTo>
                        <a:pt x="18152" y="2515"/>
                      </a:lnTo>
                      <a:lnTo>
                        <a:pt x="18148" y="2508"/>
                      </a:lnTo>
                      <a:lnTo>
                        <a:pt x="18143" y="2499"/>
                      </a:lnTo>
                      <a:lnTo>
                        <a:pt x="18141" y="2491"/>
                      </a:lnTo>
                      <a:lnTo>
                        <a:pt x="18137" y="2475"/>
                      </a:lnTo>
                      <a:lnTo>
                        <a:pt x="18135" y="2468"/>
                      </a:lnTo>
                      <a:lnTo>
                        <a:pt x="18135" y="2460"/>
                      </a:lnTo>
                      <a:lnTo>
                        <a:pt x="18136" y="2451"/>
                      </a:lnTo>
                      <a:lnTo>
                        <a:pt x="18137" y="2443"/>
                      </a:lnTo>
                      <a:lnTo>
                        <a:pt x="18141" y="2425"/>
                      </a:lnTo>
                      <a:lnTo>
                        <a:pt x="18149" y="2408"/>
                      </a:lnTo>
                      <a:lnTo>
                        <a:pt x="18157" y="2389"/>
                      </a:lnTo>
                      <a:lnTo>
                        <a:pt x="18167" y="2370"/>
                      </a:lnTo>
                      <a:lnTo>
                        <a:pt x="18189" y="2332"/>
                      </a:lnTo>
                      <a:lnTo>
                        <a:pt x="18199" y="2313"/>
                      </a:lnTo>
                      <a:lnTo>
                        <a:pt x="18207" y="2295"/>
                      </a:lnTo>
                      <a:lnTo>
                        <a:pt x="18213" y="2277"/>
                      </a:lnTo>
                      <a:lnTo>
                        <a:pt x="18215" y="2268"/>
                      </a:lnTo>
                      <a:lnTo>
                        <a:pt x="18217" y="2259"/>
                      </a:lnTo>
                      <a:lnTo>
                        <a:pt x="18217" y="2251"/>
                      </a:lnTo>
                      <a:lnTo>
                        <a:pt x="18217" y="2243"/>
                      </a:lnTo>
                      <a:lnTo>
                        <a:pt x="18216" y="2234"/>
                      </a:lnTo>
                      <a:lnTo>
                        <a:pt x="18214" y="2227"/>
                      </a:lnTo>
                      <a:lnTo>
                        <a:pt x="18210" y="2219"/>
                      </a:lnTo>
                      <a:lnTo>
                        <a:pt x="18206" y="2211"/>
                      </a:lnTo>
                      <a:lnTo>
                        <a:pt x="18200" y="2205"/>
                      </a:lnTo>
                      <a:lnTo>
                        <a:pt x="18193" y="2197"/>
                      </a:lnTo>
                      <a:lnTo>
                        <a:pt x="18167" y="2176"/>
                      </a:lnTo>
                      <a:lnTo>
                        <a:pt x="18155" y="2165"/>
                      </a:lnTo>
                      <a:lnTo>
                        <a:pt x="18144" y="2154"/>
                      </a:lnTo>
                      <a:lnTo>
                        <a:pt x="18135" y="2142"/>
                      </a:lnTo>
                      <a:lnTo>
                        <a:pt x="18126" y="2129"/>
                      </a:lnTo>
                      <a:lnTo>
                        <a:pt x="18119" y="2115"/>
                      </a:lnTo>
                      <a:lnTo>
                        <a:pt x="18113" y="2099"/>
                      </a:lnTo>
                      <a:lnTo>
                        <a:pt x="18105" y="2077"/>
                      </a:lnTo>
                      <a:lnTo>
                        <a:pt x="18099" y="2060"/>
                      </a:lnTo>
                      <a:lnTo>
                        <a:pt x="18094" y="2053"/>
                      </a:lnTo>
                      <a:lnTo>
                        <a:pt x="18090" y="2048"/>
                      </a:lnTo>
                      <a:lnTo>
                        <a:pt x="18086" y="2042"/>
                      </a:lnTo>
                      <a:lnTo>
                        <a:pt x="18081" y="2038"/>
                      </a:lnTo>
                      <a:lnTo>
                        <a:pt x="18076" y="2035"/>
                      </a:lnTo>
                      <a:lnTo>
                        <a:pt x="18071" y="2031"/>
                      </a:lnTo>
                      <a:lnTo>
                        <a:pt x="18056" y="2025"/>
                      </a:lnTo>
                      <a:lnTo>
                        <a:pt x="18039" y="2020"/>
                      </a:lnTo>
                      <a:lnTo>
                        <a:pt x="18018" y="2016"/>
                      </a:lnTo>
                      <a:lnTo>
                        <a:pt x="18000" y="2011"/>
                      </a:lnTo>
                      <a:lnTo>
                        <a:pt x="17985" y="2005"/>
                      </a:lnTo>
                      <a:lnTo>
                        <a:pt x="17973" y="2001"/>
                      </a:lnTo>
                      <a:lnTo>
                        <a:pt x="17962" y="1998"/>
                      </a:lnTo>
                      <a:lnTo>
                        <a:pt x="17951" y="1996"/>
                      </a:lnTo>
                      <a:lnTo>
                        <a:pt x="17945" y="1996"/>
                      </a:lnTo>
                      <a:lnTo>
                        <a:pt x="17938" y="1996"/>
                      </a:lnTo>
                      <a:lnTo>
                        <a:pt x="17922" y="1999"/>
                      </a:lnTo>
                      <a:lnTo>
                        <a:pt x="17901" y="2006"/>
                      </a:lnTo>
                      <a:lnTo>
                        <a:pt x="17874" y="2016"/>
                      </a:lnTo>
                      <a:lnTo>
                        <a:pt x="17856" y="2022"/>
                      </a:lnTo>
                      <a:lnTo>
                        <a:pt x="17836" y="2026"/>
                      </a:lnTo>
                      <a:lnTo>
                        <a:pt x="17826" y="2027"/>
                      </a:lnTo>
                      <a:lnTo>
                        <a:pt x="17817" y="2028"/>
                      </a:lnTo>
                      <a:lnTo>
                        <a:pt x="17807" y="2028"/>
                      </a:lnTo>
                      <a:lnTo>
                        <a:pt x="17798" y="2027"/>
                      </a:lnTo>
                      <a:lnTo>
                        <a:pt x="17791" y="2025"/>
                      </a:lnTo>
                      <a:lnTo>
                        <a:pt x="17783" y="2022"/>
                      </a:lnTo>
                      <a:lnTo>
                        <a:pt x="17778" y="2016"/>
                      </a:lnTo>
                      <a:lnTo>
                        <a:pt x="17772" y="2011"/>
                      </a:lnTo>
                      <a:lnTo>
                        <a:pt x="17773" y="2009"/>
                      </a:lnTo>
                      <a:lnTo>
                        <a:pt x="17775" y="2006"/>
                      </a:lnTo>
                      <a:lnTo>
                        <a:pt x="17782" y="1998"/>
                      </a:lnTo>
                      <a:lnTo>
                        <a:pt x="17807" y="1975"/>
                      </a:lnTo>
                      <a:lnTo>
                        <a:pt x="17849" y="1937"/>
                      </a:lnTo>
                      <a:lnTo>
                        <a:pt x="17850" y="1936"/>
                      </a:lnTo>
                      <a:lnTo>
                        <a:pt x="17851" y="1934"/>
                      </a:lnTo>
                      <a:lnTo>
                        <a:pt x="17851" y="1933"/>
                      </a:lnTo>
                      <a:lnTo>
                        <a:pt x="17850" y="1930"/>
                      </a:lnTo>
                      <a:lnTo>
                        <a:pt x="17847" y="1927"/>
                      </a:lnTo>
                      <a:lnTo>
                        <a:pt x="17841" y="1925"/>
                      </a:lnTo>
                      <a:lnTo>
                        <a:pt x="17833" y="1922"/>
                      </a:lnTo>
                      <a:lnTo>
                        <a:pt x="17823" y="1920"/>
                      </a:lnTo>
                      <a:lnTo>
                        <a:pt x="17800" y="1915"/>
                      </a:lnTo>
                      <a:lnTo>
                        <a:pt x="17777" y="1912"/>
                      </a:lnTo>
                      <a:lnTo>
                        <a:pt x="17754" y="1910"/>
                      </a:lnTo>
                      <a:lnTo>
                        <a:pt x="17735" y="1909"/>
                      </a:lnTo>
                      <a:lnTo>
                        <a:pt x="17723" y="1910"/>
                      </a:lnTo>
                      <a:lnTo>
                        <a:pt x="17720" y="1911"/>
                      </a:lnTo>
                      <a:lnTo>
                        <a:pt x="17717" y="1914"/>
                      </a:lnTo>
                      <a:lnTo>
                        <a:pt x="17715" y="1920"/>
                      </a:lnTo>
                      <a:lnTo>
                        <a:pt x="17711" y="1925"/>
                      </a:lnTo>
                      <a:lnTo>
                        <a:pt x="17707" y="1940"/>
                      </a:lnTo>
                      <a:lnTo>
                        <a:pt x="17703" y="1955"/>
                      </a:lnTo>
                      <a:lnTo>
                        <a:pt x="17698" y="1969"/>
                      </a:lnTo>
                      <a:lnTo>
                        <a:pt x="17696" y="1976"/>
                      </a:lnTo>
                      <a:lnTo>
                        <a:pt x="17694" y="1980"/>
                      </a:lnTo>
                      <a:lnTo>
                        <a:pt x="17691" y="1984"/>
                      </a:lnTo>
                      <a:lnTo>
                        <a:pt x="17689" y="1985"/>
                      </a:lnTo>
                      <a:lnTo>
                        <a:pt x="17685" y="1984"/>
                      </a:lnTo>
                      <a:lnTo>
                        <a:pt x="17682" y="1980"/>
                      </a:lnTo>
                      <a:lnTo>
                        <a:pt x="17676" y="1974"/>
                      </a:lnTo>
                      <a:lnTo>
                        <a:pt x="17669" y="1969"/>
                      </a:lnTo>
                      <a:lnTo>
                        <a:pt x="17663" y="1967"/>
                      </a:lnTo>
                      <a:lnTo>
                        <a:pt x="17657" y="1968"/>
                      </a:lnTo>
                      <a:lnTo>
                        <a:pt x="17651" y="1972"/>
                      </a:lnTo>
                      <a:lnTo>
                        <a:pt x="17645" y="1976"/>
                      </a:lnTo>
                      <a:lnTo>
                        <a:pt x="17639" y="1981"/>
                      </a:lnTo>
                      <a:lnTo>
                        <a:pt x="17633" y="1988"/>
                      </a:lnTo>
                      <a:lnTo>
                        <a:pt x="17622" y="2004"/>
                      </a:lnTo>
                      <a:lnTo>
                        <a:pt x="17613" y="2019"/>
                      </a:lnTo>
                      <a:lnTo>
                        <a:pt x="17603" y="2031"/>
                      </a:lnTo>
                      <a:lnTo>
                        <a:pt x="17599" y="2037"/>
                      </a:lnTo>
                      <a:lnTo>
                        <a:pt x="17594" y="2039"/>
                      </a:lnTo>
                      <a:lnTo>
                        <a:pt x="17584" y="2042"/>
                      </a:lnTo>
                      <a:lnTo>
                        <a:pt x="17574" y="2044"/>
                      </a:lnTo>
                      <a:lnTo>
                        <a:pt x="17562" y="2043"/>
                      </a:lnTo>
                      <a:lnTo>
                        <a:pt x="17549" y="2041"/>
                      </a:lnTo>
                      <a:lnTo>
                        <a:pt x="17536" y="2037"/>
                      </a:lnTo>
                      <a:lnTo>
                        <a:pt x="17523" y="2031"/>
                      </a:lnTo>
                      <a:lnTo>
                        <a:pt x="17510" y="2025"/>
                      </a:lnTo>
                      <a:lnTo>
                        <a:pt x="17496" y="2017"/>
                      </a:lnTo>
                      <a:lnTo>
                        <a:pt x="17482" y="2009"/>
                      </a:lnTo>
                      <a:lnTo>
                        <a:pt x="17469" y="2000"/>
                      </a:lnTo>
                      <a:lnTo>
                        <a:pt x="17446" y="1981"/>
                      </a:lnTo>
                      <a:lnTo>
                        <a:pt x="17427" y="1964"/>
                      </a:lnTo>
                      <a:lnTo>
                        <a:pt x="17418" y="1956"/>
                      </a:lnTo>
                      <a:lnTo>
                        <a:pt x="17413" y="1949"/>
                      </a:lnTo>
                      <a:lnTo>
                        <a:pt x="17404" y="1938"/>
                      </a:lnTo>
                      <a:lnTo>
                        <a:pt x="17396" y="1927"/>
                      </a:lnTo>
                      <a:lnTo>
                        <a:pt x="17377" y="1909"/>
                      </a:lnTo>
                      <a:lnTo>
                        <a:pt x="17357" y="1891"/>
                      </a:lnTo>
                      <a:lnTo>
                        <a:pt x="17335" y="1874"/>
                      </a:lnTo>
                      <a:lnTo>
                        <a:pt x="17328" y="1867"/>
                      </a:lnTo>
                      <a:lnTo>
                        <a:pt x="17323" y="1860"/>
                      </a:lnTo>
                      <a:lnTo>
                        <a:pt x="17320" y="1851"/>
                      </a:lnTo>
                      <a:lnTo>
                        <a:pt x="17319" y="1843"/>
                      </a:lnTo>
                      <a:lnTo>
                        <a:pt x="17319" y="1832"/>
                      </a:lnTo>
                      <a:lnTo>
                        <a:pt x="17320" y="1821"/>
                      </a:lnTo>
                      <a:lnTo>
                        <a:pt x="17323" y="1798"/>
                      </a:lnTo>
                      <a:lnTo>
                        <a:pt x="17328" y="1775"/>
                      </a:lnTo>
                      <a:lnTo>
                        <a:pt x="17333" y="1752"/>
                      </a:lnTo>
                      <a:lnTo>
                        <a:pt x="17334" y="1742"/>
                      </a:lnTo>
                      <a:lnTo>
                        <a:pt x="17334" y="1732"/>
                      </a:lnTo>
                      <a:lnTo>
                        <a:pt x="17334" y="1722"/>
                      </a:lnTo>
                      <a:lnTo>
                        <a:pt x="17332" y="1713"/>
                      </a:lnTo>
                      <a:lnTo>
                        <a:pt x="17325" y="1697"/>
                      </a:lnTo>
                      <a:lnTo>
                        <a:pt x="17318" y="1681"/>
                      </a:lnTo>
                      <a:lnTo>
                        <a:pt x="17300" y="1648"/>
                      </a:lnTo>
                      <a:lnTo>
                        <a:pt x="17292" y="1632"/>
                      </a:lnTo>
                      <a:lnTo>
                        <a:pt x="17285" y="1615"/>
                      </a:lnTo>
                      <a:lnTo>
                        <a:pt x="17280" y="1597"/>
                      </a:lnTo>
                      <a:lnTo>
                        <a:pt x="17277" y="1589"/>
                      </a:lnTo>
                      <a:lnTo>
                        <a:pt x="17276" y="1580"/>
                      </a:lnTo>
                      <a:lnTo>
                        <a:pt x="17274" y="1570"/>
                      </a:lnTo>
                      <a:lnTo>
                        <a:pt x="17272" y="1561"/>
                      </a:lnTo>
                      <a:lnTo>
                        <a:pt x="17266" y="1544"/>
                      </a:lnTo>
                      <a:lnTo>
                        <a:pt x="17257" y="1528"/>
                      </a:lnTo>
                      <a:lnTo>
                        <a:pt x="17248" y="1510"/>
                      </a:lnTo>
                      <a:lnTo>
                        <a:pt x="17239" y="1494"/>
                      </a:lnTo>
                      <a:lnTo>
                        <a:pt x="17233" y="1477"/>
                      </a:lnTo>
                      <a:lnTo>
                        <a:pt x="17231" y="1467"/>
                      </a:lnTo>
                      <a:lnTo>
                        <a:pt x="17229" y="1458"/>
                      </a:lnTo>
                      <a:lnTo>
                        <a:pt x="17229" y="1449"/>
                      </a:lnTo>
                      <a:lnTo>
                        <a:pt x="17229" y="1438"/>
                      </a:lnTo>
                      <a:lnTo>
                        <a:pt x="17231" y="1431"/>
                      </a:lnTo>
                      <a:lnTo>
                        <a:pt x="17233" y="1426"/>
                      </a:lnTo>
                      <a:lnTo>
                        <a:pt x="17237" y="1420"/>
                      </a:lnTo>
                      <a:lnTo>
                        <a:pt x="17243" y="1415"/>
                      </a:lnTo>
                      <a:lnTo>
                        <a:pt x="17255" y="1406"/>
                      </a:lnTo>
                      <a:lnTo>
                        <a:pt x="17266" y="1398"/>
                      </a:lnTo>
                      <a:lnTo>
                        <a:pt x="17270" y="1394"/>
                      </a:lnTo>
                      <a:lnTo>
                        <a:pt x="17273" y="1390"/>
                      </a:lnTo>
                      <a:lnTo>
                        <a:pt x="17275" y="1386"/>
                      </a:lnTo>
                      <a:lnTo>
                        <a:pt x="17276" y="1381"/>
                      </a:lnTo>
                      <a:lnTo>
                        <a:pt x="17274" y="1377"/>
                      </a:lnTo>
                      <a:lnTo>
                        <a:pt x="17271" y="1373"/>
                      </a:lnTo>
                      <a:lnTo>
                        <a:pt x="17264" y="1368"/>
                      </a:lnTo>
                      <a:lnTo>
                        <a:pt x="17255" y="1363"/>
                      </a:lnTo>
                      <a:lnTo>
                        <a:pt x="17243" y="1356"/>
                      </a:lnTo>
                      <a:lnTo>
                        <a:pt x="17232" y="1352"/>
                      </a:lnTo>
                      <a:lnTo>
                        <a:pt x="17222" y="1349"/>
                      </a:lnTo>
                      <a:lnTo>
                        <a:pt x="17215" y="1344"/>
                      </a:lnTo>
                      <a:lnTo>
                        <a:pt x="17207" y="1340"/>
                      </a:lnTo>
                      <a:lnTo>
                        <a:pt x="17200" y="1333"/>
                      </a:lnTo>
                      <a:lnTo>
                        <a:pt x="17194" y="1324"/>
                      </a:lnTo>
                      <a:lnTo>
                        <a:pt x="17187" y="1312"/>
                      </a:lnTo>
                      <a:lnTo>
                        <a:pt x="17180" y="1297"/>
                      </a:lnTo>
                      <a:lnTo>
                        <a:pt x="17172" y="1286"/>
                      </a:lnTo>
                      <a:lnTo>
                        <a:pt x="17165" y="1278"/>
                      </a:lnTo>
                      <a:lnTo>
                        <a:pt x="17159" y="1272"/>
                      </a:lnTo>
                      <a:lnTo>
                        <a:pt x="17156" y="1264"/>
                      </a:lnTo>
                      <a:lnTo>
                        <a:pt x="17155" y="1261"/>
                      </a:lnTo>
                      <a:lnTo>
                        <a:pt x="17155" y="1257"/>
                      </a:lnTo>
                      <a:lnTo>
                        <a:pt x="17155" y="1251"/>
                      </a:lnTo>
                      <a:lnTo>
                        <a:pt x="17156" y="1246"/>
                      </a:lnTo>
                      <a:lnTo>
                        <a:pt x="17161" y="1231"/>
                      </a:lnTo>
                      <a:lnTo>
                        <a:pt x="17165" y="1222"/>
                      </a:lnTo>
                      <a:lnTo>
                        <a:pt x="17167" y="1214"/>
                      </a:lnTo>
                      <a:lnTo>
                        <a:pt x="17167" y="1207"/>
                      </a:lnTo>
                      <a:lnTo>
                        <a:pt x="17166" y="1199"/>
                      </a:lnTo>
                      <a:lnTo>
                        <a:pt x="17165" y="1194"/>
                      </a:lnTo>
                      <a:lnTo>
                        <a:pt x="17161" y="1187"/>
                      </a:lnTo>
                      <a:lnTo>
                        <a:pt x="17158" y="1182"/>
                      </a:lnTo>
                      <a:lnTo>
                        <a:pt x="17154" y="1176"/>
                      </a:lnTo>
                      <a:lnTo>
                        <a:pt x="17144" y="1165"/>
                      </a:lnTo>
                      <a:lnTo>
                        <a:pt x="17133" y="1155"/>
                      </a:lnTo>
                      <a:lnTo>
                        <a:pt x="17121" y="1144"/>
                      </a:lnTo>
                      <a:lnTo>
                        <a:pt x="17111" y="1132"/>
                      </a:lnTo>
                      <a:lnTo>
                        <a:pt x="17107" y="1125"/>
                      </a:lnTo>
                      <a:lnTo>
                        <a:pt x="17105" y="1118"/>
                      </a:lnTo>
                      <a:lnTo>
                        <a:pt x="17103" y="1102"/>
                      </a:lnTo>
                      <a:lnTo>
                        <a:pt x="17102" y="1095"/>
                      </a:lnTo>
                      <a:lnTo>
                        <a:pt x="17101" y="1087"/>
                      </a:lnTo>
                      <a:lnTo>
                        <a:pt x="17096" y="1081"/>
                      </a:lnTo>
                      <a:lnTo>
                        <a:pt x="17091" y="1074"/>
                      </a:lnTo>
                      <a:lnTo>
                        <a:pt x="17083" y="1069"/>
                      </a:lnTo>
                      <a:lnTo>
                        <a:pt x="17076" y="1063"/>
                      </a:lnTo>
                      <a:lnTo>
                        <a:pt x="17058" y="1056"/>
                      </a:lnTo>
                      <a:lnTo>
                        <a:pt x="17040" y="1049"/>
                      </a:lnTo>
                      <a:lnTo>
                        <a:pt x="17022" y="1044"/>
                      </a:lnTo>
                      <a:lnTo>
                        <a:pt x="17011" y="1041"/>
                      </a:lnTo>
                      <a:lnTo>
                        <a:pt x="17000" y="1038"/>
                      </a:lnTo>
                      <a:lnTo>
                        <a:pt x="16989" y="1037"/>
                      </a:lnTo>
                      <a:lnTo>
                        <a:pt x="16979" y="1038"/>
                      </a:lnTo>
                      <a:lnTo>
                        <a:pt x="16969" y="1041"/>
                      </a:lnTo>
                      <a:lnTo>
                        <a:pt x="16961" y="1045"/>
                      </a:lnTo>
                      <a:lnTo>
                        <a:pt x="16953" y="1051"/>
                      </a:lnTo>
                      <a:lnTo>
                        <a:pt x="16945" y="1061"/>
                      </a:lnTo>
                      <a:lnTo>
                        <a:pt x="16921" y="1064"/>
                      </a:lnTo>
                      <a:lnTo>
                        <a:pt x="16896" y="1069"/>
                      </a:lnTo>
                      <a:lnTo>
                        <a:pt x="16870" y="1074"/>
                      </a:lnTo>
                      <a:lnTo>
                        <a:pt x="16845" y="1078"/>
                      </a:lnTo>
                      <a:lnTo>
                        <a:pt x="16812" y="1083"/>
                      </a:lnTo>
                      <a:lnTo>
                        <a:pt x="16792" y="1088"/>
                      </a:lnTo>
                      <a:lnTo>
                        <a:pt x="16787" y="1091"/>
                      </a:lnTo>
                      <a:lnTo>
                        <a:pt x="16785" y="1091"/>
                      </a:lnTo>
                      <a:lnTo>
                        <a:pt x="16785" y="1092"/>
                      </a:lnTo>
                      <a:lnTo>
                        <a:pt x="16786" y="1095"/>
                      </a:lnTo>
                      <a:lnTo>
                        <a:pt x="16786" y="1098"/>
                      </a:lnTo>
                      <a:lnTo>
                        <a:pt x="16786" y="1101"/>
                      </a:lnTo>
                      <a:lnTo>
                        <a:pt x="16785" y="1104"/>
                      </a:lnTo>
                      <a:lnTo>
                        <a:pt x="16781" y="1110"/>
                      </a:lnTo>
                      <a:lnTo>
                        <a:pt x="16774" y="1114"/>
                      </a:lnTo>
                      <a:lnTo>
                        <a:pt x="16768" y="1119"/>
                      </a:lnTo>
                      <a:lnTo>
                        <a:pt x="16761" y="1123"/>
                      </a:lnTo>
                      <a:lnTo>
                        <a:pt x="16749" y="1127"/>
                      </a:lnTo>
                      <a:lnTo>
                        <a:pt x="16725" y="1136"/>
                      </a:lnTo>
                      <a:lnTo>
                        <a:pt x="16700" y="1144"/>
                      </a:lnTo>
                      <a:lnTo>
                        <a:pt x="16675" y="1150"/>
                      </a:lnTo>
                      <a:lnTo>
                        <a:pt x="16651" y="1155"/>
                      </a:lnTo>
                      <a:lnTo>
                        <a:pt x="16635" y="1158"/>
                      </a:lnTo>
                      <a:lnTo>
                        <a:pt x="16628" y="1159"/>
                      </a:lnTo>
                      <a:lnTo>
                        <a:pt x="16620" y="1160"/>
                      </a:lnTo>
                      <a:lnTo>
                        <a:pt x="16613" y="1163"/>
                      </a:lnTo>
                      <a:lnTo>
                        <a:pt x="16609" y="1166"/>
                      </a:lnTo>
                      <a:lnTo>
                        <a:pt x="16607" y="1169"/>
                      </a:lnTo>
                      <a:lnTo>
                        <a:pt x="16606" y="1172"/>
                      </a:lnTo>
                      <a:lnTo>
                        <a:pt x="16605" y="1175"/>
                      </a:lnTo>
                      <a:lnTo>
                        <a:pt x="16605" y="1180"/>
                      </a:lnTo>
                      <a:lnTo>
                        <a:pt x="16605" y="1194"/>
                      </a:lnTo>
                      <a:lnTo>
                        <a:pt x="16604" y="1200"/>
                      </a:lnTo>
                      <a:lnTo>
                        <a:pt x="16602" y="1204"/>
                      </a:lnTo>
                      <a:lnTo>
                        <a:pt x="16598" y="1209"/>
                      </a:lnTo>
                      <a:lnTo>
                        <a:pt x="16594" y="1212"/>
                      </a:lnTo>
                      <a:lnTo>
                        <a:pt x="16589" y="1213"/>
                      </a:lnTo>
                      <a:lnTo>
                        <a:pt x="16581" y="1214"/>
                      </a:lnTo>
                      <a:lnTo>
                        <a:pt x="16583" y="1231"/>
                      </a:lnTo>
                      <a:lnTo>
                        <a:pt x="16587" y="1248"/>
                      </a:lnTo>
                      <a:lnTo>
                        <a:pt x="16591" y="1257"/>
                      </a:lnTo>
                      <a:lnTo>
                        <a:pt x="16594" y="1264"/>
                      </a:lnTo>
                      <a:lnTo>
                        <a:pt x="16598" y="1272"/>
                      </a:lnTo>
                      <a:lnTo>
                        <a:pt x="16603" y="1278"/>
                      </a:lnTo>
                      <a:lnTo>
                        <a:pt x="16605" y="1282"/>
                      </a:lnTo>
                      <a:lnTo>
                        <a:pt x="16605" y="1284"/>
                      </a:lnTo>
                      <a:lnTo>
                        <a:pt x="16604" y="1287"/>
                      </a:lnTo>
                      <a:lnTo>
                        <a:pt x="16602" y="1289"/>
                      </a:lnTo>
                      <a:lnTo>
                        <a:pt x="16594" y="1293"/>
                      </a:lnTo>
                      <a:lnTo>
                        <a:pt x="16584" y="1299"/>
                      </a:lnTo>
                      <a:lnTo>
                        <a:pt x="16564" y="1306"/>
                      </a:lnTo>
                      <a:lnTo>
                        <a:pt x="16556" y="1310"/>
                      </a:lnTo>
                      <a:lnTo>
                        <a:pt x="16554" y="1312"/>
                      </a:lnTo>
                      <a:lnTo>
                        <a:pt x="16553" y="1313"/>
                      </a:lnTo>
                      <a:lnTo>
                        <a:pt x="16551" y="1318"/>
                      </a:lnTo>
                      <a:lnTo>
                        <a:pt x="16549" y="1326"/>
                      </a:lnTo>
                      <a:lnTo>
                        <a:pt x="16547" y="1346"/>
                      </a:lnTo>
                      <a:lnTo>
                        <a:pt x="16546" y="1355"/>
                      </a:lnTo>
                      <a:lnTo>
                        <a:pt x="16543" y="1364"/>
                      </a:lnTo>
                      <a:lnTo>
                        <a:pt x="16542" y="1366"/>
                      </a:lnTo>
                      <a:lnTo>
                        <a:pt x="16541" y="1368"/>
                      </a:lnTo>
                      <a:lnTo>
                        <a:pt x="16539" y="1369"/>
                      </a:lnTo>
                      <a:lnTo>
                        <a:pt x="16536" y="1369"/>
                      </a:lnTo>
                      <a:lnTo>
                        <a:pt x="16526" y="1366"/>
                      </a:lnTo>
                      <a:lnTo>
                        <a:pt x="16517" y="1361"/>
                      </a:lnTo>
                      <a:lnTo>
                        <a:pt x="16507" y="1354"/>
                      </a:lnTo>
                      <a:lnTo>
                        <a:pt x="16498" y="1347"/>
                      </a:lnTo>
                      <a:lnTo>
                        <a:pt x="16489" y="1340"/>
                      </a:lnTo>
                      <a:lnTo>
                        <a:pt x="16480" y="1334"/>
                      </a:lnTo>
                      <a:lnTo>
                        <a:pt x="16470" y="1328"/>
                      </a:lnTo>
                      <a:lnTo>
                        <a:pt x="16459" y="1324"/>
                      </a:lnTo>
                      <a:lnTo>
                        <a:pt x="16463" y="1331"/>
                      </a:lnTo>
                      <a:lnTo>
                        <a:pt x="16455" y="1327"/>
                      </a:lnTo>
                      <a:lnTo>
                        <a:pt x="16451" y="1324"/>
                      </a:lnTo>
                      <a:lnTo>
                        <a:pt x="16447" y="1323"/>
                      </a:lnTo>
                      <a:lnTo>
                        <a:pt x="16454" y="1323"/>
                      </a:lnTo>
                      <a:lnTo>
                        <a:pt x="16459" y="1324"/>
                      </a:lnTo>
                      <a:lnTo>
                        <a:pt x="16444" y="1292"/>
                      </a:lnTo>
                      <a:lnTo>
                        <a:pt x="16437" y="1276"/>
                      </a:lnTo>
                      <a:lnTo>
                        <a:pt x="16427" y="1261"/>
                      </a:lnTo>
                      <a:lnTo>
                        <a:pt x="16425" y="1258"/>
                      </a:lnTo>
                      <a:lnTo>
                        <a:pt x="16420" y="1255"/>
                      </a:lnTo>
                      <a:lnTo>
                        <a:pt x="16416" y="1254"/>
                      </a:lnTo>
                      <a:lnTo>
                        <a:pt x="16412" y="1254"/>
                      </a:lnTo>
                      <a:lnTo>
                        <a:pt x="16400" y="1257"/>
                      </a:lnTo>
                      <a:lnTo>
                        <a:pt x="16388" y="1261"/>
                      </a:lnTo>
                      <a:lnTo>
                        <a:pt x="16364" y="1270"/>
                      </a:lnTo>
                      <a:lnTo>
                        <a:pt x="16353" y="1273"/>
                      </a:lnTo>
                      <a:lnTo>
                        <a:pt x="16349" y="1273"/>
                      </a:lnTo>
                      <a:lnTo>
                        <a:pt x="16344" y="1273"/>
                      </a:lnTo>
                      <a:lnTo>
                        <a:pt x="16332" y="1271"/>
                      </a:lnTo>
                      <a:lnTo>
                        <a:pt x="16317" y="1265"/>
                      </a:lnTo>
                      <a:lnTo>
                        <a:pt x="16302" y="1260"/>
                      </a:lnTo>
                      <a:lnTo>
                        <a:pt x="16288" y="1251"/>
                      </a:lnTo>
                      <a:lnTo>
                        <a:pt x="16281" y="1247"/>
                      </a:lnTo>
                      <a:lnTo>
                        <a:pt x="16276" y="1242"/>
                      </a:lnTo>
                      <a:lnTo>
                        <a:pt x="16271" y="1237"/>
                      </a:lnTo>
                      <a:lnTo>
                        <a:pt x="16266" y="1231"/>
                      </a:lnTo>
                      <a:lnTo>
                        <a:pt x="16263" y="1224"/>
                      </a:lnTo>
                      <a:lnTo>
                        <a:pt x="16262" y="1217"/>
                      </a:lnTo>
                      <a:lnTo>
                        <a:pt x="16261" y="1210"/>
                      </a:lnTo>
                      <a:lnTo>
                        <a:pt x="16262" y="1202"/>
                      </a:lnTo>
                      <a:lnTo>
                        <a:pt x="16263" y="1195"/>
                      </a:lnTo>
                      <a:lnTo>
                        <a:pt x="16262" y="1188"/>
                      </a:lnTo>
                      <a:lnTo>
                        <a:pt x="16260" y="1182"/>
                      </a:lnTo>
                      <a:lnTo>
                        <a:pt x="16257" y="1176"/>
                      </a:lnTo>
                      <a:lnTo>
                        <a:pt x="16248" y="1166"/>
                      </a:lnTo>
                      <a:lnTo>
                        <a:pt x="16242" y="1161"/>
                      </a:lnTo>
                      <a:lnTo>
                        <a:pt x="16239" y="1155"/>
                      </a:lnTo>
                      <a:lnTo>
                        <a:pt x="16237" y="1152"/>
                      </a:lnTo>
                      <a:lnTo>
                        <a:pt x="16235" y="1151"/>
                      </a:lnTo>
                      <a:lnTo>
                        <a:pt x="16228" y="1148"/>
                      </a:lnTo>
                      <a:lnTo>
                        <a:pt x="16222" y="1147"/>
                      </a:lnTo>
                      <a:lnTo>
                        <a:pt x="16215" y="1146"/>
                      </a:lnTo>
                      <a:lnTo>
                        <a:pt x="16208" y="1145"/>
                      </a:lnTo>
                      <a:lnTo>
                        <a:pt x="16202" y="1144"/>
                      </a:lnTo>
                      <a:lnTo>
                        <a:pt x="16198" y="1142"/>
                      </a:lnTo>
                      <a:lnTo>
                        <a:pt x="16196" y="1139"/>
                      </a:lnTo>
                      <a:lnTo>
                        <a:pt x="16196" y="1138"/>
                      </a:lnTo>
                      <a:lnTo>
                        <a:pt x="16196" y="1135"/>
                      </a:lnTo>
                      <a:lnTo>
                        <a:pt x="16197" y="1132"/>
                      </a:lnTo>
                      <a:lnTo>
                        <a:pt x="16201" y="1126"/>
                      </a:lnTo>
                      <a:lnTo>
                        <a:pt x="16216" y="1113"/>
                      </a:lnTo>
                      <a:lnTo>
                        <a:pt x="16224" y="1106"/>
                      </a:lnTo>
                      <a:lnTo>
                        <a:pt x="16227" y="1101"/>
                      </a:lnTo>
                      <a:lnTo>
                        <a:pt x="16229" y="1097"/>
                      </a:lnTo>
                      <a:lnTo>
                        <a:pt x="16232" y="1093"/>
                      </a:lnTo>
                      <a:lnTo>
                        <a:pt x="16233" y="1087"/>
                      </a:lnTo>
                      <a:lnTo>
                        <a:pt x="16233" y="1082"/>
                      </a:lnTo>
                      <a:lnTo>
                        <a:pt x="16232" y="1075"/>
                      </a:lnTo>
                      <a:lnTo>
                        <a:pt x="16229" y="1069"/>
                      </a:lnTo>
                      <a:lnTo>
                        <a:pt x="16226" y="1063"/>
                      </a:lnTo>
                      <a:lnTo>
                        <a:pt x="16223" y="1059"/>
                      </a:lnTo>
                      <a:lnTo>
                        <a:pt x="16220" y="1055"/>
                      </a:lnTo>
                      <a:lnTo>
                        <a:pt x="16211" y="1048"/>
                      </a:lnTo>
                      <a:lnTo>
                        <a:pt x="16200" y="1042"/>
                      </a:lnTo>
                      <a:lnTo>
                        <a:pt x="16195" y="1037"/>
                      </a:lnTo>
                      <a:lnTo>
                        <a:pt x="16189" y="1031"/>
                      </a:lnTo>
                      <a:lnTo>
                        <a:pt x="16177" y="1015"/>
                      </a:lnTo>
                      <a:lnTo>
                        <a:pt x="16152" y="974"/>
                      </a:lnTo>
                      <a:lnTo>
                        <a:pt x="16139" y="956"/>
                      </a:lnTo>
                      <a:lnTo>
                        <a:pt x="16133" y="948"/>
                      </a:lnTo>
                      <a:lnTo>
                        <a:pt x="16126" y="941"/>
                      </a:lnTo>
                      <a:lnTo>
                        <a:pt x="16120" y="935"/>
                      </a:lnTo>
                      <a:lnTo>
                        <a:pt x="16112" y="932"/>
                      </a:lnTo>
                      <a:lnTo>
                        <a:pt x="16105" y="930"/>
                      </a:lnTo>
                      <a:lnTo>
                        <a:pt x="16098" y="931"/>
                      </a:lnTo>
                      <a:lnTo>
                        <a:pt x="16078" y="938"/>
                      </a:lnTo>
                      <a:lnTo>
                        <a:pt x="16070" y="939"/>
                      </a:lnTo>
                      <a:lnTo>
                        <a:pt x="16063" y="939"/>
                      </a:lnTo>
                      <a:lnTo>
                        <a:pt x="16058" y="938"/>
                      </a:lnTo>
                      <a:lnTo>
                        <a:pt x="16050" y="934"/>
                      </a:lnTo>
                      <a:lnTo>
                        <a:pt x="16030" y="926"/>
                      </a:lnTo>
                      <a:lnTo>
                        <a:pt x="16022" y="923"/>
                      </a:lnTo>
                      <a:lnTo>
                        <a:pt x="16015" y="922"/>
                      </a:lnTo>
                      <a:lnTo>
                        <a:pt x="15996" y="922"/>
                      </a:lnTo>
                      <a:lnTo>
                        <a:pt x="15986" y="922"/>
                      </a:lnTo>
                      <a:lnTo>
                        <a:pt x="15978" y="921"/>
                      </a:lnTo>
                      <a:lnTo>
                        <a:pt x="15971" y="920"/>
                      </a:lnTo>
                      <a:lnTo>
                        <a:pt x="15965" y="918"/>
                      </a:lnTo>
                      <a:lnTo>
                        <a:pt x="15960" y="914"/>
                      </a:lnTo>
                      <a:lnTo>
                        <a:pt x="15955" y="907"/>
                      </a:lnTo>
                      <a:lnTo>
                        <a:pt x="15944" y="892"/>
                      </a:lnTo>
                      <a:lnTo>
                        <a:pt x="15931" y="874"/>
                      </a:lnTo>
                      <a:lnTo>
                        <a:pt x="15919" y="855"/>
                      </a:lnTo>
                      <a:lnTo>
                        <a:pt x="15906" y="840"/>
                      </a:lnTo>
                      <a:lnTo>
                        <a:pt x="15900" y="834"/>
                      </a:lnTo>
                      <a:lnTo>
                        <a:pt x="15894" y="830"/>
                      </a:lnTo>
                      <a:lnTo>
                        <a:pt x="15889" y="828"/>
                      </a:lnTo>
                      <a:lnTo>
                        <a:pt x="15883" y="828"/>
                      </a:lnTo>
                      <a:lnTo>
                        <a:pt x="15880" y="829"/>
                      </a:lnTo>
                      <a:lnTo>
                        <a:pt x="15878" y="831"/>
                      </a:lnTo>
                      <a:lnTo>
                        <a:pt x="15874" y="837"/>
                      </a:lnTo>
                      <a:lnTo>
                        <a:pt x="15872" y="828"/>
                      </a:lnTo>
                      <a:lnTo>
                        <a:pt x="15872" y="820"/>
                      </a:lnTo>
                      <a:lnTo>
                        <a:pt x="15872" y="814"/>
                      </a:lnTo>
                      <a:lnTo>
                        <a:pt x="15874" y="807"/>
                      </a:lnTo>
                      <a:lnTo>
                        <a:pt x="15876" y="801"/>
                      </a:lnTo>
                      <a:lnTo>
                        <a:pt x="15879" y="795"/>
                      </a:lnTo>
                      <a:lnTo>
                        <a:pt x="15887" y="781"/>
                      </a:lnTo>
                      <a:lnTo>
                        <a:pt x="15893" y="772"/>
                      </a:lnTo>
                      <a:lnTo>
                        <a:pt x="15896" y="763"/>
                      </a:lnTo>
                      <a:lnTo>
                        <a:pt x="15897" y="755"/>
                      </a:lnTo>
                      <a:lnTo>
                        <a:pt x="15897" y="748"/>
                      </a:lnTo>
                      <a:lnTo>
                        <a:pt x="15895" y="740"/>
                      </a:lnTo>
                      <a:lnTo>
                        <a:pt x="15893" y="732"/>
                      </a:lnTo>
                      <a:lnTo>
                        <a:pt x="15891" y="724"/>
                      </a:lnTo>
                      <a:lnTo>
                        <a:pt x="15889" y="714"/>
                      </a:lnTo>
                      <a:lnTo>
                        <a:pt x="15887" y="692"/>
                      </a:lnTo>
                      <a:lnTo>
                        <a:pt x="15885" y="655"/>
                      </a:lnTo>
                      <a:lnTo>
                        <a:pt x="15884" y="620"/>
                      </a:lnTo>
                      <a:lnTo>
                        <a:pt x="15884" y="609"/>
                      </a:lnTo>
                      <a:lnTo>
                        <a:pt x="15885" y="605"/>
                      </a:lnTo>
                      <a:lnTo>
                        <a:pt x="15885" y="604"/>
                      </a:lnTo>
                      <a:lnTo>
                        <a:pt x="15887" y="604"/>
                      </a:lnTo>
                      <a:lnTo>
                        <a:pt x="15885" y="603"/>
                      </a:lnTo>
                      <a:lnTo>
                        <a:pt x="15881" y="599"/>
                      </a:lnTo>
                      <a:lnTo>
                        <a:pt x="15866" y="588"/>
                      </a:lnTo>
                      <a:lnTo>
                        <a:pt x="15858" y="582"/>
                      </a:lnTo>
                      <a:lnTo>
                        <a:pt x="15852" y="576"/>
                      </a:lnTo>
                      <a:lnTo>
                        <a:pt x="15849" y="571"/>
                      </a:lnTo>
                      <a:lnTo>
                        <a:pt x="15849" y="570"/>
                      </a:lnTo>
                      <a:lnTo>
                        <a:pt x="15849" y="569"/>
                      </a:lnTo>
                      <a:lnTo>
                        <a:pt x="15861" y="564"/>
                      </a:lnTo>
                      <a:lnTo>
                        <a:pt x="15870" y="562"/>
                      </a:lnTo>
                      <a:lnTo>
                        <a:pt x="15885" y="560"/>
                      </a:lnTo>
                      <a:lnTo>
                        <a:pt x="15892" y="558"/>
                      </a:lnTo>
                      <a:lnTo>
                        <a:pt x="15897" y="553"/>
                      </a:lnTo>
                      <a:lnTo>
                        <a:pt x="15904" y="545"/>
                      </a:lnTo>
                      <a:lnTo>
                        <a:pt x="15909" y="533"/>
                      </a:lnTo>
                      <a:lnTo>
                        <a:pt x="15916" y="521"/>
                      </a:lnTo>
                      <a:lnTo>
                        <a:pt x="15921" y="511"/>
                      </a:lnTo>
                      <a:lnTo>
                        <a:pt x="15927" y="502"/>
                      </a:lnTo>
                      <a:lnTo>
                        <a:pt x="15932" y="494"/>
                      </a:lnTo>
                      <a:lnTo>
                        <a:pt x="15934" y="484"/>
                      </a:lnTo>
                      <a:lnTo>
                        <a:pt x="15935" y="480"/>
                      </a:lnTo>
                      <a:lnTo>
                        <a:pt x="15935" y="475"/>
                      </a:lnTo>
                      <a:lnTo>
                        <a:pt x="15935" y="470"/>
                      </a:lnTo>
                      <a:lnTo>
                        <a:pt x="15933" y="464"/>
                      </a:lnTo>
                      <a:lnTo>
                        <a:pt x="15931" y="458"/>
                      </a:lnTo>
                      <a:lnTo>
                        <a:pt x="15929" y="451"/>
                      </a:lnTo>
                      <a:lnTo>
                        <a:pt x="15915" y="428"/>
                      </a:lnTo>
                      <a:lnTo>
                        <a:pt x="15901" y="405"/>
                      </a:lnTo>
                      <a:lnTo>
                        <a:pt x="15887" y="381"/>
                      </a:lnTo>
                      <a:lnTo>
                        <a:pt x="15881" y="369"/>
                      </a:lnTo>
                      <a:lnTo>
                        <a:pt x="15877" y="356"/>
                      </a:lnTo>
                      <a:lnTo>
                        <a:pt x="15867" y="328"/>
                      </a:lnTo>
                      <a:lnTo>
                        <a:pt x="15863" y="318"/>
                      </a:lnTo>
                      <a:lnTo>
                        <a:pt x="15858" y="311"/>
                      </a:lnTo>
                      <a:lnTo>
                        <a:pt x="15852" y="307"/>
                      </a:lnTo>
                      <a:lnTo>
                        <a:pt x="15843" y="303"/>
                      </a:lnTo>
                      <a:lnTo>
                        <a:pt x="15814" y="294"/>
                      </a:lnTo>
                      <a:lnTo>
                        <a:pt x="15812" y="293"/>
                      </a:lnTo>
                      <a:lnTo>
                        <a:pt x="15810" y="292"/>
                      </a:lnTo>
                      <a:lnTo>
                        <a:pt x="15806" y="285"/>
                      </a:lnTo>
                      <a:lnTo>
                        <a:pt x="15803" y="277"/>
                      </a:lnTo>
                      <a:lnTo>
                        <a:pt x="15801" y="267"/>
                      </a:lnTo>
                      <a:lnTo>
                        <a:pt x="15800" y="254"/>
                      </a:lnTo>
                      <a:lnTo>
                        <a:pt x="15799" y="240"/>
                      </a:lnTo>
                      <a:lnTo>
                        <a:pt x="15798" y="209"/>
                      </a:lnTo>
                      <a:lnTo>
                        <a:pt x="15798" y="148"/>
                      </a:lnTo>
                      <a:lnTo>
                        <a:pt x="15797" y="123"/>
                      </a:lnTo>
                      <a:lnTo>
                        <a:pt x="15797" y="113"/>
                      </a:lnTo>
                      <a:lnTo>
                        <a:pt x="15794" y="105"/>
                      </a:lnTo>
                      <a:lnTo>
                        <a:pt x="15790" y="90"/>
                      </a:lnTo>
                      <a:lnTo>
                        <a:pt x="15785" y="77"/>
                      </a:lnTo>
                      <a:lnTo>
                        <a:pt x="15779" y="63"/>
                      </a:lnTo>
                      <a:lnTo>
                        <a:pt x="15773" y="51"/>
                      </a:lnTo>
                      <a:lnTo>
                        <a:pt x="15759" y="25"/>
                      </a:lnTo>
                      <a:lnTo>
                        <a:pt x="15743" y="0"/>
                      </a:lnTo>
                      <a:lnTo>
                        <a:pt x="15729" y="9"/>
                      </a:lnTo>
                      <a:lnTo>
                        <a:pt x="15714" y="18"/>
                      </a:lnTo>
                      <a:lnTo>
                        <a:pt x="15684" y="34"/>
                      </a:lnTo>
                      <a:lnTo>
                        <a:pt x="15653" y="48"/>
                      </a:lnTo>
                      <a:lnTo>
                        <a:pt x="15623" y="61"/>
                      </a:lnTo>
                      <a:lnTo>
                        <a:pt x="15562" y="87"/>
                      </a:lnTo>
                      <a:lnTo>
                        <a:pt x="15531" y="101"/>
                      </a:lnTo>
                      <a:lnTo>
                        <a:pt x="15500" y="116"/>
                      </a:lnTo>
                      <a:lnTo>
                        <a:pt x="15495" y="119"/>
                      </a:lnTo>
                      <a:lnTo>
                        <a:pt x="15488" y="122"/>
                      </a:lnTo>
                      <a:lnTo>
                        <a:pt x="15474" y="124"/>
                      </a:lnTo>
                      <a:lnTo>
                        <a:pt x="15457" y="126"/>
                      </a:lnTo>
                      <a:lnTo>
                        <a:pt x="15439" y="127"/>
                      </a:lnTo>
                      <a:lnTo>
                        <a:pt x="15418" y="127"/>
                      </a:lnTo>
                      <a:lnTo>
                        <a:pt x="15397" y="126"/>
                      </a:lnTo>
                      <a:lnTo>
                        <a:pt x="15354" y="123"/>
                      </a:lnTo>
                      <a:lnTo>
                        <a:pt x="15313" y="120"/>
                      </a:lnTo>
                      <a:lnTo>
                        <a:pt x="15294" y="119"/>
                      </a:lnTo>
                      <a:lnTo>
                        <a:pt x="15277" y="119"/>
                      </a:lnTo>
                      <a:lnTo>
                        <a:pt x="15263" y="120"/>
                      </a:lnTo>
                      <a:lnTo>
                        <a:pt x="15250" y="123"/>
                      </a:lnTo>
                      <a:lnTo>
                        <a:pt x="15245" y="125"/>
                      </a:lnTo>
                      <a:lnTo>
                        <a:pt x="15241" y="127"/>
                      </a:lnTo>
                      <a:lnTo>
                        <a:pt x="15238" y="129"/>
                      </a:lnTo>
                      <a:lnTo>
                        <a:pt x="15236" y="131"/>
                      </a:lnTo>
                      <a:lnTo>
                        <a:pt x="15236" y="135"/>
                      </a:lnTo>
                      <a:lnTo>
                        <a:pt x="15237" y="138"/>
                      </a:lnTo>
                      <a:lnTo>
                        <a:pt x="15239" y="140"/>
                      </a:lnTo>
                      <a:lnTo>
                        <a:pt x="15242" y="142"/>
                      </a:lnTo>
                      <a:lnTo>
                        <a:pt x="15251" y="148"/>
                      </a:lnTo>
                      <a:lnTo>
                        <a:pt x="15259" y="152"/>
                      </a:lnTo>
                      <a:lnTo>
                        <a:pt x="15263" y="155"/>
                      </a:lnTo>
                      <a:lnTo>
                        <a:pt x="15265" y="157"/>
                      </a:lnTo>
                      <a:lnTo>
                        <a:pt x="15265" y="161"/>
                      </a:lnTo>
                      <a:lnTo>
                        <a:pt x="15264" y="164"/>
                      </a:lnTo>
                      <a:lnTo>
                        <a:pt x="15261" y="166"/>
                      </a:lnTo>
                      <a:lnTo>
                        <a:pt x="15254" y="170"/>
                      </a:lnTo>
                      <a:lnTo>
                        <a:pt x="15245" y="174"/>
                      </a:lnTo>
                      <a:lnTo>
                        <a:pt x="15233" y="177"/>
                      </a:lnTo>
                      <a:lnTo>
                        <a:pt x="15220" y="181"/>
                      </a:lnTo>
                      <a:lnTo>
                        <a:pt x="15206" y="183"/>
                      </a:lnTo>
                      <a:lnTo>
                        <a:pt x="15179" y="187"/>
                      </a:lnTo>
                      <a:lnTo>
                        <a:pt x="15152" y="189"/>
                      </a:lnTo>
                      <a:lnTo>
                        <a:pt x="15125" y="190"/>
                      </a:lnTo>
                      <a:lnTo>
                        <a:pt x="15097" y="191"/>
                      </a:lnTo>
                      <a:lnTo>
                        <a:pt x="15070" y="193"/>
                      </a:lnTo>
                      <a:lnTo>
                        <a:pt x="15043" y="196"/>
                      </a:lnTo>
                      <a:lnTo>
                        <a:pt x="15029" y="200"/>
                      </a:lnTo>
                      <a:lnTo>
                        <a:pt x="15015" y="203"/>
                      </a:lnTo>
                      <a:lnTo>
                        <a:pt x="14990" y="209"/>
                      </a:lnTo>
                      <a:lnTo>
                        <a:pt x="14965" y="215"/>
                      </a:lnTo>
                      <a:lnTo>
                        <a:pt x="14914" y="225"/>
                      </a:lnTo>
                      <a:lnTo>
                        <a:pt x="14888" y="229"/>
                      </a:lnTo>
                      <a:lnTo>
                        <a:pt x="14862" y="233"/>
                      </a:lnTo>
                      <a:lnTo>
                        <a:pt x="14839" y="240"/>
                      </a:lnTo>
                      <a:lnTo>
                        <a:pt x="14814" y="247"/>
                      </a:lnTo>
                      <a:lnTo>
                        <a:pt x="14796" y="255"/>
                      </a:lnTo>
                      <a:lnTo>
                        <a:pt x="14778" y="264"/>
                      </a:lnTo>
                      <a:lnTo>
                        <a:pt x="14760" y="272"/>
                      </a:lnTo>
                      <a:lnTo>
                        <a:pt x="14751" y="276"/>
                      </a:lnTo>
                      <a:lnTo>
                        <a:pt x="14741" y="278"/>
                      </a:lnTo>
                      <a:lnTo>
                        <a:pt x="14720" y="282"/>
                      </a:lnTo>
                      <a:lnTo>
                        <a:pt x="14700" y="285"/>
                      </a:lnTo>
                      <a:lnTo>
                        <a:pt x="14657" y="291"/>
                      </a:lnTo>
                      <a:lnTo>
                        <a:pt x="14615" y="296"/>
                      </a:lnTo>
                      <a:lnTo>
                        <a:pt x="14593" y="299"/>
                      </a:lnTo>
                      <a:lnTo>
                        <a:pt x="14573" y="304"/>
                      </a:lnTo>
                      <a:lnTo>
                        <a:pt x="14530" y="314"/>
                      </a:lnTo>
                      <a:lnTo>
                        <a:pt x="14486" y="323"/>
                      </a:lnTo>
                      <a:lnTo>
                        <a:pt x="14443" y="334"/>
                      </a:lnTo>
                      <a:lnTo>
                        <a:pt x="14421" y="341"/>
                      </a:lnTo>
                      <a:lnTo>
                        <a:pt x="14400" y="347"/>
                      </a:lnTo>
                      <a:lnTo>
                        <a:pt x="14375" y="356"/>
                      </a:lnTo>
                      <a:lnTo>
                        <a:pt x="14349" y="362"/>
                      </a:lnTo>
                      <a:lnTo>
                        <a:pt x="14323" y="368"/>
                      </a:lnTo>
                      <a:lnTo>
                        <a:pt x="14297" y="372"/>
                      </a:lnTo>
                      <a:lnTo>
                        <a:pt x="14244" y="380"/>
                      </a:lnTo>
                      <a:lnTo>
                        <a:pt x="14218" y="385"/>
                      </a:lnTo>
                      <a:lnTo>
                        <a:pt x="14192" y="391"/>
                      </a:lnTo>
                      <a:lnTo>
                        <a:pt x="14181" y="394"/>
                      </a:lnTo>
                      <a:lnTo>
                        <a:pt x="14170" y="397"/>
                      </a:lnTo>
                      <a:lnTo>
                        <a:pt x="14149" y="407"/>
                      </a:lnTo>
                      <a:lnTo>
                        <a:pt x="14128" y="419"/>
                      </a:lnTo>
                      <a:lnTo>
                        <a:pt x="14107" y="432"/>
                      </a:lnTo>
                      <a:lnTo>
                        <a:pt x="14067" y="459"/>
                      </a:lnTo>
                      <a:lnTo>
                        <a:pt x="14048" y="473"/>
                      </a:lnTo>
                      <a:lnTo>
                        <a:pt x="14029" y="485"/>
                      </a:lnTo>
                      <a:lnTo>
                        <a:pt x="14013" y="496"/>
                      </a:lnTo>
                      <a:lnTo>
                        <a:pt x="13997" y="509"/>
                      </a:lnTo>
                      <a:lnTo>
                        <a:pt x="13980" y="522"/>
                      </a:lnTo>
                      <a:lnTo>
                        <a:pt x="13965" y="536"/>
                      </a:lnTo>
                      <a:lnTo>
                        <a:pt x="13951" y="551"/>
                      </a:lnTo>
                      <a:lnTo>
                        <a:pt x="13938" y="568"/>
                      </a:lnTo>
                      <a:lnTo>
                        <a:pt x="13926" y="584"/>
                      </a:lnTo>
                      <a:lnTo>
                        <a:pt x="13916" y="601"/>
                      </a:lnTo>
                      <a:lnTo>
                        <a:pt x="13908" y="617"/>
                      </a:lnTo>
                      <a:lnTo>
                        <a:pt x="13896" y="635"/>
                      </a:lnTo>
                      <a:lnTo>
                        <a:pt x="13883" y="651"/>
                      </a:lnTo>
                      <a:lnTo>
                        <a:pt x="13869" y="666"/>
                      </a:lnTo>
                      <a:lnTo>
                        <a:pt x="13852" y="680"/>
                      </a:lnTo>
                      <a:lnTo>
                        <a:pt x="13836" y="692"/>
                      </a:lnTo>
                      <a:lnTo>
                        <a:pt x="13819" y="703"/>
                      </a:lnTo>
                      <a:lnTo>
                        <a:pt x="13810" y="706"/>
                      </a:lnTo>
                      <a:lnTo>
                        <a:pt x="13801" y="710"/>
                      </a:lnTo>
                      <a:lnTo>
                        <a:pt x="13724" y="736"/>
                      </a:lnTo>
                      <a:lnTo>
                        <a:pt x="13718" y="738"/>
                      </a:lnTo>
                      <a:lnTo>
                        <a:pt x="13713" y="741"/>
                      </a:lnTo>
                      <a:lnTo>
                        <a:pt x="13710" y="743"/>
                      </a:lnTo>
                      <a:lnTo>
                        <a:pt x="13707" y="747"/>
                      </a:lnTo>
                      <a:lnTo>
                        <a:pt x="13706" y="751"/>
                      </a:lnTo>
                      <a:lnTo>
                        <a:pt x="13705" y="754"/>
                      </a:lnTo>
                      <a:lnTo>
                        <a:pt x="13704" y="763"/>
                      </a:lnTo>
                      <a:lnTo>
                        <a:pt x="13705" y="773"/>
                      </a:lnTo>
                      <a:lnTo>
                        <a:pt x="13707" y="783"/>
                      </a:lnTo>
                      <a:lnTo>
                        <a:pt x="13709" y="794"/>
                      </a:lnTo>
                      <a:lnTo>
                        <a:pt x="13710" y="806"/>
                      </a:lnTo>
                      <a:lnTo>
                        <a:pt x="13721" y="919"/>
                      </a:lnTo>
                      <a:lnTo>
                        <a:pt x="13733" y="1031"/>
                      </a:lnTo>
                      <a:lnTo>
                        <a:pt x="13732" y="1036"/>
                      </a:lnTo>
                      <a:lnTo>
                        <a:pt x="13730" y="1043"/>
                      </a:lnTo>
                      <a:lnTo>
                        <a:pt x="13722" y="1058"/>
                      </a:lnTo>
                      <a:lnTo>
                        <a:pt x="13713" y="1074"/>
                      </a:lnTo>
                      <a:lnTo>
                        <a:pt x="13707" y="1087"/>
                      </a:lnTo>
                      <a:lnTo>
                        <a:pt x="13697" y="1117"/>
                      </a:lnTo>
                      <a:lnTo>
                        <a:pt x="13689" y="1146"/>
                      </a:lnTo>
                      <a:lnTo>
                        <a:pt x="13681" y="1176"/>
                      </a:lnTo>
                      <a:lnTo>
                        <a:pt x="13674" y="1206"/>
                      </a:lnTo>
                      <a:lnTo>
                        <a:pt x="13673" y="1221"/>
                      </a:lnTo>
                      <a:lnTo>
                        <a:pt x="13673" y="1235"/>
                      </a:lnTo>
                      <a:lnTo>
                        <a:pt x="13673" y="1249"/>
                      </a:lnTo>
                      <a:lnTo>
                        <a:pt x="13676" y="1263"/>
                      </a:lnTo>
                      <a:lnTo>
                        <a:pt x="13679" y="1277"/>
                      </a:lnTo>
                      <a:lnTo>
                        <a:pt x="13682" y="1291"/>
                      </a:lnTo>
                      <a:lnTo>
                        <a:pt x="13690" y="1320"/>
                      </a:lnTo>
                      <a:lnTo>
                        <a:pt x="13698" y="1347"/>
                      </a:lnTo>
                      <a:lnTo>
                        <a:pt x="13706" y="1375"/>
                      </a:lnTo>
                      <a:lnTo>
                        <a:pt x="13709" y="1389"/>
                      </a:lnTo>
                      <a:lnTo>
                        <a:pt x="13711" y="1403"/>
                      </a:lnTo>
                      <a:lnTo>
                        <a:pt x="13712" y="1417"/>
                      </a:lnTo>
                      <a:lnTo>
                        <a:pt x="13712" y="1432"/>
                      </a:lnTo>
                      <a:lnTo>
                        <a:pt x="13710" y="1458"/>
                      </a:lnTo>
                      <a:lnTo>
                        <a:pt x="13708" y="1486"/>
                      </a:lnTo>
                      <a:lnTo>
                        <a:pt x="13704" y="1540"/>
                      </a:lnTo>
                      <a:lnTo>
                        <a:pt x="13703" y="1567"/>
                      </a:lnTo>
                      <a:lnTo>
                        <a:pt x="13703" y="1593"/>
                      </a:lnTo>
                      <a:lnTo>
                        <a:pt x="13705" y="1620"/>
                      </a:lnTo>
                      <a:lnTo>
                        <a:pt x="13708" y="1646"/>
                      </a:lnTo>
                      <a:lnTo>
                        <a:pt x="13712" y="1673"/>
                      </a:lnTo>
                      <a:lnTo>
                        <a:pt x="13716" y="1700"/>
                      </a:lnTo>
                      <a:lnTo>
                        <a:pt x="13717" y="1728"/>
                      </a:lnTo>
                      <a:lnTo>
                        <a:pt x="13717" y="1756"/>
                      </a:lnTo>
                      <a:lnTo>
                        <a:pt x="13716" y="1783"/>
                      </a:lnTo>
                      <a:lnTo>
                        <a:pt x="13713" y="1811"/>
                      </a:lnTo>
                      <a:lnTo>
                        <a:pt x="13707" y="1866"/>
                      </a:lnTo>
                      <a:lnTo>
                        <a:pt x="13691" y="1979"/>
                      </a:lnTo>
                      <a:lnTo>
                        <a:pt x="13684" y="2035"/>
                      </a:lnTo>
                      <a:lnTo>
                        <a:pt x="13682" y="2062"/>
                      </a:lnTo>
                      <a:lnTo>
                        <a:pt x="13680" y="2089"/>
                      </a:lnTo>
                      <a:lnTo>
                        <a:pt x="13678" y="2145"/>
                      </a:lnTo>
                      <a:lnTo>
                        <a:pt x="13673" y="2203"/>
                      </a:lnTo>
                      <a:lnTo>
                        <a:pt x="13662" y="2316"/>
                      </a:lnTo>
                      <a:lnTo>
                        <a:pt x="13657" y="2351"/>
                      </a:lnTo>
                      <a:lnTo>
                        <a:pt x="13651" y="2387"/>
                      </a:lnTo>
                      <a:lnTo>
                        <a:pt x="13643" y="2422"/>
                      </a:lnTo>
                      <a:lnTo>
                        <a:pt x="13635" y="2458"/>
                      </a:lnTo>
                      <a:lnTo>
                        <a:pt x="13627" y="2493"/>
                      </a:lnTo>
                      <a:lnTo>
                        <a:pt x="13620" y="2528"/>
                      </a:lnTo>
                      <a:lnTo>
                        <a:pt x="13615" y="2563"/>
                      </a:lnTo>
                      <a:lnTo>
                        <a:pt x="13613" y="2581"/>
                      </a:lnTo>
                      <a:lnTo>
                        <a:pt x="13611" y="2600"/>
                      </a:lnTo>
                      <a:lnTo>
                        <a:pt x="13608" y="2621"/>
                      </a:lnTo>
                      <a:lnTo>
                        <a:pt x="13604" y="2643"/>
                      </a:lnTo>
                      <a:lnTo>
                        <a:pt x="13593" y="2690"/>
                      </a:lnTo>
                      <a:lnTo>
                        <a:pt x="13589" y="2713"/>
                      </a:lnTo>
                      <a:lnTo>
                        <a:pt x="13585" y="2736"/>
                      </a:lnTo>
                      <a:lnTo>
                        <a:pt x="13585" y="2746"/>
                      </a:lnTo>
                      <a:lnTo>
                        <a:pt x="13587" y="2757"/>
                      </a:lnTo>
                      <a:lnTo>
                        <a:pt x="13588" y="2768"/>
                      </a:lnTo>
                      <a:lnTo>
                        <a:pt x="13590" y="2779"/>
                      </a:lnTo>
                      <a:lnTo>
                        <a:pt x="13592" y="2782"/>
                      </a:lnTo>
                      <a:lnTo>
                        <a:pt x="13596" y="2784"/>
                      </a:lnTo>
                      <a:lnTo>
                        <a:pt x="13608" y="2789"/>
                      </a:lnTo>
                      <a:lnTo>
                        <a:pt x="13621" y="2794"/>
                      </a:lnTo>
                      <a:lnTo>
                        <a:pt x="13628" y="2797"/>
                      </a:lnTo>
                      <a:lnTo>
                        <a:pt x="13633" y="2802"/>
                      </a:lnTo>
                      <a:lnTo>
                        <a:pt x="13648" y="2816"/>
                      </a:lnTo>
                      <a:lnTo>
                        <a:pt x="13662" y="2830"/>
                      </a:lnTo>
                      <a:lnTo>
                        <a:pt x="13676" y="2845"/>
                      </a:lnTo>
                      <a:lnTo>
                        <a:pt x="13686" y="2861"/>
                      </a:lnTo>
                      <a:lnTo>
                        <a:pt x="13698" y="2877"/>
                      </a:lnTo>
                      <a:lnTo>
                        <a:pt x="13708" y="2894"/>
                      </a:lnTo>
                      <a:lnTo>
                        <a:pt x="13729" y="2929"/>
                      </a:lnTo>
                      <a:lnTo>
                        <a:pt x="13737" y="2952"/>
                      </a:lnTo>
                      <a:lnTo>
                        <a:pt x="13753" y="2993"/>
                      </a:lnTo>
                      <a:lnTo>
                        <a:pt x="13759" y="3014"/>
                      </a:lnTo>
                      <a:lnTo>
                        <a:pt x="13763" y="3033"/>
                      </a:lnTo>
                      <a:lnTo>
                        <a:pt x="13766" y="3039"/>
                      </a:lnTo>
                      <a:lnTo>
                        <a:pt x="13766" y="3045"/>
                      </a:lnTo>
                      <a:lnTo>
                        <a:pt x="13764" y="3048"/>
                      </a:lnTo>
                      <a:lnTo>
                        <a:pt x="13764" y="3049"/>
                      </a:lnTo>
                      <a:lnTo>
                        <a:pt x="13763" y="3049"/>
                      </a:lnTo>
                      <a:lnTo>
                        <a:pt x="13755" y="3046"/>
                      </a:lnTo>
                      <a:lnTo>
                        <a:pt x="13745" y="3040"/>
                      </a:lnTo>
                      <a:lnTo>
                        <a:pt x="13724" y="3029"/>
                      </a:lnTo>
                      <a:lnTo>
                        <a:pt x="13703" y="3016"/>
                      </a:lnTo>
                      <a:lnTo>
                        <a:pt x="13686" y="3004"/>
                      </a:lnTo>
                      <a:lnTo>
                        <a:pt x="13681" y="3000"/>
                      </a:lnTo>
                      <a:lnTo>
                        <a:pt x="13676" y="2998"/>
                      </a:lnTo>
                      <a:lnTo>
                        <a:pt x="13670" y="2996"/>
                      </a:lnTo>
                      <a:lnTo>
                        <a:pt x="13664" y="2995"/>
                      </a:lnTo>
                      <a:lnTo>
                        <a:pt x="13652" y="2994"/>
                      </a:lnTo>
                      <a:lnTo>
                        <a:pt x="13639" y="2995"/>
                      </a:lnTo>
                      <a:lnTo>
                        <a:pt x="13626" y="2997"/>
                      </a:lnTo>
                      <a:lnTo>
                        <a:pt x="13613" y="3000"/>
                      </a:lnTo>
                      <a:lnTo>
                        <a:pt x="13589" y="3008"/>
                      </a:lnTo>
                      <a:lnTo>
                        <a:pt x="13572" y="3012"/>
                      </a:lnTo>
                      <a:lnTo>
                        <a:pt x="13556" y="3018"/>
                      </a:lnTo>
                      <a:lnTo>
                        <a:pt x="13542" y="3023"/>
                      </a:lnTo>
                      <a:lnTo>
                        <a:pt x="13530" y="3030"/>
                      </a:lnTo>
                      <a:lnTo>
                        <a:pt x="13518" y="3037"/>
                      </a:lnTo>
                      <a:lnTo>
                        <a:pt x="13507" y="3045"/>
                      </a:lnTo>
                      <a:lnTo>
                        <a:pt x="13496" y="3054"/>
                      </a:lnTo>
                      <a:lnTo>
                        <a:pt x="13488" y="3062"/>
                      </a:lnTo>
                      <a:lnTo>
                        <a:pt x="13479" y="3072"/>
                      </a:lnTo>
                      <a:lnTo>
                        <a:pt x="13472" y="3083"/>
                      </a:lnTo>
                      <a:lnTo>
                        <a:pt x="13464" y="3094"/>
                      </a:lnTo>
                      <a:lnTo>
                        <a:pt x="13457" y="3107"/>
                      </a:lnTo>
                      <a:lnTo>
                        <a:pt x="13444" y="3134"/>
                      </a:lnTo>
                      <a:lnTo>
                        <a:pt x="13431" y="3166"/>
                      </a:lnTo>
                      <a:lnTo>
                        <a:pt x="13421" y="3189"/>
                      </a:lnTo>
                      <a:lnTo>
                        <a:pt x="13410" y="3212"/>
                      </a:lnTo>
                      <a:lnTo>
                        <a:pt x="13396" y="3234"/>
                      </a:lnTo>
                      <a:lnTo>
                        <a:pt x="13383" y="3254"/>
                      </a:lnTo>
                      <a:lnTo>
                        <a:pt x="13368" y="3276"/>
                      </a:lnTo>
                      <a:lnTo>
                        <a:pt x="13354" y="3298"/>
                      </a:lnTo>
                      <a:lnTo>
                        <a:pt x="13341" y="3320"/>
                      </a:lnTo>
                      <a:lnTo>
                        <a:pt x="13329" y="3343"/>
                      </a:lnTo>
                      <a:lnTo>
                        <a:pt x="13326" y="3350"/>
                      </a:lnTo>
                      <a:lnTo>
                        <a:pt x="13321" y="3354"/>
                      </a:lnTo>
                      <a:lnTo>
                        <a:pt x="13315" y="3360"/>
                      </a:lnTo>
                      <a:lnTo>
                        <a:pt x="13309" y="3364"/>
                      </a:lnTo>
                      <a:lnTo>
                        <a:pt x="13296" y="3373"/>
                      </a:lnTo>
                      <a:lnTo>
                        <a:pt x="13284" y="3380"/>
                      </a:lnTo>
                      <a:lnTo>
                        <a:pt x="13276" y="3388"/>
                      </a:lnTo>
                      <a:lnTo>
                        <a:pt x="13270" y="3395"/>
                      </a:lnTo>
                      <a:lnTo>
                        <a:pt x="13264" y="3405"/>
                      </a:lnTo>
                      <a:lnTo>
                        <a:pt x="13259" y="3415"/>
                      </a:lnTo>
                      <a:lnTo>
                        <a:pt x="13251" y="3435"/>
                      </a:lnTo>
                      <a:lnTo>
                        <a:pt x="13245" y="3454"/>
                      </a:lnTo>
                      <a:lnTo>
                        <a:pt x="13240" y="3466"/>
                      </a:lnTo>
                      <a:lnTo>
                        <a:pt x="13234" y="3477"/>
                      </a:lnTo>
                      <a:lnTo>
                        <a:pt x="13227" y="3488"/>
                      </a:lnTo>
                      <a:lnTo>
                        <a:pt x="13219" y="3497"/>
                      </a:lnTo>
                      <a:lnTo>
                        <a:pt x="13210" y="3507"/>
                      </a:lnTo>
                      <a:lnTo>
                        <a:pt x="13200" y="3517"/>
                      </a:lnTo>
                      <a:lnTo>
                        <a:pt x="13180" y="3535"/>
                      </a:lnTo>
                      <a:lnTo>
                        <a:pt x="13158" y="3553"/>
                      </a:lnTo>
                      <a:lnTo>
                        <a:pt x="13135" y="3570"/>
                      </a:lnTo>
                      <a:lnTo>
                        <a:pt x="13115" y="3586"/>
                      </a:lnTo>
                      <a:lnTo>
                        <a:pt x="13095" y="3601"/>
                      </a:lnTo>
                      <a:lnTo>
                        <a:pt x="13089" y="3607"/>
                      </a:lnTo>
                      <a:lnTo>
                        <a:pt x="13081" y="3612"/>
                      </a:lnTo>
                      <a:lnTo>
                        <a:pt x="13066" y="3621"/>
                      </a:lnTo>
                      <a:lnTo>
                        <a:pt x="13034" y="3637"/>
                      </a:lnTo>
                      <a:lnTo>
                        <a:pt x="13020" y="3646"/>
                      </a:lnTo>
                      <a:lnTo>
                        <a:pt x="13013" y="3650"/>
                      </a:lnTo>
                      <a:lnTo>
                        <a:pt x="13006" y="3656"/>
                      </a:lnTo>
                      <a:lnTo>
                        <a:pt x="13001" y="3662"/>
                      </a:lnTo>
                      <a:lnTo>
                        <a:pt x="12994" y="3669"/>
                      </a:lnTo>
                      <a:lnTo>
                        <a:pt x="12990" y="3676"/>
                      </a:lnTo>
                      <a:lnTo>
                        <a:pt x="12986" y="3685"/>
                      </a:lnTo>
                      <a:lnTo>
                        <a:pt x="12983" y="3690"/>
                      </a:lnTo>
                      <a:lnTo>
                        <a:pt x="12982" y="3697"/>
                      </a:lnTo>
                      <a:lnTo>
                        <a:pt x="12980" y="3713"/>
                      </a:lnTo>
                      <a:lnTo>
                        <a:pt x="12977" y="3730"/>
                      </a:lnTo>
                      <a:lnTo>
                        <a:pt x="12975" y="3735"/>
                      </a:lnTo>
                      <a:lnTo>
                        <a:pt x="12971" y="3738"/>
                      </a:lnTo>
                      <a:lnTo>
                        <a:pt x="12904" y="3786"/>
                      </a:lnTo>
                      <a:lnTo>
                        <a:pt x="12860" y="3817"/>
                      </a:lnTo>
                      <a:lnTo>
                        <a:pt x="12814" y="3847"/>
                      </a:lnTo>
                      <a:lnTo>
                        <a:pt x="12791" y="3861"/>
                      </a:lnTo>
                      <a:lnTo>
                        <a:pt x="12769" y="3874"/>
                      </a:lnTo>
                      <a:lnTo>
                        <a:pt x="12745" y="3887"/>
                      </a:lnTo>
                      <a:lnTo>
                        <a:pt x="12721" y="3899"/>
                      </a:lnTo>
                      <a:lnTo>
                        <a:pt x="12707" y="3903"/>
                      </a:lnTo>
                      <a:lnTo>
                        <a:pt x="12694" y="3908"/>
                      </a:lnTo>
                      <a:lnTo>
                        <a:pt x="12680" y="3910"/>
                      </a:lnTo>
                      <a:lnTo>
                        <a:pt x="12665" y="3911"/>
                      </a:lnTo>
                      <a:lnTo>
                        <a:pt x="12651" y="3911"/>
                      </a:lnTo>
                      <a:lnTo>
                        <a:pt x="12637" y="3911"/>
                      </a:lnTo>
                      <a:lnTo>
                        <a:pt x="12608" y="3910"/>
                      </a:lnTo>
                      <a:lnTo>
                        <a:pt x="12529" y="3905"/>
                      </a:lnTo>
                      <a:lnTo>
                        <a:pt x="12451" y="3900"/>
                      </a:lnTo>
                      <a:lnTo>
                        <a:pt x="12439" y="3900"/>
                      </a:lnTo>
                      <a:lnTo>
                        <a:pt x="12415" y="3900"/>
                      </a:lnTo>
                      <a:lnTo>
                        <a:pt x="12403" y="3901"/>
                      </a:lnTo>
                      <a:lnTo>
                        <a:pt x="12393" y="3902"/>
                      </a:lnTo>
                      <a:lnTo>
                        <a:pt x="12388" y="3904"/>
                      </a:lnTo>
                      <a:lnTo>
                        <a:pt x="12387" y="3905"/>
                      </a:lnTo>
                      <a:lnTo>
                        <a:pt x="12387" y="3908"/>
                      </a:lnTo>
                      <a:lnTo>
                        <a:pt x="12394" y="3916"/>
                      </a:lnTo>
                      <a:lnTo>
                        <a:pt x="12401" y="3924"/>
                      </a:lnTo>
                      <a:lnTo>
                        <a:pt x="12405" y="3929"/>
                      </a:lnTo>
                      <a:lnTo>
                        <a:pt x="12407" y="3932"/>
                      </a:lnTo>
                      <a:lnTo>
                        <a:pt x="12407" y="3935"/>
                      </a:lnTo>
                      <a:lnTo>
                        <a:pt x="12407" y="3937"/>
                      </a:lnTo>
                      <a:lnTo>
                        <a:pt x="12406" y="3939"/>
                      </a:lnTo>
                      <a:lnTo>
                        <a:pt x="12400" y="3942"/>
                      </a:lnTo>
                      <a:lnTo>
                        <a:pt x="12389" y="3947"/>
                      </a:lnTo>
                      <a:lnTo>
                        <a:pt x="12371" y="3952"/>
                      </a:lnTo>
                      <a:lnTo>
                        <a:pt x="12338" y="3962"/>
                      </a:lnTo>
                      <a:lnTo>
                        <a:pt x="12304" y="3970"/>
                      </a:lnTo>
                      <a:lnTo>
                        <a:pt x="12236" y="3986"/>
                      </a:lnTo>
                      <a:lnTo>
                        <a:pt x="12202" y="3993"/>
                      </a:lnTo>
                      <a:lnTo>
                        <a:pt x="12167" y="4001"/>
                      </a:lnTo>
                      <a:lnTo>
                        <a:pt x="12134" y="4010"/>
                      </a:lnTo>
                      <a:lnTo>
                        <a:pt x="12101" y="4020"/>
                      </a:lnTo>
                      <a:lnTo>
                        <a:pt x="12077" y="4027"/>
                      </a:lnTo>
                      <a:lnTo>
                        <a:pt x="12055" y="4034"/>
                      </a:lnTo>
                      <a:lnTo>
                        <a:pt x="12007" y="4045"/>
                      </a:lnTo>
                      <a:lnTo>
                        <a:pt x="11958" y="4056"/>
                      </a:lnTo>
                      <a:lnTo>
                        <a:pt x="11909" y="4066"/>
                      </a:lnTo>
                      <a:lnTo>
                        <a:pt x="11860" y="4075"/>
                      </a:lnTo>
                      <a:lnTo>
                        <a:pt x="11812" y="4085"/>
                      </a:lnTo>
                      <a:lnTo>
                        <a:pt x="11764" y="4096"/>
                      </a:lnTo>
                      <a:lnTo>
                        <a:pt x="11740" y="4103"/>
                      </a:lnTo>
                      <a:lnTo>
                        <a:pt x="11716" y="4110"/>
                      </a:lnTo>
                      <a:lnTo>
                        <a:pt x="11681" y="4122"/>
                      </a:lnTo>
                      <a:lnTo>
                        <a:pt x="11648" y="4135"/>
                      </a:lnTo>
                      <a:lnTo>
                        <a:pt x="11579" y="4161"/>
                      </a:lnTo>
                      <a:lnTo>
                        <a:pt x="11512" y="4189"/>
                      </a:lnTo>
                      <a:lnTo>
                        <a:pt x="11477" y="4200"/>
                      </a:lnTo>
                      <a:lnTo>
                        <a:pt x="11443" y="4212"/>
                      </a:lnTo>
                      <a:lnTo>
                        <a:pt x="11434" y="4214"/>
                      </a:lnTo>
                      <a:lnTo>
                        <a:pt x="11426" y="4216"/>
                      </a:lnTo>
                      <a:lnTo>
                        <a:pt x="11410" y="4216"/>
                      </a:lnTo>
                      <a:lnTo>
                        <a:pt x="11394" y="4217"/>
                      </a:lnTo>
                      <a:lnTo>
                        <a:pt x="11386" y="4218"/>
                      </a:lnTo>
                      <a:lnTo>
                        <a:pt x="11379" y="4219"/>
                      </a:lnTo>
                      <a:lnTo>
                        <a:pt x="11356" y="4227"/>
                      </a:lnTo>
                      <a:lnTo>
                        <a:pt x="11331" y="4236"/>
                      </a:lnTo>
                      <a:lnTo>
                        <a:pt x="11319" y="4242"/>
                      </a:lnTo>
                      <a:lnTo>
                        <a:pt x="11308" y="4248"/>
                      </a:lnTo>
                      <a:lnTo>
                        <a:pt x="11297" y="4255"/>
                      </a:lnTo>
                      <a:lnTo>
                        <a:pt x="11289" y="4262"/>
                      </a:lnTo>
                      <a:lnTo>
                        <a:pt x="11282" y="4269"/>
                      </a:lnTo>
                      <a:lnTo>
                        <a:pt x="11277" y="4278"/>
                      </a:lnTo>
                      <a:lnTo>
                        <a:pt x="11266" y="4294"/>
                      </a:lnTo>
                      <a:lnTo>
                        <a:pt x="11260" y="4302"/>
                      </a:lnTo>
                      <a:lnTo>
                        <a:pt x="11255" y="4311"/>
                      </a:lnTo>
                      <a:lnTo>
                        <a:pt x="11247" y="4319"/>
                      </a:lnTo>
                      <a:lnTo>
                        <a:pt x="11239" y="4326"/>
                      </a:lnTo>
                      <a:lnTo>
                        <a:pt x="11221" y="4339"/>
                      </a:lnTo>
                      <a:lnTo>
                        <a:pt x="11205" y="4355"/>
                      </a:lnTo>
                      <a:lnTo>
                        <a:pt x="11175" y="4386"/>
                      </a:lnTo>
                      <a:lnTo>
                        <a:pt x="11158" y="4401"/>
                      </a:lnTo>
                      <a:lnTo>
                        <a:pt x="11142" y="4415"/>
                      </a:lnTo>
                      <a:lnTo>
                        <a:pt x="11126" y="4429"/>
                      </a:lnTo>
                      <a:lnTo>
                        <a:pt x="11108" y="4440"/>
                      </a:lnTo>
                      <a:lnTo>
                        <a:pt x="11038" y="4480"/>
                      </a:lnTo>
                      <a:lnTo>
                        <a:pt x="11002" y="4499"/>
                      </a:lnTo>
                      <a:lnTo>
                        <a:pt x="10968" y="4515"/>
                      </a:lnTo>
                      <a:lnTo>
                        <a:pt x="10933" y="4529"/>
                      </a:lnTo>
                      <a:lnTo>
                        <a:pt x="10896" y="4544"/>
                      </a:lnTo>
                      <a:lnTo>
                        <a:pt x="10858" y="4559"/>
                      </a:lnTo>
                      <a:lnTo>
                        <a:pt x="10821" y="4575"/>
                      </a:lnTo>
                      <a:lnTo>
                        <a:pt x="10784" y="4591"/>
                      </a:lnTo>
                      <a:lnTo>
                        <a:pt x="10748" y="4610"/>
                      </a:lnTo>
                      <a:lnTo>
                        <a:pt x="10732" y="4619"/>
                      </a:lnTo>
                      <a:lnTo>
                        <a:pt x="10715" y="4629"/>
                      </a:lnTo>
                      <a:lnTo>
                        <a:pt x="10700" y="4640"/>
                      </a:lnTo>
                      <a:lnTo>
                        <a:pt x="10684" y="4652"/>
                      </a:lnTo>
                      <a:lnTo>
                        <a:pt x="10678" y="4659"/>
                      </a:lnTo>
                      <a:lnTo>
                        <a:pt x="10674" y="4667"/>
                      </a:lnTo>
                      <a:lnTo>
                        <a:pt x="10669" y="4677"/>
                      </a:lnTo>
                      <a:lnTo>
                        <a:pt x="10666" y="4688"/>
                      </a:lnTo>
                      <a:lnTo>
                        <a:pt x="10659" y="4708"/>
                      </a:lnTo>
                      <a:lnTo>
                        <a:pt x="10656" y="4718"/>
                      </a:lnTo>
                      <a:lnTo>
                        <a:pt x="10652" y="4727"/>
                      </a:lnTo>
                      <a:lnTo>
                        <a:pt x="10636" y="4756"/>
                      </a:lnTo>
                      <a:lnTo>
                        <a:pt x="10621" y="4784"/>
                      </a:lnTo>
                      <a:lnTo>
                        <a:pt x="10608" y="4814"/>
                      </a:lnTo>
                      <a:lnTo>
                        <a:pt x="10595" y="4845"/>
                      </a:lnTo>
                      <a:lnTo>
                        <a:pt x="10567" y="4917"/>
                      </a:lnTo>
                      <a:lnTo>
                        <a:pt x="10540" y="4987"/>
                      </a:lnTo>
                      <a:lnTo>
                        <a:pt x="10525" y="5023"/>
                      </a:lnTo>
                      <a:lnTo>
                        <a:pt x="10510" y="5058"/>
                      </a:lnTo>
                      <a:lnTo>
                        <a:pt x="10492" y="5092"/>
                      </a:lnTo>
                      <a:lnTo>
                        <a:pt x="10475" y="5127"/>
                      </a:lnTo>
                      <a:lnTo>
                        <a:pt x="10467" y="5141"/>
                      </a:lnTo>
                      <a:lnTo>
                        <a:pt x="10462" y="5155"/>
                      </a:lnTo>
                      <a:lnTo>
                        <a:pt x="10457" y="5171"/>
                      </a:lnTo>
                      <a:lnTo>
                        <a:pt x="10452" y="5186"/>
                      </a:lnTo>
                      <a:lnTo>
                        <a:pt x="10448" y="5201"/>
                      </a:lnTo>
                      <a:lnTo>
                        <a:pt x="10446" y="5216"/>
                      </a:lnTo>
                      <a:lnTo>
                        <a:pt x="10444" y="5231"/>
                      </a:lnTo>
                      <a:lnTo>
                        <a:pt x="10442" y="5247"/>
                      </a:lnTo>
                      <a:lnTo>
                        <a:pt x="10441" y="5263"/>
                      </a:lnTo>
                      <a:lnTo>
                        <a:pt x="10441" y="5279"/>
                      </a:lnTo>
                      <a:lnTo>
                        <a:pt x="10444" y="5311"/>
                      </a:lnTo>
                      <a:lnTo>
                        <a:pt x="10448" y="5342"/>
                      </a:lnTo>
                      <a:lnTo>
                        <a:pt x="10454" y="5373"/>
                      </a:lnTo>
                      <a:lnTo>
                        <a:pt x="10460" y="5391"/>
                      </a:lnTo>
                      <a:lnTo>
                        <a:pt x="10466" y="5406"/>
                      </a:lnTo>
                      <a:lnTo>
                        <a:pt x="10474" y="5421"/>
                      </a:lnTo>
                      <a:lnTo>
                        <a:pt x="10483" y="5434"/>
                      </a:lnTo>
                      <a:lnTo>
                        <a:pt x="10493" y="5445"/>
                      </a:lnTo>
                      <a:lnTo>
                        <a:pt x="10504" y="5456"/>
                      </a:lnTo>
                      <a:lnTo>
                        <a:pt x="10516" y="5465"/>
                      </a:lnTo>
                      <a:lnTo>
                        <a:pt x="10529" y="5472"/>
                      </a:lnTo>
                      <a:lnTo>
                        <a:pt x="10543" y="5480"/>
                      </a:lnTo>
                      <a:lnTo>
                        <a:pt x="10557" y="5485"/>
                      </a:lnTo>
                      <a:lnTo>
                        <a:pt x="10573" y="5491"/>
                      </a:lnTo>
                      <a:lnTo>
                        <a:pt x="10589" y="5494"/>
                      </a:lnTo>
                      <a:lnTo>
                        <a:pt x="10605" y="5497"/>
                      </a:lnTo>
                      <a:lnTo>
                        <a:pt x="10621" y="5499"/>
                      </a:lnTo>
                      <a:lnTo>
                        <a:pt x="10638" y="5502"/>
                      </a:lnTo>
                      <a:lnTo>
                        <a:pt x="10655" y="5502"/>
                      </a:lnTo>
                      <a:lnTo>
                        <a:pt x="10691" y="5502"/>
                      </a:lnTo>
                      <a:lnTo>
                        <a:pt x="10735" y="5500"/>
                      </a:lnTo>
                      <a:lnTo>
                        <a:pt x="10786" y="5499"/>
                      </a:lnTo>
                      <a:lnTo>
                        <a:pt x="10812" y="5499"/>
                      </a:lnTo>
                      <a:lnTo>
                        <a:pt x="10838" y="5500"/>
                      </a:lnTo>
                      <a:lnTo>
                        <a:pt x="10863" y="5503"/>
                      </a:lnTo>
                      <a:lnTo>
                        <a:pt x="10888" y="5506"/>
                      </a:lnTo>
                      <a:lnTo>
                        <a:pt x="10912" y="5510"/>
                      </a:lnTo>
                      <a:lnTo>
                        <a:pt x="10934" y="5517"/>
                      </a:lnTo>
                      <a:lnTo>
                        <a:pt x="10944" y="5521"/>
                      </a:lnTo>
                      <a:lnTo>
                        <a:pt x="10953" y="5525"/>
                      </a:lnTo>
                      <a:lnTo>
                        <a:pt x="10962" y="5531"/>
                      </a:lnTo>
                      <a:lnTo>
                        <a:pt x="10970" y="5536"/>
                      </a:lnTo>
                      <a:lnTo>
                        <a:pt x="10977" y="5542"/>
                      </a:lnTo>
                      <a:lnTo>
                        <a:pt x="10984" y="5549"/>
                      </a:lnTo>
                      <a:lnTo>
                        <a:pt x="10989" y="5556"/>
                      </a:lnTo>
                      <a:lnTo>
                        <a:pt x="10994" y="5564"/>
                      </a:lnTo>
                      <a:lnTo>
                        <a:pt x="10963" y="5571"/>
                      </a:lnTo>
                      <a:lnTo>
                        <a:pt x="10933" y="5577"/>
                      </a:lnTo>
                      <a:lnTo>
                        <a:pt x="10871" y="5591"/>
                      </a:lnTo>
                      <a:lnTo>
                        <a:pt x="10807" y="5604"/>
                      </a:lnTo>
                      <a:lnTo>
                        <a:pt x="10744" y="5618"/>
                      </a:lnTo>
                      <a:lnTo>
                        <a:pt x="10713" y="5625"/>
                      </a:lnTo>
                      <a:lnTo>
                        <a:pt x="10681" y="5635"/>
                      </a:lnTo>
                      <a:lnTo>
                        <a:pt x="10651" y="5645"/>
                      </a:lnTo>
                      <a:lnTo>
                        <a:pt x="10620" y="5656"/>
                      </a:lnTo>
                      <a:lnTo>
                        <a:pt x="10591" y="5669"/>
                      </a:lnTo>
                      <a:lnTo>
                        <a:pt x="10564" y="5683"/>
                      </a:lnTo>
                      <a:lnTo>
                        <a:pt x="10537" y="5698"/>
                      </a:lnTo>
                      <a:lnTo>
                        <a:pt x="10511" y="5716"/>
                      </a:lnTo>
                      <a:lnTo>
                        <a:pt x="10471" y="5746"/>
                      </a:lnTo>
                      <a:lnTo>
                        <a:pt x="10431" y="5777"/>
                      </a:lnTo>
                      <a:lnTo>
                        <a:pt x="10411" y="5795"/>
                      </a:lnTo>
                      <a:lnTo>
                        <a:pt x="10391" y="5811"/>
                      </a:lnTo>
                      <a:lnTo>
                        <a:pt x="10374" y="5829"/>
                      </a:lnTo>
                      <a:lnTo>
                        <a:pt x="10357" y="5847"/>
                      </a:lnTo>
                      <a:lnTo>
                        <a:pt x="10348" y="5856"/>
                      </a:lnTo>
                      <a:lnTo>
                        <a:pt x="10339" y="5864"/>
                      </a:lnTo>
                      <a:lnTo>
                        <a:pt x="10331" y="5870"/>
                      </a:lnTo>
                      <a:lnTo>
                        <a:pt x="10322" y="5877"/>
                      </a:lnTo>
                      <a:lnTo>
                        <a:pt x="10304" y="5889"/>
                      </a:lnTo>
                      <a:lnTo>
                        <a:pt x="10284" y="5899"/>
                      </a:lnTo>
                      <a:lnTo>
                        <a:pt x="10267" y="5910"/>
                      </a:lnTo>
                      <a:lnTo>
                        <a:pt x="10248" y="5921"/>
                      </a:lnTo>
                      <a:lnTo>
                        <a:pt x="10241" y="5928"/>
                      </a:lnTo>
                      <a:lnTo>
                        <a:pt x="10233" y="5936"/>
                      </a:lnTo>
                      <a:lnTo>
                        <a:pt x="10225" y="5944"/>
                      </a:lnTo>
                      <a:lnTo>
                        <a:pt x="10218" y="5953"/>
                      </a:lnTo>
                      <a:lnTo>
                        <a:pt x="10208" y="5967"/>
                      </a:lnTo>
                      <a:lnTo>
                        <a:pt x="10196" y="5979"/>
                      </a:lnTo>
                      <a:lnTo>
                        <a:pt x="10184" y="5990"/>
                      </a:lnTo>
                      <a:lnTo>
                        <a:pt x="10172" y="5999"/>
                      </a:lnTo>
                      <a:lnTo>
                        <a:pt x="10158" y="6006"/>
                      </a:lnTo>
                      <a:lnTo>
                        <a:pt x="10145" y="6013"/>
                      </a:lnTo>
                      <a:lnTo>
                        <a:pt x="10130" y="6017"/>
                      </a:lnTo>
                      <a:lnTo>
                        <a:pt x="10116" y="6021"/>
                      </a:lnTo>
                      <a:lnTo>
                        <a:pt x="10101" y="6026"/>
                      </a:lnTo>
                      <a:lnTo>
                        <a:pt x="10084" y="6028"/>
                      </a:lnTo>
                      <a:lnTo>
                        <a:pt x="10053" y="6033"/>
                      </a:lnTo>
                      <a:lnTo>
                        <a:pt x="10020" y="6039"/>
                      </a:lnTo>
                      <a:lnTo>
                        <a:pt x="9988" y="6044"/>
                      </a:lnTo>
                      <a:lnTo>
                        <a:pt x="9957" y="6051"/>
                      </a:lnTo>
                      <a:lnTo>
                        <a:pt x="9927" y="6054"/>
                      </a:lnTo>
                      <a:lnTo>
                        <a:pt x="9898" y="6056"/>
                      </a:lnTo>
                      <a:lnTo>
                        <a:pt x="9869" y="6057"/>
                      </a:lnTo>
                      <a:lnTo>
                        <a:pt x="9839" y="6056"/>
                      </a:lnTo>
                      <a:lnTo>
                        <a:pt x="9810" y="6054"/>
                      </a:lnTo>
                      <a:lnTo>
                        <a:pt x="9780" y="6051"/>
                      </a:lnTo>
                      <a:lnTo>
                        <a:pt x="9749" y="6046"/>
                      </a:lnTo>
                      <a:lnTo>
                        <a:pt x="9733" y="6043"/>
                      </a:lnTo>
                      <a:lnTo>
                        <a:pt x="9718" y="6040"/>
                      </a:lnTo>
                      <a:lnTo>
                        <a:pt x="9703" y="6034"/>
                      </a:lnTo>
                      <a:lnTo>
                        <a:pt x="9687" y="6029"/>
                      </a:lnTo>
                      <a:lnTo>
                        <a:pt x="9659" y="6016"/>
                      </a:lnTo>
                      <a:lnTo>
                        <a:pt x="9631" y="6001"/>
                      </a:lnTo>
                      <a:lnTo>
                        <a:pt x="9575" y="5969"/>
                      </a:lnTo>
                      <a:lnTo>
                        <a:pt x="9546" y="5954"/>
                      </a:lnTo>
                      <a:lnTo>
                        <a:pt x="9532" y="5948"/>
                      </a:lnTo>
                      <a:lnTo>
                        <a:pt x="9517" y="5942"/>
                      </a:lnTo>
                      <a:lnTo>
                        <a:pt x="9491" y="5930"/>
                      </a:lnTo>
                      <a:lnTo>
                        <a:pt x="9463" y="5916"/>
                      </a:lnTo>
                      <a:lnTo>
                        <a:pt x="9432" y="5901"/>
                      </a:lnTo>
                      <a:lnTo>
                        <a:pt x="9402" y="5886"/>
                      </a:lnTo>
                      <a:lnTo>
                        <a:pt x="9371" y="5872"/>
                      </a:lnTo>
                      <a:lnTo>
                        <a:pt x="9355" y="5866"/>
                      </a:lnTo>
                      <a:lnTo>
                        <a:pt x="9340" y="5862"/>
                      </a:lnTo>
                      <a:lnTo>
                        <a:pt x="9325" y="5857"/>
                      </a:lnTo>
                      <a:lnTo>
                        <a:pt x="9311" y="5855"/>
                      </a:lnTo>
                      <a:lnTo>
                        <a:pt x="9296" y="5854"/>
                      </a:lnTo>
                      <a:lnTo>
                        <a:pt x="9282" y="5855"/>
                      </a:lnTo>
                      <a:lnTo>
                        <a:pt x="9270" y="5857"/>
                      </a:lnTo>
                      <a:lnTo>
                        <a:pt x="9258" y="5861"/>
                      </a:lnTo>
                      <a:lnTo>
                        <a:pt x="9234" y="5866"/>
                      </a:lnTo>
                      <a:lnTo>
                        <a:pt x="9222" y="5868"/>
                      </a:lnTo>
                      <a:lnTo>
                        <a:pt x="9210" y="5870"/>
                      </a:lnTo>
                      <a:lnTo>
                        <a:pt x="9198" y="5872"/>
                      </a:lnTo>
                      <a:lnTo>
                        <a:pt x="9184" y="5870"/>
                      </a:lnTo>
                      <a:lnTo>
                        <a:pt x="9165" y="5868"/>
                      </a:lnTo>
                      <a:lnTo>
                        <a:pt x="9147" y="5865"/>
                      </a:lnTo>
                      <a:lnTo>
                        <a:pt x="9109" y="5856"/>
                      </a:lnTo>
                      <a:lnTo>
                        <a:pt x="9072" y="5849"/>
                      </a:lnTo>
                      <a:lnTo>
                        <a:pt x="9054" y="5846"/>
                      </a:lnTo>
                      <a:lnTo>
                        <a:pt x="9034" y="5843"/>
                      </a:lnTo>
                      <a:lnTo>
                        <a:pt x="9019" y="5843"/>
                      </a:lnTo>
                      <a:lnTo>
                        <a:pt x="9004" y="5843"/>
                      </a:lnTo>
                      <a:lnTo>
                        <a:pt x="8975" y="5846"/>
                      </a:lnTo>
                      <a:lnTo>
                        <a:pt x="8944" y="5849"/>
                      </a:lnTo>
                      <a:lnTo>
                        <a:pt x="8913" y="5853"/>
                      </a:lnTo>
                      <a:lnTo>
                        <a:pt x="8882" y="5857"/>
                      </a:lnTo>
                      <a:lnTo>
                        <a:pt x="8852" y="5861"/>
                      </a:lnTo>
                      <a:lnTo>
                        <a:pt x="8836" y="5862"/>
                      </a:lnTo>
                      <a:lnTo>
                        <a:pt x="8820" y="5862"/>
                      </a:lnTo>
                      <a:lnTo>
                        <a:pt x="8805" y="5861"/>
                      </a:lnTo>
                      <a:lnTo>
                        <a:pt x="8789" y="5859"/>
                      </a:lnTo>
                      <a:lnTo>
                        <a:pt x="8764" y="5854"/>
                      </a:lnTo>
                      <a:lnTo>
                        <a:pt x="8739" y="5849"/>
                      </a:lnTo>
                      <a:lnTo>
                        <a:pt x="8715" y="5842"/>
                      </a:lnTo>
                      <a:lnTo>
                        <a:pt x="8690" y="5835"/>
                      </a:lnTo>
                      <a:lnTo>
                        <a:pt x="8666" y="5827"/>
                      </a:lnTo>
                      <a:lnTo>
                        <a:pt x="8643" y="5817"/>
                      </a:lnTo>
                      <a:lnTo>
                        <a:pt x="8596" y="5799"/>
                      </a:lnTo>
                      <a:lnTo>
                        <a:pt x="8549" y="5779"/>
                      </a:lnTo>
                      <a:lnTo>
                        <a:pt x="8502" y="5761"/>
                      </a:lnTo>
                      <a:lnTo>
                        <a:pt x="8478" y="5752"/>
                      </a:lnTo>
                      <a:lnTo>
                        <a:pt x="8454" y="5745"/>
                      </a:lnTo>
                      <a:lnTo>
                        <a:pt x="8430" y="5738"/>
                      </a:lnTo>
                      <a:lnTo>
                        <a:pt x="8406" y="5732"/>
                      </a:lnTo>
                      <a:lnTo>
                        <a:pt x="8350" y="5720"/>
                      </a:lnTo>
                      <a:lnTo>
                        <a:pt x="8321" y="5714"/>
                      </a:lnTo>
                      <a:lnTo>
                        <a:pt x="8292" y="5710"/>
                      </a:lnTo>
                      <a:lnTo>
                        <a:pt x="8264" y="5707"/>
                      </a:lnTo>
                      <a:lnTo>
                        <a:pt x="8236" y="5703"/>
                      </a:lnTo>
                      <a:lnTo>
                        <a:pt x="8206" y="5702"/>
                      </a:lnTo>
                      <a:lnTo>
                        <a:pt x="8178" y="5700"/>
                      </a:lnTo>
                      <a:lnTo>
                        <a:pt x="8149" y="5700"/>
                      </a:lnTo>
                      <a:lnTo>
                        <a:pt x="8121" y="5701"/>
                      </a:lnTo>
                      <a:lnTo>
                        <a:pt x="8093" y="5703"/>
                      </a:lnTo>
                      <a:lnTo>
                        <a:pt x="8064" y="5706"/>
                      </a:lnTo>
                      <a:lnTo>
                        <a:pt x="8036" y="5710"/>
                      </a:lnTo>
                      <a:lnTo>
                        <a:pt x="8008" y="5715"/>
                      </a:lnTo>
                      <a:lnTo>
                        <a:pt x="7980" y="5722"/>
                      </a:lnTo>
                      <a:lnTo>
                        <a:pt x="7953" y="5729"/>
                      </a:lnTo>
                      <a:lnTo>
                        <a:pt x="7942" y="5733"/>
                      </a:lnTo>
                      <a:lnTo>
                        <a:pt x="7933" y="5736"/>
                      </a:lnTo>
                      <a:lnTo>
                        <a:pt x="7925" y="5740"/>
                      </a:lnTo>
                      <a:lnTo>
                        <a:pt x="7921" y="5745"/>
                      </a:lnTo>
                      <a:lnTo>
                        <a:pt x="7919" y="5748"/>
                      </a:lnTo>
                      <a:lnTo>
                        <a:pt x="7918" y="5751"/>
                      </a:lnTo>
                      <a:lnTo>
                        <a:pt x="7918" y="5753"/>
                      </a:lnTo>
                      <a:lnTo>
                        <a:pt x="7918" y="5758"/>
                      </a:lnTo>
                      <a:lnTo>
                        <a:pt x="7921" y="5765"/>
                      </a:lnTo>
                      <a:lnTo>
                        <a:pt x="7927" y="5775"/>
                      </a:lnTo>
                      <a:lnTo>
                        <a:pt x="7931" y="5783"/>
                      </a:lnTo>
                      <a:lnTo>
                        <a:pt x="7935" y="5792"/>
                      </a:lnTo>
                      <a:lnTo>
                        <a:pt x="7938" y="5804"/>
                      </a:lnTo>
                      <a:lnTo>
                        <a:pt x="7941" y="5815"/>
                      </a:lnTo>
                      <a:lnTo>
                        <a:pt x="7941" y="5821"/>
                      </a:lnTo>
                      <a:lnTo>
                        <a:pt x="7940" y="5826"/>
                      </a:lnTo>
                      <a:lnTo>
                        <a:pt x="7938" y="5830"/>
                      </a:lnTo>
                      <a:lnTo>
                        <a:pt x="7936" y="5835"/>
                      </a:lnTo>
                      <a:lnTo>
                        <a:pt x="7933" y="5838"/>
                      </a:lnTo>
                      <a:lnTo>
                        <a:pt x="7929" y="5840"/>
                      </a:lnTo>
                      <a:lnTo>
                        <a:pt x="7923" y="5841"/>
                      </a:lnTo>
                      <a:lnTo>
                        <a:pt x="7917" y="5842"/>
                      </a:lnTo>
                      <a:lnTo>
                        <a:pt x="7910" y="5840"/>
                      </a:lnTo>
                      <a:lnTo>
                        <a:pt x="7898" y="5838"/>
                      </a:lnTo>
                      <a:lnTo>
                        <a:pt x="7869" y="5828"/>
                      </a:lnTo>
                      <a:lnTo>
                        <a:pt x="7841" y="5821"/>
                      </a:lnTo>
                      <a:lnTo>
                        <a:pt x="7832" y="5818"/>
                      </a:lnTo>
                      <a:lnTo>
                        <a:pt x="7830" y="5818"/>
                      </a:lnTo>
                      <a:lnTo>
                        <a:pt x="7829" y="5818"/>
                      </a:lnTo>
                      <a:lnTo>
                        <a:pt x="7829" y="5822"/>
                      </a:lnTo>
                      <a:lnTo>
                        <a:pt x="7827" y="5824"/>
                      </a:lnTo>
                      <a:lnTo>
                        <a:pt x="7825" y="5825"/>
                      </a:lnTo>
                      <a:lnTo>
                        <a:pt x="7820" y="5824"/>
                      </a:lnTo>
                      <a:lnTo>
                        <a:pt x="7812" y="5821"/>
                      </a:lnTo>
                      <a:lnTo>
                        <a:pt x="7801" y="5814"/>
                      </a:lnTo>
                      <a:lnTo>
                        <a:pt x="7789" y="5808"/>
                      </a:lnTo>
                      <a:lnTo>
                        <a:pt x="7779" y="5800"/>
                      </a:lnTo>
                      <a:lnTo>
                        <a:pt x="7768" y="5790"/>
                      </a:lnTo>
                      <a:lnTo>
                        <a:pt x="7759" y="5776"/>
                      </a:lnTo>
                      <a:lnTo>
                        <a:pt x="7753" y="5763"/>
                      </a:lnTo>
                      <a:lnTo>
                        <a:pt x="7751" y="5752"/>
                      </a:lnTo>
                      <a:lnTo>
                        <a:pt x="7751" y="5744"/>
                      </a:lnTo>
                      <a:lnTo>
                        <a:pt x="7753" y="5736"/>
                      </a:lnTo>
                      <a:lnTo>
                        <a:pt x="7757" y="5729"/>
                      </a:lnTo>
                      <a:lnTo>
                        <a:pt x="7763" y="5724"/>
                      </a:lnTo>
                      <a:lnTo>
                        <a:pt x="7769" y="5719"/>
                      </a:lnTo>
                      <a:lnTo>
                        <a:pt x="7783" y="5709"/>
                      </a:lnTo>
                      <a:lnTo>
                        <a:pt x="7791" y="5704"/>
                      </a:lnTo>
                      <a:lnTo>
                        <a:pt x="7797" y="5700"/>
                      </a:lnTo>
                      <a:lnTo>
                        <a:pt x="7803" y="5695"/>
                      </a:lnTo>
                      <a:lnTo>
                        <a:pt x="7807" y="5688"/>
                      </a:lnTo>
                      <a:lnTo>
                        <a:pt x="7809" y="5682"/>
                      </a:lnTo>
                      <a:lnTo>
                        <a:pt x="7809" y="5673"/>
                      </a:lnTo>
                      <a:lnTo>
                        <a:pt x="7807" y="5663"/>
                      </a:lnTo>
                      <a:lnTo>
                        <a:pt x="7805" y="5652"/>
                      </a:lnTo>
                      <a:lnTo>
                        <a:pt x="7802" y="5643"/>
                      </a:lnTo>
                      <a:lnTo>
                        <a:pt x="7798" y="5632"/>
                      </a:lnTo>
                      <a:lnTo>
                        <a:pt x="7789" y="5611"/>
                      </a:lnTo>
                      <a:lnTo>
                        <a:pt x="7777" y="5592"/>
                      </a:lnTo>
                      <a:lnTo>
                        <a:pt x="7764" y="5572"/>
                      </a:lnTo>
                      <a:lnTo>
                        <a:pt x="7750" y="5554"/>
                      </a:lnTo>
                      <a:lnTo>
                        <a:pt x="7734" y="5537"/>
                      </a:lnTo>
                      <a:lnTo>
                        <a:pt x="7720" y="5522"/>
                      </a:lnTo>
                      <a:lnTo>
                        <a:pt x="7674" y="5475"/>
                      </a:lnTo>
                      <a:lnTo>
                        <a:pt x="7628" y="5429"/>
                      </a:lnTo>
                      <a:lnTo>
                        <a:pt x="7585" y="5380"/>
                      </a:lnTo>
                      <a:lnTo>
                        <a:pt x="7541" y="5331"/>
                      </a:lnTo>
                      <a:lnTo>
                        <a:pt x="7537" y="5325"/>
                      </a:lnTo>
                      <a:lnTo>
                        <a:pt x="7534" y="5318"/>
                      </a:lnTo>
                      <a:lnTo>
                        <a:pt x="7529" y="5309"/>
                      </a:lnTo>
                      <a:lnTo>
                        <a:pt x="7526" y="5301"/>
                      </a:lnTo>
                      <a:lnTo>
                        <a:pt x="7521" y="5281"/>
                      </a:lnTo>
                      <a:lnTo>
                        <a:pt x="7516" y="5260"/>
                      </a:lnTo>
                      <a:lnTo>
                        <a:pt x="7512" y="5238"/>
                      </a:lnTo>
                      <a:lnTo>
                        <a:pt x="7509" y="5217"/>
                      </a:lnTo>
                      <a:lnTo>
                        <a:pt x="7504" y="5183"/>
                      </a:lnTo>
                      <a:lnTo>
                        <a:pt x="7504" y="5171"/>
                      </a:lnTo>
                      <a:lnTo>
                        <a:pt x="7504" y="5159"/>
                      </a:lnTo>
                      <a:lnTo>
                        <a:pt x="7506" y="5148"/>
                      </a:lnTo>
                      <a:lnTo>
                        <a:pt x="7508" y="5138"/>
                      </a:lnTo>
                      <a:lnTo>
                        <a:pt x="7510" y="5128"/>
                      </a:lnTo>
                      <a:lnTo>
                        <a:pt x="7514" y="5118"/>
                      </a:lnTo>
                      <a:lnTo>
                        <a:pt x="7519" y="5110"/>
                      </a:lnTo>
                      <a:lnTo>
                        <a:pt x="7524" y="5101"/>
                      </a:lnTo>
                      <a:lnTo>
                        <a:pt x="7536" y="5086"/>
                      </a:lnTo>
                      <a:lnTo>
                        <a:pt x="7550" y="5071"/>
                      </a:lnTo>
                      <a:lnTo>
                        <a:pt x="7565" y="5057"/>
                      </a:lnTo>
                      <a:lnTo>
                        <a:pt x="7580" y="5043"/>
                      </a:lnTo>
                      <a:lnTo>
                        <a:pt x="7597" y="5028"/>
                      </a:lnTo>
                      <a:lnTo>
                        <a:pt x="7612" y="5014"/>
                      </a:lnTo>
                      <a:lnTo>
                        <a:pt x="7625" y="5000"/>
                      </a:lnTo>
                      <a:lnTo>
                        <a:pt x="7637" y="4985"/>
                      </a:lnTo>
                      <a:lnTo>
                        <a:pt x="7642" y="4976"/>
                      </a:lnTo>
                      <a:lnTo>
                        <a:pt x="7647" y="4968"/>
                      </a:lnTo>
                      <a:lnTo>
                        <a:pt x="7650" y="4959"/>
                      </a:lnTo>
                      <a:lnTo>
                        <a:pt x="7652" y="4950"/>
                      </a:lnTo>
                      <a:lnTo>
                        <a:pt x="7654" y="4941"/>
                      </a:lnTo>
                      <a:lnTo>
                        <a:pt x="7654" y="4930"/>
                      </a:lnTo>
                      <a:lnTo>
                        <a:pt x="7654" y="4919"/>
                      </a:lnTo>
                      <a:lnTo>
                        <a:pt x="7653" y="4908"/>
                      </a:lnTo>
                      <a:lnTo>
                        <a:pt x="7650" y="4883"/>
                      </a:lnTo>
                      <a:lnTo>
                        <a:pt x="7649" y="4859"/>
                      </a:lnTo>
                      <a:lnTo>
                        <a:pt x="7648" y="4835"/>
                      </a:lnTo>
                      <a:lnTo>
                        <a:pt x="7647" y="4812"/>
                      </a:lnTo>
                      <a:lnTo>
                        <a:pt x="7644" y="4790"/>
                      </a:lnTo>
                      <a:lnTo>
                        <a:pt x="7643" y="4779"/>
                      </a:lnTo>
                      <a:lnTo>
                        <a:pt x="7640" y="4768"/>
                      </a:lnTo>
                      <a:lnTo>
                        <a:pt x="7637" y="4758"/>
                      </a:lnTo>
                      <a:lnTo>
                        <a:pt x="7631" y="4747"/>
                      </a:lnTo>
                      <a:lnTo>
                        <a:pt x="7626" y="4738"/>
                      </a:lnTo>
                      <a:lnTo>
                        <a:pt x="7618" y="4728"/>
                      </a:lnTo>
                      <a:lnTo>
                        <a:pt x="7610" y="4717"/>
                      </a:lnTo>
                      <a:lnTo>
                        <a:pt x="7599" y="4708"/>
                      </a:lnTo>
                      <a:lnTo>
                        <a:pt x="7588" y="4701"/>
                      </a:lnTo>
                      <a:lnTo>
                        <a:pt x="7575" y="4693"/>
                      </a:lnTo>
                      <a:lnTo>
                        <a:pt x="7562" y="4688"/>
                      </a:lnTo>
                      <a:lnTo>
                        <a:pt x="7549" y="4682"/>
                      </a:lnTo>
                      <a:lnTo>
                        <a:pt x="7535" y="4678"/>
                      </a:lnTo>
                      <a:lnTo>
                        <a:pt x="7520" y="4674"/>
                      </a:lnTo>
                      <a:lnTo>
                        <a:pt x="7504" y="4671"/>
                      </a:lnTo>
                      <a:lnTo>
                        <a:pt x="7490" y="4669"/>
                      </a:lnTo>
                      <a:lnTo>
                        <a:pt x="7460" y="4666"/>
                      </a:lnTo>
                      <a:lnTo>
                        <a:pt x="7430" y="4666"/>
                      </a:lnTo>
                      <a:lnTo>
                        <a:pt x="7402" y="4667"/>
                      </a:lnTo>
                      <a:lnTo>
                        <a:pt x="7373" y="4670"/>
                      </a:lnTo>
                      <a:lnTo>
                        <a:pt x="7345" y="4675"/>
                      </a:lnTo>
                      <a:lnTo>
                        <a:pt x="7287" y="4684"/>
                      </a:lnTo>
                      <a:lnTo>
                        <a:pt x="7231" y="4695"/>
                      </a:lnTo>
                      <a:lnTo>
                        <a:pt x="7203" y="4700"/>
                      </a:lnTo>
                      <a:lnTo>
                        <a:pt x="7174" y="4703"/>
                      </a:lnTo>
                      <a:lnTo>
                        <a:pt x="7156" y="4703"/>
                      </a:lnTo>
                      <a:lnTo>
                        <a:pt x="7148" y="4704"/>
                      </a:lnTo>
                      <a:lnTo>
                        <a:pt x="7140" y="4704"/>
                      </a:lnTo>
                      <a:lnTo>
                        <a:pt x="7133" y="4707"/>
                      </a:lnTo>
                      <a:lnTo>
                        <a:pt x="7130" y="4708"/>
                      </a:lnTo>
                      <a:lnTo>
                        <a:pt x="7128" y="4710"/>
                      </a:lnTo>
                      <a:lnTo>
                        <a:pt x="7126" y="4714"/>
                      </a:lnTo>
                      <a:lnTo>
                        <a:pt x="7125" y="4718"/>
                      </a:lnTo>
                      <a:lnTo>
                        <a:pt x="7125" y="4722"/>
                      </a:lnTo>
                      <a:lnTo>
                        <a:pt x="7125" y="4728"/>
                      </a:lnTo>
                      <a:lnTo>
                        <a:pt x="7127" y="4754"/>
                      </a:lnTo>
                      <a:lnTo>
                        <a:pt x="7127" y="4766"/>
                      </a:lnTo>
                      <a:lnTo>
                        <a:pt x="7125" y="4776"/>
                      </a:lnTo>
                      <a:lnTo>
                        <a:pt x="7124" y="4780"/>
                      </a:lnTo>
                      <a:lnTo>
                        <a:pt x="7120" y="4784"/>
                      </a:lnTo>
                      <a:lnTo>
                        <a:pt x="7117" y="4788"/>
                      </a:lnTo>
                      <a:lnTo>
                        <a:pt x="7114" y="4791"/>
                      </a:lnTo>
                      <a:lnTo>
                        <a:pt x="7108" y="4793"/>
                      </a:lnTo>
                      <a:lnTo>
                        <a:pt x="7103" y="4795"/>
                      </a:lnTo>
                      <a:lnTo>
                        <a:pt x="7097" y="4795"/>
                      </a:lnTo>
                      <a:lnTo>
                        <a:pt x="7089" y="4795"/>
                      </a:lnTo>
                      <a:lnTo>
                        <a:pt x="7066" y="4795"/>
                      </a:lnTo>
                      <a:lnTo>
                        <a:pt x="7046" y="4796"/>
                      </a:lnTo>
                      <a:lnTo>
                        <a:pt x="7026" y="4799"/>
                      </a:lnTo>
                      <a:lnTo>
                        <a:pt x="7009" y="4804"/>
                      </a:lnTo>
                      <a:lnTo>
                        <a:pt x="6992" y="4811"/>
                      </a:lnTo>
                      <a:lnTo>
                        <a:pt x="6975" y="4820"/>
                      </a:lnTo>
                      <a:lnTo>
                        <a:pt x="6959" y="4831"/>
                      </a:lnTo>
                      <a:lnTo>
                        <a:pt x="6940" y="4844"/>
                      </a:lnTo>
                      <a:lnTo>
                        <a:pt x="6916" y="4861"/>
                      </a:lnTo>
                      <a:lnTo>
                        <a:pt x="6906" y="4868"/>
                      </a:lnTo>
                      <a:lnTo>
                        <a:pt x="6895" y="4873"/>
                      </a:lnTo>
                      <a:lnTo>
                        <a:pt x="6885" y="4878"/>
                      </a:lnTo>
                      <a:lnTo>
                        <a:pt x="6875" y="4881"/>
                      </a:lnTo>
                      <a:lnTo>
                        <a:pt x="6865" y="4882"/>
                      </a:lnTo>
                      <a:lnTo>
                        <a:pt x="6856" y="4883"/>
                      </a:lnTo>
                      <a:lnTo>
                        <a:pt x="6847" y="4881"/>
                      </a:lnTo>
                      <a:lnTo>
                        <a:pt x="6837" y="4879"/>
                      </a:lnTo>
                      <a:lnTo>
                        <a:pt x="6829" y="4874"/>
                      </a:lnTo>
                      <a:lnTo>
                        <a:pt x="6820" y="4868"/>
                      </a:lnTo>
                      <a:lnTo>
                        <a:pt x="6811" y="4860"/>
                      </a:lnTo>
                      <a:lnTo>
                        <a:pt x="6801" y="4850"/>
                      </a:lnTo>
                      <a:lnTo>
                        <a:pt x="6793" y="4840"/>
                      </a:lnTo>
                      <a:lnTo>
                        <a:pt x="6784" y="4827"/>
                      </a:lnTo>
                      <a:lnTo>
                        <a:pt x="6775" y="4815"/>
                      </a:lnTo>
                      <a:lnTo>
                        <a:pt x="6771" y="4811"/>
                      </a:lnTo>
                      <a:lnTo>
                        <a:pt x="6768" y="4808"/>
                      </a:lnTo>
                      <a:lnTo>
                        <a:pt x="6757" y="4804"/>
                      </a:lnTo>
                      <a:lnTo>
                        <a:pt x="6743" y="4797"/>
                      </a:lnTo>
                      <a:lnTo>
                        <a:pt x="6726" y="4790"/>
                      </a:lnTo>
                      <a:lnTo>
                        <a:pt x="6708" y="4781"/>
                      </a:lnTo>
                      <a:lnTo>
                        <a:pt x="6672" y="4761"/>
                      </a:lnTo>
                      <a:lnTo>
                        <a:pt x="6654" y="4753"/>
                      </a:lnTo>
                      <a:lnTo>
                        <a:pt x="6637" y="4744"/>
                      </a:lnTo>
                      <a:lnTo>
                        <a:pt x="6618" y="4738"/>
                      </a:lnTo>
                      <a:lnTo>
                        <a:pt x="6600" y="4733"/>
                      </a:lnTo>
                      <a:lnTo>
                        <a:pt x="6587" y="4731"/>
                      </a:lnTo>
                      <a:lnTo>
                        <a:pt x="6575" y="4731"/>
                      </a:lnTo>
                      <a:lnTo>
                        <a:pt x="6563" y="4733"/>
                      </a:lnTo>
                      <a:lnTo>
                        <a:pt x="6551" y="4734"/>
                      </a:lnTo>
                      <a:lnTo>
                        <a:pt x="6539" y="4737"/>
                      </a:lnTo>
                      <a:lnTo>
                        <a:pt x="6527" y="4738"/>
                      </a:lnTo>
                      <a:lnTo>
                        <a:pt x="6514" y="4738"/>
                      </a:lnTo>
                      <a:lnTo>
                        <a:pt x="6502" y="4737"/>
                      </a:lnTo>
                      <a:lnTo>
                        <a:pt x="6488" y="4733"/>
                      </a:lnTo>
                      <a:lnTo>
                        <a:pt x="6476" y="4730"/>
                      </a:lnTo>
                      <a:lnTo>
                        <a:pt x="6465" y="4726"/>
                      </a:lnTo>
                      <a:lnTo>
                        <a:pt x="6455" y="4720"/>
                      </a:lnTo>
                      <a:lnTo>
                        <a:pt x="6447" y="4714"/>
                      </a:lnTo>
                      <a:lnTo>
                        <a:pt x="6437" y="4706"/>
                      </a:lnTo>
                      <a:lnTo>
                        <a:pt x="6420" y="4689"/>
                      </a:lnTo>
                      <a:lnTo>
                        <a:pt x="6402" y="4669"/>
                      </a:lnTo>
                      <a:lnTo>
                        <a:pt x="6390" y="4658"/>
                      </a:lnTo>
                      <a:lnTo>
                        <a:pt x="6378" y="4648"/>
                      </a:lnTo>
                      <a:lnTo>
                        <a:pt x="6373" y="4643"/>
                      </a:lnTo>
                      <a:lnTo>
                        <a:pt x="6366" y="4640"/>
                      </a:lnTo>
                      <a:lnTo>
                        <a:pt x="6360" y="4637"/>
                      </a:lnTo>
                      <a:lnTo>
                        <a:pt x="6353" y="4635"/>
                      </a:lnTo>
                      <a:lnTo>
                        <a:pt x="6347" y="4635"/>
                      </a:lnTo>
                      <a:lnTo>
                        <a:pt x="6340" y="4635"/>
                      </a:lnTo>
                      <a:lnTo>
                        <a:pt x="6335" y="4638"/>
                      </a:lnTo>
                      <a:lnTo>
                        <a:pt x="6328" y="4641"/>
                      </a:lnTo>
                      <a:lnTo>
                        <a:pt x="6326" y="4643"/>
                      </a:lnTo>
                      <a:lnTo>
                        <a:pt x="6323" y="4644"/>
                      </a:lnTo>
                      <a:lnTo>
                        <a:pt x="6314" y="4644"/>
                      </a:lnTo>
                      <a:lnTo>
                        <a:pt x="6305" y="4644"/>
                      </a:lnTo>
                      <a:lnTo>
                        <a:pt x="6294" y="4642"/>
                      </a:lnTo>
                      <a:lnTo>
                        <a:pt x="6283" y="4639"/>
                      </a:lnTo>
                      <a:lnTo>
                        <a:pt x="6272" y="4635"/>
                      </a:lnTo>
                      <a:lnTo>
                        <a:pt x="6257" y="4628"/>
                      </a:lnTo>
                      <a:lnTo>
                        <a:pt x="6242" y="4620"/>
                      </a:lnTo>
                      <a:lnTo>
                        <a:pt x="6228" y="4614"/>
                      </a:lnTo>
                      <a:lnTo>
                        <a:pt x="6212" y="4610"/>
                      </a:lnTo>
                      <a:lnTo>
                        <a:pt x="6198" y="4606"/>
                      </a:lnTo>
                      <a:lnTo>
                        <a:pt x="6184" y="4605"/>
                      </a:lnTo>
                      <a:lnTo>
                        <a:pt x="6170" y="4605"/>
                      </a:lnTo>
                      <a:lnTo>
                        <a:pt x="6158" y="4606"/>
                      </a:lnTo>
                      <a:lnTo>
                        <a:pt x="6146" y="4611"/>
                      </a:lnTo>
                      <a:lnTo>
                        <a:pt x="6136" y="4616"/>
                      </a:lnTo>
                      <a:lnTo>
                        <a:pt x="6128" y="4623"/>
                      </a:lnTo>
                      <a:lnTo>
                        <a:pt x="6123" y="4627"/>
                      </a:lnTo>
                      <a:lnTo>
                        <a:pt x="6120" y="4632"/>
                      </a:lnTo>
                      <a:lnTo>
                        <a:pt x="6117" y="4638"/>
                      </a:lnTo>
                      <a:lnTo>
                        <a:pt x="6115" y="4643"/>
                      </a:lnTo>
                      <a:lnTo>
                        <a:pt x="6111" y="4656"/>
                      </a:lnTo>
                      <a:lnTo>
                        <a:pt x="6110" y="4673"/>
                      </a:lnTo>
                      <a:lnTo>
                        <a:pt x="6111" y="4690"/>
                      </a:lnTo>
                      <a:lnTo>
                        <a:pt x="6116" y="4709"/>
                      </a:lnTo>
                      <a:lnTo>
                        <a:pt x="6120" y="4721"/>
                      </a:lnTo>
                      <a:lnTo>
                        <a:pt x="6126" y="4732"/>
                      </a:lnTo>
                      <a:lnTo>
                        <a:pt x="6132" y="4743"/>
                      </a:lnTo>
                      <a:lnTo>
                        <a:pt x="6140" y="4753"/>
                      </a:lnTo>
                      <a:lnTo>
                        <a:pt x="6149" y="4761"/>
                      </a:lnTo>
                      <a:lnTo>
                        <a:pt x="6159" y="4769"/>
                      </a:lnTo>
                      <a:lnTo>
                        <a:pt x="6171" y="4778"/>
                      </a:lnTo>
                      <a:lnTo>
                        <a:pt x="6182" y="4784"/>
                      </a:lnTo>
                      <a:lnTo>
                        <a:pt x="6207" y="4797"/>
                      </a:lnTo>
                      <a:lnTo>
                        <a:pt x="6233" y="4809"/>
                      </a:lnTo>
                      <a:lnTo>
                        <a:pt x="6281" y="4829"/>
                      </a:lnTo>
                      <a:lnTo>
                        <a:pt x="6296" y="4836"/>
                      </a:lnTo>
                      <a:lnTo>
                        <a:pt x="6308" y="4845"/>
                      </a:lnTo>
                      <a:lnTo>
                        <a:pt x="6319" y="4854"/>
                      </a:lnTo>
                      <a:lnTo>
                        <a:pt x="6326" y="4865"/>
                      </a:lnTo>
                      <a:lnTo>
                        <a:pt x="6332" y="4875"/>
                      </a:lnTo>
                      <a:lnTo>
                        <a:pt x="6336" y="4886"/>
                      </a:lnTo>
                      <a:lnTo>
                        <a:pt x="6339" y="4898"/>
                      </a:lnTo>
                      <a:lnTo>
                        <a:pt x="6341" y="4911"/>
                      </a:lnTo>
                      <a:lnTo>
                        <a:pt x="6341" y="4924"/>
                      </a:lnTo>
                      <a:lnTo>
                        <a:pt x="6341" y="4937"/>
                      </a:lnTo>
                      <a:lnTo>
                        <a:pt x="6340" y="4965"/>
                      </a:lnTo>
                      <a:lnTo>
                        <a:pt x="6340" y="4996"/>
                      </a:lnTo>
                      <a:lnTo>
                        <a:pt x="6340" y="5011"/>
                      </a:lnTo>
                      <a:lnTo>
                        <a:pt x="6341" y="5026"/>
                      </a:lnTo>
                      <a:lnTo>
                        <a:pt x="6344" y="5037"/>
                      </a:lnTo>
                      <a:lnTo>
                        <a:pt x="6348" y="5050"/>
                      </a:lnTo>
                      <a:lnTo>
                        <a:pt x="6359" y="5077"/>
                      </a:lnTo>
                      <a:lnTo>
                        <a:pt x="6364" y="5090"/>
                      </a:lnTo>
                      <a:lnTo>
                        <a:pt x="6369" y="5103"/>
                      </a:lnTo>
                      <a:lnTo>
                        <a:pt x="6370" y="5115"/>
                      </a:lnTo>
                      <a:lnTo>
                        <a:pt x="6370" y="5121"/>
                      </a:lnTo>
                      <a:lnTo>
                        <a:pt x="6369" y="5125"/>
                      </a:lnTo>
                      <a:lnTo>
                        <a:pt x="6366" y="5127"/>
                      </a:lnTo>
                      <a:lnTo>
                        <a:pt x="6364" y="5128"/>
                      </a:lnTo>
                      <a:lnTo>
                        <a:pt x="6356" y="5132"/>
                      </a:lnTo>
                      <a:lnTo>
                        <a:pt x="6347" y="5134"/>
                      </a:lnTo>
                      <a:lnTo>
                        <a:pt x="6343" y="5135"/>
                      </a:lnTo>
                      <a:lnTo>
                        <a:pt x="6339" y="5137"/>
                      </a:lnTo>
                      <a:lnTo>
                        <a:pt x="6327" y="5150"/>
                      </a:lnTo>
                      <a:lnTo>
                        <a:pt x="6313" y="5168"/>
                      </a:lnTo>
                      <a:lnTo>
                        <a:pt x="6297" y="5190"/>
                      </a:lnTo>
                      <a:lnTo>
                        <a:pt x="6289" y="5202"/>
                      </a:lnTo>
                      <a:lnTo>
                        <a:pt x="6283" y="5214"/>
                      </a:lnTo>
                      <a:lnTo>
                        <a:pt x="6277" y="5226"/>
                      </a:lnTo>
                      <a:lnTo>
                        <a:pt x="6274" y="5237"/>
                      </a:lnTo>
                      <a:lnTo>
                        <a:pt x="6272" y="5248"/>
                      </a:lnTo>
                      <a:lnTo>
                        <a:pt x="6272" y="5257"/>
                      </a:lnTo>
                      <a:lnTo>
                        <a:pt x="6273" y="5262"/>
                      </a:lnTo>
                      <a:lnTo>
                        <a:pt x="6275" y="5266"/>
                      </a:lnTo>
                      <a:lnTo>
                        <a:pt x="6277" y="5269"/>
                      </a:lnTo>
                      <a:lnTo>
                        <a:pt x="6281" y="5273"/>
                      </a:lnTo>
                      <a:lnTo>
                        <a:pt x="6285" y="5276"/>
                      </a:lnTo>
                      <a:lnTo>
                        <a:pt x="6289" y="5278"/>
                      </a:lnTo>
                      <a:lnTo>
                        <a:pt x="6296" y="5280"/>
                      </a:lnTo>
                      <a:lnTo>
                        <a:pt x="6302" y="5281"/>
                      </a:lnTo>
                      <a:lnTo>
                        <a:pt x="6301" y="5290"/>
                      </a:lnTo>
                      <a:lnTo>
                        <a:pt x="6301" y="5301"/>
                      </a:lnTo>
                      <a:lnTo>
                        <a:pt x="6302" y="5315"/>
                      </a:lnTo>
                      <a:lnTo>
                        <a:pt x="6305" y="5330"/>
                      </a:lnTo>
                      <a:lnTo>
                        <a:pt x="6308" y="5346"/>
                      </a:lnTo>
                      <a:lnTo>
                        <a:pt x="6311" y="5364"/>
                      </a:lnTo>
                      <a:lnTo>
                        <a:pt x="6322" y="5400"/>
                      </a:lnTo>
                      <a:lnTo>
                        <a:pt x="6327" y="5417"/>
                      </a:lnTo>
                      <a:lnTo>
                        <a:pt x="6334" y="5434"/>
                      </a:lnTo>
                      <a:lnTo>
                        <a:pt x="6340" y="5449"/>
                      </a:lnTo>
                      <a:lnTo>
                        <a:pt x="6348" y="5464"/>
                      </a:lnTo>
                      <a:lnTo>
                        <a:pt x="6356" y="5475"/>
                      </a:lnTo>
                      <a:lnTo>
                        <a:pt x="6362" y="5485"/>
                      </a:lnTo>
                      <a:lnTo>
                        <a:pt x="6370" y="5492"/>
                      </a:lnTo>
                      <a:lnTo>
                        <a:pt x="6373" y="5494"/>
                      </a:lnTo>
                      <a:lnTo>
                        <a:pt x="6376" y="5495"/>
                      </a:lnTo>
                      <a:lnTo>
                        <a:pt x="6377" y="5495"/>
                      </a:lnTo>
                      <a:lnTo>
                        <a:pt x="6378" y="5494"/>
                      </a:lnTo>
                      <a:lnTo>
                        <a:pt x="6379" y="5492"/>
                      </a:lnTo>
                      <a:lnTo>
                        <a:pt x="6377" y="5518"/>
                      </a:lnTo>
                      <a:lnTo>
                        <a:pt x="6377" y="5553"/>
                      </a:lnTo>
                      <a:lnTo>
                        <a:pt x="6378" y="5586"/>
                      </a:lnTo>
                      <a:lnTo>
                        <a:pt x="6379" y="5598"/>
                      </a:lnTo>
                      <a:lnTo>
                        <a:pt x="6381" y="5605"/>
                      </a:lnTo>
                      <a:lnTo>
                        <a:pt x="6385" y="5618"/>
                      </a:lnTo>
                      <a:lnTo>
                        <a:pt x="6391" y="5631"/>
                      </a:lnTo>
                      <a:lnTo>
                        <a:pt x="6397" y="5644"/>
                      </a:lnTo>
                      <a:lnTo>
                        <a:pt x="6404" y="5657"/>
                      </a:lnTo>
                      <a:lnTo>
                        <a:pt x="6412" y="5669"/>
                      </a:lnTo>
                      <a:lnTo>
                        <a:pt x="6421" y="5681"/>
                      </a:lnTo>
                      <a:lnTo>
                        <a:pt x="6429" y="5691"/>
                      </a:lnTo>
                      <a:lnTo>
                        <a:pt x="6439" y="5701"/>
                      </a:lnTo>
                      <a:lnTo>
                        <a:pt x="6476" y="5738"/>
                      </a:lnTo>
                      <a:lnTo>
                        <a:pt x="6512" y="5775"/>
                      </a:lnTo>
                      <a:lnTo>
                        <a:pt x="6529" y="5793"/>
                      </a:lnTo>
                      <a:lnTo>
                        <a:pt x="6545" y="5814"/>
                      </a:lnTo>
                      <a:lnTo>
                        <a:pt x="6561" y="5835"/>
                      </a:lnTo>
                      <a:lnTo>
                        <a:pt x="6575" y="5856"/>
                      </a:lnTo>
                      <a:lnTo>
                        <a:pt x="6580" y="5867"/>
                      </a:lnTo>
                      <a:lnTo>
                        <a:pt x="6586" y="5880"/>
                      </a:lnTo>
                      <a:lnTo>
                        <a:pt x="6592" y="5894"/>
                      </a:lnTo>
                      <a:lnTo>
                        <a:pt x="6600" y="5906"/>
                      </a:lnTo>
                      <a:lnTo>
                        <a:pt x="6604" y="5912"/>
                      </a:lnTo>
                      <a:lnTo>
                        <a:pt x="6608" y="5916"/>
                      </a:lnTo>
                      <a:lnTo>
                        <a:pt x="6613" y="5919"/>
                      </a:lnTo>
                      <a:lnTo>
                        <a:pt x="6618" y="5920"/>
                      </a:lnTo>
                      <a:lnTo>
                        <a:pt x="6624" y="5920"/>
                      </a:lnTo>
                      <a:lnTo>
                        <a:pt x="6630" y="5917"/>
                      </a:lnTo>
                      <a:lnTo>
                        <a:pt x="6637" y="5913"/>
                      </a:lnTo>
                      <a:lnTo>
                        <a:pt x="6644" y="5906"/>
                      </a:lnTo>
                      <a:lnTo>
                        <a:pt x="6651" y="5949"/>
                      </a:lnTo>
                      <a:lnTo>
                        <a:pt x="6654" y="5970"/>
                      </a:lnTo>
                      <a:lnTo>
                        <a:pt x="6658" y="5991"/>
                      </a:lnTo>
                      <a:lnTo>
                        <a:pt x="6660" y="5996"/>
                      </a:lnTo>
                      <a:lnTo>
                        <a:pt x="6663" y="6002"/>
                      </a:lnTo>
                      <a:lnTo>
                        <a:pt x="6668" y="6012"/>
                      </a:lnTo>
                      <a:lnTo>
                        <a:pt x="6676" y="6021"/>
                      </a:lnTo>
                      <a:lnTo>
                        <a:pt x="6684" y="6030"/>
                      </a:lnTo>
                      <a:lnTo>
                        <a:pt x="6702" y="6048"/>
                      </a:lnTo>
                      <a:lnTo>
                        <a:pt x="6710" y="6057"/>
                      </a:lnTo>
                      <a:lnTo>
                        <a:pt x="6717" y="6066"/>
                      </a:lnTo>
                      <a:lnTo>
                        <a:pt x="6724" y="6080"/>
                      </a:lnTo>
                      <a:lnTo>
                        <a:pt x="6732" y="6095"/>
                      </a:lnTo>
                      <a:lnTo>
                        <a:pt x="6737" y="6110"/>
                      </a:lnTo>
                      <a:lnTo>
                        <a:pt x="6743" y="6125"/>
                      </a:lnTo>
                      <a:lnTo>
                        <a:pt x="6754" y="6156"/>
                      </a:lnTo>
                      <a:lnTo>
                        <a:pt x="6759" y="6171"/>
                      </a:lnTo>
                      <a:lnTo>
                        <a:pt x="6766" y="6186"/>
                      </a:lnTo>
                      <a:lnTo>
                        <a:pt x="6771" y="6196"/>
                      </a:lnTo>
                      <a:lnTo>
                        <a:pt x="6775" y="6204"/>
                      </a:lnTo>
                      <a:lnTo>
                        <a:pt x="6780" y="6208"/>
                      </a:lnTo>
                      <a:lnTo>
                        <a:pt x="6785" y="6211"/>
                      </a:lnTo>
                      <a:lnTo>
                        <a:pt x="6795" y="6216"/>
                      </a:lnTo>
                      <a:lnTo>
                        <a:pt x="6801" y="6219"/>
                      </a:lnTo>
                      <a:lnTo>
                        <a:pt x="6809" y="6224"/>
                      </a:lnTo>
                      <a:lnTo>
                        <a:pt x="6813" y="6227"/>
                      </a:lnTo>
                      <a:lnTo>
                        <a:pt x="6818" y="6230"/>
                      </a:lnTo>
                      <a:lnTo>
                        <a:pt x="6821" y="6230"/>
                      </a:lnTo>
                      <a:lnTo>
                        <a:pt x="6825" y="6230"/>
                      </a:lnTo>
                      <a:lnTo>
                        <a:pt x="6829" y="6230"/>
                      </a:lnTo>
                      <a:lnTo>
                        <a:pt x="6833" y="6227"/>
                      </a:lnTo>
                      <a:lnTo>
                        <a:pt x="6839" y="6223"/>
                      </a:lnTo>
                      <a:lnTo>
                        <a:pt x="6852" y="6211"/>
                      </a:lnTo>
                      <a:lnTo>
                        <a:pt x="6859" y="6206"/>
                      </a:lnTo>
                      <a:lnTo>
                        <a:pt x="6867" y="6203"/>
                      </a:lnTo>
                      <a:lnTo>
                        <a:pt x="6874" y="6199"/>
                      </a:lnTo>
                      <a:lnTo>
                        <a:pt x="6880" y="6199"/>
                      </a:lnTo>
                      <a:lnTo>
                        <a:pt x="6884" y="6200"/>
                      </a:lnTo>
                      <a:lnTo>
                        <a:pt x="6887" y="6203"/>
                      </a:lnTo>
                      <a:lnTo>
                        <a:pt x="6888" y="6206"/>
                      </a:lnTo>
                      <a:lnTo>
                        <a:pt x="6888" y="6210"/>
                      </a:lnTo>
                      <a:lnTo>
                        <a:pt x="6887" y="6216"/>
                      </a:lnTo>
                      <a:lnTo>
                        <a:pt x="6886" y="6221"/>
                      </a:lnTo>
                      <a:lnTo>
                        <a:pt x="6881" y="6234"/>
                      </a:lnTo>
                      <a:lnTo>
                        <a:pt x="6875" y="6246"/>
                      </a:lnTo>
                      <a:lnTo>
                        <a:pt x="6870" y="6256"/>
                      </a:lnTo>
                      <a:lnTo>
                        <a:pt x="6865" y="6262"/>
                      </a:lnTo>
                      <a:lnTo>
                        <a:pt x="6851" y="6275"/>
                      </a:lnTo>
                      <a:lnTo>
                        <a:pt x="6841" y="6285"/>
                      </a:lnTo>
                      <a:lnTo>
                        <a:pt x="6830" y="6297"/>
                      </a:lnTo>
                      <a:lnTo>
                        <a:pt x="6820" y="6309"/>
                      </a:lnTo>
                      <a:lnTo>
                        <a:pt x="6817" y="6314"/>
                      </a:lnTo>
                      <a:lnTo>
                        <a:pt x="6813" y="6319"/>
                      </a:lnTo>
                      <a:lnTo>
                        <a:pt x="6812" y="6323"/>
                      </a:lnTo>
                      <a:lnTo>
                        <a:pt x="6812" y="6326"/>
                      </a:lnTo>
                      <a:lnTo>
                        <a:pt x="6814" y="6328"/>
                      </a:lnTo>
                      <a:lnTo>
                        <a:pt x="6818" y="6331"/>
                      </a:lnTo>
                      <a:lnTo>
                        <a:pt x="6822" y="6333"/>
                      </a:lnTo>
                      <a:lnTo>
                        <a:pt x="6825" y="6337"/>
                      </a:lnTo>
                      <a:lnTo>
                        <a:pt x="6830" y="6344"/>
                      </a:lnTo>
                      <a:lnTo>
                        <a:pt x="6833" y="6351"/>
                      </a:lnTo>
                      <a:lnTo>
                        <a:pt x="6844" y="6376"/>
                      </a:lnTo>
                      <a:lnTo>
                        <a:pt x="6852" y="6396"/>
                      </a:lnTo>
                      <a:lnTo>
                        <a:pt x="6860" y="6415"/>
                      </a:lnTo>
                      <a:lnTo>
                        <a:pt x="6873" y="6454"/>
                      </a:lnTo>
                      <a:lnTo>
                        <a:pt x="6886" y="6493"/>
                      </a:lnTo>
                      <a:lnTo>
                        <a:pt x="6894" y="6513"/>
                      </a:lnTo>
                      <a:lnTo>
                        <a:pt x="6902" y="6531"/>
                      </a:lnTo>
                      <a:lnTo>
                        <a:pt x="6915" y="6553"/>
                      </a:lnTo>
                      <a:lnTo>
                        <a:pt x="6920" y="6563"/>
                      </a:lnTo>
                      <a:lnTo>
                        <a:pt x="6923" y="6570"/>
                      </a:lnTo>
                      <a:lnTo>
                        <a:pt x="6923" y="6574"/>
                      </a:lnTo>
                      <a:lnTo>
                        <a:pt x="6922" y="6577"/>
                      </a:lnTo>
                      <a:lnTo>
                        <a:pt x="6921" y="6579"/>
                      </a:lnTo>
                      <a:lnTo>
                        <a:pt x="6919" y="6581"/>
                      </a:lnTo>
                      <a:lnTo>
                        <a:pt x="6915" y="6583"/>
                      </a:lnTo>
                      <a:lnTo>
                        <a:pt x="6911" y="6586"/>
                      </a:lnTo>
                      <a:lnTo>
                        <a:pt x="6898" y="6589"/>
                      </a:lnTo>
                      <a:lnTo>
                        <a:pt x="6890" y="6590"/>
                      </a:lnTo>
                      <a:lnTo>
                        <a:pt x="6882" y="6593"/>
                      </a:lnTo>
                      <a:lnTo>
                        <a:pt x="6872" y="6599"/>
                      </a:lnTo>
                      <a:lnTo>
                        <a:pt x="6861" y="6604"/>
                      </a:lnTo>
                      <a:lnTo>
                        <a:pt x="6851" y="6609"/>
                      </a:lnTo>
                      <a:lnTo>
                        <a:pt x="6844" y="6617"/>
                      </a:lnTo>
                      <a:lnTo>
                        <a:pt x="6837" y="6624"/>
                      </a:lnTo>
                      <a:lnTo>
                        <a:pt x="6835" y="6627"/>
                      </a:lnTo>
                      <a:lnTo>
                        <a:pt x="6834" y="6631"/>
                      </a:lnTo>
                      <a:lnTo>
                        <a:pt x="6832" y="6641"/>
                      </a:lnTo>
                      <a:lnTo>
                        <a:pt x="6832" y="6652"/>
                      </a:lnTo>
                      <a:lnTo>
                        <a:pt x="6832" y="6663"/>
                      </a:lnTo>
                      <a:lnTo>
                        <a:pt x="6833" y="6673"/>
                      </a:lnTo>
                      <a:lnTo>
                        <a:pt x="6835" y="6684"/>
                      </a:lnTo>
                      <a:lnTo>
                        <a:pt x="6837" y="6695"/>
                      </a:lnTo>
                      <a:lnTo>
                        <a:pt x="6844" y="6715"/>
                      </a:lnTo>
                      <a:lnTo>
                        <a:pt x="6848" y="6729"/>
                      </a:lnTo>
                      <a:lnTo>
                        <a:pt x="6851" y="6743"/>
                      </a:lnTo>
                      <a:lnTo>
                        <a:pt x="6852" y="6758"/>
                      </a:lnTo>
                      <a:lnTo>
                        <a:pt x="6854" y="6772"/>
                      </a:lnTo>
                      <a:lnTo>
                        <a:pt x="6856" y="6800"/>
                      </a:lnTo>
                      <a:lnTo>
                        <a:pt x="6858" y="6815"/>
                      </a:lnTo>
                      <a:lnTo>
                        <a:pt x="6860" y="6829"/>
                      </a:lnTo>
                      <a:lnTo>
                        <a:pt x="6869" y="6860"/>
                      </a:lnTo>
                      <a:lnTo>
                        <a:pt x="6884" y="6915"/>
                      </a:lnTo>
                      <a:lnTo>
                        <a:pt x="6892" y="6944"/>
                      </a:lnTo>
                      <a:lnTo>
                        <a:pt x="6899" y="6966"/>
                      </a:lnTo>
                      <a:lnTo>
                        <a:pt x="6906" y="6983"/>
                      </a:lnTo>
                      <a:lnTo>
                        <a:pt x="6908" y="6986"/>
                      </a:lnTo>
                      <a:lnTo>
                        <a:pt x="6909" y="6987"/>
                      </a:lnTo>
                      <a:lnTo>
                        <a:pt x="6910" y="6987"/>
                      </a:lnTo>
                      <a:lnTo>
                        <a:pt x="6918" y="6966"/>
                      </a:lnTo>
                      <a:lnTo>
                        <a:pt x="6926" y="6947"/>
                      </a:lnTo>
                      <a:lnTo>
                        <a:pt x="6937" y="6924"/>
                      </a:lnTo>
                      <a:lnTo>
                        <a:pt x="6949" y="6904"/>
                      </a:lnTo>
                      <a:lnTo>
                        <a:pt x="6954" y="6895"/>
                      </a:lnTo>
                      <a:lnTo>
                        <a:pt x="6960" y="6887"/>
                      </a:lnTo>
                      <a:lnTo>
                        <a:pt x="6966" y="6883"/>
                      </a:lnTo>
                      <a:lnTo>
                        <a:pt x="6972" y="6880"/>
                      </a:lnTo>
                      <a:lnTo>
                        <a:pt x="6974" y="6880"/>
                      </a:lnTo>
                      <a:lnTo>
                        <a:pt x="6977" y="6881"/>
                      </a:lnTo>
                      <a:lnTo>
                        <a:pt x="6979" y="6882"/>
                      </a:lnTo>
                      <a:lnTo>
                        <a:pt x="6982" y="6884"/>
                      </a:lnTo>
                      <a:lnTo>
                        <a:pt x="6983" y="6888"/>
                      </a:lnTo>
                      <a:lnTo>
                        <a:pt x="6983" y="6894"/>
                      </a:lnTo>
                      <a:lnTo>
                        <a:pt x="6982" y="6900"/>
                      </a:lnTo>
                      <a:lnTo>
                        <a:pt x="6979" y="6908"/>
                      </a:lnTo>
                      <a:lnTo>
                        <a:pt x="6975" y="6923"/>
                      </a:lnTo>
                      <a:lnTo>
                        <a:pt x="6971" y="6935"/>
                      </a:lnTo>
                      <a:lnTo>
                        <a:pt x="6967" y="6952"/>
                      </a:lnTo>
                      <a:lnTo>
                        <a:pt x="6966" y="6970"/>
                      </a:lnTo>
                      <a:lnTo>
                        <a:pt x="6965" y="6985"/>
                      </a:lnTo>
                      <a:lnTo>
                        <a:pt x="6966" y="7000"/>
                      </a:lnTo>
                      <a:lnTo>
                        <a:pt x="6967" y="7015"/>
                      </a:lnTo>
                      <a:lnTo>
                        <a:pt x="6970" y="7030"/>
                      </a:lnTo>
                      <a:lnTo>
                        <a:pt x="6976" y="7064"/>
                      </a:lnTo>
                      <a:lnTo>
                        <a:pt x="6977" y="7075"/>
                      </a:lnTo>
                      <a:lnTo>
                        <a:pt x="6977" y="7084"/>
                      </a:lnTo>
                      <a:lnTo>
                        <a:pt x="6974" y="7091"/>
                      </a:lnTo>
                      <a:lnTo>
                        <a:pt x="6971" y="7098"/>
                      </a:lnTo>
                      <a:lnTo>
                        <a:pt x="6962" y="7111"/>
                      </a:lnTo>
                      <a:lnTo>
                        <a:pt x="6958" y="7118"/>
                      </a:lnTo>
                      <a:lnTo>
                        <a:pt x="6953" y="7126"/>
                      </a:lnTo>
                      <a:lnTo>
                        <a:pt x="6948" y="7140"/>
                      </a:lnTo>
                      <a:lnTo>
                        <a:pt x="6944" y="7155"/>
                      </a:lnTo>
                      <a:lnTo>
                        <a:pt x="6941" y="7169"/>
                      </a:lnTo>
                      <a:lnTo>
                        <a:pt x="6939" y="7186"/>
                      </a:lnTo>
                      <a:lnTo>
                        <a:pt x="6937" y="7216"/>
                      </a:lnTo>
                      <a:lnTo>
                        <a:pt x="6936" y="7231"/>
                      </a:lnTo>
                      <a:lnTo>
                        <a:pt x="6934" y="7245"/>
                      </a:lnTo>
                      <a:lnTo>
                        <a:pt x="6931" y="7264"/>
                      </a:lnTo>
                      <a:lnTo>
                        <a:pt x="6925" y="7281"/>
                      </a:lnTo>
                      <a:lnTo>
                        <a:pt x="6920" y="7298"/>
                      </a:lnTo>
                      <a:lnTo>
                        <a:pt x="6913" y="7316"/>
                      </a:lnTo>
                      <a:lnTo>
                        <a:pt x="6899" y="7352"/>
                      </a:lnTo>
                      <a:lnTo>
                        <a:pt x="6884" y="7386"/>
                      </a:lnTo>
                      <a:lnTo>
                        <a:pt x="6869" y="7422"/>
                      </a:lnTo>
                      <a:lnTo>
                        <a:pt x="6862" y="7440"/>
                      </a:lnTo>
                      <a:lnTo>
                        <a:pt x="6856" y="7458"/>
                      </a:lnTo>
                      <a:lnTo>
                        <a:pt x="6851" y="7475"/>
                      </a:lnTo>
                      <a:lnTo>
                        <a:pt x="6847" y="7494"/>
                      </a:lnTo>
                      <a:lnTo>
                        <a:pt x="6844" y="7512"/>
                      </a:lnTo>
                      <a:lnTo>
                        <a:pt x="6843" y="7531"/>
                      </a:lnTo>
                      <a:lnTo>
                        <a:pt x="6843" y="7533"/>
                      </a:lnTo>
                      <a:lnTo>
                        <a:pt x="6844" y="7536"/>
                      </a:lnTo>
                      <a:lnTo>
                        <a:pt x="6848" y="7543"/>
                      </a:lnTo>
                      <a:lnTo>
                        <a:pt x="6855" y="7550"/>
                      </a:lnTo>
                      <a:lnTo>
                        <a:pt x="6863" y="7558"/>
                      </a:lnTo>
                      <a:lnTo>
                        <a:pt x="6884" y="7573"/>
                      </a:lnTo>
                      <a:lnTo>
                        <a:pt x="6908" y="7588"/>
                      </a:lnTo>
                      <a:lnTo>
                        <a:pt x="6931" y="7604"/>
                      </a:lnTo>
                      <a:lnTo>
                        <a:pt x="6940" y="7611"/>
                      </a:lnTo>
                      <a:lnTo>
                        <a:pt x="6949" y="7619"/>
                      </a:lnTo>
                      <a:lnTo>
                        <a:pt x="6956" y="7625"/>
                      </a:lnTo>
                      <a:lnTo>
                        <a:pt x="6960" y="7632"/>
                      </a:lnTo>
                      <a:lnTo>
                        <a:pt x="6961" y="7635"/>
                      </a:lnTo>
                      <a:lnTo>
                        <a:pt x="6961" y="7637"/>
                      </a:lnTo>
                      <a:lnTo>
                        <a:pt x="6961" y="7639"/>
                      </a:lnTo>
                      <a:lnTo>
                        <a:pt x="6959" y="7642"/>
                      </a:lnTo>
                      <a:lnTo>
                        <a:pt x="6950" y="7653"/>
                      </a:lnTo>
                      <a:lnTo>
                        <a:pt x="6946" y="7659"/>
                      </a:lnTo>
                      <a:lnTo>
                        <a:pt x="6941" y="7666"/>
                      </a:lnTo>
                      <a:lnTo>
                        <a:pt x="6935" y="7684"/>
                      </a:lnTo>
                      <a:lnTo>
                        <a:pt x="6933" y="7692"/>
                      </a:lnTo>
                      <a:lnTo>
                        <a:pt x="6928" y="7700"/>
                      </a:lnTo>
                      <a:lnTo>
                        <a:pt x="6920" y="7715"/>
                      </a:lnTo>
                      <a:lnTo>
                        <a:pt x="6911" y="7729"/>
                      </a:lnTo>
                      <a:lnTo>
                        <a:pt x="6903" y="7746"/>
                      </a:lnTo>
                      <a:lnTo>
                        <a:pt x="6899" y="7755"/>
                      </a:lnTo>
                      <a:lnTo>
                        <a:pt x="6899" y="7764"/>
                      </a:lnTo>
                      <a:lnTo>
                        <a:pt x="6900" y="7772"/>
                      </a:lnTo>
                      <a:lnTo>
                        <a:pt x="6903" y="7777"/>
                      </a:lnTo>
                      <a:lnTo>
                        <a:pt x="6909" y="7784"/>
                      </a:lnTo>
                      <a:lnTo>
                        <a:pt x="6914" y="7789"/>
                      </a:lnTo>
                      <a:lnTo>
                        <a:pt x="6921" y="7795"/>
                      </a:lnTo>
                      <a:lnTo>
                        <a:pt x="6927" y="7804"/>
                      </a:lnTo>
                      <a:lnTo>
                        <a:pt x="6931" y="7810"/>
                      </a:lnTo>
                      <a:lnTo>
                        <a:pt x="6935" y="7814"/>
                      </a:lnTo>
                      <a:lnTo>
                        <a:pt x="6939" y="7817"/>
                      </a:lnTo>
                      <a:lnTo>
                        <a:pt x="6942" y="7819"/>
                      </a:lnTo>
                      <a:lnTo>
                        <a:pt x="6951" y="7823"/>
                      </a:lnTo>
                      <a:lnTo>
                        <a:pt x="6960" y="7824"/>
                      </a:lnTo>
                      <a:lnTo>
                        <a:pt x="6969" y="7824"/>
                      </a:lnTo>
                      <a:lnTo>
                        <a:pt x="6978" y="7825"/>
                      </a:lnTo>
                      <a:lnTo>
                        <a:pt x="6988" y="7828"/>
                      </a:lnTo>
                      <a:lnTo>
                        <a:pt x="6993" y="7830"/>
                      </a:lnTo>
                      <a:lnTo>
                        <a:pt x="6999" y="7833"/>
                      </a:lnTo>
                      <a:lnTo>
                        <a:pt x="7000" y="7835"/>
                      </a:lnTo>
                      <a:lnTo>
                        <a:pt x="7001" y="7838"/>
                      </a:lnTo>
                      <a:lnTo>
                        <a:pt x="7002" y="7845"/>
                      </a:lnTo>
                      <a:lnTo>
                        <a:pt x="7002" y="7854"/>
                      </a:lnTo>
                      <a:lnTo>
                        <a:pt x="7001" y="7865"/>
                      </a:lnTo>
                      <a:lnTo>
                        <a:pt x="7001" y="7877"/>
                      </a:lnTo>
                      <a:lnTo>
                        <a:pt x="7000" y="7888"/>
                      </a:lnTo>
                      <a:lnTo>
                        <a:pt x="7001" y="7897"/>
                      </a:lnTo>
                      <a:lnTo>
                        <a:pt x="7002" y="7901"/>
                      </a:lnTo>
                      <a:lnTo>
                        <a:pt x="7004" y="7904"/>
                      </a:lnTo>
                      <a:lnTo>
                        <a:pt x="7010" y="7913"/>
                      </a:lnTo>
                      <a:lnTo>
                        <a:pt x="7017" y="7919"/>
                      </a:lnTo>
                      <a:lnTo>
                        <a:pt x="7025" y="7926"/>
                      </a:lnTo>
                      <a:lnTo>
                        <a:pt x="7034" y="7931"/>
                      </a:lnTo>
                      <a:lnTo>
                        <a:pt x="7042" y="7935"/>
                      </a:lnTo>
                      <a:lnTo>
                        <a:pt x="7050" y="7942"/>
                      </a:lnTo>
                      <a:lnTo>
                        <a:pt x="7057" y="7950"/>
                      </a:lnTo>
                      <a:lnTo>
                        <a:pt x="7063" y="7958"/>
                      </a:lnTo>
                      <a:lnTo>
                        <a:pt x="7069" y="7970"/>
                      </a:lnTo>
                      <a:lnTo>
                        <a:pt x="7077" y="7982"/>
                      </a:lnTo>
                      <a:lnTo>
                        <a:pt x="7085" y="7992"/>
                      </a:lnTo>
                      <a:lnTo>
                        <a:pt x="7094" y="8002"/>
                      </a:lnTo>
                      <a:lnTo>
                        <a:pt x="7098" y="8004"/>
                      </a:lnTo>
                      <a:lnTo>
                        <a:pt x="7104" y="8006"/>
                      </a:lnTo>
                      <a:lnTo>
                        <a:pt x="7122" y="8012"/>
                      </a:lnTo>
                      <a:lnTo>
                        <a:pt x="7138" y="8017"/>
                      </a:lnTo>
                      <a:lnTo>
                        <a:pt x="7143" y="8019"/>
                      </a:lnTo>
                      <a:lnTo>
                        <a:pt x="7145" y="8021"/>
                      </a:lnTo>
                      <a:lnTo>
                        <a:pt x="7145" y="8029"/>
                      </a:lnTo>
                      <a:lnTo>
                        <a:pt x="7144" y="8035"/>
                      </a:lnTo>
                      <a:lnTo>
                        <a:pt x="7141" y="8049"/>
                      </a:lnTo>
                      <a:lnTo>
                        <a:pt x="7140" y="8057"/>
                      </a:lnTo>
                      <a:lnTo>
                        <a:pt x="7140" y="8065"/>
                      </a:lnTo>
                      <a:lnTo>
                        <a:pt x="7142" y="8073"/>
                      </a:lnTo>
                      <a:lnTo>
                        <a:pt x="7148" y="8083"/>
                      </a:lnTo>
                      <a:lnTo>
                        <a:pt x="7150" y="8085"/>
                      </a:lnTo>
                      <a:lnTo>
                        <a:pt x="7153" y="8087"/>
                      </a:lnTo>
                      <a:lnTo>
                        <a:pt x="7157" y="8090"/>
                      </a:lnTo>
                      <a:lnTo>
                        <a:pt x="7162" y="8091"/>
                      </a:lnTo>
                      <a:lnTo>
                        <a:pt x="7172" y="8092"/>
                      </a:lnTo>
                      <a:lnTo>
                        <a:pt x="7183" y="8091"/>
                      </a:lnTo>
                      <a:lnTo>
                        <a:pt x="7194" y="8090"/>
                      </a:lnTo>
                      <a:lnTo>
                        <a:pt x="7205" y="8087"/>
                      </a:lnTo>
                      <a:lnTo>
                        <a:pt x="7222" y="8084"/>
                      </a:lnTo>
                      <a:lnTo>
                        <a:pt x="7250" y="8078"/>
                      </a:lnTo>
                      <a:lnTo>
                        <a:pt x="7259" y="8077"/>
                      </a:lnTo>
                      <a:lnTo>
                        <a:pt x="7268" y="8077"/>
                      </a:lnTo>
                      <a:lnTo>
                        <a:pt x="7271" y="8078"/>
                      </a:lnTo>
                      <a:lnTo>
                        <a:pt x="7273" y="8080"/>
                      </a:lnTo>
                      <a:lnTo>
                        <a:pt x="7276" y="8083"/>
                      </a:lnTo>
                      <a:lnTo>
                        <a:pt x="7277" y="8086"/>
                      </a:lnTo>
                      <a:lnTo>
                        <a:pt x="7277" y="8091"/>
                      </a:lnTo>
                      <a:lnTo>
                        <a:pt x="7277" y="8097"/>
                      </a:lnTo>
                      <a:lnTo>
                        <a:pt x="7272" y="8111"/>
                      </a:lnTo>
                      <a:lnTo>
                        <a:pt x="7269" y="8124"/>
                      </a:lnTo>
                      <a:lnTo>
                        <a:pt x="7267" y="8134"/>
                      </a:lnTo>
                      <a:lnTo>
                        <a:pt x="7266" y="8139"/>
                      </a:lnTo>
                      <a:lnTo>
                        <a:pt x="7264" y="8143"/>
                      </a:lnTo>
                      <a:lnTo>
                        <a:pt x="7261" y="8145"/>
                      </a:lnTo>
                      <a:lnTo>
                        <a:pt x="7258" y="8145"/>
                      </a:lnTo>
                      <a:lnTo>
                        <a:pt x="7242" y="8146"/>
                      </a:lnTo>
                      <a:lnTo>
                        <a:pt x="7213" y="8149"/>
                      </a:lnTo>
                      <a:lnTo>
                        <a:pt x="7186" y="8152"/>
                      </a:lnTo>
                      <a:lnTo>
                        <a:pt x="7172" y="8156"/>
                      </a:lnTo>
                      <a:lnTo>
                        <a:pt x="7159" y="8159"/>
                      </a:lnTo>
                      <a:lnTo>
                        <a:pt x="7148" y="8164"/>
                      </a:lnTo>
                      <a:lnTo>
                        <a:pt x="7136" y="8172"/>
                      </a:lnTo>
                      <a:lnTo>
                        <a:pt x="7129" y="8174"/>
                      </a:lnTo>
                      <a:lnTo>
                        <a:pt x="7120" y="8176"/>
                      </a:lnTo>
                      <a:lnTo>
                        <a:pt x="7111" y="8176"/>
                      </a:lnTo>
                      <a:lnTo>
                        <a:pt x="7100" y="8175"/>
                      </a:lnTo>
                      <a:lnTo>
                        <a:pt x="7088" y="8173"/>
                      </a:lnTo>
                      <a:lnTo>
                        <a:pt x="7075" y="8170"/>
                      </a:lnTo>
                      <a:lnTo>
                        <a:pt x="7049" y="8162"/>
                      </a:lnTo>
                      <a:lnTo>
                        <a:pt x="7025" y="8154"/>
                      </a:lnTo>
                      <a:lnTo>
                        <a:pt x="7004" y="8146"/>
                      </a:lnTo>
                      <a:lnTo>
                        <a:pt x="6990" y="8139"/>
                      </a:lnTo>
                      <a:lnTo>
                        <a:pt x="6986" y="8136"/>
                      </a:lnTo>
                      <a:lnTo>
                        <a:pt x="6985" y="8143"/>
                      </a:lnTo>
                      <a:lnTo>
                        <a:pt x="6985" y="8148"/>
                      </a:lnTo>
                      <a:lnTo>
                        <a:pt x="6985" y="8151"/>
                      </a:lnTo>
                      <a:lnTo>
                        <a:pt x="6985" y="8156"/>
                      </a:lnTo>
                      <a:lnTo>
                        <a:pt x="6984" y="8158"/>
                      </a:lnTo>
                      <a:lnTo>
                        <a:pt x="6980" y="8160"/>
                      </a:lnTo>
                      <a:lnTo>
                        <a:pt x="6975" y="8161"/>
                      </a:lnTo>
                      <a:lnTo>
                        <a:pt x="6965" y="8162"/>
                      </a:lnTo>
                      <a:lnTo>
                        <a:pt x="6950" y="8162"/>
                      </a:lnTo>
                      <a:lnTo>
                        <a:pt x="6935" y="8161"/>
                      </a:lnTo>
                      <a:lnTo>
                        <a:pt x="6903" y="8158"/>
                      </a:lnTo>
                      <a:lnTo>
                        <a:pt x="6888" y="8156"/>
                      </a:lnTo>
                      <a:lnTo>
                        <a:pt x="6873" y="8156"/>
                      </a:lnTo>
                      <a:lnTo>
                        <a:pt x="6858" y="8157"/>
                      </a:lnTo>
                      <a:lnTo>
                        <a:pt x="6844" y="8160"/>
                      </a:lnTo>
                      <a:lnTo>
                        <a:pt x="6836" y="8163"/>
                      </a:lnTo>
                      <a:lnTo>
                        <a:pt x="6829" y="8168"/>
                      </a:lnTo>
                      <a:lnTo>
                        <a:pt x="6821" y="8173"/>
                      </a:lnTo>
                      <a:lnTo>
                        <a:pt x="6814" y="8180"/>
                      </a:lnTo>
                      <a:lnTo>
                        <a:pt x="6800" y="8194"/>
                      </a:lnTo>
                      <a:lnTo>
                        <a:pt x="6786" y="8208"/>
                      </a:lnTo>
                      <a:lnTo>
                        <a:pt x="6772" y="8222"/>
                      </a:lnTo>
                      <a:lnTo>
                        <a:pt x="6765" y="8228"/>
                      </a:lnTo>
                      <a:lnTo>
                        <a:pt x="6758" y="8233"/>
                      </a:lnTo>
                      <a:lnTo>
                        <a:pt x="6750" y="8237"/>
                      </a:lnTo>
                      <a:lnTo>
                        <a:pt x="6743" y="8240"/>
                      </a:lnTo>
                      <a:lnTo>
                        <a:pt x="6734" y="8241"/>
                      </a:lnTo>
                      <a:lnTo>
                        <a:pt x="6727" y="8240"/>
                      </a:lnTo>
                      <a:lnTo>
                        <a:pt x="6714" y="8238"/>
                      </a:lnTo>
                      <a:lnTo>
                        <a:pt x="6701" y="8237"/>
                      </a:lnTo>
                      <a:lnTo>
                        <a:pt x="6688" y="8237"/>
                      </a:lnTo>
                      <a:lnTo>
                        <a:pt x="6675" y="8237"/>
                      </a:lnTo>
                      <a:lnTo>
                        <a:pt x="6648" y="8238"/>
                      </a:lnTo>
                      <a:lnTo>
                        <a:pt x="6621" y="8243"/>
                      </a:lnTo>
                      <a:lnTo>
                        <a:pt x="6567" y="8249"/>
                      </a:lnTo>
                      <a:lnTo>
                        <a:pt x="6541" y="8252"/>
                      </a:lnTo>
                      <a:lnTo>
                        <a:pt x="6515" y="8253"/>
                      </a:lnTo>
                      <a:lnTo>
                        <a:pt x="6490" y="8251"/>
                      </a:lnTo>
                      <a:lnTo>
                        <a:pt x="6466" y="8247"/>
                      </a:lnTo>
                      <a:lnTo>
                        <a:pt x="6442" y="8241"/>
                      </a:lnTo>
                      <a:lnTo>
                        <a:pt x="6418" y="8234"/>
                      </a:lnTo>
                      <a:lnTo>
                        <a:pt x="6396" y="8226"/>
                      </a:lnTo>
                      <a:lnTo>
                        <a:pt x="6372" y="8218"/>
                      </a:lnTo>
                      <a:lnTo>
                        <a:pt x="6326" y="8200"/>
                      </a:lnTo>
                      <a:lnTo>
                        <a:pt x="6321" y="8196"/>
                      </a:lnTo>
                      <a:lnTo>
                        <a:pt x="6314" y="8192"/>
                      </a:lnTo>
                      <a:lnTo>
                        <a:pt x="6309" y="8184"/>
                      </a:lnTo>
                      <a:lnTo>
                        <a:pt x="6303" y="8175"/>
                      </a:lnTo>
                      <a:lnTo>
                        <a:pt x="6299" y="8165"/>
                      </a:lnTo>
                      <a:lnTo>
                        <a:pt x="6295" y="8156"/>
                      </a:lnTo>
                      <a:lnTo>
                        <a:pt x="6290" y="8145"/>
                      </a:lnTo>
                      <a:lnTo>
                        <a:pt x="6288" y="8134"/>
                      </a:lnTo>
                      <a:lnTo>
                        <a:pt x="6285" y="8122"/>
                      </a:lnTo>
                      <a:lnTo>
                        <a:pt x="6284" y="8111"/>
                      </a:lnTo>
                      <a:lnTo>
                        <a:pt x="6283" y="8101"/>
                      </a:lnTo>
                      <a:lnTo>
                        <a:pt x="6283" y="8093"/>
                      </a:lnTo>
                      <a:lnTo>
                        <a:pt x="6284" y="8084"/>
                      </a:lnTo>
                      <a:lnTo>
                        <a:pt x="6286" y="8079"/>
                      </a:lnTo>
                      <a:lnTo>
                        <a:pt x="6289" y="8073"/>
                      </a:lnTo>
                      <a:lnTo>
                        <a:pt x="6292" y="8072"/>
                      </a:lnTo>
                      <a:lnTo>
                        <a:pt x="6294" y="8071"/>
                      </a:lnTo>
                      <a:lnTo>
                        <a:pt x="6297" y="8070"/>
                      </a:lnTo>
                      <a:lnTo>
                        <a:pt x="6300" y="8068"/>
                      </a:lnTo>
                      <a:lnTo>
                        <a:pt x="6308" y="8061"/>
                      </a:lnTo>
                      <a:lnTo>
                        <a:pt x="6315" y="8053"/>
                      </a:lnTo>
                      <a:lnTo>
                        <a:pt x="6324" y="8043"/>
                      </a:lnTo>
                      <a:lnTo>
                        <a:pt x="6338" y="8022"/>
                      </a:lnTo>
                      <a:lnTo>
                        <a:pt x="6347" y="8007"/>
                      </a:lnTo>
                      <a:lnTo>
                        <a:pt x="6349" y="8002"/>
                      </a:lnTo>
                      <a:lnTo>
                        <a:pt x="6349" y="7996"/>
                      </a:lnTo>
                      <a:lnTo>
                        <a:pt x="6347" y="7991"/>
                      </a:lnTo>
                      <a:lnTo>
                        <a:pt x="6345" y="7986"/>
                      </a:lnTo>
                      <a:lnTo>
                        <a:pt x="6340" y="7982"/>
                      </a:lnTo>
                      <a:lnTo>
                        <a:pt x="6336" y="7978"/>
                      </a:lnTo>
                      <a:lnTo>
                        <a:pt x="6331" y="7975"/>
                      </a:lnTo>
                      <a:lnTo>
                        <a:pt x="6324" y="7971"/>
                      </a:lnTo>
                      <a:lnTo>
                        <a:pt x="6311" y="7966"/>
                      </a:lnTo>
                      <a:lnTo>
                        <a:pt x="6297" y="7961"/>
                      </a:lnTo>
                      <a:lnTo>
                        <a:pt x="6285" y="7959"/>
                      </a:lnTo>
                      <a:lnTo>
                        <a:pt x="6274" y="7959"/>
                      </a:lnTo>
                      <a:lnTo>
                        <a:pt x="6254" y="7958"/>
                      </a:lnTo>
                      <a:lnTo>
                        <a:pt x="6220" y="7957"/>
                      </a:lnTo>
                      <a:lnTo>
                        <a:pt x="6204" y="7957"/>
                      </a:lnTo>
                      <a:lnTo>
                        <a:pt x="6190" y="7957"/>
                      </a:lnTo>
                      <a:lnTo>
                        <a:pt x="6184" y="7958"/>
                      </a:lnTo>
                      <a:lnTo>
                        <a:pt x="6180" y="7959"/>
                      </a:lnTo>
                      <a:lnTo>
                        <a:pt x="6178" y="7961"/>
                      </a:lnTo>
                      <a:lnTo>
                        <a:pt x="6177" y="7964"/>
                      </a:lnTo>
                      <a:lnTo>
                        <a:pt x="6177" y="7968"/>
                      </a:lnTo>
                      <a:lnTo>
                        <a:pt x="6177" y="7971"/>
                      </a:lnTo>
                      <a:lnTo>
                        <a:pt x="6175" y="7976"/>
                      </a:lnTo>
                      <a:lnTo>
                        <a:pt x="6173" y="7978"/>
                      </a:lnTo>
                      <a:lnTo>
                        <a:pt x="6168" y="7983"/>
                      </a:lnTo>
                      <a:lnTo>
                        <a:pt x="6161" y="7986"/>
                      </a:lnTo>
                      <a:lnTo>
                        <a:pt x="6154" y="7989"/>
                      </a:lnTo>
                      <a:lnTo>
                        <a:pt x="6145" y="7991"/>
                      </a:lnTo>
                      <a:lnTo>
                        <a:pt x="6128" y="7993"/>
                      </a:lnTo>
                      <a:lnTo>
                        <a:pt x="6104" y="7998"/>
                      </a:lnTo>
                      <a:lnTo>
                        <a:pt x="6072" y="8006"/>
                      </a:lnTo>
                      <a:lnTo>
                        <a:pt x="6037" y="8017"/>
                      </a:lnTo>
                      <a:lnTo>
                        <a:pt x="6017" y="8023"/>
                      </a:lnTo>
                      <a:lnTo>
                        <a:pt x="5999" y="8031"/>
                      </a:lnTo>
                      <a:lnTo>
                        <a:pt x="5981" y="8039"/>
                      </a:lnTo>
                      <a:lnTo>
                        <a:pt x="5965" y="8047"/>
                      </a:lnTo>
                      <a:lnTo>
                        <a:pt x="5950" y="8056"/>
                      </a:lnTo>
                      <a:lnTo>
                        <a:pt x="5937" y="8067"/>
                      </a:lnTo>
                      <a:lnTo>
                        <a:pt x="5931" y="8072"/>
                      </a:lnTo>
                      <a:lnTo>
                        <a:pt x="5927" y="8078"/>
                      </a:lnTo>
                      <a:lnTo>
                        <a:pt x="5923" y="8084"/>
                      </a:lnTo>
                      <a:lnTo>
                        <a:pt x="5919" y="8090"/>
                      </a:lnTo>
                      <a:lnTo>
                        <a:pt x="5917" y="8096"/>
                      </a:lnTo>
                      <a:lnTo>
                        <a:pt x="5915" y="8103"/>
                      </a:lnTo>
                      <a:lnTo>
                        <a:pt x="5915" y="8110"/>
                      </a:lnTo>
                      <a:lnTo>
                        <a:pt x="5915" y="8117"/>
                      </a:lnTo>
                      <a:lnTo>
                        <a:pt x="5920" y="8141"/>
                      </a:lnTo>
                      <a:lnTo>
                        <a:pt x="5927" y="8164"/>
                      </a:lnTo>
                      <a:lnTo>
                        <a:pt x="5936" y="8189"/>
                      </a:lnTo>
                      <a:lnTo>
                        <a:pt x="5947" y="8213"/>
                      </a:lnTo>
                      <a:lnTo>
                        <a:pt x="5958" y="8237"/>
                      </a:lnTo>
                      <a:lnTo>
                        <a:pt x="5973" y="8259"/>
                      </a:lnTo>
                      <a:lnTo>
                        <a:pt x="5988" y="8278"/>
                      </a:lnTo>
                      <a:lnTo>
                        <a:pt x="5995" y="8288"/>
                      </a:lnTo>
                      <a:lnTo>
                        <a:pt x="6004" y="8296"/>
                      </a:lnTo>
                      <a:lnTo>
                        <a:pt x="6020" y="8312"/>
                      </a:lnTo>
                      <a:lnTo>
                        <a:pt x="6030" y="8322"/>
                      </a:lnTo>
                      <a:lnTo>
                        <a:pt x="6040" y="8333"/>
                      </a:lnTo>
                      <a:lnTo>
                        <a:pt x="6049" y="8343"/>
                      </a:lnTo>
                      <a:lnTo>
                        <a:pt x="6055" y="8355"/>
                      </a:lnTo>
                      <a:lnTo>
                        <a:pt x="6059" y="8366"/>
                      </a:lnTo>
                      <a:lnTo>
                        <a:pt x="6060" y="8371"/>
                      </a:lnTo>
                      <a:lnTo>
                        <a:pt x="6062" y="8376"/>
                      </a:lnTo>
                      <a:lnTo>
                        <a:pt x="6060" y="8383"/>
                      </a:lnTo>
                      <a:lnTo>
                        <a:pt x="6057" y="8392"/>
                      </a:lnTo>
                      <a:lnTo>
                        <a:pt x="6054" y="8403"/>
                      </a:lnTo>
                      <a:lnTo>
                        <a:pt x="6049" y="8414"/>
                      </a:lnTo>
                      <a:lnTo>
                        <a:pt x="6043" y="8424"/>
                      </a:lnTo>
                      <a:lnTo>
                        <a:pt x="6038" y="8432"/>
                      </a:lnTo>
                      <a:lnTo>
                        <a:pt x="6031" y="8439"/>
                      </a:lnTo>
                      <a:lnTo>
                        <a:pt x="6028" y="8441"/>
                      </a:lnTo>
                      <a:lnTo>
                        <a:pt x="6025" y="8441"/>
                      </a:lnTo>
                      <a:lnTo>
                        <a:pt x="6009" y="8440"/>
                      </a:lnTo>
                      <a:lnTo>
                        <a:pt x="6004" y="8439"/>
                      </a:lnTo>
                      <a:lnTo>
                        <a:pt x="5998" y="8437"/>
                      </a:lnTo>
                      <a:lnTo>
                        <a:pt x="5993" y="8435"/>
                      </a:lnTo>
                      <a:lnTo>
                        <a:pt x="5988" y="8431"/>
                      </a:lnTo>
                      <a:lnTo>
                        <a:pt x="5981" y="8424"/>
                      </a:lnTo>
                      <a:lnTo>
                        <a:pt x="5975" y="8416"/>
                      </a:lnTo>
                      <a:lnTo>
                        <a:pt x="5970" y="8405"/>
                      </a:lnTo>
                      <a:lnTo>
                        <a:pt x="5968" y="8394"/>
                      </a:lnTo>
                      <a:lnTo>
                        <a:pt x="5965" y="8384"/>
                      </a:lnTo>
                      <a:lnTo>
                        <a:pt x="5962" y="8359"/>
                      </a:lnTo>
                      <a:lnTo>
                        <a:pt x="5957" y="8333"/>
                      </a:lnTo>
                      <a:lnTo>
                        <a:pt x="5954" y="8321"/>
                      </a:lnTo>
                      <a:lnTo>
                        <a:pt x="5950" y="8309"/>
                      </a:lnTo>
                      <a:lnTo>
                        <a:pt x="5944" y="8298"/>
                      </a:lnTo>
                      <a:lnTo>
                        <a:pt x="5937" y="8287"/>
                      </a:lnTo>
                      <a:lnTo>
                        <a:pt x="5910" y="8259"/>
                      </a:lnTo>
                      <a:lnTo>
                        <a:pt x="5875" y="8225"/>
                      </a:lnTo>
                      <a:lnTo>
                        <a:pt x="5856" y="8209"/>
                      </a:lnTo>
                      <a:lnTo>
                        <a:pt x="5838" y="8194"/>
                      </a:lnTo>
                      <a:lnTo>
                        <a:pt x="5820" y="8182"/>
                      </a:lnTo>
                      <a:lnTo>
                        <a:pt x="5804" y="8172"/>
                      </a:lnTo>
                      <a:lnTo>
                        <a:pt x="5791" y="8167"/>
                      </a:lnTo>
                      <a:lnTo>
                        <a:pt x="5779" y="8161"/>
                      </a:lnTo>
                      <a:lnTo>
                        <a:pt x="5769" y="8158"/>
                      </a:lnTo>
                      <a:lnTo>
                        <a:pt x="5758" y="8156"/>
                      </a:lnTo>
                      <a:lnTo>
                        <a:pt x="5749" y="8155"/>
                      </a:lnTo>
                      <a:lnTo>
                        <a:pt x="5739" y="8155"/>
                      </a:lnTo>
                      <a:lnTo>
                        <a:pt x="5731" y="8156"/>
                      </a:lnTo>
                      <a:lnTo>
                        <a:pt x="5723" y="8158"/>
                      </a:lnTo>
                      <a:lnTo>
                        <a:pt x="5714" y="8161"/>
                      </a:lnTo>
                      <a:lnTo>
                        <a:pt x="5707" y="8165"/>
                      </a:lnTo>
                      <a:lnTo>
                        <a:pt x="5690" y="8175"/>
                      </a:lnTo>
                      <a:lnTo>
                        <a:pt x="5672" y="8187"/>
                      </a:lnTo>
                      <a:lnTo>
                        <a:pt x="5651" y="8202"/>
                      </a:lnTo>
                      <a:lnTo>
                        <a:pt x="5633" y="8216"/>
                      </a:lnTo>
                      <a:lnTo>
                        <a:pt x="5623" y="8227"/>
                      </a:lnTo>
                      <a:lnTo>
                        <a:pt x="5620" y="8232"/>
                      </a:lnTo>
                      <a:lnTo>
                        <a:pt x="5618" y="8235"/>
                      </a:lnTo>
                      <a:lnTo>
                        <a:pt x="5618" y="8238"/>
                      </a:lnTo>
                      <a:lnTo>
                        <a:pt x="5618" y="8241"/>
                      </a:lnTo>
                      <a:lnTo>
                        <a:pt x="5621" y="8249"/>
                      </a:lnTo>
                      <a:lnTo>
                        <a:pt x="5625" y="8258"/>
                      </a:lnTo>
                      <a:lnTo>
                        <a:pt x="5626" y="8263"/>
                      </a:lnTo>
                      <a:lnTo>
                        <a:pt x="5629" y="8271"/>
                      </a:lnTo>
                      <a:lnTo>
                        <a:pt x="5630" y="8278"/>
                      </a:lnTo>
                      <a:lnTo>
                        <a:pt x="5630" y="8287"/>
                      </a:lnTo>
                      <a:lnTo>
                        <a:pt x="5630" y="8296"/>
                      </a:lnTo>
                      <a:lnTo>
                        <a:pt x="5629" y="8302"/>
                      </a:lnTo>
                      <a:lnTo>
                        <a:pt x="5626" y="8308"/>
                      </a:lnTo>
                      <a:lnTo>
                        <a:pt x="5623" y="8312"/>
                      </a:lnTo>
                      <a:lnTo>
                        <a:pt x="5619" y="8315"/>
                      </a:lnTo>
                      <a:lnTo>
                        <a:pt x="5615" y="8317"/>
                      </a:lnTo>
                      <a:lnTo>
                        <a:pt x="5610" y="8320"/>
                      </a:lnTo>
                      <a:lnTo>
                        <a:pt x="5605" y="8321"/>
                      </a:lnTo>
                      <a:lnTo>
                        <a:pt x="5594" y="8321"/>
                      </a:lnTo>
                      <a:lnTo>
                        <a:pt x="5582" y="8320"/>
                      </a:lnTo>
                      <a:lnTo>
                        <a:pt x="5570" y="8315"/>
                      </a:lnTo>
                      <a:lnTo>
                        <a:pt x="5559" y="8311"/>
                      </a:lnTo>
                      <a:lnTo>
                        <a:pt x="5554" y="8307"/>
                      </a:lnTo>
                      <a:lnTo>
                        <a:pt x="5548" y="8301"/>
                      </a:lnTo>
                      <a:lnTo>
                        <a:pt x="5538" y="8284"/>
                      </a:lnTo>
                      <a:lnTo>
                        <a:pt x="5526" y="8266"/>
                      </a:lnTo>
                      <a:lnTo>
                        <a:pt x="5519" y="8259"/>
                      </a:lnTo>
                      <a:lnTo>
                        <a:pt x="5513" y="8252"/>
                      </a:lnTo>
                      <a:lnTo>
                        <a:pt x="5497" y="8240"/>
                      </a:lnTo>
                      <a:lnTo>
                        <a:pt x="5488" y="8232"/>
                      </a:lnTo>
                      <a:lnTo>
                        <a:pt x="5477" y="8221"/>
                      </a:lnTo>
                      <a:lnTo>
                        <a:pt x="5467" y="8211"/>
                      </a:lnTo>
                      <a:lnTo>
                        <a:pt x="5460" y="8201"/>
                      </a:lnTo>
                      <a:lnTo>
                        <a:pt x="5457" y="8197"/>
                      </a:lnTo>
                      <a:lnTo>
                        <a:pt x="5456" y="8193"/>
                      </a:lnTo>
                      <a:lnTo>
                        <a:pt x="5456" y="8189"/>
                      </a:lnTo>
                      <a:lnTo>
                        <a:pt x="5457" y="8186"/>
                      </a:lnTo>
                      <a:lnTo>
                        <a:pt x="5464" y="8173"/>
                      </a:lnTo>
                      <a:lnTo>
                        <a:pt x="5469" y="8161"/>
                      </a:lnTo>
                      <a:lnTo>
                        <a:pt x="5471" y="8151"/>
                      </a:lnTo>
                      <a:lnTo>
                        <a:pt x="5472" y="8143"/>
                      </a:lnTo>
                      <a:lnTo>
                        <a:pt x="5472" y="8137"/>
                      </a:lnTo>
                      <a:lnTo>
                        <a:pt x="5469" y="8132"/>
                      </a:lnTo>
                      <a:lnTo>
                        <a:pt x="5466" y="8129"/>
                      </a:lnTo>
                      <a:lnTo>
                        <a:pt x="5462" y="8128"/>
                      </a:lnTo>
                      <a:lnTo>
                        <a:pt x="5456" y="8128"/>
                      </a:lnTo>
                      <a:lnTo>
                        <a:pt x="5450" y="8130"/>
                      </a:lnTo>
                      <a:lnTo>
                        <a:pt x="5444" y="8133"/>
                      </a:lnTo>
                      <a:lnTo>
                        <a:pt x="5438" y="8137"/>
                      </a:lnTo>
                      <a:lnTo>
                        <a:pt x="5430" y="8145"/>
                      </a:lnTo>
                      <a:lnTo>
                        <a:pt x="5425" y="8152"/>
                      </a:lnTo>
                      <a:lnTo>
                        <a:pt x="5418" y="8162"/>
                      </a:lnTo>
                      <a:lnTo>
                        <a:pt x="5413" y="8174"/>
                      </a:lnTo>
                      <a:lnTo>
                        <a:pt x="5408" y="8184"/>
                      </a:lnTo>
                      <a:lnTo>
                        <a:pt x="5402" y="8194"/>
                      </a:lnTo>
                      <a:lnTo>
                        <a:pt x="5394" y="8202"/>
                      </a:lnTo>
                      <a:lnTo>
                        <a:pt x="5386" y="8209"/>
                      </a:lnTo>
                      <a:lnTo>
                        <a:pt x="5377" y="8214"/>
                      </a:lnTo>
                      <a:lnTo>
                        <a:pt x="5367" y="8219"/>
                      </a:lnTo>
                      <a:lnTo>
                        <a:pt x="5359" y="8222"/>
                      </a:lnTo>
                      <a:lnTo>
                        <a:pt x="5350" y="8223"/>
                      </a:lnTo>
                      <a:lnTo>
                        <a:pt x="5341" y="8223"/>
                      </a:lnTo>
                      <a:lnTo>
                        <a:pt x="5334" y="8221"/>
                      </a:lnTo>
                      <a:lnTo>
                        <a:pt x="5328" y="8218"/>
                      </a:lnTo>
                      <a:lnTo>
                        <a:pt x="5323" y="8212"/>
                      </a:lnTo>
                      <a:lnTo>
                        <a:pt x="5319" y="8205"/>
                      </a:lnTo>
                      <a:lnTo>
                        <a:pt x="5318" y="8195"/>
                      </a:lnTo>
                      <a:lnTo>
                        <a:pt x="5319" y="8183"/>
                      </a:lnTo>
                      <a:lnTo>
                        <a:pt x="5324" y="8170"/>
                      </a:lnTo>
                      <a:lnTo>
                        <a:pt x="5326" y="8165"/>
                      </a:lnTo>
                      <a:lnTo>
                        <a:pt x="5328" y="8162"/>
                      </a:lnTo>
                      <a:lnTo>
                        <a:pt x="5335" y="8155"/>
                      </a:lnTo>
                      <a:lnTo>
                        <a:pt x="5342" y="8148"/>
                      </a:lnTo>
                      <a:lnTo>
                        <a:pt x="5352" y="8141"/>
                      </a:lnTo>
                      <a:lnTo>
                        <a:pt x="5361" y="8134"/>
                      </a:lnTo>
                      <a:lnTo>
                        <a:pt x="5369" y="8126"/>
                      </a:lnTo>
                      <a:lnTo>
                        <a:pt x="5377" y="8119"/>
                      </a:lnTo>
                      <a:lnTo>
                        <a:pt x="5382" y="8110"/>
                      </a:lnTo>
                      <a:lnTo>
                        <a:pt x="5383" y="8107"/>
                      </a:lnTo>
                      <a:lnTo>
                        <a:pt x="5383" y="8104"/>
                      </a:lnTo>
                      <a:lnTo>
                        <a:pt x="5382" y="8099"/>
                      </a:lnTo>
                      <a:lnTo>
                        <a:pt x="5380" y="8095"/>
                      </a:lnTo>
                      <a:lnTo>
                        <a:pt x="5375" y="8085"/>
                      </a:lnTo>
                      <a:lnTo>
                        <a:pt x="5368" y="8074"/>
                      </a:lnTo>
                      <a:lnTo>
                        <a:pt x="5353" y="8053"/>
                      </a:lnTo>
                      <a:lnTo>
                        <a:pt x="5348" y="8043"/>
                      </a:lnTo>
                      <a:lnTo>
                        <a:pt x="5344" y="8034"/>
                      </a:lnTo>
                      <a:lnTo>
                        <a:pt x="5342" y="8027"/>
                      </a:lnTo>
                      <a:lnTo>
                        <a:pt x="5338" y="8015"/>
                      </a:lnTo>
                      <a:lnTo>
                        <a:pt x="5332" y="7999"/>
                      </a:lnTo>
                      <a:lnTo>
                        <a:pt x="5326" y="7985"/>
                      </a:lnTo>
                      <a:lnTo>
                        <a:pt x="5322" y="7980"/>
                      </a:lnTo>
                      <a:lnTo>
                        <a:pt x="5318" y="7975"/>
                      </a:lnTo>
                      <a:lnTo>
                        <a:pt x="5314" y="7969"/>
                      </a:lnTo>
                      <a:lnTo>
                        <a:pt x="5310" y="7967"/>
                      </a:lnTo>
                      <a:lnTo>
                        <a:pt x="5305" y="7966"/>
                      </a:lnTo>
                      <a:lnTo>
                        <a:pt x="5301" y="7966"/>
                      </a:lnTo>
                      <a:lnTo>
                        <a:pt x="5297" y="7969"/>
                      </a:lnTo>
                      <a:lnTo>
                        <a:pt x="5292" y="7975"/>
                      </a:lnTo>
                      <a:lnTo>
                        <a:pt x="5276" y="7998"/>
                      </a:lnTo>
                      <a:lnTo>
                        <a:pt x="5260" y="8021"/>
                      </a:lnTo>
                      <a:lnTo>
                        <a:pt x="5245" y="8044"/>
                      </a:lnTo>
                      <a:lnTo>
                        <a:pt x="5230" y="8068"/>
                      </a:lnTo>
                      <a:lnTo>
                        <a:pt x="5223" y="8080"/>
                      </a:lnTo>
                      <a:lnTo>
                        <a:pt x="5214" y="8088"/>
                      </a:lnTo>
                      <a:lnTo>
                        <a:pt x="5206" y="8096"/>
                      </a:lnTo>
                      <a:lnTo>
                        <a:pt x="5195" y="8101"/>
                      </a:lnTo>
                      <a:lnTo>
                        <a:pt x="5184" y="8106"/>
                      </a:lnTo>
                      <a:lnTo>
                        <a:pt x="5173" y="8109"/>
                      </a:lnTo>
                      <a:lnTo>
                        <a:pt x="5161" y="8111"/>
                      </a:lnTo>
                      <a:lnTo>
                        <a:pt x="5148" y="8112"/>
                      </a:lnTo>
                      <a:lnTo>
                        <a:pt x="5123" y="8114"/>
                      </a:lnTo>
                      <a:lnTo>
                        <a:pt x="5097" y="8116"/>
                      </a:lnTo>
                      <a:lnTo>
                        <a:pt x="5085" y="8118"/>
                      </a:lnTo>
                      <a:lnTo>
                        <a:pt x="5073" y="8120"/>
                      </a:lnTo>
                      <a:lnTo>
                        <a:pt x="5061" y="8123"/>
                      </a:lnTo>
                      <a:lnTo>
                        <a:pt x="5050" y="8126"/>
                      </a:lnTo>
                      <a:lnTo>
                        <a:pt x="5025" y="8137"/>
                      </a:lnTo>
                      <a:lnTo>
                        <a:pt x="5018" y="8142"/>
                      </a:lnTo>
                      <a:lnTo>
                        <a:pt x="5012" y="8146"/>
                      </a:lnTo>
                      <a:lnTo>
                        <a:pt x="5011" y="8148"/>
                      </a:lnTo>
                      <a:lnTo>
                        <a:pt x="5010" y="8151"/>
                      </a:lnTo>
                      <a:lnTo>
                        <a:pt x="5011" y="8158"/>
                      </a:lnTo>
                      <a:lnTo>
                        <a:pt x="5014" y="8168"/>
                      </a:lnTo>
                      <a:lnTo>
                        <a:pt x="5018" y="8182"/>
                      </a:lnTo>
                      <a:lnTo>
                        <a:pt x="5018" y="8184"/>
                      </a:lnTo>
                      <a:lnTo>
                        <a:pt x="5017" y="8187"/>
                      </a:lnTo>
                      <a:lnTo>
                        <a:pt x="5011" y="8195"/>
                      </a:lnTo>
                      <a:lnTo>
                        <a:pt x="5004" y="8203"/>
                      </a:lnTo>
                      <a:lnTo>
                        <a:pt x="4994" y="8212"/>
                      </a:lnTo>
                      <a:lnTo>
                        <a:pt x="4973" y="8227"/>
                      </a:lnTo>
                      <a:lnTo>
                        <a:pt x="4960" y="8238"/>
                      </a:lnTo>
                      <a:lnTo>
                        <a:pt x="4948" y="8249"/>
                      </a:lnTo>
                      <a:lnTo>
                        <a:pt x="4939" y="8261"/>
                      </a:lnTo>
                      <a:lnTo>
                        <a:pt x="4928" y="8272"/>
                      </a:lnTo>
                      <a:lnTo>
                        <a:pt x="4922" y="8276"/>
                      </a:lnTo>
                      <a:lnTo>
                        <a:pt x="4915" y="8282"/>
                      </a:lnTo>
                      <a:lnTo>
                        <a:pt x="4903" y="8286"/>
                      </a:lnTo>
                      <a:lnTo>
                        <a:pt x="4889" y="8289"/>
                      </a:lnTo>
                      <a:lnTo>
                        <a:pt x="4859" y="8294"/>
                      </a:lnTo>
                      <a:lnTo>
                        <a:pt x="4844" y="8296"/>
                      </a:lnTo>
                      <a:lnTo>
                        <a:pt x="4831" y="8298"/>
                      </a:lnTo>
                      <a:lnTo>
                        <a:pt x="4819" y="8303"/>
                      </a:lnTo>
                      <a:lnTo>
                        <a:pt x="4814" y="8305"/>
                      </a:lnTo>
                      <a:lnTo>
                        <a:pt x="4810" y="8310"/>
                      </a:lnTo>
                      <a:lnTo>
                        <a:pt x="4804" y="8314"/>
                      </a:lnTo>
                      <a:lnTo>
                        <a:pt x="4799" y="8318"/>
                      </a:lnTo>
                      <a:lnTo>
                        <a:pt x="4789" y="8326"/>
                      </a:lnTo>
                      <a:lnTo>
                        <a:pt x="4786" y="8329"/>
                      </a:lnTo>
                      <a:lnTo>
                        <a:pt x="4784" y="8335"/>
                      </a:lnTo>
                      <a:lnTo>
                        <a:pt x="4782" y="8340"/>
                      </a:lnTo>
                      <a:lnTo>
                        <a:pt x="4782" y="8348"/>
                      </a:lnTo>
                      <a:lnTo>
                        <a:pt x="4784" y="8353"/>
                      </a:lnTo>
                      <a:lnTo>
                        <a:pt x="4781" y="8359"/>
                      </a:lnTo>
                      <a:lnTo>
                        <a:pt x="4778" y="8364"/>
                      </a:lnTo>
                      <a:lnTo>
                        <a:pt x="4774" y="8371"/>
                      </a:lnTo>
                      <a:lnTo>
                        <a:pt x="4761" y="8383"/>
                      </a:lnTo>
                      <a:lnTo>
                        <a:pt x="4746" y="8396"/>
                      </a:lnTo>
                      <a:lnTo>
                        <a:pt x="4714" y="8417"/>
                      </a:lnTo>
                      <a:lnTo>
                        <a:pt x="4701" y="8427"/>
                      </a:lnTo>
                      <a:lnTo>
                        <a:pt x="4692" y="8434"/>
                      </a:lnTo>
                      <a:lnTo>
                        <a:pt x="4676" y="8449"/>
                      </a:lnTo>
                      <a:lnTo>
                        <a:pt x="4661" y="8462"/>
                      </a:lnTo>
                      <a:lnTo>
                        <a:pt x="4647" y="8471"/>
                      </a:lnTo>
                      <a:lnTo>
                        <a:pt x="4632" y="8480"/>
                      </a:lnTo>
                      <a:lnTo>
                        <a:pt x="4616" y="8487"/>
                      </a:lnTo>
                      <a:lnTo>
                        <a:pt x="4599" y="8492"/>
                      </a:lnTo>
                      <a:lnTo>
                        <a:pt x="4580" y="8496"/>
                      </a:lnTo>
                      <a:lnTo>
                        <a:pt x="4558" y="8500"/>
                      </a:lnTo>
                      <a:lnTo>
                        <a:pt x="4559" y="8511"/>
                      </a:lnTo>
                      <a:lnTo>
                        <a:pt x="4561" y="8529"/>
                      </a:lnTo>
                      <a:lnTo>
                        <a:pt x="4561" y="8553"/>
                      </a:lnTo>
                      <a:lnTo>
                        <a:pt x="4561" y="8578"/>
                      </a:lnTo>
                      <a:lnTo>
                        <a:pt x="4560" y="8590"/>
                      </a:lnTo>
                      <a:lnTo>
                        <a:pt x="4558" y="8601"/>
                      </a:lnTo>
                      <a:lnTo>
                        <a:pt x="4556" y="8610"/>
                      </a:lnTo>
                      <a:lnTo>
                        <a:pt x="4552" y="8618"/>
                      </a:lnTo>
                      <a:lnTo>
                        <a:pt x="4548" y="8623"/>
                      </a:lnTo>
                      <a:lnTo>
                        <a:pt x="4545" y="8624"/>
                      </a:lnTo>
                      <a:lnTo>
                        <a:pt x="4542" y="8626"/>
                      </a:lnTo>
                      <a:lnTo>
                        <a:pt x="4539" y="8626"/>
                      </a:lnTo>
                      <a:lnTo>
                        <a:pt x="4535" y="8624"/>
                      </a:lnTo>
                      <a:lnTo>
                        <a:pt x="4532" y="8623"/>
                      </a:lnTo>
                      <a:lnTo>
                        <a:pt x="4527" y="8620"/>
                      </a:lnTo>
                      <a:lnTo>
                        <a:pt x="4514" y="8610"/>
                      </a:lnTo>
                      <a:lnTo>
                        <a:pt x="4504" y="8600"/>
                      </a:lnTo>
                      <a:lnTo>
                        <a:pt x="4499" y="8593"/>
                      </a:lnTo>
                      <a:lnTo>
                        <a:pt x="4495" y="8587"/>
                      </a:lnTo>
                      <a:lnTo>
                        <a:pt x="4492" y="8579"/>
                      </a:lnTo>
                      <a:lnTo>
                        <a:pt x="4491" y="8571"/>
                      </a:lnTo>
                      <a:lnTo>
                        <a:pt x="4488" y="8558"/>
                      </a:lnTo>
                      <a:lnTo>
                        <a:pt x="4485" y="8536"/>
                      </a:lnTo>
                      <a:lnTo>
                        <a:pt x="4484" y="8524"/>
                      </a:lnTo>
                      <a:lnTo>
                        <a:pt x="4482" y="8515"/>
                      </a:lnTo>
                      <a:lnTo>
                        <a:pt x="4479" y="8509"/>
                      </a:lnTo>
                      <a:lnTo>
                        <a:pt x="4478" y="8509"/>
                      </a:lnTo>
                      <a:lnTo>
                        <a:pt x="4476" y="8509"/>
                      </a:lnTo>
                      <a:lnTo>
                        <a:pt x="4475" y="8509"/>
                      </a:lnTo>
                      <a:lnTo>
                        <a:pt x="4473" y="8507"/>
                      </a:lnTo>
                      <a:lnTo>
                        <a:pt x="4466" y="8501"/>
                      </a:lnTo>
                      <a:lnTo>
                        <a:pt x="4445" y="8477"/>
                      </a:lnTo>
                      <a:lnTo>
                        <a:pt x="4410" y="8436"/>
                      </a:lnTo>
                      <a:lnTo>
                        <a:pt x="4403" y="8425"/>
                      </a:lnTo>
                      <a:lnTo>
                        <a:pt x="4397" y="8415"/>
                      </a:lnTo>
                      <a:lnTo>
                        <a:pt x="4394" y="8403"/>
                      </a:lnTo>
                      <a:lnTo>
                        <a:pt x="4393" y="8390"/>
                      </a:lnTo>
                      <a:lnTo>
                        <a:pt x="4392" y="8376"/>
                      </a:lnTo>
                      <a:lnTo>
                        <a:pt x="4390" y="8366"/>
                      </a:lnTo>
                      <a:lnTo>
                        <a:pt x="4386" y="8360"/>
                      </a:lnTo>
                      <a:lnTo>
                        <a:pt x="4382" y="8356"/>
                      </a:lnTo>
                      <a:lnTo>
                        <a:pt x="4371" y="8350"/>
                      </a:lnTo>
                      <a:lnTo>
                        <a:pt x="4365" y="8343"/>
                      </a:lnTo>
                      <a:lnTo>
                        <a:pt x="4357" y="8335"/>
                      </a:lnTo>
                      <a:lnTo>
                        <a:pt x="4351" y="8327"/>
                      </a:lnTo>
                      <a:lnTo>
                        <a:pt x="4345" y="8322"/>
                      </a:lnTo>
                      <a:lnTo>
                        <a:pt x="4332" y="8312"/>
                      </a:lnTo>
                      <a:lnTo>
                        <a:pt x="4327" y="8308"/>
                      </a:lnTo>
                      <a:lnTo>
                        <a:pt x="4323" y="8301"/>
                      </a:lnTo>
                      <a:lnTo>
                        <a:pt x="4321" y="8298"/>
                      </a:lnTo>
                      <a:lnTo>
                        <a:pt x="4321" y="8292"/>
                      </a:lnTo>
                      <a:lnTo>
                        <a:pt x="4321" y="8282"/>
                      </a:lnTo>
                      <a:lnTo>
                        <a:pt x="4322" y="8270"/>
                      </a:lnTo>
                      <a:lnTo>
                        <a:pt x="4322" y="8263"/>
                      </a:lnTo>
                      <a:lnTo>
                        <a:pt x="4322" y="8258"/>
                      </a:lnTo>
                      <a:lnTo>
                        <a:pt x="4321" y="8252"/>
                      </a:lnTo>
                      <a:lnTo>
                        <a:pt x="4319" y="8248"/>
                      </a:lnTo>
                      <a:lnTo>
                        <a:pt x="4315" y="8244"/>
                      </a:lnTo>
                      <a:lnTo>
                        <a:pt x="4310" y="8239"/>
                      </a:lnTo>
                      <a:lnTo>
                        <a:pt x="4297" y="8232"/>
                      </a:lnTo>
                      <a:lnTo>
                        <a:pt x="4282" y="8226"/>
                      </a:lnTo>
                      <a:lnTo>
                        <a:pt x="4248" y="8214"/>
                      </a:lnTo>
                      <a:lnTo>
                        <a:pt x="4230" y="8208"/>
                      </a:lnTo>
                      <a:lnTo>
                        <a:pt x="4214" y="8200"/>
                      </a:lnTo>
                      <a:lnTo>
                        <a:pt x="4207" y="8197"/>
                      </a:lnTo>
                      <a:lnTo>
                        <a:pt x="4202" y="8192"/>
                      </a:lnTo>
                      <a:lnTo>
                        <a:pt x="4197" y="8187"/>
                      </a:lnTo>
                      <a:lnTo>
                        <a:pt x="4192" y="8182"/>
                      </a:lnTo>
                      <a:lnTo>
                        <a:pt x="4187" y="8172"/>
                      </a:lnTo>
                      <a:lnTo>
                        <a:pt x="4184" y="8162"/>
                      </a:lnTo>
                      <a:lnTo>
                        <a:pt x="4177" y="8145"/>
                      </a:lnTo>
                      <a:lnTo>
                        <a:pt x="4169" y="8109"/>
                      </a:lnTo>
                      <a:lnTo>
                        <a:pt x="4166" y="8101"/>
                      </a:lnTo>
                      <a:lnTo>
                        <a:pt x="4163" y="8093"/>
                      </a:lnTo>
                      <a:lnTo>
                        <a:pt x="4160" y="8085"/>
                      </a:lnTo>
                      <a:lnTo>
                        <a:pt x="4154" y="8078"/>
                      </a:lnTo>
                      <a:lnTo>
                        <a:pt x="4149" y="8071"/>
                      </a:lnTo>
                      <a:lnTo>
                        <a:pt x="4141" y="8065"/>
                      </a:lnTo>
                      <a:lnTo>
                        <a:pt x="4133" y="8058"/>
                      </a:lnTo>
                      <a:lnTo>
                        <a:pt x="4122" y="8052"/>
                      </a:lnTo>
                      <a:lnTo>
                        <a:pt x="4115" y="8048"/>
                      </a:lnTo>
                      <a:lnTo>
                        <a:pt x="4112" y="8045"/>
                      </a:lnTo>
                      <a:lnTo>
                        <a:pt x="4110" y="8041"/>
                      </a:lnTo>
                      <a:lnTo>
                        <a:pt x="4109" y="8037"/>
                      </a:lnTo>
                      <a:lnTo>
                        <a:pt x="4110" y="8029"/>
                      </a:lnTo>
                      <a:lnTo>
                        <a:pt x="4110" y="8023"/>
                      </a:lnTo>
                      <a:lnTo>
                        <a:pt x="4110" y="8017"/>
                      </a:lnTo>
                      <a:lnTo>
                        <a:pt x="4108" y="8007"/>
                      </a:lnTo>
                      <a:lnTo>
                        <a:pt x="4103" y="8001"/>
                      </a:lnTo>
                      <a:lnTo>
                        <a:pt x="4098" y="7996"/>
                      </a:lnTo>
                      <a:lnTo>
                        <a:pt x="4092" y="7992"/>
                      </a:lnTo>
                      <a:lnTo>
                        <a:pt x="4080" y="7985"/>
                      </a:lnTo>
                      <a:lnTo>
                        <a:pt x="4075" y="7981"/>
                      </a:lnTo>
                      <a:lnTo>
                        <a:pt x="4072" y="7975"/>
                      </a:lnTo>
                      <a:lnTo>
                        <a:pt x="4069" y="7969"/>
                      </a:lnTo>
                      <a:lnTo>
                        <a:pt x="4064" y="7964"/>
                      </a:lnTo>
                      <a:lnTo>
                        <a:pt x="4056" y="7955"/>
                      </a:lnTo>
                      <a:lnTo>
                        <a:pt x="4046" y="7946"/>
                      </a:lnTo>
                      <a:lnTo>
                        <a:pt x="4035" y="7940"/>
                      </a:lnTo>
                      <a:lnTo>
                        <a:pt x="4013" y="7927"/>
                      </a:lnTo>
                      <a:lnTo>
                        <a:pt x="4002" y="7919"/>
                      </a:lnTo>
                      <a:lnTo>
                        <a:pt x="3992" y="7910"/>
                      </a:lnTo>
                      <a:lnTo>
                        <a:pt x="3989" y="7907"/>
                      </a:lnTo>
                      <a:lnTo>
                        <a:pt x="3988" y="7905"/>
                      </a:lnTo>
                      <a:lnTo>
                        <a:pt x="3987" y="7902"/>
                      </a:lnTo>
                      <a:lnTo>
                        <a:pt x="3988" y="7901"/>
                      </a:lnTo>
                      <a:lnTo>
                        <a:pt x="3990" y="7897"/>
                      </a:lnTo>
                      <a:lnTo>
                        <a:pt x="3995" y="7894"/>
                      </a:lnTo>
                      <a:lnTo>
                        <a:pt x="3999" y="7891"/>
                      </a:lnTo>
                      <a:lnTo>
                        <a:pt x="4003" y="7887"/>
                      </a:lnTo>
                      <a:lnTo>
                        <a:pt x="4003" y="7884"/>
                      </a:lnTo>
                      <a:lnTo>
                        <a:pt x="4005" y="7881"/>
                      </a:lnTo>
                      <a:lnTo>
                        <a:pt x="4003" y="7878"/>
                      </a:lnTo>
                      <a:lnTo>
                        <a:pt x="4001" y="7875"/>
                      </a:lnTo>
                      <a:lnTo>
                        <a:pt x="3995" y="7865"/>
                      </a:lnTo>
                      <a:lnTo>
                        <a:pt x="3986" y="7856"/>
                      </a:lnTo>
                      <a:lnTo>
                        <a:pt x="3977" y="7848"/>
                      </a:lnTo>
                      <a:lnTo>
                        <a:pt x="3969" y="7839"/>
                      </a:lnTo>
                      <a:lnTo>
                        <a:pt x="3962" y="7829"/>
                      </a:lnTo>
                      <a:lnTo>
                        <a:pt x="3960" y="7825"/>
                      </a:lnTo>
                      <a:lnTo>
                        <a:pt x="3958" y="7819"/>
                      </a:lnTo>
                      <a:lnTo>
                        <a:pt x="3958" y="7814"/>
                      </a:lnTo>
                      <a:lnTo>
                        <a:pt x="3959" y="7808"/>
                      </a:lnTo>
                      <a:lnTo>
                        <a:pt x="3961" y="7803"/>
                      </a:lnTo>
                      <a:lnTo>
                        <a:pt x="3965" y="7797"/>
                      </a:lnTo>
                      <a:lnTo>
                        <a:pt x="3972" y="7786"/>
                      </a:lnTo>
                      <a:lnTo>
                        <a:pt x="3976" y="7777"/>
                      </a:lnTo>
                      <a:lnTo>
                        <a:pt x="3978" y="7768"/>
                      </a:lnTo>
                      <a:lnTo>
                        <a:pt x="3978" y="7762"/>
                      </a:lnTo>
                      <a:lnTo>
                        <a:pt x="3977" y="7756"/>
                      </a:lnTo>
                      <a:lnTo>
                        <a:pt x="3974" y="7751"/>
                      </a:lnTo>
                      <a:lnTo>
                        <a:pt x="3970" y="7748"/>
                      </a:lnTo>
                      <a:lnTo>
                        <a:pt x="3964" y="7744"/>
                      </a:lnTo>
                      <a:lnTo>
                        <a:pt x="3957" y="7742"/>
                      </a:lnTo>
                      <a:lnTo>
                        <a:pt x="3949" y="7741"/>
                      </a:lnTo>
                      <a:lnTo>
                        <a:pt x="3942" y="7740"/>
                      </a:lnTo>
                      <a:lnTo>
                        <a:pt x="3933" y="7740"/>
                      </a:lnTo>
                      <a:lnTo>
                        <a:pt x="3914" y="7742"/>
                      </a:lnTo>
                      <a:lnTo>
                        <a:pt x="3897" y="7746"/>
                      </a:lnTo>
                      <a:lnTo>
                        <a:pt x="3893" y="7746"/>
                      </a:lnTo>
                      <a:lnTo>
                        <a:pt x="3886" y="7743"/>
                      </a:lnTo>
                      <a:lnTo>
                        <a:pt x="3880" y="7740"/>
                      </a:lnTo>
                      <a:lnTo>
                        <a:pt x="3872" y="7736"/>
                      </a:lnTo>
                      <a:lnTo>
                        <a:pt x="3857" y="7724"/>
                      </a:lnTo>
                      <a:lnTo>
                        <a:pt x="3841" y="7709"/>
                      </a:lnTo>
                      <a:lnTo>
                        <a:pt x="3828" y="7692"/>
                      </a:lnTo>
                      <a:lnTo>
                        <a:pt x="3822" y="7685"/>
                      </a:lnTo>
                      <a:lnTo>
                        <a:pt x="3818" y="7676"/>
                      </a:lnTo>
                      <a:lnTo>
                        <a:pt x="3815" y="7670"/>
                      </a:lnTo>
                      <a:lnTo>
                        <a:pt x="3812" y="7663"/>
                      </a:lnTo>
                      <a:lnTo>
                        <a:pt x="3812" y="7657"/>
                      </a:lnTo>
                      <a:lnTo>
                        <a:pt x="3815" y="7652"/>
                      </a:lnTo>
                      <a:lnTo>
                        <a:pt x="3821" y="7644"/>
                      </a:lnTo>
                      <a:lnTo>
                        <a:pt x="3829" y="7632"/>
                      </a:lnTo>
                      <a:lnTo>
                        <a:pt x="3836" y="7618"/>
                      </a:lnTo>
                      <a:lnTo>
                        <a:pt x="3843" y="7603"/>
                      </a:lnTo>
                      <a:lnTo>
                        <a:pt x="3848" y="7589"/>
                      </a:lnTo>
                      <a:lnTo>
                        <a:pt x="3852" y="7576"/>
                      </a:lnTo>
                      <a:lnTo>
                        <a:pt x="3852" y="7571"/>
                      </a:lnTo>
                      <a:lnTo>
                        <a:pt x="3850" y="7565"/>
                      </a:lnTo>
                      <a:lnTo>
                        <a:pt x="3849" y="7560"/>
                      </a:lnTo>
                      <a:lnTo>
                        <a:pt x="3846" y="7557"/>
                      </a:lnTo>
                      <a:lnTo>
                        <a:pt x="3835" y="7545"/>
                      </a:lnTo>
                      <a:lnTo>
                        <a:pt x="3830" y="7540"/>
                      </a:lnTo>
                      <a:lnTo>
                        <a:pt x="3826" y="7538"/>
                      </a:lnTo>
                      <a:lnTo>
                        <a:pt x="3820" y="7537"/>
                      </a:lnTo>
                      <a:lnTo>
                        <a:pt x="3814" y="7537"/>
                      </a:lnTo>
                      <a:lnTo>
                        <a:pt x="3806" y="7539"/>
                      </a:lnTo>
                      <a:lnTo>
                        <a:pt x="3795" y="7542"/>
                      </a:lnTo>
                      <a:lnTo>
                        <a:pt x="3775" y="7546"/>
                      </a:lnTo>
                      <a:lnTo>
                        <a:pt x="3762" y="7549"/>
                      </a:lnTo>
                      <a:lnTo>
                        <a:pt x="3748" y="7553"/>
                      </a:lnTo>
                      <a:lnTo>
                        <a:pt x="3735" y="7559"/>
                      </a:lnTo>
                      <a:lnTo>
                        <a:pt x="3730" y="7562"/>
                      </a:lnTo>
                      <a:lnTo>
                        <a:pt x="3726" y="7565"/>
                      </a:lnTo>
                      <a:lnTo>
                        <a:pt x="3722" y="7570"/>
                      </a:lnTo>
                      <a:lnTo>
                        <a:pt x="3720" y="7574"/>
                      </a:lnTo>
                      <a:lnTo>
                        <a:pt x="3720" y="7578"/>
                      </a:lnTo>
                      <a:lnTo>
                        <a:pt x="3720" y="7585"/>
                      </a:lnTo>
                      <a:lnTo>
                        <a:pt x="3724" y="7596"/>
                      </a:lnTo>
                      <a:lnTo>
                        <a:pt x="3725" y="7606"/>
                      </a:lnTo>
                      <a:lnTo>
                        <a:pt x="3724" y="7614"/>
                      </a:lnTo>
                      <a:lnTo>
                        <a:pt x="3721" y="7622"/>
                      </a:lnTo>
                      <a:lnTo>
                        <a:pt x="3717" y="7629"/>
                      </a:lnTo>
                      <a:lnTo>
                        <a:pt x="3711" y="7637"/>
                      </a:lnTo>
                      <a:lnTo>
                        <a:pt x="3694" y="7659"/>
                      </a:lnTo>
                      <a:lnTo>
                        <a:pt x="3683" y="7672"/>
                      </a:lnTo>
                      <a:lnTo>
                        <a:pt x="3674" y="7683"/>
                      </a:lnTo>
                      <a:lnTo>
                        <a:pt x="3664" y="7691"/>
                      </a:lnTo>
                      <a:lnTo>
                        <a:pt x="3655" y="7698"/>
                      </a:lnTo>
                      <a:lnTo>
                        <a:pt x="3644" y="7702"/>
                      </a:lnTo>
                      <a:lnTo>
                        <a:pt x="3633" y="7705"/>
                      </a:lnTo>
                      <a:lnTo>
                        <a:pt x="3619" y="7708"/>
                      </a:lnTo>
                      <a:lnTo>
                        <a:pt x="3603" y="7710"/>
                      </a:lnTo>
                      <a:lnTo>
                        <a:pt x="3625" y="7686"/>
                      </a:lnTo>
                      <a:lnTo>
                        <a:pt x="3640" y="7670"/>
                      </a:lnTo>
                      <a:lnTo>
                        <a:pt x="3654" y="7652"/>
                      </a:lnTo>
                      <a:lnTo>
                        <a:pt x="3660" y="7644"/>
                      </a:lnTo>
                      <a:lnTo>
                        <a:pt x="3664" y="7636"/>
                      </a:lnTo>
                      <a:lnTo>
                        <a:pt x="3667" y="7628"/>
                      </a:lnTo>
                      <a:lnTo>
                        <a:pt x="3668" y="7621"/>
                      </a:lnTo>
                      <a:lnTo>
                        <a:pt x="3668" y="7615"/>
                      </a:lnTo>
                      <a:lnTo>
                        <a:pt x="3667" y="7612"/>
                      </a:lnTo>
                      <a:lnTo>
                        <a:pt x="3665" y="7610"/>
                      </a:lnTo>
                      <a:lnTo>
                        <a:pt x="3662" y="7608"/>
                      </a:lnTo>
                      <a:lnTo>
                        <a:pt x="3658" y="7606"/>
                      </a:lnTo>
                      <a:lnTo>
                        <a:pt x="3650" y="7603"/>
                      </a:lnTo>
                      <a:lnTo>
                        <a:pt x="3667" y="7584"/>
                      </a:lnTo>
                      <a:lnTo>
                        <a:pt x="3675" y="7573"/>
                      </a:lnTo>
                      <a:lnTo>
                        <a:pt x="3682" y="7562"/>
                      </a:lnTo>
                      <a:lnTo>
                        <a:pt x="3688" y="7550"/>
                      </a:lnTo>
                      <a:lnTo>
                        <a:pt x="3690" y="7545"/>
                      </a:lnTo>
                      <a:lnTo>
                        <a:pt x="3692" y="7538"/>
                      </a:lnTo>
                      <a:lnTo>
                        <a:pt x="3692" y="7532"/>
                      </a:lnTo>
                      <a:lnTo>
                        <a:pt x="3692" y="7525"/>
                      </a:lnTo>
                      <a:lnTo>
                        <a:pt x="3692" y="7519"/>
                      </a:lnTo>
                      <a:lnTo>
                        <a:pt x="3690" y="7512"/>
                      </a:lnTo>
                      <a:lnTo>
                        <a:pt x="3684" y="7498"/>
                      </a:lnTo>
                      <a:lnTo>
                        <a:pt x="3679" y="7487"/>
                      </a:lnTo>
                      <a:lnTo>
                        <a:pt x="3669" y="7469"/>
                      </a:lnTo>
                      <a:lnTo>
                        <a:pt x="3666" y="7460"/>
                      </a:lnTo>
                      <a:lnTo>
                        <a:pt x="3665" y="7450"/>
                      </a:lnTo>
                      <a:lnTo>
                        <a:pt x="3666" y="7438"/>
                      </a:lnTo>
                      <a:lnTo>
                        <a:pt x="3669" y="7423"/>
                      </a:lnTo>
                      <a:lnTo>
                        <a:pt x="3673" y="7414"/>
                      </a:lnTo>
                      <a:lnTo>
                        <a:pt x="3678" y="7402"/>
                      </a:lnTo>
                      <a:lnTo>
                        <a:pt x="3684" y="7389"/>
                      </a:lnTo>
                      <a:lnTo>
                        <a:pt x="3689" y="7376"/>
                      </a:lnTo>
                      <a:lnTo>
                        <a:pt x="3691" y="7370"/>
                      </a:lnTo>
                      <a:lnTo>
                        <a:pt x="3692" y="7364"/>
                      </a:lnTo>
                      <a:lnTo>
                        <a:pt x="3692" y="7358"/>
                      </a:lnTo>
                      <a:lnTo>
                        <a:pt x="3691" y="7354"/>
                      </a:lnTo>
                      <a:lnTo>
                        <a:pt x="3689" y="7349"/>
                      </a:lnTo>
                      <a:lnTo>
                        <a:pt x="3686" y="7346"/>
                      </a:lnTo>
                      <a:lnTo>
                        <a:pt x="3680" y="7344"/>
                      </a:lnTo>
                      <a:lnTo>
                        <a:pt x="3674" y="7342"/>
                      </a:lnTo>
                      <a:lnTo>
                        <a:pt x="3661" y="7340"/>
                      </a:lnTo>
                      <a:lnTo>
                        <a:pt x="3651" y="7336"/>
                      </a:lnTo>
                      <a:lnTo>
                        <a:pt x="3641" y="7333"/>
                      </a:lnTo>
                      <a:lnTo>
                        <a:pt x="3632" y="7331"/>
                      </a:lnTo>
                      <a:lnTo>
                        <a:pt x="3624" y="7330"/>
                      </a:lnTo>
                      <a:lnTo>
                        <a:pt x="3620" y="7331"/>
                      </a:lnTo>
                      <a:lnTo>
                        <a:pt x="3616" y="7333"/>
                      </a:lnTo>
                      <a:lnTo>
                        <a:pt x="3613" y="7335"/>
                      </a:lnTo>
                      <a:lnTo>
                        <a:pt x="3610" y="7339"/>
                      </a:lnTo>
                      <a:lnTo>
                        <a:pt x="3605" y="7343"/>
                      </a:lnTo>
                      <a:lnTo>
                        <a:pt x="3602" y="7349"/>
                      </a:lnTo>
                      <a:lnTo>
                        <a:pt x="3597" y="7356"/>
                      </a:lnTo>
                      <a:lnTo>
                        <a:pt x="3591" y="7361"/>
                      </a:lnTo>
                      <a:lnTo>
                        <a:pt x="3584" y="7366"/>
                      </a:lnTo>
                      <a:lnTo>
                        <a:pt x="3576" y="7370"/>
                      </a:lnTo>
                      <a:lnTo>
                        <a:pt x="3568" y="7373"/>
                      </a:lnTo>
                      <a:lnTo>
                        <a:pt x="3560" y="7377"/>
                      </a:lnTo>
                      <a:lnTo>
                        <a:pt x="3543" y="7380"/>
                      </a:lnTo>
                      <a:lnTo>
                        <a:pt x="3539" y="7381"/>
                      </a:lnTo>
                      <a:lnTo>
                        <a:pt x="3536" y="7384"/>
                      </a:lnTo>
                      <a:lnTo>
                        <a:pt x="3532" y="7389"/>
                      </a:lnTo>
                      <a:lnTo>
                        <a:pt x="3529" y="7393"/>
                      </a:lnTo>
                      <a:lnTo>
                        <a:pt x="3524" y="7406"/>
                      </a:lnTo>
                      <a:lnTo>
                        <a:pt x="3520" y="7420"/>
                      </a:lnTo>
                      <a:lnTo>
                        <a:pt x="3511" y="7450"/>
                      </a:lnTo>
                      <a:lnTo>
                        <a:pt x="3505" y="7463"/>
                      </a:lnTo>
                      <a:lnTo>
                        <a:pt x="3503" y="7468"/>
                      </a:lnTo>
                      <a:lnTo>
                        <a:pt x="3500" y="7472"/>
                      </a:lnTo>
                      <a:lnTo>
                        <a:pt x="3490" y="7484"/>
                      </a:lnTo>
                      <a:lnTo>
                        <a:pt x="3483" y="7496"/>
                      </a:lnTo>
                      <a:lnTo>
                        <a:pt x="3475" y="7509"/>
                      </a:lnTo>
                      <a:lnTo>
                        <a:pt x="3470" y="7523"/>
                      </a:lnTo>
                      <a:lnTo>
                        <a:pt x="3460" y="7551"/>
                      </a:lnTo>
                      <a:lnTo>
                        <a:pt x="3450" y="7581"/>
                      </a:lnTo>
                      <a:lnTo>
                        <a:pt x="3443" y="7569"/>
                      </a:lnTo>
                      <a:lnTo>
                        <a:pt x="3436" y="7558"/>
                      </a:lnTo>
                      <a:lnTo>
                        <a:pt x="3433" y="7549"/>
                      </a:lnTo>
                      <a:lnTo>
                        <a:pt x="3430" y="7540"/>
                      </a:lnTo>
                      <a:lnTo>
                        <a:pt x="3428" y="7532"/>
                      </a:lnTo>
                      <a:lnTo>
                        <a:pt x="3427" y="7522"/>
                      </a:lnTo>
                      <a:lnTo>
                        <a:pt x="3426" y="7496"/>
                      </a:lnTo>
                      <a:lnTo>
                        <a:pt x="3425" y="7481"/>
                      </a:lnTo>
                      <a:lnTo>
                        <a:pt x="3423" y="7461"/>
                      </a:lnTo>
                      <a:lnTo>
                        <a:pt x="3420" y="7441"/>
                      </a:lnTo>
                      <a:lnTo>
                        <a:pt x="3418" y="7431"/>
                      </a:lnTo>
                      <a:lnTo>
                        <a:pt x="3414" y="7421"/>
                      </a:lnTo>
                      <a:lnTo>
                        <a:pt x="3411" y="7414"/>
                      </a:lnTo>
                      <a:lnTo>
                        <a:pt x="3407" y="7406"/>
                      </a:lnTo>
                      <a:lnTo>
                        <a:pt x="3402" y="7402"/>
                      </a:lnTo>
                      <a:lnTo>
                        <a:pt x="3397" y="7398"/>
                      </a:lnTo>
                      <a:lnTo>
                        <a:pt x="3394" y="7398"/>
                      </a:lnTo>
                      <a:lnTo>
                        <a:pt x="3390" y="7398"/>
                      </a:lnTo>
                      <a:lnTo>
                        <a:pt x="3387" y="7398"/>
                      </a:lnTo>
                      <a:lnTo>
                        <a:pt x="3384" y="7400"/>
                      </a:lnTo>
                      <a:lnTo>
                        <a:pt x="3376" y="7406"/>
                      </a:lnTo>
                      <a:lnTo>
                        <a:pt x="3368" y="7415"/>
                      </a:lnTo>
                      <a:lnTo>
                        <a:pt x="3363" y="7421"/>
                      </a:lnTo>
                      <a:lnTo>
                        <a:pt x="3360" y="7429"/>
                      </a:lnTo>
                      <a:lnTo>
                        <a:pt x="3357" y="7446"/>
                      </a:lnTo>
                      <a:lnTo>
                        <a:pt x="3356" y="7456"/>
                      </a:lnTo>
                      <a:lnTo>
                        <a:pt x="3354" y="7465"/>
                      </a:lnTo>
                      <a:lnTo>
                        <a:pt x="3350" y="7472"/>
                      </a:lnTo>
                      <a:lnTo>
                        <a:pt x="3345" y="7480"/>
                      </a:lnTo>
                      <a:lnTo>
                        <a:pt x="3341" y="7483"/>
                      </a:lnTo>
                      <a:lnTo>
                        <a:pt x="3335" y="7485"/>
                      </a:lnTo>
                      <a:lnTo>
                        <a:pt x="3329" y="7486"/>
                      </a:lnTo>
                      <a:lnTo>
                        <a:pt x="3321" y="7487"/>
                      </a:lnTo>
                      <a:lnTo>
                        <a:pt x="3307" y="7486"/>
                      </a:lnTo>
                      <a:lnTo>
                        <a:pt x="3296" y="7486"/>
                      </a:lnTo>
                      <a:lnTo>
                        <a:pt x="3271" y="7485"/>
                      </a:lnTo>
                      <a:lnTo>
                        <a:pt x="3256" y="7484"/>
                      </a:lnTo>
                      <a:lnTo>
                        <a:pt x="3241" y="7485"/>
                      </a:lnTo>
                      <a:lnTo>
                        <a:pt x="3233" y="7485"/>
                      </a:lnTo>
                      <a:lnTo>
                        <a:pt x="3228" y="7487"/>
                      </a:lnTo>
                      <a:lnTo>
                        <a:pt x="3222" y="7488"/>
                      </a:lnTo>
                      <a:lnTo>
                        <a:pt x="3219" y="7492"/>
                      </a:lnTo>
                      <a:lnTo>
                        <a:pt x="3218" y="7495"/>
                      </a:lnTo>
                      <a:lnTo>
                        <a:pt x="3218" y="7498"/>
                      </a:lnTo>
                      <a:lnTo>
                        <a:pt x="3220" y="7504"/>
                      </a:lnTo>
                      <a:lnTo>
                        <a:pt x="3226" y="7509"/>
                      </a:lnTo>
                      <a:lnTo>
                        <a:pt x="3192" y="7523"/>
                      </a:lnTo>
                      <a:lnTo>
                        <a:pt x="3158" y="7536"/>
                      </a:lnTo>
                      <a:lnTo>
                        <a:pt x="3125" y="7550"/>
                      </a:lnTo>
                      <a:lnTo>
                        <a:pt x="3090" y="7563"/>
                      </a:lnTo>
                      <a:lnTo>
                        <a:pt x="3070" y="7571"/>
                      </a:lnTo>
                      <a:lnTo>
                        <a:pt x="3051" y="7581"/>
                      </a:lnTo>
                      <a:lnTo>
                        <a:pt x="3034" y="7590"/>
                      </a:lnTo>
                      <a:lnTo>
                        <a:pt x="3014" y="7602"/>
                      </a:lnTo>
                      <a:lnTo>
                        <a:pt x="3010" y="7604"/>
                      </a:lnTo>
                      <a:lnTo>
                        <a:pt x="3005" y="7607"/>
                      </a:lnTo>
                      <a:lnTo>
                        <a:pt x="3002" y="7607"/>
                      </a:lnTo>
                      <a:lnTo>
                        <a:pt x="2999" y="7607"/>
                      </a:lnTo>
                      <a:lnTo>
                        <a:pt x="2993" y="7604"/>
                      </a:lnTo>
                      <a:lnTo>
                        <a:pt x="2989" y="7600"/>
                      </a:lnTo>
                      <a:lnTo>
                        <a:pt x="2985" y="7597"/>
                      </a:lnTo>
                      <a:lnTo>
                        <a:pt x="2980" y="7595"/>
                      </a:lnTo>
                      <a:lnTo>
                        <a:pt x="2978" y="7595"/>
                      </a:lnTo>
                      <a:lnTo>
                        <a:pt x="2976" y="7596"/>
                      </a:lnTo>
                      <a:lnTo>
                        <a:pt x="2973" y="7598"/>
                      </a:lnTo>
                      <a:lnTo>
                        <a:pt x="2970" y="7600"/>
                      </a:lnTo>
                      <a:lnTo>
                        <a:pt x="2967" y="7602"/>
                      </a:lnTo>
                      <a:lnTo>
                        <a:pt x="2965" y="7602"/>
                      </a:lnTo>
                      <a:lnTo>
                        <a:pt x="2960" y="7602"/>
                      </a:lnTo>
                      <a:lnTo>
                        <a:pt x="2953" y="7601"/>
                      </a:lnTo>
                      <a:lnTo>
                        <a:pt x="2947" y="7598"/>
                      </a:lnTo>
                      <a:lnTo>
                        <a:pt x="2939" y="7593"/>
                      </a:lnTo>
                      <a:lnTo>
                        <a:pt x="2930" y="7587"/>
                      </a:lnTo>
                      <a:lnTo>
                        <a:pt x="2913" y="7573"/>
                      </a:lnTo>
                      <a:lnTo>
                        <a:pt x="2879" y="7543"/>
                      </a:lnTo>
                      <a:lnTo>
                        <a:pt x="2865" y="7530"/>
                      </a:lnTo>
                      <a:lnTo>
                        <a:pt x="2856" y="7522"/>
                      </a:lnTo>
                      <a:lnTo>
                        <a:pt x="2845" y="7516"/>
                      </a:lnTo>
                      <a:lnTo>
                        <a:pt x="2834" y="7510"/>
                      </a:lnTo>
                      <a:lnTo>
                        <a:pt x="2824" y="7507"/>
                      </a:lnTo>
                      <a:lnTo>
                        <a:pt x="2814" y="7505"/>
                      </a:lnTo>
                      <a:lnTo>
                        <a:pt x="2806" y="7504"/>
                      </a:lnTo>
                      <a:lnTo>
                        <a:pt x="2798" y="7504"/>
                      </a:lnTo>
                      <a:lnTo>
                        <a:pt x="2789" y="7505"/>
                      </a:lnTo>
                      <a:lnTo>
                        <a:pt x="2782" y="7508"/>
                      </a:lnTo>
                      <a:lnTo>
                        <a:pt x="2774" y="7511"/>
                      </a:lnTo>
                      <a:lnTo>
                        <a:pt x="2767" y="7516"/>
                      </a:lnTo>
                      <a:lnTo>
                        <a:pt x="2751" y="7526"/>
                      </a:lnTo>
                      <a:lnTo>
                        <a:pt x="2736" y="7540"/>
                      </a:lnTo>
                      <a:lnTo>
                        <a:pt x="2719" y="7557"/>
                      </a:lnTo>
                      <a:lnTo>
                        <a:pt x="2703" y="7572"/>
                      </a:lnTo>
                      <a:lnTo>
                        <a:pt x="2689" y="7586"/>
                      </a:lnTo>
                      <a:lnTo>
                        <a:pt x="2674" y="7600"/>
                      </a:lnTo>
                      <a:lnTo>
                        <a:pt x="2661" y="7613"/>
                      </a:lnTo>
                      <a:lnTo>
                        <a:pt x="2654" y="7619"/>
                      </a:lnTo>
                      <a:lnTo>
                        <a:pt x="2646" y="7624"/>
                      </a:lnTo>
                      <a:lnTo>
                        <a:pt x="2639" y="7628"/>
                      </a:lnTo>
                      <a:lnTo>
                        <a:pt x="2630" y="7632"/>
                      </a:lnTo>
                      <a:lnTo>
                        <a:pt x="2621" y="7635"/>
                      </a:lnTo>
                      <a:lnTo>
                        <a:pt x="2611" y="7637"/>
                      </a:lnTo>
                      <a:lnTo>
                        <a:pt x="2601" y="7638"/>
                      </a:lnTo>
                      <a:lnTo>
                        <a:pt x="2589" y="7639"/>
                      </a:lnTo>
                      <a:lnTo>
                        <a:pt x="2585" y="7639"/>
                      </a:lnTo>
                      <a:lnTo>
                        <a:pt x="2582" y="7640"/>
                      </a:lnTo>
                      <a:lnTo>
                        <a:pt x="2576" y="7645"/>
                      </a:lnTo>
                      <a:lnTo>
                        <a:pt x="2570" y="7651"/>
                      </a:lnTo>
                      <a:lnTo>
                        <a:pt x="2566" y="7659"/>
                      </a:lnTo>
                      <a:lnTo>
                        <a:pt x="2563" y="7667"/>
                      </a:lnTo>
                      <a:lnTo>
                        <a:pt x="2560" y="7676"/>
                      </a:lnTo>
                      <a:lnTo>
                        <a:pt x="2559" y="7685"/>
                      </a:lnTo>
                      <a:lnTo>
                        <a:pt x="2559" y="7692"/>
                      </a:lnTo>
                      <a:lnTo>
                        <a:pt x="2564" y="7704"/>
                      </a:lnTo>
                      <a:lnTo>
                        <a:pt x="2569" y="7714"/>
                      </a:lnTo>
                      <a:lnTo>
                        <a:pt x="2576" y="7723"/>
                      </a:lnTo>
                      <a:lnTo>
                        <a:pt x="2583" y="7729"/>
                      </a:lnTo>
                      <a:lnTo>
                        <a:pt x="2592" y="7736"/>
                      </a:lnTo>
                      <a:lnTo>
                        <a:pt x="2602" y="7740"/>
                      </a:lnTo>
                      <a:lnTo>
                        <a:pt x="2613" y="7744"/>
                      </a:lnTo>
                      <a:lnTo>
                        <a:pt x="2623" y="7748"/>
                      </a:lnTo>
                      <a:lnTo>
                        <a:pt x="2648" y="7756"/>
                      </a:lnTo>
                      <a:lnTo>
                        <a:pt x="2656" y="7760"/>
                      </a:lnTo>
                      <a:lnTo>
                        <a:pt x="2661" y="7764"/>
                      </a:lnTo>
                      <a:lnTo>
                        <a:pt x="2662" y="7766"/>
                      </a:lnTo>
                      <a:lnTo>
                        <a:pt x="2662" y="7768"/>
                      </a:lnTo>
                      <a:lnTo>
                        <a:pt x="2662" y="7772"/>
                      </a:lnTo>
                      <a:lnTo>
                        <a:pt x="2661" y="7775"/>
                      </a:lnTo>
                      <a:lnTo>
                        <a:pt x="2656" y="7781"/>
                      </a:lnTo>
                      <a:lnTo>
                        <a:pt x="2646" y="7790"/>
                      </a:lnTo>
                      <a:lnTo>
                        <a:pt x="2636" y="7801"/>
                      </a:lnTo>
                      <a:lnTo>
                        <a:pt x="2628" y="7813"/>
                      </a:lnTo>
                      <a:lnTo>
                        <a:pt x="2622" y="7825"/>
                      </a:lnTo>
                      <a:lnTo>
                        <a:pt x="2618" y="7837"/>
                      </a:lnTo>
                      <a:lnTo>
                        <a:pt x="2616" y="7850"/>
                      </a:lnTo>
                      <a:lnTo>
                        <a:pt x="2616" y="7864"/>
                      </a:lnTo>
                      <a:lnTo>
                        <a:pt x="2618" y="7877"/>
                      </a:lnTo>
                      <a:lnTo>
                        <a:pt x="2621" y="7891"/>
                      </a:lnTo>
                      <a:lnTo>
                        <a:pt x="2622" y="7894"/>
                      </a:lnTo>
                      <a:lnTo>
                        <a:pt x="2622" y="7897"/>
                      </a:lnTo>
                      <a:lnTo>
                        <a:pt x="2620" y="7901"/>
                      </a:lnTo>
                      <a:lnTo>
                        <a:pt x="2617" y="7902"/>
                      </a:lnTo>
                      <a:lnTo>
                        <a:pt x="2610" y="7905"/>
                      </a:lnTo>
                      <a:lnTo>
                        <a:pt x="2601" y="7907"/>
                      </a:lnTo>
                      <a:lnTo>
                        <a:pt x="2593" y="7909"/>
                      </a:lnTo>
                      <a:lnTo>
                        <a:pt x="2589" y="7912"/>
                      </a:lnTo>
                      <a:lnTo>
                        <a:pt x="2587" y="7915"/>
                      </a:lnTo>
                      <a:lnTo>
                        <a:pt x="2584" y="7918"/>
                      </a:lnTo>
                      <a:lnTo>
                        <a:pt x="2583" y="7922"/>
                      </a:lnTo>
                      <a:lnTo>
                        <a:pt x="2584" y="7927"/>
                      </a:lnTo>
                      <a:lnTo>
                        <a:pt x="2587" y="7933"/>
                      </a:lnTo>
                      <a:lnTo>
                        <a:pt x="2593" y="7946"/>
                      </a:lnTo>
                      <a:lnTo>
                        <a:pt x="2600" y="7956"/>
                      </a:lnTo>
                      <a:lnTo>
                        <a:pt x="2606" y="7965"/>
                      </a:lnTo>
                      <a:lnTo>
                        <a:pt x="2611" y="7972"/>
                      </a:lnTo>
                      <a:lnTo>
                        <a:pt x="2614" y="7977"/>
                      </a:lnTo>
                      <a:lnTo>
                        <a:pt x="2615" y="7981"/>
                      </a:lnTo>
                      <a:lnTo>
                        <a:pt x="2615" y="7985"/>
                      </a:lnTo>
                      <a:lnTo>
                        <a:pt x="2615" y="7990"/>
                      </a:lnTo>
                      <a:lnTo>
                        <a:pt x="2613" y="7994"/>
                      </a:lnTo>
                      <a:lnTo>
                        <a:pt x="2609" y="7999"/>
                      </a:lnTo>
                      <a:lnTo>
                        <a:pt x="2605" y="8005"/>
                      </a:lnTo>
                      <a:lnTo>
                        <a:pt x="2598" y="8011"/>
                      </a:lnTo>
                      <a:lnTo>
                        <a:pt x="2592" y="8017"/>
                      </a:lnTo>
                      <a:lnTo>
                        <a:pt x="2584" y="8022"/>
                      </a:lnTo>
                      <a:lnTo>
                        <a:pt x="2577" y="8027"/>
                      </a:lnTo>
                      <a:lnTo>
                        <a:pt x="2569" y="8031"/>
                      </a:lnTo>
                      <a:lnTo>
                        <a:pt x="2560" y="8034"/>
                      </a:lnTo>
                      <a:lnTo>
                        <a:pt x="2552" y="8036"/>
                      </a:lnTo>
                      <a:lnTo>
                        <a:pt x="2534" y="8041"/>
                      </a:lnTo>
                      <a:lnTo>
                        <a:pt x="2516" y="8042"/>
                      </a:lnTo>
                      <a:lnTo>
                        <a:pt x="2498" y="8040"/>
                      </a:lnTo>
                      <a:lnTo>
                        <a:pt x="2480" y="8036"/>
                      </a:lnTo>
                      <a:lnTo>
                        <a:pt x="2472" y="8033"/>
                      </a:lnTo>
                      <a:lnTo>
                        <a:pt x="2463" y="8030"/>
                      </a:lnTo>
                      <a:lnTo>
                        <a:pt x="2462" y="8029"/>
                      </a:lnTo>
                      <a:lnTo>
                        <a:pt x="2462" y="8028"/>
                      </a:lnTo>
                      <a:lnTo>
                        <a:pt x="2462" y="8022"/>
                      </a:lnTo>
                      <a:lnTo>
                        <a:pt x="2463" y="8009"/>
                      </a:lnTo>
                      <a:lnTo>
                        <a:pt x="2464" y="8002"/>
                      </a:lnTo>
                      <a:lnTo>
                        <a:pt x="2464" y="7993"/>
                      </a:lnTo>
                      <a:lnTo>
                        <a:pt x="2463" y="7986"/>
                      </a:lnTo>
                      <a:lnTo>
                        <a:pt x="2462" y="7983"/>
                      </a:lnTo>
                      <a:lnTo>
                        <a:pt x="2460" y="7981"/>
                      </a:lnTo>
                      <a:lnTo>
                        <a:pt x="2455" y="7979"/>
                      </a:lnTo>
                      <a:lnTo>
                        <a:pt x="2447" y="7978"/>
                      </a:lnTo>
                      <a:lnTo>
                        <a:pt x="2424" y="7977"/>
                      </a:lnTo>
                      <a:lnTo>
                        <a:pt x="2402" y="7977"/>
                      </a:lnTo>
                      <a:lnTo>
                        <a:pt x="2395" y="7978"/>
                      </a:lnTo>
                      <a:lnTo>
                        <a:pt x="2390" y="7980"/>
                      </a:lnTo>
                      <a:lnTo>
                        <a:pt x="2385" y="7983"/>
                      </a:lnTo>
                      <a:lnTo>
                        <a:pt x="2379" y="7984"/>
                      </a:lnTo>
                      <a:lnTo>
                        <a:pt x="2373" y="7983"/>
                      </a:lnTo>
                      <a:lnTo>
                        <a:pt x="2365" y="7981"/>
                      </a:lnTo>
                      <a:lnTo>
                        <a:pt x="2358" y="7978"/>
                      </a:lnTo>
                      <a:lnTo>
                        <a:pt x="2349" y="7973"/>
                      </a:lnTo>
                      <a:lnTo>
                        <a:pt x="2333" y="7961"/>
                      </a:lnTo>
                      <a:lnTo>
                        <a:pt x="2317" y="7947"/>
                      </a:lnTo>
                      <a:lnTo>
                        <a:pt x="2303" y="7934"/>
                      </a:lnTo>
                      <a:lnTo>
                        <a:pt x="2286" y="7918"/>
                      </a:lnTo>
                      <a:lnTo>
                        <a:pt x="2260" y="7899"/>
                      </a:lnTo>
                      <a:lnTo>
                        <a:pt x="2250" y="7891"/>
                      </a:lnTo>
                      <a:lnTo>
                        <a:pt x="2239" y="7887"/>
                      </a:lnTo>
                      <a:lnTo>
                        <a:pt x="2235" y="7884"/>
                      </a:lnTo>
                      <a:lnTo>
                        <a:pt x="2230" y="7883"/>
                      </a:lnTo>
                      <a:lnTo>
                        <a:pt x="2223" y="7883"/>
                      </a:lnTo>
                      <a:lnTo>
                        <a:pt x="2218" y="7883"/>
                      </a:lnTo>
                      <a:lnTo>
                        <a:pt x="2204" y="7887"/>
                      </a:lnTo>
                      <a:lnTo>
                        <a:pt x="2186" y="7893"/>
                      </a:lnTo>
                      <a:lnTo>
                        <a:pt x="2173" y="7897"/>
                      </a:lnTo>
                      <a:lnTo>
                        <a:pt x="2158" y="7902"/>
                      </a:lnTo>
                      <a:lnTo>
                        <a:pt x="2123" y="7912"/>
                      </a:lnTo>
                      <a:lnTo>
                        <a:pt x="2087" y="7924"/>
                      </a:lnTo>
                      <a:lnTo>
                        <a:pt x="2070" y="7930"/>
                      </a:lnTo>
                      <a:lnTo>
                        <a:pt x="2053" y="7938"/>
                      </a:lnTo>
                      <a:lnTo>
                        <a:pt x="2038" y="7946"/>
                      </a:lnTo>
                      <a:lnTo>
                        <a:pt x="2023" y="7957"/>
                      </a:lnTo>
                      <a:lnTo>
                        <a:pt x="2018" y="7963"/>
                      </a:lnTo>
                      <a:lnTo>
                        <a:pt x="2013" y="7968"/>
                      </a:lnTo>
                      <a:lnTo>
                        <a:pt x="2008" y="7975"/>
                      </a:lnTo>
                      <a:lnTo>
                        <a:pt x="2005" y="7981"/>
                      </a:lnTo>
                      <a:lnTo>
                        <a:pt x="2002" y="7989"/>
                      </a:lnTo>
                      <a:lnTo>
                        <a:pt x="2000" y="7995"/>
                      </a:lnTo>
                      <a:lnTo>
                        <a:pt x="1999" y="8004"/>
                      </a:lnTo>
                      <a:lnTo>
                        <a:pt x="1999" y="8012"/>
                      </a:lnTo>
                      <a:lnTo>
                        <a:pt x="2000" y="8021"/>
                      </a:lnTo>
                      <a:lnTo>
                        <a:pt x="2002" y="8031"/>
                      </a:lnTo>
                      <a:lnTo>
                        <a:pt x="2006" y="8041"/>
                      </a:lnTo>
                      <a:lnTo>
                        <a:pt x="2010" y="8052"/>
                      </a:lnTo>
                      <a:lnTo>
                        <a:pt x="2022" y="8075"/>
                      </a:lnTo>
                      <a:lnTo>
                        <a:pt x="2027" y="8087"/>
                      </a:lnTo>
                      <a:lnTo>
                        <a:pt x="2030" y="8098"/>
                      </a:lnTo>
                      <a:lnTo>
                        <a:pt x="2032" y="8110"/>
                      </a:lnTo>
                      <a:lnTo>
                        <a:pt x="2032" y="8116"/>
                      </a:lnTo>
                      <a:lnTo>
                        <a:pt x="2031" y="8122"/>
                      </a:lnTo>
                      <a:lnTo>
                        <a:pt x="2030" y="8129"/>
                      </a:lnTo>
                      <a:lnTo>
                        <a:pt x="2028" y="8134"/>
                      </a:lnTo>
                      <a:lnTo>
                        <a:pt x="2025" y="8141"/>
                      </a:lnTo>
                      <a:lnTo>
                        <a:pt x="2020" y="8147"/>
                      </a:lnTo>
                      <a:lnTo>
                        <a:pt x="2018" y="8150"/>
                      </a:lnTo>
                      <a:lnTo>
                        <a:pt x="2014" y="8154"/>
                      </a:lnTo>
                      <a:lnTo>
                        <a:pt x="2010" y="8157"/>
                      </a:lnTo>
                      <a:lnTo>
                        <a:pt x="2005" y="8158"/>
                      </a:lnTo>
                      <a:lnTo>
                        <a:pt x="1996" y="8160"/>
                      </a:lnTo>
                      <a:lnTo>
                        <a:pt x="1985" y="8160"/>
                      </a:lnTo>
                      <a:lnTo>
                        <a:pt x="1976" y="8158"/>
                      </a:lnTo>
                      <a:lnTo>
                        <a:pt x="1967" y="8154"/>
                      </a:lnTo>
                      <a:lnTo>
                        <a:pt x="1958" y="8148"/>
                      </a:lnTo>
                      <a:lnTo>
                        <a:pt x="1955" y="8144"/>
                      </a:lnTo>
                      <a:lnTo>
                        <a:pt x="1953" y="8141"/>
                      </a:lnTo>
                      <a:lnTo>
                        <a:pt x="1950" y="8134"/>
                      </a:lnTo>
                      <a:lnTo>
                        <a:pt x="1946" y="8126"/>
                      </a:lnTo>
                      <a:lnTo>
                        <a:pt x="1940" y="8109"/>
                      </a:lnTo>
                      <a:lnTo>
                        <a:pt x="1933" y="8090"/>
                      </a:lnTo>
                      <a:lnTo>
                        <a:pt x="1926" y="8070"/>
                      </a:lnTo>
                      <a:lnTo>
                        <a:pt x="1920" y="8061"/>
                      </a:lnTo>
                      <a:lnTo>
                        <a:pt x="1916" y="8053"/>
                      </a:lnTo>
                      <a:lnTo>
                        <a:pt x="1910" y="8046"/>
                      </a:lnTo>
                      <a:lnTo>
                        <a:pt x="1903" y="8040"/>
                      </a:lnTo>
                      <a:lnTo>
                        <a:pt x="1897" y="8035"/>
                      </a:lnTo>
                      <a:lnTo>
                        <a:pt x="1888" y="8033"/>
                      </a:lnTo>
                      <a:lnTo>
                        <a:pt x="1879" y="8033"/>
                      </a:lnTo>
                      <a:lnTo>
                        <a:pt x="1868" y="8035"/>
                      </a:lnTo>
                      <a:lnTo>
                        <a:pt x="1873" y="8043"/>
                      </a:lnTo>
                      <a:lnTo>
                        <a:pt x="1876" y="8053"/>
                      </a:lnTo>
                      <a:lnTo>
                        <a:pt x="1879" y="8063"/>
                      </a:lnTo>
                      <a:lnTo>
                        <a:pt x="1880" y="8074"/>
                      </a:lnTo>
                      <a:lnTo>
                        <a:pt x="1880" y="8079"/>
                      </a:lnTo>
                      <a:lnTo>
                        <a:pt x="1879" y="8084"/>
                      </a:lnTo>
                      <a:lnTo>
                        <a:pt x="1877" y="8088"/>
                      </a:lnTo>
                      <a:lnTo>
                        <a:pt x="1874" y="8093"/>
                      </a:lnTo>
                      <a:lnTo>
                        <a:pt x="1869" y="8095"/>
                      </a:lnTo>
                      <a:lnTo>
                        <a:pt x="1864" y="8097"/>
                      </a:lnTo>
                      <a:lnTo>
                        <a:pt x="1851" y="8099"/>
                      </a:lnTo>
                      <a:lnTo>
                        <a:pt x="1840" y="8099"/>
                      </a:lnTo>
                      <a:lnTo>
                        <a:pt x="1835" y="8098"/>
                      </a:lnTo>
                      <a:lnTo>
                        <a:pt x="1830" y="8097"/>
                      </a:lnTo>
                      <a:lnTo>
                        <a:pt x="1827" y="8095"/>
                      </a:lnTo>
                      <a:lnTo>
                        <a:pt x="1824" y="8092"/>
                      </a:lnTo>
                      <a:lnTo>
                        <a:pt x="1821" y="8088"/>
                      </a:lnTo>
                      <a:lnTo>
                        <a:pt x="1818" y="8085"/>
                      </a:lnTo>
                      <a:lnTo>
                        <a:pt x="1814" y="8075"/>
                      </a:lnTo>
                      <a:lnTo>
                        <a:pt x="1812" y="8065"/>
                      </a:lnTo>
                      <a:lnTo>
                        <a:pt x="1811" y="8052"/>
                      </a:lnTo>
                      <a:lnTo>
                        <a:pt x="1810" y="8043"/>
                      </a:lnTo>
                      <a:lnTo>
                        <a:pt x="1808" y="8035"/>
                      </a:lnTo>
                      <a:lnTo>
                        <a:pt x="1800" y="8019"/>
                      </a:lnTo>
                      <a:lnTo>
                        <a:pt x="1797" y="8011"/>
                      </a:lnTo>
                      <a:lnTo>
                        <a:pt x="1793" y="8004"/>
                      </a:lnTo>
                      <a:lnTo>
                        <a:pt x="1792" y="7996"/>
                      </a:lnTo>
                      <a:lnTo>
                        <a:pt x="1792" y="7988"/>
                      </a:lnTo>
                      <a:lnTo>
                        <a:pt x="1797" y="7961"/>
                      </a:lnTo>
                      <a:lnTo>
                        <a:pt x="1800" y="7938"/>
                      </a:lnTo>
                      <a:lnTo>
                        <a:pt x="1801" y="7915"/>
                      </a:lnTo>
                      <a:lnTo>
                        <a:pt x="1799" y="7887"/>
                      </a:lnTo>
                      <a:lnTo>
                        <a:pt x="1798" y="7878"/>
                      </a:lnTo>
                      <a:lnTo>
                        <a:pt x="1795" y="7873"/>
                      </a:lnTo>
                      <a:lnTo>
                        <a:pt x="1789" y="7867"/>
                      </a:lnTo>
                      <a:lnTo>
                        <a:pt x="1784" y="7864"/>
                      </a:lnTo>
                      <a:lnTo>
                        <a:pt x="1776" y="7863"/>
                      </a:lnTo>
                      <a:lnTo>
                        <a:pt x="1767" y="7862"/>
                      </a:lnTo>
                      <a:lnTo>
                        <a:pt x="1759" y="7863"/>
                      </a:lnTo>
                      <a:lnTo>
                        <a:pt x="1749" y="7864"/>
                      </a:lnTo>
                      <a:lnTo>
                        <a:pt x="1729" y="7868"/>
                      </a:lnTo>
                      <a:lnTo>
                        <a:pt x="1710" y="7875"/>
                      </a:lnTo>
                      <a:lnTo>
                        <a:pt x="1677" y="7884"/>
                      </a:lnTo>
                      <a:lnTo>
                        <a:pt x="1672" y="7887"/>
                      </a:lnTo>
                      <a:lnTo>
                        <a:pt x="1664" y="7892"/>
                      </a:lnTo>
                      <a:lnTo>
                        <a:pt x="1645" y="7906"/>
                      </a:lnTo>
                      <a:lnTo>
                        <a:pt x="1623" y="7925"/>
                      </a:lnTo>
                      <a:lnTo>
                        <a:pt x="1600" y="7945"/>
                      </a:lnTo>
                      <a:lnTo>
                        <a:pt x="1559" y="7982"/>
                      </a:lnTo>
                      <a:lnTo>
                        <a:pt x="1546" y="7994"/>
                      </a:lnTo>
                      <a:lnTo>
                        <a:pt x="1541" y="7998"/>
                      </a:lnTo>
                      <a:lnTo>
                        <a:pt x="1537" y="7996"/>
                      </a:lnTo>
                      <a:lnTo>
                        <a:pt x="1535" y="7992"/>
                      </a:lnTo>
                      <a:lnTo>
                        <a:pt x="1533" y="7988"/>
                      </a:lnTo>
                      <a:lnTo>
                        <a:pt x="1532" y="7982"/>
                      </a:lnTo>
                      <a:lnTo>
                        <a:pt x="1530" y="7971"/>
                      </a:lnTo>
                      <a:lnTo>
                        <a:pt x="1528" y="7960"/>
                      </a:lnTo>
                      <a:lnTo>
                        <a:pt x="1525" y="7951"/>
                      </a:lnTo>
                      <a:lnTo>
                        <a:pt x="1523" y="7947"/>
                      </a:lnTo>
                      <a:lnTo>
                        <a:pt x="1521" y="7944"/>
                      </a:lnTo>
                      <a:lnTo>
                        <a:pt x="1518" y="7943"/>
                      </a:lnTo>
                      <a:lnTo>
                        <a:pt x="1514" y="7943"/>
                      </a:lnTo>
                      <a:lnTo>
                        <a:pt x="1508" y="7944"/>
                      </a:lnTo>
                      <a:lnTo>
                        <a:pt x="1502" y="7947"/>
                      </a:lnTo>
                      <a:lnTo>
                        <a:pt x="1472" y="7965"/>
                      </a:lnTo>
                      <a:lnTo>
                        <a:pt x="1441" y="7981"/>
                      </a:lnTo>
                      <a:lnTo>
                        <a:pt x="1425" y="7988"/>
                      </a:lnTo>
                      <a:lnTo>
                        <a:pt x="1408" y="7994"/>
                      </a:lnTo>
                      <a:lnTo>
                        <a:pt x="1392" y="8001"/>
                      </a:lnTo>
                      <a:lnTo>
                        <a:pt x="1375" y="8005"/>
                      </a:lnTo>
                      <a:lnTo>
                        <a:pt x="1362" y="8007"/>
                      </a:lnTo>
                      <a:lnTo>
                        <a:pt x="1348" y="8008"/>
                      </a:lnTo>
                      <a:lnTo>
                        <a:pt x="1320" y="8010"/>
                      </a:lnTo>
                      <a:lnTo>
                        <a:pt x="1293" y="8012"/>
                      </a:lnTo>
                      <a:lnTo>
                        <a:pt x="1281" y="8014"/>
                      </a:lnTo>
                      <a:lnTo>
                        <a:pt x="1272" y="8016"/>
                      </a:lnTo>
                      <a:lnTo>
                        <a:pt x="1263" y="8019"/>
                      </a:lnTo>
                      <a:lnTo>
                        <a:pt x="1260" y="8022"/>
                      </a:lnTo>
                      <a:lnTo>
                        <a:pt x="1256" y="8024"/>
                      </a:lnTo>
                      <a:lnTo>
                        <a:pt x="1254" y="8028"/>
                      </a:lnTo>
                      <a:lnTo>
                        <a:pt x="1252" y="8031"/>
                      </a:lnTo>
                      <a:lnTo>
                        <a:pt x="1252" y="8035"/>
                      </a:lnTo>
                      <a:lnTo>
                        <a:pt x="1251" y="8040"/>
                      </a:lnTo>
                      <a:lnTo>
                        <a:pt x="1252" y="8045"/>
                      </a:lnTo>
                      <a:lnTo>
                        <a:pt x="1253" y="8050"/>
                      </a:lnTo>
                      <a:lnTo>
                        <a:pt x="1259" y="8063"/>
                      </a:lnTo>
                      <a:lnTo>
                        <a:pt x="1267" y="8080"/>
                      </a:lnTo>
                      <a:lnTo>
                        <a:pt x="1280" y="8099"/>
                      </a:lnTo>
                      <a:lnTo>
                        <a:pt x="1248" y="8107"/>
                      </a:lnTo>
                      <a:lnTo>
                        <a:pt x="1215" y="8116"/>
                      </a:lnTo>
                      <a:lnTo>
                        <a:pt x="1151" y="8134"/>
                      </a:lnTo>
                      <a:lnTo>
                        <a:pt x="1140" y="8138"/>
                      </a:lnTo>
                      <a:lnTo>
                        <a:pt x="1132" y="8143"/>
                      </a:lnTo>
                      <a:lnTo>
                        <a:pt x="1123" y="8148"/>
                      </a:lnTo>
                      <a:lnTo>
                        <a:pt x="1116" y="8155"/>
                      </a:lnTo>
                      <a:lnTo>
                        <a:pt x="1107" y="8165"/>
                      </a:lnTo>
                      <a:lnTo>
                        <a:pt x="1097" y="8176"/>
                      </a:lnTo>
                      <a:lnTo>
                        <a:pt x="1092" y="8181"/>
                      </a:lnTo>
                      <a:lnTo>
                        <a:pt x="1087" y="8183"/>
                      </a:lnTo>
                      <a:lnTo>
                        <a:pt x="1081" y="8185"/>
                      </a:lnTo>
                      <a:lnTo>
                        <a:pt x="1073" y="8184"/>
                      </a:lnTo>
                      <a:lnTo>
                        <a:pt x="1065" y="8183"/>
                      </a:lnTo>
                      <a:lnTo>
                        <a:pt x="1056" y="8179"/>
                      </a:lnTo>
                      <a:lnTo>
                        <a:pt x="1044" y="8171"/>
                      </a:lnTo>
                      <a:lnTo>
                        <a:pt x="1030" y="8162"/>
                      </a:lnTo>
                      <a:lnTo>
                        <a:pt x="1033" y="8163"/>
                      </a:lnTo>
                      <a:lnTo>
                        <a:pt x="1036" y="8162"/>
                      </a:lnTo>
                      <a:lnTo>
                        <a:pt x="1038" y="8159"/>
                      </a:lnTo>
                      <a:lnTo>
                        <a:pt x="1039" y="8154"/>
                      </a:lnTo>
                      <a:lnTo>
                        <a:pt x="1042" y="8139"/>
                      </a:lnTo>
                      <a:lnTo>
                        <a:pt x="1043" y="8121"/>
                      </a:lnTo>
                      <a:lnTo>
                        <a:pt x="1043" y="8101"/>
                      </a:lnTo>
                      <a:lnTo>
                        <a:pt x="1041" y="8084"/>
                      </a:lnTo>
                      <a:lnTo>
                        <a:pt x="1039" y="8070"/>
                      </a:lnTo>
                      <a:lnTo>
                        <a:pt x="1037" y="8063"/>
                      </a:lnTo>
                      <a:lnTo>
                        <a:pt x="1029" y="8048"/>
                      </a:lnTo>
                      <a:lnTo>
                        <a:pt x="1024" y="8042"/>
                      </a:lnTo>
                      <a:lnTo>
                        <a:pt x="1020" y="8037"/>
                      </a:lnTo>
                      <a:lnTo>
                        <a:pt x="1016" y="8033"/>
                      </a:lnTo>
                      <a:lnTo>
                        <a:pt x="1010" y="8031"/>
                      </a:lnTo>
                      <a:lnTo>
                        <a:pt x="1006" y="8029"/>
                      </a:lnTo>
                      <a:lnTo>
                        <a:pt x="1000" y="8027"/>
                      </a:lnTo>
                      <a:lnTo>
                        <a:pt x="988" y="8026"/>
                      </a:lnTo>
                      <a:lnTo>
                        <a:pt x="977" y="8026"/>
                      </a:lnTo>
                      <a:lnTo>
                        <a:pt x="947" y="8027"/>
                      </a:lnTo>
                      <a:lnTo>
                        <a:pt x="926" y="8027"/>
                      </a:lnTo>
                      <a:lnTo>
                        <a:pt x="917" y="8027"/>
                      </a:lnTo>
                      <a:lnTo>
                        <a:pt x="908" y="8028"/>
                      </a:lnTo>
                      <a:lnTo>
                        <a:pt x="901" y="8030"/>
                      </a:lnTo>
                      <a:lnTo>
                        <a:pt x="893" y="8034"/>
                      </a:lnTo>
                      <a:lnTo>
                        <a:pt x="886" y="8040"/>
                      </a:lnTo>
                      <a:lnTo>
                        <a:pt x="880" y="8049"/>
                      </a:lnTo>
                      <a:lnTo>
                        <a:pt x="868" y="8068"/>
                      </a:lnTo>
                      <a:lnTo>
                        <a:pt x="859" y="8080"/>
                      </a:lnTo>
                      <a:lnTo>
                        <a:pt x="850" y="8092"/>
                      </a:lnTo>
                      <a:lnTo>
                        <a:pt x="840" y="8103"/>
                      </a:lnTo>
                      <a:lnTo>
                        <a:pt x="834" y="8107"/>
                      </a:lnTo>
                      <a:lnTo>
                        <a:pt x="829" y="8111"/>
                      </a:lnTo>
                      <a:lnTo>
                        <a:pt x="824" y="8113"/>
                      </a:lnTo>
                      <a:lnTo>
                        <a:pt x="818" y="8114"/>
                      </a:lnTo>
                      <a:lnTo>
                        <a:pt x="814" y="8116"/>
                      </a:lnTo>
                      <a:lnTo>
                        <a:pt x="808" y="8113"/>
                      </a:lnTo>
                      <a:lnTo>
                        <a:pt x="787" y="8103"/>
                      </a:lnTo>
                      <a:lnTo>
                        <a:pt x="780" y="8100"/>
                      </a:lnTo>
                      <a:lnTo>
                        <a:pt x="775" y="8099"/>
                      </a:lnTo>
                      <a:lnTo>
                        <a:pt x="768" y="8098"/>
                      </a:lnTo>
                      <a:lnTo>
                        <a:pt x="762" y="8099"/>
                      </a:lnTo>
                      <a:lnTo>
                        <a:pt x="752" y="8101"/>
                      </a:lnTo>
                      <a:lnTo>
                        <a:pt x="749" y="8103"/>
                      </a:lnTo>
                      <a:lnTo>
                        <a:pt x="747" y="8105"/>
                      </a:lnTo>
                      <a:lnTo>
                        <a:pt x="745" y="8107"/>
                      </a:lnTo>
                      <a:lnTo>
                        <a:pt x="745" y="8109"/>
                      </a:lnTo>
                      <a:lnTo>
                        <a:pt x="745" y="8113"/>
                      </a:lnTo>
                      <a:lnTo>
                        <a:pt x="750" y="8124"/>
                      </a:lnTo>
                      <a:lnTo>
                        <a:pt x="751" y="8130"/>
                      </a:lnTo>
                      <a:lnTo>
                        <a:pt x="751" y="8132"/>
                      </a:lnTo>
                      <a:lnTo>
                        <a:pt x="751" y="8134"/>
                      </a:lnTo>
                      <a:lnTo>
                        <a:pt x="741" y="8150"/>
                      </a:lnTo>
                      <a:lnTo>
                        <a:pt x="736" y="8156"/>
                      </a:lnTo>
                      <a:lnTo>
                        <a:pt x="730" y="8162"/>
                      </a:lnTo>
                      <a:lnTo>
                        <a:pt x="718" y="8172"/>
                      </a:lnTo>
                      <a:lnTo>
                        <a:pt x="703" y="8184"/>
                      </a:lnTo>
                      <a:lnTo>
                        <a:pt x="694" y="8189"/>
                      </a:lnTo>
                      <a:lnTo>
                        <a:pt x="685" y="8193"/>
                      </a:lnTo>
                      <a:lnTo>
                        <a:pt x="676" y="8193"/>
                      </a:lnTo>
                      <a:lnTo>
                        <a:pt x="666" y="8190"/>
                      </a:lnTo>
                      <a:lnTo>
                        <a:pt x="656" y="8187"/>
                      </a:lnTo>
                      <a:lnTo>
                        <a:pt x="648" y="8182"/>
                      </a:lnTo>
                      <a:lnTo>
                        <a:pt x="638" y="8176"/>
                      </a:lnTo>
                      <a:lnTo>
                        <a:pt x="629" y="8169"/>
                      </a:lnTo>
                      <a:lnTo>
                        <a:pt x="611" y="8154"/>
                      </a:lnTo>
                      <a:lnTo>
                        <a:pt x="594" y="8138"/>
                      </a:lnTo>
                      <a:lnTo>
                        <a:pt x="585" y="8132"/>
                      </a:lnTo>
                      <a:lnTo>
                        <a:pt x="576" y="8125"/>
                      </a:lnTo>
                      <a:lnTo>
                        <a:pt x="567" y="8121"/>
                      </a:lnTo>
                      <a:lnTo>
                        <a:pt x="559" y="8119"/>
                      </a:lnTo>
                      <a:lnTo>
                        <a:pt x="561" y="8120"/>
                      </a:lnTo>
                      <a:lnTo>
                        <a:pt x="563" y="8123"/>
                      </a:lnTo>
                      <a:lnTo>
                        <a:pt x="565" y="8128"/>
                      </a:lnTo>
                      <a:lnTo>
                        <a:pt x="567" y="8132"/>
                      </a:lnTo>
                      <a:lnTo>
                        <a:pt x="567" y="8137"/>
                      </a:lnTo>
                      <a:lnTo>
                        <a:pt x="567" y="8142"/>
                      </a:lnTo>
                      <a:lnTo>
                        <a:pt x="565" y="8144"/>
                      </a:lnTo>
                      <a:lnTo>
                        <a:pt x="564" y="8145"/>
                      </a:lnTo>
                      <a:lnTo>
                        <a:pt x="562" y="8146"/>
                      </a:lnTo>
                      <a:lnTo>
                        <a:pt x="539" y="8150"/>
                      </a:lnTo>
                      <a:lnTo>
                        <a:pt x="525" y="8154"/>
                      </a:lnTo>
                      <a:lnTo>
                        <a:pt x="511" y="8159"/>
                      </a:lnTo>
                      <a:lnTo>
                        <a:pt x="497" y="8164"/>
                      </a:lnTo>
                      <a:lnTo>
                        <a:pt x="486" y="8172"/>
                      </a:lnTo>
                      <a:lnTo>
                        <a:pt x="482" y="8175"/>
                      </a:lnTo>
                      <a:lnTo>
                        <a:pt x="479" y="8180"/>
                      </a:lnTo>
                      <a:lnTo>
                        <a:pt x="476" y="8184"/>
                      </a:lnTo>
                      <a:lnTo>
                        <a:pt x="476" y="8188"/>
                      </a:lnTo>
                      <a:lnTo>
                        <a:pt x="479" y="8199"/>
                      </a:lnTo>
                      <a:lnTo>
                        <a:pt x="482" y="8209"/>
                      </a:lnTo>
                      <a:lnTo>
                        <a:pt x="486" y="8220"/>
                      </a:lnTo>
                      <a:lnTo>
                        <a:pt x="489" y="8230"/>
                      </a:lnTo>
                      <a:lnTo>
                        <a:pt x="489" y="8234"/>
                      </a:lnTo>
                      <a:lnTo>
                        <a:pt x="489" y="8238"/>
                      </a:lnTo>
                      <a:lnTo>
                        <a:pt x="489" y="8243"/>
                      </a:lnTo>
                      <a:lnTo>
                        <a:pt x="487" y="8246"/>
                      </a:lnTo>
                      <a:lnTo>
                        <a:pt x="484" y="8248"/>
                      </a:lnTo>
                      <a:lnTo>
                        <a:pt x="479" y="8250"/>
                      </a:lnTo>
                      <a:lnTo>
                        <a:pt x="473" y="8251"/>
                      </a:lnTo>
                      <a:lnTo>
                        <a:pt x="464" y="8252"/>
                      </a:lnTo>
                      <a:lnTo>
                        <a:pt x="447" y="8252"/>
                      </a:lnTo>
                      <a:lnTo>
                        <a:pt x="434" y="8253"/>
                      </a:lnTo>
                      <a:lnTo>
                        <a:pt x="422" y="8257"/>
                      </a:lnTo>
                      <a:lnTo>
                        <a:pt x="418" y="8258"/>
                      </a:lnTo>
                      <a:lnTo>
                        <a:pt x="413" y="8261"/>
                      </a:lnTo>
                      <a:lnTo>
                        <a:pt x="410" y="8264"/>
                      </a:lnTo>
                      <a:lnTo>
                        <a:pt x="408" y="8267"/>
                      </a:lnTo>
                      <a:lnTo>
                        <a:pt x="406" y="8273"/>
                      </a:lnTo>
                      <a:lnTo>
                        <a:pt x="405" y="8278"/>
                      </a:lnTo>
                      <a:lnTo>
                        <a:pt x="405" y="8285"/>
                      </a:lnTo>
                      <a:lnTo>
                        <a:pt x="405" y="8291"/>
                      </a:lnTo>
                      <a:lnTo>
                        <a:pt x="406" y="8310"/>
                      </a:lnTo>
                      <a:lnTo>
                        <a:pt x="407" y="8317"/>
                      </a:lnTo>
                      <a:lnTo>
                        <a:pt x="406" y="8325"/>
                      </a:lnTo>
                      <a:lnTo>
                        <a:pt x="403" y="8333"/>
                      </a:lnTo>
                      <a:lnTo>
                        <a:pt x="399" y="8339"/>
                      </a:lnTo>
                      <a:lnTo>
                        <a:pt x="395" y="8346"/>
                      </a:lnTo>
                      <a:lnTo>
                        <a:pt x="388" y="8350"/>
                      </a:lnTo>
                      <a:lnTo>
                        <a:pt x="381" y="8354"/>
                      </a:lnTo>
                      <a:lnTo>
                        <a:pt x="373" y="8359"/>
                      </a:lnTo>
                      <a:lnTo>
                        <a:pt x="346" y="8367"/>
                      </a:lnTo>
                      <a:lnTo>
                        <a:pt x="340" y="8369"/>
                      </a:lnTo>
                      <a:lnTo>
                        <a:pt x="336" y="8372"/>
                      </a:lnTo>
                      <a:lnTo>
                        <a:pt x="334" y="8375"/>
                      </a:lnTo>
                      <a:lnTo>
                        <a:pt x="332" y="8380"/>
                      </a:lnTo>
                      <a:lnTo>
                        <a:pt x="329" y="8388"/>
                      </a:lnTo>
                      <a:lnTo>
                        <a:pt x="322" y="8400"/>
                      </a:lnTo>
                      <a:lnTo>
                        <a:pt x="320" y="8402"/>
                      </a:lnTo>
                      <a:lnTo>
                        <a:pt x="317" y="8404"/>
                      </a:lnTo>
                      <a:lnTo>
                        <a:pt x="313" y="8405"/>
                      </a:lnTo>
                      <a:lnTo>
                        <a:pt x="308" y="8405"/>
                      </a:lnTo>
                      <a:lnTo>
                        <a:pt x="296" y="8404"/>
                      </a:lnTo>
                      <a:lnTo>
                        <a:pt x="282" y="8401"/>
                      </a:lnTo>
                      <a:lnTo>
                        <a:pt x="257" y="8393"/>
                      </a:lnTo>
                      <a:lnTo>
                        <a:pt x="240" y="8388"/>
                      </a:lnTo>
                      <a:lnTo>
                        <a:pt x="224" y="8385"/>
                      </a:lnTo>
                      <a:lnTo>
                        <a:pt x="211" y="8384"/>
                      </a:lnTo>
                      <a:lnTo>
                        <a:pt x="200" y="8385"/>
                      </a:lnTo>
                      <a:lnTo>
                        <a:pt x="190" y="8387"/>
                      </a:lnTo>
                      <a:lnTo>
                        <a:pt x="180" y="8392"/>
                      </a:lnTo>
                      <a:lnTo>
                        <a:pt x="172" y="8399"/>
                      </a:lnTo>
                      <a:lnTo>
                        <a:pt x="149" y="8417"/>
                      </a:lnTo>
                      <a:lnTo>
                        <a:pt x="142" y="8425"/>
                      </a:lnTo>
                      <a:lnTo>
                        <a:pt x="136" y="8434"/>
                      </a:lnTo>
                      <a:lnTo>
                        <a:pt x="129" y="8442"/>
                      </a:lnTo>
                      <a:lnTo>
                        <a:pt x="124" y="8452"/>
                      </a:lnTo>
                      <a:lnTo>
                        <a:pt x="113" y="8473"/>
                      </a:lnTo>
                      <a:lnTo>
                        <a:pt x="106" y="8481"/>
                      </a:lnTo>
                      <a:lnTo>
                        <a:pt x="98" y="8490"/>
                      </a:lnTo>
                      <a:lnTo>
                        <a:pt x="92" y="8498"/>
                      </a:lnTo>
                      <a:lnTo>
                        <a:pt x="87" y="8505"/>
                      </a:lnTo>
                      <a:lnTo>
                        <a:pt x="81" y="8514"/>
                      </a:lnTo>
                      <a:lnTo>
                        <a:pt x="77" y="8522"/>
                      </a:lnTo>
                      <a:lnTo>
                        <a:pt x="75" y="8532"/>
                      </a:lnTo>
                      <a:lnTo>
                        <a:pt x="73" y="8542"/>
                      </a:lnTo>
                      <a:lnTo>
                        <a:pt x="73" y="8552"/>
                      </a:lnTo>
                      <a:lnTo>
                        <a:pt x="74" y="8560"/>
                      </a:lnTo>
                      <a:lnTo>
                        <a:pt x="79" y="8573"/>
                      </a:lnTo>
                      <a:lnTo>
                        <a:pt x="86" y="8587"/>
                      </a:lnTo>
                      <a:lnTo>
                        <a:pt x="102" y="8614"/>
                      </a:lnTo>
                      <a:lnTo>
                        <a:pt x="110" y="8627"/>
                      </a:lnTo>
                      <a:lnTo>
                        <a:pt x="117" y="8640"/>
                      </a:lnTo>
                      <a:lnTo>
                        <a:pt x="123" y="8653"/>
                      </a:lnTo>
                      <a:lnTo>
                        <a:pt x="125" y="8658"/>
                      </a:lnTo>
                      <a:lnTo>
                        <a:pt x="126" y="8665"/>
                      </a:lnTo>
                      <a:lnTo>
                        <a:pt x="126" y="8669"/>
                      </a:lnTo>
                      <a:lnTo>
                        <a:pt x="124" y="8671"/>
                      </a:lnTo>
                      <a:lnTo>
                        <a:pt x="121" y="8673"/>
                      </a:lnTo>
                      <a:lnTo>
                        <a:pt x="117" y="8675"/>
                      </a:lnTo>
                      <a:lnTo>
                        <a:pt x="107" y="8679"/>
                      </a:lnTo>
                      <a:lnTo>
                        <a:pt x="94" y="8681"/>
                      </a:lnTo>
                      <a:lnTo>
                        <a:pt x="81" y="8684"/>
                      </a:lnTo>
                      <a:lnTo>
                        <a:pt x="75" y="8686"/>
                      </a:lnTo>
                      <a:lnTo>
                        <a:pt x="70" y="8690"/>
                      </a:lnTo>
                      <a:lnTo>
                        <a:pt x="64" y="8693"/>
                      </a:lnTo>
                      <a:lnTo>
                        <a:pt x="59" y="8697"/>
                      </a:lnTo>
                      <a:lnTo>
                        <a:pt x="55" y="8704"/>
                      </a:lnTo>
                      <a:lnTo>
                        <a:pt x="52" y="8710"/>
                      </a:lnTo>
                      <a:lnTo>
                        <a:pt x="49" y="8723"/>
                      </a:lnTo>
                      <a:lnTo>
                        <a:pt x="46" y="8735"/>
                      </a:lnTo>
                      <a:lnTo>
                        <a:pt x="45" y="8748"/>
                      </a:lnTo>
                      <a:lnTo>
                        <a:pt x="43" y="8761"/>
                      </a:lnTo>
                      <a:lnTo>
                        <a:pt x="43" y="8787"/>
                      </a:lnTo>
                      <a:lnTo>
                        <a:pt x="43" y="8813"/>
                      </a:lnTo>
                      <a:lnTo>
                        <a:pt x="42" y="8821"/>
                      </a:lnTo>
                      <a:lnTo>
                        <a:pt x="41" y="8827"/>
                      </a:lnTo>
                      <a:lnTo>
                        <a:pt x="39" y="8833"/>
                      </a:lnTo>
                      <a:lnTo>
                        <a:pt x="37" y="8837"/>
                      </a:lnTo>
                      <a:lnTo>
                        <a:pt x="34" y="8842"/>
                      </a:lnTo>
                      <a:lnTo>
                        <a:pt x="30" y="8845"/>
                      </a:lnTo>
                      <a:lnTo>
                        <a:pt x="23" y="8850"/>
                      </a:lnTo>
                      <a:lnTo>
                        <a:pt x="15" y="8855"/>
                      </a:lnTo>
                      <a:lnTo>
                        <a:pt x="9" y="8860"/>
                      </a:lnTo>
                      <a:lnTo>
                        <a:pt x="6" y="8863"/>
                      </a:lnTo>
                      <a:lnTo>
                        <a:pt x="3" y="8868"/>
                      </a:lnTo>
                      <a:lnTo>
                        <a:pt x="1" y="8872"/>
                      </a:lnTo>
                      <a:lnTo>
                        <a:pt x="0" y="8877"/>
                      </a:lnTo>
                      <a:lnTo>
                        <a:pt x="0" y="8881"/>
                      </a:lnTo>
                      <a:lnTo>
                        <a:pt x="1" y="8885"/>
                      </a:lnTo>
                      <a:lnTo>
                        <a:pt x="4" y="8894"/>
                      </a:lnTo>
                      <a:lnTo>
                        <a:pt x="10" y="8904"/>
                      </a:lnTo>
                      <a:lnTo>
                        <a:pt x="16" y="8914"/>
                      </a:lnTo>
                      <a:lnTo>
                        <a:pt x="32" y="8934"/>
                      </a:lnTo>
                      <a:lnTo>
                        <a:pt x="43" y="8948"/>
                      </a:lnTo>
                      <a:lnTo>
                        <a:pt x="47" y="8952"/>
                      </a:lnTo>
                      <a:lnTo>
                        <a:pt x="50" y="8958"/>
                      </a:lnTo>
                      <a:lnTo>
                        <a:pt x="51" y="8964"/>
                      </a:lnTo>
                      <a:lnTo>
                        <a:pt x="51" y="8971"/>
                      </a:lnTo>
                      <a:lnTo>
                        <a:pt x="50" y="8977"/>
                      </a:lnTo>
                      <a:lnTo>
                        <a:pt x="49" y="8984"/>
                      </a:lnTo>
                      <a:lnTo>
                        <a:pt x="45" y="8998"/>
                      </a:lnTo>
                      <a:lnTo>
                        <a:pt x="33" y="9026"/>
                      </a:lnTo>
                      <a:lnTo>
                        <a:pt x="27" y="9038"/>
                      </a:lnTo>
                      <a:lnTo>
                        <a:pt x="25" y="9049"/>
                      </a:lnTo>
                      <a:lnTo>
                        <a:pt x="25" y="9059"/>
                      </a:lnTo>
                      <a:lnTo>
                        <a:pt x="27" y="9070"/>
                      </a:lnTo>
                      <a:lnTo>
                        <a:pt x="30" y="9086"/>
                      </a:lnTo>
                      <a:lnTo>
                        <a:pt x="35" y="9100"/>
                      </a:lnTo>
                      <a:lnTo>
                        <a:pt x="40" y="9115"/>
                      </a:lnTo>
                      <a:lnTo>
                        <a:pt x="47" y="9128"/>
                      </a:lnTo>
                      <a:lnTo>
                        <a:pt x="54" y="9138"/>
                      </a:lnTo>
                      <a:lnTo>
                        <a:pt x="58" y="9141"/>
                      </a:lnTo>
                      <a:lnTo>
                        <a:pt x="62" y="9143"/>
                      </a:lnTo>
                      <a:lnTo>
                        <a:pt x="68" y="9145"/>
                      </a:lnTo>
                      <a:lnTo>
                        <a:pt x="80" y="9145"/>
                      </a:lnTo>
                      <a:lnTo>
                        <a:pt x="93" y="9145"/>
                      </a:lnTo>
                      <a:lnTo>
                        <a:pt x="110" y="9143"/>
                      </a:lnTo>
                      <a:lnTo>
                        <a:pt x="139" y="9140"/>
                      </a:lnTo>
                      <a:lnTo>
                        <a:pt x="160" y="9138"/>
                      </a:lnTo>
                      <a:lnTo>
                        <a:pt x="169" y="9137"/>
                      </a:lnTo>
                      <a:lnTo>
                        <a:pt x="175" y="9135"/>
                      </a:lnTo>
                      <a:lnTo>
                        <a:pt x="179" y="9131"/>
                      </a:lnTo>
                      <a:lnTo>
                        <a:pt x="181" y="9127"/>
                      </a:lnTo>
                      <a:lnTo>
                        <a:pt x="181" y="9121"/>
                      </a:lnTo>
                      <a:lnTo>
                        <a:pt x="181" y="9115"/>
                      </a:lnTo>
                      <a:lnTo>
                        <a:pt x="181" y="9107"/>
                      </a:lnTo>
                      <a:lnTo>
                        <a:pt x="181" y="9100"/>
                      </a:lnTo>
                      <a:lnTo>
                        <a:pt x="183" y="9088"/>
                      </a:lnTo>
                      <a:lnTo>
                        <a:pt x="186" y="9078"/>
                      </a:lnTo>
                      <a:lnTo>
                        <a:pt x="189" y="9070"/>
                      </a:lnTo>
                      <a:lnTo>
                        <a:pt x="192" y="9065"/>
                      </a:lnTo>
                      <a:lnTo>
                        <a:pt x="196" y="9062"/>
                      </a:lnTo>
                      <a:lnTo>
                        <a:pt x="201" y="9060"/>
                      </a:lnTo>
                      <a:lnTo>
                        <a:pt x="206" y="9060"/>
                      </a:lnTo>
                      <a:lnTo>
                        <a:pt x="212" y="9061"/>
                      </a:lnTo>
                      <a:lnTo>
                        <a:pt x="217" y="9062"/>
                      </a:lnTo>
                      <a:lnTo>
                        <a:pt x="224" y="9065"/>
                      </a:lnTo>
                      <a:lnTo>
                        <a:pt x="236" y="9072"/>
                      </a:lnTo>
                      <a:lnTo>
                        <a:pt x="249" y="9079"/>
                      </a:lnTo>
                      <a:lnTo>
                        <a:pt x="263" y="9086"/>
                      </a:lnTo>
                      <a:lnTo>
                        <a:pt x="271" y="9091"/>
                      </a:lnTo>
                      <a:lnTo>
                        <a:pt x="283" y="9099"/>
                      </a:lnTo>
                      <a:lnTo>
                        <a:pt x="311" y="9117"/>
                      </a:lnTo>
                      <a:lnTo>
                        <a:pt x="327" y="9126"/>
                      </a:lnTo>
                      <a:lnTo>
                        <a:pt x="341" y="9132"/>
                      </a:lnTo>
                      <a:lnTo>
                        <a:pt x="346" y="9135"/>
                      </a:lnTo>
                      <a:lnTo>
                        <a:pt x="353" y="9137"/>
                      </a:lnTo>
                      <a:lnTo>
                        <a:pt x="357" y="9137"/>
                      </a:lnTo>
                      <a:lnTo>
                        <a:pt x="361" y="9137"/>
                      </a:lnTo>
                      <a:lnTo>
                        <a:pt x="374" y="9131"/>
                      </a:lnTo>
                      <a:lnTo>
                        <a:pt x="386" y="9126"/>
                      </a:lnTo>
                      <a:lnTo>
                        <a:pt x="409" y="9113"/>
                      </a:lnTo>
                      <a:lnTo>
                        <a:pt x="432" y="9099"/>
                      </a:lnTo>
                      <a:lnTo>
                        <a:pt x="456" y="9086"/>
                      </a:lnTo>
                      <a:lnTo>
                        <a:pt x="480" y="9074"/>
                      </a:lnTo>
                      <a:lnTo>
                        <a:pt x="500" y="9063"/>
                      </a:lnTo>
                      <a:lnTo>
                        <a:pt x="522" y="9051"/>
                      </a:lnTo>
                      <a:lnTo>
                        <a:pt x="543" y="9039"/>
                      </a:lnTo>
                      <a:lnTo>
                        <a:pt x="560" y="9026"/>
                      </a:lnTo>
                      <a:lnTo>
                        <a:pt x="566" y="9021"/>
                      </a:lnTo>
                      <a:lnTo>
                        <a:pt x="572" y="9016"/>
                      </a:lnTo>
                      <a:lnTo>
                        <a:pt x="574" y="9011"/>
                      </a:lnTo>
                      <a:lnTo>
                        <a:pt x="575" y="9010"/>
                      </a:lnTo>
                      <a:lnTo>
                        <a:pt x="574" y="9008"/>
                      </a:lnTo>
                      <a:lnTo>
                        <a:pt x="575" y="9009"/>
                      </a:lnTo>
                      <a:lnTo>
                        <a:pt x="576" y="9009"/>
                      </a:lnTo>
                      <a:lnTo>
                        <a:pt x="581" y="9008"/>
                      </a:lnTo>
                      <a:lnTo>
                        <a:pt x="594" y="9001"/>
                      </a:lnTo>
                      <a:lnTo>
                        <a:pt x="612" y="8990"/>
                      </a:lnTo>
                      <a:lnTo>
                        <a:pt x="633" y="8975"/>
                      </a:lnTo>
                      <a:lnTo>
                        <a:pt x="654" y="8960"/>
                      </a:lnTo>
                      <a:lnTo>
                        <a:pt x="673" y="8946"/>
                      </a:lnTo>
                      <a:lnTo>
                        <a:pt x="688" y="8934"/>
                      </a:lnTo>
                      <a:lnTo>
                        <a:pt x="696" y="8925"/>
                      </a:lnTo>
                      <a:lnTo>
                        <a:pt x="701" y="8920"/>
                      </a:lnTo>
                      <a:lnTo>
                        <a:pt x="706" y="8915"/>
                      </a:lnTo>
                      <a:lnTo>
                        <a:pt x="713" y="8912"/>
                      </a:lnTo>
                      <a:lnTo>
                        <a:pt x="718" y="8911"/>
                      </a:lnTo>
                      <a:lnTo>
                        <a:pt x="725" y="8910"/>
                      </a:lnTo>
                      <a:lnTo>
                        <a:pt x="731" y="8910"/>
                      </a:lnTo>
                      <a:lnTo>
                        <a:pt x="744" y="8912"/>
                      </a:lnTo>
                      <a:lnTo>
                        <a:pt x="758" y="8915"/>
                      </a:lnTo>
                      <a:lnTo>
                        <a:pt x="771" y="8920"/>
                      </a:lnTo>
                      <a:lnTo>
                        <a:pt x="784" y="8923"/>
                      </a:lnTo>
                      <a:lnTo>
                        <a:pt x="791" y="8924"/>
                      </a:lnTo>
                      <a:lnTo>
                        <a:pt x="798" y="8924"/>
                      </a:lnTo>
                      <a:lnTo>
                        <a:pt x="809" y="8923"/>
                      </a:lnTo>
                      <a:lnTo>
                        <a:pt x="821" y="8920"/>
                      </a:lnTo>
                      <a:lnTo>
                        <a:pt x="832" y="8915"/>
                      </a:lnTo>
                      <a:lnTo>
                        <a:pt x="843" y="8911"/>
                      </a:lnTo>
                      <a:lnTo>
                        <a:pt x="855" y="8906"/>
                      </a:lnTo>
                      <a:lnTo>
                        <a:pt x="866" y="8901"/>
                      </a:lnTo>
                      <a:lnTo>
                        <a:pt x="878" y="8898"/>
                      </a:lnTo>
                      <a:lnTo>
                        <a:pt x="890" y="8896"/>
                      </a:lnTo>
                      <a:lnTo>
                        <a:pt x="895" y="8897"/>
                      </a:lnTo>
                      <a:lnTo>
                        <a:pt x="898" y="8897"/>
                      </a:lnTo>
                      <a:lnTo>
                        <a:pt x="902" y="8899"/>
                      </a:lnTo>
                      <a:lnTo>
                        <a:pt x="904" y="8901"/>
                      </a:lnTo>
                      <a:lnTo>
                        <a:pt x="906" y="8903"/>
                      </a:lnTo>
                      <a:lnTo>
                        <a:pt x="907" y="8907"/>
                      </a:lnTo>
                      <a:lnTo>
                        <a:pt x="908" y="8914"/>
                      </a:lnTo>
                      <a:lnTo>
                        <a:pt x="907" y="8924"/>
                      </a:lnTo>
                      <a:lnTo>
                        <a:pt x="904" y="8935"/>
                      </a:lnTo>
                      <a:lnTo>
                        <a:pt x="898" y="8947"/>
                      </a:lnTo>
                      <a:lnTo>
                        <a:pt x="893" y="8959"/>
                      </a:lnTo>
                      <a:lnTo>
                        <a:pt x="885" y="8971"/>
                      </a:lnTo>
                      <a:lnTo>
                        <a:pt x="879" y="8984"/>
                      </a:lnTo>
                      <a:lnTo>
                        <a:pt x="863" y="9005"/>
                      </a:lnTo>
                      <a:lnTo>
                        <a:pt x="848" y="9023"/>
                      </a:lnTo>
                      <a:lnTo>
                        <a:pt x="842" y="9028"/>
                      </a:lnTo>
                      <a:lnTo>
                        <a:pt x="838" y="9031"/>
                      </a:lnTo>
                      <a:lnTo>
                        <a:pt x="822" y="9040"/>
                      </a:lnTo>
                      <a:lnTo>
                        <a:pt x="803" y="9053"/>
                      </a:lnTo>
                      <a:lnTo>
                        <a:pt x="781" y="9070"/>
                      </a:lnTo>
                      <a:lnTo>
                        <a:pt x="761" y="9088"/>
                      </a:lnTo>
                      <a:lnTo>
                        <a:pt x="751" y="9098"/>
                      </a:lnTo>
                      <a:lnTo>
                        <a:pt x="742" y="9106"/>
                      </a:lnTo>
                      <a:lnTo>
                        <a:pt x="736" y="9115"/>
                      </a:lnTo>
                      <a:lnTo>
                        <a:pt x="730" y="9124"/>
                      </a:lnTo>
                      <a:lnTo>
                        <a:pt x="728" y="9130"/>
                      </a:lnTo>
                      <a:lnTo>
                        <a:pt x="727" y="9133"/>
                      </a:lnTo>
                      <a:lnTo>
                        <a:pt x="728" y="9137"/>
                      </a:lnTo>
                      <a:lnTo>
                        <a:pt x="728" y="9139"/>
                      </a:lnTo>
                      <a:lnTo>
                        <a:pt x="730" y="9141"/>
                      </a:lnTo>
                      <a:lnTo>
                        <a:pt x="732" y="9143"/>
                      </a:lnTo>
                      <a:lnTo>
                        <a:pt x="736" y="9145"/>
                      </a:lnTo>
                      <a:lnTo>
                        <a:pt x="751" y="9151"/>
                      </a:lnTo>
                      <a:lnTo>
                        <a:pt x="763" y="9157"/>
                      </a:lnTo>
                      <a:lnTo>
                        <a:pt x="780" y="9166"/>
                      </a:lnTo>
                      <a:lnTo>
                        <a:pt x="789" y="9169"/>
                      </a:lnTo>
                      <a:lnTo>
                        <a:pt x="800" y="9170"/>
                      </a:lnTo>
                      <a:lnTo>
                        <a:pt x="813" y="9170"/>
                      </a:lnTo>
                      <a:lnTo>
                        <a:pt x="830" y="9169"/>
                      </a:lnTo>
                      <a:lnTo>
                        <a:pt x="847" y="9166"/>
                      </a:lnTo>
                      <a:lnTo>
                        <a:pt x="863" y="9161"/>
                      </a:lnTo>
                      <a:lnTo>
                        <a:pt x="878" y="9154"/>
                      </a:lnTo>
                      <a:lnTo>
                        <a:pt x="893" y="9146"/>
                      </a:lnTo>
                      <a:lnTo>
                        <a:pt x="921" y="9129"/>
                      </a:lnTo>
                      <a:lnTo>
                        <a:pt x="935" y="9120"/>
                      </a:lnTo>
                      <a:lnTo>
                        <a:pt x="950" y="9113"/>
                      </a:lnTo>
                      <a:lnTo>
                        <a:pt x="960" y="9108"/>
                      </a:lnTo>
                      <a:lnTo>
                        <a:pt x="974" y="9104"/>
                      </a:lnTo>
                      <a:lnTo>
                        <a:pt x="992" y="9101"/>
                      </a:lnTo>
                      <a:lnTo>
                        <a:pt x="1009" y="9099"/>
                      </a:lnTo>
                      <a:lnTo>
                        <a:pt x="1018" y="9099"/>
                      </a:lnTo>
                      <a:lnTo>
                        <a:pt x="1025" y="9099"/>
                      </a:lnTo>
                      <a:lnTo>
                        <a:pt x="1033" y="9100"/>
                      </a:lnTo>
                      <a:lnTo>
                        <a:pt x="1039" y="9102"/>
                      </a:lnTo>
                      <a:lnTo>
                        <a:pt x="1044" y="9105"/>
                      </a:lnTo>
                      <a:lnTo>
                        <a:pt x="1047" y="9110"/>
                      </a:lnTo>
                      <a:lnTo>
                        <a:pt x="1049" y="9116"/>
                      </a:lnTo>
                      <a:lnTo>
                        <a:pt x="1049" y="9123"/>
                      </a:lnTo>
                      <a:lnTo>
                        <a:pt x="1047" y="9129"/>
                      </a:lnTo>
                      <a:lnTo>
                        <a:pt x="1044" y="9135"/>
                      </a:lnTo>
                      <a:lnTo>
                        <a:pt x="1041" y="9140"/>
                      </a:lnTo>
                      <a:lnTo>
                        <a:pt x="1036" y="9144"/>
                      </a:lnTo>
                      <a:lnTo>
                        <a:pt x="1025" y="9153"/>
                      </a:lnTo>
                      <a:lnTo>
                        <a:pt x="1013" y="9161"/>
                      </a:lnTo>
                      <a:lnTo>
                        <a:pt x="1001" y="9168"/>
                      </a:lnTo>
                      <a:lnTo>
                        <a:pt x="993" y="9176"/>
                      </a:lnTo>
                      <a:lnTo>
                        <a:pt x="990" y="9180"/>
                      </a:lnTo>
                      <a:lnTo>
                        <a:pt x="987" y="9186"/>
                      </a:lnTo>
                      <a:lnTo>
                        <a:pt x="986" y="9190"/>
                      </a:lnTo>
                      <a:lnTo>
                        <a:pt x="986" y="9195"/>
                      </a:lnTo>
                      <a:lnTo>
                        <a:pt x="987" y="9197"/>
                      </a:lnTo>
                      <a:lnTo>
                        <a:pt x="988" y="9200"/>
                      </a:lnTo>
                      <a:lnTo>
                        <a:pt x="995" y="9204"/>
                      </a:lnTo>
                      <a:lnTo>
                        <a:pt x="1004" y="9208"/>
                      </a:lnTo>
                      <a:lnTo>
                        <a:pt x="1016" y="9213"/>
                      </a:lnTo>
                      <a:lnTo>
                        <a:pt x="1044" y="9221"/>
                      </a:lnTo>
                      <a:lnTo>
                        <a:pt x="1077" y="9230"/>
                      </a:lnTo>
                      <a:lnTo>
                        <a:pt x="1145" y="9245"/>
                      </a:lnTo>
                      <a:lnTo>
                        <a:pt x="1172" y="9252"/>
                      </a:lnTo>
                      <a:lnTo>
                        <a:pt x="1189" y="9257"/>
                      </a:lnTo>
                      <a:lnTo>
                        <a:pt x="1197" y="9261"/>
                      </a:lnTo>
                      <a:lnTo>
                        <a:pt x="1203" y="9266"/>
                      </a:lnTo>
                      <a:lnTo>
                        <a:pt x="1208" y="9271"/>
                      </a:lnTo>
                      <a:lnTo>
                        <a:pt x="1212" y="9278"/>
                      </a:lnTo>
                      <a:lnTo>
                        <a:pt x="1214" y="9283"/>
                      </a:lnTo>
                      <a:lnTo>
                        <a:pt x="1215" y="9290"/>
                      </a:lnTo>
                      <a:lnTo>
                        <a:pt x="1216" y="9296"/>
                      </a:lnTo>
                      <a:lnTo>
                        <a:pt x="1215" y="9302"/>
                      </a:lnTo>
                      <a:lnTo>
                        <a:pt x="1214" y="9307"/>
                      </a:lnTo>
                      <a:lnTo>
                        <a:pt x="1211" y="9311"/>
                      </a:lnTo>
                      <a:lnTo>
                        <a:pt x="1208" y="9316"/>
                      </a:lnTo>
                      <a:lnTo>
                        <a:pt x="1203" y="9318"/>
                      </a:lnTo>
                      <a:lnTo>
                        <a:pt x="1198" y="9319"/>
                      </a:lnTo>
                      <a:lnTo>
                        <a:pt x="1192" y="9318"/>
                      </a:lnTo>
                      <a:lnTo>
                        <a:pt x="1186" y="9316"/>
                      </a:lnTo>
                      <a:lnTo>
                        <a:pt x="1178" y="9311"/>
                      </a:lnTo>
                      <a:lnTo>
                        <a:pt x="1170" y="9306"/>
                      </a:lnTo>
                      <a:lnTo>
                        <a:pt x="1162" y="9303"/>
                      </a:lnTo>
                      <a:lnTo>
                        <a:pt x="1153" y="9298"/>
                      </a:lnTo>
                      <a:lnTo>
                        <a:pt x="1145" y="9296"/>
                      </a:lnTo>
                      <a:lnTo>
                        <a:pt x="1135" y="9294"/>
                      </a:lnTo>
                      <a:lnTo>
                        <a:pt x="1126" y="9293"/>
                      </a:lnTo>
                      <a:lnTo>
                        <a:pt x="1108" y="9292"/>
                      </a:lnTo>
                      <a:lnTo>
                        <a:pt x="1089" y="9293"/>
                      </a:lnTo>
                      <a:lnTo>
                        <a:pt x="1070" y="9295"/>
                      </a:lnTo>
                      <a:lnTo>
                        <a:pt x="1033" y="9302"/>
                      </a:lnTo>
                      <a:lnTo>
                        <a:pt x="1019" y="9305"/>
                      </a:lnTo>
                      <a:lnTo>
                        <a:pt x="1004" y="9308"/>
                      </a:lnTo>
                      <a:lnTo>
                        <a:pt x="990" y="9311"/>
                      </a:lnTo>
                      <a:lnTo>
                        <a:pt x="974" y="9314"/>
                      </a:lnTo>
                      <a:lnTo>
                        <a:pt x="968" y="9315"/>
                      </a:lnTo>
                      <a:lnTo>
                        <a:pt x="962" y="9316"/>
                      </a:lnTo>
                      <a:lnTo>
                        <a:pt x="950" y="9322"/>
                      </a:lnTo>
                      <a:lnTo>
                        <a:pt x="939" y="9331"/>
                      </a:lnTo>
                      <a:lnTo>
                        <a:pt x="927" y="9341"/>
                      </a:lnTo>
                      <a:lnTo>
                        <a:pt x="915" y="9349"/>
                      </a:lnTo>
                      <a:lnTo>
                        <a:pt x="904" y="9356"/>
                      </a:lnTo>
                      <a:lnTo>
                        <a:pt x="898" y="9358"/>
                      </a:lnTo>
                      <a:lnTo>
                        <a:pt x="894" y="9359"/>
                      </a:lnTo>
                      <a:lnTo>
                        <a:pt x="889" y="9360"/>
                      </a:lnTo>
                      <a:lnTo>
                        <a:pt x="884" y="9359"/>
                      </a:lnTo>
                      <a:lnTo>
                        <a:pt x="868" y="9354"/>
                      </a:lnTo>
                      <a:lnTo>
                        <a:pt x="852" y="9352"/>
                      </a:lnTo>
                      <a:lnTo>
                        <a:pt x="835" y="9349"/>
                      </a:lnTo>
                      <a:lnTo>
                        <a:pt x="819" y="9349"/>
                      </a:lnTo>
                      <a:lnTo>
                        <a:pt x="787" y="9349"/>
                      </a:lnTo>
                      <a:lnTo>
                        <a:pt x="769" y="9348"/>
                      </a:lnTo>
                      <a:lnTo>
                        <a:pt x="753" y="9347"/>
                      </a:lnTo>
                      <a:lnTo>
                        <a:pt x="744" y="9345"/>
                      </a:lnTo>
                      <a:lnTo>
                        <a:pt x="737" y="9343"/>
                      </a:lnTo>
                      <a:lnTo>
                        <a:pt x="729" y="9340"/>
                      </a:lnTo>
                      <a:lnTo>
                        <a:pt x="723" y="9336"/>
                      </a:lnTo>
                      <a:lnTo>
                        <a:pt x="710" y="9329"/>
                      </a:lnTo>
                      <a:lnTo>
                        <a:pt x="697" y="9319"/>
                      </a:lnTo>
                      <a:lnTo>
                        <a:pt x="685" y="9310"/>
                      </a:lnTo>
                      <a:lnTo>
                        <a:pt x="672" y="9303"/>
                      </a:lnTo>
                      <a:lnTo>
                        <a:pt x="664" y="9299"/>
                      </a:lnTo>
                      <a:lnTo>
                        <a:pt x="658" y="9296"/>
                      </a:lnTo>
                      <a:lnTo>
                        <a:pt x="649" y="9294"/>
                      </a:lnTo>
                      <a:lnTo>
                        <a:pt x="641" y="9293"/>
                      </a:lnTo>
                      <a:lnTo>
                        <a:pt x="628" y="9291"/>
                      </a:lnTo>
                      <a:lnTo>
                        <a:pt x="616" y="9289"/>
                      </a:lnTo>
                      <a:lnTo>
                        <a:pt x="605" y="9285"/>
                      </a:lnTo>
                      <a:lnTo>
                        <a:pt x="596" y="9282"/>
                      </a:lnTo>
                      <a:lnTo>
                        <a:pt x="587" y="9277"/>
                      </a:lnTo>
                      <a:lnTo>
                        <a:pt x="579" y="9270"/>
                      </a:lnTo>
                      <a:lnTo>
                        <a:pt x="573" y="9261"/>
                      </a:lnTo>
                      <a:lnTo>
                        <a:pt x="567" y="9251"/>
                      </a:lnTo>
                      <a:lnTo>
                        <a:pt x="562" y="9235"/>
                      </a:lnTo>
                      <a:lnTo>
                        <a:pt x="554" y="9221"/>
                      </a:lnTo>
                      <a:lnTo>
                        <a:pt x="547" y="9208"/>
                      </a:lnTo>
                      <a:lnTo>
                        <a:pt x="538" y="9195"/>
                      </a:lnTo>
                      <a:lnTo>
                        <a:pt x="531" y="9187"/>
                      </a:lnTo>
                      <a:lnTo>
                        <a:pt x="525" y="9182"/>
                      </a:lnTo>
                      <a:lnTo>
                        <a:pt x="522" y="9181"/>
                      </a:lnTo>
                      <a:lnTo>
                        <a:pt x="520" y="9181"/>
                      </a:lnTo>
                      <a:lnTo>
                        <a:pt x="515" y="9182"/>
                      </a:lnTo>
                      <a:lnTo>
                        <a:pt x="510" y="9186"/>
                      </a:lnTo>
                      <a:lnTo>
                        <a:pt x="505" y="9189"/>
                      </a:lnTo>
                      <a:lnTo>
                        <a:pt x="498" y="9192"/>
                      </a:lnTo>
                      <a:lnTo>
                        <a:pt x="492" y="9195"/>
                      </a:lnTo>
                      <a:lnTo>
                        <a:pt x="488" y="9196"/>
                      </a:lnTo>
                      <a:lnTo>
                        <a:pt x="486" y="9199"/>
                      </a:lnTo>
                      <a:lnTo>
                        <a:pt x="481" y="9205"/>
                      </a:lnTo>
                      <a:lnTo>
                        <a:pt x="470" y="9225"/>
                      </a:lnTo>
                      <a:lnTo>
                        <a:pt x="463" y="9235"/>
                      </a:lnTo>
                      <a:lnTo>
                        <a:pt x="457" y="9246"/>
                      </a:lnTo>
                      <a:lnTo>
                        <a:pt x="450" y="9255"/>
                      </a:lnTo>
                      <a:lnTo>
                        <a:pt x="446" y="9258"/>
                      </a:lnTo>
                      <a:lnTo>
                        <a:pt x="443" y="9261"/>
                      </a:lnTo>
                      <a:lnTo>
                        <a:pt x="432" y="9267"/>
                      </a:lnTo>
                      <a:lnTo>
                        <a:pt x="419" y="9272"/>
                      </a:lnTo>
                      <a:lnTo>
                        <a:pt x="406" y="9278"/>
                      </a:lnTo>
                      <a:lnTo>
                        <a:pt x="391" y="9285"/>
                      </a:lnTo>
                      <a:lnTo>
                        <a:pt x="378" y="9293"/>
                      </a:lnTo>
                      <a:lnTo>
                        <a:pt x="371" y="9297"/>
                      </a:lnTo>
                      <a:lnTo>
                        <a:pt x="366" y="9303"/>
                      </a:lnTo>
                      <a:lnTo>
                        <a:pt x="361" y="9307"/>
                      </a:lnTo>
                      <a:lnTo>
                        <a:pt x="357" y="9312"/>
                      </a:lnTo>
                      <a:lnTo>
                        <a:pt x="354" y="9319"/>
                      </a:lnTo>
                      <a:lnTo>
                        <a:pt x="353" y="9325"/>
                      </a:lnTo>
                      <a:lnTo>
                        <a:pt x="353" y="9328"/>
                      </a:lnTo>
                      <a:lnTo>
                        <a:pt x="354" y="9330"/>
                      </a:lnTo>
                      <a:lnTo>
                        <a:pt x="357" y="9332"/>
                      </a:lnTo>
                      <a:lnTo>
                        <a:pt x="360" y="9334"/>
                      </a:lnTo>
                      <a:lnTo>
                        <a:pt x="371" y="9339"/>
                      </a:lnTo>
                      <a:lnTo>
                        <a:pt x="385" y="9343"/>
                      </a:lnTo>
                      <a:lnTo>
                        <a:pt x="421" y="9349"/>
                      </a:lnTo>
                      <a:lnTo>
                        <a:pt x="463" y="9357"/>
                      </a:lnTo>
                      <a:lnTo>
                        <a:pt x="507" y="9365"/>
                      </a:lnTo>
                      <a:lnTo>
                        <a:pt x="527" y="9369"/>
                      </a:lnTo>
                      <a:lnTo>
                        <a:pt x="547" y="9374"/>
                      </a:lnTo>
                      <a:lnTo>
                        <a:pt x="563" y="9380"/>
                      </a:lnTo>
                      <a:lnTo>
                        <a:pt x="577" y="9386"/>
                      </a:lnTo>
                      <a:lnTo>
                        <a:pt x="583" y="9391"/>
                      </a:lnTo>
                      <a:lnTo>
                        <a:pt x="587" y="9394"/>
                      </a:lnTo>
                      <a:lnTo>
                        <a:pt x="590" y="9398"/>
                      </a:lnTo>
                      <a:lnTo>
                        <a:pt x="594" y="9403"/>
                      </a:lnTo>
                      <a:lnTo>
                        <a:pt x="547" y="9427"/>
                      </a:lnTo>
                      <a:lnTo>
                        <a:pt x="514" y="9446"/>
                      </a:lnTo>
                      <a:lnTo>
                        <a:pt x="496" y="9457"/>
                      </a:lnTo>
                      <a:lnTo>
                        <a:pt x="493" y="9460"/>
                      </a:lnTo>
                      <a:lnTo>
                        <a:pt x="492" y="9464"/>
                      </a:lnTo>
                      <a:lnTo>
                        <a:pt x="493" y="9469"/>
                      </a:lnTo>
                      <a:lnTo>
                        <a:pt x="495" y="9473"/>
                      </a:lnTo>
                      <a:lnTo>
                        <a:pt x="502" y="9484"/>
                      </a:lnTo>
                      <a:lnTo>
                        <a:pt x="509" y="9494"/>
                      </a:lnTo>
                      <a:lnTo>
                        <a:pt x="513" y="9500"/>
                      </a:lnTo>
                      <a:lnTo>
                        <a:pt x="514" y="9507"/>
                      </a:lnTo>
                      <a:lnTo>
                        <a:pt x="515" y="9514"/>
                      </a:lnTo>
                      <a:lnTo>
                        <a:pt x="515" y="9521"/>
                      </a:lnTo>
                      <a:lnTo>
                        <a:pt x="514" y="9526"/>
                      </a:lnTo>
                      <a:lnTo>
                        <a:pt x="512" y="9533"/>
                      </a:lnTo>
                      <a:lnTo>
                        <a:pt x="510" y="9539"/>
                      </a:lnTo>
                      <a:lnTo>
                        <a:pt x="507" y="9545"/>
                      </a:lnTo>
                      <a:lnTo>
                        <a:pt x="498" y="9557"/>
                      </a:lnTo>
                      <a:lnTo>
                        <a:pt x="488" y="9566"/>
                      </a:lnTo>
                      <a:lnTo>
                        <a:pt x="477" y="9576"/>
                      </a:lnTo>
                      <a:lnTo>
                        <a:pt x="468" y="9584"/>
                      </a:lnTo>
                      <a:lnTo>
                        <a:pt x="460" y="9590"/>
                      </a:lnTo>
                      <a:lnTo>
                        <a:pt x="455" y="9597"/>
                      </a:lnTo>
                      <a:lnTo>
                        <a:pt x="451" y="9604"/>
                      </a:lnTo>
                      <a:lnTo>
                        <a:pt x="449" y="9611"/>
                      </a:lnTo>
                      <a:lnTo>
                        <a:pt x="449" y="9618"/>
                      </a:lnTo>
                      <a:lnTo>
                        <a:pt x="450" y="9625"/>
                      </a:lnTo>
                      <a:lnTo>
                        <a:pt x="452" y="9633"/>
                      </a:lnTo>
                      <a:lnTo>
                        <a:pt x="456" y="9638"/>
                      </a:lnTo>
                      <a:lnTo>
                        <a:pt x="460" y="9643"/>
                      </a:lnTo>
                      <a:lnTo>
                        <a:pt x="466" y="9649"/>
                      </a:lnTo>
                      <a:lnTo>
                        <a:pt x="471" y="9653"/>
                      </a:lnTo>
                      <a:lnTo>
                        <a:pt x="479" y="9655"/>
                      </a:lnTo>
                      <a:lnTo>
                        <a:pt x="485" y="9658"/>
                      </a:lnTo>
                      <a:lnTo>
                        <a:pt x="494" y="9659"/>
                      </a:lnTo>
                      <a:lnTo>
                        <a:pt x="501" y="9658"/>
                      </a:lnTo>
                      <a:lnTo>
                        <a:pt x="510" y="9655"/>
                      </a:lnTo>
                      <a:lnTo>
                        <a:pt x="535" y="9646"/>
                      </a:lnTo>
                      <a:lnTo>
                        <a:pt x="547" y="9640"/>
                      </a:lnTo>
                      <a:lnTo>
                        <a:pt x="557" y="9634"/>
                      </a:lnTo>
                      <a:lnTo>
                        <a:pt x="565" y="9627"/>
                      </a:lnTo>
                      <a:lnTo>
                        <a:pt x="570" y="9623"/>
                      </a:lnTo>
                      <a:lnTo>
                        <a:pt x="573" y="9617"/>
                      </a:lnTo>
                      <a:lnTo>
                        <a:pt x="575" y="9613"/>
                      </a:lnTo>
                      <a:lnTo>
                        <a:pt x="578" y="9607"/>
                      </a:lnTo>
                      <a:lnTo>
                        <a:pt x="579" y="9600"/>
                      </a:lnTo>
                      <a:lnTo>
                        <a:pt x="581" y="9594"/>
                      </a:lnTo>
                      <a:lnTo>
                        <a:pt x="583" y="9582"/>
                      </a:lnTo>
                      <a:lnTo>
                        <a:pt x="585" y="9571"/>
                      </a:lnTo>
                      <a:lnTo>
                        <a:pt x="588" y="9559"/>
                      </a:lnTo>
                      <a:lnTo>
                        <a:pt x="592" y="9547"/>
                      </a:lnTo>
                      <a:lnTo>
                        <a:pt x="597" y="9536"/>
                      </a:lnTo>
                      <a:lnTo>
                        <a:pt x="602" y="9525"/>
                      </a:lnTo>
                      <a:lnTo>
                        <a:pt x="609" y="9515"/>
                      </a:lnTo>
                      <a:lnTo>
                        <a:pt x="614" y="9506"/>
                      </a:lnTo>
                      <a:lnTo>
                        <a:pt x="629" y="9485"/>
                      </a:lnTo>
                      <a:lnTo>
                        <a:pt x="647" y="9463"/>
                      </a:lnTo>
                      <a:lnTo>
                        <a:pt x="655" y="9454"/>
                      </a:lnTo>
                      <a:lnTo>
                        <a:pt x="665" y="9444"/>
                      </a:lnTo>
                      <a:lnTo>
                        <a:pt x="675" y="9436"/>
                      </a:lnTo>
                      <a:lnTo>
                        <a:pt x="686" y="9429"/>
                      </a:lnTo>
                      <a:lnTo>
                        <a:pt x="690" y="9426"/>
                      </a:lnTo>
                      <a:lnTo>
                        <a:pt x="696" y="9425"/>
                      </a:lnTo>
                      <a:lnTo>
                        <a:pt x="701" y="9426"/>
                      </a:lnTo>
                      <a:lnTo>
                        <a:pt x="705" y="9427"/>
                      </a:lnTo>
                      <a:lnTo>
                        <a:pt x="711" y="9429"/>
                      </a:lnTo>
                      <a:lnTo>
                        <a:pt x="715" y="9432"/>
                      </a:lnTo>
                      <a:lnTo>
                        <a:pt x="725" y="9438"/>
                      </a:lnTo>
                      <a:lnTo>
                        <a:pt x="733" y="9446"/>
                      </a:lnTo>
                      <a:lnTo>
                        <a:pt x="742" y="9455"/>
                      </a:lnTo>
                      <a:lnTo>
                        <a:pt x="750" y="9463"/>
                      </a:lnTo>
                      <a:lnTo>
                        <a:pt x="757" y="9470"/>
                      </a:lnTo>
                      <a:lnTo>
                        <a:pt x="768" y="9476"/>
                      </a:lnTo>
                      <a:lnTo>
                        <a:pt x="779" y="9483"/>
                      </a:lnTo>
                      <a:lnTo>
                        <a:pt x="790" y="9487"/>
                      </a:lnTo>
                      <a:lnTo>
                        <a:pt x="801" y="9492"/>
                      </a:lnTo>
                      <a:lnTo>
                        <a:pt x="822" y="9497"/>
                      </a:lnTo>
                      <a:lnTo>
                        <a:pt x="845" y="9501"/>
                      </a:lnTo>
                      <a:lnTo>
                        <a:pt x="867" y="9506"/>
                      </a:lnTo>
                      <a:lnTo>
                        <a:pt x="889" y="9510"/>
                      </a:lnTo>
                      <a:lnTo>
                        <a:pt x="899" y="9513"/>
                      </a:lnTo>
                      <a:lnTo>
                        <a:pt x="910" y="9516"/>
                      </a:lnTo>
                      <a:lnTo>
                        <a:pt x="921" y="9521"/>
                      </a:lnTo>
                      <a:lnTo>
                        <a:pt x="932" y="9526"/>
                      </a:lnTo>
                      <a:lnTo>
                        <a:pt x="1014" y="9572"/>
                      </a:lnTo>
                      <a:lnTo>
                        <a:pt x="1059" y="9598"/>
                      </a:lnTo>
                      <a:lnTo>
                        <a:pt x="1072" y="9607"/>
                      </a:lnTo>
                      <a:lnTo>
                        <a:pt x="1076" y="9609"/>
                      </a:lnTo>
                      <a:lnTo>
                        <a:pt x="1076" y="9611"/>
                      </a:lnTo>
                      <a:lnTo>
                        <a:pt x="1075" y="9612"/>
                      </a:lnTo>
                      <a:lnTo>
                        <a:pt x="1074" y="9613"/>
                      </a:lnTo>
                      <a:lnTo>
                        <a:pt x="1075" y="9615"/>
                      </a:lnTo>
                      <a:lnTo>
                        <a:pt x="1083" y="9622"/>
                      </a:lnTo>
                      <a:lnTo>
                        <a:pt x="1086" y="9626"/>
                      </a:lnTo>
                      <a:lnTo>
                        <a:pt x="1089" y="9630"/>
                      </a:lnTo>
                      <a:lnTo>
                        <a:pt x="1089" y="9634"/>
                      </a:lnTo>
                      <a:lnTo>
                        <a:pt x="1089" y="9636"/>
                      </a:lnTo>
                      <a:lnTo>
                        <a:pt x="1088" y="9639"/>
                      </a:lnTo>
                      <a:lnTo>
                        <a:pt x="1086" y="9641"/>
                      </a:lnTo>
                      <a:lnTo>
                        <a:pt x="1082" y="9649"/>
                      </a:lnTo>
                      <a:lnTo>
                        <a:pt x="1077" y="9655"/>
                      </a:lnTo>
                      <a:lnTo>
                        <a:pt x="1074" y="9661"/>
                      </a:lnTo>
                      <a:lnTo>
                        <a:pt x="1072" y="9667"/>
                      </a:lnTo>
                      <a:lnTo>
                        <a:pt x="1072" y="9673"/>
                      </a:lnTo>
                      <a:lnTo>
                        <a:pt x="1071" y="9678"/>
                      </a:lnTo>
                      <a:lnTo>
                        <a:pt x="1072" y="9684"/>
                      </a:lnTo>
                      <a:lnTo>
                        <a:pt x="1074" y="9689"/>
                      </a:lnTo>
                      <a:lnTo>
                        <a:pt x="1076" y="9694"/>
                      </a:lnTo>
                      <a:lnTo>
                        <a:pt x="1080" y="9700"/>
                      </a:lnTo>
                      <a:lnTo>
                        <a:pt x="1087" y="9710"/>
                      </a:lnTo>
                      <a:lnTo>
                        <a:pt x="1097" y="9720"/>
                      </a:lnTo>
                      <a:lnTo>
                        <a:pt x="1109" y="9731"/>
                      </a:lnTo>
                      <a:lnTo>
                        <a:pt x="1128" y="9750"/>
                      </a:lnTo>
                      <a:lnTo>
                        <a:pt x="1136" y="9757"/>
                      </a:lnTo>
                      <a:lnTo>
                        <a:pt x="1141" y="9765"/>
                      </a:lnTo>
                      <a:lnTo>
                        <a:pt x="1146" y="9774"/>
                      </a:lnTo>
                      <a:lnTo>
                        <a:pt x="1149" y="9783"/>
                      </a:lnTo>
                      <a:lnTo>
                        <a:pt x="1150" y="9794"/>
                      </a:lnTo>
                      <a:lnTo>
                        <a:pt x="1151" y="9808"/>
                      </a:lnTo>
                      <a:lnTo>
                        <a:pt x="1151" y="9821"/>
                      </a:lnTo>
                      <a:lnTo>
                        <a:pt x="1150" y="9837"/>
                      </a:lnTo>
                      <a:lnTo>
                        <a:pt x="1147" y="9854"/>
                      </a:lnTo>
                      <a:lnTo>
                        <a:pt x="1144" y="9871"/>
                      </a:lnTo>
                      <a:lnTo>
                        <a:pt x="1138" y="9888"/>
                      </a:lnTo>
                      <a:lnTo>
                        <a:pt x="1134" y="9894"/>
                      </a:lnTo>
                      <a:lnTo>
                        <a:pt x="1131" y="9901"/>
                      </a:lnTo>
                      <a:lnTo>
                        <a:pt x="1125" y="9907"/>
                      </a:lnTo>
                      <a:lnTo>
                        <a:pt x="1120" y="9911"/>
                      </a:lnTo>
                      <a:lnTo>
                        <a:pt x="1114" y="9915"/>
                      </a:lnTo>
                      <a:lnTo>
                        <a:pt x="1107" y="9917"/>
                      </a:lnTo>
                      <a:lnTo>
                        <a:pt x="1087" y="9919"/>
                      </a:lnTo>
                      <a:lnTo>
                        <a:pt x="1068" y="9920"/>
                      </a:lnTo>
                      <a:lnTo>
                        <a:pt x="1047" y="9919"/>
                      </a:lnTo>
                      <a:lnTo>
                        <a:pt x="1026" y="9917"/>
                      </a:lnTo>
                      <a:lnTo>
                        <a:pt x="985" y="9914"/>
                      </a:lnTo>
                      <a:lnTo>
                        <a:pt x="965" y="9913"/>
                      </a:lnTo>
                      <a:lnTo>
                        <a:pt x="944" y="9914"/>
                      </a:lnTo>
                      <a:lnTo>
                        <a:pt x="919" y="9915"/>
                      </a:lnTo>
                      <a:lnTo>
                        <a:pt x="894" y="9915"/>
                      </a:lnTo>
                      <a:lnTo>
                        <a:pt x="844" y="9915"/>
                      </a:lnTo>
                      <a:lnTo>
                        <a:pt x="838" y="9915"/>
                      </a:lnTo>
                      <a:lnTo>
                        <a:pt x="830" y="9916"/>
                      </a:lnTo>
                      <a:lnTo>
                        <a:pt x="817" y="9919"/>
                      </a:lnTo>
                      <a:lnTo>
                        <a:pt x="804" y="9924"/>
                      </a:lnTo>
                      <a:lnTo>
                        <a:pt x="792" y="9931"/>
                      </a:lnTo>
                      <a:lnTo>
                        <a:pt x="767" y="9946"/>
                      </a:lnTo>
                      <a:lnTo>
                        <a:pt x="755" y="9953"/>
                      </a:lnTo>
                      <a:lnTo>
                        <a:pt x="741" y="9958"/>
                      </a:lnTo>
                      <a:lnTo>
                        <a:pt x="731" y="9961"/>
                      </a:lnTo>
                      <a:lnTo>
                        <a:pt x="720" y="9964"/>
                      </a:lnTo>
                      <a:lnTo>
                        <a:pt x="709" y="9966"/>
                      </a:lnTo>
                      <a:lnTo>
                        <a:pt x="698" y="9967"/>
                      </a:lnTo>
                      <a:lnTo>
                        <a:pt x="674" y="9967"/>
                      </a:lnTo>
                      <a:lnTo>
                        <a:pt x="650" y="9966"/>
                      </a:lnTo>
                      <a:lnTo>
                        <a:pt x="602" y="9962"/>
                      </a:lnTo>
                      <a:lnTo>
                        <a:pt x="579" y="9961"/>
                      </a:lnTo>
                      <a:lnTo>
                        <a:pt x="557" y="9964"/>
                      </a:lnTo>
                      <a:lnTo>
                        <a:pt x="546" y="9965"/>
                      </a:lnTo>
                      <a:lnTo>
                        <a:pt x="536" y="9968"/>
                      </a:lnTo>
                      <a:lnTo>
                        <a:pt x="526" y="9972"/>
                      </a:lnTo>
                      <a:lnTo>
                        <a:pt x="517" y="9977"/>
                      </a:lnTo>
                      <a:lnTo>
                        <a:pt x="498" y="9986"/>
                      </a:lnTo>
                      <a:lnTo>
                        <a:pt x="480" y="9997"/>
                      </a:lnTo>
                      <a:lnTo>
                        <a:pt x="470" y="10002"/>
                      </a:lnTo>
                      <a:lnTo>
                        <a:pt x="459" y="10005"/>
                      </a:lnTo>
                      <a:lnTo>
                        <a:pt x="438" y="10011"/>
                      </a:lnTo>
                      <a:lnTo>
                        <a:pt x="418" y="10015"/>
                      </a:lnTo>
                      <a:lnTo>
                        <a:pt x="396" y="10017"/>
                      </a:lnTo>
                      <a:lnTo>
                        <a:pt x="373" y="10018"/>
                      </a:lnTo>
                      <a:lnTo>
                        <a:pt x="352" y="10018"/>
                      </a:lnTo>
                      <a:lnTo>
                        <a:pt x="309" y="10018"/>
                      </a:lnTo>
                      <a:lnTo>
                        <a:pt x="260" y="10017"/>
                      </a:lnTo>
                      <a:lnTo>
                        <a:pt x="232" y="10017"/>
                      </a:lnTo>
                      <a:lnTo>
                        <a:pt x="202" y="10017"/>
                      </a:lnTo>
                      <a:lnTo>
                        <a:pt x="173" y="10019"/>
                      </a:lnTo>
                      <a:lnTo>
                        <a:pt x="158" y="10021"/>
                      </a:lnTo>
                      <a:lnTo>
                        <a:pt x="145" y="10023"/>
                      </a:lnTo>
                      <a:lnTo>
                        <a:pt x="134" y="10026"/>
                      </a:lnTo>
                      <a:lnTo>
                        <a:pt x="123" y="10031"/>
                      </a:lnTo>
                      <a:lnTo>
                        <a:pt x="113" y="10035"/>
                      </a:lnTo>
                      <a:lnTo>
                        <a:pt x="105" y="10042"/>
                      </a:lnTo>
                      <a:lnTo>
                        <a:pt x="103" y="10044"/>
                      </a:lnTo>
                      <a:lnTo>
                        <a:pt x="103" y="10047"/>
                      </a:lnTo>
                      <a:lnTo>
                        <a:pt x="104" y="10050"/>
                      </a:lnTo>
                      <a:lnTo>
                        <a:pt x="107" y="10054"/>
                      </a:lnTo>
                      <a:lnTo>
                        <a:pt x="114" y="10062"/>
                      </a:lnTo>
                      <a:lnTo>
                        <a:pt x="125" y="10072"/>
                      </a:lnTo>
                      <a:lnTo>
                        <a:pt x="136" y="10080"/>
                      </a:lnTo>
                      <a:lnTo>
                        <a:pt x="147" y="10087"/>
                      </a:lnTo>
                      <a:lnTo>
                        <a:pt x="155" y="10093"/>
                      </a:lnTo>
                      <a:lnTo>
                        <a:pt x="162" y="10095"/>
                      </a:lnTo>
                      <a:lnTo>
                        <a:pt x="180" y="10098"/>
                      </a:lnTo>
                      <a:lnTo>
                        <a:pt x="198" y="10099"/>
                      </a:lnTo>
                      <a:lnTo>
                        <a:pt x="232" y="10100"/>
                      </a:lnTo>
                      <a:lnTo>
                        <a:pt x="251" y="10100"/>
                      </a:lnTo>
                      <a:lnTo>
                        <a:pt x="268" y="10102"/>
                      </a:lnTo>
                      <a:lnTo>
                        <a:pt x="285" y="10107"/>
                      </a:lnTo>
                      <a:lnTo>
                        <a:pt x="294" y="10110"/>
                      </a:lnTo>
                      <a:lnTo>
                        <a:pt x="302" y="10113"/>
                      </a:lnTo>
                      <a:lnTo>
                        <a:pt x="321" y="10123"/>
                      </a:lnTo>
                      <a:lnTo>
                        <a:pt x="340" y="10133"/>
                      </a:lnTo>
                      <a:lnTo>
                        <a:pt x="378" y="10152"/>
                      </a:lnTo>
                      <a:lnTo>
                        <a:pt x="396" y="10162"/>
                      </a:lnTo>
                      <a:lnTo>
                        <a:pt x="416" y="10170"/>
                      </a:lnTo>
                      <a:lnTo>
                        <a:pt x="435" y="10176"/>
                      </a:lnTo>
                      <a:lnTo>
                        <a:pt x="456" y="10182"/>
                      </a:lnTo>
                      <a:lnTo>
                        <a:pt x="474" y="10186"/>
                      </a:lnTo>
                      <a:lnTo>
                        <a:pt x="486" y="10187"/>
                      </a:lnTo>
                      <a:lnTo>
                        <a:pt x="497" y="10189"/>
                      </a:lnTo>
                      <a:lnTo>
                        <a:pt x="507" y="10188"/>
                      </a:lnTo>
                      <a:lnTo>
                        <a:pt x="511" y="10187"/>
                      </a:lnTo>
                      <a:lnTo>
                        <a:pt x="513" y="10185"/>
                      </a:lnTo>
                      <a:lnTo>
                        <a:pt x="515" y="10183"/>
                      </a:lnTo>
                      <a:lnTo>
                        <a:pt x="515" y="10178"/>
                      </a:lnTo>
                      <a:lnTo>
                        <a:pt x="514" y="10174"/>
                      </a:lnTo>
                      <a:lnTo>
                        <a:pt x="511" y="10169"/>
                      </a:lnTo>
                      <a:lnTo>
                        <a:pt x="506" y="10157"/>
                      </a:lnTo>
                      <a:lnTo>
                        <a:pt x="505" y="10152"/>
                      </a:lnTo>
                      <a:lnTo>
                        <a:pt x="503" y="10148"/>
                      </a:lnTo>
                      <a:lnTo>
                        <a:pt x="503" y="10144"/>
                      </a:lnTo>
                      <a:lnTo>
                        <a:pt x="505" y="10140"/>
                      </a:lnTo>
                      <a:lnTo>
                        <a:pt x="506" y="10137"/>
                      </a:lnTo>
                      <a:lnTo>
                        <a:pt x="508" y="10136"/>
                      </a:lnTo>
                      <a:lnTo>
                        <a:pt x="510" y="10134"/>
                      </a:lnTo>
                      <a:lnTo>
                        <a:pt x="513" y="10133"/>
                      </a:lnTo>
                      <a:lnTo>
                        <a:pt x="518" y="10133"/>
                      </a:lnTo>
                      <a:lnTo>
                        <a:pt x="521" y="10134"/>
                      </a:lnTo>
                      <a:lnTo>
                        <a:pt x="531" y="10137"/>
                      </a:lnTo>
                      <a:lnTo>
                        <a:pt x="541" y="10144"/>
                      </a:lnTo>
                      <a:lnTo>
                        <a:pt x="571" y="10165"/>
                      </a:lnTo>
                      <a:lnTo>
                        <a:pt x="601" y="10187"/>
                      </a:lnTo>
                      <a:lnTo>
                        <a:pt x="632" y="10209"/>
                      </a:lnTo>
                      <a:lnTo>
                        <a:pt x="662" y="10232"/>
                      </a:lnTo>
                      <a:lnTo>
                        <a:pt x="691" y="10255"/>
                      </a:lnTo>
                      <a:lnTo>
                        <a:pt x="704" y="10267"/>
                      </a:lnTo>
                      <a:lnTo>
                        <a:pt x="717" y="10280"/>
                      </a:lnTo>
                      <a:lnTo>
                        <a:pt x="730" y="10294"/>
                      </a:lnTo>
                      <a:lnTo>
                        <a:pt x="742" y="10309"/>
                      </a:lnTo>
                      <a:lnTo>
                        <a:pt x="752" y="10324"/>
                      </a:lnTo>
                      <a:lnTo>
                        <a:pt x="762" y="10339"/>
                      </a:lnTo>
                      <a:lnTo>
                        <a:pt x="788" y="10386"/>
                      </a:lnTo>
                      <a:lnTo>
                        <a:pt x="814" y="10433"/>
                      </a:lnTo>
                      <a:lnTo>
                        <a:pt x="840" y="10481"/>
                      </a:lnTo>
                      <a:lnTo>
                        <a:pt x="854" y="10504"/>
                      </a:lnTo>
                      <a:lnTo>
                        <a:pt x="868" y="10528"/>
                      </a:lnTo>
                      <a:lnTo>
                        <a:pt x="883" y="10551"/>
                      </a:lnTo>
                      <a:lnTo>
                        <a:pt x="897" y="10574"/>
                      </a:lnTo>
                      <a:lnTo>
                        <a:pt x="910" y="10598"/>
                      </a:lnTo>
                      <a:lnTo>
                        <a:pt x="922" y="10623"/>
                      </a:lnTo>
                      <a:lnTo>
                        <a:pt x="932" y="10648"/>
                      </a:lnTo>
                      <a:lnTo>
                        <a:pt x="941" y="10674"/>
                      </a:lnTo>
                      <a:lnTo>
                        <a:pt x="947" y="10700"/>
                      </a:lnTo>
                      <a:lnTo>
                        <a:pt x="950" y="10727"/>
                      </a:lnTo>
                      <a:lnTo>
                        <a:pt x="950" y="10737"/>
                      </a:lnTo>
                      <a:lnTo>
                        <a:pt x="948" y="10745"/>
                      </a:lnTo>
                      <a:lnTo>
                        <a:pt x="945" y="10753"/>
                      </a:lnTo>
                      <a:lnTo>
                        <a:pt x="941" y="10760"/>
                      </a:lnTo>
                      <a:lnTo>
                        <a:pt x="935" y="10767"/>
                      </a:lnTo>
                      <a:lnTo>
                        <a:pt x="929" y="10773"/>
                      </a:lnTo>
                      <a:lnTo>
                        <a:pt x="914" y="10784"/>
                      </a:lnTo>
                      <a:lnTo>
                        <a:pt x="899" y="10795"/>
                      </a:lnTo>
                      <a:lnTo>
                        <a:pt x="894" y="10800"/>
                      </a:lnTo>
                      <a:lnTo>
                        <a:pt x="889" y="10807"/>
                      </a:lnTo>
                      <a:lnTo>
                        <a:pt x="884" y="10813"/>
                      </a:lnTo>
                      <a:lnTo>
                        <a:pt x="881" y="10820"/>
                      </a:lnTo>
                      <a:lnTo>
                        <a:pt x="880" y="10826"/>
                      </a:lnTo>
                      <a:lnTo>
                        <a:pt x="880" y="10834"/>
                      </a:lnTo>
                      <a:lnTo>
                        <a:pt x="883" y="10845"/>
                      </a:lnTo>
                      <a:lnTo>
                        <a:pt x="888" y="10853"/>
                      </a:lnTo>
                      <a:lnTo>
                        <a:pt x="893" y="10860"/>
                      </a:lnTo>
                      <a:lnTo>
                        <a:pt x="898" y="10864"/>
                      </a:lnTo>
                      <a:lnTo>
                        <a:pt x="905" y="10867"/>
                      </a:lnTo>
                      <a:lnTo>
                        <a:pt x="913" y="10869"/>
                      </a:lnTo>
                      <a:lnTo>
                        <a:pt x="920" y="10869"/>
                      </a:lnTo>
                      <a:lnTo>
                        <a:pt x="928" y="10867"/>
                      </a:lnTo>
                      <a:lnTo>
                        <a:pt x="945" y="10863"/>
                      </a:lnTo>
                      <a:lnTo>
                        <a:pt x="961" y="10859"/>
                      </a:lnTo>
                      <a:lnTo>
                        <a:pt x="969" y="10858"/>
                      </a:lnTo>
                      <a:lnTo>
                        <a:pt x="975" y="10857"/>
                      </a:lnTo>
                      <a:lnTo>
                        <a:pt x="983" y="10857"/>
                      </a:lnTo>
                      <a:lnTo>
                        <a:pt x="988" y="10859"/>
                      </a:lnTo>
                      <a:lnTo>
                        <a:pt x="1101" y="10903"/>
                      </a:lnTo>
                      <a:lnTo>
                        <a:pt x="1108" y="10905"/>
                      </a:lnTo>
                      <a:lnTo>
                        <a:pt x="1114" y="10905"/>
                      </a:lnTo>
                      <a:lnTo>
                        <a:pt x="1122" y="10903"/>
                      </a:lnTo>
                      <a:lnTo>
                        <a:pt x="1131" y="10901"/>
                      </a:lnTo>
                      <a:lnTo>
                        <a:pt x="1150" y="10895"/>
                      </a:lnTo>
                      <a:lnTo>
                        <a:pt x="1169" y="10886"/>
                      </a:lnTo>
                      <a:lnTo>
                        <a:pt x="1202" y="10870"/>
                      </a:lnTo>
                      <a:lnTo>
                        <a:pt x="1213" y="10864"/>
                      </a:lnTo>
                      <a:lnTo>
                        <a:pt x="1217" y="10862"/>
                      </a:lnTo>
                      <a:lnTo>
                        <a:pt x="1221" y="10864"/>
                      </a:lnTo>
                      <a:lnTo>
                        <a:pt x="1224" y="10867"/>
                      </a:lnTo>
                      <a:lnTo>
                        <a:pt x="1233" y="10870"/>
                      </a:lnTo>
                      <a:lnTo>
                        <a:pt x="1241" y="10871"/>
                      </a:lnTo>
                      <a:lnTo>
                        <a:pt x="1250" y="10870"/>
                      </a:lnTo>
                      <a:lnTo>
                        <a:pt x="1261" y="10866"/>
                      </a:lnTo>
                      <a:lnTo>
                        <a:pt x="1271" y="10862"/>
                      </a:lnTo>
                      <a:lnTo>
                        <a:pt x="1281" y="10857"/>
                      </a:lnTo>
                      <a:lnTo>
                        <a:pt x="1292" y="10851"/>
                      </a:lnTo>
                      <a:lnTo>
                        <a:pt x="1314" y="10837"/>
                      </a:lnTo>
                      <a:lnTo>
                        <a:pt x="1333" y="10822"/>
                      </a:lnTo>
                      <a:lnTo>
                        <a:pt x="1364" y="10799"/>
                      </a:lnTo>
                      <a:lnTo>
                        <a:pt x="1367" y="10795"/>
                      </a:lnTo>
                      <a:lnTo>
                        <a:pt x="1369" y="10789"/>
                      </a:lnTo>
                      <a:lnTo>
                        <a:pt x="1369" y="10783"/>
                      </a:lnTo>
                      <a:lnTo>
                        <a:pt x="1368" y="10776"/>
                      </a:lnTo>
                      <a:lnTo>
                        <a:pt x="1366" y="10770"/>
                      </a:lnTo>
                      <a:lnTo>
                        <a:pt x="1364" y="10762"/>
                      </a:lnTo>
                      <a:lnTo>
                        <a:pt x="1355" y="10747"/>
                      </a:lnTo>
                      <a:lnTo>
                        <a:pt x="1346" y="10734"/>
                      </a:lnTo>
                      <a:lnTo>
                        <a:pt x="1337" y="10723"/>
                      </a:lnTo>
                      <a:lnTo>
                        <a:pt x="1329" y="10716"/>
                      </a:lnTo>
                      <a:lnTo>
                        <a:pt x="1326" y="10714"/>
                      </a:lnTo>
                      <a:lnTo>
                        <a:pt x="1324" y="10716"/>
                      </a:lnTo>
                      <a:lnTo>
                        <a:pt x="1322" y="10717"/>
                      </a:lnTo>
                      <a:lnTo>
                        <a:pt x="1320" y="10717"/>
                      </a:lnTo>
                      <a:lnTo>
                        <a:pt x="1316" y="10716"/>
                      </a:lnTo>
                      <a:lnTo>
                        <a:pt x="1312" y="10712"/>
                      </a:lnTo>
                      <a:lnTo>
                        <a:pt x="1307" y="10707"/>
                      </a:lnTo>
                      <a:lnTo>
                        <a:pt x="1303" y="10700"/>
                      </a:lnTo>
                      <a:lnTo>
                        <a:pt x="1299" y="10693"/>
                      </a:lnTo>
                      <a:lnTo>
                        <a:pt x="1294" y="10683"/>
                      </a:lnTo>
                      <a:lnTo>
                        <a:pt x="1291" y="10673"/>
                      </a:lnTo>
                      <a:lnTo>
                        <a:pt x="1289" y="10663"/>
                      </a:lnTo>
                      <a:lnTo>
                        <a:pt x="1287" y="10654"/>
                      </a:lnTo>
                      <a:lnTo>
                        <a:pt x="1286" y="10644"/>
                      </a:lnTo>
                      <a:lnTo>
                        <a:pt x="1286" y="10634"/>
                      </a:lnTo>
                      <a:lnTo>
                        <a:pt x="1288" y="10625"/>
                      </a:lnTo>
                      <a:lnTo>
                        <a:pt x="1290" y="10618"/>
                      </a:lnTo>
                      <a:lnTo>
                        <a:pt x="1294" y="10612"/>
                      </a:lnTo>
                      <a:lnTo>
                        <a:pt x="1298" y="10610"/>
                      </a:lnTo>
                      <a:lnTo>
                        <a:pt x="1301" y="10608"/>
                      </a:lnTo>
                      <a:lnTo>
                        <a:pt x="1303" y="10617"/>
                      </a:lnTo>
                      <a:lnTo>
                        <a:pt x="1308" y="10635"/>
                      </a:lnTo>
                      <a:lnTo>
                        <a:pt x="1317" y="10655"/>
                      </a:lnTo>
                      <a:lnTo>
                        <a:pt x="1320" y="10661"/>
                      </a:lnTo>
                      <a:lnTo>
                        <a:pt x="1324" y="10666"/>
                      </a:lnTo>
                      <a:lnTo>
                        <a:pt x="1328" y="10668"/>
                      </a:lnTo>
                      <a:lnTo>
                        <a:pt x="1333" y="10669"/>
                      </a:lnTo>
                      <a:lnTo>
                        <a:pt x="1343" y="10670"/>
                      </a:lnTo>
                      <a:lnTo>
                        <a:pt x="1354" y="10670"/>
                      </a:lnTo>
                      <a:lnTo>
                        <a:pt x="1365" y="10669"/>
                      </a:lnTo>
                      <a:lnTo>
                        <a:pt x="1376" y="10666"/>
                      </a:lnTo>
                      <a:lnTo>
                        <a:pt x="1387" y="10662"/>
                      </a:lnTo>
                      <a:lnTo>
                        <a:pt x="1405" y="10656"/>
                      </a:lnTo>
                      <a:lnTo>
                        <a:pt x="1414" y="10651"/>
                      </a:lnTo>
                      <a:lnTo>
                        <a:pt x="1422" y="10646"/>
                      </a:lnTo>
                      <a:lnTo>
                        <a:pt x="1440" y="10637"/>
                      </a:lnTo>
                      <a:lnTo>
                        <a:pt x="1448" y="10633"/>
                      </a:lnTo>
                      <a:lnTo>
                        <a:pt x="1457" y="10630"/>
                      </a:lnTo>
                      <a:lnTo>
                        <a:pt x="1467" y="10628"/>
                      </a:lnTo>
                      <a:lnTo>
                        <a:pt x="1477" y="10628"/>
                      </a:lnTo>
                      <a:lnTo>
                        <a:pt x="1494" y="10630"/>
                      </a:lnTo>
                      <a:lnTo>
                        <a:pt x="1510" y="10633"/>
                      </a:lnTo>
                      <a:lnTo>
                        <a:pt x="1544" y="10641"/>
                      </a:lnTo>
                      <a:lnTo>
                        <a:pt x="1578" y="10649"/>
                      </a:lnTo>
                      <a:lnTo>
                        <a:pt x="1594" y="10654"/>
                      </a:lnTo>
                      <a:lnTo>
                        <a:pt x="1611" y="10657"/>
                      </a:lnTo>
                      <a:lnTo>
                        <a:pt x="1623" y="10660"/>
                      </a:lnTo>
                      <a:lnTo>
                        <a:pt x="1640" y="10667"/>
                      </a:lnTo>
                      <a:lnTo>
                        <a:pt x="1685" y="10684"/>
                      </a:lnTo>
                      <a:lnTo>
                        <a:pt x="1708" y="10692"/>
                      </a:lnTo>
                      <a:lnTo>
                        <a:pt x="1728" y="10697"/>
                      </a:lnTo>
                      <a:lnTo>
                        <a:pt x="1737" y="10698"/>
                      </a:lnTo>
                      <a:lnTo>
                        <a:pt x="1745" y="10698"/>
                      </a:lnTo>
                      <a:lnTo>
                        <a:pt x="1750" y="10697"/>
                      </a:lnTo>
                      <a:lnTo>
                        <a:pt x="1753" y="10695"/>
                      </a:lnTo>
                      <a:lnTo>
                        <a:pt x="1763" y="10684"/>
                      </a:lnTo>
                      <a:lnTo>
                        <a:pt x="1771" y="10675"/>
                      </a:lnTo>
                      <a:lnTo>
                        <a:pt x="1775" y="10668"/>
                      </a:lnTo>
                      <a:lnTo>
                        <a:pt x="1777" y="10662"/>
                      </a:lnTo>
                      <a:lnTo>
                        <a:pt x="1778" y="10658"/>
                      </a:lnTo>
                      <a:lnTo>
                        <a:pt x="1777" y="10654"/>
                      </a:lnTo>
                      <a:lnTo>
                        <a:pt x="1774" y="10651"/>
                      </a:lnTo>
                      <a:lnTo>
                        <a:pt x="1771" y="10648"/>
                      </a:lnTo>
                      <a:lnTo>
                        <a:pt x="1761" y="10643"/>
                      </a:lnTo>
                      <a:lnTo>
                        <a:pt x="1757" y="10640"/>
                      </a:lnTo>
                      <a:lnTo>
                        <a:pt x="1751" y="10635"/>
                      </a:lnTo>
                      <a:lnTo>
                        <a:pt x="1747" y="10629"/>
                      </a:lnTo>
                      <a:lnTo>
                        <a:pt x="1742" y="10622"/>
                      </a:lnTo>
                      <a:lnTo>
                        <a:pt x="1739" y="10612"/>
                      </a:lnTo>
                      <a:lnTo>
                        <a:pt x="1737" y="10602"/>
                      </a:lnTo>
                      <a:lnTo>
                        <a:pt x="1738" y="10591"/>
                      </a:lnTo>
                      <a:lnTo>
                        <a:pt x="1738" y="10587"/>
                      </a:lnTo>
                      <a:lnTo>
                        <a:pt x="1740" y="10583"/>
                      </a:lnTo>
                      <a:lnTo>
                        <a:pt x="1742" y="10580"/>
                      </a:lnTo>
                      <a:lnTo>
                        <a:pt x="1745" y="10578"/>
                      </a:lnTo>
                      <a:lnTo>
                        <a:pt x="1750" y="10574"/>
                      </a:lnTo>
                      <a:lnTo>
                        <a:pt x="1758" y="10572"/>
                      </a:lnTo>
                      <a:lnTo>
                        <a:pt x="1766" y="10571"/>
                      </a:lnTo>
                      <a:lnTo>
                        <a:pt x="1776" y="10572"/>
                      </a:lnTo>
                      <a:lnTo>
                        <a:pt x="1786" y="10574"/>
                      </a:lnTo>
                      <a:lnTo>
                        <a:pt x="1797" y="10577"/>
                      </a:lnTo>
                      <a:lnTo>
                        <a:pt x="1808" y="10580"/>
                      </a:lnTo>
                      <a:lnTo>
                        <a:pt x="1827" y="10589"/>
                      </a:lnTo>
                      <a:lnTo>
                        <a:pt x="1844" y="10596"/>
                      </a:lnTo>
                      <a:lnTo>
                        <a:pt x="1857" y="10603"/>
                      </a:lnTo>
                      <a:lnTo>
                        <a:pt x="1890" y="10622"/>
                      </a:lnTo>
                      <a:lnTo>
                        <a:pt x="1903" y="10631"/>
                      </a:lnTo>
                      <a:lnTo>
                        <a:pt x="1914" y="10641"/>
                      </a:lnTo>
                      <a:lnTo>
                        <a:pt x="1918" y="10646"/>
                      </a:lnTo>
                      <a:lnTo>
                        <a:pt x="1921" y="10651"/>
                      </a:lnTo>
                      <a:lnTo>
                        <a:pt x="1925" y="10658"/>
                      </a:lnTo>
                      <a:lnTo>
                        <a:pt x="1928" y="10666"/>
                      </a:lnTo>
                      <a:lnTo>
                        <a:pt x="1930" y="10673"/>
                      </a:lnTo>
                      <a:lnTo>
                        <a:pt x="1932" y="10682"/>
                      </a:lnTo>
                      <a:lnTo>
                        <a:pt x="1934" y="10702"/>
                      </a:lnTo>
                      <a:lnTo>
                        <a:pt x="1936" y="10712"/>
                      </a:lnTo>
                      <a:lnTo>
                        <a:pt x="1938" y="10722"/>
                      </a:lnTo>
                      <a:lnTo>
                        <a:pt x="1942" y="10733"/>
                      </a:lnTo>
                      <a:lnTo>
                        <a:pt x="1946" y="10743"/>
                      </a:lnTo>
                      <a:lnTo>
                        <a:pt x="1951" y="10752"/>
                      </a:lnTo>
                      <a:lnTo>
                        <a:pt x="1957" y="10762"/>
                      </a:lnTo>
                      <a:lnTo>
                        <a:pt x="1970" y="10781"/>
                      </a:lnTo>
                      <a:lnTo>
                        <a:pt x="1985" y="10798"/>
                      </a:lnTo>
                      <a:lnTo>
                        <a:pt x="2002" y="10814"/>
                      </a:lnTo>
                      <a:lnTo>
                        <a:pt x="2018" y="10829"/>
                      </a:lnTo>
                      <a:lnTo>
                        <a:pt x="2033" y="10842"/>
                      </a:lnTo>
                      <a:lnTo>
                        <a:pt x="2046" y="10851"/>
                      </a:lnTo>
                      <a:lnTo>
                        <a:pt x="2058" y="10859"/>
                      </a:lnTo>
                      <a:lnTo>
                        <a:pt x="2069" y="10865"/>
                      </a:lnTo>
                      <a:lnTo>
                        <a:pt x="2081" y="10872"/>
                      </a:lnTo>
                      <a:lnTo>
                        <a:pt x="2093" y="10876"/>
                      </a:lnTo>
                      <a:lnTo>
                        <a:pt x="2104" y="10879"/>
                      </a:lnTo>
                      <a:lnTo>
                        <a:pt x="2115" y="10883"/>
                      </a:lnTo>
                      <a:lnTo>
                        <a:pt x="2127" y="10885"/>
                      </a:lnTo>
                      <a:lnTo>
                        <a:pt x="2138" y="10886"/>
                      </a:lnTo>
                      <a:lnTo>
                        <a:pt x="2150" y="10887"/>
                      </a:lnTo>
                      <a:lnTo>
                        <a:pt x="2174" y="10887"/>
                      </a:lnTo>
                      <a:lnTo>
                        <a:pt x="2200" y="10885"/>
                      </a:lnTo>
                      <a:lnTo>
                        <a:pt x="2229" y="10880"/>
                      </a:lnTo>
                      <a:lnTo>
                        <a:pt x="2234" y="10879"/>
                      </a:lnTo>
                      <a:lnTo>
                        <a:pt x="2238" y="10878"/>
                      </a:lnTo>
                      <a:lnTo>
                        <a:pt x="2242" y="10876"/>
                      </a:lnTo>
                      <a:lnTo>
                        <a:pt x="2245" y="10873"/>
                      </a:lnTo>
                      <a:lnTo>
                        <a:pt x="2250" y="10866"/>
                      </a:lnTo>
                      <a:lnTo>
                        <a:pt x="2253" y="10860"/>
                      </a:lnTo>
                      <a:lnTo>
                        <a:pt x="2261" y="10845"/>
                      </a:lnTo>
                      <a:lnTo>
                        <a:pt x="2266" y="10838"/>
                      </a:lnTo>
                      <a:lnTo>
                        <a:pt x="2272" y="10833"/>
                      </a:lnTo>
                      <a:lnTo>
                        <a:pt x="2274" y="10832"/>
                      </a:lnTo>
                      <a:lnTo>
                        <a:pt x="2278" y="10832"/>
                      </a:lnTo>
                      <a:lnTo>
                        <a:pt x="2282" y="10833"/>
                      </a:lnTo>
                      <a:lnTo>
                        <a:pt x="2286" y="10835"/>
                      </a:lnTo>
                      <a:lnTo>
                        <a:pt x="2296" y="10840"/>
                      </a:lnTo>
                      <a:lnTo>
                        <a:pt x="2306" y="10848"/>
                      </a:lnTo>
                      <a:lnTo>
                        <a:pt x="2323" y="10865"/>
                      </a:lnTo>
                      <a:lnTo>
                        <a:pt x="2335" y="10876"/>
                      </a:lnTo>
                      <a:lnTo>
                        <a:pt x="2354" y="10893"/>
                      </a:lnTo>
                      <a:lnTo>
                        <a:pt x="2373" y="10910"/>
                      </a:lnTo>
                      <a:lnTo>
                        <a:pt x="2391" y="10923"/>
                      </a:lnTo>
                      <a:lnTo>
                        <a:pt x="2400" y="10928"/>
                      </a:lnTo>
                      <a:lnTo>
                        <a:pt x="2410" y="10933"/>
                      </a:lnTo>
                      <a:lnTo>
                        <a:pt x="2419" y="10937"/>
                      </a:lnTo>
                      <a:lnTo>
                        <a:pt x="2429" y="10940"/>
                      </a:lnTo>
                      <a:lnTo>
                        <a:pt x="2439" y="10943"/>
                      </a:lnTo>
                      <a:lnTo>
                        <a:pt x="2451" y="10946"/>
                      </a:lnTo>
                      <a:lnTo>
                        <a:pt x="2463" y="10947"/>
                      </a:lnTo>
                      <a:lnTo>
                        <a:pt x="2475" y="10947"/>
                      </a:lnTo>
                      <a:lnTo>
                        <a:pt x="2489" y="10946"/>
                      </a:lnTo>
                      <a:lnTo>
                        <a:pt x="2503" y="10944"/>
                      </a:lnTo>
                      <a:lnTo>
                        <a:pt x="2539" y="10941"/>
                      </a:lnTo>
                      <a:lnTo>
                        <a:pt x="2575" y="10939"/>
                      </a:lnTo>
                      <a:lnTo>
                        <a:pt x="2610" y="10938"/>
                      </a:lnTo>
                      <a:lnTo>
                        <a:pt x="2646" y="10939"/>
                      </a:lnTo>
                      <a:lnTo>
                        <a:pt x="2669" y="10938"/>
                      </a:lnTo>
                      <a:lnTo>
                        <a:pt x="2696" y="10937"/>
                      </a:lnTo>
                      <a:lnTo>
                        <a:pt x="2709" y="10937"/>
                      </a:lnTo>
                      <a:lnTo>
                        <a:pt x="2722" y="10938"/>
                      </a:lnTo>
                      <a:lnTo>
                        <a:pt x="2734" y="10941"/>
                      </a:lnTo>
                      <a:lnTo>
                        <a:pt x="2738" y="10943"/>
                      </a:lnTo>
                      <a:lnTo>
                        <a:pt x="2743" y="10946"/>
                      </a:lnTo>
                      <a:lnTo>
                        <a:pt x="2744" y="10947"/>
                      </a:lnTo>
                      <a:lnTo>
                        <a:pt x="2744" y="10948"/>
                      </a:lnTo>
                      <a:lnTo>
                        <a:pt x="2743" y="10950"/>
                      </a:lnTo>
                      <a:lnTo>
                        <a:pt x="2735" y="10955"/>
                      </a:lnTo>
                      <a:lnTo>
                        <a:pt x="2722" y="10964"/>
                      </a:lnTo>
                      <a:lnTo>
                        <a:pt x="2721" y="10966"/>
                      </a:lnTo>
                      <a:lnTo>
                        <a:pt x="2720" y="10968"/>
                      </a:lnTo>
                      <a:lnTo>
                        <a:pt x="2720" y="10975"/>
                      </a:lnTo>
                      <a:lnTo>
                        <a:pt x="2721" y="10982"/>
                      </a:lnTo>
                      <a:lnTo>
                        <a:pt x="2724" y="10993"/>
                      </a:lnTo>
                      <a:lnTo>
                        <a:pt x="2732" y="11017"/>
                      </a:lnTo>
                      <a:lnTo>
                        <a:pt x="2743" y="11045"/>
                      </a:lnTo>
                      <a:lnTo>
                        <a:pt x="2755" y="11073"/>
                      </a:lnTo>
                      <a:lnTo>
                        <a:pt x="2767" y="11097"/>
                      </a:lnTo>
                      <a:lnTo>
                        <a:pt x="2777" y="11116"/>
                      </a:lnTo>
                      <a:lnTo>
                        <a:pt x="2785" y="11127"/>
                      </a:lnTo>
                      <a:lnTo>
                        <a:pt x="2794" y="11135"/>
                      </a:lnTo>
                      <a:lnTo>
                        <a:pt x="2802" y="11143"/>
                      </a:lnTo>
                      <a:lnTo>
                        <a:pt x="2812" y="11150"/>
                      </a:lnTo>
                      <a:lnTo>
                        <a:pt x="2821" y="11155"/>
                      </a:lnTo>
                      <a:lnTo>
                        <a:pt x="2832" y="11160"/>
                      </a:lnTo>
                      <a:lnTo>
                        <a:pt x="2841" y="11165"/>
                      </a:lnTo>
                      <a:lnTo>
                        <a:pt x="2852" y="11168"/>
                      </a:lnTo>
                      <a:lnTo>
                        <a:pt x="2863" y="11171"/>
                      </a:lnTo>
                      <a:lnTo>
                        <a:pt x="2885" y="11176"/>
                      </a:lnTo>
                      <a:lnTo>
                        <a:pt x="2908" y="11177"/>
                      </a:lnTo>
                      <a:lnTo>
                        <a:pt x="2930" y="11177"/>
                      </a:lnTo>
                      <a:lnTo>
                        <a:pt x="2954" y="11176"/>
                      </a:lnTo>
                      <a:lnTo>
                        <a:pt x="2973" y="11173"/>
                      </a:lnTo>
                      <a:lnTo>
                        <a:pt x="2991" y="11171"/>
                      </a:lnTo>
                      <a:lnTo>
                        <a:pt x="3026" y="11165"/>
                      </a:lnTo>
                      <a:lnTo>
                        <a:pt x="3061" y="11157"/>
                      </a:lnTo>
                      <a:lnTo>
                        <a:pt x="3096" y="11150"/>
                      </a:lnTo>
                      <a:lnTo>
                        <a:pt x="3125" y="11145"/>
                      </a:lnTo>
                      <a:lnTo>
                        <a:pt x="3143" y="11143"/>
                      </a:lnTo>
                      <a:lnTo>
                        <a:pt x="3162" y="11143"/>
                      </a:lnTo>
                      <a:lnTo>
                        <a:pt x="3169" y="11144"/>
                      </a:lnTo>
                      <a:lnTo>
                        <a:pt x="3176" y="11145"/>
                      </a:lnTo>
                      <a:lnTo>
                        <a:pt x="3180" y="11147"/>
                      </a:lnTo>
                      <a:lnTo>
                        <a:pt x="3183" y="11151"/>
                      </a:lnTo>
                      <a:lnTo>
                        <a:pt x="3183" y="11153"/>
                      </a:lnTo>
                      <a:lnTo>
                        <a:pt x="3183" y="11155"/>
                      </a:lnTo>
                      <a:lnTo>
                        <a:pt x="3181" y="11160"/>
                      </a:lnTo>
                      <a:lnTo>
                        <a:pt x="3176" y="11167"/>
                      </a:lnTo>
                      <a:lnTo>
                        <a:pt x="3167" y="11176"/>
                      </a:lnTo>
                      <a:lnTo>
                        <a:pt x="3217" y="11212"/>
                      </a:lnTo>
                      <a:lnTo>
                        <a:pt x="3241" y="11232"/>
                      </a:lnTo>
                      <a:lnTo>
                        <a:pt x="3265" y="11252"/>
                      </a:lnTo>
                      <a:lnTo>
                        <a:pt x="3288" y="11272"/>
                      </a:lnTo>
                      <a:lnTo>
                        <a:pt x="3310" y="11294"/>
                      </a:lnTo>
                      <a:lnTo>
                        <a:pt x="3332" y="11317"/>
                      </a:lnTo>
                      <a:lnTo>
                        <a:pt x="3352" y="11341"/>
                      </a:lnTo>
                      <a:lnTo>
                        <a:pt x="3363" y="11354"/>
                      </a:lnTo>
                      <a:lnTo>
                        <a:pt x="3376" y="11367"/>
                      </a:lnTo>
                      <a:lnTo>
                        <a:pt x="3400" y="11390"/>
                      </a:lnTo>
                      <a:lnTo>
                        <a:pt x="3426" y="11413"/>
                      </a:lnTo>
                      <a:lnTo>
                        <a:pt x="3452" y="11438"/>
                      </a:lnTo>
                      <a:lnTo>
                        <a:pt x="3467" y="11453"/>
                      </a:lnTo>
                      <a:lnTo>
                        <a:pt x="3483" y="11469"/>
                      </a:lnTo>
                      <a:lnTo>
                        <a:pt x="3491" y="11475"/>
                      </a:lnTo>
                      <a:lnTo>
                        <a:pt x="3500" y="11481"/>
                      </a:lnTo>
                      <a:lnTo>
                        <a:pt x="3510" y="11485"/>
                      </a:lnTo>
                      <a:lnTo>
                        <a:pt x="3521" y="11488"/>
                      </a:lnTo>
                      <a:lnTo>
                        <a:pt x="3538" y="11491"/>
                      </a:lnTo>
                      <a:lnTo>
                        <a:pt x="3546" y="11492"/>
                      </a:lnTo>
                      <a:lnTo>
                        <a:pt x="3553" y="11495"/>
                      </a:lnTo>
                      <a:lnTo>
                        <a:pt x="3560" y="11497"/>
                      </a:lnTo>
                      <a:lnTo>
                        <a:pt x="3566" y="11501"/>
                      </a:lnTo>
                      <a:lnTo>
                        <a:pt x="3572" y="11507"/>
                      </a:lnTo>
                      <a:lnTo>
                        <a:pt x="3576" y="11514"/>
                      </a:lnTo>
                      <a:lnTo>
                        <a:pt x="3585" y="11534"/>
                      </a:lnTo>
                      <a:lnTo>
                        <a:pt x="3591" y="11552"/>
                      </a:lnTo>
                      <a:lnTo>
                        <a:pt x="3598" y="11567"/>
                      </a:lnTo>
                      <a:lnTo>
                        <a:pt x="3601" y="11575"/>
                      </a:lnTo>
                      <a:lnTo>
                        <a:pt x="3604" y="11581"/>
                      </a:lnTo>
                      <a:lnTo>
                        <a:pt x="3609" y="11587"/>
                      </a:lnTo>
                      <a:lnTo>
                        <a:pt x="3613" y="11591"/>
                      </a:lnTo>
                      <a:lnTo>
                        <a:pt x="3618" y="11594"/>
                      </a:lnTo>
                      <a:lnTo>
                        <a:pt x="3625" y="11597"/>
                      </a:lnTo>
                      <a:lnTo>
                        <a:pt x="3631" y="11598"/>
                      </a:lnTo>
                      <a:lnTo>
                        <a:pt x="3640" y="11598"/>
                      </a:lnTo>
                      <a:lnTo>
                        <a:pt x="3649" y="11597"/>
                      </a:lnTo>
                      <a:lnTo>
                        <a:pt x="3660" y="11593"/>
                      </a:lnTo>
                      <a:lnTo>
                        <a:pt x="3667" y="11591"/>
                      </a:lnTo>
                      <a:lnTo>
                        <a:pt x="3674" y="11590"/>
                      </a:lnTo>
                      <a:lnTo>
                        <a:pt x="3681" y="11590"/>
                      </a:lnTo>
                      <a:lnTo>
                        <a:pt x="3688" y="11590"/>
                      </a:lnTo>
                      <a:lnTo>
                        <a:pt x="3702" y="11592"/>
                      </a:lnTo>
                      <a:lnTo>
                        <a:pt x="3715" y="11596"/>
                      </a:lnTo>
                      <a:lnTo>
                        <a:pt x="3728" y="11599"/>
                      </a:lnTo>
                      <a:lnTo>
                        <a:pt x="3741" y="11602"/>
                      </a:lnTo>
                      <a:lnTo>
                        <a:pt x="3753" y="11602"/>
                      </a:lnTo>
                      <a:lnTo>
                        <a:pt x="3758" y="11602"/>
                      </a:lnTo>
                      <a:lnTo>
                        <a:pt x="3764" y="11601"/>
                      </a:lnTo>
                      <a:lnTo>
                        <a:pt x="3773" y="11597"/>
                      </a:lnTo>
                      <a:lnTo>
                        <a:pt x="3785" y="11589"/>
                      </a:lnTo>
                      <a:lnTo>
                        <a:pt x="3801" y="11579"/>
                      </a:lnTo>
                      <a:lnTo>
                        <a:pt x="3816" y="11571"/>
                      </a:lnTo>
                      <a:lnTo>
                        <a:pt x="3831" y="11564"/>
                      </a:lnTo>
                      <a:lnTo>
                        <a:pt x="3839" y="11562"/>
                      </a:lnTo>
                      <a:lnTo>
                        <a:pt x="3845" y="11562"/>
                      </a:lnTo>
                      <a:lnTo>
                        <a:pt x="3849" y="11563"/>
                      </a:lnTo>
                      <a:lnTo>
                        <a:pt x="3854" y="11565"/>
                      </a:lnTo>
                      <a:lnTo>
                        <a:pt x="3857" y="11570"/>
                      </a:lnTo>
                      <a:lnTo>
                        <a:pt x="3859" y="11576"/>
                      </a:lnTo>
                      <a:lnTo>
                        <a:pt x="3860" y="11581"/>
                      </a:lnTo>
                      <a:lnTo>
                        <a:pt x="3862" y="11587"/>
                      </a:lnTo>
                      <a:lnTo>
                        <a:pt x="3867" y="11593"/>
                      </a:lnTo>
                      <a:lnTo>
                        <a:pt x="3871" y="11600"/>
                      </a:lnTo>
                      <a:lnTo>
                        <a:pt x="3882" y="11614"/>
                      </a:lnTo>
                      <a:lnTo>
                        <a:pt x="3895" y="11626"/>
                      </a:lnTo>
                      <a:lnTo>
                        <a:pt x="3909" y="11637"/>
                      </a:lnTo>
                      <a:lnTo>
                        <a:pt x="3916" y="11640"/>
                      </a:lnTo>
                      <a:lnTo>
                        <a:pt x="3923" y="11643"/>
                      </a:lnTo>
                      <a:lnTo>
                        <a:pt x="3930" y="11645"/>
                      </a:lnTo>
                      <a:lnTo>
                        <a:pt x="3936" y="11647"/>
                      </a:lnTo>
                      <a:lnTo>
                        <a:pt x="3943" y="11645"/>
                      </a:lnTo>
                      <a:lnTo>
                        <a:pt x="3947" y="11643"/>
                      </a:lnTo>
                      <a:lnTo>
                        <a:pt x="3948" y="11642"/>
                      </a:lnTo>
                      <a:lnTo>
                        <a:pt x="3949" y="11640"/>
                      </a:lnTo>
                      <a:lnTo>
                        <a:pt x="3949" y="11637"/>
                      </a:lnTo>
                      <a:lnTo>
                        <a:pt x="3947" y="11632"/>
                      </a:lnTo>
                      <a:lnTo>
                        <a:pt x="3945" y="11627"/>
                      </a:lnTo>
                      <a:lnTo>
                        <a:pt x="3938" y="11617"/>
                      </a:lnTo>
                      <a:lnTo>
                        <a:pt x="3933" y="11612"/>
                      </a:lnTo>
                      <a:lnTo>
                        <a:pt x="3946" y="11609"/>
                      </a:lnTo>
                      <a:lnTo>
                        <a:pt x="3959" y="11604"/>
                      </a:lnTo>
                      <a:lnTo>
                        <a:pt x="3964" y="11601"/>
                      </a:lnTo>
                      <a:lnTo>
                        <a:pt x="3971" y="11598"/>
                      </a:lnTo>
                      <a:lnTo>
                        <a:pt x="3976" y="11593"/>
                      </a:lnTo>
                      <a:lnTo>
                        <a:pt x="3980" y="11588"/>
                      </a:lnTo>
                      <a:lnTo>
                        <a:pt x="3983" y="11585"/>
                      </a:lnTo>
                      <a:lnTo>
                        <a:pt x="3984" y="11580"/>
                      </a:lnTo>
                      <a:lnTo>
                        <a:pt x="3984" y="11577"/>
                      </a:lnTo>
                      <a:lnTo>
                        <a:pt x="3984" y="11574"/>
                      </a:lnTo>
                      <a:lnTo>
                        <a:pt x="3981" y="11566"/>
                      </a:lnTo>
                      <a:lnTo>
                        <a:pt x="3977" y="11560"/>
                      </a:lnTo>
                      <a:lnTo>
                        <a:pt x="3972" y="11553"/>
                      </a:lnTo>
                      <a:lnTo>
                        <a:pt x="3969" y="11547"/>
                      </a:lnTo>
                      <a:lnTo>
                        <a:pt x="3967" y="11540"/>
                      </a:lnTo>
                      <a:lnTo>
                        <a:pt x="3967" y="11537"/>
                      </a:lnTo>
                      <a:lnTo>
                        <a:pt x="3968" y="11533"/>
                      </a:lnTo>
                      <a:lnTo>
                        <a:pt x="3971" y="11526"/>
                      </a:lnTo>
                      <a:lnTo>
                        <a:pt x="3975" y="11522"/>
                      </a:lnTo>
                      <a:lnTo>
                        <a:pt x="3981" y="11517"/>
                      </a:lnTo>
                      <a:lnTo>
                        <a:pt x="3987" y="11515"/>
                      </a:lnTo>
                      <a:lnTo>
                        <a:pt x="3994" y="11514"/>
                      </a:lnTo>
                      <a:lnTo>
                        <a:pt x="4001" y="11514"/>
                      </a:lnTo>
                      <a:lnTo>
                        <a:pt x="4009" y="11515"/>
                      </a:lnTo>
                      <a:lnTo>
                        <a:pt x="4016" y="11516"/>
                      </a:lnTo>
                      <a:lnTo>
                        <a:pt x="4032" y="11521"/>
                      </a:lnTo>
                      <a:lnTo>
                        <a:pt x="4047" y="11525"/>
                      </a:lnTo>
                      <a:lnTo>
                        <a:pt x="4059" y="11528"/>
                      </a:lnTo>
                      <a:lnTo>
                        <a:pt x="4069" y="11530"/>
                      </a:lnTo>
                      <a:lnTo>
                        <a:pt x="4082" y="11529"/>
                      </a:lnTo>
                      <a:lnTo>
                        <a:pt x="4091" y="11527"/>
                      </a:lnTo>
                      <a:lnTo>
                        <a:pt x="4099" y="11525"/>
                      </a:lnTo>
                      <a:lnTo>
                        <a:pt x="4104" y="11521"/>
                      </a:lnTo>
                      <a:lnTo>
                        <a:pt x="4108" y="11516"/>
                      </a:lnTo>
                      <a:lnTo>
                        <a:pt x="4110" y="11511"/>
                      </a:lnTo>
                      <a:lnTo>
                        <a:pt x="4112" y="11505"/>
                      </a:lnTo>
                      <a:lnTo>
                        <a:pt x="4112" y="11500"/>
                      </a:lnTo>
                      <a:lnTo>
                        <a:pt x="4113" y="11489"/>
                      </a:lnTo>
                      <a:lnTo>
                        <a:pt x="4113" y="11484"/>
                      </a:lnTo>
                      <a:lnTo>
                        <a:pt x="4114" y="11479"/>
                      </a:lnTo>
                      <a:lnTo>
                        <a:pt x="4116" y="11475"/>
                      </a:lnTo>
                      <a:lnTo>
                        <a:pt x="4120" y="11472"/>
                      </a:lnTo>
                      <a:lnTo>
                        <a:pt x="4125" y="11470"/>
                      </a:lnTo>
                      <a:lnTo>
                        <a:pt x="4131" y="11469"/>
                      </a:lnTo>
                      <a:lnTo>
                        <a:pt x="4158" y="11469"/>
                      </a:lnTo>
                      <a:lnTo>
                        <a:pt x="4182" y="11470"/>
                      </a:lnTo>
                      <a:lnTo>
                        <a:pt x="4207" y="11469"/>
                      </a:lnTo>
                      <a:lnTo>
                        <a:pt x="4220" y="11468"/>
                      </a:lnTo>
                      <a:lnTo>
                        <a:pt x="4235" y="11465"/>
                      </a:lnTo>
                      <a:lnTo>
                        <a:pt x="4253" y="11461"/>
                      </a:lnTo>
                      <a:lnTo>
                        <a:pt x="4281" y="11456"/>
                      </a:lnTo>
                      <a:lnTo>
                        <a:pt x="4315" y="11451"/>
                      </a:lnTo>
                      <a:lnTo>
                        <a:pt x="4333" y="11449"/>
                      </a:lnTo>
                      <a:lnTo>
                        <a:pt x="4351" y="11448"/>
                      </a:lnTo>
                      <a:lnTo>
                        <a:pt x="4367" y="11449"/>
                      </a:lnTo>
                      <a:lnTo>
                        <a:pt x="4382" y="11450"/>
                      </a:lnTo>
                      <a:lnTo>
                        <a:pt x="4396" y="11453"/>
                      </a:lnTo>
                      <a:lnTo>
                        <a:pt x="4402" y="11456"/>
                      </a:lnTo>
                      <a:lnTo>
                        <a:pt x="4407" y="11459"/>
                      </a:lnTo>
                      <a:lnTo>
                        <a:pt x="4412" y="11462"/>
                      </a:lnTo>
                      <a:lnTo>
                        <a:pt x="4416" y="11466"/>
                      </a:lnTo>
                      <a:lnTo>
                        <a:pt x="4419" y="11471"/>
                      </a:lnTo>
                      <a:lnTo>
                        <a:pt x="4421" y="11475"/>
                      </a:lnTo>
                      <a:lnTo>
                        <a:pt x="4422" y="11482"/>
                      </a:lnTo>
                      <a:lnTo>
                        <a:pt x="4423" y="11488"/>
                      </a:lnTo>
                      <a:lnTo>
                        <a:pt x="4422" y="11495"/>
                      </a:lnTo>
                      <a:lnTo>
                        <a:pt x="4420" y="11502"/>
                      </a:lnTo>
                      <a:lnTo>
                        <a:pt x="4416" y="11520"/>
                      </a:lnTo>
                      <a:lnTo>
                        <a:pt x="4412" y="11534"/>
                      </a:lnTo>
                      <a:lnTo>
                        <a:pt x="4412" y="11546"/>
                      </a:lnTo>
                      <a:lnTo>
                        <a:pt x="4412" y="11558"/>
                      </a:lnTo>
                      <a:lnTo>
                        <a:pt x="4415" y="11568"/>
                      </a:lnTo>
                      <a:lnTo>
                        <a:pt x="4417" y="11580"/>
                      </a:lnTo>
                      <a:lnTo>
                        <a:pt x="4423" y="11612"/>
                      </a:lnTo>
                      <a:lnTo>
                        <a:pt x="4425" y="11626"/>
                      </a:lnTo>
                      <a:lnTo>
                        <a:pt x="4425" y="11640"/>
                      </a:lnTo>
                      <a:lnTo>
                        <a:pt x="4423" y="11653"/>
                      </a:lnTo>
                      <a:lnTo>
                        <a:pt x="4421" y="11658"/>
                      </a:lnTo>
                      <a:lnTo>
                        <a:pt x="4419" y="11664"/>
                      </a:lnTo>
                      <a:lnTo>
                        <a:pt x="4416" y="11667"/>
                      </a:lnTo>
                      <a:lnTo>
                        <a:pt x="4412" y="11670"/>
                      </a:lnTo>
                      <a:lnTo>
                        <a:pt x="4409" y="11673"/>
                      </a:lnTo>
                      <a:lnTo>
                        <a:pt x="4405" y="11673"/>
                      </a:lnTo>
                      <a:lnTo>
                        <a:pt x="4399" y="11672"/>
                      </a:lnTo>
                      <a:lnTo>
                        <a:pt x="4394" y="11669"/>
                      </a:lnTo>
                      <a:lnTo>
                        <a:pt x="4388" y="11665"/>
                      </a:lnTo>
                      <a:lnTo>
                        <a:pt x="4381" y="11660"/>
                      </a:lnTo>
                      <a:lnTo>
                        <a:pt x="4376" y="11655"/>
                      </a:lnTo>
                      <a:lnTo>
                        <a:pt x="4370" y="11652"/>
                      </a:lnTo>
                      <a:lnTo>
                        <a:pt x="4364" y="11650"/>
                      </a:lnTo>
                      <a:lnTo>
                        <a:pt x="4357" y="11649"/>
                      </a:lnTo>
                      <a:lnTo>
                        <a:pt x="4342" y="11649"/>
                      </a:lnTo>
                      <a:lnTo>
                        <a:pt x="4326" y="11650"/>
                      </a:lnTo>
                      <a:lnTo>
                        <a:pt x="4292" y="11655"/>
                      </a:lnTo>
                      <a:lnTo>
                        <a:pt x="4277" y="11658"/>
                      </a:lnTo>
                      <a:lnTo>
                        <a:pt x="4263" y="11660"/>
                      </a:lnTo>
                      <a:lnTo>
                        <a:pt x="4246" y="11658"/>
                      </a:lnTo>
                      <a:lnTo>
                        <a:pt x="4232" y="11657"/>
                      </a:lnTo>
                      <a:lnTo>
                        <a:pt x="4218" y="11654"/>
                      </a:lnTo>
                      <a:lnTo>
                        <a:pt x="4204" y="11651"/>
                      </a:lnTo>
                      <a:lnTo>
                        <a:pt x="4176" y="11643"/>
                      </a:lnTo>
                      <a:lnTo>
                        <a:pt x="4147" y="11632"/>
                      </a:lnTo>
                      <a:lnTo>
                        <a:pt x="4136" y="11628"/>
                      </a:lnTo>
                      <a:lnTo>
                        <a:pt x="4125" y="11623"/>
                      </a:lnTo>
                      <a:lnTo>
                        <a:pt x="4102" y="11613"/>
                      </a:lnTo>
                      <a:lnTo>
                        <a:pt x="4090" y="11609"/>
                      </a:lnTo>
                      <a:lnTo>
                        <a:pt x="4078" y="11606"/>
                      </a:lnTo>
                      <a:lnTo>
                        <a:pt x="4066" y="11605"/>
                      </a:lnTo>
                      <a:lnTo>
                        <a:pt x="4061" y="11606"/>
                      </a:lnTo>
                      <a:lnTo>
                        <a:pt x="4054" y="11607"/>
                      </a:lnTo>
                      <a:lnTo>
                        <a:pt x="4048" y="11611"/>
                      </a:lnTo>
                      <a:lnTo>
                        <a:pt x="4039" y="11615"/>
                      </a:lnTo>
                      <a:lnTo>
                        <a:pt x="4031" y="11621"/>
                      </a:lnTo>
                      <a:lnTo>
                        <a:pt x="4022" y="11627"/>
                      </a:lnTo>
                      <a:lnTo>
                        <a:pt x="4013" y="11634"/>
                      </a:lnTo>
                      <a:lnTo>
                        <a:pt x="4007" y="11641"/>
                      </a:lnTo>
                      <a:lnTo>
                        <a:pt x="4001" y="11649"/>
                      </a:lnTo>
                      <a:lnTo>
                        <a:pt x="4000" y="11652"/>
                      </a:lnTo>
                      <a:lnTo>
                        <a:pt x="3999" y="11656"/>
                      </a:lnTo>
                      <a:lnTo>
                        <a:pt x="4000" y="11661"/>
                      </a:lnTo>
                      <a:lnTo>
                        <a:pt x="4005" y="11666"/>
                      </a:lnTo>
                      <a:lnTo>
                        <a:pt x="4010" y="11669"/>
                      </a:lnTo>
                      <a:lnTo>
                        <a:pt x="4016" y="11674"/>
                      </a:lnTo>
                      <a:lnTo>
                        <a:pt x="4025" y="11677"/>
                      </a:lnTo>
                      <a:lnTo>
                        <a:pt x="4035" y="11680"/>
                      </a:lnTo>
                      <a:lnTo>
                        <a:pt x="4057" y="11686"/>
                      </a:lnTo>
                      <a:lnTo>
                        <a:pt x="4100" y="11694"/>
                      </a:lnTo>
                      <a:lnTo>
                        <a:pt x="4117" y="11699"/>
                      </a:lnTo>
                      <a:lnTo>
                        <a:pt x="4124" y="11701"/>
                      </a:lnTo>
                      <a:lnTo>
                        <a:pt x="4128" y="11703"/>
                      </a:lnTo>
                      <a:lnTo>
                        <a:pt x="4135" y="11707"/>
                      </a:lnTo>
                      <a:lnTo>
                        <a:pt x="4140" y="11713"/>
                      </a:lnTo>
                      <a:lnTo>
                        <a:pt x="4149" y="11724"/>
                      </a:lnTo>
                      <a:lnTo>
                        <a:pt x="4156" y="11737"/>
                      </a:lnTo>
                      <a:lnTo>
                        <a:pt x="4164" y="11751"/>
                      </a:lnTo>
                      <a:lnTo>
                        <a:pt x="4177" y="11779"/>
                      </a:lnTo>
                      <a:lnTo>
                        <a:pt x="4184" y="11792"/>
                      </a:lnTo>
                      <a:lnTo>
                        <a:pt x="4192" y="11804"/>
                      </a:lnTo>
                      <a:lnTo>
                        <a:pt x="4200" y="11814"/>
                      </a:lnTo>
                      <a:lnTo>
                        <a:pt x="4207" y="11821"/>
                      </a:lnTo>
                      <a:lnTo>
                        <a:pt x="4216" y="11828"/>
                      </a:lnTo>
                      <a:lnTo>
                        <a:pt x="4225" y="11833"/>
                      </a:lnTo>
                      <a:lnTo>
                        <a:pt x="4233" y="11838"/>
                      </a:lnTo>
                      <a:lnTo>
                        <a:pt x="4242" y="11841"/>
                      </a:lnTo>
                      <a:lnTo>
                        <a:pt x="4252" y="11843"/>
                      </a:lnTo>
                      <a:lnTo>
                        <a:pt x="4262" y="11844"/>
                      </a:lnTo>
                      <a:lnTo>
                        <a:pt x="4271" y="11845"/>
                      </a:lnTo>
                      <a:lnTo>
                        <a:pt x="4281" y="11845"/>
                      </a:lnTo>
                      <a:lnTo>
                        <a:pt x="4302" y="11843"/>
                      </a:lnTo>
                      <a:lnTo>
                        <a:pt x="4322" y="11838"/>
                      </a:lnTo>
                      <a:lnTo>
                        <a:pt x="4343" y="11832"/>
                      </a:lnTo>
                      <a:lnTo>
                        <a:pt x="4351" y="11829"/>
                      </a:lnTo>
                      <a:lnTo>
                        <a:pt x="4358" y="11825"/>
                      </a:lnTo>
                      <a:lnTo>
                        <a:pt x="4370" y="11816"/>
                      </a:lnTo>
                      <a:lnTo>
                        <a:pt x="4381" y="11807"/>
                      </a:lnTo>
                      <a:lnTo>
                        <a:pt x="4391" y="11800"/>
                      </a:lnTo>
                      <a:lnTo>
                        <a:pt x="4396" y="11796"/>
                      </a:lnTo>
                      <a:lnTo>
                        <a:pt x="4402" y="11794"/>
                      </a:lnTo>
                      <a:lnTo>
                        <a:pt x="4406" y="11792"/>
                      </a:lnTo>
                      <a:lnTo>
                        <a:pt x="4411" y="11793"/>
                      </a:lnTo>
                      <a:lnTo>
                        <a:pt x="4417" y="11794"/>
                      </a:lnTo>
                      <a:lnTo>
                        <a:pt x="4423" y="11797"/>
                      </a:lnTo>
                      <a:lnTo>
                        <a:pt x="4430" y="11802"/>
                      </a:lnTo>
                      <a:lnTo>
                        <a:pt x="4436" y="11809"/>
                      </a:lnTo>
                      <a:lnTo>
                        <a:pt x="4443" y="11815"/>
                      </a:lnTo>
                      <a:lnTo>
                        <a:pt x="4449" y="11819"/>
                      </a:lnTo>
                      <a:lnTo>
                        <a:pt x="4457" y="11822"/>
                      </a:lnTo>
                      <a:lnTo>
                        <a:pt x="4467" y="11825"/>
                      </a:lnTo>
                      <a:lnTo>
                        <a:pt x="4475" y="11826"/>
                      </a:lnTo>
                      <a:lnTo>
                        <a:pt x="4485" y="11827"/>
                      </a:lnTo>
                      <a:lnTo>
                        <a:pt x="4495" y="11826"/>
                      </a:lnTo>
                      <a:lnTo>
                        <a:pt x="4504" y="11825"/>
                      </a:lnTo>
                      <a:lnTo>
                        <a:pt x="4513" y="11821"/>
                      </a:lnTo>
                      <a:lnTo>
                        <a:pt x="4522" y="11818"/>
                      </a:lnTo>
                      <a:lnTo>
                        <a:pt x="4529" y="11814"/>
                      </a:lnTo>
                      <a:lnTo>
                        <a:pt x="4535" y="11808"/>
                      </a:lnTo>
                      <a:lnTo>
                        <a:pt x="4540" y="11802"/>
                      </a:lnTo>
                      <a:lnTo>
                        <a:pt x="4544" y="11794"/>
                      </a:lnTo>
                      <a:lnTo>
                        <a:pt x="4546" y="11787"/>
                      </a:lnTo>
                      <a:lnTo>
                        <a:pt x="4546" y="11777"/>
                      </a:lnTo>
                      <a:lnTo>
                        <a:pt x="4562" y="11776"/>
                      </a:lnTo>
                      <a:lnTo>
                        <a:pt x="4576" y="11772"/>
                      </a:lnTo>
                      <a:lnTo>
                        <a:pt x="4588" y="11768"/>
                      </a:lnTo>
                      <a:lnTo>
                        <a:pt x="4600" y="11763"/>
                      </a:lnTo>
                      <a:lnTo>
                        <a:pt x="4622" y="11751"/>
                      </a:lnTo>
                      <a:lnTo>
                        <a:pt x="4635" y="11744"/>
                      </a:lnTo>
                      <a:lnTo>
                        <a:pt x="4648" y="11739"/>
                      </a:lnTo>
                      <a:lnTo>
                        <a:pt x="4659" y="11737"/>
                      </a:lnTo>
                      <a:lnTo>
                        <a:pt x="4668" y="11737"/>
                      </a:lnTo>
                      <a:lnTo>
                        <a:pt x="4677" y="11738"/>
                      </a:lnTo>
                      <a:lnTo>
                        <a:pt x="4686" y="11741"/>
                      </a:lnTo>
                      <a:lnTo>
                        <a:pt x="4693" y="11745"/>
                      </a:lnTo>
                      <a:lnTo>
                        <a:pt x="4701" y="11751"/>
                      </a:lnTo>
                      <a:lnTo>
                        <a:pt x="4716" y="11762"/>
                      </a:lnTo>
                      <a:lnTo>
                        <a:pt x="4724" y="11767"/>
                      </a:lnTo>
                      <a:lnTo>
                        <a:pt x="4731" y="11771"/>
                      </a:lnTo>
                      <a:lnTo>
                        <a:pt x="4739" y="11776"/>
                      </a:lnTo>
                      <a:lnTo>
                        <a:pt x="4747" y="11778"/>
                      </a:lnTo>
                      <a:lnTo>
                        <a:pt x="4755" y="11779"/>
                      </a:lnTo>
                      <a:lnTo>
                        <a:pt x="4764" y="11778"/>
                      </a:lnTo>
                      <a:lnTo>
                        <a:pt x="4774" y="11775"/>
                      </a:lnTo>
                      <a:lnTo>
                        <a:pt x="4785" y="11769"/>
                      </a:lnTo>
                      <a:lnTo>
                        <a:pt x="4800" y="11759"/>
                      </a:lnTo>
                      <a:lnTo>
                        <a:pt x="4814" y="11752"/>
                      </a:lnTo>
                      <a:lnTo>
                        <a:pt x="4828" y="11746"/>
                      </a:lnTo>
                      <a:lnTo>
                        <a:pt x="4842" y="11742"/>
                      </a:lnTo>
                      <a:lnTo>
                        <a:pt x="4856" y="11740"/>
                      </a:lnTo>
                      <a:lnTo>
                        <a:pt x="4872" y="11739"/>
                      </a:lnTo>
                      <a:lnTo>
                        <a:pt x="4889" y="11739"/>
                      </a:lnTo>
                      <a:lnTo>
                        <a:pt x="4908" y="11739"/>
                      </a:lnTo>
                      <a:lnTo>
                        <a:pt x="4925" y="11740"/>
                      </a:lnTo>
                      <a:lnTo>
                        <a:pt x="4944" y="11742"/>
                      </a:lnTo>
                      <a:lnTo>
                        <a:pt x="4966" y="11746"/>
                      </a:lnTo>
                      <a:lnTo>
                        <a:pt x="4977" y="11749"/>
                      </a:lnTo>
                      <a:lnTo>
                        <a:pt x="4986" y="11753"/>
                      </a:lnTo>
                      <a:lnTo>
                        <a:pt x="4996" y="11757"/>
                      </a:lnTo>
                      <a:lnTo>
                        <a:pt x="5006" y="11762"/>
                      </a:lnTo>
                      <a:lnTo>
                        <a:pt x="5014" y="11768"/>
                      </a:lnTo>
                      <a:lnTo>
                        <a:pt x="5021" y="11775"/>
                      </a:lnTo>
                      <a:lnTo>
                        <a:pt x="5028" y="11782"/>
                      </a:lnTo>
                      <a:lnTo>
                        <a:pt x="5032" y="11791"/>
                      </a:lnTo>
                      <a:lnTo>
                        <a:pt x="5035" y="11801"/>
                      </a:lnTo>
                      <a:lnTo>
                        <a:pt x="5035" y="11810"/>
                      </a:lnTo>
                      <a:lnTo>
                        <a:pt x="5034" y="11809"/>
                      </a:lnTo>
                      <a:lnTo>
                        <a:pt x="5029" y="11807"/>
                      </a:lnTo>
                      <a:lnTo>
                        <a:pt x="5021" y="11806"/>
                      </a:lnTo>
                      <a:lnTo>
                        <a:pt x="5010" y="11805"/>
                      </a:lnTo>
                      <a:lnTo>
                        <a:pt x="4985" y="11804"/>
                      </a:lnTo>
                      <a:lnTo>
                        <a:pt x="4972" y="11805"/>
                      </a:lnTo>
                      <a:lnTo>
                        <a:pt x="4958" y="11807"/>
                      </a:lnTo>
                      <a:lnTo>
                        <a:pt x="4944" y="11809"/>
                      </a:lnTo>
                      <a:lnTo>
                        <a:pt x="4931" y="11813"/>
                      </a:lnTo>
                      <a:lnTo>
                        <a:pt x="4920" y="11816"/>
                      </a:lnTo>
                      <a:lnTo>
                        <a:pt x="4910" y="11821"/>
                      </a:lnTo>
                      <a:lnTo>
                        <a:pt x="4907" y="11825"/>
                      </a:lnTo>
                      <a:lnTo>
                        <a:pt x="4904" y="11828"/>
                      </a:lnTo>
                      <a:lnTo>
                        <a:pt x="4902" y="11831"/>
                      </a:lnTo>
                      <a:lnTo>
                        <a:pt x="4900" y="11834"/>
                      </a:lnTo>
                      <a:lnTo>
                        <a:pt x="4899" y="11839"/>
                      </a:lnTo>
                      <a:lnTo>
                        <a:pt x="4900" y="11843"/>
                      </a:lnTo>
                      <a:lnTo>
                        <a:pt x="4901" y="11847"/>
                      </a:lnTo>
                      <a:lnTo>
                        <a:pt x="4903" y="11853"/>
                      </a:lnTo>
                      <a:lnTo>
                        <a:pt x="4906" y="11859"/>
                      </a:lnTo>
                      <a:lnTo>
                        <a:pt x="4908" y="11866"/>
                      </a:lnTo>
                      <a:lnTo>
                        <a:pt x="4910" y="11882"/>
                      </a:lnTo>
                      <a:lnTo>
                        <a:pt x="4914" y="11917"/>
                      </a:lnTo>
                      <a:lnTo>
                        <a:pt x="4916" y="11933"/>
                      </a:lnTo>
                      <a:lnTo>
                        <a:pt x="4918" y="11941"/>
                      </a:lnTo>
                      <a:lnTo>
                        <a:pt x="4920" y="11948"/>
                      </a:lnTo>
                      <a:lnTo>
                        <a:pt x="4925" y="11956"/>
                      </a:lnTo>
                      <a:lnTo>
                        <a:pt x="4929" y="11962"/>
                      </a:lnTo>
                      <a:lnTo>
                        <a:pt x="4934" y="11968"/>
                      </a:lnTo>
                      <a:lnTo>
                        <a:pt x="4942" y="11972"/>
                      </a:lnTo>
                      <a:lnTo>
                        <a:pt x="4946" y="11974"/>
                      </a:lnTo>
                      <a:lnTo>
                        <a:pt x="4952" y="11974"/>
                      </a:lnTo>
                      <a:lnTo>
                        <a:pt x="4956" y="11974"/>
                      </a:lnTo>
                      <a:lnTo>
                        <a:pt x="4963" y="11974"/>
                      </a:lnTo>
                      <a:lnTo>
                        <a:pt x="4973" y="11971"/>
                      </a:lnTo>
                      <a:lnTo>
                        <a:pt x="4986" y="11968"/>
                      </a:lnTo>
                      <a:lnTo>
                        <a:pt x="4998" y="11964"/>
                      </a:lnTo>
                      <a:lnTo>
                        <a:pt x="5010" y="11963"/>
                      </a:lnTo>
                      <a:lnTo>
                        <a:pt x="5016" y="11963"/>
                      </a:lnTo>
                      <a:lnTo>
                        <a:pt x="5022" y="11964"/>
                      </a:lnTo>
                      <a:lnTo>
                        <a:pt x="5028" y="11967"/>
                      </a:lnTo>
                      <a:lnTo>
                        <a:pt x="5032" y="11970"/>
                      </a:lnTo>
                      <a:lnTo>
                        <a:pt x="5031" y="11971"/>
                      </a:lnTo>
                      <a:lnTo>
                        <a:pt x="5029" y="11975"/>
                      </a:lnTo>
                      <a:lnTo>
                        <a:pt x="5023" y="11989"/>
                      </a:lnTo>
                      <a:lnTo>
                        <a:pt x="5019" y="12005"/>
                      </a:lnTo>
                      <a:lnTo>
                        <a:pt x="5018" y="12011"/>
                      </a:lnTo>
                      <a:lnTo>
                        <a:pt x="5018" y="12015"/>
                      </a:lnTo>
                      <a:lnTo>
                        <a:pt x="5019" y="12018"/>
                      </a:lnTo>
                      <a:lnTo>
                        <a:pt x="5021" y="12021"/>
                      </a:lnTo>
                      <a:lnTo>
                        <a:pt x="5028" y="12025"/>
                      </a:lnTo>
                      <a:lnTo>
                        <a:pt x="5037" y="12031"/>
                      </a:lnTo>
                      <a:lnTo>
                        <a:pt x="5048" y="12034"/>
                      </a:lnTo>
                      <a:lnTo>
                        <a:pt x="5070" y="12042"/>
                      </a:lnTo>
                      <a:lnTo>
                        <a:pt x="5080" y="12045"/>
                      </a:lnTo>
                      <a:lnTo>
                        <a:pt x="5086" y="12047"/>
                      </a:lnTo>
                      <a:lnTo>
                        <a:pt x="5092" y="12051"/>
                      </a:lnTo>
                      <a:lnTo>
                        <a:pt x="5099" y="12058"/>
                      </a:lnTo>
                      <a:lnTo>
                        <a:pt x="5109" y="12065"/>
                      </a:lnTo>
                      <a:lnTo>
                        <a:pt x="5118" y="12074"/>
                      </a:lnTo>
                      <a:lnTo>
                        <a:pt x="5124" y="12083"/>
                      </a:lnTo>
                      <a:lnTo>
                        <a:pt x="5126" y="12087"/>
                      </a:lnTo>
                      <a:lnTo>
                        <a:pt x="5127" y="12091"/>
                      </a:lnTo>
                      <a:lnTo>
                        <a:pt x="5127" y="12095"/>
                      </a:lnTo>
                      <a:lnTo>
                        <a:pt x="5126" y="12098"/>
                      </a:lnTo>
                      <a:lnTo>
                        <a:pt x="5123" y="12100"/>
                      </a:lnTo>
                      <a:lnTo>
                        <a:pt x="5119" y="12102"/>
                      </a:lnTo>
                      <a:lnTo>
                        <a:pt x="5112" y="12106"/>
                      </a:lnTo>
                      <a:lnTo>
                        <a:pt x="5104" y="12110"/>
                      </a:lnTo>
                      <a:lnTo>
                        <a:pt x="5083" y="12121"/>
                      </a:lnTo>
                      <a:lnTo>
                        <a:pt x="5073" y="12125"/>
                      </a:lnTo>
                      <a:lnTo>
                        <a:pt x="5063" y="12128"/>
                      </a:lnTo>
                      <a:lnTo>
                        <a:pt x="5055" y="12131"/>
                      </a:lnTo>
                      <a:lnTo>
                        <a:pt x="5051" y="12131"/>
                      </a:lnTo>
                      <a:lnTo>
                        <a:pt x="5048" y="12129"/>
                      </a:lnTo>
                      <a:lnTo>
                        <a:pt x="5030" y="12124"/>
                      </a:lnTo>
                      <a:lnTo>
                        <a:pt x="5021" y="12121"/>
                      </a:lnTo>
                      <a:lnTo>
                        <a:pt x="5012" y="12117"/>
                      </a:lnTo>
                      <a:lnTo>
                        <a:pt x="5006" y="12112"/>
                      </a:lnTo>
                      <a:lnTo>
                        <a:pt x="5004" y="12110"/>
                      </a:lnTo>
                      <a:lnTo>
                        <a:pt x="5002" y="12107"/>
                      </a:lnTo>
                      <a:lnTo>
                        <a:pt x="4999" y="12102"/>
                      </a:lnTo>
                      <a:lnTo>
                        <a:pt x="4998" y="12098"/>
                      </a:lnTo>
                      <a:lnTo>
                        <a:pt x="4998" y="12094"/>
                      </a:lnTo>
                      <a:lnTo>
                        <a:pt x="4999" y="12088"/>
                      </a:lnTo>
                      <a:lnTo>
                        <a:pt x="5000" y="12081"/>
                      </a:lnTo>
                      <a:lnTo>
                        <a:pt x="5000" y="12072"/>
                      </a:lnTo>
                      <a:lnTo>
                        <a:pt x="4998" y="12062"/>
                      </a:lnTo>
                      <a:lnTo>
                        <a:pt x="4996" y="12052"/>
                      </a:lnTo>
                      <a:lnTo>
                        <a:pt x="4992" y="12045"/>
                      </a:lnTo>
                      <a:lnTo>
                        <a:pt x="4989" y="12042"/>
                      </a:lnTo>
                      <a:lnTo>
                        <a:pt x="4985" y="12039"/>
                      </a:lnTo>
                      <a:lnTo>
                        <a:pt x="4982" y="12039"/>
                      </a:lnTo>
                      <a:lnTo>
                        <a:pt x="4979" y="12039"/>
                      </a:lnTo>
                      <a:lnTo>
                        <a:pt x="4974" y="12042"/>
                      </a:lnTo>
                      <a:lnTo>
                        <a:pt x="4969" y="12045"/>
                      </a:lnTo>
                      <a:lnTo>
                        <a:pt x="4935" y="12072"/>
                      </a:lnTo>
                      <a:lnTo>
                        <a:pt x="4914" y="12089"/>
                      </a:lnTo>
                      <a:lnTo>
                        <a:pt x="4892" y="12108"/>
                      </a:lnTo>
                      <a:lnTo>
                        <a:pt x="4870" y="12128"/>
                      </a:lnTo>
                      <a:lnTo>
                        <a:pt x="4862" y="12138"/>
                      </a:lnTo>
                      <a:lnTo>
                        <a:pt x="4853" y="12148"/>
                      </a:lnTo>
                      <a:lnTo>
                        <a:pt x="4846" y="12158"/>
                      </a:lnTo>
                      <a:lnTo>
                        <a:pt x="4840" y="12166"/>
                      </a:lnTo>
                      <a:lnTo>
                        <a:pt x="4837" y="12175"/>
                      </a:lnTo>
                      <a:lnTo>
                        <a:pt x="4834" y="12183"/>
                      </a:lnTo>
                      <a:lnTo>
                        <a:pt x="4834" y="12192"/>
                      </a:lnTo>
                      <a:lnTo>
                        <a:pt x="4834" y="12202"/>
                      </a:lnTo>
                      <a:lnTo>
                        <a:pt x="4836" y="12212"/>
                      </a:lnTo>
                      <a:lnTo>
                        <a:pt x="4837" y="12221"/>
                      </a:lnTo>
                      <a:lnTo>
                        <a:pt x="4840" y="12230"/>
                      </a:lnTo>
                      <a:lnTo>
                        <a:pt x="4843" y="12239"/>
                      </a:lnTo>
                      <a:lnTo>
                        <a:pt x="4851" y="12256"/>
                      </a:lnTo>
                      <a:lnTo>
                        <a:pt x="4861" y="12274"/>
                      </a:lnTo>
                      <a:lnTo>
                        <a:pt x="4871" y="12289"/>
                      </a:lnTo>
                      <a:lnTo>
                        <a:pt x="4884" y="12303"/>
                      </a:lnTo>
                      <a:lnTo>
                        <a:pt x="4897" y="12317"/>
                      </a:lnTo>
                      <a:lnTo>
                        <a:pt x="4900" y="12320"/>
                      </a:lnTo>
                      <a:lnTo>
                        <a:pt x="4902" y="12327"/>
                      </a:lnTo>
                      <a:lnTo>
                        <a:pt x="4904" y="12333"/>
                      </a:lnTo>
                      <a:lnTo>
                        <a:pt x="4905" y="12341"/>
                      </a:lnTo>
                      <a:lnTo>
                        <a:pt x="4908" y="12379"/>
                      </a:lnTo>
                      <a:lnTo>
                        <a:pt x="4910" y="12396"/>
                      </a:lnTo>
                      <a:lnTo>
                        <a:pt x="4913" y="12404"/>
                      </a:lnTo>
                      <a:lnTo>
                        <a:pt x="4915" y="12410"/>
                      </a:lnTo>
                      <a:lnTo>
                        <a:pt x="4918" y="12416"/>
                      </a:lnTo>
                      <a:lnTo>
                        <a:pt x="4922" y="12419"/>
                      </a:lnTo>
                      <a:lnTo>
                        <a:pt x="4928" y="12420"/>
                      </a:lnTo>
                      <a:lnTo>
                        <a:pt x="4934" y="12420"/>
                      </a:lnTo>
                      <a:lnTo>
                        <a:pt x="4943" y="12417"/>
                      </a:lnTo>
                      <a:lnTo>
                        <a:pt x="4952" y="12416"/>
                      </a:lnTo>
                      <a:lnTo>
                        <a:pt x="4957" y="12417"/>
                      </a:lnTo>
                      <a:lnTo>
                        <a:pt x="4963" y="12418"/>
                      </a:lnTo>
                      <a:lnTo>
                        <a:pt x="4967" y="12420"/>
                      </a:lnTo>
                      <a:lnTo>
                        <a:pt x="4970" y="12423"/>
                      </a:lnTo>
                      <a:lnTo>
                        <a:pt x="4972" y="12427"/>
                      </a:lnTo>
                      <a:lnTo>
                        <a:pt x="4973" y="12432"/>
                      </a:lnTo>
                      <a:lnTo>
                        <a:pt x="4977" y="12443"/>
                      </a:lnTo>
                      <a:lnTo>
                        <a:pt x="4980" y="12456"/>
                      </a:lnTo>
                      <a:lnTo>
                        <a:pt x="4985" y="12470"/>
                      </a:lnTo>
                      <a:lnTo>
                        <a:pt x="4989" y="12477"/>
                      </a:lnTo>
                      <a:lnTo>
                        <a:pt x="4994" y="12484"/>
                      </a:lnTo>
                      <a:lnTo>
                        <a:pt x="4999" y="12491"/>
                      </a:lnTo>
                      <a:lnTo>
                        <a:pt x="5006" y="12497"/>
                      </a:lnTo>
                      <a:lnTo>
                        <a:pt x="5012" y="12502"/>
                      </a:lnTo>
                      <a:lnTo>
                        <a:pt x="5020" y="12507"/>
                      </a:lnTo>
                      <a:lnTo>
                        <a:pt x="5035" y="12516"/>
                      </a:lnTo>
                      <a:lnTo>
                        <a:pt x="5051" y="12524"/>
                      </a:lnTo>
                      <a:lnTo>
                        <a:pt x="5068" y="12532"/>
                      </a:lnTo>
                      <a:lnTo>
                        <a:pt x="5083" y="12542"/>
                      </a:lnTo>
                      <a:lnTo>
                        <a:pt x="5089" y="12546"/>
                      </a:lnTo>
                      <a:lnTo>
                        <a:pt x="5096" y="12552"/>
                      </a:lnTo>
                      <a:lnTo>
                        <a:pt x="5101" y="12558"/>
                      </a:lnTo>
                      <a:lnTo>
                        <a:pt x="5107" y="12565"/>
                      </a:lnTo>
                      <a:lnTo>
                        <a:pt x="5104" y="12558"/>
                      </a:lnTo>
                      <a:lnTo>
                        <a:pt x="5100" y="12553"/>
                      </a:lnTo>
                      <a:lnTo>
                        <a:pt x="5098" y="12547"/>
                      </a:lnTo>
                      <a:lnTo>
                        <a:pt x="5097" y="12542"/>
                      </a:lnTo>
                      <a:lnTo>
                        <a:pt x="5097" y="12537"/>
                      </a:lnTo>
                      <a:lnTo>
                        <a:pt x="5097" y="12532"/>
                      </a:lnTo>
                      <a:lnTo>
                        <a:pt x="5098" y="12528"/>
                      </a:lnTo>
                      <a:lnTo>
                        <a:pt x="5100" y="12523"/>
                      </a:lnTo>
                      <a:lnTo>
                        <a:pt x="5105" y="12516"/>
                      </a:lnTo>
                      <a:lnTo>
                        <a:pt x="5112" y="12508"/>
                      </a:lnTo>
                      <a:lnTo>
                        <a:pt x="5120" y="12503"/>
                      </a:lnTo>
                      <a:lnTo>
                        <a:pt x="5130" y="12498"/>
                      </a:lnTo>
                      <a:lnTo>
                        <a:pt x="5140" y="12494"/>
                      </a:lnTo>
                      <a:lnTo>
                        <a:pt x="5152" y="12492"/>
                      </a:lnTo>
                      <a:lnTo>
                        <a:pt x="5164" y="12491"/>
                      </a:lnTo>
                      <a:lnTo>
                        <a:pt x="5176" y="12491"/>
                      </a:lnTo>
                      <a:lnTo>
                        <a:pt x="5187" y="12492"/>
                      </a:lnTo>
                      <a:lnTo>
                        <a:pt x="5198" y="12494"/>
                      </a:lnTo>
                      <a:lnTo>
                        <a:pt x="5208" y="12497"/>
                      </a:lnTo>
                      <a:lnTo>
                        <a:pt x="5216" y="12503"/>
                      </a:lnTo>
                      <a:lnTo>
                        <a:pt x="5223" y="12508"/>
                      </a:lnTo>
                      <a:lnTo>
                        <a:pt x="5232" y="12517"/>
                      </a:lnTo>
                      <a:lnTo>
                        <a:pt x="5253" y="12541"/>
                      </a:lnTo>
                      <a:lnTo>
                        <a:pt x="5280" y="12570"/>
                      </a:lnTo>
                      <a:lnTo>
                        <a:pt x="5310" y="12601"/>
                      </a:lnTo>
                      <a:lnTo>
                        <a:pt x="5339" y="12631"/>
                      </a:lnTo>
                      <a:lnTo>
                        <a:pt x="5353" y="12644"/>
                      </a:lnTo>
                      <a:lnTo>
                        <a:pt x="5367" y="12655"/>
                      </a:lnTo>
                      <a:lnTo>
                        <a:pt x="5379" y="12662"/>
                      </a:lnTo>
                      <a:lnTo>
                        <a:pt x="5389" y="12668"/>
                      </a:lnTo>
                      <a:lnTo>
                        <a:pt x="5393" y="12669"/>
                      </a:lnTo>
                      <a:lnTo>
                        <a:pt x="5398" y="12670"/>
                      </a:lnTo>
                      <a:lnTo>
                        <a:pt x="5402" y="12669"/>
                      </a:lnTo>
                      <a:lnTo>
                        <a:pt x="5404" y="12667"/>
                      </a:lnTo>
                      <a:lnTo>
                        <a:pt x="5405" y="12664"/>
                      </a:lnTo>
                      <a:lnTo>
                        <a:pt x="5405" y="12661"/>
                      </a:lnTo>
                      <a:lnTo>
                        <a:pt x="5404" y="12654"/>
                      </a:lnTo>
                      <a:lnTo>
                        <a:pt x="5402" y="12645"/>
                      </a:lnTo>
                      <a:lnTo>
                        <a:pt x="5400" y="12639"/>
                      </a:lnTo>
                      <a:lnTo>
                        <a:pt x="5401" y="12635"/>
                      </a:lnTo>
                      <a:lnTo>
                        <a:pt x="5402" y="12632"/>
                      </a:lnTo>
                      <a:lnTo>
                        <a:pt x="5404" y="12627"/>
                      </a:lnTo>
                      <a:lnTo>
                        <a:pt x="5407" y="12624"/>
                      </a:lnTo>
                      <a:lnTo>
                        <a:pt x="5416" y="12618"/>
                      </a:lnTo>
                      <a:lnTo>
                        <a:pt x="5427" y="12610"/>
                      </a:lnTo>
                      <a:lnTo>
                        <a:pt x="5449" y="12599"/>
                      </a:lnTo>
                      <a:lnTo>
                        <a:pt x="5465" y="12591"/>
                      </a:lnTo>
                      <a:lnTo>
                        <a:pt x="5474" y="12585"/>
                      </a:lnTo>
                      <a:lnTo>
                        <a:pt x="5481" y="12579"/>
                      </a:lnTo>
                      <a:lnTo>
                        <a:pt x="5495" y="12565"/>
                      </a:lnTo>
                      <a:lnTo>
                        <a:pt x="5520" y="12536"/>
                      </a:lnTo>
                      <a:lnTo>
                        <a:pt x="5527" y="12530"/>
                      </a:lnTo>
                      <a:lnTo>
                        <a:pt x="5533" y="12524"/>
                      </a:lnTo>
                      <a:lnTo>
                        <a:pt x="5541" y="12519"/>
                      </a:lnTo>
                      <a:lnTo>
                        <a:pt x="5548" y="12515"/>
                      </a:lnTo>
                      <a:lnTo>
                        <a:pt x="5557" y="12511"/>
                      </a:lnTo>
                      <a:lnTo>
                        <a:pt x="5566" y="12509"/>
                      </a:lnTo>
                      <a:lnTo>
                        <a:pt x="5577" y="12508"/>
                      </a:lnTo>
                      <a:lnTo>
                        <a:pt x="5587" y="12508"/>
                      </a:lnTo>
                      <a:lnTo>
                        <a:pt x="5597" y="12508"/>
                      </a:lnTo>
                      <a:lnTo>
                        <a:pt x="5605" y="12508"/>
                      </a:lnTo>
                      <a:lnTo>
                        <a:pt x="5612" y="12506"/>
                      </a:lnTo>
                      <a:lnTo>
                        <a:pt x="5618" y="12503"/>
                      </a:lnTo>
                      <a:lnTo>
                        <a:pt x="5623" y="12498"/>
                      </a:lnTo>
                      <a:lnTo>
                        <a:pt x="5628" y="12493"/>
                      </a:lnTo>
                      <a:lnTo>
                        <a:pt x="5631" y="12485"/>
                      </a:lnTo>
                      <a:lnTo>
                        <a:pt x="5635" y="12478"/>
                      </a:lnTo>
                      <a:lnTo>
                        <a:pt x="5638" y="12470"/>
                      </a:lnTo>
                      <a:lnTo>
                        <a:pt x="5641" y="12465"/>
                      </a:lnTo>
                      <a:lnTo>
                        <a:pt x="5644" y="12460"/>
                      </a:lnTo>
                      <a:lnTo>
                        <a:pt x="5647" y="12457"/>
                      </a:lnTo>
                      <a:lnTo>
                        <a:pt x="5650" y="12455"/>
                      </a:lnTo>
                      <a:lnTo>
                        <a:pt x="5655" y="12454"/>
                      </a:lnTo>
                      <a:lnTo>
                        <a:pt x="5658" y="12453"/>
                      </a:lnTo>
                      <a:lnTo>
                        <a:pt x="5661" y="12453"/>
                      </a:lnTo>
                      <a:lnTo>
                        <a:pt x="5670" y="12455"/>
                      </a:lnTo>
                      <a:lnTo>
                        <a:pt x="5679" y="12457"/>
                      </a:lnTo>
                      <a:lnTo>
                        <a:pt x="5689" y="12459"/>
                      </a:lnTo>
                      <a:lnTo>
                        <a:pt x="5701" y="12460"/>
                      </a:lnTo>
                      <a:lnTo>
                        <a:pt x="5713" y="12461"/>
                      </a:lnTo>
                      <a:lnTo>
                        <a:pt x="5725" y="12463"/>
                      </a:lnTo>
                      <a:lnTo>
                        <a:pt x="5749" y="12468"/>
                      </a:lnTo>
                      <a:lnTo>
                        <a:pt x="5772" y="12472"/>
                      </a:lnTo>
                      <a:lnTo>
                        <a:pt x="5785" y="12473"/>
                      </a:lnTo>
                      <a:lnTo>
                        <a:pt x="5797" y="12474"/>
                      </a:lnTo>
                      <a:lnTo>
                        <a:pt x="5826" y="12473"/>
                      </a:lnTo>
                      <a:lnTo>
                        <a:pt x="5855" y="12472"/>
                      </a:lnTo>
                      <a:lnTo>
                        <a:pt x="5885" y="12470"/>
                      </a:lnTo>
                      <a:lnTo>
                        <a:pt x="5914" y="12471"/>
                      </a:lnTo>
                      <a:lnTo>
                        <a:pt x="5938" y="12472"/>
                      </a:lnTo>
                      <a:lnTo>
                        <a:pt x="5955" y="12474"/>
                      </a:lnTo>
                      <a:lnTo>
                        <a:pt x="5962" y="12477"/>
                      </a:lnTo>
                      <a:lnTo>
                        <a:pt x="5967" y="12479"/>
                      </a:lnTo>
                      <a:lnTo>
                        <a:pt x="5971" y="12481"/>
                      </a:lnTo>
                      <a:lnTo>
                        <a:pt x="5975" y="12484"/>
                      </a:lnTo>
                      <a:lnTo>
                        <a:pt x="5977" y="12489"/>
                      </a:lnTo>
                      <a:lnTo>
                        <a:pt x="5978" y="12493"/>
                      </a:lnTo>
                      <a:lnTo>
                        <a:pt x="5979" y="12498"/>
                      </a:lnTo>
                      <a:lnTo>
                        <a:pt x="5979" y="12505"/>
                      </a:lnTo>
                      <a:lnTo>
                        <a:pt x="5976" y="12522"/>
                      </a:lnTo>
                      <a:lnTo>
                        <a:pt x="5973" y="12543"/>
                      </a:lnTo>
                      <a:lnTo>
                        <a:pt x="5971" y="12545"/>
                      </a:lnTo>
                      <a:lnTo>
                        <a:pt x="5970" y="12546"/>
                      </a:lnTo>
                      <a:lnTo>
                        <a:pt x="5965" y="12548"/>
                      </a:lnTo>
                      <a:lnTo>
                        <a:pt x="5958" y="12549"/>
                      </a:lnTo>
                      <a:lnTo>
                        <a:pt x="5950" y="12549"/>
                      </a:lnTo>
                      <a:lnTo>
                        <a:pt x="5928" y="12548"/>
                      </a:lnTo>
                      <a:lnTo>
                        <a:pt x="5902" y="12545"/>
                      </a:lnTo>
                      <a:lnTo>
                        <a:pt x="5854" y="12537"/>
                      </a:lnTo>
                      <a:lnTo>
                        <a:pt x="5826" y="12533"/>
                      </a:lnTo>
                      <a:lnTo>
                        <a:pt x="5798" y="12531"/>
                      </a:lnTo>
                      <a:lnTo>
                        <a:pt x="5770" y="12530"/>
                      </a:lnTo>
                      <a:lnTo>
                        <a:pt x="5741" y="12530"/>
                      </a:lnTo>
                      <a:lnTo>
                        <a:pt x="5727" y="12531"/>
                      </a:lnTo>
                      <a:lnTo>
                        <a:pt x="5714" y="12532"/>
                      </a:lnTo>
                      <a:lnTo>
                        <a:pt x="5700" y="12534"/>
                      </a:lnTo>
                      <a:lnTo>
                        <a:pt x="5687" y="12537"/>
                      </a:lnTo>
                      <a:lnTo>
                        <a:pt x="5675" y="12541"/>
                      </a:lnTo>
                      <a:lnTo>
                        <a:pt x="5662" y="12546"/>
                      </a:lnTo>
                      <a:lnTo>
                        <a:pt x="5650" y="12553"/>
                      </a:lnTo>
                      <a:lnTo>
                        <a:pt x="5640" y="12559"/>
                      </a:lnTo>
                      <a:lnTo>
                        <a:pt x="5629" y="12569"/>
                      </a:lnTo>
                      <a:lnTo>
                        <a:pt x="5619" y="12579"/>
                      </a:lnTo>
                      <a:lnTo>
                        <a:pt x="5629" y="12578"/>
                      </a:lnTo>
                      <a:lnTo>
                        <a:pt x="5636" y="12576"/>
                      </a:lnTo>
                      <a:lnTo>
                        <a:pt x="5633" y="12581"/>
                      </a:lnTo>
                      <a:lnTo>
                        <a:pt x="5629" y="12585"/>
                      </a:lnTo>
                      <a:lnTo>
                        <a:pt x="5620" y="12591"/>
                      </a:lnTo>
                      <a:lnTo>
                        <a:pt x="5618" y="12594"/>
                      </a:lnTo>
                      <a:lnTo>
                        <a:pt x="5617" y="12596"/>
                      </a:lnTo>
                      <a:lnTo>
                        <a:pt x="5618" y="12597"/>
                      </a:lnTo>
                      <a:lnTo>
                        <a:pt x="5621" y="12601"/>
                      </a:lnTo>
                      <a:lnTo>
                        <a:pt x="5628" y="12607"/>
                      </a:lnTo>
                      <a:lnTo>
                        <a:pt x="5636" y="12613"/>
                      </a:lnTo>
                      <a:lnTo>
                        <a:pt x="5646" y="12618"/>
                      </a:lnTo>
                      <a:lnTo>
                        <a:pt x="5666" y="12625"/>
                      </a:lnTo>
                      <a:lnTo>
                        <a:pt x="5647" y="12635"/>
                      </a:lnTo>
                      <a:lnTo>
                        <a:pt x="5635" y="12642"/>
                      </a:lnTo>
                      <a:lnTo>
                        <a:pt x="5622" y="12649"/>
                      </a:lnTo>
                      <a:lnTo>
                        <a:pt x="5610" y="12658"/>
                      </a:lnTo>
                      <a:lnTo>
                        <a:pt x="5600" y="12665"/>
                      </a:lnTo>
                      <a:lnTo>
                        <a:pt x="5597" y="12670"/>
                      </a:lnTo>
                      <a:lnTo>
                        <a:pt x="5596" y="12674"/>
                      </a:lnTo>
                      <a:lnTo>
                        <a:pt x="5595" y="12677"/>
                      </a:lnTo>
                      <a:lnTo>
                        <a:pt x="5597" y="12682"/>
                      </a:lnTo>
                      <a:lnTo>
                        <a:pt x="5603" y="12690"/>
                      </a:lnTo>
                      <a:lnTo>
                        <a:pt x="5609" y="12699"/>
                      </a:lnTo>
                      <a:lnTo>
                        <a:pt x="5623" y="12715"/>
                      </a:lnTo>
                      <a:lnTo>
                        <a:pt x="5636" y="12732"/>
                      </a:lnTo>
                      <a:lnTo>
                        <a:pt x="5643" y="12741"/>
                      </a:lnTo>
                      <a:lnTo>
                        <a:pt x="5647" y="12751"/>
                      </a:lnTo>
                      <a:lnTo>
                        <a:pt x="5654" y="12767"/>
                      </a:lnTo>
                      <a:lnTo>
                        <a:pt x="5657" y="12783"/>
                      </a:lnTo>
                      <a:lnTo>
                        <a:pt x="5657" y="12798"/>
                      </a:lnTo>
                      <a:lnTo>
                        <a:pt x="5655" y="12811"/>
                      </a:lnTo>
                      <a:lnTo>
                        <a:pt x="5650" y="12824"/>
                      </a:lnTo>
                      <a:lnTo>
                        <a:pt x="5645" y="12835"/>
                      </a:lnTo>
                      <a:lnTo>
                        <a:pt x="5636" y="12846"/>
                      </a:lnTo>
                      <a:lnTo>
                        <a:pt x="5626" y="12855"/>
                      </a:lnTo>
                      <a:lnTo>
                        <a:pt x="5617" y="12864"/>
                      </a:lnTo>
                      <a:lnTo>
                        <a:pt x="5605" y="12873"/>
                      </a:lnTo>
                      <a:lnTo>
                        <a:pt x="5592" y="12880"/>
                      </a:lnTo>
                      <a:lnTo>
                        <a:pt x="5579" y="12887"/>
                      </a:lnTo>
                      <a:lnTo>
                        <a:pt x="5551" y="12899"/>
                      </a:lnTo>
                      <a:lnTo>
                        <a:pt x="5525" y="12909"/>
                      </a:lnTo>
                      <a:lnTo>
                        <a:pt x="5516" y="12913"/>
                      </a:lnTo>
                      <a:lnTo>
                        <a:pt x="5507" y="12919"/>
                      </a:lnTo>
                      <a:lnTo>
                        <a:pt x="5498" y="12928"/>
                      </a:lnTo>
                      <a:lnTo>
                        <a:pt x="5492" y="12938"/>
                      </a:lnTo>
                      <a:lnTo>
                        <a:pt x="5490" y="12943"/>
                      </a:lnTo>
                      <a:lnTo>
                        <a:pt x="5489" y="12949"/>
                      </a:lnTo>
                      <a:lnTo>
                        <a:pt x="5488" y="12954"/>
                      </a:lnTo>
                      <a:lnTo>
                        <a:pt x="5488" y="12958"/>
                      </a:lnTo>
                      <a:lnTo>
                        <a:pt x="5489" y="12964"/>
                      </a:lnTo>
                      <a:lnTo>
                        <a:pt x="5490" y="12968"/>
                      </a:lnTo>
                      <a:lnTo>
                        <a:pt x="5493" y="12973"/>
                      </a:lnTo>
                      <a:lnTo>
                        <a:pt x="5497" y="12976"/>
                      </a:lnTo>
                      <a:lnTo>
                        <a:pt x="5509" y="12984"/>
                      </a:lnTo>
                      <a:lnTo>
                        <a:pt x="5518" y="12992"/>
                      </a:lnTo>
                      <a:lnTo>
                        <a:pt x="5532" y="13003"/>
                      </a:lnTo>
                      <a:lnTo>
                        <a:pt x="5539" y="13006"/>
                      </a:lnTo>
                      <a:lnTo>
                        <a:pt x="5547" y="13011"/>
                      </a:lnTo>
                      <a:lnTo>
                        <a:pt x="5558" y="13013"/>
                      </a:lnTo>
                      <a:lnTo>
                        <a:pt x="5573" y="13016"/>
                      </a:lnTo>
                      <a:lnTo>
                        <a:pt x="5602" y="13021"/>
                      </a:lnTo>
                      <a:lnTo>
                        <a:pt x="5631" y="13028"/>
                      </a:lnTo>
                      <a:lnTo>
                        <a:pt x="5688" y="13043"/>
                      </a:lnTo>
                      <a:lnTo>
                        <a:pt x="5699" y="13046"/>
                      </a:lnTo>
                      <a:lnTo>
                        <a:pt x="5707" y="13052"/>
                      </a:lnTo>
                      <a:lnTo>
                        <a:pt x="5714" y="13058"/>
                      </a:lnTo>
                      <a:lnTo>
                        <a:pt x="5722" y="13065"/>
                      </a:lnTo>
                      <a:lnTo>
                        <a:pt x="5730" y="13071"/>
                      </a:lnTo>
                      <a:lnTo>
                        <a:pt x="5738" y="13078"/>
                      </a:lnTo>
                      <a:lnTo>
                        <a:pt x="5748" y="13082"/>
                      </a:lnTo>
                      <a:lnTo>
                        <a:pt x="5755" y="13083"/>
                      </a:lnTo>
                      <a:lnTo>
                        <a:pt x="5761" y="13084"/>
                      </a:lnTo>
                      <a:lnTo>
                        <a:pt x="5773" y="13086"/>
                      </a:lnTo>
                      <a:lnTo>
                        <a:pt x="5784" y="13090"/>
                      </a:lnTo>
                      <a:lnTo>
                        <a:pt x="5794" y="13093"/>
                      </a:lnTo>
                      <a:lnTo>
                        <a:pt x="5803" y="13097"/>
                      </a:lnTo>
                      <a:lnTo>
                        <a:pt x="5821" y="13107"/>
                      </a:lnTo>
                      <a:lnTo>
                        <a:pt x="5838" y="13118"/>
                      </a:lnTo>
                      <a:lnTo>
                        <a:pt x="5872" y="13143"/>
                      </a:lnTo>
                      <a:lnTo>
                        <a:pt x="5890" y="13154"/>
                      </a:lnTo>
                      <a:lnTo>
                        <a:pt x="5900" y="13159"/>
                      </a:lnTo>
                      <a:lnTo>
                        <a:pt x="5910" y="13164"/>
                      </a:lnTo>
                      <a:lnTo>
                        <a:pt x="5938" y="13177"/>
                      </a:lnTo>
                      <a:lnTo>
                        <a:pt x="5951" y="13183"/>
                      </a:lnTo>
                      <a:lnTo>
                        <a:pt x="5962" y="13190"/>
                      </a:lnTo>
                      <a:lnTo>
                        <a:pt x="5973" y="13196"/>
                      </a:lnTo>
                      <a:lnTo>
                        <a:pt x="5982" y="13204"/>
                      </a:lnTo>
                      <a:lnTo>
                        <a:pt x="5991" y="13211"/>
                      </a:lnTo>
                      <a:lnTo>
                        <a:pt x="5998" y="13220"/>
                      </a:lnTo>
                      <a:lnTo>
                        <a:pt x="6004" y="13229"/>
                      </a:lnTo>
                      <a:lnTo>
                        <a:pt x="6009" y="13238"/>
                      </a:lnTo>
                      <a:lnTo>
                        <a:pt x="6014" y="13249"/>
                      </a:lnTo>
                      <a:lnTo>
                        <a:pt x="6017" y="13260"/>
                      </a:lnTo>
                      <a:lnTo>
                        <a:pt x="6019" y="13273"/>
                      </a:lnTo>
                      <a:lnTo>
                        <a:pt x="6020" y="13286"/>
                      </a:lnTo>
                      <a:lnTo>
                        <a:pt x="6020" y="13301"/>
                      </a:lnTo>
                      <a:lnTo>
                        <a:pt x="6019" y="13317"/>
                      </a:lnTo>
                      <a:lnTo>
                        <a:pt x="6017" y="13320"/>
                      </a:lnTo>
                      <a:lnTo>
                        <a:pt x="6013" y="13323"/>
                      </a:lnTo>
                      <a:lnTo>
                        <a:pt x="5996" y="13332"/>
                      </a:lnTo>
                      <a:lnTo>
                        <a:pt x="5979" y="13340"/>
                      </a:lnTo>
                      <a:lnTo>
                        <a:pt x="5968" y="13348"/>
                      </a:lnTo>
                      <a:lnTo>
                        <a:pt x="5956" y="13356"/>
                      </a:lnTo>
                      <a:lnTo>
                        <a:pt x="5944" y="13363"/>
                      </a:lnTo>
                      <a:lnTo>
                        <a:pt x="5932" y="13369"/>
                      </a:lnTo>
                      <a:lnTo>
                        <a:pt x="5922" y="13376"/>
                      </a:lnTo>
                      <a:lnTo>
                        <a:pt x="5912" y="13384"/>
                      </a:lnTo>
                      <a:lnTo>
                        <a:pt x="5907" y="13388"/>
                      </a:lnTo>
                      <a:lnTo>
                        <a:pt x="5904" y="13392"/>
                      </a:lnTo>
                      <a:lnTo>
                        <a:pt x="5901" y="13398"/>
                      </a:lnTo>
                      <a:lnTo>
                        <a:pt x="5899" y="13404"/>
                      </a:lnTo>
                      <a:lnTo>
                        <a:pt x="5897" y="13411"/>
                      </a:lnTo>
                      <a:lnTo>
                        <a:pt x="5896" y="13419"/>
                      </a:lnTo>
                      <a:lnTo>
                        <a:pt x="5896" y="13430"/>
                      </a:lnTo>
                      <a:lnTo>
                        <a:pt x="5897" y="13443"/>
                      </a:lnTo>
                      <a:lnTo>
                        <a:pt x="5898" y="13472"/>
                      </a:lnTo>
                      <a:lnTo>
                        <a:pt x="5899" y="13485"/>
                      </a:lnTo>
                      <a:lnTo>
                        <a:pt x="5898" y="13499"/>
                      </a:lnTo>
                      <a:lnTo>
                        <a:pt x="5894" y="13511"/>
                      </a:lnTo>
                      <a:lnTo>
                        <a:pt x="5892" y="13516"/>
                      </a:lnTo>
                      <a:lnTo>
                        <a:pt x="5890" y="13522"/>
                      </a:lnTo>
                      <a:lnTo>
                        <a:pt x="5885" y="13529"/>
                      </a:lnTo>
                      <a:lnTo>
                        <a:pt x="5879" y="13536"/>
                      </a:lnTo>
                      <a:lnTo>
                        <a:pt x="5873" y="13541"/>
                      </a:lnTo>
                      <a:lnTo>
                        <a:pt x="5866" y="13547"/>
                      </a:lnTo>
                      <a:lnTo>
                        <a:pt x="5851" y="13555"/>
                      </a:lnTo>
                      <a:lnTo>
                        <a:pt x="5836" y="13563"/>
                      </a:lnTo>
                      <a:lnTo>
                        <a:pt x="5803" y="13576"/>
                      </a:lnTo>
                      <a:lnTo>
                        <a:pt x="5788" y="13583"/>
                      </a:lnTo>
                      <a:lnTo>
                        <a:pt x="5774" y="13593"/>
                      </a:lnTo>
                      <a:lnTo>
                        <a:pt x="5768" y="13600"/>
                      </a:lnTo>
                      <a:lnTo>
                        <a:pt x="5761" y="13608"/>
                      </a:lnTo>
                      <a:lnTo>
                        <a:pt x="5756" y="13618"/>
                      </a:lnTo>
                      <a:lnTo>
                        <a:pt x="5749" y="13629"/>
                      </a:lnTo>
                      <a:lnTo>
                        <a:pt x="5745" y="13641"/>
                      </a:lnTo>
                      <a:lnTo>
                        <a:pt x="5740" y="13652"/>
                      </a:lnTo>
                      <a:lnTo>
                        <a:pt x="5737" y="13663"/>
                      </a:lnTo>
                      <a:lnTo>
                        <a:pt x="5736" y="13671"/>
                      </a:lnTo>
                      <a:lnTo>
                        <a:pt x="5733" y="13693"/>
                      </a:lnTo>
                      <a:lnTo>
                        <a:pt x="5730" y="13710"/>
                      </a:lnTo>
                      <a:lnTo>
                        <a:pt x="5725" y="13727"/>
                      </a:lnTo>
                      <a:lnTo>
                        <a:pt x="5721" y="13742"/>
                      </a:lnTo>
                      <a:lnTo>
                        <a:pt x="5718" y="13747"/>
                      </a:lnTo>
                      <a:lnTo>
                        <a:pt x="5714" y="13752"/>
                      </a:lnTo>
                      <a:lnTo>
                        <a:pt x="5710" y="13754"/>
                      </a:lnTo>
                      <a:lnTo>
                        <a:pt x="5707" y="13755"/>
                      </a:lnTo>
                      <a:lnTo>
                        <a:pt x="5701" y="13753"/>
                      </a:lnTo>
                      <a:lnTo>
                        <a:pt x="5697" y="13747"/>
                      </a:lnTo>
                      <a:lnTo>
                        <a:pt x="5690" y="13738"/>
                      </a:lnTo>
                      <a:lnTo>
                        <a:pt x="5685" y="13727"/>
                      </a:lnTo>
                      <a:lnTo>
                        <a:pt x="5681" y="13715"/>
                      </a:lnTo>
                      <a:lnTo>
                        <a:pt x="5679" y="13703"/>
                      </a:lnTo>
                      <a:lnTo>
                        <a:pt x="5676" y="13690"/>
                      </a:lnTo>
                      <a:lnTo>
                        <a:pt x="5675" y="13678"/>
                      </a:lnTo>
                      <a:lnTo>
                        <a:pt x="5675" y="13652"/>
                      </a:lnTo>
                      <a:lnTo>
                        <a:pt x="5674" y="13625"/>
                      </a:lnTo>
                      <a:lnTo>
                        <a:pt x="5674" y="13613"/>
                      </a:lnTo>
                      <a:lnTo>
                        <a:pt x="5672" y="13600"/>
                      </a:lnTo>
                      <a:lnTo>
                        <a:pt x="5670" y="13587"/>
                      </a:lnTo>
                      <a:lnTo>
                        <a:pt x="5667" y="13575"/>
                      </a:lnTo>
                      <a:lnTo>
                        <a:pt x="5661" y="13564"/>
                      </a:lnTo>
                      <a:lnTo>
                        <a:pt x="5656" y="13552"/>
                      </a:lnTo>
                      <a:lnTo>
                        <a:pt x="5649" y="13544"/>
                      </a:lnTo>
                      <a:lnTo>
                        <a:pt x="5644" y="13538"/>
                      </a:lnTo>
                      <a:lnTo>
                        <a:pt x="5638" y="13534"/>
                      </a:lnTo>
                      <a:lnTo>
                        <a:pt x="5634" y="13529"/>
                      </a:lnTo>
                      <a:lnTo>
                        <a:pt x="5629" y="13526"/>
                      </a:lnTo>
                      <a:lnTo>
                        <a:pt x="5623" y="13523"/>
                      </a:lnTo>
                      <a:lnTo>
                        <a:pt x="5612" y="13519"/>
                      </a:lnTo>
                      <a:lnTo>
                        <a:pt x="5590" y="13514"/>
                      </a:lnTo>
                      <a:lnTo>
                        <a:pt x="5577" y="13509"/>
                      </a:lnTo>
                      <a:lnTo>
                        <a:pt x="5562" y="13501"/>
                      </a:lnTo>
                      <a:lnTo>
                        <a:pt x="5556" y="13497"/>
                      </a:lnTo>
                      <a:lnTo>
                        <a:pt x="5549" y="13491"/>
                      </a:lnTo>
                      <a:lnTo>
                        <a:pt x="5538" y="13479"/>
                      </a:lnTo>
                      <a:lnTo>
                        <a:pt x="5526" y="13467"/>
                      </a:lnTo>
                      <a:lnTo>
                        <a:pt x="5513" y="13457"/>
                      </a:lnTo>
                      <a:lnTo>
                        <a:pt x="5496" y="13443"/>
                      </a:lnTo>
                      <a:lnTo>
                        <a:pt x="5490" y="13438"/>
                      </a:lnTo>
                      <a:lnTo>
                        <a:pt x="5484" y="13433"/>
                      </a:lnTo>
                      <a:lnTo>
                        <a:pt x="5480" y="13426"/>
                      </a:lnTo>
                      <a:lnTo>
                        <a:pt x="5477" y="13420"/>
                      </a:lnTo>
                      <a:lnTo>
                        <a:pt x="5475" y="13411"/>
                      </a:lnTo>
                      <a:lnTo>
                        <a:pt x="5474" y="13399"/>
                      </a:lnTo>
                      <a:lnTo>
                        <a:pt x="5475" y="13391"/>
                      </a:lnTo>
                      <a:lnTo>
                        <a:pt x="5476" y="13383"/>
                      </a:lnTo>
                      <a:lnTo>
                        <a:pt x="5478" y="13375"/>
                      </a:lnTo>
                      <a:lnTo>
                        <a:pt x="5481" y="13366"/>
                      </a:lnTo>
                      <a:lnTo>
                        <a:pt x="5488" y="13352"/>
                      </a:lnTo>
                      <a:lnTo>
                        <a:pt x="5494" y="13337"/>
                      </a:lnTo>
                      <a:lnTo>
                        <a:pt x="5497" y="13331"/>
                      </a:lnTo>
                      <a:lnTo>
                        <a:pt x="5500" y="13323"/>
                      </a:lnTo>
                      <a:lnTo>
                        <a:pt x="5500" y="13315"/>
                      </a:lnTo>
                      <a:lnTo>
                        <a:pt x="5500" y="13308"/>
                      </a:lnTo>
                      <a:lnTo>
                        <a:pt x="5498" y="13300"/>
                      </a:lnTo>
                      <a:lnTo>
                        <a:pt x="5495" y="13293"/>
                      </a:lnTo>
                      <a:lnTo>
                        <a:pt x="5490" y="13284"/>
                      </a:lnTo>
                      <a:lnTo>
                        <a:pt x="5483" y="13275"/>
                      </a:lnTo>
                      <a:lnTo>
                        <a:pt x="5477" y="13270"/>
                      </a:lnTo>
                      <a:lnTo>
                        <a:pt x="5471" y="13264"/>
                      </a:lnTo>
                      <a:lnTo>
                        <a:pt x="5465" y="13260"/>
                      </a:lnTo>
                      <a:lnTo>
                        <a:pt x="5459" y="13257"/>
                      </a:lnTo>
                      <a:lnTo>
                        <a:pt x="5453" y="13255"/>
                      </a:lnTo>
                      <a:lnTo>
                        <a:pt x="5447" y="13253"/>
                      </a:lnTo>
                      <a:lnTo>
                        <a:pt x="5441" y="13251"/>
                      </a:lnTo>
                      <a:lnTo>
                        <a:pt x="5436" y="13251"/>
                      </a:lnTo>
                      <a:lnTo>
                        <a:pt x="5429" y="13253"/>
                      </a:lnTo>
                      <a:lnTo>
                        <a:pt x="5424" y="13254"/>
                      </a:lnTo>
                      <a:lnTo>
                        <a:pt x="5413" y="13258"/>
                      </a:lnTo>
                      <a:lnTo>
                        <a:pt x="5402" y="13264"/>
                      </a:lnTo>
                      <a:lnTo>
                        <a:pt x="5392" y="13272"/>
                      </a:lnTo>
                      <a:lnTo>
                        <a:pt x="5382" y="13282"/>
                      </a:lnTo>
                      <a:lnTo>
                        <a:pt x="5374" y="13293"/>
                      </a:lnTo>
                      <a:lnTo>
                        <a:pt x="5365" y="13305"/>
                      </a:lnTo>
                      <a:lnTo>
                        <a:pt x="5359" y="13317"/>
                      </a:lnTo>
                      <a:lnTo>
                        <a:pt x="5352" y="13328"/>
                      </a:lnTo>
                      <a:lnTo>
                        <a:pt x="5347" y="13340"/>
                      </a:lnTo>
                      <a:lnTo>
                        <a:pt x="5342" y="13351"/>
                      </a:lnTo>
                      <a:lnTo>
                        <a:pt x="5339" y="13362"/>
                      </a:lnTo>
                      <a:lnTo>
                        <a:pt x="5338" y="13369"/>
                      </a:lnTo>
                      <a:lnTo>
                        <a:pt x="5339" y="13376"/>
                      </a:lnTo>
                      <a:lnTo>
                        <a:pt x="5340" y="13386"/>
                      </a:lnTo>
                      <a:lnTo>
                        <a:pt x="5343" y="13398"/>
                      </a:lnTo>
                      <a:lnTo>
                        <a:pt x="5351" y="13423"/>
                      </a:lnTo>
                      <a:lnTo>
                        <a:pt x="5361" y="13449"/>
                      </a:lnTo>
                      <a:lnTo>
                        <a:pt x="5373" y="13474"/>
                      </a:lnTo>
                      <a:lnTo>
                        <a:pt x="5385" y="13496"/>
                      </a:lnTo>
                      <a:lnTo>
                        <a:pt x="5390" y="13503"/>
                      </a:lnTo>
                      <a:lnTo>
                        <a:pt x="5395" y="13510"/>
                      </a:lnTo>
                      <a:lnTo>
                        <a:pt x="5401" y="13514"/>
                      </a:lnTo>
                      <a:lnTo>
                        <a:pt x="5405" y="13516"/>
                      </a:lnTo>
                      <a:lnTo>
                        <a:pt x="5414" y="13518"/>
                      </a:lnTo>
                      <a:lnTo>
                        <a:pt x="5421" y="13521"/>
                      </a:lnTo>
                      <a:lnTo>
                        <a:pt x="5433" y="13524"/>
                      </a:lnTo>
                      <a:lnTo>
                        <a:pt x="5438" y="13524"/>
                      </a:lnTo>
                      <a:lnTo>
                        <a:pt x="5442" y="13522"/>
                      </a:lnTo>
                      <a:lnTo>
                        <a:pt x="5446" y="13517"/>
                      </a:lnTo>
                      <a:lnTo>
                        <a:pt x="5451" y="13511"/>
                      </a:lnTo>
                      <a:lnTo>
                        <a:pt x="5455" y="13505"/>
                      </a:lnTo>
                      <a:lnTo>
                        <a:pt x="5459" y="13501"/>
                      </a:lnTo>
                      <a:lnTo>
                        <a:pt x="5464" y="13498"/>
                      </a:lnTo>
                      <a:lnTo>
                        <a:pt x="5468" y="13496"/>
                      </a:lnTo>
                      <a:lnTo>
                        <a:pt x="5474" y="13494"/>
                      </a:lnTo>
                      <a:lnTo>
                        <a:pt x="5479" y="13494"/>
                      </a:lnTo>
                      <a:lnTo>
                        <a:pt x="5484" y="13496"/>
                      </a:lnTo>
                      <a:lnTo>
                        <a:pt x="5490" y="13497"/>
                      </a:lnTo>
                      <a:lnTo>
                        <a:pt x="5502" y="13501"/>
                      </a:lnTo>
                      <a:lnTo>
                        <a:pt x="5513" y="13506"/>
                      </a:lnTo>
                      <a:lnTo>
                        <a:pt x="5531" y="13518"/>
                      </a:lnTo>
                      <a:lnTo>
                        <a:pt x="5543" y="13527"/>
                      </a:lnTo>
                      <a:lnTo>
                        <a:pt x="5555" y="13538"/>
                      </a:lnTo>
                      <a:lnTo>
                        <a:pt x="5568" y="13550"/>
                      </a:lnTo>
                      <a:lnTo>
                        <a:pt x="5582" y="13564"/>
                      </a:lnTo>
                      <a:lnTo>
                        <a:pt x="5594" y="13578"/>
                      </a:lnTo>
                      <a:lnTo>
                        <a:pt x="5605" y="13593"/>
                      </a:lnTo>
                      <a:lnTo>
                        <a:pt x="5613" y="13606"/>
                      </a:lnTo>
                      <a:lnTo>
                        <a:pt x="5619" y="13618"/>
                      </a:lnTo>
                      <a:lnTo>
                        <a:pt x="5634" y="13656"/>
                      </a:lnTo>
                      <a:lnTo>
                        <a:pt x="5643" y="13677"/>
                      </a:lnTo>
                      <a:lnTo>
                        <a:pt x="5651" y="13698"/>
                      </a:lnTo>
                      <a:lnTo>
                        <a:pt x="5658" y="13720"/>
                      </a:lnTo>
                      <a:lnTo>
                        <a:pt x="5663" y="13742"/>
                      </a:lnTo>
                      <a:lnTo>
                        <a:pt x="5666" y="13752"/>
                      </a:lnTo>
                      <a:lnTo>
                        <a:pt x="5667" y="13761"/>
                      </a:lnTo>
                      <a:lnTo>
                        <a:pt x="5667" y="13771"/>
                      </a:lnTo>
                      <a:lnTo>
                        <a:pt x="5666" y="13781"/>
                      </a:lnTo>
                      <a:lnTo>
                        <a:pt x="5666" y="13789"/>
                      </a:lnTo>
                      <a:lnTo>
                        <a:pt x="5666" y="13796"/>
                      </a:lnTo>
                      <a:lnTo>
                        <a:pt x="5667" y="13804"/>
                      </a:lnTo>
                      <a:lnTo>
                        <a:pt x="5669" y="13811"/>
                      </a:lnTo>
                      <a:lnTo>
                        <a:pt x="5674" y="13828"/>
                      </a:lnTo>
                      <a:lnTo>
                        <a:pt x="5681" y="13844"/>
                      </a:lnTo>
                      <a:lnTo>
                        <a:pt x="5688" y="13861"/>
                      </a:lnTo>
                      <a:lnTo>
                        <a:pt x="5695" y="13878"/>
                      </a:lnTo>
                      <a:lnTo>
                        <a:pt x="5700" y="13894"/>
                      </a:lnTo>
                      <a:lnTo>
                        <a:pt x="5701" y="13901"/>
                      </a:lnTo>
                      <a:lnTo>
                        <a:pt x="5702" y="13910"/>
                      </a:lnTo>
                      <a:lnTo>
                        <a:pt x="5705" y="13935"/>
                      </a:lnTo>
                      <a:lnTo>
                        <a:pt x="5707" y="13948"/>
                      </a:lnTo>
                      <a:lnTo>
                        <a:pt x="5709" y="13960"/>
                      </a:lnTo>
                      <a:lnTo>
                        <a:pt x="5713" y="13972"/>
                      </a:lnTo>
                      <a:lnTo>
                        <a:pt x="5719" y="13983"/>
                      </a:lnTo>
                      <a:lnTo>
                        <a:pt x="5726" y="13994"/>
                      </a:lnTo>
                      <a:lnTo>
                        <a:pt x="5736" y="14002"/>
                      </a:lnTo>
                      <a:lnTo>
                        <a:pt x="5758" y="14020"/>
                      </a:lnTo>
                      <a:lnTo>
                        <a:pt x="5782" y="14037"/>
                      </a:lnTo>
                      <a:lnTo>
                        <a:pt x="5807" y="14051"/>
                      </a:lnTo>
                      <a:lnTo>
                        <a:pt x="5820" y="14059"/>
                      </a:lnTo>
                      <a:lnTo>
                        <a:pt x="5832" y="14064"/>
                      </a:lnTo>
                      <a:lnTo>
                        <a:pt x="5843" y="14069"/>
                      </a:lnTo>
                      <a:lnTo>
                        <a:pt x="5858" y="14073"/>
                      </a:lnTo>
                      <a:lnTo>
                        <a:pt x="5873" y="14078"/>
                      </a:lnTo>
                      <a:lnTo>
                        <a:pt x="5888" y="14084"/>
                      </a:lnTo>
                      <a:lnTo>
                        <a:pt x="5902" y="14090"/>
                      </a:lnTo>
                      <a:lnTo>
                        <a:pt x="5909" y="14095"/>
                      </a:lnTo>
                      <a:lnTo>
                        <a:pt x="5914" y="14098"/>
                      </a:lnTo>
                      <a:lnTo>
                        <a:pt x="5919" y="14103"/>
                      </a:lnTo>
                      <a:lnTo>
                        <a:pt x="5923" y="14108"/>
                      </a:lnTo>
                      <a:lnTo>
                        <a:pt x="5926" y="14113"/>
                      </a:lnTo>
                      <a:lnTo>
                        <a:pt x="5927" y="14120"/>
                      </a:lnTo>
                      <a:lnTo>
                        <a:pt x="5928" y="14123"/>
                      </a:lnTo>
                      <a:lnTo>
                        <a:pt x="5929" y="14127"/>
                      </a:lnTo>
                      <a:lnTo>
                        <a:pt x="5935" y="14137"/>
                      </a:lnTo>
                      <a:lnTo>
                        <a:pt x="5942" y="14148"/>
                      </a:lnTo>
                      <a:lnTo>
                        <a:pt x="5951" y="14159"/>
                      </a:lnTo>
                      <a:lnTo>
                        <a:pt x="5968" y="14179"/>
                      </a:lnTo>
                      <a:lnTo>
                        <a:pt x="5975" y="14188"/>
                      </a:lnTo>
                      <a:lnTo>
                        <a:pt x="5980" y="14195"/>
                      </a:lnTo>
                      <a:lnTo>
                        <a:pt x="5998" y="14224"/>
                      </a:lnTo>
                      <a:lnTo>
                        <a:pt x="6014" y="14252"/>
                      </a:lnTo>
                      <a:lnTo>
                        <a:pt x="6029" y="14281"/>
                      </a:lnTo>
                      <a:lnTo>
                        <a:pt x="6043" y="14312"/>
                      </a:lnTo>
                      <a:lnTo>
                        <a:pt x="6047" y="14320"/>
                      </a:lnTo>
                      <a:lnTo>
                        <a:pt x="6051" y="14328"/>
                      </a:lnTo>
                      <a:lnTo>
                        <a:pt x="6055" y="14333"/>
                      </a:lnTo>
                      <a:lnTo>
                        <a:pt x="6059" y="14337"/>
                      </a:lnTo>
                      <a:lnTo>
                        <a:pt x="6063" y="14340"/>
                      </a:lnTo>
                      <a:lnTo>
                        <a:pt x="6067" y="14342"/>
                      </a:lnTo>
                      <a:lnTo>
                        <a:pt x="6071" y="14342"/>
                      </a:lnTo>
                      <a:lnTo>
                        <a:pt x="6076" y="14343"/>
                      </a:lnTo>
                      <a:lnTo>
                        <a:pt x="6084" y="14342"/>
                      </a:lnTo>
                      <a:lnTo>
                        <a:pt x="6094" y="14343"/>
                      </a:lnTo>
                      <a:lnTo>
                        <a:pt x="6100" y="14343"/>
                      </a:lnTo>
                      <a:lnTo>
                        <a:pt x="6105" y="14345"/>
                      </a:lnTo>
                      <a:lnTo>
                        <a:pt x="6110" y="14347"/>
                      </a:lnTo>
                      <a:lnTo>
                        <a:pt x="6117" y="14351"/>
                      </a:lnTo>
                      <a:lnTo>
                        <a:pt x="6122" y="14355"/>
                      </a:lnTo>
                      <a:lnTo>
                        <a:pt x="6127" y="14359"/>
                      </a:lnTo>
                      <a:lnTo>
                        <a:pt x="6131" y="14365"/>
                      </a:lnTo>
                      <a:lnTo>
                        <a:pt x="6134" y="14371"/>
                      </a:lnTo>
                      <a:lnTo>
                        <a:pt x="6141" y="14384"/>
                      </a:lnTo>
                      <a:lnTo>
                        <a:pt x="6146" y="14398"/>
                      </a:lnTo>
                      <a:lnTo>
                        <a:pt x="6154" y="14428"/>
                      </a:lnTo>
                      <a:lnTo>
                        <a:pt x="6157" y="14442"/>
                      </a:lnTo>
                      <a:lnTo>
                        <a:pt x="6160" y="14453"/>
                      </a:lnTo>
                      <a:lnTo>
                        <a:pt x="6168" y="14469"/>
                      </a:lnTo>
                      <a:lnTo>
                        <a:pt x="6175" y="14486"/>
                      </a:lnTo>
                      <a:lnTo>
                        <a:pt x="6185" y="14504"/>
                      </a:lnTo>
                      <a:lnTo>
                        <a:pt x="6196" y="14521"/>
                      </a:lnTo>
                      <a:lnTo>
                        <a:pt x="6208" y="14537"/>
                      </a:lnTo>
                      <a:lnTo>
                        <a:pt x="6220" y="14552"/>
                      </a:lnTo>
                      <a:lnTo>
                        <a:pt x="6233" y="14567"/>
                      </a:lnTo>
                      <a:lnTo>
                        <a:pt x="6246" y="14579"/>
                      </a:lnTo>
                      <a:lnTo>
                        <a:pt x="6270" y="14596"/>
                      </a:lnTo>
                      <a:lnTo>
                        <a:pt x="6279" y="14602"/>
                      </a:lnTo>
                      <a:lnTo>
                        <a:pt x="6286" y="14610"/>
                      </a:lnTo>
                      <a:lnTo>
                        <a:pt x="6293" y="14618"/>
                      </a:lnTo>
                      <a:lnTo>
                        <a:pt x="6297" y="14628"/>
                      </a:lnTo>
                      <a:lnTo>
                        <a:pt x="6299" y="14641"/>
                      </a:lnTo>
                      <a:lnTo>
                        <a:pt x="6301" y="14660"/>
                      </a:lnTo>
                      <a:lnTo>
                        <a:pt x="6301" y="14678"/>
                      </a:lnTo>
                      <a:lnTo>
                        <a:pt x="6300" y="14683"/>
                      </a:lnTo>
                      <a:lnTo>
                        <a:pt x="6298" y="14684"/>
                      </a:lnTo>
                      <a:lnTo>
                        <a:pt x="6292" y="14683"/>
                      </a:lnTo>
                      <a:lnTo>
                        <a:pt x="6286" y="14685"/>
                      </a:lnTo>
                      <a:lnTo>
                        <a:pt x="6280" y="14689"/>
                      </a:lnTo>
                      <a:lnTo>
                        <a:pt x="6279" y="14691"/>
                      </a:lnTo>
                      <a:lnTo>
                        <a:pt x="6277" y="14696"/>
                      </a:lnTo>
                      <a:lnTo>
                        <a:pt x="6279" y="14700"/>
                      </a:lnTo>
                      <a:lnTo>
                        <a:pt x="6281" y="14705"/>
                      </a:lnTo>
                      <a:lnTo>
                        <a:pt x="6286" y="14720"/>
                      </a:lnTo>
                      <a:lnTo>
                        <a:pt x="6293" y="14735"/>
                      </a:lnTo>
                      <a:lnTo>
                        <a:pt x="6309" y="14764"/>
                      </a:lnTo>
                      <a:lnTo>
                        <a:pt x="6319" y="14785"/>
                      </a:lnTo>
                      <a:lnTo>
                        <a:pt x="6337" y="14829"/>
                      </a:lnTo>
                      <a:lnTo>
                        <a:pt x="6354" y="14876"/>
                      </a:lnTo>
                      <a:lnTo>
                        <a:pt x="6363" y="14900"/>
                      </a:lnTo>
                      <a:lnTo>
                        <a:pt x="6370" y="14923"/>
                      </a:lnTo>
                      <a:lnTo>
                        <a:pt x="6376" y="14944"/>
                      </a:lnTo>
                      <a:lnTo>
                        <a:pt x="6382" y="14965"/>
                      </a:lnTo>
                      <a:lnTo>
                        <a:pt x="6384" y="14972"/>
                      </a:lnTo>
                      <a:lnTo>
                        <a:pt x="6388" y="14978"/>
                      </a:lnTo>
                      <a:lnTo>
                        <a:pt x="6395" y="14983"/>
                      </a:lnTo>
                      <a:lnTo>
                        <a:pt x="6402" y="14988"/>
                      </a:lnTo>
                      <a:lnTo>
                        <a:pt x="6410" y="14992"/>
                      </a:lnTo>
                      <a:lnTo>
                        <a:pt x="6420" y="14996"/>
                      </a:lnTo>
                      <a:lnTo>
                        <a:pt x="6441" y="15003"/>
                      </a:lnTo>
                      <a:lnTo>
                        <a:pt x="6484" y="15013"/>
                      </a:lnTo>
                      <a:lnTo>
                        <a:pt x="6502" y="15018"/>
                      </a:lnTo>
                      <a:lnTo>
                        <a:pt x="6510" y="15020"/>
                      </a:lnTo>
                      <a:lnTo>
                        <a:pt x="6515" y="15022"/>
                      </a:lnTo>
                      <a:lnTo>
                        <a:pt x="6550" y="15041"/>
                      </a:lnTo>
                      <a:lnTo>
                        <a:pt x="6569" y="15053"/>
                      </a:lnTo>
                      <a:lnTo>
                        <a:pt x="6590" y="15065"/>
                      </a:lnTo>
                      <a:lnTo>
                        <a:pt x="6609" y="15078"/>
                      </a:lnTo>
                      <a:lnTo>
                        <a:pt x="6626" y="15092"/>
                      </a:lnTo>
                      <a:lnTo>
                        <a:pt x="6633" y="15098"/>
                      </a:lnTo>
                      <a:lnTo>
                        <a:pt x="6640" y="15106"/>
                      </a:lnTo>
                      <a:lnTo>
                        <a:pt x="6644" y="15112"/>
                      </a:lnTo>
                      <a:lnTo>
                        <a:pt x="6648" y="15119"/>
                      </a:lnTo>
                      <a:lnTo>
                        <a:pt x="6653" y="15129"/>
                      </a:lnTo>
                      <a:lnTo>
                        <a:pt x="6658" y="15137"/>
                      </a:lnTo>
                      <a:lnTo>
                        <a:pt x="6664" y="15145"/>
                      </a:lnTo>
                      <a:lnTo>
                        <a:pt x="6670" y="15151"/>
                      </a:lnTo>
                      <a:lnTo>
                        <a:pt x="6677" y="15157"/>
                      </a:lnTo>
                      <a:lnTo>
                        <a:pt x="6684" y="15162"/>
                      </a:lnTo>
                      <a:lnTo>
                        <a:pt x="6691" y="15167"/>
                      </a:lnTo>
                      <a:lnTo>
                        <a:pt x="6699" y="15171"/>
                      </a:lnTo>
                      <a:lnTo>
                        <a:pt x="6716" y="15178"/>
                      </a:lnTo>
                      <a:lnTo>
                        <a:pt x="6734" y="15182"/>
                      </a:lnTo>
                      <a:lnTo>
                        <a:pt x="6770" y="15192"/>
                      </a:lnTo>
                      <a:lnTo>
                        <a:pt x="6796" y="15198"/>
                      </a:lnTo>
                      <a:lnTo>
                        <a:pt x="6822" y="15207"/>
                      </a:lnTo>
                      <a:lnTo>
                        <a:pt x="6835" y="15211"/>
                      </a:lnTo>
                      <a:lnTo>
                        <a:pt x="6848" y="15217"/>
                      </a:lnTo>
                      <a:lnTo>
                        <a:pt x="6860" y="15222"/>
                      </a:lnTo>
                      <a:lnTo>
                        <a:pt x="6871" y="15230"/>
                      </a:lnTo>
                      <a:lnTo>
                        <a:pt x="6873" y="15232"/>
                      </a:lnTo>
                      <a:lnTo>
                        <a:pt x="6874" y="15234"/>
                      </a:lnTo>
                      <a:lnTo>
                        <a:pt x="6873" y="15236"/>
                      </a:lnTo>
                      <a:lnTo>
                        <a:pt x="6871" y="15237"/>
                      </a:lnTo>
                      <a:lnTo>
                        <a:pt x="6867" y="15239"/>
                      </a:lnTo>
                      <a:lnTo>
                        <a:pt x="6864" y="15240"/>
                      </a:lnTo>
                      <a:lnTo>
                        <a:pt x="6864" y="15242"/>
                      </a:lnTo>
                      <a:lnTo>
                        <a:pt x="6868" y="15244"/>
                      </a:lnTo>
                      <a:lnTo>
                        <a:pt x="6873" y="15246"/>
                      </a:lnTo>
                      <a:lnTo>
                        <a:pt x="6880" y="15247"/>
                      </a:lnTo>
                      <a:lnTo>
                        <a:pt x="6888" y="15248"/>
                      </a:lnTo>
                      <a:lnTo>
                        <a:pt x="6909" y="15249"/>
                      </a:lnTo>
                      <a:lnTo>
                        <a:pt x="6933" y="15249"/>
                      </a:lnTo>
                      <a:lnTo>
                        <a:pt x="6978" y="15250"/>
                      </a:lnTo>
                      <a:lnTo>
                        <a:pt x="6998" y="15252"/>
                      </a:lnTo>
                      <a:lnTo>
                        <a:pt x="7004" y="15253"/>
                      </a:lnTo>
                      <a:lnTo>
                        <a:pt x="7011" y="15255"/>
                      </a:lnTo>
                      <a:lnTo>
                        <a:pt x="7021" y="15260"/>
                      </a:lnTo>
                      <a:lnTo>
                        <a:pt x="7030" y="15265"/>
                      </a:lnTo>
                      <a:lnTo>
                        <a:pt x="7038" y="15271"/>
                      </a:lnTo>
                      <a:lnTo>
                        <a:pt x="7044" y="15277"/>
                      </a:lnTo>
                      <a:lnTo>
                        <a:pt x="7051" y="15285"/>
                      </a:lnTo>
                      <a:lnTo>
                        <a:pt x="7055" y="15291"/>
                      </a:lnTo>
                      <a:lnTo>
                        <a:pt x="7060" y="15299"/>
                      </a:lnTo>
                      <a:lnTo>
                        <a:pt x="7064" y="15308"/>
                      </a:lnTo>
                      <a:lnTo>
                        <a:pt x="7071" y="15324"/>
                      </a:lnTo>
                      <a:lnTo>
                        <a:pt x="7076" y="15342"/>
                      </a:lnTo>
                      <a:lnTo>
                        <a:pt x="7081" y="15361"/>
                      </a:lnTo>
                      <a:lnTo>
                        <a:pt x="7088" y="15382"/>
                      </a:lnTo>
                      <a:lnTo>
                        <a:pt x="7098" y="15404"/>
                      </a:lnTo>
                      <a:lnTo>
                        <a:pt x="7103" y="15416"/>
                      </a:lnTo>
                      <a:lnTo>
                        <a:pt x="7110" y="15428"/>
                      </a:lnTo>
                      <a:lnTo>
                        <a:pt x="7117" y="15438"/>
                      </a:lnTo>
                      <a:lnTo>
                        <a:pt x="7122" y="15441"/>
                      </a:lnTo>
                      <a:lnTo>
                        <a:pt x="7126" y="15444"/>
                      </a:lnTo>
                      <a:lnTo>
                        <a:pt x="7130" y="15447"/>
                      </a:lnTo>
                      <a:lnTo>
                        <a:pt x="7136" y="15448"/>
                      </a:lnTo>
                      <a:lnTo>
                        <a:pt x="7141" y="15448"/>
                      </a:lnTo>
                      <a:lnTo>
                        <a:pt x="7146" y="15446"/>
                      </a:lnTo>
                      <a:lnTo>
                        <a:pt x="7158" y="15443"/>
                      </a:lnTo>
                      <a:lnTo>
                        <a:pt x="7172" y="15441"/>
                      </a:lnTo>
                      <a:lnTo>
                        <a:pt x="7180" y="15441"/>
                      </a:lnTo>
                      <a:lnTo>
                        <a:pt x="7188" y="15442"/>
                      </a:lnTo>
                      <a:lnTo>
                        <a:pt x="7194" y="15444"/>
                      </a:lnTo>
                      <a:lnTo>
                        <a:pt x="7199" y="15447"/>
                      </a:lnTo>
                      <a:lnTo>
                        <a:pt x="7209" y="15454"/>
                      </a:lnTo>
                      <a:lnTo>
                        <a:pt x="7216" y="15456"/>
                      </a:lnTo>
                      <a:lnTo>
                        <a:pt x="7218" y="15457"/>
                      </a:lnTo>
                      <a:lnTo>
                        <a:pt x="7220" y="15456"/>
                      </a:lnTo>
                      <a:lnTo>
                        <a:pt x="7222" y="15454"/>
                      </a:lnTo>
                      <a:lnTo>
                        <a:pt x="7225" y="15451"/>
                      </a:lnTo>
                      <a:lnTo>
                        <a:pt x="7229" y="15447"/>
                      </a:lnTo>
                      <a:lnTo>
                        <a:pt x="7234" y="15442"/>
                      </a:lnTo>
                      <a:lnTo>
                        <a:pt x="7239" y="15440"/>
                      </a:lnTo>
                      <a:lnTo>
                        <a:pt x="7244" y="15439"/>
                      </a:lnTo>
                      <a:lnTo>
                        <a:pt x="7259" y="15438"/>
                      </a:lnTo>
                      <a:lnTo>
                        <a:pt x="7279" y="15436"/>
                      </a:lnTo>
                      <a:lnTo>
                        <a:pt x="7302" y="15436"/>
                      </a:lnTo>
                      <a:lnTo>
                        <a:pt x="7325" y="15437"/>
                      </a:lnTo>
                      <a:lnTo>
                        <a:pt x="7348" y="15440"/>
                      </a:lnTo>
                      <a:lnTo>
                        <a:pt x="7359" y="15442"/>
                      </a:lnTo>
                      <a:lnTo>
                        <a:pt x="7368" y="15446"/>
                      </a:lnTo>
                      <a:lnTo>
                        <a:pt x="7376" y="15450"/>
                      </a:lnTo>
                      <a:lnTo>
                        <a:pt x="7384" y="15454"/>
                      </a:lnTo>
                      <a:lnTo>
                        <a:pt x="7388" y="15460"/>
                      </a:lnTo>
                      <a:lnTo>
                        <a:pt x="7392" y="15465"/>
                      </a:lnTo>
                      <a:lnTo>
                        <a:pt x="7397" y="15480"/>
                      </a:lnTo>
                      <a:lnTo>
                        <a:pt x="7404" y="15494"/>
                      </a:lnTo>
                      <a:lnTo>
                        <a:pt x="7411" y="15507"/>
                      </a:lnTo>
                      <a:lnTo>
                        <a:pt x="7419" y="15520"/>
                      </a:lnTo>
                      <a:lnTo>
                        <a:pt x="7436" y="15545"/>
                      </a:lnTo>
                      <a:lnTo>
                        <a:pt x="7453" y="15571"/>
                      </a:lnTo>
                      <a:lnTo>
                        <a:pt x="7468" y="15595"/>
                      </a:lnTo>
                      <a:lnTo>
                        <a:pt x="7477" y="15610"/>
                      </a:lnTo>
                      <a:lnTo>
                        <a:pt x="7488" y="15625"/>
                      </a:lnTo>
                      <a:lnTo>
                        <a:pt x="7494" y="15630"/>
                      </a:lnTo>
                      <a:lnTo>
                        <a:pt x="7499" y="15634"/>
                      </a:lnTo>
                      <a:lnTo>
                        <a:pt x="7504" y="15638"/>
                      </a:lnTo>
                      <a:lnTo>
                        <a:pt x="7510" y="15640"/>
                      </a:lnTo>
                      <a:lnTo>
                        <a:pt x="7515" y="15639"/>
                      </a:lnTo>
                      <a:lnTo>
                        <a:pt x="7520" y="15635"/>
                      </a:lnTo>
                      <a:lnTo>
                        <a:pt x="7524" y="15629"/>
                      </a:lnTo>
                      <a:lnTo>
                        <a:pt x="7528" y="15620"/>
                      </a:lnTo>
                      <a:lnTo>
                        <a:pt x="7529" y="15613"/>
                      </a:lnTo>
                      <a:lnTo>
                        <a:pt x="7531" y="15605"/>
                      </a:lnTo>
                      <a:lnTo>
                        <a:pt x="7531" y="15599"/>
                      </a:lnTo>
                      <a:lnTo>
                        <a:pt x="7528" y="15591"/>
                      </a:lnTo>
                      <a:lnTo>
                        <a:pt x="7524" y="15577"/>
                      </a:lnTo>
                      <a:lnTo>
                        <a:pt x="7519" y="15562"/>
                      </a:lnTo>
                      <a:lnTo>
                        <a:pt x="7512" y="15548"/>
                      </a:lnTo>
                      <a:lnTo>
                        <a:pt x="7507" y="15532"/>
                      </a:lnTo>
                      <a:lnTo>
                        <a:pt x="7504" y="15526"/>
                      </a:lnTo>
                      <a:lnTo>
                        <a:pt x="7503" y="15518"/>
                      </a:lnTo>
                      <a:lnTo>
                        <a:pt x="7503" y="15511"/>
                      </a:lnTo>
                      <a:lnTo>
                        <a:pt x="7504" y="15502"/>
                      </a:lnTo>
                      <a:lnTo>
                        <a:pt x="7524" y="15511"/>
                      </a:lnTo>
                      <a:lnTo>
                        <a:pt x="7545" y="15519"/>
                      </a:lnTo>
                      <a:lnTo>
                        <a:pt x="7554" y="15525"/>
                      </a:lnTo>
                      <a:lnTo>
                        <a:pt x="7564" y="15530"/>
                      </a:lnTo>
                      <a:lnTo>
                        <a:pt x="7573" y="15536"/>
                      </a:lnTo>
                      <a:lnTo>
                        <a:pt x="7580" y="15543"/>
                      </a:lnTo>
                      <a:lnTo>
                        <a:pt x="7588" y="15551"/>
                      </a:lnTo>
                      <a:lnTo>
                        <a:pt x="7593" y="15558"/>
                      </a:lnTo>
                      <a:lnTo>
                        <a:pt x="7605" y="15575"/>
                      </a:lnTo>
                      <a:lnTo>
                        <a:pt x="7615" y="15593"/>
                      </a:lnTo>
                      <a:lnTo>
                        <a:pt x="7625" y="15612"/>
                      </a:lnTo>
                      <a:lnTo>
                        <a:pt x="7635" y="15630"/>
                      </a:lnTo>
                      <a:lnTo>
                        <a:pt x="7644" y="15647"/>
                      </a:lnTo>
                      <a:lnTo>
                        <a:pt x="7656" y="15664"/>
                      </a:lnTo>
                      <a:lnTo>
                        <a:pt x="7663" y="15671"/>
                      </a:lnTo>
                      <a:lnTo>
                        <a:pt x="7669" y="15678"/>
                      </a:lnTo>
                      <a:lnTo>
                        <a:pt x="7675" y="15682"/>
                      </a:lnTo>
                      <a:lnTo>
                        <a:pt x="7679" y="15684"/>
                      </a:lnTo>
                      <a:lnTo>
                        <a:pt x="7683" y="15684"/>
                      </a:lnTo>
                      <a:lnTo>
                        <a:pt x="7688" y="15683"/>
                      </a:lnTo>
                      <a:lnTo>
                        <a:pt x="7692" y="15681"/>
                      </a:lnTo>
                      <a:lnTo>
                        <a:pt x="7695" y="15678"/>
                      </a:lnTo>
                      <a:lnTo>
                        <a:pt x="7699" y="15673"/>
                      </a:lnTo>
                      <a:lnTo>
                        <a:pt x="7701" y="15669"/>
                      </a:lnTo>
                      <a:lnTo>
                        <a:pt x="7706" y="15658"/>
                      </a:lnTo>
                      <a:lnTo>
                        <a:pt x="7710" y="15646"/>
                      </a:lnTo>
                      <a:lnTo>
                        <a:pt x="7712" y="15637"/>
                      </a:lnTo>
                      <a:lnTo>
                        <a:pt x="7713" y="15629"/>
                      </a:lnTo>
                      <a:lnTo>
                        <a:pt x="7714" y="15621"/>
                      </a:lnTo>
                      <a:lnTo>
                        <a:pt x="7716" y="15614"/>
                      </a:lnTo>
                      <a:lnTo>
                        <a:pt x="7720" y="15606"/>
                      </a:lnTo>
                      <a:lnTo>
                        <a:pt x="7726" y="15600"/>
                      </a:lnTo>
                      <a:lnTo>
                        <a:pt x="7732" y="15593"/>
                      </a:lnTo>
                      <a:lnTo>
                        <a:pt x="7739" y="15588"/>
                      </a:lnTo>
                      <a:lnTo>
                        <a:pt x="7748" y="15583"/>
                      </a:lnTo>
                      <a:lnTo>
                        <a:pt x="7756" y="15579"/>
                      </a:lnTo>
                      <a:lnTo>
                        <a:pt x="7765" y="15576"/>
                      </a:lnTo>
                      <a:lnTo>
                        <a:pt x="7775" y="15572"/>
                      </a:lnTo>
                      <a:lnTo>
                        <a:pt x="7783" y="15570"/>
                      </a:lnTo>
                      <a:lnTo>
                        <a:pt x="7793" y="15569"/>
                      </a:lnTo>
                      <a:lnTo>
                        <a:pt x="7803" y="15568"/>
                      </a:lnTo>
                      <a:lnTo>
                        <a:pt x="7812" y="15568"/>
                      </a:lnTo>
                      <a:lnTo>
                        <a:pt x="7819" y="15569"/>
                      </a:lnTo>
                      <a:lnTo>
                        <a:pt x="7827" y="15570"/>
                      </a:lnTo>
                      <a:lnTo>
                        <a:pt x="7832" y="15572"/>
                      </a:lnTo>
                      <a:lnTo>
                        <a:pt x="7838" y="15576"/>
                      </a:lnTo>
                      <a:lnTo>
                        <a:pt x="7842" y="15579"/>
                      </a:lnTo>
                      <a:lnTo>
                        <a:pt x="7846" y="15583"/>
                      </a:lnTo>
                      <a:lnTo>
                        <a:pt x="7855" y="15594"/>
                      </a:lnTo>
                      <a:lnTo>
                        <a:pt x="7863" y="15607"/>
                      </a:lnTo>
                      <a:lnTo>
                        <a:pt x="7869" y="15622"/>
                      </a:lnTo>
                      <a:lnTo>
                        <a:pt x="7874" y="15639"/>
                      </a:lnTo>
                      <a:lnTo>
                        <a:pt x="7879" y="15656"/>
                      </a:lnTo>
                      <a:lnTo>
                        <a:pt x="7881" y="15674"/>
                      </a:lnTo>
                      <a:lnTo>
                        <a:pt x="7883" y="15693"/>
                      </a:lnTo>
                      <a:lnTo>
                        <a:pt x="7883" y="15711"/>
                      </a:lnTo>
                      <a:lnTo>
                        <a:pt x="7881" y="15729"/>
                      </a:lnTo>
                      <a:lnTo>
                        <a:pt x="7879" y="15745"/>
                      </a:lnTo>
                      <a:lnTo>
                        <a:pt x="7873" y="15760"/>
                      </a:lnTo>
                      <a:lnTo>
                        <a:pt x="7868" y="15773"/>
                      </a:lnTo>
                      <a:lnTo>
                        <a:pt x="7864" y="15779"/>
                      </a:lnTo>
                      <a:lnTo>
                        <a:pt x="7859" y="15784"/>
                      </a:lnTo>
                      <a:lnTo>
                        <a:pt x="7855" y="15787"/>
                      </a:lnTo>
                      <a:lnTo>
                        <a:pt x="7849" y="15792"/>
                      </a:lnTo>
                      <a:lnTo>
                        <a:pt x="7830" y="15800"/>
                      </a:lnTo>
                      <a:lnTo>
                        <a:pt x="7810" y="15808"/>
                      </a:lnTo>
                      <a:lnTo>
                        <a:pt x="7771" y="15820"/>
                      </a:lnTo>
                      <a:lnTo>
                        <a:pt x="7752" y="15825"/>
                      </a:lnTo>
                      <a:lnTo>
                        <a:pt x="7731" y="15833"/>
                      </a:lnTo>
                      <a:lnTo>
                        <a:pt x="7712" y="15843"/>
                      </a:lnTo>
                      <a:lnTo>
                        <a:pt x="7703" y="15849"/>
                      </a:lnTo>
                      <a:lnTo>
                        <a:pt x="7693" y="15856"/>
                      </a:lnTo>
                      <a:lnTo>
                        <a:pt x="7688" y="15860"/>
                      </a:lnTo>
                      <a:lnTo>
                        <a:pt x="7683" y="15864"/>
                      </a:lnTo>
                      <a:lnTo>
                        <a:pt x="7680" y="15869"/>
                      </a:lnTo>
                      <a:lnTo>
                        <a:pt x="7679" y="15873"/>
                      </a:lnTo>
                      <a:lnTo>
                        <a:pt x="7678" y="15876"/>
                      </a:lnTo>
                      <a:lnTo>
                        <a:pt x="7678" y="15880"/>
                      </a:lnTo>
                      <a:lnTo>
                        <a:pt x="7679" y="15883"/>
                      </a:lnTo>
                      <a:lnTo>
                        <a:pt x="7681" y="15885"/>
                      </a:lnTo>
                      <a:lnTo>
                        <a:pt x="7685" y="15887"/>
                      </a:lnTo>
                      <a:lnTo>
                        <a:pt x="7688" y="15889"/>
                      </a:lnTo>
                      <a:lnTo>
                        <a:pt x="7695" y="15892"/>
                      </a:lnTo>
                      <a:lnTo>
                        <a:pt x="7705" y="15893"/>
                      </a:lnTo>
                      <a:lnTo>
                        <a:pt x="7716" y="15892"/>
                      </a:lnTo>
                      <a:lnTo>
                        <a:pt x="7702" y="15911"/>
                      </a:lnTo>
                      <a:lnTo>
                        <a:pt x="7688" y="15932"/>
                      </a:lnTo>
                      <a:lnTo>
                        <a:pt x="7674" y="15952"/>
                      </a:lnTo>
                      <a:lnTo>
                        <a:pt x="7663" y="15974"/>
                      </a:lnTo>
                      <a:lnTo>
                        <a:pt x="7661" y="15979"/>
                      </a:lnTo>
                      <a:lnTo>
                        <a:pt x="7660" y="15986"/>
                      </a:lnTo>
                      <a:lnTo>
                        <a:pt x="7660" y="15994"/>
                      </a:lnTo>
                      <a:lnTo>
                        <a:pt x="7661" y="16001"/>
                      </a:lnTo>
                      <a:lnTo>
                        <a:pt x="7663" y="16009"/>
                      </a:lnTo>
                      <a:lnTo>
                        <a:pt x="7665" y="16016"/>
                      </a:lnTo>
                      <a:lnTo>
                        <a:pt x="7669" y="16023"/>
                      </a:lnTo>
                      <a:lnTo>
                        <a:pt x="7673" y="16030"/>
                      </a:lnTo>
                      <a:lnTo>
                        <a:pt x="7678" y="16037"/>
                      </a:lnTo>
                      <a:lnTo>
                        <a:pt x="7682" y="16042"/>
                      </a:lnTo>
                      <a:lnTo>
                        <a:pt x="7689" y="16047"/>
                      </a:lnTo>
                      <a:lnTo>
                        <a:pt x="7694" y="16050"/>
                      </a:lnTo>
                      <a:lnTo>
                        <a:pt x="7701" y="16052"/>
                      </a:lnTo>
                      <a:lnTo>
                        <a:pt x="7706" y="16052"/>
                      </a:lnTo>
                      <a:lnTo>
                        <a:pt x="7713" y="16051"/>
                      </a:lnTo>
                      <a:lnTo>
                        <a:pt x="7719" y="16048"/>
                      </a:lnTo>
                      <a:lnTo>
                        <a:pt x="7733" y="16039"/>
                      </a:lnTo>
                      <a:lnTo>
                        <a:pt x="7742" y="16036"/>
                      </a:lnTo>
                      <a:lnTo>
                        <a:pt x="7751" y="16031"/>
                      </a:lnTo>
                      <a:lnTo>
                        <a:pt x="7759" y="16029"/>
                      </a:lnTo>
                      <a:lnTo>
                        <a:pt x="7769" y="16028"/>
                      </a:lnTo>
                      <a:lnTo>
                        <a:pt x="7777" y="16028"/>
                      </a:lnTo>
                      <a:lnTo>
                        <a:pt x="7784" y="16030"/>
                      </a:lnTo>
                      <a:lnTo>
                        <a:pt x="7790" y="16034"/>
                      </a:lnTo>
                      <a:lnTo>
                        <a:pt x="7793" y="16037"/>
                      </a:lnTo>
                      <a:lnTo>
                        <a:pt x="7795" y="16042"/>
                      </a:lnTo>
                      <a:lnTo>
                        <a:pt x="7797" y="16048"/>
                      </a:lnTo>
                      <a:lnTo>
                        <a:pt x="7802" y="16060"/>
                      </a:lnTo>
                      <a:lnTo>
                        <a:pt x="7804" y="16064"/>
                      </a:lnTo>
                      <a:lnTo>
                        <a:pt x="7807" y="16068"/>
                      </a:lnTo>
                      <a:lnTo>
                        <a:pt x="7816" y="16075"/>
                      </a:lnTo>
                      <a:lnTo>
                        <a:pt x="7825" y="16081"/>
                      </a:lnTo>
                      <a:lnTo>
                        <a:pt x="7842" y="16092"/>
                      </a:lnTo>
                      <a:lnTo>
                        <a:pt x="7851" y="16098"/>
                      </a:lnTo>
                      <a:lnTo>
                        <a:pt x="7858" y="16104"/>
                      </a:lnTo>
                      <a:lnTo>
                        <a:pt x="7866" y="16112"/>
                      </a:lnTo>
                      <a:lnTo>
                        <a:pt x="7872" y="16122"/>
                      </a:lnTo>
                      <a:lnTo>
                        <a:pt x="7877" y="16130"/>
                      </a:lnTo>
                      <a:lnTo>
                        <a:pt x="7881" y="16140"/>
                      </a:lnTo>
                      <a:lnTo>
                        <a:pt x="7887" y="16161"/>
                      </a:lnTo>
                      <a:lnTo>
                        <a:pt x="7891" y="16170"/>
                      </a:lnTo>
                      <a:lnTo>
                        <a:pt x="7895" y="16180"/>
                      </a:lnTo>
                      <a:lnTo>
                        <a:pt x="7899" y="16189"/>
                      </a:lnTo>
                      <a:lnTo>
                        <a:pt x="7905" y="16198"/>
                      </a:lnTo>
                      <a:lnTo>
                        <a:pt x="7917" y="16213"/>
                      </a:lnTo>
                      <a:lnTo>
                        <a:pt x="7930" y="16232"/>
                      </a:lnTo>
                      <a:lnTo>
                        <a:pt x="7944" y="16255"/>
                      </a:lnTo>
                      <a:lnTo>
                        <a:pt x="7958" y="16280"/>
                      </a:lnTo>
                      <a:lnTo>
                        <a:pt x="7972" y="16306"/>
                      </a:lnTo>
                      <a:lnTo>
                        <a:pt x="7985" y="16334"/>
                      </a:lnTo>
                      <a:lnTo>
                        <a:pt x="7997" y="16362"/>
                      </a:lnTo>
                      <a:lnTo>
                        <a:pt x="8007" y="16390"/>
                      </a:lnTo>
                      <a:lnTo>
                        <a:pt x="8010" y="16404"/>
                      </a:lnTo>
                      <a:lnTo>
                        <a:pt x="8013" y="16417"/>
                      </a:lnTo>
                      <a:lnTo>
                        <a:pt x="8015" y="16430"/>
                      </a:lnTo>
                      <a:lnTo>
                        <a:pt x="8017" y="16442"/>
                      </a:lnTo>
                      <a:lnTo>
                        <a:pt x="8017" y="16454"/>
                      </a:lnTo>
                      <a:lnTo>
                        <a:pt x="8017" y="16464"/>
                      </a:lnTo>
                      <a:lnTo>
                        <a:pt x="8014" y="16474"/>
                      </a:lnTo>
                      <a:lnTo>
                        <a:pt x="8011" y="16484"/>
                      </a:lnTo>
                      <a:lnTo>
                        <a:pt x="8006" y="16493"/>
                      </a:lnTo>
                      <a:lnTo>
                        <a:pt x="8000" y="16499"/>
                      </a:lnTo>
                      <a:lnTo>
                        <a:pt x="7993" y="16506"/>
                      </a:lnTo>
                      <a:lnTo>
                        <a:pt x="7983" y="16511"/>
                      </a:lnTo>
                      <a:lnTo>
                        <a:pt x="7972" y="16514"/>
                      </a:lnTo>
                      <a:lnTo>
                        <a:pt x="7959" y="16517"/>
                      </a:lnTo>
                      <a:lnTo>
                        <a:pt x="7945" y="16517"/>
                      </a:lnTo>
                      <a:lnTo>
                        <a:pt x="7929" y="16517"/>
                      </a:lnTo>
                      <a:lnTo>
                        <a:pt x="7937" y="16533"/>
                      </a:lnTo>
                      <a:lnTo>
                        <a:pt x="7945" y="16550"/>
                      </a:lnTo>
                      <a:lnTo>
                        <a:pt x="7948" y="16560"/>
                      </a:lnTo>
                      <a:lnTo>
                        <a:pt x="7950" y="16569"/>
                      </a:lnTo>
                      <a:lnTo>
                        <a:pt x="7951" y="16577"/>
                      </a:lnTo>
                      <a:lnTo>
                        <a:pt x="7953" y="16587"/>
                      </a:lnTo>
                      <a:lnTo>
                        <a:pt x="7953" y="16589"/>
                      </a:lnTo>
                      <a:lnTo>
                        <a:pt x="7955" y="16594"/>
                      </a:lnTo>
                      <a:lnTo>
                        <a:pt x="7959" y="16602"/>
                      </a:lnTo>
                      <a:lnTo>
                        <a:pt x="7974" y="16623"/>
                      </a:lnTo>
                      <a:lnTo>
                        <a:pt x="7988" y="16642"/>
                      </a:lnTo>
                      <a:lnTo>
                        <a:pt x="7993" y="16649"/>
                      </a:lnTo>
                      <a:lnTo>
                        <a:pt x="7994" y="16650"/>
                      </a:lnTo>
                      <a:lnTo>
                        <a:pt x="7994" y="16651"/>
                      </a:lnTo>
                      <a:lnTo>
                        <a:pt x="7979" y="16654"/>
                      </a:lnTo>
                      <a:lnTo>
                        <a:pt x="7972" y="16657"/>
                      </a:lnTo>
                      <a:lnTo>
                        <a:pt x="7967" y="16659"/>
                      </a:lnTo>
                      <a:lnTo>
                        <a:pt x="7961" y="16662"/>
                      </a:lnTo>
                      <a:lnTo>
                        <a:pt x="7956" y="16666"/>
                      </a:lnTo>
                      <a:lnTo>
                        <a:pt x="7941" y="16681"/>
                      </a:lnTo>
                      <a:lnTo>
                        <a:pt x="7955" y="16690"/>
                      </a:lnTo>
                      <a:lnTo>
                        <a:pt x="7972" y="16701"/>
                      </a:lnTo>
                      <a:lnTo>
                        <a:pt x="7981" y="16706"/>
                      </a:lnTo>
                      <a:lnTo>
                        <a:pt x="7987" y="16713"/>
                      </a:lnTo>
                      <a:lnTo>
                        <a:pt x="7993" y="16719"/>
                      </a:lnTo>
                      <a:lnTo>
                        <a:pt x="7997" y="16727"/>
                      </a:lnTo>
                      <a:lnTo>
                        <a:pt x="7997" y="16730"/>
                      </a:lnTo>
                      <a:lnTo>
                        <a:pt x="7996" y="16734"/>
                      </a:lnTo>
                      <a:lnTo>
                        <a:pt x="7992" y="16736"/>
                      </a:lnTo>
                      <a:lnTo>
                        <a:pt x="7987" y="16739"/>
                      </a:lnTo>
                      <a:lnTo>
                        <a:pt x="7973" y="16744"/>
                      </a:lnTo>
                      <a:lnTo>
                        <a:pt x="7958" y="16749"/>
                      </a:lnTo>
                      <a:lnTo>
                        <a:pt x="7928" y="16757"/>
                      </a:lnTo>
                      <a:lnTo>
                        <a:pt x="7917" y="16762"/>
                      </a:lnTo>
                      <a:lnTo>
                        <a:pt x="7913" y="16764"/>
                      </a:lnTo>
                      <a:lnTo>
                        <a:pt x="7912" y="16766"/>
                      </a:lnTo>
                      <a:lnTo>
                        <a:pt x="7913" y="16778"/>
                      </a:lnTo>
                      <a:lnTo>
                        <a:pt x="7915" y="16797"/>
                      </a:lnTo>
                      <a:lnTo>
                        <a:pt x="7918" y="16845"/>
                      </a:lnTo>
                      <a:lnTo>
                        <a:pt x="7918" y="16870"/>
                      </a:lnTo>
                      <a:lnTo>
                        <a:pt x="7918" y="16891"/>
                      </a:lnTo>
                      <a:lnTo>
                        <a:pt x="7917" y="16900"/>
                      </a:lnTo>
                      <a:lnTo>
                        <a:pt x="7915" y="16906"/>
                      </a:lnTo>
                      <a:lnTo>
                        <a:pt x="7912" y="16912"/>
                      </a:lnTo>
                      <a:lnTo>
                        <a:pt x="7910" y="16913"/>
                      </a:lnTo>
                      <a:lnTo>
                        <a:pt x="7909" y="16913"/>
                      </a:lnTo>
                      <a:lnTo>
                        <a:pt x="7904" y="16914"/>
                      </a:lnTo>
                      <a:lnTo>
                        <a:pt x="7899" y="16916"/>
                      </a:lnTo>
                      <a:lnTo>
                        <a:pt x="7887" y="16922"/>
                      </a:lnTo>
                      <a:lnTo>
                        <a:pt x="7876" y="16928"/>
                      </a:lnTo>
                      <a:lnTo>
                        <a:pt x="7869" y="16930"/>
                      </a:lnTo>
                      <a:lnTo>
                        <a:pt x="7864" y="16932"/>
                      </a:lnTo>
                      <a:lnTo>
                        <a:pt x="7840" y="16936"/>
                      </a:lnTo>
                      <a:lnTo>
                        <a:pt x="7830" y="16939"/>
                      </a:lnTo>
                      <a:lnTo>
                        <a:pt x="7821" y="16943"/>
                      </a:lnTo>
                      <a:lnTo>
                        <a:pt x="7818" y="16945"/>
                      </a:lnTo>
                      <a:lnTo>
                        <a:pt x="7815" y="16947"/>
                      </a:lnTo>
                      <a:lnTo>
                        <a:pt x="7813" y="16952"/>
                      </a:lnTo>
                      <a:lnTo>
                        <a:pt x="7812" y="16955"/>
                      </a:lnTo>
                      <a:lnTo>
                        <a:pt x="7810" y="16960"/>
                      </a:lnTo>
                      <a:lnTo>
                        <a:pt x="7810" y="16966"/>
                      </a:lnTo>
                      <a:lnTo>
                        <a:pt x="7812" y="16971"/>
                      </a:lnTo>
                      <a:lnTo>
                        <a:pt x="7813" y="16979"/>
                      </a:lnTo>
                      <a:lnTo>
                        <a:pt x="7816" y="16990"/>
                      </a:lnTo>
                      <a:lnTo>
                        <a:pt x="7818" y="17002"/>
                      </a:lnTo>
                      <a:lnTo>
                        <a:pt x="7821" y="17023"/>
                      </a:lnTo>
                      <a:lnTo>
                        <a:pt x="7825" y="17034"/>
                      </a:lnTo>
                      <a:lnTo>
                        <a:pt x="7828" y="17045"/>
                      </a:lnTo>
                      <a:lnTo>
                        <a:pt x="7833" y="17055"/>
                      </a:lnTo>
                      <a:lnTo>
                        <a:pt x="7840" y="17065"/>
                      </a:lnTo>
                      <a:lnTo>
                        <a:pt x="7845" y="17070"/>
                      </a:lnTo>
                      <a:lnTo>
                        <a:pt x="7851" y="17079"/>
                      </a:lnTo>
                      <a:lnTo>
                        <a:pt x="7855" y="17087"/>
                      </a:lnTo>
                      <a:lnTo>
                        <a:pt x="7859" y="17096"/>
                      </a:lnTo>
                      <a:lnTo>
                        <a:pt x="7860" y="17104"/>
                      </a:lnTo>
                      <a:lnTo>
                        <a:pt x="7860" y="17107"/>
                      </a:lnTo>
                      <a:lnTo>
                        <a:pt x="7859" y="17109"/>
                      </a:lnTo>
                      <a:lnTo>
                        <a:pt x="7856" y="17111"/>
                      </a:lnTo>
                      <a:lnTo>
                        <a:pt x="7853" y="17111"/>
                      </a:lnTo>
                      <a:lnTo>
                        <a:pt x="7848" y="17111"/>
                      </a:lnTo>
                      <a:lnTo>
                        <a:pt x="7842" y="17110"/>
                      </a:lnTo>
                      <a:lnTo>
                        <a:pt x="7833" y="17108"/>
                      </a:lnTo>
                      <a:lnTo>
                        <a:pt x="7825" y="17107"/>
                      </a:lnTo>
                      <a:lnTo>
                        <a:pt x="7817" y="17106"/>
                      </a:lnTo>
                      <a:lnTo>
                        <a:pt x="7808" y="17107"/>
                      </a:lnTo>
                      <a:lnTo>
                        <a:pt x="7801" y="17109"/>
                      </a:lnTo>
                      <a:lnTo>
                        <a:pt x="7794" y="17112"/>
                      </a:lnTo>
                      <a:lnTo>
                        <a:pt x="7787" y="17118"/>
                      </a:lnTo>
                      <a:lnTo>
                        <a:pt x="7780" y="17124"/>
                      </a:lnTo>
                      <a:lnTo>
                        <a:pt x="7769" y="17135"/>
                      </a:lnTo>
                      <a:lnTo>
                        <a:pt x="7758" y="17143"/>
                      </a:lnTo>
                      <a:lnTo>
                        <a:pt x="7750" y="17147"/>
                      </a:lnTo>
                      <a:lnTo>
                        <a:pt x="7740" y="17149"/>
                      </a:lnTo>
                      <a:lnTo>
                        <a:pt x="7731" y="17149"/>
                      </a:lnTo>
                      <a:lnTo>
                        <a:pt x="7720" y="17148"/>
                      </a:lnTo>
                      <a:lnTo>
                        <a:pt x="7693" y="17140"/>
                      </a:lnTo>
                      <a:lnTo>
                        <a:pt x="7679" y="17138"/>
                      </a:lnTo>
                      <a:lnTo>
                        <a:pt x="7667" y="17136"/>
                      </a:lnTo>
                      <a:lnTo>
                        <a:pt x="7655" y="17136"/>
                      </a:lnTo>
                      <a:lnTo>
                        <a:pt x="7644" y="17136"/>
                      </a:lnTo>
                      <a:lnTo>
                        <a:pt x="7636" y="17138"/>
                      </a:lnTo>
                      <a:lnTo>
                        <a:pt x="7627" y="17142"/>
                      </a:lnTo>
                      <a:lnTo>
                        <a:pt x="7619" y="17145"/>
                      </a:lnTo>
                      <a:lnTo>
                        <a:pt x="7613" y="17150"/>
                      </a:lnTo>
                      <a:lnTo>
                        <a:pt x="7609" y="17157"/>
                      </a:lnTo>
                      <a:lnTo>
                        <a:pt x="7604" y="17164"/>
                      </a:lnTo>
                      <a:lnTo>
                        <a:pt x="7601" y="17172"/>
                      </a:lnTo>
                      <a:lnTo>
                        <a:pt x="7598" y="17182"/>
                      </a:lnTo>
                      <a:lnTo>
                        <a:pt x="7597" y="17193"/>
                      </a:lnTo>
                      <a:lnTo>
                        <a:pt x="7597" y="17203"/>
                      </a:lnTo>
                      <a:lnTo>
                        <a:pt x="7598" y="17216"/>
                      </a:lnTo>
                      <a:lnTo>
                        <a:pt x="7600" y="17229"/>
                      </a:lnTo>
                      <a:lnTo>
                        <a:pt x="7604" y="17252"/>
                      </a:lnTo>
                      <a:lnTo>
                        <a:pt x="7611" y="17274"/>
                      </a:lnTo>
                      <a:lnTo>
                        <a:pt x="7626" y="17316"/>
                      </a:lnTo>
                      <a:lnTo>
                        <a:pt x="7633" y="17338"/>
                      </a:lnTo>
                      <a:lnTo>
                        <a:pt x="7638" y="17360"/>
                      </a:lnTo>
                      <a:lnTo>
                        <a:pt x="7639" y="17371"/>
                      </a:lnTo>
                      <a:lnTo>
                        <a:pt x="7639" y="17382"/>
                      </a:lnTo>
                      <a:lnTo>
                        <a:pt x="7639" y="17394"/>
                      </a:lnTo>
                      <a:lnTo>
                        <a:pt x="7638" y="17407"/>
                      </a:lnTo>
                      <a:lnTo>
                        <a:pt x="7635" y="17425"/>
                      </a:lnTo>
                      <a:lnTo>
                        <a:pt x="7633" y="17444"/>
                      </a:lnTo>
                      <a:lnTo>
                        <a:pt x="7633" y="17453"/>
                      </a:lnTo>
                      <a:lnTo>
                        <a:pt x="7634" y="17463"/>
                      </a:lnTo>
                      <a:lnTo>
                        <a:pt x="7636" y="17471"/>
                      </a:lnTo>
                      <a:lnTo>
                        <a:pt x="7639" y="17480"/>
                      </a:lnTo>
                      <a:lnTo>
                        <a:pt x="7642" y="17484"/>
                      </a:lnTo>
                      <a:lnTo>
                        <a:pt x="7648" y="17491"/>
                      </a:lnTo>
                      <a:lnTo>
                        <a:pt x="7656" y="17500"/>
                      </a:lnTo>
                      <a:lnTo>
                        <a:pt x="7666" y="17506"/>
                      </a:lnTo>
                      <a:lnTo>
                        <a:pt x="7675" y="17512"/>
                      </a:lnTo>
                      <a:lnTo>
                        <a:pt x="7679" y="17514"/>
                      </a:lnTo>
                      <a:lnTo>
                        <a:pt x="7682" y="17514"/>
                      </a:lnTo>
                      <a:lnTo>
                        <a:pt x="7686" y="17513"/>
                      </a:lnTo>
                      <a:lnTo>
                        <a:pt x="7688" y="17511"/>
                      </a:lnTo>
                      <a:lnTo>
                        <a:pt x="7690" y="17506"/>
                      </a:lnTo>
                      <a:lnTo>
                        <a:pt x="7690" y="17501"/>
                      </a:lnTo>
                      <a:lnTo>
                        <a:pt x="7689" y="17495"/>
                      </a:lnTo>
                      <a:lnTo>
                        <a:pt x="7686" y="17490"/>
                      </a:lnTo>
                      <a:lnTo>
                        <a:pt x="7676" y="17478"/>
                      </a:lnTo>
                      <a:lnTo>
                        <a:pt x="7672" y="17471"/>
                      </a:lnTo>
                      <a:lnTo>
                        <a:pt x="7668" y="17465"/>
                      </a:lnTo>
                      <a:lnTo>
                        <a:pt x="7667" y="17461"/>
                      </a:lnTo>
                      <a:lnTo>
                        <a:pt x="7667" y="17456"/>
                      </a:lnTo>
                      <a:lnTo>
                        <a:pt x="7668" y="17452"/>
                      </a:lnTo>
                      <a:lnTo>
                        <a:pt x="7669" y="17448"/>
                      </a:lnTo>
                      <a:lnTo>
                        <a:pt x="7672" y="17443"/>
                      </a:lnTo>
                      <a:lnTo>
                        <a:pt x="7675" y="17440"/>
                      </a:lnTo>
                      <a:lnTo>
                        <a:pt x="7678" y="17438"/>
                      </a:lnTo>
                      <a:lnTo>
                        <a:pt x="7681" y="17436"/>
                      </a:lnTo>
                      <a:lnTo>
                        <a:pt x="7690" y="17433"/>
                      </a:lnTo>
                      <a:lnTo>
                        <a:pt x="7701" y="17433"/>
                      </a:lnTo>
                      <a:lnTo>
                        <a:pt x="7711" y="17436"/>
                      </a:lnTo>
                      <a:lnTo>
                        <a:pt x="7720" y="17439"/>
                      </a:lnTo>
                      <a:lnTo>
                        <a:pt x="7729" y="17443"/>
                      </a:lnTo>
                      <a:lnTo>
                        <a:pt x="7736" y="17448"/>
                      </a:lnTo>
                      <a:lnTo>
                        <a:pt x="7775" y="17488"/>
                      </a:lnTo>
                      <a:lnTo>
                        <a:pt x="7792" y="17508"/>
                      </a:lnTo>
                      <a:lnTo>
                        <a:pt x="7810" y="17530"/>
                      </a:lnTo>
                      <a:lnTo>
                        <a:pt x="7817" y="17537"/>
                      </a:lnTo>
                      <a:lnTo>
                        <a:pt x="7823" y="17543"/>
                      </a:lnTo>
                      <a:lnTo>
                        <a:pt x="7839" y="17555"/>
                      </a:lnTo>
                      <a:lnTo>
                        <a:pt x="7855" y="17565"/>
                      </a:lnTo>
                      <a:lnTo>
                        <a:pt x="7871" y="17575"/>
                      </a:lnTo>
                      <a:lnTo>
                        <a:pt x="7889" y="17584"/>
                      </a:lnTo>
                      <a:lnTo>
                        <a:pt x="7905" y="17594"/>
                      </a:lnTo>
                      <a:lnTo>
                        <a:pt x="7921" y="17604"/>
                      </a:lnTo>
                      <a:lnTo>
                        <a:pt x="7936" y="17617"/>
                      </a:lnTo>
                      <a:lnTo>
                        <a:pt x="7984" y="17661"/>
                      </a:lnTo>
                      <a:lnTo>
                        <a:pt x="8006" y="17682"/>
                      </a:lnTo>
                      <a:lnTo>
                        <a:pt x="8025" y="17704"/>
                      </a:lnTo>
                      <a:lnTo>
                        <a:pt x="8035" y="17716"/>
                      </a:lnTo>
                      <a:lnTo>
                        <a:pt x="8044" y="17728"/>
                      </a:lnTo>
                      <a:lnTo>
                        <a:pt x="8051" y="17739"/>
                      </a:lnTo>
                      <a:lnTo>
                        <a:pt x="8059" y="17752"/>
                      </a:lnTo>
                      <a:lnTo>
                        <a:pt x="8065" y="17767"/>
                      </a:lnTo>
                      <a:lnTo>
                        <a:pt x="8072" y="17781"/>
                      </a:lnTo>
                      <a:lnTo>
                        <a:pt x="8077" y="17796"/>
                      </a:lnTo>
                      <a:lnTo>
                        <a:pt x="8082" y="17813"/>
                      </a:lnTo>
                      <a:lnTo>
                        <a:pt x="8084" y="17818"/>
                      </a:lnTo>
                      <a:lnTo>
                        <a:pt x="8086" y="17821"/>
                      </a:lnTo>
                      <a:lnTo>
                        <a:pt x="8088" y="17824"/>
                      </a:lnTo>
                      <a:lnTo>
                        <a:pt x="8091" y="17827"/>
                      </a:lnTo>
                      <a:lnTo>
                        <a:pt x="8100" y="17832"/>
                      </a:lnTo>
                      <a:lnTo>
                        <a:pt x="8110" y="17835"/>
                      </a:lnTo>
                      <a:lnTo>
                        <a:pt x="8122" y="17837"/>
                      </a:lnTo>
                      <a:lnTo>
                        <a:pt x="8134" y="17839"/>
                      </a:lnTo>
                      <a:lnTo>
                        <a:pt x="8162" y="17840"/>
                      </a:lnTo>
                      <a:lnTo>
                        <a:pt x="8192" y="17840"/>
                      </a:lnTo>
                      <a:lnTo>
                        <a:pt x="8221" y="17843"/>
                      </a:lnTo>
                      <a:lnTo>
                        <a:pt x="8234" y="17844"/>
                      </a:lnTo>
                      <a:lnTo>
                        <a:pt x="8244" y="17847"/>
                      </a:lnTo>
                      <a:lnTo>
                        <a:pt x="8255" y="17850"/>
                      </a:lnTo>
                      <a:lnTo>
                        <a:pt x="8263" y="17856"/>
                      </a:lnTo>
                      <a:lnTo>
                        <a:pt x="8299" y="17883"/>
                      </a:lnTo>
                      <a:lnTo>
                        <a:pt x="8334" y="17909"/>
                      </a:lnTo>
                      <a:lnTo>
                        <a:pt x="8370" y="17935"/>
                      </a:lnTo>
                      <a:lnTo>
                        <a:pt x="8388" y="17949"/>
                      </a:lnTo>
                      <a:lnTo>
                        <a:pt x="8405" y="17963"/>
                      </a:lnTo>
                      <a:lnTo>
                        <a:pt x="8429" y="17985"/>
                      </a:lnTo>
                      <a:lnTo>
                        <a:pt x="8453" y="18009"/>
                      </a:lnTo>
                      <a:lnTo>
                        <a:pt x="8475" y="18034"/>
                      </a:lnTo>
                      <a:lnTo>
                        <a:pt x="8496" y="18061"/>
                      </a:lnTo>
                      <a:lnTo>
                        <a:pt x="8517" y="18088"/>
                      </a:lnTo>
                      <a:lnTo>
                        <a:pt x="8535" y="18116"/>
                      </a:lnTo>
                      <a:lnTo>
                        <a:pt x="8553" y="18144"/>
                      </a:lnTo>
                      <a:lnTo>
                        <a:pt x="8568" y="18174"/>
                      </a:lnTo>
                      <a:lnTo>
                        <a:pt x="8582" y="18200"/>
                      </a:lnTo>
                      <a:lnTo>
                        <a:pt x="8598" y="18225"/>
                      </a:lnTo>
                      <a:lnTo>
                        <a:pt x="8614" y="18248"/>
                      </a:lnTo>
                      <a:lnTo>
                        <a:pt x="8633" y="18272"/>
                      </a:lnTo>
                      <a:lnTo>
                        <a:pt x="8650" y="18296"/>
                      </a:lnTo>
                      <a:lnTo>
                        <a:pt x="8666" y="18321"/>
                      </a:lnTo>
                      <a:lnTo>
                        <a:pt x="8682" y="18346"/>
                      </a:lnTo>
                      <a:lnTo>
                        <a:pt x="8689" y="18359"/>
                      </a:lnTo>
                      <a:lnTo>
                        <a:pt x="8695" y="18373"/>
                      </a:lnTo>
                      <a:lnTo>
                        <a:pt x="8698" y="18382"/>
                      </a:lnTo>
                      <a:lnTo>
                        <a:pt x="8700" y="18391"/>
                      </a:lnTo>
                      <a:lnTo>
                        <a:pt x="8701" y="18398"/>
                      </a:lnTo>
                      <a:lnTo>
                        <a:pt x="8701" y="18407"/>
                      </a:lnTo>
                      <a:lnTo>
                        <a:pt x="8701" y="18424"/>
                      </a:lnTo>
                      <a:lnTo>
                        <a:pt x="8701" y="18434"/>
                      </a:lnTo>
                      <a:lnTo>
                        <a:pt x="8702" y="18443"/>
                      </a:lnTo>
                      <a:lnTo>
                        <a:pt x="8707" y="18464"/>
                      </a:lnTo>
                      <a:lnTo>
                        <a:pt x="8713" y="18486"/>
                      </a:lnTo>
                      <a:lnTo>
                        <a:pt x="8721" y="18507"/>
                      </a:lnTo>
                      <a:lnTo>
                        <a:pt x="8728" y="18528"/>
                      </a:lnTo>
                      <a:lnTo>
                        <a:pt x="8746" y="18570"/>
                      </a:lnTo>
                      <a:lnTo>
                        <a:pt x="8753" y="18591"/>
                      </a:lnTo>
                      <a:lnTo>
                        <a:pt x="8760" y="18612"/>
                      </a:lnTo>
                      <a:lnTo>
                        <a:pt x="8773" y="18661"/>
                      </a:lnTo>
                      <a:lnTo>
                        <a:pt x="8785" y="18708"/>
                      </a:lnTo>
                      <a:lnTo>
                        <a:pt x="8796" y="18758"/>
                      </a:lnTo>
                      <a:lnTo>
                        <a:pt x="8806" y="18807"/>
                      </a:lnTo>
                      <a:lnTo>
                        <a:pt x="8816" y="18857"/>
                      </a:lnTo>
                      <a:lnTo>
                        <a:pt x="8825" y="18907"/>
                      </a:lnTo>
                      <a:lnTo>
                        <a:pt x="8832" y="18956"/>
                      </a:lnTo>
                      <a:lnTo>
                        <a:pt x="8839" y="19005"/>
                      </a:lnTo>
                      <a:lnTo>
                        <a:pt x="8847" y="19058"/>
                      </a:lnTo>
                      <a:lnTo>
                        <a:pt x="8851" y="19084"/>
                      </a:lnTo>
                      <a:lnTo>
                        <a:pt x="8856" y="19110"/>
                      </a:lnTo>
                      <a:lnTo>
                        <a:pt x="8863" y="19136"/>
                      </a:lnTo>
                      <a:lnTo>
                        <a:pt x="8870" y="19161"/>
                      </a:lnTo>
                      <a:lnTo>
                        <a:pt x="8879" y="19186"/>
                      </a:lnTo>
                      <a:lnTo>
                        <a:pt x="8890" y="19212"/>
                      </a:lnTo>
                      <a:lnTo>
                        <a:pt x="8895" y="19225"/>
                      </a:lnTo>
                      <a:lnTo>
                        <a:pt x="8900" y="19238"/>
                      </a:lnTo>
                      <a:lnTo>
                        <a:pt x="8907" y="19262"/>
                      </a:lnTo>
                      <a:lnTo>
                        <a:pt x="8914" y="19286"/>
                      </a:lnTo>
                      <a:lnTo>
                        <a:pt x="8920" y="19309"/>
                      </a:lnTo>
                      <a:lnTo>
                        <a:pt x="8925" y="19319"/>
                      </a:lnTo>
                      <a:lnTo>
                        <a:pt x="8929" y="19329"/>
                      </a:lnTo>
                      <a:lnTo>
                        <a:pt x="8934" y="19340"/>
                      </a:lnTo>
                      <a:lnTo>
                        <a:pt x="8941" y="19350"/>
                      </a:lnTo>
                      <a:lnTo>
                        <a:pt x="8949" y="19360"/>
                      </a:lnTo>
                      <a:lnTo>
                        <a:pt x="8957" y="19369"/>
                      </a:lnTo>
                      <a:lnTo>
                        <a:pt x="8967" y="19379"/>
                      </a:lnTo>
                      <a:lnTo>
                        <a:pt x="8980" y="19389"/>
                      </a:lnTo>
                      <a:lnTo>
                        <a:pt x="9024" y="19421"/>
                      </a:lnTo>
                      <a:lnTo>
                        <a:pt x="9067" y="19454"/>
                      </a:lnTo>
                      <a:lnTo>
                        <a:pt x="9090" y="19469"/>
                      </a:lnTo>
                      <a:lnTo>
                        <a:pt x="9111" y="19483"/>
                      </a:lnTo>
                      <a:lnTo>
                        <a:pt x="9135" y="19497"/>
                      </a:lnTo>
                      <a:lnTo>
                        <a:pt x="9161" y="19510"/>
                      </a:lnTo>
                      <a:lnTo>
                        <a:pt x="9172" y="19515"/>
                      </a:lnTo>
                      <a:lnTo>
                        <a:pt x="9185" y="19519"/>
                      </a:lnTo>
                      <a:lnTo>
                        <a:pt x="9214" y="19530"/>
                      </a:lnTo>
                      <a:lnTo>
                        <a:pt x="9230" y="19536"/>
                      </a:lnTo>
                      <a:lnTo>
                        <a:pt x="9243" y="19543"/>
                      </a:lnTo>
                      <a:lnTo>
                        <a:pt x="9253" y="19552"/>
                      </a:lnTo>
                      <a:lnTo>
                        <a:pt x="9258" y="19556"/>
                      </a:lnTo>
                      <a:lnTo>
                        <a:pt x="9261" y="19560"/>
                      </a:lnTo>
                      <a:lnTo>
                        <a:pt x="9267" y="19573"/>
                      </a:lnTo>
                      <a:lnTo>
                        <a:pt x="9274" y="19591"/>
                      </a:lnTo>
                      <a:lnTo>
                        <a:pt x="9276" y="19599"/>
                      </a:lnTo>
                      <a:lnTo>
                        <a:pt x="9277" y="19607"/>
                      </a:lnTo>
                      <a:lnTo>
                        <a:pt x="9277" y="19613"/>
                      </a:lnTo>
                      <a:lnTo>
                        <a:pt x="9276" y="19616"/>
                      </a:lnTo>
                      <a:lnTo>
                        <a:pt x="9275" y="19617"/>
                      </a:lnTo>
                      <a:lnTo>
                        <a:pt x="9272" y="19621"/>
                      </a:lnTo>
                      <a:lnTo>
                        <a:pt x="9269" y="19626"/>
                      </a:lnTo>
                      <a:lnTo>
                        <a:pt x="9265" y="19632"/>
                      </a:lnTo>
                      <a:lnTo>
                        <a:pt x="9262" y="19636"/>
                      </a:lnTo>
                      <a:lnTo>
                        <a:pt x="9259" y="19638"/>
                      </a:lnTo>
                      <a:lnTo>
                        <a:pt x="9258" y="19638"/>
                      </a:lnTo>
                      <a:lnTo>
                        <a:pt x="9256" y="19637"/>
                      </a:lnTo>
                      <a:lnTo>
                        <a:pt x="9253" y="19635"/>
                      </a:lnTo>
                      <a:lnTo>
                        <a:pt x="9251" y="19633"/>
                      </a:lnTo>
                      <a:lnTo>
                        <a:pt x="9247" y="19622"/>
                      </a:lnTo>
                      <a:lnTo>
                        <a:pt x="9239" y="19607"/>
                      </a:lnTo>
                      <a:lnTo>
                        <a:pt x="9232" y="19596"/>
                      </a:lnTo>
                      <a:lnTo>
                        <a:pt x="9224" y="19587"/>
                      </a:lnTo>
                      <a:lnTo>
                        <a:pt x="9215" y="19582"/>
                      </a:lnTo>
                      <a:lnTo>
                        <a:pt x="9206" y="19577"/>
                      </a:lnTo>
                      <a:lnTo>
                        <a:pt x="9195" y="19571"/>
                      </a:lnTo>
                      <a:lnTo>
                        <a:pt x="9182" y="19566"/>
                      </a:lnTo>
                      <a:lnTo>
                        <a:pt x="9167" y="19558"/>
                      </a:lnTo>
                      <a:lnTo>
                        <a:pt x="9130" y="19535"/>
                      </a:lnTo>
                      <a:lnTo>
                        <a:pt x="9073" y="19500"/>
                      </a:lnTo>
                      <a:lnTo>
                        <a:pt x="9021" y="19467"/>
                      </a:lnTo>
                      <a:lnTo>
                        <a:pt x="9005" y="19457"/>
                      </a:lnTo>
                      <a:lnTo>
                        <a:pt x="9001" y="19455"/>
                      </a:lnTo>
                      <a:lnTo>
                        <a:pt x="8998" y="19455"/>
                      </a:lnTo>
                      <a:lnTo>
                        <a:pt x="9000" y="19460"/>
                      </a:lnTo>
                      <a:lnTo>
                        <a:pt x="9001" y="19467"/>
                      </a:lnTo>
                      <a:lnTo>
                        <a:pt x="9007" y="19482"/>
                      </a:lnTo>
                      <a:lnTo>
                        <a:pt x="9016" y="19497"/>
                      </a:lnTo>
                      <a:lnTo>
                        <a:pt x="9026" y="19514"/>
                      </a:lnTo>
                      <a:lnTo>
                        <a:pt x="9037" y="19530"/>
                      </a:lnTo>
                      <a:lnTo>
                        <a:pt x="9048" y="19545"/>
                      </a:lnTo>
                      <a:lnTo>
                        <a:pt x="9067" y="19568"/>
                      </a:lnTo>
                      <a:lnTo>
                        <a:pt x="9074" y="19578"/>
                      </a:lnTo>
                      <a:lnTo>
                        <a:pt x="9083" y="19585"/>
                      </a:lnTo>
                      <a:lnTo>
                        <a:pt x="9100" y="19600"/>
                      </a:lnTo>
                      <a:lnTo>
                        <a:pt x="9118" y="19617"/>
                      </a:lnTo>
                      <a:lnTo>
                        <a:pt x="9126" y="19625"/>
                      </a:lnTo>
                      <a:lnTo>
                        <a:pt x="9134" y="19635"/>
                      </a:lnTo>
                      <a:lnTo>
                        <a:pt x="9136" y="19642"/>
                      </a:lnTo>
                      <a:lnTo>
                        <a:pt x="9137" y="19650"/>
                      </a:lnTo>
                      <a:lnTo>
                        <a:pt x="9136" y="19660"/>
                      </a:lnTo>
                      <a:lnTo>
                        <a:pt x="9135" y="19671"/>
                      </a:lnTo>
                      <a:lnTo>
                        <a:pt x="9132" y="19680"/>
                      </a:lnTo>
                      <a:lnTo>
                        <a:pt x="9130" y="19684"/>
                      </a:lnTo>
                      <a:lnTo>
                        <a:pt x="9128" y="19687"/>
                      </a:lnTo>
                      <a:lnTo>
                        <a:pt x="9124" y="19689"/>
                      </a:lnTo>
                      <a:lnTo>
                        <a:pt x="9121" y="19691"/>
                      </a:lnTo>
                      <a:lnTo>
                        <a:pt x="9118" y="19692"/>
                      </a:lnTo>
                      <a:lnTo>
                        <a:pt x="9113" y="19691"/>
                      </a:lnTo>
                      <a:lnTo>
                        <a:pt x="9107" y="19687"/>
                      </a:lnTo>
                      <a:lnTo>
                        <a:pt x="9100" y="19683"/>
                      </a:lnTo>
                      <a:lnTo>
                        <a:pt x="9095" y="19677"/>
                      </a:lnTo>
                      <a:lnTo>
                        <a:pt x="9090" y="19671"/>
                      </a:lnTo>
                      <a:lnTo>
                        <a:pt x="9079" y="19658"/>
                      </a:lnTo>
                      <a:lnTo>
                        <a:pt x="9070" y="19643"/>
                      </a:lnTo>
                      <a:lnTo>
                        <a:pt x="9061" y="19626"/>
                      </a:lnTo>
                      <a:lnTo>
                        <a:pt x="9053" y="19611"/>
                      </a:lnTo>
                      <a:lnTo>
                        <a:pt x="9043" y="19598"/>
                      </a:lnTo>
                      <a:lnTo>
                        <a:pt x="9037" y="19592"/>
                      </a:lnTo>
                      <a:lnTo>
                        <a:pt x="9031" y="19586"/>
                      </a:lnTo>
                      <a:lnTo>
                        <a:pt x="9024" y="19580"/>
                      </a:lnTo>
                      <a:lnTo>
                        <a:pt x="9017" y="19572"/>
                      </a:lnTo>
                      <a:lnTo>
                        <a:pt x="9004" y="19555"/>
                      </a:lnTo>
                      <a:lnTo>
                        <a:pt x="8992" y="19538"/>
                      </a:lnTo>
                      <a:lnTo>
                        <a:pt x="8985" y="19530"/>
                      </a:lnTo>
                      <a:lnTo>
                        <a:pt x="8979" y="19522"/>
                      </a:lnTo>
                      <a:lnTo>
                        <a:pt x="8969" y="19513"/>
                      </a:lnTo>
                      <a:lnTo>
                        <a:pt x="8958" y="19504"/>
                      </a:lnTo>
                      <a:lnTo>
                        <a:pt x="8937" y="19489"/>
                      </a:lnTo>
                      <a:lnTo>
                        <a:pt x="8913" y="19473"/>
                      </a:lnTo>
                      <a:lnTo>
                        <a:pt x="8891" y="19458"/>
                      </a:lnTo>
                      <a:lnTo>
                        <a:pt x="8883" y="19451"/>
                      </a:lnTo>
                      <a:lnTo>
                        <a:pt x="8876" y="19441"/>
                      </a:lnTo>
                      <a:lnTo>
                        <a:pt x="8870" y="19431"/>
                      </a:lnTo>
                      <a:lnTo>
                        <a:pt x="8865" y="19419"/>
                      </a:lnTo>
                      <a:lnTo>
                        <a:pt x="8857" y="19396"/>
                      </a:lnTo>
                      <a:lnTo>
                        <a:pt x="8849" y="19375"/>
                      </a:lnTo>
                      <a:lnTo>
                        <a:pt x="8839" y="19351"/>
                      </a:lnTo>
                      <a:lnTo>
                        <a:pt x="8828" y="19326"/>
                      </a:lnTo>
                      <a:lnTo>
                        <a:pt x="8805" y="19278"/>
                      </a:lnTo>
                      <a:lnTo>
                        <a:pt x="8758" y="19182"/>
                      </a:lnTo>
                      <a:lnTo>
                        <a:pt x="8735" y="19134"/>
                      </a:lnTo>
                      <a:lnTo>
                        <a:pt x="8724" y="19109"/>
                      </a:lnTo>
                      <a:lnTo>
                        <a:pt x="8714" y="19084"/>
                      </a:lnTo>
                      <a:lnTo>
                        <a:pt x="8705" y="19059"/>
                      </a:lnTo>
                      <a:lnTo>
                        <a:pt x="8697" y="19034"/>
                      </a:lnTo>
                      <a:lnTo>
                        <a:pt x="8690" y="19008"/>
                      </a:lnTo>
                      <a:lnTo>
                        <a:pt x="8684" y="18982"/>
                      </a:lnTo>
                      <a:lnTo>
                        <a:pt x="8657" y="18850"/>
                      </a:lnTo>
                      <a:lnTo>
                        <a:pt x="8631" y="18717"/>
                      </a:lnTo>
                      <a:lnTo>
                        <a:pt x="8623" y="18679"/>
                      </a:lnTo>
                      <a:lnTo>
                        <a:pt x="8620" y="18660"/>
                      </a:lnTo>
                      <a:lnTo>
                        <a:pt x="8614" y="18640"/>
                      </a:lnTo>
                      <a:lnTo>
                        <a:pt x="8609" y="18622"/>
                      </a:lnTo>
                      <a:lnTo>
                        <a:pt x="8601" y="18603"/>
                      </a:lnTo>
                      <a:lnTo>
                        <a:pt x="8593" y="18586"/>
                      </a:lnTo>
                      <a:lnTo>
                        <a:pt x="8581" y="18570"/>
                      </a:lnTo>
                      <a:lnTo>
                        <a:pt x="8543" y="18520"/>
                      </a:lnTo>
                      <a:lnTo>
                        <a:pt x="8523" y="18496"/>
                      </a:lnTo>
                      <a:lnTo>
                        <a:pt x="8512" y="18484"/>
                      </a:lnTo>
                      <a:lnTo>
                        <a:pt x="8502" y="18474"/>
                      </a:lnTo>
                      <a:lnTo>
                        <a:pt x="8480" y="18456"/>
                      </a:lnTo>
                      <a:lnTo>
                        <a:pt x="8457" y="18437"/>
                      </a:lnTo>
                      <a:lnTo>
                        <a:pt x="8446" y="18427"/>
                      </a:lnTo>
                      <a:lnTo>
                        <a:pt x="8438" y="18417"/>
                      </a:lnTo>
                      <a:lnTo>
                        <a:pt x="8429" y="18406"/>
                      </a:lnTo>
                      <a:lnTo>
                        <a:pt x="8422" y="18394"/>
                      </a:lnTo>
                      <a:lnTo>
                        <a:pt x="8418" y="18383"/>
                      </a:lnTo>
                      <a:lnTo>
                        <a:pt x="8415" y="18374"/>
                      </a:lnTo>
                      <a:lnTo>
                        <a:pt x="8413" y="18366"/>
                      </a:lnTo>
                      <a:lnTo>
                        <a:pt x="8410" y="18358"/>
                      </a:lnTo>
                      <a:lnTo>
                        <a:pt x="8406" y="18351"/>
                      </a:lnTo>
                      <a:lnTo>
                        <a:pt x="8401" y="18345"/>
                      </a:lnTo>
                      <a:lnTo>
                        <a:pt x="8393" y="18338"/>
                      </a:lnTo>
                      <a:lnTo>
                        <a:pt x="8382" y="18332"/>
                      </a:lnTo>
                      <a:lnTo>
                        <a:pt x="8345" y="18315"/>
                      </a:lnTo>
                      <a:lnTo>
                        <a:pt x="8327" y="18305"/>
                      </a:lnTo>
                      <a:lnTo>
                        <a:pt x="8309" y="18296"/>
                      </a:lnTo>
                      <a:lnTo>
                        <a:pt x="8292" y="18286"/>
                      </a:lnTo>
                      <a:lnTo>
                        <a:pt x="8276" y="18274"/>
                      </a:lnTo>
                      <a:lnTo>
                        <a:pt x="8261" y="18261"/>
                      </a:lnTo>
                      <a:lnTo>
                        <a:pt x="8247" y="18246"/>
                      </a:lnTo>
                      <a:lnTo>
                        <a:pt x="8199" y="18191"/>
                      </a:lnTo>
                      <a:lnTo>
                        <a:pt x="8176" y="18163"/>
                      </a:lnTo>
                      <a:lnTo>
                        <a:pt x="8154" y="18133"/>
                      </a:lnTo>
                      <a:lnTo>
                        <a:pt x="8139" y="18112"/>
                      </a:lnTo>
                      <a:lnTo>
                        <a:pt x="8130" y="18099"/>
                      </a:lnTo>
                      <a:lnTo>
                        <a:pt x="8121" y="18086"/>
                      </a:lnTo>
                      <a:lnTo>
                        <a:pt x="8111" y="18074"/>
                      </a:lnTo>
                      <a:lnTo>
                        <a:pt x="8100" y="18063"/>
                      </a:lnTo>
                      <a:lnTo>
                        <a:pt x="8095" y="18058"/>
                      </a:lnTo>
                      <a:lnTo>
                        <a:pt x="8088" y="18055"/>
                      </a:lnTo>
                      <a:lnTo>
                        <a:pt x="8083" y="18052"/>
                      </a:lnTo>
                      <a:lnTo>
                        <a:pt x="8077" y="18051"/>
                      </a:lnTo>
                      <a:lnTo>
                        <a:pt x="8059" y="18047"/>
                      </a:lnTo>
                      <a:lnTo>
                        <a:pt x="8051" y="18043"/>
                      </a:lnTo>
                      <a:lnTo>
                        <a:pt x="8045" y="18041"/>
                      </a:lnTo>
                      <a:lnTo>
                        <a:pt x="8040" y="18038"/>
                      </a:lnTo>
                      <a:lnTo>
                        <a:pt x="8036" y="18035"/>
                      </a:lnTo>
                      <a:lnTo>
                        <a:pt x="8034" y="18031"/>
                      </a:lnTo>
                      <a:lnTo>
                        <a:pt x="8032" y="18027"/>
                      </a:lnTo>
                      <a:lnTo>
                        <a:pt x="8031" y="18024"/>
                      </a:lnTo>
                      <a:lnTo>
                        <a:pt x="8031" y="18019"/>
                      </a:lnTo>
                      <a:lnTo>
                        <a:pt x="8032" y="18011"/>
                      </a:lnTo>
                      <a:lnTo>
                        <a:pt x="8036" y="18002"/>
                      </a:lnTo>
                      <a:lnTo>
                        <a:pt x="8040" y="17993"/>
                      </a:lnTo>
                      <a:lnTo>
                        <a:pt x="8052" y="17974"/>
                      </a:lnTo>
                      <a:lnTo>
                        <a:pt x="8058" y="17964"/>
                      </a:lnTo>
                      <a:lnTo>
                        <a:pt x="8061" y="17953"/>
                      </a:lnTo>
                      <a:lnTo>
                        <a:pt x="8063" y="17943"/>
                      </a:lnTo>
                      <a:lnTo>
                        <a:pt x="8063" y="17939"/>
                      </a:lnTo>
                      <a:lnTo>
                        <a:pt x="8062" y="17934"/>
                      </a:lnTo>
                      <a:lnTo>
                        <a:pt x="8060" y="17929"/>
                      </a:lnTo>
                      <a:lnTo>
                        <a:pt x="8058" y="17924"/>
                      </a:lnTo>
                      <a:lnTo>
                        <a:pt x="8055" y="17920"/>
                      </a:lnTo>
                      <a:lnTo>
                        <a:pt x="8050" y="17915"/>
                      </a:lnTo>
                      <a:lnTo>
                        <a:pt x="8044" y="17909"/>
                      </a:lnTo>
                      <a:lnTo>
                        <a:pt x="8039" y="17901"/>
                      </a:lnTo>
                      <a:lnTo>
                        <a:pt x="8036" y="17892"/>
                      </a:lnTo>
                      <a:lnTo>
                        <a:pt x="8034" y="17884"/>
                      </a:lnTo>
                      <a:lnTo>
                        <a:pt x="8031" y="17864"/>
                      </a:lnTo>
                      <a:lnTo>
                        <a:pt x="8026" y="17847"/>
                      </a:lnTo>
                      <a:lnTo>
                        <a:pt x="8024" y="17839"/>
                      </a:lnTo>
                      <a:lnTo>
                        <a:pt x="8021" y="17832"/>
                      </a:lnTo>
                      <a:lnTo>
                        <a:pt x="8015" y="17826"/>
                      </a:lnTo>
                      <a:lnTo>
                        <a:pt x="8010" y="17822"/>
                      </a:lnTo>
                      <a:lnTo>
                        <a:pt x="8001" y="17820"/>
                      </a:lnTo>
                      <a:lnTo>
                        <a:pt x="7992" y="17819"/>
                      </a:lnTo>
                      <a:lnTo>
                        <a:pt x="7980" y="17821"/>
                      </a:lnTo>
                      <a:lnTo>
                        <a:pt x="7964" y="17825"/>
                      </a:lnTo>
                      <a:lnTo>
                        <a:pt x="7959" y="17826"/>
                      </a:lnTo>
                      <a:lnTo>
                        <a:pt x="7955" y="17830"/>
                      </a:lnTo>
                      <a:lnTo>
                        <a:pt x="7947" y="17836"/>
                      </a:lnTo>
                      <a:lnTo>
                        <a:pt x="7940" y="17845"/>
                      </a:lnTo>
                      <a:lnTo>
                        <a:pt x="7932" y="17856"/>
                      </a:lnTo>
                      <a:lnTo>
                        <a:pt x="7925" y="17869"/>
                      </a:lnTo>
                      <a:lnTo>
                        <a:pt x="7920" y="17882"/>
                      </a:lnTo>
                      <a:lnTo>
                        <a:pt x="7908" y="17911"/>
                      </a:lnTo>
                      <a:lnTo>
                        <a:pt x="7889" y="17970"/>
                      </a:lnTo>
                      <a:lnTo>
                        <a:pt x="7880" y="17994"/>
                      </a:lnTo>
                      <a:lnTo>
                        <a:pt x="7874" y="18004"/>
                      </a:lnTo>
                      <a:lnTo>
                        <a:pt x="7869" y="18013"/>
                      </a:lnTo>
                      <a:lnTo>
                        <a:pt x="7860" y="18023"/>
                      </a:lnTo>
                      <a:lnTo>
                        <a:pt x="7852" y="18032"/>
                      </a:lnTo>
                      <a:lnTo>
                        <a:pt x="7831" y="18056"/>
                      </a:lnTo>
                      <a:lnTo>
                        <a:pt x="7821" y="18068"/>
                      </a:lnTo>
                      <a:lnTo>
                        <a:pt x="7814" y="18080"/>
                      </a:lnTo>
                      <a:lnTo>
                        <a:pt x="7810" y="18087"/>
                      </a:lnTo>
                      <a:lnTo>
                        <a:pt x="7808" y="18092"/>
                      </a:lnTo>
                      <a:lnTo>
                        <a:pt x="7807" y="18099"/>
                      </a:lnTo>
                      <a:lnTo>
                        <a:pt x="7806" y="18105"/>
                      </a:lnTo>
                      <a:lnTo>
                        <a:pt x="7806" y="18109"/>
                      </a:lnTo>
                      <a:lnTo>
                        <a:pt x="7807" y="18115"/>
                      </a:lnTo>
                      <a:lnTo>
                        <a:pt x="7812" y="18125"/>
                      </a:lnTo>
                      <a:lnTo>
                        <a:pt x="7817" y="18136"/>
                      </a:lnTo>
                      <a:lnTo>
                        <a:pt x="7825" y="18146"/>
                      </a:lnTo>
                      <a:lnTo>
                        <a:pt x="7831" y="18158"/>
                      </a:lnTo>
                      <a:lnTo>
                        <a:pt x="7836" y="18169"/>
                      </a:lnTo>
                      <a:lnTo>
                        <a:pt x="7841" y="18182"/>
                      </a:lnTo>
                      <a:lnTo>
                        <a:pt x="7842" y="18188"/>
                      </a:lnTo>
                      <a:lnTo>
                        <a:pt x="7842" y="18194"/>
                      </a:lnTo>
                      <a:lnTo>
                        <a:pt x="7841" y="18205"/>
                      </a:lnTo>
                      <a:lnTo>
                        <a:pt x="7838" y="18217"/>
                      </a:lnTo>
                      <a:lnTo>
                        <a:pt x="7834" y="18228"/>
                      </a:lnTo>
                      <a:lnTo>
                        <a:pt x="7830" y="18239"/>
                      </a:lnTo>
                      <a:lnTo>
                        <a:pt x="7820" y="18260"/>
                      </a:lnTo>
                      <a:lnTo>
                        <a:pt x="7817" y="18272"/>
                      </a:lnTo>
                      <a:lnTo>
                        <a:pt x="7815" y="18283"/>
                      </a:lnTo>
                      <a:lnTo>
                        <a:pt x="7813" y="18297"/>
                      </a:lnTo>
                      <a:lnTo>
                        <a:pt x="7810" y="18311"/>
                      </a:lnTo>
                      <a:lnTo>
                        <a:pt x="7809" y="18341"/>
                      </a:lnTo>
                      <a:lnTo>
                        <a:pt x="7810" y="18369"/>
                      </a:lnTo>
                      <a:lnTo>
                        <a:pt x="7812" y="18398"/>
                      </a:lnTo>
                      <a:lnTo>
                        <a:pt x="7812" y="18429"/>
                      </a:lnTo>
                      <a:lnTo>
                        <a:pt x="7810" y="18459"/>
                      </a:lnTo>
                      <a:lnTo>
                        <a:pt x="7809" y="18488"/>
                      </a:lnTo>
                      <a:lnTo>
                        <a:pt x="7806" y="18519"/>
                      </a:lnTo>
                      <a:lnTo>
                        <a:pt x="7800" y="18578"/>
                      </a:lnTo>
                      <a:lnTo>
                        <a:pt x="7793" y="18639"/>
                      </a:lnTo>
                      <a:lnTo>
                        <a:pt x="7791" y="18676"/>
                      </a:lnTo>
                      <a:lnTo>
                        <a:pt x="7789" y="18712"/>
                      </a:lnTo>
                      <a:lnTo>
                        <a:pt x="7783" y="18784"/>
                      </a:lnTo>
                      <a:lnTo>
                        <a:pt x="7781" y="18820"/>
                      </a:lnTo>
                      <a:lnTo>
                        <a:pt x="7778" y="18855"/>
                      </a:lnTo>
                      <a:lnTo>
                        <a:pt x="7772" y="18892"/>
                      </a:lnTo>
                      <a:lnTo>
                        <a:pt x="7766" y="18928"/>
                      </a:lnTo>
                      <a:lnTo>
                        <a:pt x="7761" y="18959"/>
                      </a:lnTo>
                      <a:lnTo>
                        <a:pt x="7756" y="18991"/>
                      </a:lnTo>
                      <a:lnTo>
                        <a:pt x="7748" y="19052"/>
                      </a:lnTo>
                      <a:lnTo>
                        <a:pt x="7742" y="19116"/>
                      </a:lnTo>
                      <a:lnTo>
                        <a:pt x="7738" y="19179"/>
                      </a:lnTo>
                      <a:lnTo>
                        <a:pt x="7733" y="19242"/>
                      </a:lnTo>
                      <a:lnTo>
                        <a:pt x="7728" y="19306"/>
                      </a:lnTo>
                      <a:lnTo>
                        <a:pt x="7723" y="19369"/>
                      </a:lnTo>
                      <a:lnTo>
                        <a:pt x="7718" y="19401"/>
                      </a:lnTo>
                      <a:lnTo>
                        <a:pt x="7714" y="19433"/>
                      </a:lnTo>
                      <a:lnTo>
                        <a:pt x="7705" y="19495"/>
                      </a:lnTo>
                      <a:lnTo>
                        <a:pt x="7698" y="19558"/>
                      </a:lnTo>
                      <a:lnTo>
                        <a:pt x="7685" y="19684"/>
                      </a:lnTo>
                      <a:lnTo>
                        <a:pt x="7672" y="19810"/>
                      </a:lnTo>
                      <a:lnTo>
                        <a:pt x="7665" y="19873"/>
                      </a:lnTo>
                      <a:lnTo>
                        <a:pt x="7657" y="19935"/>
                      </a:lnTo>
                      <a:lnTo>
                        <a:pt x="7653" y="19965"/>
                      </a:lnTo>
                      <a:lnTo>
                        <a:pt x="7647" y="20000"/>
                      </a:lnTo>
                      <a:lnTo>
                        <a:pt x="7639" y="20037"/>
                      </a:lnTo>
                      <a:lnTo>
                        <a:pt x="7634" y="20076"/>
                      </a:lnTo>
                      <a:lnTo>
                        <a:pt x="7630" y="20094"/>
                      </a:lnTo>
                      <a:lnTo>
                        <a:pt x="7629" y="20114"/>
                      </a:lnTo>
                      <a:lnTo>
                        <a:pt x="7628" y="20132"/>
                      </a:lnTo>
                      <a:lnTo>
                        <a:pt x="7628" y="20150"/>
                      </a:lnTo>
                      <a:lnTo>
                        <a:pt x="7630" y="20167"/>
                      </a:lnTo>
                      <a:lnTo>
                        <a:pt x="7633" y="20183"/>
                      </a:lnTo>
                      <a:lnTo>
                        <a:pt x="7637" y="20198"/>
                      </a:lnTo>
                      <a:lnTo>
                        <a:pt x="7643" y="20212"/>
                      </a:lnTo>
                      <a:lnTo>
                        <a:pt x="7649" y="20225"/>
                      </a:lnTo>
                      <a:lnTo>
                        <a:pt x="7652" y="20237"/>
                      </a:lnTo>
                      <a:lnTo>
                        <a:pt x="7654" y="20250"/>
                      </a:lnTo>
                      <a:lnTo>
                        <a:pt x="7655" y="20262"/>
                      </a:lnTo>
                      <a:lnTo>
                        <a:pt x="7654" y="20275"/>
                      </a:lnTo>
                      <a:lnTo>
                        <a:pt x="7652" y="20287"/>
                      </a:lnTo>
                      <a:lnTo>
                        <a:pt x="7649" y="20300"/>
                      </a:lnTo>
                      <a:lnTo>
                        <a:pt x="7646" y="20312"/>
                      </a:lnTo>
                      <a:lnTo>
                        <a:pt x="7637" y="20337"/>
                      </a:lnTo>
                      <a:lnTo>
                        <a:pt x="7627" y="20362"/>
                      </a:lnTo>
                      <a:lnTo>
                        <a:pt x="7618" y="20388"/>
                      </a:lnTo>
                      <a:lnTo>
                        <a:pt x="7614" y="20400"/>
                      </a:lnTo>
                      <a:lnTo>
                        <a:pt x="7612" y="20413"/>
                      </a:lnTo>
                      <a:lnTo>
                        <a:pt x="7600" y="20472"/>
                      </a:lnTo>
                      <a:lnTo>
                        <a:pt x="7590" y="20529"/>
                      </a:lnTo>
                      <a:lnTo>
                        <a:pt x="7586" y="20559"/>
                      </a:lnTo>
                      <a:lnTo>
                        <a:pt x="7582" y="20588"/>
                      </a:lnTo>
                      <a:lnTo>
                        <a:pt x="7578" y="20617"/>
                      </a:lnTo>
                      <a:lnTo>
                        <a:pt x="7576" y="20648"/>
                      </a:lnTo>
                      <a:lnTo>
                        <a:pt x="7575" y="20663"/>
                      </a:lnTo>
                      <a:lnTo>
                        <a:pt x="7575" y="20674"/>
                      </a:lnTo>
                      <a:lnTo>
                        <a:pt x="7576" y="20681"/>
                      </a:lnTo>
                      <a:lnTo>
                        <a:pt x="7578" y="20688"/>
                      </a:lnTo>
                      <a:lnTo>
                        <a:pt x="7583" y="20691"/>
                      </a:lnTo>
                      <a:lnTo>
                        <a:pt x="7589" y="20694"/>
                      </a:lnTo>
                      <a:lnTo>
                        <a:pt x="7611" y="20702"/>
                      </a:lnTo>
                      <a:lnTo>
                        <a:pt x="7614" y="20702"/>
                      </a:lnTo>
                      <a:lnTo>
                        <a:pt x="7616" y="20700"/>
                      </a:lnTo>
                      <a:lnTo>
                        <a:pt x="7618" y="20695"/>
                      </a:lnTo>
                      <a:lnTo>
                        <a:pt x="7621" y="20690"/>
                      </a:lnTo>
                      <a:lnTo>
                        <a:pt x="7623" y="20675"/>
                      </a:lnTo>
                      <a:lnTo>
                        <a:pt x="7624" y="20657"/>
                      </a:lnTo>
                      <a:lnTo>
                        <a:pt x="7625" y="20620"/>
                      </a:lnTo>
                      <a:lnTo>
                        <a:pt x="7625" y="20605"/>
                      </a:lnTo>
                      <a:lnTo>
                        <a:pt x="7626" y="20595"/>
                      </a:lnTo>
                      <a:lnTo>
                        <a:pt x="7631" y="20573"/>
                      </a:lnTo>
                      <a:lnTo>
                        <a:pt x="7637" y="20550"/>
                      </a:lnTo>
                      <a:lnTo>
                        <a:pt x="7643" y="20527"/>
                      </a:lnTo>
                      <a:lnTo>
                        <a:pt x="7651" y="20505"/>
                      </a:lnTo>
                      <a:lnTo>
                        <a:pt x="7655" y="20498"/>
                      </a:lnTo>
                      <a:lnTo>
                        <a:pt x="7661" y="20490"/>
                      </a:lnTo>
                      <a:lnTo>
                        <a:pt x="7668" y="20484"/>
                      </a:lnTo>
                      <a:lnTo>
                        <a:pt x="7676" y="20477"/>
                      </a:lnTo>
                      <a:lnTo>
                        <a:pt x="7691" y="20464"/>
                      </a:lnTo>
                      <a:lnTo>
                        <a:pt x="7699" y="20458"/>
                      </a:lnTo>
                      <a:lnTo>
                        <a:pt x="7704" y="20450"/>
                      </a:lnTo>
                      <a:lnTo>
                        <a:pt x="7720" y="20423"/>
                      </a:lnTo>
                      <a:lnTo>
                        <a:pt x="7736" y="20396"/>
                      </a:lnTo>
                      <a:lnTo>
                        <a:pt x="7749" y="20372"/>
                      </a:lnTo>
                      <a:lnTo>
                        <a:pt x="7756" y="20361"/>
                      </a:lnTo>
                      <a:lnTo>
                        <a:pt x="7765" y="20351"/>
                      </a:lnTo>
                      <a:lnTo>
                        <a:pt x="7772" y="20344"/>
                      </a:lnTo>
                      <a:lnTo>
                        <a:pt x="7782" y="20336"/>
                      </a:lnTo>
                      <a:lnTo>
                        <a:pt x="7793" y="20332"/>
                      </a:lnTo>
                      <a:lnTo>
                        <a:pt x="7805" y="20329"/>
                      </a:lnTo>
                      <a:lnTo>
                        <a:pt x="7818" y="20326"/>
                      </a:lnTo>
                      <a:lnTo>
                        <a:pt x="7833" y="20327"/>
                      </a:lnTo>
                      <a:lnTo>
                        <a:pt x="7851" y="20331"/>
                      </a:lnTo>
                      <a:lnTo>
                        <a:pt x="7870" y="20336"/>
                      </a:lnTo>
                      <a:lnTo>
                        <a:pt x="7882" y="20342"/>
                      </a:lnTo>
                      <a:lnTo>
                        <a:pt x="7895" y="20349"/>
                      </a:lnTo>
                      <a:lnTo>
                        <a:pt x="7908" y="20359"/>
                      </a:lnTo>
                      <a:lnTo>
                        <a:pt x="7921" y="20370"/>
                      </a:lnTo>
                      <a:lnTo>
                        <a:pt x="7947" y="20393"/>
                      </a:lnTo>
                      <a:lnTo>
                        <a:pt x="7959" y="20402"/>
                      </a:lnTo>
                      <a:lnTo>
                        <a:pt x="7970" y="20411"/>
                      </a:lnTo>
                      <a:lnTo>
                        <a:pt x="8001" y="20433"/>
                      </a:lnTo>
                      <a:lnTo>
                        <a:pt x="8009" y="20438"/>
                      </a:lnTo>
                      <a:lnTo>
                        <a:pt x="8017" y="20445"/>
                      </a:lnTo>
                      <a:lnTo>
                        <a:pt x="8023" y="20451"/>
                      </a:lnTo>
                      <a:lnTo>
                        <a:pt x="8028" y="20459"/>
                      </a:lnTo>
                      <a:lnTo>
                        <a:pt x="8031" y="20463"/>
                      </a:lnTo>
                      <a:lnTo>
                        <a:pt x="8032" y="20469"/>
                      </a:lnTo>
                      <a:lnTo>
                        <a:pt x="8032" y="20479"/>
                      </a:lnTo>
                      <a:lnTo>
                        <a:pt x="8032" y="20490"/>
                      </a:lnTo>
                      <a:lnTo>
                        <a:pt x="8033" y="20496"/>
                      </a:lnTo>
                      <a:lnTo>
                        <a:pt x="8035" y="20501"/>
                      </a:lnTo>
                      <a:lnTo>
                        <a:pt x="8042" y="20513"/>
                      </a:lnTo>
                      <a:lnTo>
                        <a:pt x="8050" y="20525"/>
                      </a:lnTo>
                      <a:lnTo>
                        <a:pt x="8060" y="20537"/>
                      </a:lnTo>
                      <a:lnTo>
                        <a:pt x="8070" y="20548"/>
                      </a:lnTo>
                      <a:lnTo>
                        <a:pt x="8090" y="20568"/>
                      </a:lnTo>
                      <a:lnTo>
                        <a:pt x="8100" y="20580"/>
                      </a:lnTo>
                      <a:lnTo>
                        <a:pt x="8109" y="20591"/>
                      </a:lnTo>
                      <a:lnTo>
                        <a:pt x="8116" y="20605"/>
                      </a:lnTo>
                      <a:lnTo>
                        <a:pt x="8121" y="20615"/>
                      </a:lnTo>
                      <a:lnTo>
                        <a:pt x="8121" y="20618"/>
                      </a:lnTo>
                      <a:lnTo>
                        <a:pt x="8121" y="20622"/>
                      </a:lnTo>
                      <a:lnTo>
                        <a:pt x="8120" y="20625"/>
                      </a:lnTo>
                      <a:lnTo>
                        <a:pt x="8117" y="20627"/>
                      </a:lnTo>
                      <a:lnTo>
                        <a:pt x="8112" y="20630"/>
                      </a:lnTo>
                      <a:lnTo>
                        <a:pt x="8103" y="20633"/>
                      </a:lnTo>
                      <a:lnTo>
                        <a:pt x="8081" y="20641"/>
                      </a:lnTo>
                      <a:lnTo>
                        <a:pt x="8062" y="20648"/>
                      </a:lnTo>
                      <a:lnTo>
                        <a:pt x="8044" y="20654"/>
                      </a:lnTo>
                      <a:lnTo>
                        <a:pt x="8024" y="20658"/>
                      </a:lnTo>
                      <a:lnTo>
                        <a:pt x="8004" y="20663"/>
                      </a:lnTo>
                      <a:lnTo>
                        <a:pt x="7984" y="20666"/>
                      </a:lnTo>
                      <a:lnTo>
                        <a:pt x="7963" y="20667"/>
                      </a:lnTo>
                      <a:lnTo>
                        <a:pt x="7944" y="20666"/>
                      </a:lnTo>
                      <a:lnTo>
                        <a:pt x="7924" y="20663"/>
                      </a:lnTo>
                      <a:lnTo>
                        <a:pt x="7910" y="20660"/>
                      </a:lnTo>
                      <a:lnTo>
                        <a:pt x="7895" y="20654"/>
                      </a:lnTo>
                      <a:lnTo>
                        <a:pt x="7867" y="20641"/>
                      </a:lnTo>
                      <a:lnTo>
                        <a:pt x="7840" y="20628"/>
                      </a:lnTo>
                      <a:lnTo>
                        <a:pt x="7825" y="20623"/>
                      </a:lnTo>
                      <a:lnTo>
                        <a:pt x="7810" y="20618"/>
                      </a:lnTo>
                      <a:lnTo>
                        <a:pt x="7802" y="20616"/>
                      </a:lnTo>
                      <a:lnTo>
                        <a:pt x="7794" y="20616"/>
                      </a:lnTo>
                      <a:lnTo>
                        <a:pt x="7787" y="20616"/>
                      </a:lnTo>
                      <a:lnTo>
                        <a:pt x="7779" y="20617"/>
                      </a:lnTo>
                      <a:lnTo>
                        <a:pt x="7774" y="20618"/>
                      </a:lnTo>
                      <a:lnTo>
                        <a:pt x="7767" y="20622"/>
                      </a:lnTo>
                      <a:lnTo>
                        <a:pt x="7762" y="20624"/>
                      </a:lnTo>
                      <a:lnTo>
                        <a:pt x="7756" y="20628"/>
                      </a:lnTo>
                      <a:lnTo>
                        <a:pt x="7746" y="20637"/>
                      </a:lnTo>
                      <a:lnTo>
                        <a:pt x="7739" y="20648"/>
                      </a:lnTo>
                      <a:lnTo>
                        <a:pt x="7731" y="20660"/>
                      </a:lnTo>
                      <a:lnTo>
                        <a:pt x="7725" y="20673"/>
                      </a:lnTo>
                      <a:lnTo>
                        <a:pt x="7720" y="20688"/>
                      </a:lnTo>
                      <a:lnTo>
                        <a:pt x="7715" y="20702"/>
                      </a:lnTo>
                      <a:lnTo>
                        <a:pt x="7707" y="20732"/>
                      </a:lnTo>
                      <a:lnTo>
                        <a:pt x="7700" y="20760"/>
                      </a:lnTo>
                      <a:lnTo>
                        <a:pt x="7697" y="20773"/>
                      </a:lnTo>
                      <a:lnTo>
                        <a:pt x="7692" y="20784"/>
                      </a:lnTo>
                      <a:lnTo>
                        <a:pt x="7682" y="20804"/>
                      </a:lnTo>
                      <a:lnTo>
                        <a:pt x="7672" y="20822"/>
                      </a:lnTo>
                      <a:lnTo>
                        <a:pt x="7660" y="20840"/>
                      </a:lnTo>
                      <a:lnTo>
                        <a:pt x="7647" y="20858"/>
                      </a:lnTo>
                      <a:lnTo>
                        <a:pt x="7635" y="20875"/>
                      </a:lnTo>
                      <a:lnTo>
                        <a:pt x="7624" y="20894"/>
                      </a:lnTo>
                      <a:lnTo>
                        <a:pt x="7614" y="20912"/>
                      </a:lnTo>
                      <a:lnTo>
                        <a:pt x="7610" y="20922"/>
                      </a:lnTo>
                      <a:lnTo>
                        <a:pt x="7608" y="20932"/>
                      </a:lnTo>
                      <a:lnTo>
                        <a:pt x="7602" y="20955"/>
                      </a:lnTo>
                      <a:lnTo>
                        <a:pt x="7599" y="20976"/>
                      </a:lnTo>
                      <a:lnTo>
                        <a:pt x="7597" y="20998"/>
                      </a:lnTo>
                      <a:lnTo>
                        <a:pt x="7597" y="21020"/>
                      </a:lnTo>
                      <a:lnTo>
                        <a:pt x="7597" y="21062"/>
                      </a:lnTo>
                      <a:lnTo>
                        <a:pt x="7598" y="21107"/>
                      </a:lnTo>
                      <a:lnTo>
                        <a:pt x="7598" y="21300"/>
                      </a:lnTo>
                      <a:lnTo>
                        <a:pt x="7597" y="21331"/>
                      </a:lnTo>
                      <a:lnTo>
                        <a:pt x="7593" y="21363"/>
                      </a:lnTo>
                      <a:lnTo>
                        <a:pt x="7589" y="21393"/>
                      </a:lnTo>
                      <a:lnTo>
                        <a:pt x="7584" y="21423"/>
                      </a:lnTo>
                      <a:lnTo>
                        <a:pt x="7573" y="21484"/>
                      </a:lnTo>
                      <a:lnTo>
                        <a:pt x="7568" y="21515"/>
                      </a:lnTo>
                      <a:lnTo>
                        <a:pt x="7565" y="21545"/>
                      </a:lnTo>
                      <a:lnTo>
                        <a:pt x="7548" y="21752"/>
                      </a:lnTo>
                      <a:lnTo>
                        <a:pt x="7537" y="21856"/>
                      </a:lnTo>
                      <a:lnTo>
                        <a:pt x="7526" y="21959"/>
                      </a:lnTo>
                      <a:lnTo>
                        <a:pt x="7513" y="22064"/>
                      </a:lnTo>
                      <a:lnTo>
                        <a:pt x="7498" y="22167"/>
                      </a:lnTo>
                      <a:lnTo>
                        <a:pt x="7489" y="22218"/>
                      </a:lnTo>
                      <a:lnTo>
                        <a:pt x="7480" y="22269"/>
                      </a:lnTo>
                      <a:lnTo>
                        <a:pt x="7470" y="22320"/>
                      </a:lnTo>
                      <a:lnTo>
                        <a:pt x="7458" y="22371"/>
                      </a:lnTo>
                      <a:lnTo>
                        <a:pt x="7419" y="22541"/>
                      </a:lnTo>
                      <a:lnTo>
                        <a:pt x="7381" y="22711"/>
                      </a:lnTo>
                      <a:lnTo>
                        <a:pt x="7373" y="22748"/>
                      </a:lnTo>
                      <a:lnTo>
                        <a:pt x="7366" y="22785"/>
                      </a:lnTo>
                      <a:lnTo>
                        <a:pt x="7361" y="22803"/>
                      </a:lnTo>
                      <a:lnTo>
                        <a:pt x="7356" y="22821"/>
                      </a:lnTo>
                      <a:lnTo>
                        <a:pt x="7349" y="22838"/>
                      </a:lnTo>
                      <a:lnTo>
                        <a:pt x="7343" y="22856"/>
                      </a:lnTo>
                      <a:lnTo>
                        <a:pt x="7336" y="22872"/>
                      </a:lnTo>
                      <a:lnTo>
                        <a:pt x="7332" y="22888"/>
                      </a:lnTo>
                      <a:lnTo>
                        <a:pt x="7330" y="22904"/>
                      </a:lnTo>
                      <a:lnTo>
                        <a:pt x="7329" y="22918"/>
                      </a:lnTo>
                      <a:lnTo>
                        <a:pt x="7327" y="22947"/>
                      </a:lnTo>
                      <a:lnTo>
                        <a:pt x="7324" y="22962"/>
                      </a:lnTo>
                      <a:lnTo>
                        <a:pt x="7322" y="22978"/>
                      </a:lnTo>
                      <a:lnTo>
                        <a:pt x="7302" y="23072"/>
                      </a:lnTo>
                      <a:lnTo>
                        <a:pt x="7280" y="23165"/>
                      </a:lnTo>
                      <a:lnTo>
                        <a:pt x="7257" y="23259"/>
                      </a:lnTo>
                      <a:lnTo>
                        <a:pt x="7245" y="23306"/>
                      </a:lnTo>
                      <a:lnTo>
                        <a:pt x="7232" y="23352"/>
                      </a:lnTo>
                      <a:lnTo>
                        <a:pt x="7221" y="23389"/>
                      </a:lnTo>
                      <a:lnTo>
                        <a:pt x="7209" y="23424"/>
                      </a:lnTo>
                      <a:lnTo>
                        <a:pt x="7199" y="23461"/>
                      </a:lnTo>
                      <a:lnTo>
                        <a:pt x="7193" y="23480"/>
                      </a:lnTo>
                      <a:lnTo>
                        <a:pt x="7190" y="23498"/>
                      </a:lnTo>
                      <a:lnTo>
                        <a:pt x="7187" y="23511"/>
                      </a:lnTo>
                      <a:lnTo>
                        <a:pt x="7180" y="23527"/>
                      </a:lnTo>
                      <a:lnTo>
                        <a:pt x="7174" y="23546"/>
                      </a:lnTo>
                      <a:lnTo>
                        <a:pt x="7168" y="23564"/>
                      </a:lnTo>
                      <a:lnTo>
                        <a:pt x="7166" y="23573"/>
                      </a:lnTo>
                      <a:lnTo>
                        <a:pt x="7165" y="23582"/>
                      </a:lnTo>
                      <a:lnTo>
                        <a:pt x="7164" y="23589"/>
                      </a:lnTo>
                      <a:lnTo>
                        <a:pt x="7165" y="23597"/>
                      </a:lnTo>
                      <a:lnTo>
                        <a:pt x="7168" y="23602"/>
                      </a:lnTo>
                      <a:lnTo>
                        <a:pt x="7172" y="23608"/>
                      </a:lnTo>
                      <a:lnTo>
                        <a:pt x="7178" y="23611"/>
                      </a:lnTo>
                      <a:lnTo>
                        <a:pt x="7187" y="23613"/>
                      </a:lnTo>
                      <a:lnTo>
                        <a:pt x="7182" y="23629"/>
                      </a:lnTo>
                      <a:lnTo>
                        <a:pt x="7177" y="23645"/>
                      </a:lnTo>
                      <a:lnTo>
                        <a:pt x="7170" y="23660"/>
                      </a:lnTo>
                      <a:lnTo>
                        <a:pt x="7164" y="23675"/>
                      </a:lnTo>
                      <a:lnTo>
                        <a:pt x="7148" y="23704"/>
                      </a:lnTo>
                      <a:lnTo>
                        <a:pt x="7131" y="23733"/>
                      </a:lnTo>
                      <a:lnTo>
                        <a:pt x="7114" y="23761"/>
                      </a:lnTo>
                      <a:lnTo>
                        <a:pt x="7097" y="23789"/>
                      </a:lnTo>
                      <a:lnTo>
                        <a:pt x="7081" y="23818"/>
                      </a:lnTo>
                      <a:lnTo>
                        <a:pt x="7074" y="23833"/>
                      </a:lnTo>
                      <a:lnTo>
                        <a:pt x="7068" y="23849"/>
                      </a:lnTo>
                      <a:lnTo>
                        <a:pt x="7064" y="23858"/>
                      </a:lnTo>
                      <a:lnTo>
                        <a:pt x="7060" y="23868"/>
                      </a:lnTo>
                      <a:lnTo>
                        <a:pt x="7047" y="23891"/>
                      </a:lnTo>
                      <a:lnTo>
                        <a:pt x="7033" y="23914"/>
                      </a:lnTo>
                      <a:lnTo>
                        <a:pt x="7017" y="23939"/>
                      </a:lnTo>
                      <a:lnTo>
                        <a:pt x="7005" y="23963"/>
                      </a:lnTo>
                      <a:lnTo>
                        <a:pt x="7000" y="23975"/>
                      </a:lnTo>
                      <a:lnTo>
                        <a:pt x="6996" y="23986"/>
                      </a:lnTo>
                      <a:lnTo>
                        <a:pt x="6993" y="23997"/>
                      </a:lnTo>
                      <a:lnTo>
                        <a:pt x="6992" y="24009"/>
                      </a:lnTo>
                      <a:lnTo>
                        <a:pt x="6993" y="24019"/>
                      </a:lnTo>
                      <a:lnTo>
                        <a:pt x="6996" y="24029"/>
                      </a:lnTo>
                      <a:lnTo>
                        <a:pt x="6998" y="24034"/>
                      </a:lnTo>
                      <a:lnTo>
                        <a:pt x="6999" y="24041"/>
                      </a:lnTo>
                      <a:lnTo>
                        <a:pt x="7000" y="24053"/>
                      </a:lnTo>
                      <a:lnTo>
                        <a:pt x="6999" y="24066"/>
                      </a:lnTo>
                      <a:lnTo>
                        <a:pt x="6996" y="24078"/>
                      </a:lnTo>
                      <a:lnTo>
                        <a:pt x="6991" y="24091"/>
                      </a:lnTo>
                      <a:lnTo>
                        <a:pt x="6985" y="24104"/>
                      </a:lnTo>
                      <a:lnTo>
                        <a:pt x="6977" y="24117"/>
                      </a:lnTo>
                      <a:lnTo>
                        <a:pt x="6970" y="24130"/>
                      </a:lnTo>
                      <a:lnTo>
                        <a:pt x="6951" y="24155"/>
                      </a:lnTo>
                      <a:lnTo>
                        <a:pt x="6934" y="24180"/>
                      </a:lnTo>
                      <a:lnTo>
                        <a:pt x="6918" y="24202"/>
                      </a:lnTo>
                      <a:lnTo>
                        <a:pt x="6911" y="24213"/>
                      </a:lnTo>
                      <a:lnTo>
                        <a:pt x="6906" y="24223"/>
                      </a:lnTo>
                      <a:lnTo>
                        <a:pt x="6901" y="24232"/>
                      </a:lnTo>
                      <a:lnTo>
                        <a:pt x="6897" y="24240"/>
                      </a:lnTo>
                      <a:lnTo>
                        <a:pt x="6892" y="24248"/>
                      </a:lnTo>
                      <a:lnTo>
                        <a:pt x="6886" y="24255"/>
                      </a:lnTo>
                      <a:lnTo>
                        <a:pt x="6880" y="24262"/>
                      </a:lnTo>
                      <a:lnTo>
                        <a:pt x="6873" y="24268"/>
                      </a:lnTo>
                      <a:lnTo>
                        <a:pt x="6865" y="24274"/>
                      </a:lnTo>
                      <a:lnTo>
                        <a:pt x="6858" y="24278"/>
                      </a:lnTo>
                      <a:lnTo>
                        <a:pt x="6846" y="24285"/>
                      </a:lnTo>
                      <a:lnTo>
                        <a:pt x="6830" y="24290"/>
                      </a:lnTo>
                      <a:lnTo>
                        <a:pt x="6794" y="24301"/>
                      </a:lnTo>
                      <a:lnTo>
                        <a:pt x="6776" y="24308"/>
                      </a:lnTo>
                      <a:lnTo>
                        <a:pt x="6761" y="24315"/>
                      </a:lnTo>
                      <a:lnTo>
                        <a:pt x="6755" y="24319"/>
                      </a:lnTo>
                      <a:lnTo>
                        <a:pt x="6749" y="24324"/>
                      </a:lnTo>
                      <a:lnTo>
                        <a:pt x="6746" y="24328"/>
                      </a:lnTo>
                      <a:lnTo>
                        <a:pt x="6744" y="24334"/>
                      </a:lnTo>
                      <a:lnTo>
                        <a:pt x="6744" y="24338"/>
                      </a:lnTo>
                      <a:lnTo>
                        <a:pt x="6745" y="24343"/>
                      </a:lnTo>
                      <a:lnTo>
                        <a:pt x="6748" y="24352"/>
                      </a:lnTo>
                      <a:lnTo>
                        <a:pt x="6749" y="24357"/>
                      </a:lnTo>
                      <a:lnTo>
                        <a:pt x="6749" y="24359"/>
                      </a:lnTo>
                      <a:lnTo>
                        <a:pt x="6748" y="24360"/>
                      </a:lnTo>
                      <a:lnTo>
                        <a:pt x="6746" y="24361"/>
                      </a:lnTo>
                      <a:lnTo>
                        <a:pt x="6744" y="24362"/>
                      </a:lnTo>
                      <a:lnTo>
                        <a:pt x="6736" y="24364"/>
                      </a:lnTo>
                      <a:lnTo>
                        <a:pt x="6724" y="24365"/>
                      </a:lnTo>
                      <a:lnTo>
                        <a:pt x="6710" y="24365"/>
                      </a:lnTo>
                      <a:lnTo>
                        <a:pt x="6704" y="24366"/>
                      </a:lnTo>
                      <a:lnTo>
                        <a:pt x="6697" y="24368"/>
                      </a:lnTo>
                      <a:lnTo>
                        <a:pt x="6692" y="24371"/>
                      </a:lnTo>
                      <a:lnTo>
                        <a:pt x="6686" y="24375"/>
                      </a:lnTo>
                      <a:lnTo>
                        <a:pt x="6684" y="24378"/>
                      </a:lnTo>
                      <a:lnTo>
                        <a:pt x="6682" y="24383"/>
                      </a:lnTo>
                      <a:lnTo>
                        <a:pt x="6679" y="24391"/>
                      </a:lnTo>
                      <a:lnTo>
                        <a:pt x="6678" y="24394"/>
                      </a:lnTo>
                      <a:lnTo>
                        <a:pt x="6676" y="24398"/>
                      </a:lnTo>
                      <a:lnTo>
                        <a:pt x="6672" y="24401"/>
                      </a:lnTo>
                      <a:lnTo>
                        <a:pt x="6668" y="24403"/>
                      </a:lnTo>
                      <a:lnTo>
                        <a:pt x="6646" y="24409"/>
                      </a:lnTo>
                      <a:lnTo>
                        <a:pt x="6625" y="24414"/>
                      </a:lnTo>
                      <a:lnTo>
                        <a:pt x="6602" y="24419"/>
                      </a:lnTo>
                      <a:lnTo>
                        <a:pt x="6579" y="24423"/>
                      </a:lnTo>
                      <a:lnTo>
                        <a:pt x="6556" y="24425"/>
                      </a:lnTo>
                      <a:lnTo>
                        <a:pt x="6533" y="24424"/>
                      </a:lnTo>
                      <a:lnTo>
                        <a:pt x="6523" y="24423"/>
                      </a:lnTo>
                      <a:lnTo>
                        <a:pt x="6512" y="24422"/>
                      </a:lnTo>
                      <a:lnTo>
                        <a:pt x="6501" y="24418"/>
                      </a:lnTo>
                      <a:lnTo>
                        <a:pt x="6491" y="24415"/>
                      </a:lnTo>
                      <a:lnTo>
                        <a:pt x="6486" y="24413"/>
                      </a:lnTo>
                      <a:lnTo>
                        <a:pt x="6480" y="24413"/>
                      </a:lnTo>
                      <a:lnTo>
                        <a:pt x="6476" y="24413"/>
                      </a:lnTo>
                      <a:lnTo>
                        <a:pt x="6472" y="24415"/>
                      </a:lnTo>
                      <a:lnTo>
                        <a:pt x="6467" y="24416"/>
                      </a:lnTo>
                      <a:lnTo>
                        <a:pt x="6463" y="24419"/>
                      </a:lnTo>
                      <a:lnTo>
                        <a:pt x="6456" y="24426"/>
                      </a:lnTo>
                      <a:lnTo>
                        <a:pt x="6450" y="24435"/>
                      </a:lnTo>
                      <a:lnTo>
                        <a:pt x="6445" y="24443"/>
                      </a:lnTo>
                      <a:lnTo>
                        <a:pt x="6441" y="24452"/>
                      </a:lnTo>
                      <a:lnTo>
                        <a:pt x="6439" y="24461"/>
                      </a:lnTo>
                      <a:lnTo>
                        <a:pt x="6436" y="24478"/>
                      </a:lnTo>
                      <a:lnTo>
                        <a:pt x="6435" y="24490"/>
                      </a:lnTo>
                      <a:lnTo>
                        <a:pt x="6435" y="24495"/>
                      </a:lnTo>
                      <a:lnTo>
                        <a:pt x="6436" y="24500"/>
                      </a:lnTo>
                      <a:lnTo>
                        <a:pt x="6437" y="24503"/>
                      </a:lnTo>
                      <a:lnTo>
                        <a:pt x="6439" y="24506"/>
                      </a:lnTo>
                      <a:lnTo>
                        <a:pt x="6446" y="24512"/>
                      </a:lnTo>
                      <a:lnTo>
                        <a:pt x="6454" y="24517"/>
                      </a:lnTo>
                      <a:lnTo>
                        <a:pt x="6465" y="24524"/>
                      </a:lnTo>
                      <a:lnTo>
                        <a:pt x="6479" y="24532"/>
                      </a:lnTo>
                      <a:lnTo>
                        <a:pt x="6489" y="24540"/>
                      </a:lnTo>
                      <a:lnTo>
                        <a:pt x="6497" y="24549"/>
                      </a:lnTo>
                      <a:lnTo>
                        <a:pt x="6503" y="24557"/>
                      </a:lnTo>
                      <a:lnTo>
                        <a:pt x="6510" y="24566"/>
                      </a:lnTo>
                      <a:lnTo>
                        <a:pt x="6519" y="24584"/>
                      </a:lnTo>
                      <a:lnTo>
                        <a:pt x="6528" y="24604"/>
                      </a:lnTo>
                      <a:lnTo>
                        <a:pt x="6537" y="24620"/>
                      </a:lnTo>
                      <a:lnTo>
                        <a:pt x="6542" y="24628"/>
                      </a:lnTo>
                      <a:lnTo>
                        <a:pt x="6549" y="24635"/>
                      </a:lnTo>
                      <a:lnTo>
                        <a:pt x="6555" y="24641"/>
                      </a:lnTo>
                      <a:lnTo>
                        <a:pt x="6564" y="24645"/>
                      </a:lnTo>
                      <a:lnTo>
                        <a:pt x="6574" y="24648"/>
                      </a:lnTo>
                      <a:lnTo>
                        <a:pt x="6584" y="24651"/>
                      </a:lnTo>
                      <a:lnTo>
                        <a:pt x="6591" y="24651"/>
                      </a:lnTo>
                      <a:lnTo>
                        <a:pt x="6595" y="24649"/>
                      </a:lnTo>
                      <a:lnTo>
                        <a:pt x="6599" y="24647"/>
                      </a:lnTo>
                      <a:lnTo>
                        <a:pt x="6601" y="24644"/>
                      </a:lnTo>
                      <a:lnTo>
                        <a:pt x="6602" y="24641"/>
                      </a:lnTo>
                      <a:lnTo>
                        <a:pt x="6603" y="24638"/>
                      </a:lnTo>
                      <a:lnTo>
                        <a:pt x="6605" y="24629"/>
                      </a:lnTo>
                      <a:lnTo>
                        <a:pt x="6606" y="24620"/>
                      </a:lnTo>
                      <a:lnTo>
                        <a:pt x="6608" y="24617"/>
                      </a:lnTo>
                      <a:lnTo>
                        <a:pt x="6609" y="24614"/>
                      </a:lnTo>
                      <a:lnTo>
                        <a:pt x="6613" y="24610"/>
                      </a:lnTo>
                      <a:lnTo>
                        <a:pt x="6616" y="24609"/>
                      </a:lnTo>
                      <a:lnTo>
                        <a:pt x="6621" y="24608"/>
                      </a:lnTo>
                      <a:lnTo>
                        <a:pt x="6628" y="24609"/>
                      </a:lnTo>
                      <a:lnTo>
                        <a:pt x="6642" y="24612"/>
                      </a:lnTo>
                      <a:lnTo>
                        <a:pt x="6656" y="24616"/>
                      </a:lnTo>
                      <a:lnTo>
                        <a:pt x="6683" y="24625"/>
                      </a:lnTo>
                      <a:lnTo>
                        <a:pt x="6697" y="24628"/>
                      </a:lnTo>
                      <a:lnTo>
                        <a:pt x="6710" y="24631"/>
                      </a:lnTo>
                      <a:lnTo>
                        <a:pt x="6726" y="24631"/>
                      </a:lnTo>
                      <a:lnTo>
                        <a:pt x="6742" y="24630"/>
                      </a:lnTo>
                      <a:lnTo>
                        <a:pt x="6759" y="24628"/>
                      </a:lnTo>
                      <a:lnTo>
                        <a:pt x="6775" y="24627"/>
                      </a:lnTo>
                      <a:lnTo>
                        <a:pt x="6787" y="24627"/>
                      </a:lnTo>
                      <a:lnTo>
                        <a:pt x="6797" y="24629"/>
                      </a:lnTo>
                      <a:lnTo>
                        <a:pt x="6805" y="24633"/>
                      </a:lnTo>
                      <a:lnTo>
                        <a:pt x="6810" y="24638"/>
                      </a:lnTo>
                      <a:lnTo>
                        <a:pt x="6813" y="24643"/>
                      </a:lnTo>
                      <a:lnTo>
                        <a:pt x="6816" y="24651"/>
                      </a:lnTo>
                      <a:lnTo>
                        <a:pt x="6816" y="24658"/>
                      </a:lnTo>
                      <a:lnTo>
                        <a:pt x="6816" y="24667"/>
                      </a:lnTo>
                      <a:lnTo>
                        <a:pt x="6813" y="24686"/>
                      </a:lnTo>
                      <a:lnTo>
                        <a:pt x="6810" y="24709"/>
                      </a:lnTo>
                      <a:lnTo>
                        <a:pt x="6809" y="24721"/>
                      </a:lnTo>
                      <a:lnTo>
                        <a:pt x="6809" y="24733"/>
                      </a:lnTo>
                      <a:lnTo>
                        <a:pt x="6809" y="24740"/>
                      </a:lnTo>
                      <a:lnTo>
                        <a:pt x="6810" y="24745"/>
                      </a:lnTo>
                      <a:lnTo>
                        <a:pt x="6812" y="24751"/>
                      </a:lnTo>
                      <a:lnTo>
                        <a:pt x="6816" y="24757"/>
                      </a:lnTo>
                      <a:lnTo>
                        <a:pt x="6822" y="24767"/>
                      </a:lnTo>
                      <a:lnTo>
                        <a:pt x="6831" y="24775"/>
                      </a:lnTo>
                      <a:lnTo>
                        <a:pt x="6841" y="24784"/>
                      </a:lnTo>
                      <a:lnTo>
                        <a:pt x="6851" y="24792"/>
                      </a:lnTo>
                      <a:lnTo>
                        <a:pt x="6872" y="24807"/>
                      </a:lnTo>
                      <a:lnTo>
                        <a:pt x="6874" y="24808"/>
                      </a:lnTo>
                      <a:lnTo>
                        <a:pt x="6877" y="24808"/>
                      </a:lnTo>
                      <a:lnTo>
                        <a:pt x="6885" y="24806"/>
                      </a:lnTo>
                      <a:lnTo>
                        <a:pt x="6895" y="24801"/>
                      </a:lnTo>
                      <a:lnTo>
                        <a:pt x="6906" y="24795"/>
                      </a:lnTo>
                      <a:lnTo>
                        <a:pt x="6925" y="24781"/>
                      </a:lnTo>
                      <a:lnTo>
                        <a:pt x="6937" y="24770"/>
                      </a:lnTo>
                      <a:lnTo>
                        <a:pt x="6942" y="24763"/>
                      </a:lnTo>
                      <a:lnTo>
                        <a:pt x="6946" y="24758"/>
                      </a:lnTo>
                      <a:lnTo>
                        <a:pt x="6948" y="24753"/>
                      </a:lnTo>
                      <a:lnTo>
                        <a:pt x="6949" y="24747"/>
                      </a:lnTo>
                      <a:lnTo>
                        <a:pt x="6949" y="24743"/>
                      </a:lnTo>
                      <a:lnTo>
                        <a:pt x="6948" y="24738"/>
                      </a:lnTo>
                      <a:lnTo>
                        <a:pt x="6946" y="24731"/>
                      </a:lnTo>
                      <a:lnTo>
                        <a:pt x="6942" y="24722"/>
                      </a:lnTo>
                      <a:lnTo>
                        <a:pt x="6941" y="24717"/>
                      </a:lnTo>
                      <a:lnTo>
                        <a:pt x="6940" y="24712"/>
                      </a:lnTo>
                      <a:lnTo>
                        <a:pt x="6940" y="24707"/>
                      </a:lnTo>
                      <a:lnTo>
                        <a:pt x="6942" y="24702"/>
                      </a:lnTo>
                      <a:lnTo>
                        <a:pt x="6945" y="24695"/>
                      </a:lnTo>
                      <a:lnTo>
                        <a:pt x="6949" y="24687"/>
                      </a:lnTo>
                      <a:lnTo>
                        <a:pt x="6954" y="24681"/>
                      </a:lnTo>
                      <a:lnTo>
                        <a:pt x="6961" y="24677"/>
                      </a:lnTo>
                      <a:lnTo>
                        <a:pt x="6969" y="24673"/>
                      </a:lnTo>
                      <a:lnTo>
                        <a:pt x="6976" y="24671"/>
                      </a:lnTo>
                      <a:lnTo>
                        <a:pt x="6984" y="24671"/>
                      </a:lnTo>
                      <a:lnTo>
                        <a:pt x="6992" y="24672"/>
                      </a:lnTo>
                      <a:lnTo>
                        <a:pt x="7002" y="24674"/>
                      </a:lnTo>
                      <a:lnTo>
                        <a:pt x="7011" y="24677"/>
                      </a:lnTo>
                      <a:lnTo>
                        <a:pt x="7029" y="24684"/>
                      </a:lnTo>
                      <a:lnTo>
                        <a:pt x="7047" y="24692"/>
                      </a:lnTo>
                      <a:lnTo>
                        <a:pt x="7075" y="24707"/>
                      </a:lnTo>
                      <a:lnTo>
                        <a:pt x="7084" y="24712"/>
                      </a:lnTo>
                      <a:lnTo>
                        <a:pt x="7092" y="24719"/>
                      </a:lnTo>
                      <a:lnTo>
                        <a:pt x="7111" y="24733"/>
                      </a:lnTo>
                      <a:lnTo>
                        <a:pt x="7119" y="24740"/>
                      </a:lnTo>
                      <a:lnTo>
                        <a:pt x="7129" y="24744"/>
                      </a:lnTo>
                      <a:lnTo>
                        <a:pt x="7138" y="24747"/>
                      </a:lnTo>
                      <a:lnTo>
                        <a:pt x="7142" y="24747"/>
                      </a:lnTo>
                      <a:lnTo>
                        <a:pt x="7146" y="24746"/>
                      </a:lnTo>
                      <a:lnTo>
                        <a:pt x="7168" y="24742"/>
                      </a:lnTo>
                      <a:lnTo>
                        <a:pt x="7193" y="24736"/>
                      </a:lnTo>
                      <a:lnTo>
                        <a:pt x="7207" y="24734"/>
                      </a:lnTo>
                      <a:lnTo>
                        <a:pt x="7219" y="24733"/>
                      </a:lnTo>
                      <a:lnTo>
                        <a:pt x="7230" y="24732"/>
                      </a:lnTo>
                      <a:lnTo>
                        <a:pt x="7239" y="24733"/>
                      </a:lnTo>
                      <a:lnTo>
                        <a:pt x="7248" y="24736"/>
                      </a:lnTo>
                      <a:lnTo>
                        <a:pt x="7260" y="24742"/>
                      </a:lnTo>
                      <a:lnTo>
                        <a:pt x="7273" y="24748"/>
                      </a:lnTo>
                      <a:lnTo>
                        <a:pt x="7286" y="24756"/>
                      </a:lnTo>
                      <a:lnTo>
                        <a:pt x="7299" y="24763"/>
                      </a:lnTo>
                      <a:lnTo>
                        <a:pt x="7311" y="24772"/>
                      </a:lnTo>
                      <a:lnTo>
                        <a:pt x="7321" y="24780"/>
                      </a:lnTo>
                      <a:lnTo>
                        <a:pt x="7328" y="24787"/>
                      </a:lnTo>
                      <a:lnTo>
                        <a:pt x="7333" y="24793"/>
                      </a:lnTo>
                      <a:lnTo>
                        <a:pt x="7336" y="24799"/>
                      </a:lnTo>
                      <a:lnTo>
                        <a:pt x="7338" y="24806"/>
                      </a:lnTo>
                      <a:lnTo>
                        <a:pt x="7340" y="24812"/>
                      </a:lnTo>
                      <a:lnTo>
                        <a:pt x="7341" y="24818"/>
                      </a:lnTo>
                      <a:lnTo>
                        <a:pt x="7341" y="24824"/>
                      </a:lnTo>
                      <a:lnTo>
                        <a:pt x="7340" y="24837"/>
                      </a:lnTo>
                      <a:lnTo>
                        <a:pt x="7336" y="24850"/>
                      </a:lnTo>
                      <a:lnTo>
                        <a:pt x="7333" y="24863"/>
                      </a:lnTo>
                      <a:lnTo>
                        <a:pt x="7330" y="24875"/>
                      </a:lnTo>
                      <a:lnTo>
                        <a:pt x="7328" y="24886"/>
                      </a:lnTo>
                      <a:lnTo>
                        <a:pt x="7328" y="24891"/>
                      </a:lnTo>
                      <a:lnTo>
                        <a:pt x="7329" y="24896"/>
                      </a:lnTo>
                      <a:lnTo>
                        <a:pt x="7332" y="24906"/>
                      </a:lnTo>
                      <a:lnTo>
                        <a:pt x="7336" y="24916"/>
                      </a:lnTo>
                      <a:lnTo>
                        <a:pt x="7342" y="24926"/>
                      </a:lnTo>
                      <a:lnTo>
                        <a:pt x="7346" y="24935"/>
                      </a:lnTo>
                      <a:lnTo>
                        <a:pt x="7349" y="24945"/>
                      </a:lnTo>
                      <a:lnTo>
                        <a:pt x="7349" y="24948"/>
                      </a:lnTo>
                      <a:lnTo>
                        <a:pt x="7348" y="24952"/>
                      </a:lnTo>
                      <a:lnTo>
                        <a:pt x="7347" y="24955"/>
                      </a:lnTo>
                      <a:lnTo>
                        <a:pt x="7344" y="24960"/>
                      </a:lnTo>
                      <a:lnTo>
                        <a:pt x="7338" y="24965"/>
                      </a:lnTo>
                      <a:lnTo>
                        <a:pt x="7331" y="24974"/>
                      </a:lnTo>
                      <a:lnTo>
                        <a:pt x="7324" y="24984"/>
                      </a:lnTo>
                      <a:lnTo>
                        <a:pt x="7318" y="24996"/>
                      </a:lnTo>
                      <a:lnTo>
                        <a:pt x="7312" y="25006"/>
                      </a:lnTo>
                      <a:lnTo>
                        <a:pt x="7309" y="25017"/>
                      </a:lnTo>
                      <a:lnTo>
                        <a:pt x="7309" y="25023"/>
                      </a:lnTo>
                      <a:lnTo>
                        <a:pt x="7310" y="25027"/>
                      </a:lnTo>
                      <a:lnTo>
                        <a:pt x="7311" y="25031"/>
                      </a:lnTo>
                      <a:lnTo>
                        <a:pt x="7315" y="25035"/>
                      </a:lnTo>
                      <a:lnTo>
                        <a:pt x="7316" y="25037"/>
                      </a:lnTo>
                      <a:lnTo>
                        <a:pt x="7316" y="25040"/>
                      </a:lnTo>
                      <a:lnTo>
                        <a:pt x="7315" y="25042"/>
                      </a:lnTo>
                      <a:lnTo>
                        <a:pt x="7312" y="25046"/>
                      </a:lnTo>
                      <a:lnTo>
                        <a:pt x="7307" y="25053"/>
                      </a:lnTo>
                      <a:lnTo>
                        <a:pt x="7298" y="25060"/>
                      </a:lnTo>
                      <a:lnTo>
                        <a:pt x="7280" y="25073"/>
                      </a:lnTo>
                      <a:lnTo>
                        <a:pt x="7269" y="25079"/>
                      </a:lnTo>
                      <a:lnTo>
                        <a:pt x="7265" y="25082"/>
                      </a:lnTo>
                      <a:lnTo>
                        <a:pt x="7261" y="25087"/>
                      </a:lnTo>
                      <a:lnTo>
                        <a:pt x="7258" y="25091"/>
                      </a:lnTo>
                      <a:lnTo>
                        <a:pt x="7257" y="25097"/>
                      </a:lnTo>
                      <a:lnTo>
                        <a:pt x="7254" y="25107"/>
                      </a:lnTo>
                      <a:lnTo>
                        <a:pt x="7253" y="25119"/>
                      </a:lnTo>
                      <a:lnTo>
                        <a:pt x="7251" y="25145"/>
                      </a:lnTo>
                      <a:lnTo>
                        <a:pt x="7248" y="25158"/>
                      </a:lnTo>
                      <a:lnTo>
                        <a:pt x="7245" y="25169"/>
                      </a:lnTo>
                      <a:lnTo>
                        <a:pt x="7242" y="25176"/>
                      </a:lnTo>
                      <a:lnTo>
                        <a:pt x="7238" y="25181"/>
                      </a:lnTo>
                      <a:lnTo>
                        <a:pt x="7232" y="25186"/>
                      </a:lnTo>
                      <a:lnTo>
                        <a:pt x="7227" y="25190"/>
                      </a:lnTo>
                      <a:lnTo>
                        <a:pt x="7214" y="25199"/>
                      </a:lnTo>
                      <a:lnTo>
                        <a:pt x="7201" y="25205"/>
                      </a:lnTo>
                      <a:lnTo>
                        <a:pt x="7188" y="25213"/>
                      </a:lnTo>
                      <a:lnTo>
                        <a:pt x="7176" y="25220"/>
                      </a:lnTo>
                      <a:lnTo>
                        <a:pt x="7170" y="25225"/>
                      </a:lnTo>
                      <a:lnTo>
                        <a:pt x="7166" y="25230"/>
                      </a:lnTo>
                      <a:lnTo>
                        <a:pt x="7163" y="25235"/>
                      </a:lnTo>
                      <a:lnTo>
                        <a:pt x="7159" y="25242"/>
                      </a:lnTo>
                      <a:lnTo>
                        <a:pt x="7152" y="25267"/>
                      </a:lnTo>
                      <a:lnTo>
                        <a:pt x="7146" y="25282"/>
                      </a:lnTo>
                      <a:lnTo>
                        <a:pt x="7143" y="25299"/>
                      </a:lnTo>
                      <a:lnTo>
                        <a:pt x="7141" y="25316"/>
                      </a:lnTo>
                      <a:lnTo>
                        <a:pt x="7142" y="25323"/>
                      </a:lnTo>
                      <a:lnTo>
                        <a:pt x="7142" y="25331"/>
                      </a:lnTo>
                      <a:lnTo>
                        <a:pt x="7144" y="25339"/>
                      </a:lnTo>
                      <a:lnTo>
                        <a:pt x="7148" y="25344"/>
                      </a:lnTo>
                      <a:lnTo>
                        <a:pt x="7152" y="25349"/>
                      </a:lnTo>
                      <a:lnTo>
                        <a:pt x="7158" y="25354"/>
                      </a:lnTo>
                      <a:lnTo>
                        <a:pt x="7208" y="25378"/>
                      </a:lnTo>
                      <a:lnTo>
                        <a:pt x="7232" y="25391"/>
                      </a:lnTo>
                      <a:lnTo>
                        <a:pt x="7257" y="25405"/>
                      </a:lnTo>
                      <a:lnTo>
                        <a:pt x="7267" y="25410"/>
                      </a:lnTo>
                      <a:lnTo>
                        <a:pt x="7283" y="25414"/>
                      </a:lnTo>
                      <a:lnTo>
                        <a:pt x="7304" y="25420"/>
                      </a:lnTo>
                      <a:lnTo>
                        <a:pt x="7325" y="25424"/>
                      </a:lnTo>
                      <a:lnTo>
                        <a:pt x="7346" y="25428"/>
                      </a:lnTo>
                      <a:lnTo>
                        <a:pt x="7356" y="25429"/>
                      </a:lnTo>
                      <a:lnTo>
                        <a:pt x="7363" y="25428"/>
                      </a:lnTo>
                      <a:lnTo>
                        <a:pt x="7370" y="25428"/>
                      </a:lnTo>
                      <a:lnTo>
                        <a:pt x="7374" y="25425"/>
                      </a:lnTo>
                      <a:lnTo>
                        <a:pt x="7376" y="25422"/>
                      </a:lnTo>
                      <a:lnTo>
                        <a:pt x="7376" y="25421"/>
                      </a:lnTo>
                      <a:lnTo>
                        <a:pt x="7376" y="25419"/>
                      </a:lnTo>
                      <a:lnTo>
                        <a:pt x="7373" y="25408"/>
                      </a:lnTo>
                      <a:lnTo>
                        <a:pt x="7372" y="25396"/>
                      </a:lnTo>
                      <a:lnTo>
                        <a:pt x="7372" y="25383"/>
                      </a:lnTo>
                      <a:lnTo>
                        <a:pt x="7373" y="25370"/>
                      </a:lnTo>
                      <a:lnTo>
                        <a:pt x="7376" y="25343"/>
                      </a:lnTo>
                      <a:lnTo>
                        <a:pt x="7378" y="25330"/>
                      </a:lnTo>
                      <a:lnTo>
                        <a:pt x="7378" y="25317"/>
                      </a:lnTo>
                      <a:lnTo>
                        <a:pt x="7378" y="25308"/>
                      </a:lnTo>
                      <a:lnTo>
                        <a:pt x="7376" y="25299"/>
                      </a:lnTo>
                      <a:lnTo>
                        <a:pt x="7373" y="25281"/>
                      </a:lnTo>
                      <a:lnTo>
                        <a:pt x="7373" y="25272"/>
                      </a:lnTo>
                      <a:lnTo>
                        <a:pt x="7374" y="25264"/>
                      </a:lnTo>
                      <a:lnTo>
                        <a:pt x="7376" y="25255"/>
                      </a:lnTo>
                      <a:lnTo>
                        <a:pt x="7381" y="25247"/>
                      </a:lnTo>
                      <a:lnTo>
                        <a:pt x="7384" y="25243"/>
                      </a:lnTo>
                      <a:lnTo>
                        <a:pt x="7387" y="25240"/>
                      </a:lnTo>
                      <a:lnTo>
                        <a:pt x="7392" y="25238"/>
                      </a:lnTo>
                      <a:lnTo>
                        <a:pt x="7396" y="25235"/>
                      </a:lnTo>
                      <a:lnTo>
                        <a:pt x="7405" y="25232"/>
                      </a:lnTo>
                      <a:lnTo>
                        <a:pt x="7414" y="25231"/>
                      </a:lnTo>
                      <a:lnTo>
                        <a:pt x="7424" y="25229"/>
                      </a:lnTo>
                      <a:lnTo>
                        <a:pt x="7434" y="25228"/>
                      </a:lnTo>
                      <a:lnTo>
                        <a:pt x="7444" y="25225"/>
                      </a:lnTo>
                      <a:lnTo>
                        <a:pt x="7448" y="25222"/>
                      </a:lnTo>
                      <a:lnTo>
                        <a:pt x="7451" y="25219"/>
                      </a:lnTo>
                      <a:lnTo>
                        <a:pt x="7462" y="25212"/>
                      </a:lnTo>
                      <a:lnTo>
                        <a:pt x="7476" y="25204"/>
                      </a:lnTo>
                      <a:lnTo>
                        <a:pt x="7490" y="25199"/>
                      </a:lnTo>
                      <a:lnTo>
                        <a:pt x="7503" y="25195"/>
                      </a:lnTo>
                      <a:lnTo>
                        <a:pt x="7510" y="25194"/>
                      </a:lnTo>
                      <a:lnTo>
                        <a:pt x="7514" y="25195"/>
                      </a:lnTo>
                      <a:lnTo>
                        <a:pt x="7519" y="25196"/>
                      </a:lnTo>
                      <a:lnTo>
                        <a:pt x="7522" y="25200"/>
                      </a:lnTo>
                      <a:lnTo>
                        <a:pt x="7523" y="25204"/>
                      </a:lnTo>
                      <a:lnTo>
                        <a:pt x="7523" y="25209"/>
                      </a:lnTo>
                      <a:lnTo>
                        <a:pt x="7521" y="25217"/>
                      </a:lnTo>
                      <a:lnTo>
                        <a:pt x="7518" y="25227"/>
                      </a:lnTo>
                      <a:lnTo>
                        <a:pt x="7510" y="25241"/>
                      </a:lnTo>
                      <a:lnTo>
                        <a:pt x="7504" y="25256"/>
                      </a:lnTo>
                      <a:lnTo>
                        <a:pt x="7500" y="25270"/>
                      </a:lnTo>
                      <a:lnTo>
                        <a:pt x="7496" y="25285"/>
                      </a:lnTo>
                      <a:lnTo>
                        <a:pt x="7488" y="25316"/>
                      </a:lnTo>
                      <a:lnTo>
                        <a:pt x="7481" y="25346"/>
                      </a:lnTo>
                      <a:lnTo>
                        <a:pt x="7509" y="25350"/>
                      </a:lnTo>
                      <a:lnTo>
                        <a:pt x="7522" y="25353"/>
                      </a:lnTo>
                      <a:lnTo>
                        <a:pt x="7535" y="25357"/>
                      </a:lnTo>
                      <a:lnTo>
                        <a:pt x="7546" y="25362"/>
                      </a:lnTo>
                      <a:lnTo>
                        <a:pt x="7555" y="25369"/>
                      </a:lnTo>
                      <a:lnTo>
                        <a:pt x="7560" y="25373"/>
                      </a:lnTo>
                      <a:lnTo>
                        <a:pt x="7564" y="25379"/>
                      </a:lnTo>
                      <a:lnTo>
                        <a:pt x="7568" y="25384"/>
                      </a:lnTo>
                      <a:lnTo>
                        <a:pt x="7572" y="25391"/>
                      </a:lnTo>
                      <a:lnTo>
                        <a:pt x="7574" y="25396"/>
                      </a:lnTo>
                      <a:lnTo>
                        <a:pt x="7577" y="25400"/>
                      </a:lnTo>
                      <a:lnTo>
                        <a:pt x="7580" y="25404"/>
                      </a:lnTo>
                      <a:lnTo>
                        <a:pt x="7584" y="25406"/>
                      </a:lnTo>
                      <a:lnTo>
                        <a:pt x="7587" y="25407"/>
                      </a:lnTo>
                      <a:lnTo>
                        <a:pt x="7591" y="25408"/>
                      </a:lnTo>
                      <a:lnTo>
                        <a:pt x="7599" y="25408"/>
                      </a:lnTo>
                      <a:lnTo>
                        <a:pt x="7608" y="25406"/>
                      </a:lnTo>
                      <a:lnTo>
                        <a:pt x="7616" y="25403"/>
                      </a:lnTo>
                      <a:lnTo>
                        <a:pt x="7636" y="25394"/>
                      </a:lnTo>
                      <a:lnTo>
                        <a:pt x="7654" y="25384"/>
                      </a:lnTo>
                      <a:lnTo>
                        <a:pt x="7663" y="25381"/>
                      </a:lnTo>
                      <a:lnTo>
                        <a:pt x="7673" y="25380"/>
                      </a:lnTo>
                      <a:lnTo>
                        <a:pt x="7680" y="25380"/>
                      </a:lnTo>
                      <a:lnTo>
                        <a:pt x="7685" y="25382"/>
                      </a:lnTo>
                      <a:lnTo>
                        <a:pt x="7689" y="25383"/>
                      </a:lnTo>
                      <a:lnTo>
                        <a:pt x="7692" y="25386"/>
                      </a:lnTo>
                      <a:lnTo>
                        <a:pt x="7695" y="25390"/>
                      </a:lnTo>
                      <a:lnTo>
                        <a:pt x="7699" y="25394"/>
                      </a:lnTo>
                      <a:lnTo>
                        <a:pt x="7702" y="25399"/>
                      </a:lnTo>
                      <a:lnTo>
                        <a:pt x="7706" y="25407"/>
                      </a:lnTo>
                      <a:lnTo>
                        <a:pt x="7711" y="25413"/>
                      </a:lnTo>
                      <a:lnTo>
                        <a:pt x="7715" y="25418"/>
                      </a:lnTo>
                      <a:lnTo>
                        <a:pt x="7720" y="25421"/>
                      </a:lnTo>
                      <a:lnTo>
                        <a:pt x="7725" y="25423"/>
                      </a:lnTo>
                      <a:lnTo>
                        <a:pt x="7730" y="25425"/>
                      </a:lnTo>
                      <a:lnTo>
                        <a:pt x="7740" y="25426"/>
                      </a:lnTo>
                      <a:lnTo>
                        <a:pt x="7751" y="25426"/>
                      </a:lnTo>
                      <a:lnTo>
                        <a:pt x="7762" y="25428"/>
                      </a:lnTo>
                      <a:lnTo>
                        <a:pt x="7768" y="25430"/>
                      </a:lnTo>
                      <a:lnTo>
                        <a:pt x="7775" y="25432"/>
                      </a:lnTo>
                      <a:lnTo>
                        <a:pt x="7781" y="25435"/>
                      </a:lnTo>
                      <a:lnTo>
                        <a:pt x="7788" y="25441"/>
                      </a:lnTo>
                      <a:lnTo>
                        <a:pt x="7793" y="25446"/>
                      </a:lnTo>
                      <a:lnTo>
                        <a:pt x="7798" y="25454"/>
                      </a:lnTo>
                      <a:lnTo>
                        <a:pt x="7802" y="25460"/>
                      </a:lnTo>
                      <a:lnTo>
                        <a:pt x="7806" y="25468"/>
                      </a:lnTo>
                      <a:lnTo>
                        <a:pt x="7812" y="25483"/>
                      </a:lnTo>
                      <a:lnTo>
                        <a:pt x="7817" y="25496"/>
                      </a:lnTo>
                      <a:lnTo>
                        <a:pt x="7819" y="25501"/>
                      </a:lnTo>
                      <a:lnTo>
                        <a:pt x="7822" y="25506"/>
                      </a:lnTo>
                      <a:lnTo>
                        <a:pt x="7827" y="25509"/>
                      </a:lnTo>
                      <a:lnTo>
                        <a:pt x="7832" y="25510"/>
                      </a:lnTo>
                      <a:lnTo>
                        <a:pt x="7838" y="25511"/>
                      </a:lnTo>
                      <a:lnTo>
                        <a:pt x="7845" y="25509"/>
                      </a:lnTo>
                      <a:lnTo>
                        <a:pt x="7853" y="25505"/>
                      </a:lnTo>
                      <a:lnTo>
                        <a:pt x="7864" y="25499"/>
                      </a:lnTo>
                      <a:lnTo>
                        <a:pt x="7874" y="25493"/>
                      </a:lnTo>
                      <a:lnTo>
                        <a:pt x="7884" y="25488"/>
                      </a:lnTo>
                      <a:lnTo>
                        <a:pt x="7893" y="25487"/>
                      </a:lnTo>
                      <a:lnTo>
                        <a:pt x="7899" y="25488"/>
                      </a:lnTo>
                      <a:lnTo>
                        <a:pt x="7905" y="25490"/>
                      </a:lnTo>
                      <a:lnTo>
                        <a:pt x="7910" y="25495"/>
                      </a:lnTo>
                      <a:lnTo>
                        <a:pt x="7915" y="25500"/>
                      </a:lnTo>
                      <a:lnTo>
                        <a:pt x="7918" y="25507"/>
                      </a:lnTo>
                      <a:lnTo>
                        <a:pt x="7925" y="25519"/>
                      </a:lnTo>
                      <a:lnTo>
                        <a:pt x="7930" y="25525"/>
                      </a:lnTo>
                      <a:lnTo>
                        <a:pt x="7934" y="25530"/>
                      </a:lnTo>
                      <a:lnTo>
                        <a:pt x="7940" y="25534"/>
                      </a:lnTo>
                      <a:lnTo>
                        <a:pt x="7946" y="25537"/>
                      </a:lnTo>
                      <a:lnTo>
                        <a:pt x="7953" y="25537"/>
                      </a:lnTo>
                      <a:lnTo>
                        <a:pt x="7962" y="25536"/>
                      </a:lnTo>
                      <a:lnTo>
                        <a:pt x="7969" y="25535"/>
                      </a:lnTo>
                      <a:lnTo>
                        <a:pt x="7976" y="25535"/>
                      </a:lnTo>
                      <a:lnTo>
                        <a:pt x="7984" y="25537"/>
                      </a:lnTo>
                      <a:lnTo>
                        <a:pt x="7991" y="25539"/>
                      </a:lnTo>
                      <a:lnTo>
                        <a:pt x="8006" y="25545"/>
                      </a:lnTo>
                      <a:lnTo>
                        <a:pt x="8013" y="25547"/>
                      </a:lnTo>
                      <a:lnTo>
                        <a:pt x="8021" y="25548"/>
                      </a:lnTo>
                      <a:lnTo>
                        <a:pt x="8033" y="25548"/>
                      </a:lnTo>
                      <a:lnTo>
                        <a:pt x="8043" y="25548"/>
                      </a:lnTo>
                      <a:lnTo>
                        <a:pt x="8060" y="25547"/>
                      </a:lnTo>
                      <a:lnTo>
                        <a:pt x="8068" y="25548"/>
                      </a:lnTo>
                      <a:lnTo>
                        <a:pt x="8075" y="25549"/>
                      </a:lnTo>
                      <a:lnTo>
                        <a:pt x="8084" y="25553"/>
                      </a:lnTo>
                      <a:lnTo>
                        <a:pt x="8094" y="25559"/>
                      </a:lnTo>
                      <a:lnTo>
                        <a:pt x="8136" y="25587"/>
                      </a:lnTo>
                      <a:lnTo>
                        <a:pt x="8171" y="25610"/>
                      </a:lnTo>
                      <a:lnTo>
                        <a:pt x="8210" y="25634"/>
                      </a:lnTo>
                      <a:lnTo>
                        <a:pt x="8248" y="25655"/>
                      </a:lnTo>
                      <a:lnTo>
                        <a:pt x="8266" y="25664"/>
                      </a:lnTo>
                      <a:lnTo>
                        <a:pt x="8281" y="25672"/>
                      </a:lnTo>
                      <a:lnTo>
                        <a:pt x="8295" y="25676"/>
                      </a:lnTo>
                      <a:lnTo>
                        <a:pt x="8306" y="25677"/>
                      </a:lnTo>
                      <a:lnTo>
                        <a:pt x="8311" y="25677"/>
                      </a:lnTo>
                      <a:lnTo>
                        <a:pt x="8314" y="25676"/>
                      </a:lnTo>
                      <a:lnTo>
                        <a:pt x="8316" y="25674"/>
                      </a:lnTo>
                      <a:lnTo>
                        <a:pt x="8317" y="25671"/>
                      </a:lnTo>
                      <a:lnTo>
                        <a:pt x="8321" y="25653"/>
                      </a:lnTo>
                      <a:lnTo>
                        <a:pt x="8324" y="25648"/>
                      </a:lnTo>
                      <a:lnTo>
                        <a:pt x="8327" y="25643"/>
                      </a:lnTo>
                      <a:lnTo>
                        <a:pt x="8329" y="25642"/>
                      </a:lnTo>
                      <a:lnTo>
                        <a:pt x="8332" y="25642"/>
                      </a:lnTo>
                      <a:lnTo>
                        <a:pt x="8336" y="25643"/>
                      </a:lnTo>
                      <a:lnTo>
                        <a:pt x="8339" y="25646"/>
                      </a:lnTo>
                      <a:lnTo>
                        <a:pt x="8346" y="25652"/>
                      </a:lnTo>
                      <a:lnTo>
                        <a:pt x="8357" y="25660"/>
                      </a:lnTo>
                      <a:lnTo>
                        <a:pt x="8363" y="25664"/>
                      </a:lnTo>
                      <a:lnTo>
                        <a:pt x="8369" y="25667"/>
                      </a:lnTo>
                      <a:lnTo>
                        <a:pt x="8377" y="25671"/>
                      </a:lnTo>
                      <a:lnTo>
                        <a:pt x="8384" y="25673"/>
                      </a:lnTo>
                      <a:lnTo>
                        <a:pt x="8428" y="25681"/>
                      </a:lnTo>
                      <a:lnTo>
                        <a:pt x="8451" y="25686"/>
                      </a:lnTo>
                      <a:lnTo>
                        <a:pt x="8472" y="25688"/>
                      </a:lnTo>
                      <a:lnTo>
                        <a:pt x="8483" y="25688"/>
                      </a:lnTo>
                      <a:lnTo>
                        <a:pt x="8494" y="25688"/>
                      </a:lnTo>
                      <a:lnTo>
                        <a:pt x="8505" y="25687"/>
                      </a:lnTo>
                      <a:lnTo>
                        <a:pt x="8516" y="25685"/>
                      </a:lnTo>
                      <a:lnTo>
                        <a:pt x="8526" y="25683"/>
                      </a:lnTo>
                      <a:lnTo>
                        <a:pt x="8537" y="25678"/>
                      </a:lnTo>
                      <a:lnTo>
                        <a:pt x="8547" y="25674"/>
                      </a:lnTo>
                      <a:lnTo>
                        <a:pt x="8558" y="25667"/>
                      </a:lnTo>
                      <a:lnTo>
                        <a:pt x="8571" y="25660"/>
                      </a:lnTo>
                      <a:lnTo>
                        <a:pt x="8586" y="25652"/>
                      </a:lnTo>
                      <a:lnTo>
                        <a:pt x="8604" y="25643"/>
                      </a:lnTo>
                      <a:lnTo>
                        <a:pt x="8622" y="25637"/>
                      </a:lnTo>
                      <a:lnTo>
                        <a:pt x="8631" y="25635"/>
                      </a:lnTo>
                      <a:lnTo>
                        <a:pt x="8640" y="25634"/>
                      </a:lnTo>
                      <a:lnTo>
                        <a:pt x="8649" y="25633"/>
                      </a:lnTo>
                      <a:lnTo>
                        <a:pt x="8658" y="25634"/>
                      </a:lnTo>
                      <a:lnTo>
                        <a:pt x="8666" y="25635"/>
                      </a:lnTo>
                      <a:lnTo>
                        <a:pt x="8674" y="25638"/>
                      </a:lnTo>
                      <a:lnTo>
                        <a:pt x="8682" y="25642"/>
                      </a:lnTo>
                      <a:lnTo>
                        <a:pt x="8688" y="25649"/>
                      </a:lnTo>
                      <a:lnTo>
                        <a:pt x="8696" y="25659"/>
                      </a:lnTo>
                      <a:lnTo>
                        <a:pt x="8705" y="25672"/>
                      </a:lnTo>
                      <a:lnTo>
                        <a:pt x="8715" y="25687"/>
                      </a:lnTo>
                      <a:lnTo>
                        <a:pt x="8725" y="25703"/>
                      </a:lnTo>
                      <a:lnTo>
                        <a:pt x="8733" y="25720"/>
                      </a:lnTo>
                      <a:lnTo>
                        <a:pt x="8736" y="25728"/>
                      </a:lnTo>
                      <a:lnTo>
                        <a:pt x="8738" y="25737"/>
                      </a:lnTo>
                      <a:lnTo>
                        <a:pt x="8739" y="25744"/>
                      </a:lnTo>
                      <a:lnTo>
                        <a:pt x="8739" y="25752"/>
                      </a:lnTo>
                      <a:lnTo>
                        <a:pt x="8738" y="25760"/>
                      </a:lnTo>
                      <a:lnTo>
                        <a:pt x="8736" y="25765"/>
                      </a:lnTo>
                      <a:lnTo>
                        <a:pt x="8732" y="25777"/>
                      </a:lnTo>
                      <a:lnTo>
                        <a:pt x="8725" y="25794"/>
                      </a:lnTo>
                      <a:lnTo>
                        <a:pt x="8720" y="25815"/>
                      </a:lnTo>
                      <a:lnTo>
                        <a:pt x="8715" y="25837"/>
                      </a:lnTo>
                      <a:lnTo>
                        <a:pt x="8714" y="25847"/>
                      </a:lnTo>
                      <a:lnTo>
                        <a:pt x="8713" y="25858"/>
                      </a:lnTo>
                      <a:lnTo>
                        <a:pt x="8714" y="25868"/>
                      </a:lnTo>
                      <a:lnTo>
                        <a:pt x="8715" y="25877"/>
                      </a:lnTo>
                      <a:lnTo>
                        <a:pt x="8717" y="25884"/>
                      </a:lnTo>
                      <a:lnTo>
                        <a:pt x="8722" y="25890"/>
                      </a:lnTo>
                      <a:lnTo>
                        <a:pt x="8725" y="25893"/>
                      </a:lnTo>
                      <a:lnTo>
                        <a:pt x="8727" y="25894"/>
                      </a:lnTo>
                      <a:lnTo>
                        <a:pt x="8732" y="25895"/>
                      </a:lnTo>
                      <a:lnTo>
                        <a:pt x="8735" y="25896"/>
                      </a:lnTo>
                      <a:lnTo>
                        <a:pt x="8750" y="25896"/>
                      </a:lnTo>
                      <a:lnTo>
                        <a:pt x="8767" y="25894"/>
                      </a:lnTo>
                      <a:lnTo>
                        <a:pt x="8786" y="25892"/>
                      </a:lnTo>
                      <a:lnTo>
                        <a:pt x="8805" y="25891"/>
                      </a:lnTo>
                      <a:lnTo>
                        <a:pt x="8814" y="25891"/>
                      </a:lnTo>
                      <a:lnTo>
                        <a:pt x="8823" y="25891"/>
                      </a:lnTo>
                      <a:lnTo>
                        <a:pt x="8830" y="25893"/>
                      </a:lnTo>
                      <a:lnTo>
                        <a:pt x="8837" y="25895"/>
                      </a:lnTo>
                      <a:lnTo>
                        <a:pt x="8842" y="25900"/>
                      </a:lnTo>
                      <a:lnTo>
                        <a:pt x="8845" y="25905"/>
                      </a:lnTo>
                      <a:lnTo>
                        <a:pt x="8848" y="25911"/>
                      </a:lnTo>
                      <a:lnTo>
                        <a:pt x="8849" y="25920"/>
                      </a:lnTo>
                      <a:lnTo>
                        <a:pt x="8849" y="25922"/>
                      </a:lnTo>
                      <a:lnTo>
                        <a:pt x="8850" y="25924"/>
                      </a:lnTo>
                      <a:lnTo>
                        <a:pt x="8852" y="25929"/>
                      </a:lnTo>
                      <a:lnTo>
                        <a:pt x="8857" y="25931"/>
                      </a:lnTo>
                      <a:lnTo>
                        <a:pt x="8863" y="25933"/>
                      </a:lnTo>
                      <a:lnTo>
                        <a:pt x="8875" y="25938"/>
                      </a:lnTo>
                      <a:lnTo>
                        <a:pt x="8880" y="25940"/>
                      </a:lnTo>
                      <a:lnTo>
                        <a:pt x="8885" y="25942"/>
                      </a:lnTo>
                      <a:lnTo>
                        <a:pt x="8893" y="25949"/>
                      </a:lnTo>
                      <a:lnTo>
                        <a:pt x="8900" y="25959"/>
                      </a:lnTo>
                      <a:lnTo>
                        <a:pt x="8905" y="25969"/>
                      </a:lnTo>
                      <a:lnTo>
                        <a:pt x="8911" y="25980"/>
                      </a:lnTo>
                      <a:lnTo>
                        <a:pt x="8915" y="25991"/>
                      </a:lnTo>
                      <a:lnTo>
                        <a:pt x="8920" y="26002"/>
                      </a:lnTo>
                      <a:lnTo>
                        <a:pt x="8926" y="26011"/>
                      </a:lnTo>
                      <a:lnTo>
                        <a:pt x="8933" y="26020"/>
                      </a:lnTo>
                      <a:lnTo>
                        <a:pt x="8938" y="26022"/>
                      </a:lnTo>
                      <a:lnTo>
                        <a:pt x="8943" y="26022"/>
                      </a:lnTo>
                      <a:lnTo>
                        <a:pt x="8955" y="26021"/>
                      </a:lnTo>
                      <a:lnTo>
                        <a:pt x="8962" y="26021"/>
                      </a:lnTo>
                      <a:lnTo>
                        <a:pt x="8968" y="26021"/>
                      </a:lnTo>
                      <a:lnTo>
                        <a:pt x="8973" y="26024"/>
                      </a:lnTo>
                      <a:lnTo>
                        <a:pt x="8977" y="26026"/>
                      </a:lnTo>
                      <a:lnTo>
                        <a:pt x="8979" y="26029"/>
                      </a:lnTo>
                      <a:lnTo>
                        <a:pt x="8985" y="26040"/>
                      </a:lnTo>
                      <a:lnTo>
                        <a:pt x="8990" y="26049"/>
                      </a:lnTo>
                      <a:lnTo>
                        <a:pt x="8992" y="26060"/>
                      </a:lnTo>
                      <a:lnTo>
                        <a:pt x="8994" y="26070"/>
                      </a:lnTo>
                      <a:lnTo>
                        <a:pt x="8995" y="26081"/>
                      </a:lnTo>
                      <a:lnTo>
                        <a:pt x="8997" y="26091"/>
                      </a:lnTo>
                      <a:lnTo>
                        <a:pt x="9001" y="26100"/>
                      </a:lnTo>
                      <a:lnTo>
                        <a:pt x="9005" y="26111"/>
                      </a:lnTo>
                      <a:lnTo>
                        <a:pt x="9006" y="26110"/>
                      </a:lnTo>
                      <a:lnTo>
                        <a:pt x="9007" y="26110"/>
                      </a:lnTo>
                      <a:lnTo>
                        <a:pt x="9013" y="26109"/>
                      </a:lnTo>
                      <a:lnTo>
                        <a:pt x="9020" y="26108"/>
                      </a:lnTo>
                      <a:lnTo>
                        <a:pt x="9030" y="26109"/>
                      </a:lnTo>
                      <a:lnTo>
                        <a:pt x="9040" y="26111"/>
                      </a:lnTo>
                      <a:lnTo>
                        <a:pt x="9049" y="26115"/>
                      </a:lnTo>
                      <a:lnTo>
                        <a:pt x="9054" y="26119"/>
                      </a:lnTo>
                      <a:lnTo>
                        <a:pt x="9058" y="26122"/>
                      </a:lnTo>
                      <a:lnTo>
                        <a:pt x="9061" y="26126"/>
                      </a:lnTo>
                      <a:lnTo>
                        <a:pt x="9064" y="26132"/>
                      </a:lnTo>
                      <a:lnTo>
                        <a:pt x="9068" y="26147"/>
                      </a:lnTo>
                      <a:lnTo>
                        <a:pt x="9071" y="26160"/>
                      </a:lnTo>
                      <a:lnTo>
                        <a:pt x="9073" y="26170"/>
                      </a:lnTo>
                      <a:lnTo>
                        <a:pt x="9077" y="26177"/>
                      </a:lnTo>
                      <a:lnTo>
                        <a:pt x="9079" y="26179"/>
                      </a:lnTo>
                      <a:lnTo>
                        <a:pt x="9081" y="26181"/>
                      </a:lnTo>
                      <a:lnTo>
                        <a:pt x="9084" y="26182"/>
                      </a:lnTo>
                      <a:lnTo>
                        <a:pt x="9088" y="26181"/>
                      </a:lnTo>
                      <a:lnTo>
                        <a:pt x="9098" y="26176"/>
                      </a:lnTo>
                      <a:lnTo>
                        <a:pt x="9113" y="26166"/>
                      </a:lnTo>
                      <a:lnTo>
                        <a:pt x="9125" y="26159"/>
                      </a:lnTo>
                      <a:lnTo>
                        <a:pt x="9135" y="26150"/>
                      </a:lnTo>
                      <a:lnTo>
                        <a:pt x="9145" y="26142"/>
                      </a:lnTo>
                      <a:lnTo>
                        <a:pt x="9154" y="26133"/>
                      </a:lnTo>
                      <a:lnTo>
                        <a:pt x="9160" y="26123"/>
                      </a:lnTo>
                      <a:lnTo>
                        <a:pt x="9165" y="26112"/>
                      </a:lnTo>
                      <a:lnTo>
                        <a:pt x="9170" y="26100"/>
                      </a:lnTo>
                      <a:lnTo>
                        <a:pt x="9172" y="26086"/>
                      </a:lnTo>
                      <a:lnTo>
                        <a:pt x="9174" y="26076"/>
                      </a:lnTo>
                      <a:lnTo>
                        <a:pt x="9176" y="26070"/>
                      </a:lnTo>
                      <a:lnTo>
                        <a:pt x="9179" y="26062"/>
                      </a:lnTo>
                      <a:lnTo>
                        <a:pt x="9182" y="26056"/>
                      </a:lnTo>
                      <a:lnTo>
                        <a:pt x="9186" y="26051"/>
                      </a:lnTo>
                      <a:lnTo>
                        <a:pt x="9188" y="26050"/>
                      </a:lnTo>
                      <a:lnTo>
                        <a:pt x="9190" y="26049"/>
                      </a:lnTo>
                      <a:lnTo>
                        <a:pt x="9194" y="26049"/>
                      </a:lnTo>
                      <a:lnTo>
                        <a:pt x="9197" y="26051"/>
                      </a:lnTo>
                      <a:lnTo>
                        <a:pt x="9203" y="26054"/>
                      </a:lnTo>
                      <a:lnTo>
                        <a:pt x="9213" y="26057"/>
                      </a:lnTo>
                      <a:lnTo>
                        <a:pt x="9234" y="26061"/>
                      </a:lnTo>
                      <a:lnTo>
                        <a:pt x="9244" y="26063"/>
                      </a:lnTo>
                      <a:lnTo>
                        <a:pt x="9252" y="26066"/>
                      </a:lnTo>
                      <a:lnTo>
                        <a:pt x="9260" y="26070"/>
                      </a:lnTo>
                      <a:lnTo>
                        <a:pt x="9263" y="26072"/>
                      </a:lnTo>
                      <a:lnTo>
                        <a:pt x="9265" y="26074"/>
                      </a:lnTo>
                      <a:lnTo>
                        <a:pt x="9269" y="26081"/>
                      </a:lnTo>
                      <a:lnTo>
                        <a:pt x="9272" y="26089"/>
                      </a:lnTo>
                      <a:lnTo>
                        <a:pt x="9276" y="26108"/>
                      </a:lnTo>
                      <a:lnTo>
                        <a:pt x="9279" y="26117"/>
                      </a:lnTo>
                      <a:lnTo>
                        <a:pt x="9282" y="26120"/>
                      </a:lnTo>
                      <a:lnTo>
                        <a:pt x="9285" y="26123"/>
                      </a:lnTo>
                      <a:lnTo>
                        <a:pt x="9288" y="26125"/>
                      </a:lnTo>
                      <a:lnTo>
                        <a:pt x="9291" y="26127"/>
                      </a:lnTo>
                      <a:lnTo>
                        <a:pt x="9296" y="26127"/>
                      </a:lnTo>
                      <a:lnTo>
                        <a:pt x="9301" y="26127"/>
                      </a:lnTo>
                      <a:lnTo>
                        <a:pt x="9314" y="26124"/>
                      </a:lnTo>
                      <a:lnTo>
                        <a:pt x="9331" y="26119"/>
                      </a:lnTo>
                      <a:lnTo>
                        <a:pt x="9350" y="26112"/>
                      </a:lnTo>
                      <a:lnTo>
                        <a:pt x="9369" y="26107"/>
                      </a:lnTo>
                      <a:lnTo>
                        <a:pt x="9388" y="26101"/>
                      </a:lnTo>
                      <a:lnTo>
                        <a:pt x="9397" y="26100"/>
                      </a:lnTo>
                      <a:lnTo>
                        <a:pt x="9405" y="26100"/>
                      </a:lnTo>
                      <a:lnTo>
                        <a:pt x="9412" y="26101"/>
                      </a:lnTo>
                      <a:lnTo>
                        <a:pt x="9418" y="26105"/>
                      </a:lnTo>
                      <a:lnTo>
                        <a:pt x="9424" y="26108"/>
                      </a:lnTo>
                      <a:lnTo>
                        <a:pt x="9428" y="26113"/>
                      </a:lnTo>
                      <a:lnTo>
                        <a:pt x="9431" y="26120"/>
                      </a:lnTo>
                      <a:lnTo>
                        <a:pt x="9436" y="26124"/>
                      </a:lnTo>
                      <a:lnTo>
                        <a:pt x="9440" y="26127"/>
                      </a:lnTo>
                      <a:lnTo>
                        <a:pt x="9445" y="26128"/>
                      </a:lnTo>
                      <a:lnTo>
                        <a:pt x="9450" y="26128"/>
                      </a:lnTo>
                      <a:lnTo>
                        <a:pt x="9455" y="26128"/>
                      </a:lnTo>
                      <a:lnTo>
                        <a:pt x="9460" y="26126"/>
                      </a:lnTo>
                      <a:lnTo>
                        <a:pt x="9465" y="26123"/>
                      </a:lnTo>
                      <a:lnTo>
                        <a:pt x="9475" y="26117"/>
                      </a:lnTo>
                      <a:lnTo>
                        <a:pt x="9483" y="26108"/>
                      </a:lnTo>
                      <a:lnTo>
                        <a:pt x="9491" y="26098"/>
                      </a:lnTo>
                      <a:lnTo>
                        <a:pt x="9496" y="26089"/>
                      </a:lnTo>
                      <a:lnTo>
                        <a:pt x="9499" y="26083"/>
                      </a:lnTo>
                      <a:lnTo>
                        <a:pt x="9500" y="26076"/>
                      </a:lnTo>
                      <a:lnTo>
                        <a:pt x="9502" y="26061"/>
                      </a:lnTo>
                      <a:lnTo>
                        <a:pt x="9504" y="26044"/>
                      </a:lnTo>
                      <a:lnTo>
                        <a:pt x="9505" y="26036"/>
                      </a:lnTo>
                      <a:lnTo>
                        <a:pt x="9508" y="26030"/>
                      </a:lnTo>
                      <a:lnTo>
                        <a:pt x="9512" y="26024"/>
                      </a:lnTo>
                      <a:lnTo>
                        <a:pt x="9516" y="26020"/>
                      </a:lnTo>
                      <a:lnTo>
                        <a:pt x="9519" y="26017"/>
                      </a:lnTo>
                      <a:lnTo>
                        <a:pt x="9525" y="26015"/>
                      </a:lnTo>
                      <a:lnTo>
                        <a:pt x="9529" y="26013"/>
                      </a:lnTo>
                      <a:lnTo>
                        <a:pt x="9534" y="26012"/>
                      </a:lnTo>
                      <a:lnTo>
                        <a:pt x="9545" y="26013"/>
                      </a:lnTo>
                      <a:lnTo>
                        <a:pt x="9569" y="26017"/>
                      </a:lnTo>
                      <a:lnTo>
                        <a:pt x="9580" y="26019"/>
                      </a:lnTo>
                      <a:lnTo>
                        <a:pt x="9591" y="26018"/>
                      </a:lnTo>
                      <a:lnTo>
                        <a:pt x="9597" y="26017"/>
                      </a:lnTo>
                      <a:lnTo>
                        <a:pt x="9603" y="26013"/>
                      </a:lnTo>
                      <a:lnTo>
                        <a:pt x="9615" y="26005"/>
                      </a:lnTo>
                      <a:lnTo>
                        <a:pt x="9627" y="25998"/>
                      </a:lnTo>
                      <a:lnTo>
                        <a:pt x="9632" y="25995"/>
                      </a:lnTo>
                      <a:lnTo>
                        <a:pt x="9637" y="25995"/>
                      </a:lnTo>
                      <a:lnTo>
                        <a:pt x="9642" y="25995"/>
                      </a:lnTo>
                      <a:lnTo>
                        <a:pt x="9645" y="25996"/>
                      </a:lnTo>
                      <a:lnTo>
                        <a:pt x="9650" y="26000"/>
                      </a:lnTo>
                      <a:lnTo>
                        <a:pt x="9657" y="26007"/>
                      </a:lnTo>
                      <a:lnTo>
                        <a:pt x="9662" y="26013"/>
                      </a:lnTo>
                      <a:lnTo>
                        <a:pt x="9668" y="26021"/>
                      </a:lnTo>
                      <a:lnTo>
                        <a:pt x="9673" y="26028"/>
                      </a:lnTo>
                      <a:lnTo>
                        <a:pt x="9681" y="26033"/>
                      </a:lnTo>
                      <a:lnTo>
                        <a:pt x="9684" y="26035"/>
                      </a:lnTo>
                      <a:lnTo>
                        <a:pt x="9688" y="26036"/>
                      </a:lnTo>
                      <a:lnTo>
                        <a:pt x="9696" y="26037"/>
                      </a:lnTo>
                      <a:lnTo>
                        <a:pt x="9705" y="26037"/>
                      </a:lnTo>
                      <a:lnTo>
                        <a:pt x="9725" y="26036"/>
                      </a:lnTo>
                      <a:lnTo>
                        <a:pt x="9735" y="26037"/>
                      </a:lnTo>
                      <a:lnTo>
                        <a:pt x="9744" y="26040"/>
                      </a:lnTo>
                      <a:lnTo>
                        <a:pt x="9751" y="26043"/>
                      </a:lnTo>
                      <a:lnTo>
                        <a:pt x="9755" y="26046"/>
                      </a:lnTo>
                      <a:lnTo>
                        <a:pt x="9757" y="26049"/>
                      </a:lnTo>
                      <a:lnTo>
                        <a:pt x="9758" y="26051"/>
                      </a:lnTo>
                      <a:lnTo>
                        <a:pt x="9758" y="26054"/>
                      </a:lnTo>
                      <a:lnTo>
                        <a:pt x="9756" y="26059"/>
                      </a:lnTo>
                      <a:lnTo>
                        <a:pt x="9748" y="26072"/>
                      </a:lnTo>
                      <a:lnTo>
                        <a:pt x="9746" y="26079"/>
                      </a:lnTo>
                      <a:lnTo>
                        <a:pt x="9745" y="26082"/>
                      </a:lnTo>
                      <a:lnTo>
                        <a:pt x="9746" y="26085"/>
                      </a:lnTo>
                      <a:lnTo>
                        <a:pt x="9748" y="26088"/>
                      </a:lnTo>
                      <a:lnTo>
                        <a:pt x="9750" y="26091"/>
                      </a:lnTo>
                      <a:lnTo>
                        <a:pt x="9755" y="26094"/>
                      </a:lnTo>
                      <a:lnTo>
                        <a:pt x="9761" y="26097"/>
                      </a:lnTo>
                      <a:lnTo>
                        <a:pt x="9768" y="26100"/>
                      </a:lnTo>
                      <a:lnTo>
                        <a:pt x="9775" y="26105"/>
                      </a:lnTo>
                      <a:lnTo>
                        <a:pt x="9788" y="26115"/>
                      </a:lnTo>
                      <a:lnTo>
                        <a:pt x="9801" y="26128"/>
                      </a:lnTo>
                      <a:lnTo>
                        <a:pt x="9813" y="26142"/>
                      </a:lnTo>
                      <a:lnTo>
                        <a:pt x="9826" y="26155"/>
                      </a:lnTo>
                      <a:lnTo>
                        <a:pt x="9838" y="26166"/>
                      </a:lnTo>
                      <a:lnTo>
                        <a:pt x="9845" y="26171"/>
                      </a:lnTo>
                      <a:lnTo>
                        <a:pt x="9851" y="26175"/>
                      </a:lnTo>
                      <a:lnTo>
                        <a:pt x="9858" y="26178"/>
                      </a:lnTo>
                      <a:lnTo>
                        <a:pt x="9864" y="26181"/>
                      </a:lnTo>
                      <a:lnTo>
                        <a:pt x="9867" y="26181"/>
                      </a:lnTo>
                      <a:lnTo>
                        <a:pt x="9871" y="26179"/>
                      </a:lnTo>
                      <a:lnTo>
                        <a:pt x="9882" y="26175"/>
                      </a:lnTo>
                      <a:lnTo>
                        <a:pt x="9909" y="26161"/>
                      </a:lnTo>
                      <a:lnTo>
                        <a:pt x="9923" y="26153"/>
                      </a:lnTo>
                      <a:lnTo>
                        <a:pt x="9934" y="26149"/>
                      </a:lnTo>
                      <a:lnTo>
                        <a:pt x="9938" y="26147"/>
                      </a:lnTo>
                      <a:lnTo>
                        <a:pt x="9941" y="26147"/>
                      </a:lnTo>
                      <a:lnTo>
                        <a:pt x="9943" y="26147"/>
                      </a:lnTo>
                      <a:lnTo>
                        <a:pt x="9944" y="26149"/>
                      </a:lnTo>
                      <a:lnTo>
                        <a:pt x="9946" y="26165"/>
                      </a:lnTo>
                      <a:lnTo>
                        <a:pt x="9948" y="26178"/>
                      </a:lnTo>
                      <a:lnTo>
                        <a:pt x="9951" y="26191"/>
                      </a:lnTo>
                      <a:lnTo>
                        <a:pt x="9956" y="26202"/>
                      </a:lnTo>
                      <a:lnTo>
                        <a:pt x="9963" y="26213"/>
                      </a:lnTo>
                      <a:lnTo>
                        <a:pt x="9971" y="26223"/>
                      </a:lnTo>
                      <a:lnTo>
                        <a:pt x="9980" y="26233"/>
                      </a:lnTo>
                      <a:lnTo>
                        <a:pt x="9991" y="26242"/>
                      </a:lnTo>
                      <a:lnTo>
                        <a:pt x="10003" y="26252"/>
                      </a:lnTo>
                      <a:lnTo>
                        <a:pt x="10017" y="26265"/>
                      </a:lnTo>
                      <a:lnTo>
                        <a:pt x="10024" y="26272"/>
                      </a:lnTo>
                      <a:lnTo>
                        <a:pt x="10029" y="26279"/>
                      </a:lnTo>
                      <a:lnTo>
                        <a:pt x="10032" y="26286"/>
                      </a:lnTo>
                      <a:lnTo>
                        <a:pt x="10035" y="26293"/>
                      </a:lnTo>
                      <a:lnTo>
                        <a:pt x="10036" y="26315"/>
                      </a:lnTo>
                      <a:lnTo>
                        <a:pt x="10037" y="26325"/>
                      </a:lnTo>
                      <a:lnTo>
                        <a:pt x="10039" y="26334"/>
                      </a:lnTo>
                      <a:lnTo>
                        <a:pt x="10042" y="26342"/>
                      </a:lnTo>
                      <a:lnTo>
                        <a:pt x="10044" y="26346"/>
                      </a:lnTo>
                      <a:lnTo>
                        <a:pt x="10046" y="26349"/>
                      </a:lnTo>
                      <a:lnTo>
                        <a:pt x="10051" y="26352"/>
                      </a:lnTo>
                      <a:lnTo>
                        <a:pt x="10055" y="26354"/>
                      </a:lnTo>
                      <a:lnTo>
                        <a:pt x="10059" y="26355"/>
                      </a:lnTo>
                      <a:lnTo>
                        <a:pt x="10066" y="26356"/>
                      </a:lnTo>
                      <a:lnTo>
                        <a:pt x="10083" y="26359"/>
                      </a:lnTo>
                      <a:lnTo>
                        <a:pt x="10102" y="26363"/>
                      </a:lnTo>
                      <a:lnTo>
                        <a:pt x="10120" y="26368"/>
                      </a:lnTo>
                      <a:lnTo>
                        <a:pt x="10129" y="26372"/>
                      </a:lnTo>
                      <a:lnTo>
                        <a:pt x="10136" y="26376"/>
                      </a:lnTo>
                      <a:lnTo>
                        <a:pt x="10142" y="26380"/>
                      </a:lnTo>
                      <a:lnTo>
                        <a:pt x="10145" y="26386"/>
                      </a:lnTo>
                      <a:lnTo>
                        <a:pt x="10146" y="26390"/>
                      </a:lnTo>
                      <a:lnTo>
                        <a:pt x="10146" y="26395"/>
                      </a:lnTo>
                      <a:lnTo>
                        <a:pt x="10145" y="26406"/>
                      </a:lnTo>
                      <a:lnTo>
                        <a:pt x="10144" y="26413"/>
                      </a:lnTo>
                      <a:lnTo>
                        <a:pt x="10145" y="26419"/>
                      </a:lnTo>
                      <a:lnTo>
                        <a:pt x="10147" y="26426"/>
                      </a:lnTo>
                      <a:lnTo>
                        <a:pt x="10152" y="26432"/>
                      </a:lnTo>
                      <a:lnTo>
                        <a:pt x="10158" y="26439"/>
                      </a:lnTo>
                      <a:lnTo>
                        <a:pt x="10166" y="26444"/>
                      </a:lnTo>
                      <a:lnTo>
                        <a:pt x="10176" y="26450"/>
                      </a:lnTo>
                      <a:lnTo>
                        <a:pt x="10185" y="26454"/>
                      </a:lnTo>
                      <a:lnTo>
                        <a:pt x="10197" y="26458"/>
                      </a:lnTo>
                      <a:lnTo>
                        <a:pt x="10209" y="26463"/>
                      </a:lnTo>
                      <a:lnTo>
                        <a:pt x="10221" y="26466"/>
                      </a:lnTo>
                      <a:lnTo>
                        <a:pt x="10233" y="26468"/>
                      </a:lnTo>
                      <a:lnTo>
                        <a:pt x="10245" y="26470"/>
                      </a:lnTo>
                      <a:lnTo>
                        <a:pt x="10256" y="26470"/>
                      </a:lnTo>
                      <a:lnTo>
                        <a:pt x="10266" y="26470"/>
                      </a:lnTo>
                      <a:lnTo>
                        <a:pt x="10275" y="26469"/>
                      </a:lnTo>
                      <a:lnTo>
                        <a:pt x="10283" y="26467"/>
                      </a:lnTo>
                      <a:lnTo>
                        <a:pt x="10288" y="26464"/>
                      </a:lnTo>
                      <a:lnTo>
                        <a:pt x="10289" y="26463"/>
                      </a:lnTo>
                      <a:lnTo>
                        <a:pt x="10291" y="26461"/>
                      </a:lnTo>
                      <a:lnTo>
                        <a:pt x="10288" y="26456"/>
                      </a:lnTo>
                      <a:lnTo>
                        <a:pt x="10281" y="26444"/>
                      </a:lnTo>
                      <a:lnTo>
                        <a:pt x="10276" y="26437"/>
                      </a:lnTo>
                      <a:lnTo>
                        <a:pt x="10274" y="26430"/>
                      </a:lnTo>
                      <a:lnTo>
                        <a:pt x="10273" y="26427"/>
                      </a:lnTo>
                      <a:lnTo>
                        <a:pt x="10273" y="26424"/>
                      </a:lnTo>
                      <a:lnTo>
                        <a:pt x="10274" y="26421"/>
                      </a:lnTo>
                      <a:lnTo>
                        <a:pt x="10276" y="26418"/>
                      </a:lnTo>
                      <a:lnTo>
                        <a:pt x="10279" y="26417"/>
                      </a:lnTo>
                      <a:lnTo>
                        <a:pt x="10282" y="26415"/>
                      </a:lnTo>
                      <a:lnTo>
                        <a:pt x="10291" y="26414"/>
                      </a:lnTo>
                      <a:lnTo>
                        <a:pt x="10299" y="26414"/>
                      </a:lnTo>
                      <a:lnTo>
                        <a:pt x="10309" y="26415"/>
                      </a:lnTo>
                      <a:lnTo>
                        <a:pt x="10329" y="26419"/>
                      </a:lnTo>
                      <a:lnTo>
                        <a:pt x="10343" y="26424"/>
                      </a:lnTo>
                      <a:lnTo>
                        <a:pt x="10350" y="26425"/>
                      </a:lnTo>
                      <a:lnTo>
                        <a:pt x="10357" y="26425"/>
                      </a:lnTo>
                      <a:lnTo>
                        <a:pt x="10363" y="26424"/>
                      </a:lnTo>
                      <a:lnTo>
                        <a:pt x="10369" y="26421"/>
                      </a:lnTo>
                      <a:lnTo>
                        <a:pt x="10374" y="26419"/>
                      </a:lnTo>
                      <a:lnTo>
                        <a:pt x="10380" y="26416"/>
                      </a:lnTo>
                      <a:lnTo>
                        <a:pt x="10389" y="26407"/>
                      </a:lnTo>
                      <a:lnTo>
                        <a:pt x="10400" y="26399"/>
                      </a:lnTo>
                      <a:lnTo>
                        <a:pt x="10411" y="26390"/>
                      </a:lnTo>
                      <a:lnTo>
                        <a:pt x="10417" y="26386"/>
                      </a:lnTo>
                      <a:lnTo>
                        <a:pt x="10424" y="26381"/>
                      </a:lnTo>
                      <a:lnTo>
                        <a:pt x="10432" y="26378"/>
                      </a:lnTo>
                      <a:lnTo>
                        <a:pt x="10440" y="26376"/>
                      </a:lnTo>
                      <a:lnTo>
                        <a:pt x="10458" y="26373"/>
                      </a:lnTo>
                      <a:lnTo>
                        <a:pt x="10474" y="26370"/>
                      </a:lnTo>
                      <a:lnTo>
                        <a:pt x="10508" y="26366"/>
                      </a:lnTo>
                      <a:lnTo>
                        <a:pt x="10524" y="26364"/>
                      </a:lnTo>
                      <a:lnTo>
                        <a:pt x="10541" y="26362"/>
                      </a:lnTo>
                      <a:lnTo>
                        <a:pt x="10557" y="26357"/>
                      </a:lnTo>
                      <a:lnTo>
                        <a:pt x="10575" y="26351"/>
                      </a:lnTo>
                      <a:lnTo>
                        <a:pt x="10593" y="26340"/>
                      </a:lnTo>
                      <a:lnTo>
                        <a:pt x="10606" y="26331"/>
                      </a:lnTo>
                      <a:lnTo>
                        <a:pt x="10621" y="26324"/>
                      </a:lnTo>
                      <a:lnTo>
                        <a:pt x="10636" y="26317"/>
                      </a:lnTo>
                      <a:lnTo>
                        <a:pt x="10641" y="26315"/>
                      </a:lnTo>
                      <a:lnTo>
                        <a:pt x="10646" y="26315"/>
                      </a:lnTo>
                      <a:lnTo>
                        <a:pt x="10651" y="26316"/>
                      </a:lnTo>
                      <a:lnTo>
                        <a:pt x="10653" y="26318"/>
                      </a:lnTo>
                      <a:lnTo>
                        <a:pt x="10654" y="26323"/>
                      </a:lnTo>
                      <a:lnTo>
                        <a:pt x="10654" y="26329"/>
                      </a:lnTo>
                      <a:lnTo>
                        <a:pt x="10654" y="26331"/>
                      </a:lnTo>
                      <a:lnTo>
                        <a:pt x="10655" y="26335"/>
                      </a:lnTo>
                      <a:lnTo>
                        <a:pt x="10656" y="26337"/>
                      </a:lnTo>
                      <a:lnTo>
                        <a:pt x="10659" y="26340"/>
                      </a:lnTo>
                      <a:lnTo>
                        <a:pt x="10667" y="26343"/>
                      </a:lnTo>
                      <a:lnTo>
                        <a:pt x="10678" y="26348"/>
                      </a:lnTo>
                      <a:lnTo>
                        <a:pt x="10691" y="26350"/>
                      </a:lnTo>
                      <a:lnTo>
                        <a:pt x="10706" y="26353"/>
                      </a:lnTo>
                      <a:lnTo>
                        <a:pt x="10739" y="26359"/>
                      </a:lnTo>
                      <a:lnTo>
                        <a:pt x="10772" y="26363"/>
                      </a:lnTo>
                      <a:lnTo>
                        <a:pt x="10790" y="26366"/>
                      </a:lnTo>
                      <a:lnTo>
                        <a:pt x="10805" y="26369"/>
                      </a:lnTo>
                      <a:lnTo>
                        <a:pt x="10818" y="26373"/>
                      </a:lnTo>
                      <a:lnTo>
                        <a:pt x="10829" y="26378"/>
                      </a:lnTo>
                      <a:lnTo>
                        <a:pt x="10838" y="26382"/>
                      </a:lnTo>
                      <a:lnTo>
                        <a:pt x="10841" y="26386"/>
                      </a:lnTo>
                      <a:lnTo>
                        <a:pt x="10844" y="26389"/>
                      </a:lnTo>
                      <a:lnTo>
                        <a:pt x="10848" y="26399"/>
                      </a:lnTo>
                      <a:lnTo>
                        <a:pt x="10851" y="26408"/>
                      </a:lnTo>
                      <a:lnTo>
                        <a:pt x="10858" y="26427"/>
                      </a:lnTo>
                      <a:lnTo>
                        <a:pt x="10861" y="26436"/>
                      </a:lnTo>
                      <a:lnTo>
                        <a:pt x="10867" y="26443"/>
                      </a:lnTo>
                      <a:lnTo>
                        <a:pt x="10874" y="26450"/>
                      </a:lnTo>
                      <a:lnTo>
                        <a:pt x="10885" y="26456"/>
                      </a:lnTo>
                      <a:lnTo>
                        <a:pt x="10900" y="26463"/>
                      </a:lnTo>
                      <a:lnTo>
                        <a:pt x="10917" y="26468"/>
                      </a:lnTo>
                      <a:lnTo>
                        <a:pt x="10933" y="26474"/>
                      </a:lnTo>
                      <a:lnTo>
                        <a:pt x="10949" y="26477"/>
                      </a:lnTo>
                      <a:lnTo>
                        <a:pt x="10956" y="26478"/>
                      </a:lnTo>
                      <a:lnTo>
                        <a:pt x="10960" y="26478"/>
                      </a:lnTo>
                      <a:lnTo>
                        <a:pt x="10963" y="26477"/>
                      </a:lnTo>
                      <a:lnTo>
                        <a:pt x="10965" y="26476"/>
                      </a:lnTo>
                      <a:lnTo>
                        <a:pt x="10966" y="26474"/>
                      </a:lnTo>
                      <a:lnTo>
                        <a:pt x="10965" y="26471"/>
                      </a:lnTo>
                      <a:lnTo>
                        <a:pt x="10963" y="26466"/>
                      </a:lnTo>
                      <a:lnTo>
                        <a:pt x="10957" y="26453"/>
                      </a:lnTo>
                      <a:lnTo>
                        <a:pt x="10955" y="26448"/>
                      </a:lnTo>
                      <a:lnTo>
                        <a:pt x="10955" y="26445"/>
                      </a:lnTo>
                      <a:lnTo>
                        <a:pt x="10956" y="26444"/>
                      </a:lnTo>
                      <a:lnTo>
                        <a:pt x="10959" y="26441"/>
                      </a:lnTo>
                      <a:lnTo>
                        <a:pt x="10963" y="26440"/>
                      </a:lnTo>
                      <a:lnTo>
                        <a:pt x="10968" y="26440"/>
                      </a:lnTo>
                      <a:lnTo>
                        <a:pt x="10971" y="26440"/>
                      </a:lnTo>
                      <a:lnTo>
                        <a:pt x="10975" y="26440"/>
                      </a:lnTo>
                      <a:lnTo>
                        <a:pt x="10978" y="26440"/>
                      </a:lnTo>
                      <a:lnTo>
                        <a:pt x="10983" y="26437"/>
                      </a:lnTo>
                      <a:lnTo>
                        <a:pt x="10986" y="26431"/>
                      </a:lnTo>
                      <a:lnTo>
                        <a:pt x="10998" y="26407"/>
                      </a:lnTo>
                      <a:lnTo>
                        <a:pt x="11004" y="26397"/>
                      </a:lnTo>
                      <a:lnTo>
                        <a:pt x="11012" y="26385"/>
                      </a:lnTo>
                      <a:lnTo>
                        <a:pt x="11015" y="26381"/>
                      </a:lnTo>
                      <a:lnTo>
                        <a:pt x="11019" y="26378"/>
                      </a:lnTo>
                      <a:lnTo>
                        <a:pt x="11027" y="26375"/>
                      </a:lnTo>
                      <a:lnTo>
                        <a:pt x="11037" y="26372"/>
                      </a:lnTo>
                      <a:lnTo>
                        <a:pt x="11048" y="26372"/>
                      </a:lnTo>
                      <a:lnTo>
                        <a:pt x="11068" y="26372"/>
                      </a:lnTo>
                      <a:lnTo>
                        <a:pt x="11088" y="26372"/>
                      </a:lnTo>
                      <a:lnTo>
                        <a:pt x="11104" y="26372"/>
                      </a:lnTo>
                      <a:lnTo>
                        <a:pt x="11113" y="26372"/>
                      </a:lnTo>
                      <a:lnTo>
                        <a:pt x="11116" y="26373"/>
                      </a:lnTo>
                      <a:lnTo>
                        <a:pt x="11117" y="26374"/>
                      </a:lnTo>
                      <a:lnTo>
                        <a:pt x="11117" y="26375"/>
                      </a:lnTo>
                      <a:lnTo>
                        <a:pt x="11117" y="26376"/>
                      </a:lnTo>
                      <a:lnTo>
                        <a:pt x="11116" y="26380"/>
                      </a:lnTo>
                      <a:lnTo>
                        <a:pt x="11115" y="26385"/>
                      </a:lnTo>
                      <a:lnTo>
                        <a:pt x="11116" y="26387"/>
                      </a:lnTo>
                      <a:lnTo>
                        <a:pt x="11117" y="26389"/>
                      </a:lnTo>
                      <a:lnTo>
                        <a:pt x="11119" y="26392"/>
                      </a:lnTo>
                      <a:lnTo>
                        <a:pt x="11123" y="26395"/>
                      </a:lnTo>
                      <a:lnTo>
                        <a:pt x="11131" y="26402"/>
                      </a:lnTo>
                      <a:lnTo>
                        <a:pt x="11141" y="26411"/>
                      </a:lnTo>
                      <a:lnTo>
                        <a:pt x="11163" y="26431"/>
                      </a:lnTo>
                      <a:lnTo>
                        <a:pt x="11174" y="26441"/>
                      </a:lnTo>
                      <a:lnTo>
                        <a:pt x="11185" y="26449"/>
                      </a:lnTo>
                      <a:lnTo>
                        <a:pt x="11190" y="26451"/>
                      </a:lnTo>
                      <a:lnTo>
                        <a:pt x="11195" y="26453"/>
                      </a:lnTo>
                      <a:lnTo>
                        <a:pt x="11200" y="26454"/>
                      </a:lnTo>
                      <a:lnTo>
                        <a:pt x="11204" y="26453"/>
                      </a:lnTo>
                      <a:lnTo>
                        <a:pt x="11208" y="26453"/>
                      </a:lnTo>
                      <a:lnTo>
                        <a:pt x="11214" y="26453"/>
                      </a:lnTo>
                      <a:lnTo>
                        <a:pt x="11224" y="26455"/>
                      </a:lnTo>
                      <a:lnTo>
                        <a:pt x="11228" y="26455"/>
                      </a:lnTo>
                      <a:lnTo>
                        <a:pt x="11232" y="26454"/>
                      </a:lnTo>
                      <a:lnTo>
                        <a:pt x="11237" y="26452"/>
                      </a:lnTo>
                      <a:lnTo>
                        <a:pt x="11240" y="26446"/>
                      </a:lnTo>
                      <a:lnTo>
                        <a:pt x="11243" y="26436"/>
                      </a:lnTo>
                      <a:lnTo>
                        <a:pt x="11249" y="26424"/>
                      </a:lnTo>
                      <a:lnTo>
                        <a:pt x="11253" y="26418"/>
                      </a:lnTo>
                      <a:lnTo>
                        <a:pt x="11256" y="26414"/>
                      </a:lnTo>
                      <a:lnTo>
                        <a:pt x="11262" y="26411"/>
                      </a:lnTo>
                      <a:lnTo>
                        <a:pt x="11268" y="26408"/>
                      </a:lnTo>
                      <a:lnTo>
                        <a:pt x="11276" y="26408"/>
                      </a:lnTo>
                      <a:lnTo>
                        <a:pt x="11283" y="26410"/>
                      </a:lnTo>
                      <a:lnTo>
                        <a:pt x="11291" y="26413"/>
                      </a:lnTo>
                      <a:lnTo>
                        <a:pt x="11300" y="26416"/>
                      </a:lnTo>
                      <a:lnTo>
                        <a:pt x="11315" y="26427"/>
                      </a:lnTo>
                      <a:lnTo>
                        <a:pt x="11330" y="26439"/>
                      </a:lnTo>
                      <a:lnTo>
                        <a:pt x="11345" y="26449"/>
                      </a:lnTo>
                      <a:lnTo>
                        <a:pt x="11354" y="26453"/>
                      </a:lnTo>
                      <a:lnTo>
                        <a:pt x="11361" y="26456"/>
                      </a:lnTo>
                      <a:lnTo>
                        <a:pt x="11369" y="26458"/>
                      </a:lnTo>
                      <a:lnTo>
                        <a:pt x="11377" y="26458"/>
                      </a:lnTo>
                      <a:lnTo>
                        <a:pt x="11384" y="26456"/>
                      </a:lnTo>
                      <a:lnTo>
                        <a:pt x="11391" y="26453"/>
                      </a:lnTo>
                      <a:lnTo>
                        <a:pt x="11400" y="26445"/>
                      </a:lnTo>
                      <a:lnTo>
                        <a:pt x="11406" y="26439"/>
                      </a:lnTo>
                      <a:lnTo>
                        <a:pt x="11415" y="26428"/>
                      </a:lnTo>
                      <a:lnTo>
                        <a:pt x="11419" y="26424"/>
                      </a:lnTo>
                      <a:lnTo>
                        <a:pt x="11425" y="26420"/>
                      </a:lnTo>
                      <a:lnTo>
                        <a:pt x="11434" y="26417"/>
                      </a:lnTo>
                      <a:lnTo>
                        <a:pt x="11448" y="26415"/>
                      </a:lnTo>
                      <a:lnTo>
                        <a:pt x="11456" y="26415"/>
                      </a:lnTo>
                      <a:lnTo>
                        <a:pt x="11463" y="26416"/>
                      </a:lnTo>
                      <a:lnTo>
                        <a:pt x="11480" y="26419"/>
                      </a:lnTo>
                      <a:lnTo>
                        <a:pt x="11497" y="26426"/>
                      </a:lnTo>
                      <a:lnTo>
                        <a:pt x="11513" y="26432"/>
                      </a:lnTo>
                      <a:lnTo>
                        <a:pt x="11531" y="26438"/>
                      </a:lnTo>
                      <a:lnTo>
                        <a:pt x="11547" y="26443"/>
                      </a:lnTo>
                      <a:lnTo>
                        <a:pt x="11554" y="26444"/>
                      </a:lnTo>
                      <a:lnTo>
                        <a:pt x="11561" y="26444"/>
                      </a:lnTo>
                      <a:lnTo>
                        <a:pt x="11569" y="26444"/>
                      </a:lnTo>
                      <a:lnTo>
                        <a:pt x="11574" y="26442"/>
                      </a:lnTo>
                      <a:lnTo>
                        <a:pt x="11573" y="26440"/>
                      </a:lnTo>
                      <a:lnTo>
                        <a:pt x="11570" y="26433"/>
                      </a:lnTo>
                      <a:lnTo>
                        <a:pt x="11565" y="26425"/>
                      </a:lnTo>
                      <a:lnTo>
                        <a:pt x="11562" y="26415"/>
                      </a:lnTo>
                      <a:lnTo>
                        <a:pt x="11560" y="26407"/>
                      </a:lnTo>
                      <a:lnTo>
                        <a:pt x="11561" y="26404"/>
                      </a:lnTo>
                      <a:lnTo>
                        <a:pt x="11561" y="26402"/>
                      </a:lnTo>
                      <a:lnTo>
                        <a:pt x="11563" y="26401"/>
                      </a:lnTo>
                      <a:lnTo>
                        <a:pt x="11566" y="26401"/>
                      </a:lnTo>
                      <a:lnTo>
                        <a:pt x="11572" y="26403"/>
                      </a:lnTo>
                      <a:lnTo>
                        <a:pt x="11577" y="26406"/>
                      </a:lnTo>
                      <a:lnTo>
                        <a:pt x="11586" y="26412"/>
                      </a:lnTo>
                      <a:lnTo>
                        <a:pt x="11595" y="26416"/>
                      </a:lnTo>
                      <a:lnTo>
                        <a:pt x="11614" y="26423"/>
                      </a:lnTo>
                      <a:lnTo>
                        <a:pt x="11634" y="26428"/>
                      </a:lnTo>
                      <a:lnTo>
                        <a:pt x="11643" y="26431"/>
                      </a:lnTo>
                      <a:lnTo>
                        <a:pt x="11653" y="26434"/>
                      </a:lnTo>
                      <a:lnTo>
                        <a:pt x="11675" y="26444"/>
                      </a:lnTo>
                      <a:lnTo>
                        <a:pt x="11686" y="26448"/>
                      </a:lnTo>
                      <a:lnTo>
                        <a:pt x="11697" y="26452"/>
                      </a:lnTo>
                      <a:lnTo>
                        <a:pt x="11707" y="26454"/>
                      </a:lnTo>
                      <a:lnTo>
                        <a:pt x="11719" y="26455"/>
                      </a:lnTo>
                      <a:lnTo>
                        <a:pt x="11731" y="26455"/>
                      </a:lnTo>
                      <a:lnTo>
                        <a:pt x="11743" y="26453"/>
                      </a:lnTo>
                      <a:lnTo>
                        <a:pt x="11744" y="26452"/>
                      </a:lnTo>
                      <a:lnTo>
                        <a:pt x="11745" y="26451"/>
                      </a:lnTo>
                      <a:lnTo>
                        <a:pt x="11747" y="26446"/>
                      </a:lnTo>
                      <a:lnTo>
                        <a:pt x="11745" y="26440"/>
                      </a:lnTo>
                      <a:lnTo>
                        <a:pt x="11743" y="26431"/>
                      </a:lnTo>
                      <a:lnTo>
                        <a:pt x="11740" y="26415"/>
                      </a:lnTo>
                      <a:lnTo>
                        <a:pt x="11739" y="26408"/>
                      </a:lnTo>
                      <a:lnTo>
                        <a:pt x="11738" y="26402"/>
                      </a:lnTo>
                      <a:lnTo>
                        <a:pt x="11744" y="26374"/>
                      </a:lnTo>
                      <a:lnTo>
                        <a:pt x="11748" y="26355"/>
                      </a:lnTo>
                      <a:lnTo>
                        <a:pt x="11750" y="26337"/>
                      </a:lnTo>
                      <a:lnTo>
                        <a:pt x="11750" y="26328"/>
                      </a:lnTo>
                      <a:lnTo>
                        <a:pt x="11750" y="26319"/>
                      </a:lnTo>
                      <a:lnTo>
                        <a:pt x="11749" y="26311"/>
                      </a:lnTo>
                      <a:lnTo>
                        <a:pt x="11747" y="26302"/>
                      </a:lnTo>
                      <a:lnTo>
                        <a:pt x="11743" y="26296"/>
                      </a:lnTo>
                      <a:lnTo>
                        <a:pt x="11740" y="26289"/>
                      </a:lnTo>
                      <a:lnTo>
                        <a:pt x="11735" y="26284"/>
                      </a:lnTo>
                      <a:lnTo>
                        <a:pt x="11728" y="26278"/>
                      </a:lnTo>
                      <a:lnTo>
                        <a:pt x="11724" y="26277"/>
                      </a:lnTo>
                      <a:lnTo>
                        <a:pt x="11719" y="26277"/>
                      </a:lnTo>
                      <a:lnTo>
                        <a:pt x="11705" y="26277"/>
                      </a:lnTo>
                      <a:lnTo>
                        <a:pt x="11690" y="26277"/>
                      </a:lnTo>
                      <a:lnTo>
                        <a:pt x="11674" y="26278"/>
                      </a:lnTo>
                      <a:lnTo>
                        <a:pt x="11660" y="26277"/>
                      </a:lnTo>
                      <a:lnTo>
                        <a:pt x="11654" y="26275"/>
                      </a:lnTo>
                      <a:lnTo>
                        <a:pt x="11649" y="26273"/>
                      </a:lnTo>
                      <a:lnTo>
                        <a:pt x="11646" y="26271"/>
                      </a:lnTo>
                      <a:lnTo>
                        <a:pt x="11645" y="26266"/>
                      </a:lnTo>
                      <a:lnTo>
                        <a:pt x="11645" y="26261"/>
                      </a:lnTo>
                      <a:lnTo>
                        <a:pt x="11647" y="26254"/>
                      </a:lnTo>
                      <a:lnTo>
                        <a:pt x="11651" y="26249"/>
                      </a:lnTo>
                      <a:lnTo>
                        <a:pt x="11660" y="26240"/>
                      </a:lnTo>
                      <a:lnTo>
                        <a:pt x="11683" y="26222"/>
                      </a:lnTo>
                      <a:lnTo>
                        <a:pt x="11704" y="26204"/>
                      </a:lnTo>
                      <a:lnTo>
                        <a:pt x="11711" y="26198"/>
                      </a:lnTo>
                      <a:lnTo>
                        <a:pt x="11712" y="26197"/>
                      </a:lnTo>
                      <a:lnTo>
                        <a:pt x="11713" y="26195"/>
                      </a:lnTo>
                      <a:lnTo>
                        <a:pt x="11710" y="26189"/>
                      </a:lnTo>
                      <a:lnTo>
                        <a:pt x="11706" y="26184"/>
                      </a:lnTo>
                      <a:lnTo>
                        <a:pt x="11702" y="26178"/>
                      </a:lnTo>
                      <a:lnTo>
                        <a:pt x="11698" y="26174"/>
                      </a:lnTo>
                      <a:lnTo>
                        <a:pt x="11689" y="26168"/>
                      </a:lnTo>
                      <a:lnTo>
                        <a:pt x="11683" y="26160"/>
                      </a:lnTo>
                      <a:lnTo>
                        <a:pt x="11679" y="26157"/>
                      </a:lnTo>
                      <a:lnTo>
                        <a:pt x="11678" y="26152"/>
                      </a:lnTo>
                      <a:lnTo>
                        <a:pt x="11677" y="26148"/>
                      </a:lnTo>
                      <a:lnTo>
                        <a:pt x="11678" y="26143"/>
                      </a:lnTo>
                      <a:lnTo>
                        <a:pt x="11681" y="26137"/>
                      </a:lnTo>
                      <a:lnTo>
                        <a:pt x="11686" y="26130"/>
                      </a:lnTo>
                      <a:lnTo>
                        <a:pt x="11692" y="26122"/>
                      </a:lnTo>
                      <a:lnTo>
                        <a:pt x="11701" y="26112"/>
                      </a:lnTo>
                      <a:lnTo>
                        <a:pt x="11713" y="26100"/>
                      </a:lnTo>
                      <a:lnTo>
                        <a:pt x="11722" y="26091"/>
                      </a:lnTo>
                      <a:lnTo>
                        <a:pt x="11728" y="26083"/>
                      </a:lnTo>
                      <a:lnTo>
                        <a:pt x="11731" y="26074"/>
                      </a:lnTo>
                      <a:lnTo>
                        <a:pt x="11734" y="26066"/>
                      </a:lnTo>
                      <a:lnTo>
                        <a:pt x="11732" y="26056"/>
                      </a:lnTo>
                      <a:lnTo>
                        <a:pt x="11730" y="26043"/>
                      </a:lnTo>
                      <a:lnTo>
                        <a:pt x="11726" y="26028"/>
                      </a:lnTo>
                      <a:lnTo>
                        <a:pt x="11725" y="26019"/>
                      </a:lnTo>
                      <a:lnTo>
                        <a:pt x="11725" y="26009"/>
                      </a:lnTo>
                      <a:lnTo>
                        <a:pt x="11727" y="25999"/>
                      </a:lnTo>
                      <a:lnTo>
                        <a:pt x="11731" y="25991"/>
                      </a:lnTo>
                      <a:lnTo>
                        <a:pt x="11737" y="25981"/>
                      </a:lnTo>
                      <a:lnTo>
                        <a:pt x="11742" y="25973"/>
                      </a:lnTo>
                      <a:lnTo>
                        <a:pt x="11749" y="25966"/>
                      </a:lnTo>
                      <a:lnTo>
                        <a:pt x="11755" y="25960"/>
                      </a:lnTo>
                      <a:lnTo>
                        <a:pt x="11760" y="25958"/>
                      </a:lnTo>
                      <a:lnTo>
                        <a:pt x="11765" y="25957"/>
                      </a:lnTo>
                      <a:lnTo>
                        <a:pt x="11770" y="25957"/>
                      </a:lnTo>
                      <a:lnTo>
                        <a:pt x="11777" y="25957"/>
                      </a:lnTo>
                      <a:lnTo>
                        <a:pt x="11792" y="25959"/>
                      </a:lnTo>
                      <a:lnTo>
                        <a:pt x="11809" y="25964"/>
                      </a:lnTo>
                      <a:lnTo>
                        <a:pt x="11841" y="25974"/>
                      </a:lnTo>
                      <a:lnTo>
                        <a:pt x="11863" y="25982"/>
                      </a:lnTo>
                      <a:lnTo>
                        <a:pt x="11877" y="25986"/>
                      </a:lnTo>
                      <a:lnTo>
                        <a:pt x="11888" y="25991"/>
                      </a:lnTo>
                      <a:lnTo>
                        <a:pt x="11896" y="25995"/>
                      </a:lnTo>
                      <a:lnTo>
                        <a:pt x="11905" y="26000"/>
                      </a:lnTo>
                      <a:lnTo>
                        <a:pt x="11913" y="26007"/>
                      </a:lnTo>
                      <a:lnTo>
                        <a:pt x="11920" y="26013"/>
                      </a:lnTo>
                      <a:lnTo>
                        <a:pt x="11936" y="26030"/>
                      </a:lnTo>
                      <a:lnTo>
                        <a:pt x="11939" y="26031"/>
                      </a:lnTo>
                      <a:lnTo>
                        <a:pt x="11942" y="26032"/>
                      </a:lnTo>
                      <a:lnTo>
                        <a:pt x="11949" y="26030"/>
                      </a:lnTo>
                      <a:lnTo>
                        <a:pt x="11959" y="26026"/>
                      </a:lnTo>
                      <a:lnTo>
                        <a:pt x="11970" y="26022"/>
                      </a:lnTo>
                      <a:lnTo>
                        <a:pt x="11992" y="26011"/>
                      </a:lnTo>
                      <a:lnTo>
                        <a:pt x="12000" y="26008"/>
                      </a:lnTo>
                      <a:lnTo>
                        <a:pt x="12007" y="26006"/>
                      </a:lnTo>
                      <a:lnTo>
                        <a:pt x="12020" y="26007"/>
                      </a:lnTo>
                      <a:lnTo>
                        <a:pt x="12032" y="26008"/>
                      </a:lnTo>
                      <a:lnTo>
                        <a:pt x="12043" y="26012"/>
                      </a:lnTo>
                      <a:lnTo>
                        <a:pt x="12051" y="26017"/>
                      </a:lnTo>
                      <a:lnTo>
                        <a:pt x="12061" y="26022"/>
                      </a:lnTo>
                      <a:lnTo>
                        <a:pt x="12070" y="26029"/>
                      </a:lnTo>
                      <a:lnTo>
                        <a:pt x="12089" y="26042"/>
                      </a:lnTo>
                      <a:lnTo>
                        <a:pt x="12111" y="26057"/>
                      </a:lnTo>
                      <a:lnTo>
                        <a:pt x="12133" y="26072"/>
                      </a:lnTo>
                      <a:lnTo>
                        <a:pt x="12175" y="26106"/>
                      </a:lnTo>
                      <a:lnTo>
                        <a:pt x="12197" y="26122"/>
                      </a:lnTo>
                      <a:lnTo>
                        <a:pt x="12220" y="26137"/>
                      </a:lnTo>
                      <a:lnTo>
                        <a:pt x="12230" y="26144"/>
                      </a:lnTo>
                      <a:lnTo>
                        <a:pt x="12242" y="26150"/>
                      </a:lnTo>
                      <a:lnTo>
                        <a:pt x="12254" y="26156"/>
                      </a:lnTo>
                      <a:lnTo>
                        <a:pt x="12266" y="26160"/>
                      </a:lnTo>
                      <a:lnTo>
                        <a:pt x="12273" y="26161"/>
                      </a:lnTo>
                      <a:lnTo>
                        <a:pt x="12278" y="26161"/>
                      </a:lnTo>
                      <a:lnTo>
                        <a:pt x="12281" y="26161"/>
                      </a:lnTo>
                      <a:lnTo>
                        <a:pt x="12285" y="26159"/>
                      </a:lnTo>
                      <a:lnTo>
                        <a:pt x="12286" y="26156"/>
                      </a:lnTo>
                      <a:lnTo>
                        <a:pt x="12287" y="26151"/>
                      </a:lnTo>
                      <a:lnTo>
                        <a:pt x="12288" y="26142"/>
                      </a:lnTo>
                      <a:lnTo>
                        <a:pt x="12287" y="26131"/>
                      </a:lnTo>
                      <a:lnTo>
                        <a:pt x="12288" y="26119"/>
                      </a:lnTo>
                      <a:lnTo>
                        <a:pt x="12289" y="26114"/>
                      </a:lnTo>
                      <a:lnTo>
                        <a:pt x="12291" y="26109"/>
                      </a:lnTo>
                      <a:lnTo>
                        <a:pt x="12293" y="26106"/>
                      </a:lnTo>
                      <a:lnTo>
                        <a:pt x="12298" y="26102"/>
                      </a:lnTo>
                      <a:lnTo>
                        <a:pt x="12302" y="26100"/>
                      </a:lnTo>
                      <a:lnTo>
                        <a:pt x="12307" y="26099"/>
                      </a:lnTo>
                      <a:lnTo>
                        <a:pt x="12313" y="26099"/>
                      </a:lnTo>
                      <a:lnTo>
                        <a:pt x="12318" y="26099"/>
                      </a:lnTo>
                      <a:lnTo>
                        <a:pt x="12330" y="26104"/>
                      </a:lnTo>
                      <a:lnTo>
                        <a:pt x="12342" y="26110"/>
                      </a:lnTo>
                      <a:lnTo>
                        <a:pt x="12354" y="26117"/>
                      </a:lnTo>
                      <a:lnTo>
                        <a:pt x="12366" y="26124"/>
                      </a:lnTo>
                      <a:lnTo>
                        <a:pt x="12376" y="26131"/>
                      </a:lnTo>
                      <a:lnTo>
                        <a:pt x="12384" y="26136"/>
                      </a:lnTo>
                      <a:lnTo>
                        <a:pt x="12396" y="26143"/>
                      </a:lnTo>
                      <a:lnTo>
                        <a:pt x="12408" y="26150"/>
                      </a:lnTo>
                      <a:lnTo>
                        <a:pt x="12429" y="26162"/>
                      </a:lnTo>
                      <a:lnTo>
                        <a:pt x="12440" y="26168"/>
                      </a:lnTo>
                      <a:lnTo>
                        <a:pt x="12452" y="26172"/>
                      </a:lnTo>
                      <a:lnTo>
                        <a:pt x="12466" y="26174"/>
                      </a:lnTo>
                      <a:lnTo>
                        <a:pt x="12481" y="26175"/>
                      </a:lnTo>
                      <a:lnTo>
                        <a:pt x="12496" y="26175"/>
                      </a:lnTo>
                      <a:lnTo>
                        <a:pt x="12512" y="26173"/>
                      </a:lnTo>
                      <a:lnTo>
                        <a:pt x="12547" y="26170"/>
                      </a:lnTo>
                      <a:lnTo>
                        <a:pt x="12565" y="26169"/>
                      </a:lnTo>
                      <a:lnTo>
                        <a:pt x="12581" y="26170"/>
                      </a:lnTo>
                      <a:lnTo>
                        <a:pt x="12590" y="26171"/>
                      </a:lnTo>
                      <a:lnTo>
                        <a:pt x="12597" y="26172"/>
                      </a:lnTo>
                      <a:lnTo>
                        <a:pt x="12604" y="26175"/>
                      </a:lnTo>
                      <a:lnTo>
                        <a:pt x="12610" y="26178"/>
                      </a:lnTo>
                      <a:lnTo>
                        <a:pt x="12618" y="26183"/>
                      </a:lnTo>
                      <a:lnTo>
                        <a:pt x="12625" y="26189"/>
                      </a:lnTo>
                      <a:lnTo>
                        <a:pt x="12638" y="26202"/>
                      </a:lnTo>
                      <a:lnTo>
                        <a:pt x="12652" y="26216"/>
                      </a:lnTo>
                      <a:lnTo>
                        <a:pt x="12660" y="26223"/>
                      </a:lnTo>
                      <a:lnTo>
                        <a:pt x="12669" y="26229"/>
                      </a:lnTo>
                      <a:lnTo>
                        <a:pt x="12676" y="26234"/>
                      </a:lnTo>
                      <a:lnTo>
                        <a:pt x="12683" y="26238"/>
                      </a:lnTo>
                      <a:lnTo>
                        <a:pt x="12687" y="26244"/>
                      </a:lnTo>
                      <a:lnTo>
                        <a:pt x="12691" y="26248"/>
                      </a:lnTo>
                      <a:lnTo>
                        <a:pt x="12698" y="26258"/>
                      </a:lnTo>
                      <a:lnTo>
                        <a:pt x="12702" y="26267"/>
                      </a:lnTo>
                      <a:lnTo>
                        <a:pt x="12709" y="26289"/>
                      </a:lnTo>
                      <a:lnTo>
                        <a:pt x="12714" y="26301"/>
                      </a:lnTo>
                      <a:lnTo>
                        <a:pt x="12723" y="26313"/>
                      </a:lnTo>
                      <a:lnTo>
                        <a:pt x="12738" y="26330"/>
                      </a:lnTo>
                      <a:lnTo>
                        <a:pt x="12746" y="26338"/>
                      </a:lnTo>
                      <a:lnTo>
                        <a:pt x="12754" y="26346"/>
                      </a:lnTo>
                      <a:lnTo>
                        <a:pt x="12763" y="26352"/>
                      </a:lnTo>
                      <a:lnTo>
                        <a:pt x="12772" y="26359"/>
                      </a:lnTo>
                      <a:lnTo>
                        <a:pt x="12782" y="26363"/>
                      </a:lnTo>
                      <a:lnTo>
                        <a:pt x="12790" y="26367"/>
                      </a:lnTo>
                      <a:lnTo>
                        <a:pt x="12800" y="26370"/>
                      </a:lnTo>
                      <a:lnTo>
                        <a:pt x="12811" y="26372"/>
                      </a:lnTo>
                      <a:lnTo>
                        <a:pt x="12821" y="26373"/>
                      </a:lnTo>
                      <a:lnTo>
                        <a:pt x="12831" y="26373"/>
                      </a:lnTo>
                      <a:lnTo>
                        <a:pt x="12841" y="26370"/>
                      </a:lnTo>
                      <a:lnTo>
                        <a:pt x="12852" y="26367"/>
                      </a:lnTo>
                      <a:lnTo>
                        <a:pt x="12864" y="26363"/>
                      </a:lnTo>
                      <a:lnTo>
                        <a:pt x="12875" y="26356"/>
                      </a:lnTo>
                      <a:lnTo>
                        <a:pt x="12884" y="26352"/>
                      </a:lnTo>
                      <a:lnTo>
                        <a:pt x="12892" y="26349"/>
                      </a:lnTo>
                      <a:lnTo>
                        <a:pt x="12900" y="26347"/>
                      </a:lnTo>
                      <a:lnTo>
                        <a:pt x="12907" y="26346"/>
                      </a:lnTo>
                      <a:lnTo>
                        <a:pt x="12915" y="26346"/>
                      </a:lnTo>
                      <a:lnTo>
                        <a:pt x="12923" y="26346"/>
                      </a:lnTo>
                      <a:lnTo>
                        <a:pt x="12938" y="26348"/>
                      </a:lnTo>
                      <a:lnTo>
                        <a:pt x="12952" y="26350"/>
                      </a:lnTo>
                      <a:lnTo>
                        <a:pt x="12959" y="26351"/>
                      </a:lnTo>
                      <a:lnTo>
                        <a:pt x="12967" y="26351"/>
                      </a:lnTo>
                      <a:lnTo>
                        <a:pt x="12975" y="26350"/>
                      </a:lnTo>
                      <a:lnTo>
                        <a:pt x="12982" y="26348"/>
                      </a:lnTo>
                      <a:lnTo>
                        <a:pt x="12990" y="26344"/>
                      </a:lnTo>
                      <a:lnTo>
                        <a:pt x="12997" y="26340"/>
                      </a:lnTo>
                      <a:lnTo>
                        <a:pt x="13002" y="26338"/>
                      </a:lnTo>
                      <a:lnTo>
                        <a:pt x="13007" y="26336"/>
                      </a:lnTo>
                      <a:lnTo>
                        <a:pt x="13019" y="26332"/>
                      </a:lnTo>
                      <a:lnTo>
                        <a:pt x="13032" y="26331"/>
                      </a:lnTo>
                      <a:lnTo>
                        <a:pt x="13047" y="26331"/>
                      </a:lnTo>
                      <a:lnTo>
                        <a:pt x="13077" y="26331"/>
                      </a:lnTo>
                      <a:lnTo>
                        <a:pt x="13099" y="26334"/>
                      </a:lnTo>
                      <a:lnTo>
                        <a:pt x="13114" y="26336"/>
                      </a:lnTo>
                      <a:lnTo>
                        <a:pt x="13125" y="26338"/>
                      </a:lnTo>
                      <a:lnTo>
                        <a:pt x="13135" y="26342"/>
                      </a:lnTo>
                      <a:lnTo>
                        <a:pt x="13143" y="26347"/>
                      </a:lnTo>
                      <a:lnTo>
                        <a:pt x="13148" y="26353"/>
                      </a:lnTo>
                      <a:lnTo>
                        <a:pt x="13154" y="26362"/>
                      </a:lnTo>
                      <a:lnTo>
                        <a:pt x="13158" y="26372"/>
                      </a:lnTo>
                      <a:lnTo>
                        <a:pt x="13163" y="26382"/>
                      </a:lnTo>
                      <a:lnTo>
                        <a:pt x="13166" y="26387"/>
                      </a:lnTo>
                      <a:lnTo>
                        <a:pt x="13169" y="26391"/>
                      </a:lnTo>
                      <a:lnTo>
                        <a:pt x="13173" y="26393"/>
                      </a:lnTo>
                      <a:lnTo>
                        <a:pt x="13178" y="26397"/>
                      </a:lnTo>
                      <a:lnTo>
                        <a:pt x="13189" y="26401"/>
                      </a:lnTo>
                      <a:lnTo>
                        <a:pt x="13202" y="26404"/>
                      </a:lnTo>
                      <a:lnTo>
                        <a:pt x="13216" y="26407"/>
                      </a:lnTo>
                      <a:lnTo>
                        <a:pt x="13229" y="26411"/>
                      </a:lnTo>
                      <a:lnTo>
                        <a:pt x="13239" y="26416"/>
                      </a:lnTo>
                      <a:lnTo>
                        <a:pt x="13244" y="26418"/>
                      </a:lnTo>
                      <a:lnTo>
                        <a:pt x="13247" y="26423"/>
                      </a:lnTo>
                      <a:lnTo>
                        <a:pt x="13251" y="26429"/>
                      </a:lnTo>
                      <a:lnTo>
                        <a:pt x="13255" y="26438"/>
                      </a:lnTo>
                      <a:lnTo>
                        <a:pt x="13257" y="26448"/>
                      </a:lnTo>
                      <a:lnTo>
                        <a:pt x="13258" y="26457"/>
                      </a:lnTo>
                      <a:lnTo>
                        <a:pt x="13261" y="26478"/>
                      </a:lnTo>
                      <a:lnTo>
                        <a:pt x="13263" y="26487"/>
                      </a:lnTo>
                      <a:lnTo>
                        <a:pt x="13268" y="26495"/>
                      </a:lnTo>
                      <a:lnTo>
                        <a:pt x="13273" y="26504"/>
                      </a:lnTo>
                      <a:lnTo>
                        <a:pt x="13282" y="26512"/>
                      </a:lnTo>
                      <a:lnTo>
                        <a:pt x="13300" y="26528"/>
                      </a:lnTo>
                      <a:lnTo>
                        <a:pt x="13310" y="26535"/>
                      </a:lnTo>
                      <a:lnTo>
                        <a:pt x="13317" y="26543"/>
                      </a:lnTo>
                      <a:lnTo>
                        <a:pt x="13324" y="26552"/>
                      </a:lnTo>
                      <a:lnTo>
                        <a:pt x="13326" y="26556"/>
                      </a:lnTo>
                      <a:lnTo>
                        <a:pt x="13327" y="26560"/>
                      </a:lnTo>
                      <a:lnTo>
                        <a:pt x="13334" y="26586"/>
                      </a:lnTo>
                      <a:lnTo>
                        <a:pt x="13339" y="26606"/>
                      </a:lnTo>
                      <a:lnTo>
                        <a:pt x="13347" y="26627"/>
                      </a:lnTo>
                      <a:lnTo>
                        <a:pt x="13354" y="26646"/>
                      </a:lnTo>
                      <a:lnTo>
                        <a:pt x="13362" y="26662"/>
                      </a:lnTo>
                      <a:lnTo>
                        <a:pt x="13365" y="26669"/>
                      </a:lnTo>
                      <a:lnTo>
                        <a:pt x="13370" y="26674"/>
                      </a:lnTo>
                      <a:lnTo>
                        <a:pt x="13373" y="26678"/>
                      </a:lnTo>
                      <a:lnTo>
                        <a:pt x="13376" y="26679"/>
                      </a:lnTo>
                      <a:lnTo>
                        <a:pt x="13396" y="26680"/>
                      </a:lnTo>
                      <a:lnTo>
                        <a:pt x="13410" y="26680"/>
                      </a:lnTo>
                      <a:lnTo>
                        <a:pt x="13425" y="26679"/>
                      </a:lnTo>
                      <a:lnTo>
                        <a:pt x="13432" y="26676"/>
                      </a:lnTo>
                      <a:lnTo>
                        <a:pt x="13439" y="26675"/>
                      </a:lnTo>
                      <a:lnTo>
                        <a:pt x="13446" y="26672"/>
                      </a:lnTo>
                      <a:lnTo>
                        <a:pt x="13450" y="26669"/>
                      </a:lnTo>
                      <a:lnTo>
                        <a:pt x="13454" y="26663"/>
                      </a:lnTo>
                      <a:lnTo>
                        <a:pt x="13456" y="26658"/>
                      </a:lnTo>
                      <a:lnTo>
                        <a:pt x="13457" y="26652"/>
                      </a:lnTo>
                      <a:lnTo>
                        <a:pt x="13456" y="26644"/>
                      </a:lnTo>
                      <a:lnTo>
                        <a:pt x="13455" y="26635"/>
                      </a:lnTo>
                      <a:lnTo>
                        <a:pt x="13454" y="26627"/>
                      </a:lnTo>
                      <a:lnTo>
                        <a:pt x="13455" y="26617"/>
                      </a:lnTo>
                      <a:lnTo>
                        <a:pt x="13456" y="26607"/>
                      </a:lnTo>
                      <a:lnTo>
                        <a:pt x="13460" y="26588"/>
                      </a:lnTo>
                      <a:lnTo>
                        <a:pt x="13464" y="26571"/>
                      </a:lnTo>
                      <a:lnTo>
                        <a:pt x="13465" y="26568"/>
                      </a:lnTo>
                      <a:lnTo>
                        <a:pt x="13467" y="26566"/>
                      </a:lnTo>
                      <a:lnTo>
                        <a:pt x="13473" y="26561"/>
                      </a:lnTo>
                      <a:lnTo>
                        <a:pt x="13479" y="26560"/>
                      </a:lnTo>
                      <a:lnTo>
                        <a:pt x="13486" y="26559"/>
                      </a:lnTo>
                      <a:lnTo>
                        <a:pt x="13501" y="26560"/>
                      </a:lnTo>
                      <a:lnTo>
                        <a:pt x="13508" y="26561"/>
                      </a:lnTo>
                      <a:lnTo>
                        <a:pt x="13516" y="26560"/>
                      </a:lnTo>
                      <a:lnTo>
                        <a:pt x="13533" y="26558"/>
                      </a:lnTo>
                      <a:lnTo>
                        <a:pt x="13551" y="26557"/>
                      </a:lnTo>
                      <a:lnTo>
                        <a:pt x="13568" y="26557"/>
                      </a:lnTo>
                      <a:lnTo>
                        <a:pt x="13584" y="26559"/>
                      </a:lnTo>
                      <a:lnTo>
                        <a:pt x="13601" y="26564"/>
                      </a:lnTo>
                      <a:lnTo>
                        <a:pt x="13616" y="26569"/>
                      </a:lnTo>
                      <a:lnTo>
                        <a:pt x="13622" y="26573"/>
                      </a:lnTo>
                      <a:lnTo>
                        <a:pt x="13630" y="26578"/>
                      </a:lnTo>
                      <a:lnTo>
                        <a:pt x="13636" y="26583"/>
                      </a:lnTo>
                      <a:lnTo>
                        <a:pt x="13644" y="26590"/>
                      </a:lnTo>
                      <a:lnTo>
                        <a:pt x="13651" y="26596"/>
                      </a:lnTo>
                      <a:lnTo>
                        <a:pt x="13658" y="26603"/>
                      </a:lnTo>
                      <a:lnTo>
                        <a:pt x="13667" y="26607"/>
                      </a:lnTo>
                      <a:lnTo>
                        <a:pt x="13676" y="26611"/>
                      </a:lnTo>
                      <a:lnTo>
                        <a:pt x="13693" y="26618"/>
                      </a:lnTo>
                      <a:lnTo>
                        <a:pt x="13711" y="26623"/>
                      </a:lnTo>
                      <a:lnTo>
                        <a:pt x="13731" y="26628"/>
                      </a:lnTo>
                      <a:lnTo>
                        <a:pt x="13751" y="26631"/>
                      </a:lnTo>
                      <a:lnTo>
                        <a:pt x="13771" y="26635"/>
                      </a:lnTo>
                      <a:lnTo>
                        <a:pt x="13791" y="26640"/>
                      </a:lnTo>
                      <a:lnTo>
                        <a:pt x="13797" y="26641"/>
                      </a:lnTo>
                      <a:lnTo>
                        <a:pt x="13804" y="26641"/>
                      </a:lnTo>
                      <a:lnTo>
                        <a:pt x="13820" y="26640"/>
                      </a:lnTo>
                      <a:lnTo>
                        <a:pt x="13855" y="26635"/>
                      </a:lnTo>
                      <a:lnTo>
                        <a:pt x="13871" y="26632"/>
                      </a:lnTo>
                      <a:lnTo>
                        <a:pt x="13886" y="26632"/>
                      </a:lnTo>
                      <a:lnTo>
                        <a:pt x="13892" y="26633"/>
                      </a:lnTo>
                      <a:lnTo>
                        <a:pt x="13898" y="26634"/>
                      </a:lnTo>
                      <a:lnTo>
                        <a:pt x="13902" y="26636"/>
                      </a:lnTo>
                      <a:lnTo>
                        <a:pt x="13904" y="26641"/>
                      </a:lnTo>
                      <a:lnTo>
                        <a:pt x="13910" y="26648"/>
                      </a:lnTo>
                      <a:lnTo>
                        <a:pt x="13915" y="26655"/>
                      </a:lnTo>
                      <a:lnTo>
                        <a:pt x="13920" y="26659"/>
                      </a:lnTo>
                      <a:lnTo>
                        <a:pt x="13925" y="26661"/>
                      </a:lnTo>
                      <a:lnTo>
                        <a:pt x="13930" y="26661"/>
                      </a:lnTo>
                      <a:lnTo>
                        <a:pt x="13937" y="26660"/>
                      </a:lnTo>
                      <a:lnTo>
                        <a:pt x="13943" y="26658"/>
                      </a:lnTo>
                      <a:lnTo>
                        <a:pt x="13952" y="26655"/>
                      </a:lnTo>
                      <a:lnTo>
                        <a:pt x="13958" y="26654"/>
                      </a:lnTo>
                      <a:lnTo>
                        <a:pt x="13966" y="26654"/>
                      </a:lnTo>
                      <a:lnTo>
                        <a:pt x="13978" y="26655"/>
                      </a:lnTo>
                      <a:lnTo>
                        <a:pt x="13990" y="26657"/>
                      </a:lnTo>
                      <a:lnTo>
                        <a:pt x="14001" y="26660"/>
                      </a:lnTo>
                      <a:lnTo>
                        <a:pt x="14011" y="26663"/>
                      </a:lnTo>
                      <a:lnTo>
                        <a:pt x="14015" y="26666"/>
                      </a:lnTo>
                      <a:lnTo>
                        <a:pt x="14017" y="26669"/>
                      </a:lnTo>
                      <a:lnTo>
                        <a:pt x="14019" y="26671"/>
                      </a:lnTo>
                      <a:lnTo>
                        <a:pt x="14021" y="26674"/>
                      </a:lnTo>
                      <a:lnTo>
                        <a:pt x="14019" y="26679"/>
                      </a:lnTo>
                      <a:lnTo>
                        <a:pt x="14018" y="26684"/>
                      </a:lnTo>
                      <a:lnTo>
                        <a:pt x="14015" y="26695"/>
                      </a:lnTo>
                      <a:lnTo>
                        <a:pt x="14005" y="26716"/>
                      </a:lnTo>
                      <a:lnTo>
                        <a:pt x="14001" y="26726"/>
                      </a:lnTo>
                      <a:lnTo>
                        <a:pt x="13998" y="26737"/>
                      </a:lnTo>
                      <a:lnTo>
                        <a:pt x="13997" y="26743"/>
                      </a:lnTo>
                      <a:lnTo>
                        <a:pt x="13997" y="26749"/>
                      </a:lnTo>
                      <a:lnTo>
                        <a:pt x="13998" y="26755"/>
                      </a:lnTo>
                      <a:lnTo>
                        <a:pt x="13999" y="26761"/>
                      </a:lnTo>
                      <a:lnTo>
                        <a:pt x="14001" y="26763"/>
                      </a:lnTo>
                      <a:lnTo>
                        <a:pt x="14003" y="26765"/>
                      </a:lnTo>
                      <a:lnTo>
                        <a:pt x="14005" y="26767"/>
                      </a:lnTo>
                      <a:lnTo>
                        <a:pt x="14009" y="26768"/>
                      </a:lnTo>
                      <a:lnTo>
                        <a:pt x="14017" y="26768"/>
                      </a:lnTo>
                      <a:lnTo>
                        <a:pt x="14026" y="26767"/>
                      </a:lnTo>
                      <a:lnTo>
                        <a:pt x="14044" y="26762"/>
                      </a:lnTo>
                      <a:lnTo>
                        <a:pt x="14052" y="26761"/>
                      </a:lnTo>
                      <a:lnTo>
                        <a:pt x="14058" y="26761"/>
                      </a:lnTo>
                      <a:lnTo>
                        <a:pt x="14067" y="26762"/>
                      </a:lnTo>
                      <a:lnTo>
                        <a:pt x="14077" y="26765"/>
                      </a:lnTo>
                      <a:lnTo>
                        <a:pt x="14087" y="26769"/>
                      </a:lnTo>
                      <a:lnTo>
                        <a:pt x="14095" y="26773"/>
                      </a:lnTo>
                      <a:lnTo>
                        <a:pt x="14113" y="26784"/>
                      </a:lnTo>
                      <a:lnTo>
                        <a:pt x="14129" y="26796"/>
                      </a:lnTo>
                      <a:lnTo>
                        <a:pt x="14118" y="26806"/>
                      </a:lnTo>
                      <a:lnTo>
                        <a:pt x="14106" y="26813"/>
                      </a:lnTo>
                      <a:lnTo>
                        <a:pt x="14094" y="26820"/>
                      </a:lnTo>
                      <a:lnTo>
                        <a:pt x="14082" y="26826"/>
                      </a:lnTo>
                      <a:lnTo>
                        <a:pt x="14057" y="26839"/>
                      </a:lnTo>
                      <a:lnTo>
                        <a:pt x="14045" y="26847"/>
                      </a:lnTo>
                      <a:lnTo>
                        <a:pt x="14035" y="26856"/>
                      </a:lnTo>
                      <a:lnTo>
                        <a:pt x="14031" y="26859"/>
                      </a:lnTo>
                      <a:lnTo>
                        <a:pt x="14029" y="26862"/>
                      </a:lnTo>
                      <a:lnTo>
                        <a:pt x="14027" y="26865"/>
                      </a:lnTo>
                      <a:lnTo>
                        <a:pt x="14027" y="26870"/>
                      </a:lnTo>
                      <a:lnTo>
                        <a:pt x="14026" y="26877"/>
                      </a:lnTo>
                      <a:lnTo>
                        <a:pt x="14027" y="26887"/>
                      </a:lnTo>
                      <a:lnTo>
                        <a:pt x="14027" y="26896"/>
                      </a:lnTo>
                      <a:lnTo>
                        <a:pt x="14025" y="26905"/>
                      </a:lnTo>
                      <a:lnTo>
                        <a:pt x="14023" y="26910"/>
                      </a:lnTo>
                      <a:lnTo>
                        <a:pt x="14021" y="26915"/>
                      </a:lnTo>
                      <a:lnTo>
                        <a:pt x="14016" y="26920"/>
                      </a:lnTo>
                      <a:lnTo>
                        <a:pt x="14012" y="26925"/>
                      </a:lnTo>
                      <a:lnTo>
                        <a:pt x="14005" y="26930"/>
                      </a:lnTo>
                      <a:lnTo>
                        <a:pt x="14000" y="26936"/>
                      </a:lnTo>
                      <a:lnTo>
                        <a:pt x="13996" y="26941"/>
                      </a:lnTo>
                      <a:lnTo>
                        <a:pt x="13992" y="26947"/>
                      </a:lnTo>
                      <a:lnTo>
                        <a:pt x="13990" y="26953"/>
                      </a:lnTo>
                      <a:lnTo>
                        <a:pt x="13988" y="26959"/>
                      </a:lnTo>
                      <a:lnTo>
                        <a:pt x="13987" y="26964"/>
                      </a:lnTo>
                      <a:lnTo>
                        <a:pt x="13987" y="26969"/>
                      </a:lnTo>
                      <a:lnTo>
                        <a:pt x="13987" y="26974"/>
                      </a:lnTo>
                      <a:lnTo>
                        <a:pt x="13988" y="26979"/>
                      </a:lnTo>
                      <a:lnTo>
                        <a:pt x="13992" y="26989"/>
                      </a:lnTo>
                      <a:lnTo>
                        <a:pt x="13998" y="26998"/>
                      </a:lnTo>
                      <a:lnTo>
                        <a:pt x="14006" y="27006"/>
                      </a:lnTo>
                      <a:lnTo>
                        <a:pt x="14015" y="27014"/>
                      </a:lnTo>
                      <a:lnTo>
                        <a:pt x="14026" y="27022"/>
                      </a:lnTo>
                      <a:lnTo>
                        <a:pt x="14038" y="27027"/>
                      </a:lnTo>
                      <a:lnTo>
                        <a:pt x="14050" y="27031"/>
                      </a:lnTo>
                      <a:lnTo>
                        <a:pt x="14063" y="27035"/>
                      </a:lnTo>
                      <a:lnTo>
                        <a:pt x="14075" y="27037"/>
                      </a:lnTo>
                      <a:lnTo>
                        <a:pt x="14087" y="27038"/>
                      </a:lnTo>
                      <a:lnTo>
                        <a:pt x="14098" y="27038"/>
                      </a:lnTo>
                      <a:lnTo>
                        <a:pt x="14113" y="27036"/>
                      </a:lnTo>
                      <a:lnTo>
                        <a:pt x="14128" y="27036"/>
                      </a:lnTo>
                      <a:lnTo>
                        <a:pt x="14141" y="27036"/>
                      </a:lnTo>
                      <a:lnTo>
                        <a:pt x="14154" y="27037"/>
                      </a:lnTo>
                      <a:lnTo>
                        <a:pt x="14166" y="27039"/>
                      </a:lnTo>
                      <a:lnTo>
                        <a:pt x="14178" y="27041"/>
                      </a:lnTo>
                      <a:lnTo>
                        <a:pt x="14201" y="27048"/>
                      </a:lnTo>
                      <a:lnTo>
                        <a:pt x="14222" y="27057"/>
                      </a:lnTo>
                      <a:lnTo>
                        <a:pt x="14245" y="27067"/>
                      </a:lnTo>
                      <a:lnTo>
                        <a:pt x="14294" y="27091"/>
                      </a:lnTo>
                      <a:lnTo>
                        <a:pt x="14312" y="27099"/>
                      </a:lnTo>
                      <a:lnTo>
                        <a:pt x="14332" y="27103"/>
                      </a:lnTo>
                      <a:lnTo>
                        <a:pt x="14351" y="27106"/>
                      </a:lnTo>
                      <a:lnTo>
                        <a:pt x="14371" y="27108"/>
                      </a:lnTo>
                      <a:lnTo>
                        <a:pt x="14409" y="27112"/>
                      </a:lnTo>
                      <a:lnTo>
                        <a:pt x="14428" y="27113"/>
                      </a:lnTo>
                      <a:lnTo>
                        <a:pt x="14447" y="27115"/>
                      </a:lnTo>
                      <a:lnTo>
                        <a:pt x="14454" y="27115"/>
                      </a:lnTo>
                      <a:lnTo>
                        <a:pt x="14462" y="27113"/>
                      </a:lnTo>
                      <a:lnTo>
                        <a:pt x="14469" y="27109"/>
                      </a:lnTo>
                      <a:lnTo>
                        <a:pt x="14476" y="27105"/>
                      </a:lnTo>
                      <a:lnTo>
                        <a:pt x="14490" y="27094"/>
                      </a:lnTo>
                      <a:lnTo>
                        <a:pt x="14505" y="27082"/>
                      </a:lnTo>
                      <a:lnTo>
                        <a:pt x="14513" y="27077"/>
                      </a:lnTo>
                      <a:lnTo>
                        <a:pt x="14521" y="27071"/>
                      </a:lnTo>
                      <a:lnTo>
                        <a:pt x="14529" y="27067"/>
                      </a:lnTo>
                      <a:lnTo>
                        <a:pt x="14538" y="27064"/>
                      </a:lnTo>
                      <a:lnTo>
                        <a:pt x="14547" y="27062"/>
                      </a:lnTo>
                      <a:lnTo>
                        <a:pt x="14556" y="27062"/>
                      </a:lnTo>
                      <a:lnTo>
                        <a:pt x="14566" y="27063"/>
                      </a:lnTo>
                      <a:lnTo>
                        <a:pt x="14577" y="27067"/>
                      </a:lnTo>
                      <a:lnTo>
                        <a:pt x="14581" y="27070"/>
                      </a:lnTo>
                      <a:lnTo>
                        <a:pt x="14584" y="27075"/>
                      </a:lnTo>
                      <a:lnTo>
                        <a:pt x="14585" y="27079"/>
                      </a:lnTo>
                      <a:lnTo>
                        <a:pt x="14584" y="27084"/>
                      </a:lnTo>
                      <a:lnTo>
                        <a:pt x="14581" y="27090"/>
                      </a:lnTo>
                      <a:lnTo>
                        <a:pt x="14578" y="27095"/>
                      </a:lnTo>
                      <a:lnTo>
                        <a:pt x="14568" y="27108"/>
                      </a:lnTo>
                      <a:lnTo>
                        <a:pt x="14558" y="27119"/>
                      </a:lnTo>
                      <a:lnTo>
                        <a:pt x="14546" y="27129"/>
                      </a:lnTo>
                      <a:lnTo>
                        <a:pt x="14536" y="27137"/>
                      </a:lnTo>
                      <a:lnTo>
                        <a:pt x="14528" y="27141"/>
                      </a:lnTo>
                      <a:lnTo>
                        <a:pt x="14520" y="27144"/>
                      </a:lnTo>
                      <a:lnTo>
                        <a:pt x="14507" y="27146"/>
                      </a:lnTo>
                      <a:lnTo>
                        <a:pt x="14491" y="27151"/>
                      </a:lnTo>
                      <a:lnTo>
                        <a:pt x="14476" y="27155"/>
                      </a:lnTo>
                      <a:lnTo>
                        <a:pt x="14462" y="27162"/>
                      </a:lnTo>
                      <a:lnTo>
                        <a:pt x="14457" y="27165"/>
                      </a:lnTo>
                      <a:lnTo>
                        <a:pt x="14451" y="27169"/>
                      </a:lnTo>
                      <a:lnTo>
                        <a:pt x="14448" y="27173"/>
                      </a:lnTo>
                      <a:lnTo>
                        <a:pt x="14446" y="27178"/>
                      </a:lnTo>
                      <a:lnTo>
                        <a:pt x="14446" y="27183"/>
                      </a:lnTo>
                      <a:lnTo>
                        <a:pt x="14448" y="27190"/>
                      </a:lnTo>
                      <a:lnTo>
                        <a:pt x="14451" y="27197"/>
                      </a:lnTo>
                      <a:lnTo>
                        <a:pt x="14456" y="27204"/>
                      </a:lnTo>
                      <a:lnTo>
                        <a:pt x="14461" y="27209"/>
                      </a:lnTo>
                      <a:lnTo>
                        <a:pt x="14465" y="27215"/>
                      </a:lnTo>
                      <a:lnTo>
                        <a:pt x="14475" y="27222"/>
                      </a:lnTo>
                      <a:lnTo>
                        <a:pt x="14484" y="27230"/>
                      </a:lnTo>
                      <a:lnTo>
                        <a:pt x="14491" y="27239"/>
                      </a:lnTo>
                      <a:lnTo>
                        <a:pt x="14495" y="27243"/>
                      </a:lnTo>
                      <a:lnTo>
                        <a:pt x="14497" y="27248"/>
                      </a:lnTo>
                      <a:lnTo>
                        <a:pt x="14499" y="27255"/>
                      </a:lnTo>
                      <a:lnTo>
                        <a:pt x="14499" y="27262"/>
                      </a:lnTo>
                      <a:lnTo>
                        <a:pt x="14499" y="27271"/>
                      </a:lnTo>
                      <a:lnTo>
                        <a:pt x="14498" y="27282"/>
                      </a:lnTo>
                      <a:lnTo>
                        <a:pt x="14495" y="27304"/>
                      </a:lnTo>
                      <a:lnTo>
                        <a:pt x="14495" y="27311"/>
                      </a:lnTo>
                      <a:lnTo>
                        <a:pt x="14496" y="27319"/>
                      </a:lnTo>
                      <a:lnTo>
                        <a:pt x="14498" y="27325"/>
                      </a:lnTo>
                      <a:lnTo>
                        <a:pt x="14501" y="27332"/>
                      </a:lnTo>
                      <a:lnTo>
                        <a:pt x="14511" y="27349"/>
                      </a:lnTo>
                      <a:lnTo>
                        <a:pt x="14527" y="27363"/>
                      </a:lnTo>
                      <a:lnTo>
                        <a:pt x="14545" y="27380"/>
                      </a:lnTo>
                      <a:lnTo>
                        <a:pt x="14563" y="27397"/>
                      </a:lnTo>
                      <a:lnTo>
                        <a:pt x="14581" y="27415"/>
                      </a:lnTo>
                      <a:lnTo>
                        <a:pt x="14596" y="27433"/>
                      </a:lnTo>
                      <a:lnTo>
                        <a:pt x="14601" y="27440"/>
                      </a:lnTo>
                      <a:lnTo>
                        <a:pt x="14603" y="27447"/>
                      </a:lnTo>
                      <a:lnTo>
                        <a:pt x="14604" y="27451"/>
                      </a:lnTo>
                      <a:lnTo>
                        <a:pt x="14605" y="27450"/>
                      </a:lnTo>
                      <a:lnTo>
                        <a:pt x="14610" y="27443"/>
                      </a:lnTo>
                      <a:lnTo>
                        <a:pt x="14614" y="27435"/>
                      </a:lnTo>
                      <a:lnTo>
                        <a:pt x="14616" y="27431"/>
                      </a:lnTo>
                      <a:lnTo>
                        <a:pt x="14618" y="27428"/>
                      </a:lnTo>
                      <a:lnTo>
                        <a:pt x="14626" y="27424"/>
                      </a:lnTo>
                      <a:lnTo>
                        <a:pt x="14635" y="27420"/>
                      </a:lnTo>
                      <a:lnTo>
                        <a:pt x="14643" y="27418"/>
                      </a:lnTo>
                      <a:lnTo>
                        <a:pt x="14653" y="27417"/>
                      </a:lnTo>
                      <a:lnTo>
                        <a:pt x="14671" y="27417"/>
                      </a:lnTo>
                      <a:lnTo>
                        <a:pt x="14690" y="27418"/>
                      </a:lnTo>
                      <a:lnTo>
                        <a:pt x="14694" y="27417"/>
                      </a:lnTo>
                      <a:lnTo>
                        <a:pt x="14701" y="27415"/>
                      </a:lnTo>
                      <a:lnTo>
                        <a:pt x="14718" y="27410"/>
                      </a:lnTo>
                      <a:lnTo>
                        <a:pt x="14733" y="27405"/>
                      </a:lnTo>
                      <a:lnTo>
                        <a:pt x="14740" y="27401"/>
                      </a:lnTo>
                      <a:lnTo>
                        <a:pt x="14748" y="27405"/>
                      </a:lnTo>
                      <a:lnTo>
                        <a:pt x="14756" y="27408"/>
                      </a:lnTo>
                      <a:lnTo>
                        <a:pt x="14764" y="27409"/>
                      </a:lnTo>
                      <a:lnTo>
                        <a:pt x="14769" y="27409"/>
                      </a:lnTo>
                      <a:lnTo>
                        <a:pt x="14773" y="27408"/>
                      </a:lnTo>
                      <a:lnTo>
                        <a:pt x="14776" y="27406"/>
                      </a:lnTo>
                      <a:lnTo>
                        <a:pt x="14777" y="27404"/>
                      </a:lnTo>
                      <a:lnTo>
                        <a:pt x="14778" y="27397"/>
                      </a:lnTo>
                      <a:lnTo>
                        <a:pt x="14777" y="27387"/>
                      </a:lnTo>
                      <a:lnTo>
                        <a:pt x="14777" y="27383"/>
                      </a:lnTo>
                      <a:lnTo>
                        <a:pt x="14777" y="27379"/>
                      </a:lnTo>
                      <a:lnTo>
                        <a:pt x="14777" y="27374"/>
                      </a:lnTo>
                      <a:lnTo>
                        <a:pt x="14778" y="27371"/>
                      </a:lnTo>
                      <a:lnTo>
                        <a:pt x="14782" y="27366"/>
                      </a:lnTo>
                      <a:lnTo>
                        <a:pt x="14788" y="27360"/>
                      </a:lnTo>
                      <a:lnTo>
                        <a:pt x="14795" y="27357"/>
                      </a:lnTo>
                      <a:lnTo>
                        <a:pt x="14804" y="27354"/>
                      </a:lnTo>
                      <a:lnTo>
                        <a:pt x="14821" y="27348"/>
                      </a:lnTo>
                      <a:lnTo>
                        <a:pt x="14831" y="27345"/>
                      </a:lnTo>
                      <a:lnTo>
                        <a:pt x="14839" y="27342"/>
                      </a:lnTo>
                      <a:lnTo>
                        <a:pt x="14846" y="27337"/>
                      </a:lnTo>
                      <a:lnTo>
                        <a:pt x="14853" y="27333"/>
                      </a:lnTo>
                      <a:lnTo>
                        <a:pt x="14857" y="27326"/>
                      </a:lnTo>
                      <a:lnTo>
                        <a:pt x="14858" y="27322"/>
                      </a:lnTo>
                      <a:lnTo>
                        <a:pt x="14859" y="27318"/>
                      </a:lnTo>
                      <a:lnTo>
                        <a:pt x="14860" y="27313"/>
                      </a:lnTo>
                      <a:lnTo>
                        <a:pt x="14859" y="27308"/>
                      </a:lnTo>
                      <a:lnTo>
                        <a:pt x="14856" y="27296"/>
                      </a:lnTo>
                      <a:lnTo>
                        <a:pt x="14854" y="27285"/>
                      </a:lnTo>
                      <a:lnTo>
                        <a:pt x="14854" y="27275"/>
                      </a:lnTo>
                      <a:lnTo>
                        <a:pt x="14855" y="27267"/>
                      </a:lnTo>
                      <a:lnTo>
                        <a:pt x="14859" y="27258"/>
                      </a:lnTo>
                      <a:lnTo>
                        <a:pt x="14863" y="27251"/>
                      </a:lnTo>
                      <a:lnTo>
                        <a:pt x="14871" y="27244"/>
                      </a:lnTo>
                      <a:lnTo>
                        <a:pt x="14879" y="27237"/>
                      </a:lnTo>
                      <a:lnTo>
                        <a:pt x="14887" y="27232"/>
                      </a:lnTo>
                      <a:lnTo>
                        <a:pt x="14897" y="27228"/>
                      </a:lnTo>
                      <a:lnTo>
                        <a:pt x="14907" y="27224"/>
                      </a:lnTo>
                      <a:lnTo>
                        <a:pt x="14918" y="27221"/>
                      </a:lnTo>
                      <a:lnTo>
                        <a:pt x="14929" y="27220"/>
                      </a:lnTo>
                      <a:lnTo>
                        <a:pt x="14941" y="27219"/>
                      </a:lnTo>
                      <a:lnTo>
                        <a:pt x="14950" y="27219"/>
                      </a:lnTo>
                      <a:lnTo>
                        <a:pt x="14961" y="27219"/>
                      </a:lnTo>
                      <a:lnTo>
                        <a:pt x="14971" y="27221"/>
                      </a:lnTo>
                      <a:lnTo>
                        <a:pt x="14978" y="27224"/>
                      </a:lnTo>
                      <a:lnTo>
                        <a:pt x="14986" y="27229"/>
                      </a:lnTo>
                      <a:lnTo>
                        <a:pt x="14999" y="27237"/>
                      </a:lnTo>
                      <a:lnTo>
                        <a:pt x="15006" y="27241"/>
                      </a:lnTo>
                      <a:lnTo>
                        <a:pt x="15013" y="27244"/>
                      </a:lnTo>
                      <a:lnTo>
                        <a:pt x="15022" y="27245"/>
                      </a:lnTo>
                      <a:lnTo>
                        <a:pt x="15033" y="27244"/>
                      </a:lnTo>
                      <a:lnTo>
                        <a:pt x="15037" y="27243"/>
                      </a:lnTo>
                      <a:lnTo>
                        <a:pt x="15041" y="27242"/>
                      </a:lnTo>
                      <a:lnTo>
                        <a:pt x="15049" y="27236"/>
                      </a:lnTo>
                      <a:lnTo>
                        <a:pt x="15056" y="27230"/>
                      </a:lnTo>
                      <a:lnTo>
                        <a:pt x="15062" y="27223"/>
                      </a:lnTo>
                      <a:lnTo>
                        <a:pt x="15067" y="27216"/>
                      </a:lnTo>
                      <a:lnTo>
                        <a:pt x="15074" y="27208"/>
                      </a:lnTo>
                      <a:lnTo>
                        <a:pt x="15080" y="27202"/>
                      </a:lnTo>
                      <a:lnTo>
                        <a:pt x="15089" y="27197"/>
                      </a:lnTo>
                      <a:lnTo>
                        <a:pt x="15092" y="27196"/>
                      </a:lnTo>
                      <a:lnTo>
                        <a:pt x="15097" y="27196"/>
                      </a:lnTo>
                      <a:lnTo>
                        <a:pt x="15107" y="27196"/>
                      </a:lnTo>
                      <a:lnTo>
                        <a:pt x="15116" y="27200"/>
                      </a:lnTo>
                      <a:lnTo>
                        <a:pt x="15126" y="27202"/>
                      </a:lnTo>
                      <a:lnTo>
                        <a:pt x="15144" y="27207"/>
                      </a:lnTo>
                      <a:lnTo>
                        <a:pt x="15151" y="27208"/>
                      </a:lnTo>
                      <a:lnTo>
                        <a:pt x="15154" y="27208"/>
                      </a:lnTo>
                      <a:lnTo>
                        <a:pt x="15155" y="27207"/>
                      </a:lnTo>
                      <a:lnTo>
                        <a:pt x="15163" y="27203"/>
                      </a:lnTo>
                      <a:lnTo>
                        <a:pt x="15172" y="27198"/>
                      </a:lnTo>
                      <a:lnTo>
                        <a:pt x="15180" y="27196"/>
                      </a:lnTo>
                      <a:lnTo>
                        <a:pt x="15189" y="27195"/>
                      </a:lnTo>
                      <a:lnTo>
                        <a:pt x="15199" y="27195"/>
                      </a:lnTo>
                      <a:lnTo>
                        <a:pt x="15207" y="27195"/>
                      </a:lnTo>
                      <a:lnTo>
                        <a:pt x="15225" y="27197"/>
                      </a:lnTo>
                      <a:lnTo>
                        <a:pt x="15236" y="27201"/>
                      </a:lnTo>
                      <a:lnTo>
                        <a:pt x="15248" y="27205"/>
                      </a:lnTo>
                      <a:lnTo>
                        <a:pt x="15259" y="27213"/>
                      </a:lnTo>
                      <a:lnTo>
                        <a:pt x="15270" y="27220"/>
                      </a:lnTo>
                      <a:lnTo>
                        <a:pt x="15282" y="27230"/>
                      </a:lnTo>
                      <a:lnTo>
                        <a:pt x="15294" y="27241"/>
                      </a:lnTo>
                      <a:lnTo>
                        <a:pt x="15317" y="27264"/>
                      </a:lnTo>
                      <a:lnTo>
                        <a:pt x="15340" y="27287"/>
                      </a:lnTo>
                      <a:lnTo>
                        <a:pt x="15361" y="27309"/>
                      </a:lnTo>
                      <a:lnTo>
                        <a:pt x="15371" y="27318"/>
                      </a:lnTo>
                      <a:lnTo>
                        <a:pt x="15381" y="27326"/>
                      </a:lnTo>
                      <a:lnTo>
                        <a:pt x="15391" y="27333"/>
                      </a:lnTo>
                      <a:lnTo>
                        <a:pt x="15399" y="27337"/>
                      </a:lnTo>
                      <a:lnTo>
                        <a:pt x="15405" y="27339"/>
                      </a:lnTo>
                      <a:lnTo>
                        <a:pt x="15410" y="27339"/>
                      </a:lnTo>
                      <a:lnTo>
                        <a:pt x="15422" y="27339"/>
                      </a:lnTo>
                      <a:lnTo>
                        <a:pt x="15435" y="27337"/>
                      </a:lnTo>
                      <a:lnTo>
                        <a:pt x="15448" y="27333"/>
                      </a:lnTo>
                      <a:lnTo>
                        <a:pt x="15474" y="27323"/>
                      </a:lnTo>
                      <a:lnTo>
                        <a:pt x="15496" y="27315"/>
                      </a:lnTo>
                      <a:lnTo>
                        <a:pt x="15497" y="27330"/>
                      </a:lnTo>
                      <a:lnTo>
                        <a:pt x="15501" y="27343"/>
                      </a:lnTo>
                      <a:lnTo>
                        <a:pt x="15506" y="27353"/>
                      </a:lnTo>
                      <a:lnTo>
                        <a:pt x="15512" y="27362"/>
                      </a:lnTo>
                      <a:lnTo>
                        <a:pt x="15525" y="27380"/>
                      </a:lnTo>
                      <a:lnTo>
                        <a:pt x="15533" y="27388"/>
                      </a:lnTo>
                      <a:lnTo>
                        <a:pt x="15539" y="27399"/>
                      </a:lnTo>
                      <a:lnTo>
                        <a:pt x="15550" y="27419"/>
                      </a:lnTo>
                      <a:lnTo>
                        <a:pt x="15561" y="27433"/>
                      </a:lnTo>
                      <a:lnTo>
                        <a:pt x="15567" y="27438"/>
                      </a:lnTo>
                      <a:lnTo>
                        <a:pt x="15572" y="27444"/>
                      </a:lnTo>
                      <a:lnTo>
                        <a:pt x="15578" y="27448"/>
                      </a:lnTo>
                      <a:lnTo>
                        <a:pt x="15584" y="27451"/>
                      </a:lnTo>
                      <a:lnTo>
                        <a:pt x="15598" y="27456"/>
                      </a:lnTo>
                      <a:lnTo>
                        <a:pt x="15613" y="27459"/>
                      </a:lnTo>
                      <a:lnTo>
                        <a:pt x="15653" y="27464"/>
                      </a:lnTo>
                      <a:lnTo>
                        <a:pt x="15679" y="27469"/>
                      </a:lnTo>
                      <a:lnTo>
                        <a:pt x="15696" y="27471"/>
                      </a:lnTo>
                      <a:lnTo>
                        <a:pt x="15714" y="27472"/>
                      </a:lnTo>
                      <a:lnTo>
                        <a:pt x="15731" y="27472"/>
                      </a:lnTo>
                      <a:lnTo>
                        <a:pt x="15747" y="27471"/>
                      </a:lnTo>
                      <a:lnTo>
                        <a:pt x="15754" y="27469"/>
                      </a:lnTo>
                      <a:lnTo>
                        <a:pt x="15760" y="27466"/>
                      </a:lnTo>
                      <a:lnTo>
                        <a:pt x="15764" y="27463"/>
                      </a:lnTo>
                      <a:lnTo>
                        <a:pt x="15767" y="27460"/>
                      </a:lnTo>
                      <a:lnTo>
                        <a:pt x="15770" y="27457"/>
                      </a:lnTo>
                      <a:lnTo>
                        <a:pt x="15776" y="27455"/>
                      </a:lnTo>
                      <a:lnTo>
                        <a:pt x="15782" y="27453"/>
                      </a:lnTo>
                      <a:lnTo>
                        <a:pt x="15791" y="27453"/>
                      </a:lnTo>
                      <a:lnTo>
                        <a:pt x="15812" y="27455"/>
                      </a:lnTo>
                      <a:lnTo>
                        <a:pt x="15835" y="27458"/>
                      </a:lnTo>
                      <a:lnTo>
                        <a:pt x="15879" y="27466"/>
                      </a:lnTo>
                      <a:lnTo>
                        <a:pt x="15909" y="27473"/>
                      </a:lnTo>
                      <a:lnTo>
                        <a:pt x="15926" y="27474"/>
                      </a:lnTo>
                      <a:lnTo>
                        <a:pt x="15941" y="27474"/>
                      </a:lnTo>
                      <a:lnTo>
                        <a:pt x="15956" y="27473"/>
                      </a:lnTo>
                      <a:lnTo>
                        <a:pt x="15971" y="27470"/>
                      </a:lnTo>
                      <a:lnTo>
                        <a:pt x="15985" y="27465"/>
                      </a:lnTo>
                      <a:lnTo>
                        <a:pt x="15999" y="27460"/>
                      </a:lnTo>
                      <a:lnTo>
                        <a:pt x="16014" y="27452"/>
                      </a:lnTo>
                      <a:lnTo>
                        <a:pt x="16027" y="27445"/>
                      </a:lnTo>
                      <a:lnTo>
                        <a:pt x="16032" y="27440"/>
                      </a:lnTo>
                      <a:lnTo>
                        <a:pt x="16034" y="27435"/>
                      </a:lnTo>
                      <a:lnTo>
                        <a:pt x="16035" y="27430"/>
                      </a:lnTo>
                      <a:lnTo>
                        <a:pt x="16034" y="27424"/>
                      </a:lnTo>
                      <a:lnTo>
                        <a:pt x="16032" y="27419"/>
                      </a:lnTo>
                      <a:lnTo>
                        <a:pt x="16028" y="27412"/>
                      </a:lnTo>
                      <a:lnTo>
                        <a:pt x="16019" y="27399"/>
                      </a:lnTo>
                      <a:lnTo>
                        <a:pt x="16008" y="27386"/>
                      </a:lnTo>
                      <a:lnTo>
                        <a:pt x="16000" y="27374"/>
                      </a:lnTo>
                      <a:lnTo>
                        <a:pt x="15997" y="27368"/>
                      </a:lnTo>
                      <a:lnTo>
                        <a:pt x="15996" y="27361"/>
                      </a:lnTo>
                      <a:lnTo>
                        <a:pt x="15996" y="27356"/>
                      </a:lnTo>
                      <a:lnTo>
                        <a:pt x="15998" y="27350"/>
                      </a:lnTo>
                      <a:lnTo>
                        <a:pt x="16000" y="27345"/>
                      </a:lnTo>
                      <a:lnTo>
                        <a:pt x="16002" y="27339"/>
                      </a:lnTo>
                      <a:lnTo>
                        <a:pt x="16002" y="27334"/>
                      </a:lnTo>
                      <a:lnTo>
                        <a:pt x="16002" y="27329"/>
                      </a:lnTo>
                      <a:lnTo>
                        <a:pt x="16000" y="27318"/>
                      </a:lnTo>
                      <a:lnTo>
                        <a:pt x="16000" y="27311"/>
                      </a:lnTo>
                      <a:lnTo>
                        <a:pt x="16000" y="27306"/>
                      </a:lnTo>
                      <a:lnTo>
                        <a:pt x="16003" y="27300"/>
                      </a:lnTo>
                      <a:lnTo>
                        <a:pt x="16007" y="27295"/>
                      </a:lnTo>
                      <a:lnTo>
                        <a:pt x="16012" y="27291"/>
                      </a:lnTo>
                      <a:lnTo>
                        <a:pt x="16019" y="27285"/>
                      </a:lnTo>
                      <a:lnTo>
                        <a:pt x="16032" y="27275"/>
                      </a:lnTo>
                      <a:lnTo>
                        <a:pt x="16038" y="27270"/>
                      </a:lnTo>
                      <a:lnTo>
                        <a:pt x="16043" y="27264"/>
                      </a:lnTo>
                      <a:lnTo>
                        <a:pt x="16045" y="27260"/>
                      </a:lnTo>
                      <a:lnTo>
                        <a:pt x="16048" y="27257"/>
                      </a:lnTo>
                      <a:lnTo>
                        <a:pt x="16057" y="27253"/>
                      </a:lnTo>
                      <a:lnTo>
                        <a:pt x="16068" y="27248"/>
                      </a:lnTo>
                      <a:lnTo>
                        <a:pt x="16079" y="27246"/>
                      </a:lnTo>
                      <a:lnTo>
                        <a:pt x="16091" y="27245"/>
                      </a:lnTo>
                      <a:lnTo>
                        <a:pt x="16101" y="27244"/>
                      </a:lnTo>
                      <a:lnTo>
                        <a:pt x="16121" y="27244"/>
                      </a:lnTo>
                      <a:lnTo>
                        <a:pt x="16130" y="27243"/>
                      </a:lnTo>
                      <a:lnTo>
                        <a:pt x="16139" y="27241"/>
                      </a:lnTo>
                      <a:lnTo>
                        <a:pt x="16147" y="27236"/>
                      </a:lnTo>
                      <a:lnTo>
                        <a:pt x="16156" y="27232"/>
                      </a:lnTo>
                      <a:lnTo>
                        <a:pt x="16173" y="27223"/>
                      </a:lnTo>
                      <a:lnTo>
                        <a:pt x="16182" y="27220"/>
                      </a:lnTo>
                      <a:lnTo>
                        <a:pt x="16191" y="27218"/>
                      </a:lnTo>
                      <a:lnTo>
                        <a:pt x="16189" y="27219"/>
                      </a:lnTo>
                      <a:lnTo>
                        <a:pt x="16189" y="27220"/>
                      </a:lnTo>
                      <a:lnTo>
                        <a:pt x="16189" y="27221"/>
                      </a:lnTo>
                      <a:lnTo>
                        <a:pt x="16191" y="27223"/>
                      </a:lnTo>
                      <a:lnTo>
                        <a:pt x="16199" y="27228"/>
                      </a:lnTo>
                      <a:lnTo>
                        <a:pt x="16209" y="27232"/>
                      </a:lnTo>
                      <a:lnTo>
                        <a:pt x="16221" y="27237"/>
                      </a:lnTo>
                      <a:lnTo>
                        <a:pt x="16232" y="27241"/>
                      </a:lnTo>
                      <a:lnTo>
                        <a:pt x="16242" y="27244"/>
                      </a:lnTo>
                      <a:lnTo>
                        <a:pt x="16250" y="27244"/>
                      </a:lnTo>
                      <a:lnTo>
                        <a:pt x="16258" y="27243"/>
                      </a:lnTo>
                      <a:lnTo>
                        <a:pt x="16268" y="27239"/>
                      </a:lnTo>
                      <a:lnTo>
                        <a:pt x="16283" y="27234"/>
                      </a:lnTo>
                      <a:lnTo>
                        <a:pt x="16297" y="27228"/>
                      </a:lnTo>
                      <a:lnTo>
                        <a:pt x="16310" y="27221"/>
                      </a:lnTo>
                      <a:lnTo>
                        <a:pt x="16319" y="27215"/>
                      </a:lnTo>
                      <a:lnTo>
                        <a:pt x="16324" y="27211"/>
                      </a:lnTo>
                      <a:lnTo>
                        <a:pt x="16326" y="27208"/>
                      </a:lnTo>
                      <a:lnTo>
                        <a:pt x="16328" y="27206"/>
                      </a:lnTo>
                      <a:lnTo>
                        <a:pt x="16327" y="27204"/>
                      </a:lnTo>
                      <a:lnTo>
                        <a:pt x="16326" y="27202"/>
                      </a:lnTo>
                      <a:lnTo>
                        <a:pt x="16324" y="27201"/>
                      </a:lnTo>
                      <a:lnTo>
                        <a:pt x="16319" y="27198"/>
                      </a:lnTo>
                      <a:lnTo>
                        <a:pt x="16310" y="27197"/>
                      </a:lnTo>
                      <a:lnTo>
                        <a:pt x="16323" y="27185"/>
                      </a:lnTo>
                      <a:lnTo>
                        <a:pt x="16335" y="27172"/>
                      </a:lnTo>
                      <a:lnTo>
                        <a:pt x="16348" y="27160"/>
                      </a:lnTo>
                      <a:lnTo>
                        <a:pt x="16361" y="27149"/>
                      </a:lnTo>
                      <a:lnTo>
                        <a:pt x="16367" y="27143"/>
                      </a:lnTo>
                      <a:lnTo>
                        <a:pt x="16374" y="27139"/>
                      </a:lnTo>
                      <a:lnTo>
                        <a:pt x="16380" y="27135"/>
                      </a:lnTo>
                      <a:lnTo>
                        <a:pt x="16387" y="27133"/>
                      </a:lnTo>
                      <a:lnTo>
                        <a:pt x="16393" y="27132"/>
                      </a:lnTo>
                      <a:lnTo>
                        <a:pt x="16401" y="27132"/>
                      </a:lnTo>
                      <a:lnTo>
                        <a:pt x="16408" y="27134"/>
                      </a:lnTo>
                      <a:lnTo>
                        <a:pt x="16415" y="27138"/>
                      </a:lnTo>
                      <a:lnTo>
                        <a:pt x="16411" y="27125"/>
                      </a:lnTo>
                      <a:lnTo>
                        <a:pt x="16408" y="27119"/>
                      </a:lnTo>
                      <a:lnTo>
                        <a:pt x="16408" y="27115"/>
                      </a:lnTo>
                      <a:lnTo>
                        <a:pt x="16408" y="27111"/>
                      </a:lnTo>
                      <a:lnTo>
                        <a:pt x="16410" y="27108"/>
                      </a:lnTo>
                      <a:lnTo>
                        <a:pt x="16412" y="27106"/>
                      </a:lnTo>
                      <a:lnTo>
                        <a:pt x="16414" y="27104"/>
                      </a:lnTo>
                      <a:lnTo>
                        <a:pt x="16417" y="27103"/>
                      </a:lnTo>
                      <a:lnTo>
                        <a:pt x="16420" y="27103"/>
                      </a:lnTo>
                      <a:lnTo>
                        <a:pt x="16428" y="27104"/>
                      </a:lnTo>
                      <a:lnTo>
                        <a:pt x="16438" y="27106"/>
                      </a:lnTo>
                      <a:lnTo>
                        <a:pt x="16449" y="27111"/>
                      </a:lnTo>
                      <a:lnTo>
                        <a:pt x="16471" y="27121"/>
                      </a:lnTo>
                      <a:lnTo>
                        <a:pt x="16493" y="27133"/>
                      </a:lnTo>
                      <a:lnTo>
                        <a:pt x="16521" y="27150"/>
                      </a:lnTo>
                      <a:lnTo>
                        <a:pt x="16526" y="27152"/>
                      </a:lnTo>
                      <a:lnTo>
                        <a:pt x="16530" y="27153"/>
                      </a:lnTo>
                      <a:lnTo>
                        <a:pt x="16534" y="27153"/>
                      </a:lnTo>
                      <a:lnTo>
                        <a:pt x="16538" y="27153"/>
                      </a:lnTo>
                      <a:lnTo>
                        <a:pt x="16541" y="27152"/>
                      </a:lnTo>
                      <a:lnTo>
                        <a:pt x="16544" y="27151"/>
                      </a:lnTo>
                      <a:lnTo>
                        <a:pt x="16549" y="27145"/>
                      </a:lnTo>
                      <a:lnTo>
                        <a:pt x="16555" y="27139"/>
                      </a:lnTo>
                      <a:lnTo>
                        <a:pt x="16559" y="27130"/>
                      </a:lnTo>
                      <a:lnTo>
                        <a:pt x="16567" y="27111"/>
                      </a:lnTo>
                      <a:lnTo>
                        <a:pt x="16576" y="27090"/>
                      </a:lnTo>
                      <a:lnTo>
                        <a:pt x="16580" y="27079"/>
                      </a:lnTo>
                      <a:lnTo>
                        <a:pt x="16585" y="27070"/>
                      </a:lnTo>
                      <a:lnTo>
                        <a:pt x="16592" y="27063"/>
                      </a:lnTo>
                      <a:lnTo>
                        <a:pt x="16599" y="27056"/>
                      </a:lnTo>
                      <a:lnTo>
                        <a:pt x="16603" y="27054"/>
                      </a:lnTo>
                      <a:lnTo>
                        <a:pt x="16607" y="27052"/>
                      </a:lnTo>
                      <a:lnTo>
                        <a:pt x="16612" y="27051"/>
                      </a:lnTo>
                      <a:lnTo>
                        <a:pt x="16617" y="27051"/>
                      </a:lnTo>
                      <a:lnTo>
                        <a:pt x="16619" y="27051"/>
                      </a:lnTo>
                      <a:lnTo>
                        <a:pt x="16620" y="27052"/>
                      </a:lnTo>
                      <a:lnTo>
                        <a:pt x="16622" y="27057"/>
                      </a:lnTo>
                      <a:lnTo>
                        <a:pt x="16623" y="27065"/>
                      </a:lnTo>
                      <a:lnTo>
                        <a:pt x="16624" y="27074"/>
                      </a:lnTo>
                      <a:lnTo>
                        <a:pt x="16625" y="27091"/>
                      </a:lnTo>
                      <a:lnTo>
                        <a:pt x="16626" y="27099"/>
                      </a:lnTo>
                      <a:lnTo>
                        <a:pt x="16628" y="27103"/>
                      </a:lnTo>
                      <a:lnTo>
                        <a:pt x="16634" y="27109"/>
                      </a:lnTo>
                      <a:lnTo>
                        <a:pt x="16637" y="27112"/>
                      </a:lnTo>
                      <a:lnTo>
                        <a:pt x="16640" y="27113"/>
                      </a:lnTo>
                      <a:lnTo>
                        <a:pt x="16643" y="27113"/>
                      </a:lnTo>
                      <a:lnTo>
                        <a:pt x="16645" y="27113"/>
                      </a:lnTo>
                      <a:lnTo>
                        <a:pt x="16650" y="27111"/>
                      </a:lnTo>
                      <a:lnTo>
                        <a:pt x="16659" y="27103"/>
                      </a:lnTo>
                      <a:lnTo>
                        <a:pt x="16664" y="27100"/>
                      </a:lnTo>
                      <a:lnTo>
                        <a:pt x="16669" y="27098"/>
                      </a:lnTo>
                      <a:lnTo>
                        <a:pt x="16679" y="27095"/>
                      </a:lnTo>
                      <a:lnTo>
                        <a:pt x="16691" y="27095"/>
                      </a:lnTo>
                      <a:lnTo>
                        <a:pt x="16702" y="27096"/>
                      </a:lnTo>
                      <a:lnTo>
                        <a:pt x="16714" y="27099"/>
                      </a:lnTo>
                      <a:lnTo>
                        <a:pt x="16727" y="27101"/>
                      </a:lnTo>
                      <a:lnTo>
                        <a:pt x="16739" y="27104"/>
                      </a:lnTo>
                      <a:lnTo>
                        <a:pt x="16750" y="27108"/>
                      </a:lnTo>
                      <a:lnTo>
                        <a:pt x="16759" y="27112"/>
                      </a:lnTo>
                      <a:lnTo>
                        <a:pt x="16766" y="27115"/>
                      </a:lnTo>
                      <a:lnTo>
                        <a:pt x="16773" y="27115"/>
                      </a:lnTo>
                      <a:lnTo>
                        <a:pt x="16778" y="27114"/>
                      </a:lnTo>
                      <a:lnTo>
                        <a:pt x="16783" y="27111"/>
                      </a:lnTo>
                      <a:lnTo>
                        <a:pt x="16791" y="27102"/>
                      </a:lnTo>
                      <a:lnTo>
                        <a:pt x="16796" y="27098"/>
                      </a:lnTo>
                      <a:lnTo>
                        <a:pt x="16801" y="27093"/>
                      </a:lnTo>
                      <a:lnTo>
                        <a:pt x="16806" y="27091"/>
                      </a:lnTo>
                      <a:lnTo>
                        <a:pt x="16811" y="27092"/>
                      </a:lnTo>
                      <a:lnTo>
                        <a:pt x="16815" y="27094"/>
                      </a:lnTo>
                      <a:lnTo>
                        <a:pt x="16821" y="27099"/>
                      </a:lnTo>
                      <a:lnTo>
                        <a:pt x="16827" y="27104"/>
                      </a:lnTo>
                      <a:lnTo>
                        <a:pt x="16833" y="27111"/>
                      </a:lnTo>
                      <a:lnTo>
                        <a:pt x="16845" y="27126"/>
                      </a:lnTo>
                      <a:lnTo>
                        <a:pt x="16855" y="27143"/>
                      </a:lnTo>
                      <a:lnTo>
                        <a:pt x="16865" y="27160"/>
                      </a:lnTo>
                      <a:lnTo>
                        <a:pt x="16878" y="27186"/>
                      </a:lnTo>
                      <a:lnTo>
                        <a:pt x="16884" y="27194"/>
                      </a:lnTo>
                      <a:lnTo>
                        <a:pt x="16893" y="27202"/>
                      </a:lnTo>
                      <a:lnTo>
                        <a:pt x="16904" y="27210"/>
                      </a:lnTo>
                      <a:lnTo>
                        <a:pt x="16917" y="27217"/>
                      </a:lnTo>
                      <a:lnTo>
                        <a:pt x="16930" y="27222"/>
                      </a:lnTo>
                      <a:lnTo>
                        <a:pt x="16937" y="27223"/>
                      </a:lnTo>
                      <a:lnTo>
                        <a:pt x="16943" y="27224"/>
                      </a:lnTo>
                      <a:lnTo>
                        <a:pt x="16949" y="27224"/>
                      </a:lnTo>
                      <a:lnTo>
                        <a:pt x="16954" y="27223"/>
                      </a:lnTo>
                      <a:lnTo>
                        <a:pt x="16958" y="27221"/>
                      </a:lnTo>
                      <a:lnTo>
                        <a:pt x="16962" y="27217"/>
                      </a:lnTo>
                      <a:lnTo>
                        <a:pt x="16963" y="27214"/>
                      </a:lnTo>
                      <a:lnTo>
                        <a:pt x="16962" y="27210"/>
                      </a:lnTo>
                      <a:lnTo>
                        <a:pt x="16958" y="27202"/>
                      </a:lnTo>
                      <a:lnTo>
                        <a:pt x="16957" y="27198"/>
                      </a:lnTo>
                      <a:lnTo>
                        <a:pt x="16957" y="27195"/>
                      </a:lnTo>
                      <a:lnTo>
                        <a:pt x="16958" y="27193"/>
                      </a:lnTo>
                      <a:lnTo>
                        <a:pt x="16960" y="27192"/>
                      </a:lnTo>
                      <a:lnTo>
                        <a:pt x="16965" y="27191"/>
                      </a:lnTo>
                      <a:lnTo>
                        <a:pt x="16979" y="27192"/>
                      </a:lnTo>
                      <a:lnTo>
                        <a:pt x="16994" y="27194"/>
                      </a:lnTo>
                      <a:lnTo>
                        <a:pt x="17008" y="27197"/>
                      </a:lnTo>
                      <a:lnTo>
                        <a:pt x="17021" y="27202"/>
                      </a:lnTo>
                      <a:lnTo>
                        <a:pt x="17040" y="27207"/>
                      </a:lnTo>
                      <a:lnTo>
                        <a:pt x="17062" y="27214"/>
                      </a:lnTo>
                      <a:lnTo>
                        <a:pt x="17072" y="27216"/>
                      </a:lnTo>
                      <a:lnTo>
                        <a:pt x="17083" y="27217"/>
                      </a:lnTo>
                      <a:lnTo>
                        <a:pt x="17093" y="27217"/>
                      </a:lnTo>
                      <a:lnTo>
                        <a:pt x="17102" y="27217"/>
                      </a:lnTo>
                      <a:lnTo>
                        <a:pt x="17108" y="27215"/>
                      </a:lnTo>
                      <a:lnTo>
                        <a:pt x="17111" y="27211"/>
                      </a:lnTo>
                      <a:lnTo>
                        <a:pt x="17111" y="27207"/>
                      </a:lnTo>
                      <a:lnTo>
                        <a:pt x="17110" y="27202"/>
                      </a:lnTo>
                      <a:lnTo>
                        <a:pt x="17108" y="27196"/>
                      </a:lnTo>
                      <a:lnTo>
                        <a:pt x="17104" y="27190"/>
                      </a:lnTo>
                      <a:lnTo>
                        <a:pt x="17093" y="27177"/>
                      </a:lnTo>
                      <a:lnTo>
                        <a:pt x="17079" y="27164"/>
                      </a:lnTo>
                      <a:lnTo>
                        <a:pt x="17066" y="27152"/>
                      </a:lnTo>
                      <a:lnTo>
                        <a:pt x="17050" y="27139"/>
                      </a:lnTo>
                      <a:lnTo>
                        <a:pt x="17044" y="27134"/>
                      </a:lnTo>
                      <a:lnTo>
                        <a:pt x="17040" y="27130"/>
                      </a:lnTo>
                      <a:lnTo>
                        <a:pt x="17033" y="27120"/>
                      </a:lnTo>
                      <a:lnTo>
                        <a:pt x="17028" y="27109"/>
                      </a:lnTo>
                      <a:lnTo>
                        <a:pt x="17025" y="27099"/>
                      </a:lnTo>
                      <a:lnTo>
                        <a:pt x="17024" y="27087"/>
                      </a:lnTo>
                      <a:lnTo>
                        <a:pt x="17024" y="27074"/>
                      </a:lnTo>
                      <a:lnTo>
                        <a:pt x="17025" y="27049"/>
                      </a:lnTo>
                      <a:lnTo>
                        <a:pt x="17027" y="27023"/>
                      </a:lnTo>
                      <a:lnTo>
                        <a:pt x="17028" y="27011"/>
                      </a:lnTo>
                      <a:lnTo>
                        <a:pt x="17027" y="26998"/>
                      </a:lnTo>
                      <a:lnTo>
                        <a:pt x="17026" y="26986"/>
                      </a:lnTo>
                      <a:lnTo>
                        <a:pt x="17022" y="26975"/>
                      </a:lnTo>
                      <a:lnTo>
                        <a:pt x="17017" y="26964"/>
                      </a:lnTo>
                      <a:lnTo>
                        <a:pt x="17011" y="26953"/>
                      </a:lnTo>
                      <a:lnTo>
                        <a:pt x="16980" y="26922"/>
                      </a:lnTo>
                      <a:lnTo>
                        <a:pt x="16964" y="26905"/>
                      </a:lnTo>
                      <a:lnTo>
                        <a:pt x="16948" y="26891"/>
                      </a:lnTo>
                      <a:lnTo>
                        <a:pt x="16931" y="26877"/>
                      </a:lnTo>
                      <a:lnTo>
                        <a:pt x="16913" y="26864"/>
                      </a:lnTo>
                      <a:lnTo>
                        <a:pt x="16894" y="26853"/>
                      </a:lnTo>
                      <a:lnTo>
                        <a:pt x="16875" y="26844"/>
                      </a:lnTo>
                      <a:lnTo>
                        <a:pt x="16866" y="26840"/>
                      </a:lnTo>
                      <a:lnTo>
                        <a:pt x="16860" y="26839"/>
                      </a:lnTo>
                      <a:lnTo>
                        <a:pt x="16854" y="26839"/>
                      </a:lnTo>
                      <a:lnTo>
                        <a:pt x="16849" y="26840"/>
                      </a:lnTo>
                      <a:lnTo>
                        <a:pt x="16837" y="26844"/>
                      </a:lnTo>
                      <a:lnTo>
                        <a:pt x="16829" y="26845"/>
                      </a:lnTo>
                      <a:lnTo>
                        <a:pt x="16820" y="26844"/>
                      </a:lnTo>
                      <a:lnTo>
                        <a:pt x="16811" y="26841"/>
                      </a:lnTo>
                      <a:lnTo>
                        <a:pt x="16804" y="26839"/>
                      </a:lnTo>
                      <a:lnTo>
                        <a:pt x="16798" y="26836"/>
                      </a:lnTo>
                      <a:lnTo>
                        <a:pt x="16795" y="26832"/>
                      </a:lnTo>
                      <a:lnTo>
                        <a:pt x="16791" y="26827"/>
                      </a:lnTo>
                      <a:lnTo>
                        <a:pt x="16789" y="26822"/>
                      </a:lnTo>
                      <a:lnTo>
                        <a:pt x="16788" y="26816"/>
                      </a:lnTo>
                      <a:lnTo>
                        <a:pt x="16788" y="26811"/>
                      </a:lnTo>
                      <a:lnTo>
                        <a:pt x="16789" y="26798"/>
                      </a:lnTo>
                      <a:lnTo>
                        <a:pt x="16791" y="26785"/>
                      </a:lnTo>
                      <a:lnTo>
                        <a:pt x="16794" y="26771"/>
                      </a:lnTo>
                      <a:lnTo>
                        <a:pt x="16795" y="26758"/>
                      </a:lnTo>
                      <a:lnTo>
                        <a:pt x="16795" y="26746"/>
                      </a:lnTo>
                      <a:lnTo>
                        <a:pt x="16792" y="26733"/>
                      </a:lnTo>
                      <a:lnTo>
                        <a:pt x="16787" y="26707"/>
                      </a:lnTo>
                      <a:lnTo>
                        <a:pt x="16782" y="26682"/>
                      </a:lnTo>
                      <a:lnTo>
                        <a:pt x="16779" y="26669"/>
                      </a:lnTo>
                      <a:lnTo>
                        <a:pt x="16777" y="26656"/>
                      </a:lnTo>
                      <a:lnTo>
                        <a:pt x="16777" y="26652"/>
                      </a:lnTo>
                      <a:lnTo>
                        <a:pt x="16778" y="26646"/>
                      </a:lnTo>
                      <a:lnTo>
                        <a:pt x="16781" y="26636"/>
                      </a:lnTo>
                      <a:lnTo>
                        <a:pt x="16785" y="26629"/>
                      </a:lnTo>
                      <a:lnTo>
                        <a:pt x="16790" y="26620"/>
                      </a:lnTo>
                      <a:lnTo>
                        <a:pt x="16794" y="26611"/>
                      </a:lnTo>
                      <a:lnTo>
                        <a:pt x="16796" y="26603"/>
                      </a:lnTo>
                      <a:lnTo>
                        <a:pt x="16797" y="26597"/>
                      </a:lnTo>
                      <a:lnTo>
                        <a:pt x="16796" y="26593"/>
                      </a:lnTo>
                      <a:lnTo>
                        <a:pt x="16795" y="26588"/>
                      </a:lnTo>
                      <a:lnTo>
                        <a:pt x="16791" y="26581"/>
                      </a:lnTo>
                      <a:lnTo>
                        <a:pt x="16779" y="26558"/>
                      </a:lnTo>
                      <a:lnTo>
                        <a:pt x="16768" y="26535"/>
                      </a:lnTo>
                      <a:lnTo>
                        <a:pt x="16762" y="26523"/>
                      </a:lnTo>
                      <a:lnTo>
                        <a:pt x="16758" y="26510"/>
                      </a:lnTo>
                      <a:lnTo>
                        <a:pt x="16756" y="26499"/>
                      </a:lnTo>
                      <a:lnTo>
                        <a:pt x="16755" y="26486"/>
                      </a:lnTo>
                      <a:lnTo>
                        <a:pt x="16755" y="26481"/>
                      </a:lnTo>
                      <a:lnTo>
                        <a:pt x="16757" y="26478"/>
                      </a:lnTo>
                      <a:lnTo>
                        <a:pt x="16762" y="26468"/>
                      </a:lnTo>
                      <a:lnTo>
                        <a:pt x="16771" y="26459"/>
                      </a:lnTo>
                      <a:lnTo>
                        <a:pt x="16781" y="26450"/>
                      </a:lnTo>
                      <a:lnTo>
                        <a:pt x="16791" y="26440"/>
                      </a:lnTo>
                      <a:lnTo>
                        <a:pt x="16801" y="26431"/>
                      </a:lnTo>
                      <a:lnTo>
                        <a:pt x="16809" y="26421"/>
                      </a:lnTo>
                      <a:lnTo>
                        <a:pt x="16812" y="26416"/>
                      </a:lnTo>
                      <a:lnTo>
                        <a:pt x="16814" y="26412"/>
                      </a:lnTo>
                      <a:lnTo>
                        <a:pt x="16815" y="26404"/>
                      </a:lnTo>
                      <a:lnTo>
                        <a:pt x="16815" y="26398"/>
                      </a:lnTo>
                      <a:lnTo>
                        <a:pt x="16813" y="26391"/>
                      </a:lnTo>
                      <a:lnTo>
                        <a:pt x="16810" y="26387"/>
                      </a:lnTo>
                      <a:lnTo>
                        <a:pt x="16802" y="26376"/>
                      </a:lnTo>
                      <a:lnTo>
                        <a:pt x="16798" y="26370"/>
                      </a:lnTo>
                      <a:lnTo>
                        <a:pt x="16795" y="26364"/>
                      </a:lnTo>
                      <a:lnTo>
                        <a:pt x="16791" y="26353"/>
                      </a:lnTo>
                      <a:lnTo>
                        <a:pt x="16789" y="26341"/>
                      </a:lnTo>
                      <a:lnTo>
                        <a:pt x="16788" y="26330"/>
                      </a:lnTo>
                      <a:lnTo>
                        <a:pt x="16789" y="26318"/>
                      </a:lnTo>
                      <a:lnTo>
                        <a:pt x="16790" y="26308"/>
                      </a:lnTo>
                      <a:lnTo>
                        <a:pt x="16794" y="26298"/>
                      </a:lnTo>
                      <a:lnTo>
                        <a:pt x="16798" y="26287"/>
                      </a:lnTo>
                      <a:lnTo>
                        <a:pt x="16804" y="26277"/>
                      </a:lnTo>
                      <a:lnTo>
                        <a:pt x="16810" y="26270"/>
                      </a:lnTo>
                      <a:lnTo>
                        <a:pt x="16813" y="26262"/>
                      </a:lnTo>
                      <a:lnTo>
                        <a:pt x="16815" y="26254"/>
                      </a:lnTo>
                      <a:lnTo>
                        <a:pt x="16816" y="26247"/>
                      </a:lnTo>
                      <a:lnTo>
                        <a:pt x="16816" y="26239"/>
                      </a:lnTo>
                      <a:lnTo>
                        <a:pt x="16815" y="26233"/>
                      </a:lnTo>
                      <a:lnTo>
                        <a:pt x="16813" y="26225"/>
                      </a:lnTo>
                      <a:lnTo>
                        <a:pt x="16810" y="26219"/>
                      </a:lnTo>
                      <a:lnTo>
                        <a:pt x="16803" y="26204"/>
                      </a:lnTo>
                      <a:lnTo>
                        <a:pt x="16796" y="26190"/>
                      </a:lnTo>
                      <a:lnTo>
                        <a:pt x="16788" y="26175"/>
                      </a:lnTo>
                      <a:lnTo>
                        <a:pt x="16786" y="26168"/>
                      </a:lnTo>
                      <a:lnTo>
                        <a:pt x="16784" y="26159"/>
                      </a:lnTo>
                      <a:lnTo>
                        <a:pt x="16782" y="26147"/>
                      </a:lnTo>
                      <a:lnTo>
                        <a:pt x="16782" y="26135"/>
                      </a:lnTo>
                      <a:lnTo>
                        <a:pt x="16783" y="26121"/>
                      </a:lnTo>
                      <a:lnTo>
                        <a:pt x="16786" y="26108"/>
                      </a:lnTo>
                      <a:lnTo>
                        <a:pt x="16791" y="26081"/>
                      </a:lnTo>
                      <a:lnTo>
                        <a:pt x="16792" y="26068"/>
                      </a:lnTo>
                      <a:lnTo>
                        <a:pt x="16794" y="26056"/>
                      </a:lnTo>
                      <a:lnTo>
                        <a:pt x="16796" y="26031"/>
                      </a:lnTo>
                      <a:lnTo>
                        <a:pt x="16798" y="26008"/>
                      </a:lnTo>
                      <a:lnTo>
                        <a:pt x="16801" y="25985"/>
                      </a:lnTo>
                      <a:lnTo>
                        <a:pt x="16806" y="25965"/>
                      </a:lnTo>
                      <a:lnTo>
                        <a:pt x="16816" y="25922"/>
                      </a:lnTo>
                      <a:lnTo>
                        <a:pt x="16828" y="25877"/>
                      </a:lnTo>
                      <a:lnTo>
                        <a:pt x="16830" y="25866"/>
                      </a:lnTo>
                      <a:lnTo>
                        <a:pt x="16832" y="25856"/>
                      </a:lnTo>
                      <a:lnTo>
                        <a:pt x="16833" y="25836"/>
                      </a:lnTo>
                      <a:lnTo>
                        <a:pt x="16833" y="25826"/>
                      </a:lnTo>
                      <a:lnTo>
                        <a:pt x="16834" y="25815"/>
                      </a:lnTo>
                      <a:lnTo>
                        <a:pt x="16836" y="25805"/>
                      </a:lnTo>
                      <a:lnTo>
                        <a:pt x="16840" y="25794"/>
                      </a:lnTo>
                      <a:lnTo>
                        <a:pt x="16843" y="25782"/>
                      </a:lnTo>
                      <a:lnTo>
                        <a:pt x="16847" y="25774"/>
                      </a:lnTo>
                      <a:lnTo>
                        <a:pt x="16847" y="25766"/>
                      </a:lnTo>
                      <a:lnTo>
                        <a:pt x="16847" y="25761"/>
                      </a:lnTo>
                      <a:lnTo>
                        <a:pt x="16845" y="25756"/>
                      </a:lnTo>
                      <a:lnTo>
                        <a:pt x="16842" y="25753"/>
                      </a:lnTo>
                      <a:lnTo>
                        <a:pt x="16838" y="25750"/>
                      </a:lnTo>
                      <a:lnTo>
                        <a:pt x="16834" y="25748"/>
                      </a:lnTo>
                      <a:lnTo>
                        <a:pt x="16824" y="25744"/>
                      </a:lnTo>
                      <a:lnTo>
                        <a:pt x="16813" y="25739"/>
                      </a:lnTo>
                      <a:lnTo>
                        <a:pt x="16808" y="25736"/>
                      </a:lnTo>
                      <a:lnTo>
                        <a:pt x="16803" y="25730"/>
                      </a:lnTo>
                      <a:lnTo>
                        <a:pt x="16799" y="25725"/>
                      </a:lnTo>
                      <a:lnTo>
                        <a:pt x="16795" y="25716"/>
                      </a:lnTo>
                      <a:lnTo>
                        <a:pt x="16798" y="25712"/>
                      </a:lnTo>
                      <a:lnTo>
                        <a:pt x="16806" y="25702"/>
                      </a:lnTo>
                      <a:lnTo>
                        <a:pt x="16816" y="25688"/>
                      </a:lnTo>
                      <a:lnTo>
                        <a:pt x="16819" y="25681"/>
                      </a:lnTo>
                      <a:lnTo>
                        <a:pt x="16819" y="25675"/>
                      </a:lnTo>
                      <a:lnTo>
                        <a:pt x="16819" y="25663"/>
                      </a:lnTo>
                      <a:lnTo>
                        <a:pt x="16816" y="25650"/>
                      </a:lnTo>
                      <a:lnTo>
                        <a:pt x="16815" y="25637"/>
                      </a:lnTo>
                      <a:lnTo>
                        <a:pt x="16815" y="25630"/>
                      </a:lnTo>
                      <a:lnTo>
                        <a:pt x="16817" y="25625"/>
                      </a:lnTo>
                      <a:lnTo>
                        <a:pt x="16820" y="25620"/>
                      </a:lnTo>
                      <a:lnTo>
                        <a:pt x="16823" y="25615"/>
                      </a:lnTo>
                      <a:lnTo>
                        <a:pt x="16830" y="25604"/>
                      </a:lnTo>
                      <a:lnTo>
                        <a:pt x="16839" y="25595"/>
                      </a:lnTo>
                      <a:lnTo>
                        <a:pt x="16847" y="25584"/>
                      </a:lnTo>
                      <a:lnTo>
                        <a:pt x="16850" y="25579"/>
                      </a:lnTo>
                      <a:lnTo>
                        <a:pt x="16853" y="25574"/>
                      </a:lnTo>
                      <a:lnTo>
                        <a:pt x="16854" y="25569"/>
                      </a:lnTo>
                      <a:lnTo>
                        <a:pt x="16855" y="25563"/>
                      </a:lnTo>
                      <a:lnTo>
                        <a:pt x="16855" y="25557"/>
                      </a:lnTo>
                      <a:lnTo>
                        <a:pt x="16854" y="25551"/>
                      </a:lnTo>
                      <a:lnTo>
                        <a:pt x="16851" y="25543"/>
                      </a:lnTo>
                      <a:lnTo>
                        <a:pt x="16850" y="25535"/>
                      </a:lnTo>
                      <a:lnTo>
                        <a:pt x="16850" y="25528"/>
                      </a:lnTo>
                      <a:lnTo>
                        <a:pt x="16851" y="25523"/>
                      </a:lnTo>
                      <a:lnTo>
                        <a:pt x="16853" y="25516"/>
                      </a:lnTo>
                      <a:lnTo>
                        <a:pt x="16856" y="25512"/>
                      </a:lnTo>
                      <a:lnTo>
                        <a:pt x="16863" y="25502"/>
                      </a:lnTo>
                      <a:lnTo>
                        <a:pt x="16872" y="25494"/>
                      </a:lnTo>
                      <a:lnTo>
                        <a:pt x="16879" y="25484"/>
                      </a:lnTo>
                      <a:lnTo>
                        <a:pt x="16883" y="25480"/>
                      </a:lnTo>
                      <a:lnTo>
                        <a:pt x="16885" y="25474"/>
                      </a:lnTo>
                      <a:lnTo>
                        <a:pt x="16887" y="25468"/>
                      </a:lnTo>
                      <a:lnTo>
                        <a:pt x="16888" y="25461"/>
                      </a:lnTo>
                      <a:lnTo>
                        <a:pt x="16888" y="25455"/>
                      </a:lnTo>
                      <a:lnTo>
                        <a:pt x="16887" y="25448"/>
                      </a:lnTo>
                      <a:lnTo>
                        <a:pt x="16886" y="25433"/>
                      </a:lnTo>
                      <a:lnTo>
                        <a:pt x="16885" y="25425"/>
                      </a:lnTo>
                      <a:lnTo>
                        <a:pt x="16885" y="25419"/>
                      </a:lnTo>
                      <a:lnTo>
                        <a:pt x="16885" y="25411"/>
                      </a:lnTo>
                      <a:lnTo>
                        <a:pt x="16887" y="25405"/>
                      </a:lnTo>
                      <a:lnTo>
                        <a:pt x="16890" y="25401"/>
                      </a:lnTo>
                      <a:lnTo>
                        <a:pt x="16894" y="25396"/>
                      </a:lnTo>
                      <a:lnTo>
                        <a:pt x="16909" y="25383"/>
                      </a:lnTo>
                      <a:lnTo>
                        <a:pt x="16922" y="25370"/>
                      </a:lnTo>
                      <a:lnTo>
                        <a:pt x="16925" y="25366"/>
                      </a:lnTo>
                      <a:lnTo>
                        <a:pt x="16926" y="25363"/>
                      </a:lnTo>
                      <a:lnTo>
                        <a:pt x="16923" y="25360"/>
                      </a:lnTo>
                      <a:lnTo>
                        <a:pt x="16915" y="25358"/>
                      </a:lnTo>
                      <a:lnTo>
                        <a:pt x="16898" y="25355"/>
                      </a:lnTo>
                      <a:lnTo>
                        <a:pt x="16867" y="25352"/>
                      </a:lnTo>
                      <a:lnTo>
                        <a:pt x="16855" y="25348"/>
                      </a:lnTo>
                      <a:lnTo>
                        <a:pt x="16843" y="25344"/>
                      </a:lnTo>
                      <a:lnTo>
                        <a:pt x="16816" y="25332"/>
                      </a:lnTo>
                      <a:lnTo>
                        <a:pt x="16802" y="25327"/>
                      </a:lnTo>
                      <a:lnTo>
                        <a:pt x="16789" y="25322"/>
                      </a:lnTo>
                      <a:lnTo>
                        <a:pt x="16777" y="25320"/>
                      </a:lnTo>
                      <a:lnTo>
                        <a:pt x="16772" y="25320"/>
                      </a:lnTo>
                      <a:lnTo>
                        <a:pt x="16768" y="25321"/>
                      </a:lnTo>
                      <a:lnTo>
                        <a:pt x="16746" y="25328"/>
                      </a:lnTo>
                      <a:lnTo>
                        <a:pt x="16727" y="25333"/>
                      </a:lnTo>
                      <a:lnTo>
                        <a:pt x="16711" y="25337"/>
                      </a:lnTo>
                      <a:lnTo>
                        <a:pt x="16705" y="25337"/>
                      </a:lnTo>
                      <a:lnTo>
                        <a:pt x="16698" y="25337"/>
                      </a:lnTo>
                      <a:lnTo>
                        <a:pt x="16693" y="25336"/>
                      </a:lnTo>
                      <a:lnTo>
                        <a:pt x="16687" y="25334"/>
                      </a:lnTo>
                      <a:lnTo>
                        <a:pt x="16683" y="25330"/>
                      </a:lnTo>
                      <a:lnTo>
                        <a:pt x="16680" y="25324"/>
                      </a:lnTo>
                      <a:lnTo>
                        <a:pt x="16677" y="25317"/>
                      </a:lnTo>
                      <a:lnTo>
                        <a:pt x="16675" y="25307"/>
                      </a:lnTo>
                      <a:lnTo>
                        <a:pt x="16674" y="25295"/>
                      </a:lnTo>
                      <a:lnTo>
                        <a:pt x="16674" y="25281"/>
                      </a:lnTo>
                      <a:lnTo>
                        <a:pt x="16674" y="25271"/>
                      </a:lnTo>
                      <a:lnTo>
                        <a:pt x="16675" y="25258"/>
                      </a:lnTo>
                      <a:lnTo>
                        <a:pt x="16679" y="25242"/>
                      </a:lnTo>
                      <a:lnTo>
                        <a:pt x="16682" y="25227"/>
                      </a:lnTo>
                      <a:lnTo>
                        <a:pt x="16685" y="25220"/>
                      </a:lnTo>
                      <a:lnTo>
                        <a:pt x="16688" y="25214"/>
                      </a:lnTo>
                      <a:lnTo>
                        <a:pt x="16692" y="25208"/>
                      </a:lnTo>
                      <a:lnTo>
                        <a:pt x="16695" y="25205"/>
                      </a:lnTo>
                      <a:lnTo>
                        <a:pt x="16700" y="25203"/>
                      </a:lnTo>
                      <a:lnTo>
                        <a:pt x="16705" y="25202"/>
                      </a:lnTo>
                      <a:lnTo>
                        <a:pt x="16710" y="25204"/>
                      </a:lnTo>
                      <a:lnTo>
                        <a:pt x="16717" y="25208"/>
                      </a:lnTo>
                      <a:lnTo>
                        <a:pt x="16723" y="25214"/>
                      </a:lnTo>
                      <a:lnTo>
                        <a:pt x="16728" y="25220"/>
                      </a:lnTo>
                      <a:lnTo>
                        <a:pt x="16738" y="25234"/>
                      </a:lnTo>
                      <a:lnTo>
                        <a:pt x="16747" y="25250"/>
                      </a:lnTo>
                      <a:lnTo>
                        <a:pt x="16752" y="25257"/>
                      </a:lnTo>
                      <a:lnTo>
                        <a:pt x="16758" y="25264"/>
                      </a:lnTo>
                      <a:lnTo>
                        <a:pt x="16761" y="25267"/>
                      </a:lnTo>
                      <a:lnTo>
                        <a:pt x="16764" y="25270"/>
                      </a:lnTo>
                      <a:lnTo>
                        <a:pt x="16769" y="25272"/>
                      </a:lnTo>
                      <a:lnTo>
                        <a:pt x="16773" y="25273"/>
                      </a:lnTo>
                      <a:lnTo>
                        <a:pt x="16782" y="25275"/>
                      </a:lnTo>
                      <a:lnTo>
                        <a:pt x="16790" y="25273"/>
                      </a:lnTo>
                      <a:lnTo>
                        <a:pt x="16800" y="25271"/>
                      </a:lnTo>
                      <a:lnTo>
                        <a:pt x="16810" y="25268"/>
                      </a:lnTo>
                      <a:lnTo>
                        <a:pt x="16819" y="25266"/>
                      </a:lnTo>
                      <a:lnTo>
                        <a:pt x="16828" y="25264"/>
                      </a:lnTo>
                      <a:lnTo>
                        <a:pt x="16838" y="25263"/>
                      </a:lnTo>
                      <a:lnTo>
                        <a:pt x="16846" y="25264"/>
                      </a:lnTo>
                      <a:lnTo>
                        <a:pt x="16852" y="25266"/>
                      </a:lnTo>
                      <a:lnTo>
                        <a:pt x="16856" y="25269"/>
                      </a:lnTo>
                      <a:lnTo>
                        <a:pt x="16860" y="25275"/>
                      </a:lnTo>
                      <a:lnTo>
                        <a:pt x="16864" y="25281"/>
                      </a:lnTo>
                      <a:lnTo>
                        <a:pt x="16868" y="25289"/>
                      </a:lnTo>
                      <a:lnTo>
                        <a:pt x="16875" y="25296"/>
                      </a:lnTo>
                      <a:lnTo>
                        <a:pt x="16879" y="25303"/>
                      </a:lnTo>
                      <a:lnTo>
                        <a:pt x="16883" y="25310"/>
                      </a:lnTo>
                      <a:lnTo>
                        <a:pt x="16887" y="25319"/>
                      </a:lnTo>
                      <a:lnTo>
                        <a:pt x="16890" y="25327"/>
                      </a:lnTo>
                      <a:lnTo>
                        <a:pt x="16894" y="25333"/>
                      </a:lnTo>
                      <a:lnTo>
                        <a:pt x="16898" y="25335"/>
                      </a:lnTo>
                      <a:lnTo>
                        <a:pt x="16901" y="25336"/>
                      </a:lnTo>
                      <a:lnTo>
                        <a:pt x="16904" y="25337"/>
                      </a:lnTo>
                      <a:lnTo>
                        <a:pt x="16907" y="25336"/>
                      </a:lnTo>
                      <a:lnTo>
                        <a:pt x="16912" y="25335"/>
                      </a:lnTo>
                      <a:lnTo>
                        <a:pt x="16917" y="25332"/>
                      </a:lnTo>
                      <a:lnTo>
                        <a:pt x="16929" y="25323"/>
                      </a:lnTo>
                      <a:lnTo>
                        <a:pt x="16936" y="25317"/>
                      </a:lnTo>
                      <a:lnTo>
                        <a:pt x="16938" y="25315"/>
                      </a:lnTo>
                      <a:lnTo>
                        <a:pt x="16938" y="25312"/>
                      </a:lnTo>
                      <a:lnTo>
                        <a:pt x="16938" y="25309"/>
                      </a:lnTo>
                      <a:lnTo>
                        <a:pt x="16936" y="25306"/>
                      </a:lnTo>
                      <a:lnTo>
                        <a:pt x="16935" y="25302"/>
                      </a:lnTo>
                      <a:lnTo>
                        <a:pt x="16935" y="25299"/>
                      </a:lnTo>
                      <a:lnTo>
                        <a:pt x="16936" y="25297"/>
                      </a:lnTo>
                      <a:lnTo>
                        <a:pt x="16938" y="25293"/>
                      </a:lnTo>
                      <a:lnTo>
                        <a:pt x="16940" y="25290"/>
                      </a:lnTo>
                      <a:lnTo>
                        <a:pt x="16960" y="25268"/>
                      </a:lnTo>
                      <a:lnTo>
                        <a:pt x="16976" y="25250"/>
                      </a:lnTo>
                      <a:lnTo>
                        <a:pt x="16985" y="25240"/>
                      </a:lnTo>
                      <a:lnTo>
                        <a:pt x="16991" y="25230"/>
                      </a:lnTo>
                      <a:lnTo>
                        <a:pt x="16999" y="25218"/>
                      </a:lnTo>
                      <a:lnTo>
                        <a:pt x="17005" y="25205"/>
                      </a:lnTo>
                      <a:lnTo>
                        <a:pt x="17018" y="25175"/>
                      </a:lnTo>
                      <a:lnTo>
                        <a:pt x="17034" y="25145"/>
                      </a:lnTo>
                      <a:lnTo>
                        <a:pt x="17042" y="25131"/>
                      </a:lnTo>
                      <a:lnTo>
                        <a:pt x="17052" y="25118"/>
                      </a:lnTo>
                      <a:lnTo>
                        <a:pt x="17062" y="25105"/>
                      </a:lnTo>
                      <a:lnTo>
                        <a:pt x="17072" y="25092"/>
                      </a:lnTo>
                      <a:lnTo>
                        <a:pt x="17090" y="25073"/>
                      </a:lnTo>
                      <a:lnTo>
                        <a:pt x="17107" y="25051"/>
                      </a:lnTo>
                      <a:lnTo>
                        <a:pt x="17126" y="25027"/>
                      </a:lnTo>
                      <a:lnTo>
                        <a:pt x="17145" y="25004"/>
                      </a:lnTo>
                      <a:lnTo>
                        <a:pt x="17166" y="24982"/>
                      </a:lnTo>
                      <a:lnTo>
                        <a:pt x="17187" y="24961"/>
                      </a:lnTo>
                      <a:lnTo>
                        <a:pt x="17198" y="24951"/>
                      </a:lnTo>
                      <a:lnTo>
                        <a:pt x="17209" y="24944"/>
                      </a:lnTo>
                      <a:lnTo>
                        <a:pt x="17220" y="24936"/>
                      </a:lnTo>
                      <a:lnTo>
                        <a:pt x="17231" y="24931"/>
                      </a:lnTo>
                      <a:lnTo>
                        <a:pt x="17242" y="24925"/>
                      </a:lnTo>
                      <a:lnTo>
                        <a:pt x="17252" y="24919"/>
                      </a:lnTo>
                      <a:lnTo>
                        <a:pt x="17264" y="24911"/>
                      </a:lnTo>
                      <a:lnTo>
                        <a:pt x="17275" y="24903"/>
                      </a:lnTo>
                      <a:lnTo>
                        <a:pt x="17285" y="24895"/>
                      </a:lnTo>
                      <a:lnTo>
                        <a:pt x="17295" y="24885"/>
                      </a:lnTo>
                      <a:lnTo>
                        <a:pt x="17303" y="24876"/>
                      </a:lnTo>
                      <a:lnTo>
                        <a:pt x="17311" y="24865"/>
                      </a:lnTo>
                      <a:lnTo>
                        <a:pt x="17314" y="24860"/>
                      </a:lnTo>
                      <a:lnTo>
                        <a:pt x="17317" y="24853"/>
                      </a:lnTo>
                      <a:lnTo>
                        <a:pt x="17321" y="24840"/>
                      </a:lnTo>
                      <a:lnTo>
                        <a:pt x="17326" y="24827"/>
                      </a:lnTo>
                      <a:lnTo>
                        <a:pt x="17331" y="24821"/>
                      </a:lnTo>
                      <a:lnTo>
                        <a:pt x="17335" y="24816"/>
                      </a:lnTo>
                      <a:lnTo>
                        <a:pt x="17343" y="24809"/>
                      </a:lnTo>
                      <a:lnTo>
                        <a:pt x="17351" y="24804"/>
                      </a:lnTo>
                      <a:lnTo>
                        <a:pt x="17360" y="24799"/>
                      </a:lnTo>
                      <a:lnTo>
                        <a:pt x="17369" y="24796"/>
                      </a:lnTo>
                      <a:lnTo>
                        <a:pt x="17388" y="24789"/>
                      </a:lnTo>
                      <a:lnTo>
                        <a:pt x="17397" y="24785"/>
                      </a:lnTo>
                      <a:lnTo>
                        <a:pt x="17405" y="24781"/>
                      </a:lnTo>
                      <a:lnTo>
                        <a:pt x="17423" y="24768"/>
                      </a:lnTo>
                      <a:lnTo>
                        <a:pt x="17439" y="24755"/>
                      </a:lnTo>
                      <a:lnTo>
                        <a:pt x="17455" y="24743"/>
                      </a:lnTo>
                      <a:lnTo>
                        <a:pt x="17472" y="24731"/>
                      </a:lnTo>
                      <a:lnTo>
                        <a:pt x="17480" y="24727"/>
                      </a:lnTo>
                      <a:lnTo>
                        <a:pt x="17489" y="24722"/>
                      </a:lnTo>
                      <a:lnTo>
                        <a:pt x="17498" y="24719"/>
                      </a:lnTo>
                      <a:lnTo>
                        <a:pt x="17507" y="24717"/>
                      </a:lnTo>
                      <a:lnTo>
                        <a:pt x="17517" y="24715"/>
                      </a:lnTo>
                      <a:lnTo>
                        <a:pt x="17529" y="24715"/>
                      </a:lnTo>
                      <a:lnTo>
                        <a:pt x="17540" y="24716"/>
                      </a:lnTo>
                      <a:lnTo>
                        <a:pt x="17553" y="24719"/>
                      </a:lnTo>
                      <a:lnTo>
                        <a:pt x="17561" y="24720"/>
                      </a:lnTo>
                      <a:lnTo>
                        <a:pt x="17568" y="24721"/>
                      </a:lnTo>
                      <a:lnTo>
                        <a:pt x="17574" y="24721"/>
                      </a:lnTo>
                      <a:lnTo>
                        <a:pt x="17579" y="24720"/>
                      </a:lnTo>
                      <a:lnTo>
                        <a:pt x="17589" y="24717"/>
                      </a:lnTo>
                      <a:lnTo>
                        <a:pt x="17597" y="24712"/>
                      </a:lnTo>
                      <a:lnTo>
                        <a:pt x="17616" y="24699"/>
                      </a:lnTo>
                      <a:lnTo>
                        <a:pt x="17626" y="24694"/>
                      </a:lnTo>
                      <a:lnTo>
                        <a:pt x="17639" y="24689"/>
                      </a:lnTo>
                      <a:lnTo>
                        <a:pt x="17645" y="24687"/>
                      </a:lnTo>
                      <a:lnTo>
                        <a:pt x="17652" y="24686"/>
                      </a:lnTo>
                      <a:lnTo>
                        <a:pt x="17657" y="24685"/>
                      </a:lnTo>
                      <a:lnTo>
                        <a:pt x="17663" y="24686"/>
                      </a:lnTo>
                      <a:lnTo>
                        <a:pt x="17667" y="24687"/>
                      </a:lnTo>
                      <a:lnTo>
                        <a:pt x="17671" y="24689"/>
                      </a:lnTo>
                      <a:lnTo>
                        <a:pt x="17679" y="24694"/>
                      </a:lnTo>
                      <a:lnTo>
                        <a:pt x="17685" y="24700"/>
                      </a:lnTo>
                      <a:lnTo>
                        <a:pt x="17691" y="24708"/>
                      </a:lnTo>
                      <a:lnTo>
                        <a:pt x="17697" y="24718"/>
                      </a:lnTo>
                      <a:lnTo>
                        <a:pt x="17704" y="24727"/>
                      </a:lnTo>
                      <a:lnTo>
                        <a:pt x="17712" y="24735"/>
                      </a:lnTo>
                      <a:lnTo>
                        <a:pt x="17721" y="24742"/>
                      </a:lnTo>
                      <a:lnTo>
                        <a:pt x="17731" y="24747"/>
                      </a:lnTo>
                      <a:lnTo>
                        <a:pt x="17743" y="24753"/>
                      </a:lnTo>
                      <a:lnTo>
                        <a:pt x="17754" y="24756"/>
                      </a:lnTo>
                      <a:lnTo>
                        <a:pt x="17767" y="24759"/>
                      </a:lnTo>
                      <a:lnTo>
                        <a:pt x="17779" y="24761"/>
                      </a:lnTo>
                      <a:lnTo>
                        <a:pt x="17792" y="24762"/>
                      </a:lnTo>
                      <a:lnTo>
                        <a:pt x="17806" y="24763"/>
                      </a:lnTo>
                      <a:lnTo>
                        <a:pt x="17819" y="24762"/>
                      </a:lnTo>
                      <a:lnTo>
                        <a:pt x="17845" y="24760"/>
                      </a:lnTo>
                      <a:lnTo>
                        <a:pt x="17869" y="24756"/>
                      </a:lnTo>
                      <a:lnTo>
                        <a:pt x="17890" y="24749"/>
                      </a:lnTo>
                      <a:lnTo>
                        <a:pt x="17898" y="24747"/>
                      </a:lnTo>
                      <a:lnTo>
                        <a:pt x="17902" y="24744"/>
                      </a:lnTo>
                      <a:lnTo>
                        <a:pt x="17906" y="24741"/>
                      </a:lnTo>
                      <a:lnTo>
                        <a:pt x="17908" y="24737"/>
                      </a:lnTo>
                      <a:lnTo>
                        <a:pt x="17908" y="24734"/>
                      </a:lnTo>
                      <a:lnTo>
                        <a:pt x="17906" y="24731"/>
                      </a:lnTo>
                      <a:lnTo>
                        <a:pt x="17903" y="24728"/>
                      </a:lnTo>
                      <a:lnTo>
                        <a:pt x="17900" y="24723"/>
                      </a:lnTo>
                      <a:lnTo>
                        <a:pt x="17892" y="24717"/>
                      </a:lnTo>
                      <a:lnTo>
                        <a:pt x="17882" y="24710"/>
                      </a:lnTo>
                      <a:lnTo>
                        <a:pt x="17873" y="24704"/>
                      </a:lnTo>
                      <a:lnTo>
                        <a:pt x="17865" y="24697"/>
                      </a:lnTo>
                      <a:lnTo>
                        <a:pt x="17847" y="24680"/>
                      </a:lnTo>
                      <a:lnTo>
                        <a:pt x="17843" y="24673"/>
                      </a:lnTo>
                      <a:lnTo>
                        <a:pt x="17842" y="24671"/>
                      </a:lnTo>
                      <a:lnTo>
                        <a:pt x="17842" y="24668"/>
                      </a:lnTo>
                      <a:lnTo>
                        <a:pt x="17843" y="24661"/>
                      </a:lnTo>
                      <a:lnTo>
                        <a:pt x="17847" y="24654"/>
                      </a:lnTo>
                      <a:lnTo>
                        <a:pt x="17863" y="24627"/>
                      </a:lnTo>
                      <a:lnTo>
                        <a:pt x="17868" y="24617"/>
                      </a:lnTo>
                      <a:lnTo>
                        <a:pt x="17871" y="24606"/>
                      </a:lnTo>
                      <a:lnTo>
                        <a:pt x="17874" y="24581"/>
                      </a:lnTo>
                      <a:lnTo>
                        <a:pt x="17876" y="24569"/>
                      </a:lnTo>
                      <a:lnTo>
                        <a:pt x="17880" y="24558"/>
                      </a:lnTo>
                      <a:lnTo>
                        <a:pt x="17884" y="24549"/>
                      </a:lnTo>
                      <a:lnTo>
                        <a:pt x="17886" y="24544"/>
                      </a:lnTo>
                      <a:lnTo>
                        <a:pt x="17889" y="24541"/>
                      </a:lnTo>
                      <a:lnTo>
                        <a:pt x="17899" y="24533"/>
                      </a:lnTo>
                      <a:lnTo>
                        <a:pt x="17911" y="24527"/>
                      </a:lnTo>
                      <a:lnTo>
                        <a:pt x="17936" y="24512"/>
                      </a:lnTo>
                      <a:lnTo>
                        <a:pt x="17949" y="24504"/>
                      </a:lnTo>
                      <a:lnTo>
                        <a:pt x="17960" y="24495"/>
                      </a:lnTo>
                      <a:lnTo>
                        <a:pt x="17964" y="24490"/>
                      </a:lnTo>
                      <a:lnTo>
                        <a:pt x="17967" y="24485"/>
                      </a:lnTo>
                      <a:lnTo>
                        <a:pt x="17970" y="24479"/>
                      </a:lnTo>
                      <a:lnTo>
                        <a:pt x="17972" y="24474"/>
                      </a:lnTo>
                      <a:lnTo>
                        <a:pt x="17972" y="24466"/>
                      </a:lnTo>
                      <a:lnTo>
                        <a:pt x="17972" y="24460"/>
                      </a:lnTo>
                      <a:lnTo>
                        <a:pt x="17970" y="24454"/>
                      </a:lnTo>
                      <a:lnTo>
                        <a:pt x="17966" y="24449"/>
                      </a:lnTo>
                      <a:lnTo>
                        <a:pt x="17963" y="24444"/>
                      </a:lnTo>
                      <a:lnTo>
                        <a:pt x="17959" y="24440"/>
                      </a:lnTo>
                      <a:lnTo>
                        <a:pt x="17953" y="24436"/>
                      </a:lnTo>
                      <a:lnTo>
                        <a:pt x="17948" y="24432"/>
                      </a:lnTo>
                      <a:lnTo>
                        <a:pt x="17936" y="24427"/>
                      </a:lnTo>
                      <a:lnTo>
                        <a:pt x="17923" y="24424"/>
                      </a:lnTo>
                      <a:lnTo>
                        <a:pt x="17910" y="24421"/>
                      </a:lnTo>
                      <a:lnTo>
                        <a:pt x="17898" y="24419"/>
                      </a:lnTo>
                      <a:lnTo>
                        <a:pt x="17894" y="24418"/>
                      </a:lnTo>
                      <a:lnTo>
                        <a:pt x="17890" y="24415"/>
                      </a:lnTo>
                      <a:lnTo>
                        <a:pt x="17889" y="24412"/>
                      </a:lnTo>
                      <a:lnTo>
                        <a:pt x="17889" y="24408"/>
                      </a:lnTo>
                      <a:lnTo>
                        <a:pt x="17890" y="24403"/>
                      </a:lnTo>
                      <a:lnTo>
                        <a:pt x="17894" y="24398"/>
                      </a:lnTo>
                      <a:lnTo>
                        <a:pt x="17902" y="24386"/>
                      </a:lnTo>
                      <a:lnTo>
                        <a:pt x="17912" y="24375"/>
                      </a:lnTo>
                      <a:lnTo>
                        <a:pt x="17923" y="24364"/>
                      </a:lnTo>
                      <a:lnTo>
                        <a:pt x="17937" y="24351"/>
                      </a:lnTo>
                      <a:lnTo>
                        <a:pt x="17951" y="24339"/>
                      </a:lnTo>
                      <a:lnTo>
                        <a:pt x="17967" y="24324"/>
                      </a:lnTo>
                      <a:lnTo>
                        <a:pt x="17985" y="24307"/>
                      </a:lnTo>
                      <a:lnTo>
                        <a:pt x="18004" y="24290"/>
                      </a:lnTo>
                      <a:lnTo>
                        <a:pt x="18023" y="24275"/>
                      </a:lnTo>
                      <a:lnTo>
                        <a:pt x="18031" y="24270"/>
                      </a:lnTo>
                      <a:lnTo>
                        <a:pt x="18040" y="24264"/>
                      </a:lnTo>
                      <a:lnTo>
                        <a:pt x="18049" y="24260"/>
                      </a:lnTo>
                      <a:lnTo>
                        <a:pt x="18058" y="24258"/>
                      </a:lnTo>
                      <a:lnTo>
                        <a:pt x="18065" y="24258"/>
                      </a:lnTo>
                      <a:lnTo>
                        <a:pt x="18073" y="24259"/>
                      </a:lnTo>
                      <a:lnTo>
                        <a:pt x="18084" y="24262"/>
                      </a:lnTo>
                      <a:lnTo>
                        <a:pt x="18094" y="24263"/>
                      </a:lnTo>
                      <a:lnTo>
                        <a:pt x="18106" y="24264"/>
                      </a:lnTo>
                      <a:lnTo>
                        <a:pt x="18117" y="24263"/>
                      </a:lnTo>
                      <a:lnTo>
                        <a:pt x="18128" y="24262"/>
                      </a:lnTo>
                      <a:lnTo>
                        <a:pt x="18139" y="24259"/>
                      </a:lnTo>
                      <a:lnTo>
                        <a:pt x="18150" y="24255"/>
                      </a:lnTo>
                      <a:lnTo>
                        <a:pt x="18159" y="24250"/>
                      </a:lnTo>
                      <a:lnTo>
                        <a:pt x="18169" y="24246"/>
                      </a:lnTo>
                      <a:lnTo>
                        <a:pt x="18178" y="24243"/>
                      </a:lnTo>
                      <a:lnTo>
                        <a:pt x="18187" y="24241"/>
                      </a:lnTo>
                      <a:lnTo>
                        <a:pt x="18195" y="24241"/>
                      </a:lnTo>
                      <a:lnTo>
                        <a:pt x="18204" y="24243"/>
                      </a:lnTo>
                      <a:lnTo>
                        <a:pt x="18213" y="24245"/>
                      </a:lnTo>
                      <a:lnTo>
                        <a:pt x="18231" y="24250"/>
                      </a:lnTo>
                      <a:lnTo>
                        <a:pt x="18237" y="24252"/>
                      </a:lnTo>
                      <a:lnTo>
                        <a:pt x="18243" y="24257"/>
                      </a:lnTo>
                      <a:lnTo>
                        <a:pt x="18255" y="24266"/>
                      </a:lnTo>
                      <a:lnTo>
                        <a:pt x="18261" y="24271"/>
                      </a:lnTo>
                      <a:lnTo>
                        <a:pt x="18268" y="24275"/>
                      </a:lnTo>
                      <a:lnTo>
                        <a:pt x="18273" y="24277"/>
                      </a:lnTo>
                      <a:lnTo>
                        <a:pt x="18280" y="24278"/>
                      </a:lnTo>
                      <a:lnTo>
                        <a:pt x="18288" y="24277"/>
                      </a:lnTo>
                      <a:lnTo>
                        <a:pt x="18295" y="24276"/>
                      </a:lnTo>
                      <a:lnTo>
                        <a:pt x="18303" y="24273"/>
                      </a:lnTo>
                      <a:lnTo>
                        <a:pt x="18309" y="24271"/>
                      </a:lnTo>
                      <a:lnTo>
                        <a:pt x="18321" y="24262"/>
                      </a:lnTo>
                      <a:lnTo>
                        <a:pt x="18332" y="24253"/>
                      </a:lnTo>
                      <a:lnTo>
                        <a:pt x="18353" y="24235"/>
                      </a:lnTo>
                      <a:lnTo>
                        <a:pt x="18363" y="24226"/>
                      </a:lnTo>
                      <a:lnTo>
                        <a:pt x="18369" y="24223"/>
                      </a:lnTo>
                      <a:lnTo>
                        <a:pt x="18375" y="24220"/>
                      </a:lnTo>
                      <a:lnTo>
                        <a:pt x="18400" y="24211"/>
                      </a:lnTo>
                      <a:lnTo>
                        <a:pt x="18418" y="24205"/>
                      </a:lnTo>
                      <a:lnTo>
                        <a:pt x="18434" y="24197"/>
                      </a:lnTo>
                      <a:lnTo>
                        <a:pt x="18443" y="24192"/>
                      </a:lnTo>
                      <a:lnTo>
                        <a:pt x="18449" y="24187"/>
                      </a:lnTo>
                      <a:lnTo>
                        <a:pt x="18456" y="24183"/>
                      </a:lnTo>
                      <a:lnTo>
                        <a:pt x="18460" y="24177"/>
                      </a:lnTo>
                      <a:lnTo>
                        <a:pt x="18463" y="24172"/>
                      </a:lnTo>
                      <a:lnTo>
                        <a:pt x="18465" y="24167"/>
                      </a:lnTo>
                      <a:lnTo>
                        <a:pt x="18464" y="24161"/>
                      </a:lnTo>
                      <a:lnTo>
                        <a:pt x="18462" y="24155"/>
                      </a:lnTo>
                      <a:lnTo>
                        <a:pt x="18459" y="24149"/>
                      </a:lnTo>
                      <a:lnTo>
                        <a:pt x="18457" y="24143"/>
                      </a:lnTo>
                      <a:lnTo>
                        <a:pt x="18456" y="24138"/>
                      </a:lnTo>
                      <a:lnTo>
                        <a:pt x="18457" y="24133"/>
                      </a:lnTo>
                      <a:lnTo>
                        <a:pt x="18458" y="24129"/>
                      </a:lnTo>
                      <a:lnTo>
                        <a:pt x="18460" y="24124"/>
                      </a:lnTo>
                      <a:lnTo>
                        <a:pt x="18467" y="24117"/>
                      </a:lnTo>
                      <a:lnTo>
                        <a:pt x="18473" y="24109"/>
                      </a:lnTo>
                      <a:lnTo>
                        <a:pt x="18478" y="24100"/>
                      </a:lnTo>
                      <a:lnTo>
                        <a:pt x="18481" y="24096"/>
                      </a:lnTo>
                      <a:lnTo>
                        <a:pt x="18482" y="24092"/>
                      </a:lnTo>
                      <a:lnTo>
                        <a:pt x="18483" y="24086"/>
                      </a:lnTo>
                      <a:lnTo>
                        <a:pt x="18482" y="24081"/>
                      </a:lnTo>
                      <a:lnTo>
                        <a:pt x="18478" y="24070"/>
                      </a:lnTo>
                      <a:lnTo>
                        <a:pt x="18475" y="24061"/>
                      </a:lnTo>
                      <a:lnTo>
                        <a:pt x="18472" y="24054"/>
                      </a:lnTo>
                      <a:lnTo>
                        <a:pt x="18470" y="24047"/>
                      </a:lnTo>
                      <a:lnTo>
                        <a:pt x="18469" y="24045"/>
                      </a:lnTo>
                      <a:lnTo>
                        <a:pt x="18470" y="24042"/>
                      </a:lnTo>
                      <a:lnTo>
                        <a:pt x="18471" y="24040"/>
                      </a:lnTo>
                      <a:lnTo>
                        <a:pt x="18473" y="24037"/>
                      </a:lnTo>
                      <a:lnTo>
                        <a:pt x="18476" y="24035"/>
                      </a:lnTo>
                      <a:lnTo>
                        <a:pt x="18481" y="24032"/>
                      </a:lnTo>
                      <a:lnTo>
                        <a:pt x="18493" y="24028"/>
                      </a:lnTo>
                      <a:lnTo>
                        <a:pt x="18508" y="24024"/>
                      </a:lnTo>
                      <a:lnTo>
                        <a:pt x="18527" y="24020"/>
                      </a:lnTo>
                      <a:lnTo>
                        <a:pt x="18549" y="24017"/>
                      </a:lnTo>
                      <a:lnTo>
                        <a:pt x="18572" y="24011"/>
                      </a:lnTo>
                      <a:lnTo>
                        <a:pt x="18595" y="24006"/>
                      </a:lnTo>
                      <a:lnTo>
                        <a:pt x="18604" y="24002"/>
                      </a:lnTo>
                      <a:lnTo>
                        <a:pt x="18613" y="23998"/>
                      </a:lnTo>
                      <a:lnTo>
                        <a:pt x="18619" y="23994"/>
                      </a:lnTo>
                      <a:lnTo>
                        <a:pt x="18626" y="23990"/>
                      </a:lnTo>
                      <a:lnTo>
                        <a:pt x="18629" y="23984"/>
                      </a:lnTo>
                      <a:lnTo>
                        <a:pt x="18631" y="23979"/>
                      </a:lnTo>
                      <a:lnTo>
                        <a:pt x="18652" y="23980"/>
                      </a:lnTo>
                      <a:lnTo>
                        <a:pt x="18665" y="23981"/>
                      </a:lnTo>
                      <a:lnTo>
                        <a:pt x="18678" y="23981"/>
                      </a:lnTo>
                      <a:lnTo>
                        <a:pt x="18691" y="23980"/>
                      </a:lnTo>
                      <a:lnTo>
                        <a:pt x="18697" y="23979"/>
                      </a:lnTo>
                      <a:lnTo>
                        <a:pt x="18702" y="23978"/>
                      </a:lnTo>
                      <a:lnTo>
                        <a:pt x="18707" y="23976"/>
                      </a:lnTo>
                      <a:lnTo>
                        <a:pt x="18711" y="23972"/>
                      </a:lnTo>
                      <a:lnTo>
                        <a:pt x="18714" y="23969"/>
                      </a:lnTo>
                      <a:lnTo>
                        <a:pt x="18715" y="23965"/>
                      </a:lnTo>
                      <a:lnTo>
                        <a:pt x="18719" y="23947"/>
                      </a:lnTo>
                      <a:lnTo>
                        <a:pt x="18720" y="23935"/>
                      </a:lnTo>
                      <a:lnTo>
                        <a:pt x="18721" y="23930"/>
                      </a:lnTo>
                      <a:lnTo>
                        <a:pt x="18721" y="23927"/>
                      </a:lnTo>
                      <a:lnTo>
                        <a:pt x="18725" y="23927"/>
                      </a:lnTo>
                      <a:lnTo>
                        <a:pt x="18731" y="23929"/>
                      </a:lnTo>
                      <a:lnTo>
                        <a:pt x="18743" y="23931"/>
                      </a:lnTo>
                      <a:lnTo>
                        <a:pt x="18762" y="23931"/>
                      </a:lnTo>
                      <a:lnTo>
                        <a:pt x="18781" y="23932"/>
                      </a:lnTo>
                      <a:lnTo>
                        <a:pt x="18813" y="23932"/>
                      </a:lnTo>
                      <a:lnTo>
                        <a:pt x="18828" y="23931"/>
                      </a:lnTo>
                      <a:lnTo>
                        <a:pt x="18841" y="23930"/>
                      </a:lnTo>
                      <a:lnTo>
                        <a:pt x="18845" y="23928"/>
                      </a:lnTo>
                      <a:lnTo>
                        <a:pt x="18848" y="23927"/>
                      </a:lnTo>
                      <a:lnTo>
                        <a:pt x="18851" y="23925"/>
                      </a:lnTo>
                      <a:lnTo>
                        <a:pt x="18851" y="23921"/>
                      </a:lnTo>
                      <a:lnTo>
                        <a:pt x="18848" y="23914"/>
                      </a:lnTo>
                      <a:lnTo>
                        <a:pt x="18844" y="23904"/>
                      </a:lnTo>
                      <a:lnTo>
                        <a:pt x="18832" y="23884"/>
                      </a:lnTo>
                      <a:lnTo>
                        <a:pt x="18827" y="23875"/>
                      </a:lnTo>
                      <a:lnTo>
                        <a:pt x="18822" y="23866"/>
                      </a:lnTo>
                      <a:lnTo>
                        <a:pt x="18820" y="23857"/>
                      </a:lnTo>
                      <a:lnTo>
                        <a:pt x="18820" y="23854"/>
                      </a:lnTo>
                      <a:lnTo>
                        <a:pt x="18820" y="23851"/>
                      </a:lnTo>
                      <a:lnTo>
                        <a:pt x="18822" y="23844"/>
                      </a:lnTo>
                      <a:lnTo>
                        <a:pt x="18825" y="23839"/>
                      </a:lnTo>
                      <a:lnTo>
                        <a:pt x="18828" y="23833"/>
                      </a:lnTo>
                      <a:lnTo>
                        <a:pt x="18831" y="23829"/>
                      </a:lnTo>
                      <a:lnTo>
                        <a:pt x="18835" y="23825"/>
                      </a:lnTo>
                      <a:lnTo>
                        <a:pt x="18840" y="23822"/>
                      </a:lnTo>
                      <a:lnTo>
                        <a:pt x="18851" y="23816"/>
                      </a:lnTo>
                      <a:lnTo>
                        <a:pt x="18861" y="23813"/>
                      </a:lnTo>
                      <a:lnTo>
                        <a:pt x="18873" y="23811"/>
                      </a:lnTo>
                      <a:lnTo>
                        <a:pt x="18885" y="23811"/>
                      </a:lnTo>
                      <a:lnTo>
                        <a:pt x="18897" y="23813"/>
                      </a:lnTo>
                      <a:lnTo>
                        <a:pt x="18905" y="23814"/>
                      </a:lnTo>
                      <a:lnTo>
                        <a:pt x="18912" y="23814"/>
                      </a:lnTo>
                      <a:lnTo>
                        <a:pt x="18919" y="23814"/>
                      </a:lnTo>
                      <a:lnTo>
                        <a:pt x="18927" y="23812"/>
                      </a:lnTo>
                      <a:lnTo>
                        <a:pt x="18941" y="23807"/>
                      </a:lnTo>
                      <a:lnTo>
                        <a:pt x="18955" y="23802"/>
                      </a:lnTo>
                      <a:lnTo>
                        <a:pt x="18982" y="23788"/>
                      </a:lnTo>
                      <a:lnTo>
                        <a:pt x="18996" y="23782"/>
                      </a:lnTo>
                      <a:lnTo>
                        <a:pt x="19004" y="23781"/>
                      </a:lnTo>
                      <a:lnTo>
                        <a:pt x="19010" y="23779"/>
                      </a:lnTo>
                      <a:lnTo>
                        <a:pt x="19018" y="23779"/>
                      </a:lnTo>
                      <a:lnTo>
                        <a:pt x="19025" y="23779"/>
                      </a:lnTo>
                      <a:lnTo>
                        <a:pt x="19034" y="23781"/>
                      </a:lnTo>
                      <a:lnTo>
                        <a:pt x="19043" y="23784"/>
                      </a:lnTo>
                      <a:lnTo>
                        <a:pt x="19050" y="23786"/>
                      </a:lnTo>
                      <a:lnTo>
                        <a:pt x="19058" y="23790"/>
                      </a:lnTo>
                      <a:lnTo>
                        <a:pt x="19063" y="23795"/>
                      </a:lnTo>
                      <a:lnTo>
                        <a:pt x="19068" y="23802"/>
                      </a:lnTo>
                      <a:lnTo>
                        <a:pt x="19070" y="23809"/>
                      </a:lnTo>
                      <a:lnTo>
                        <a:pt x="19069" y="23815"/>
                      </a:lnTo>
                      <a:lnTo>
                        <a:pt x="19068" y="23822"/>
                      </a:lnTo>
                      <a:lnTo>
                        <a:pt x="19064" y="23828"/>
                      </a:lnTo>
                      <a:lnTo>
                        <a:pt x="19061" y="23836"/>
                      </a:lnTo>
                      <a:lnTo>
                        <a:pt x="19056" y="23843"/>
                      </a:lnTo>
                      <a:lnTo>
                        <a:pt x="19045" y="23857"/>
                      </a:lnTo>
                      <a:lnTo>
                        <a:pt x="19033" y="23871"/>
                      </a:lnTo>
                      <a:lnTo>
                        <a:pt x="19023" y="23884"/>
                      </a:lnTo>
                      <a:lnTo>
                        <a:pt x="19019" y="23890"/>
                      </a:lnTo>
                      <a:lnTo>
                        <a:pt x="19017" y="23895"/>
                      </a:lnTo>
                      <a:lnTo>
                        <a:pt x="19014" y="23901"/>
                      </a:lnTo>
                      <a:lnTo>
                        <a:pt x="19014" y="23903"/>
                      </a:lnTo>
                      <a:lnTo>
                        <a:pt x="19017" y="23903"/>
                      </a:lnTo>
                      <a:lnTo>
                        <a:pt x="19023" y="23903"/>
                      </a:lnTo>
                      <a:lnTo>
                        <a:pt x="19033" y="23905"/>
                      </a:lnTo>
                      <a:lnTo>
                        <a:pt x="19044" y="23908"/>
                      </a:lnTo>
                      <a:lnTo>
                        <a:pt x="19068" y="23917"/>
                      </a:lnTo>
                      <a:lnTo>
                        <a:pt x="19075" y="23921"/>
                      </a:lnTo>
                      <a:lnTo>
                        <a:pt x="19081" y="23925"/>
                      </a:lnTo>
                      <a:lnTo>
                        <a:pt x="19099" y="23944"/>
                      </a:lnTo>
                      <a:lnTo>
                        <a:pt x="19116" y="23962"/>
                      </a:lnTo>
                      <a:lnTo>
                        <a:pt x="19134" y="23981"/>
                      </a:lnTo>
                      <a:lnTo>
                        <a:pt x="19150" y="24003"/>
                      </a:lnTo>
                      <a:lnTo>
                        <a:pt x="19153" y="24007"/>
                      </a:lnTo>
                      <a:lnTo>
                        <a:pt x="19155" y="24011"/>
                      </a:lnTo>
                      <a:lnTo>
                        <a:pt x="19157" y="24016"/>
                      </a:lnTo>
                      <a:lnTo>
                        <a:pt x="19158" y="24019"/>
                      </a:lnTo>
                      <a:lnTo>
                        <a:pt x="19157" y="24022"/>
                      </a:lnTo>
                      <a:lnTo>
                        <a:pt x="19155" y="24026"/>
                      </a:lnTo>
                      <a:lnTo>
                        <a:pt x="19152" y="24032"/>
                      </a:lnTo>
                      <a:lnTo>
                        <a:pt x="19146" y="24037"/>
                      </a:lnTo>
                      <a:lnTo>
                        <a:pt x="19138" y="24042"/>
                      </a:lnTo>
                      <a:lnTo>
                        <a:pt x="19129" y="24046"/>
                      </a:lnTo>
                      <a:lnTo>
                        <a:pt x="19120" y="24049"/>
                      </a:lnTo>
                      <a:lnTo>
                        <a:pt x="19112" y="24053"/>
                      </a:lnTo>
                      <a:lnTo>
                        <a:pt x="19107" y="24057"/>
                      </a:lnTo>
                      <a:lnTo>
                        <a:pt x="19104" y="24062"/>
                      </a:lnTo>
                      <a:lnTo>
                        <a:pt x="19104" y="24067"/>
                      </a:lnTo>
                      <a:lnTo>
                        <a:pt x="19106" y="24073"/>
                      </a:lnTo>
                      <a:lnTo>
                        <a:pt x="19108" y="24079"/>
                      </a:lnTo>
                      <a:lnTo>
                        <a:pt x="19112" y="24085"/>
                      </a:lnTo>
                      <a:lnTo>
                        <a:pt x="19117" y="24092"/>
                      </a:lnTo>
                      <a:lnTo>
                        <a:pt x="19129" y="24105"/>
                      </a:lnTo>
                      <a:lnTo>
                        <a:pt x="19141" y="24118"/>
                      </a:lnTo>
                      <a:lnTo>
                        <a:pt x="19152" y="24129"/>
                      </a:lnTo>
                      <a:lnTo>
                        <a:pt x="19160" y="24137"/>
                      </a:lnTo>
                      <a:lnTo>
                        <a:pt x="19167" y="24148"/>
                      </a:lnTo>
                      <a:lnTo>
                        <a:pt x="19173" y="24156"/>
                      </a:lnTo>
                      <a:lnTo>
                        <a:pt x="19179" y="24160"/>
                      </a:lnTo>
                      <a:lnTo>
                        <a:pt x="19185" y="24161"/>
                      </a:lnTo>
                      <a:lnTo>
                        <a:pt x="19190" y="24160"/>
                      </a:lnTo>
                      <a:lnTo>
                        <a:pt x="19198" y="24158"/>
                      </a:lnTo>
                      <a:lnTo>
                        <a:pt x="19215" y="24149"/>
                      </a:lnTo>
                      <a:lnTo>
                        <a:pt x="19221" y="24147"/>
                      </a:lnTo>
                      <a:lnTo>
                        <a:pt x="19227" y="24145"/>
                      </a:lnTo>
                      <a:lnTo>
                        <a:pt x="19240" y="24143"/>
                      </a:lnTo>
                      <a:lnTo>
                        <a:pt x="19252" y="24144"/>
                      </a:lnTo>
                      <a:lnTo>
                        <a:pt x="19265" y="24146"/>
                      </a:lnTo>
                      <a:lnTo>
                        <a:pt x="19277" y="24149"/>
                      </a:lnTo>
                      <a:lnTo>
                        <a:pt x="19289" y="24154"/>
                      </a:lnTo>
                      <a:lnTo>
                        <a:pt x="19314" y="24162"/>
                      </a:lnTo>
                      <a:lnTo>
                        <a:pt x="19323" y="24164"/>
                      </a:lnTo>
                      <a:lnTo>
                        <a:pt x="19333" y="24168"/>
                      </a:lnTo>
                      <a:lnTo>
                        <a:pt x="19343" y="24169"/>
                      </a:lnTo>
                      <a:lnTo>
                        <a:pt x="19352" y="24169"/>
                      </a:lnTo>
                      <a:lnTo>
                        <a:pt x="19355" y="24168"/>
                      </a:lnTo>
                      <a:lnTo>
                        <a:pt x="19358" y="24167"/>
                      </a:lnTo>
                      <a:lnTo>
                        <a:pt x="19360" y="24166"/>
                      </a:lnTo>
                      <a:lnTo>
                        <a:pt x="19362" y="24162"/>
                      </a:lnTo>
                      <a:lnTo>
                        <a:pt x="19362" y="24159"/>
                      </a:lnTo>
                      <a:lnTo>
                        <a:pt x="19362" y="24156"/>
                      </a:lnTo>
                      <a:lnTo>
                        <a:pt x="19359" y="24150"/>
                      </a:lnTo>
                      <a:lnTo>
                        <a:pt x="19356" y="24145"/>
                      </a:lnTo>
                      <a:lnTo>
                        <a:pt x="19350" y="24134"/>
                      </a:lnTo>
                      <a:lnTo>
                        <a:pt x="19346" y="24124"/>
                      </a:lnTo>
                      <a:lnTo>
                        <a:pt x="19346" y="24117"/>
                      </a:lnTo>
                      <a:lnTo>
                        <a:pt x="19347" y="24111"/>
                      </a:lnTo>
                      <a:lnTo>
                        <a:pt x="19351" y="24107"/>
                      </a:lnTo>
                      <a:lnTo>
                        <a:pt x="19355" y="24105"/>
                      </a:lnTo>
                      <a:lnTo>
                        <a:pt x="19360" y="24104"/>
                      </a:lnTo>
                      <a:lnTo>
                        <a:pt x="19367" y="24103"/>
                      </a:lnTo>
                      <a:lnTo>
                        <a:pt x="19375" y="24104"/>
                      </a:lnTo>
                      <a:lnTo>
                        <a:pt x="19381" y="24106"/>
                      </a:lnTo>
                      <a:lnTo>
                        <a:pt x="19388" y="24109"/>
                      </a:lnTo>
                      <a:lnTo>
                        <a:pt x="19394" y="24112"/>
                      </a:lnTo>
                      <a:lnTo>
                        <a:pt x="19400" y="24117"/>
                      </a:lnTo>
                      <a:lnTo>
                        <a:pt x="19403" y="24121"/>
                      </a:lnTo>
                      <a:lnTo>
                        <a:pt x="19405" y="24126"/>
                      </a:lnTo>
                      <a:lnTo>
                        <a:pt x="19405" y="24132"/>
                      </a:lnTo>
                      <a:lnTo>
                        <a:pt x="19405" y="24143"/>
                      </a:lnTo>
                      <a:lnTo>
                        <a:pt x="19405" y="24154"/>
                      </a:lnTo>
                      <a:lnTo>
                        <a:pt x="19408" y="24163"/>
                      </a:lnTo>
                      <a:lnTo>
                        <a:pt x="19411" y="24171"/>
                      </a:lnTo>
                      <a:lnTo>
                        <a:pt x="19417" y="24179"/>
                      </a:lnTo>
                      <a:lnTo>
                        <a:pt x="19423" y="24184"/>
                      </a:lnTo>
                      <a:lnTo>
                        <a:pt x="19430" y="24189"/>
                      </a:lnTo>
                      <a:lnTo>
                        <a:pt x="19438" y="24193"/>
                      </a:lnTo>
                      <a:lnTo>
                        <a:pt x="19445" y="24194"/>
                      </a:lnTo>
                      <a:lnTo>
                        <a:pt x="19452" y="24194"/>
                      </a:lnTo>
                      <a:lnTo>
                        <a:pt x="19459" y="24193"/>
                      </a:lnTo>
                      <a:lnTo>
                        <a:pt x="19466" y="24189"/>
                      </a:lnTo>
                      <a:lnTo>
                        <a:pt x="19472" y="24184"/>
                      </a:lnTo>
                      <a:lnTo>
                        <a:pt x="19478" y="24177"/>
                      </a:lnTo>
                      <a:lnTo>
                        <a:pt x="19482" y="24169"/>
                      </a:lnTo>
                      <a:lnTo>
                        <a:pt x="19484" y="24158"/>
                      </a:lnTo>
                      <a:lnTo>
                        <a:pt x="19487" y="24148"/>
                      </a:lnTo>
                      <a:lnTo>
                        <a:pt x="19492" y="24139"/>
                      </a:lnTo>
                      <a:lnTo>
                        <a:pt x="19498" y="24132"/>
                      </a:lnTo>
                      <a:lnTo>
                        <a:pt x="19503" y="24130"/>
                      </a:lnTo>
                      <a:lnTo>
                        <a:pt x="19506" y="24128"/>
                      </a:lnTo>
                      <a:lnTo>
                        <a:pt x="19510" y="24125"/>
                      </a:lnTo>
                      <a:lnTo>
                        <a:pt x="19515" y="24125"/>
                      </a:lnTo>
                      <a:lnTo>
                        <a:pt x="19518" y="24125"/>
                      </a:lnTo>
                      <a:lnTo>
                        <a:pt x="19522" y="24126"/>
                      </a:lnTo>
                      <a:lnTo>
                        <a:pt x="19526" y="24129"/>
                      </a:lnTo>
                      <a:lnTo>
                        <a:pt x="19531" y="24132"/>
                      </a:lnTo>
                      <a:lnTo>
                        <a:pt x="19534" y="24136"/>
                      </a:lnTo>
                      <a:lnTo>
                        <a:pt x="19537" y="24143"/>
                      </a:lnTo>
                      <a:lnTo>
                        <a:pt x="19540" y="24148"/>
                      </a:lnTo>
                      <a:lnTo>
                        <a:pt x="19541" y="24153"/>
                      </a:lnTo>
                      <a:lnTo>
                        <a:pt x="19541" y="24157"/>
                      </a:lnTo>
                      <a:lnTo>
                        <a:pt x="19540" y="24160"/>
                      </a:lnTo>
                      <a:lnTo>
                        <a:pt x="19536" y="24167"/>
                      </a:lnTo>
                      <a:lnTo>
                        <a:pt x="19533" y="24172"/>
                      </a:lnTo>
                      <a:lnTo>
                        <a:pt x="19530" y="24179"/>
                      </a:lnTo>
                      <a:lnTo>
                        <a:pt x="19530" y="24182"/>
                      </a:lnTo>
                      <a:lnTo>
                        <a:pt x="19530" y="24185"/>
                      </a:lnTo>
                      <a:lnTo>
                        <a:pt x="19531" y="24188"/>
                      </a:lnTo>
                      <a:lnTo>
                        <a:pt x="19534" y="24192"/>
                      </a:lnTo>
                      <a:lnTo>
                        <a:pt x="19538" y="24197"/>
                      </a:lnTo>
                      <a:lnTo>
                        <a:pt x="19544" y="24201"/>
                      </a:lnTo>
                      <a:lnTo>
                        <a:pt x="19551" y="24207"/>
                      </a:lnTo>
                      <a:lnTo>
                        <a:pt x="19558" y="24210"/>
                      </a:lnTo>
                      <a:lnTo>
                        <a:pt x="19564" y="24212"/>
                      </a:lnTo>
                      <a:lnTo>
                        <a:pt x="19570" y="24214"/>
                      </a:lnTo>
                      <a:lnTo>
                        <a:pt x="19574" y="24214"/>
                      </a:lnTo>
                      <a:lnTo>
                        <a:pt x="19580" y="24214"/>
                      </a:lnTo>
                      <a:lnTo>
                        <a:pt x="19588" y="24211"/>
                      </a:lnTo>
                      <a:lnTo>
                        <a:pt x="19598" y="24207"/>
                      </a:lnTo>
                      <a:lnTo>
                        <a:pt x="19608" y="24201"/>
                      </a:lnTo>
                      <a:lnTo>
                        <a:pt x="19620" y="24196"/>
                      </a:lnTo>
                      <a:lnTo>
                        <a:pt x="19634" y="24190"/>
                      </a:lnTo>
                      <a:lnTo>
                        <a:pt x="19640" y="24189"/>
                      </a:lnTo>
                      <a:lnTo>
                        <a:pt x="19647" y="24188"/>
                      </a:lnTo>
                      <a:lnTo>
                        <a:pt x="19653" y="24189"/>
                      </a:lnTo>
                      <a:lnTo>
                        <a:pt x="19659" y="24189"/>
                      </a:lnTo>
                      <a:lnTo>
                        <a:pt x="19669" y="24194"/>
                      </a:lnTo>
                      <a:lnTo>
                        <a:pt x="19678" y="24198"/>
                      </a:lnTo>
                      <a:lnTo>
                        <a:pt x="19688" y="24204"/>
                      </a:lnTo>
                      <a:lnTo>
                        <a:pt x="19698" y="24209"/>
                      </a:lnTo>
                      <a:lnTo>
                        <a:pt x="19709" y="24213"/>
                      </a:lnTo>
                      <a:lnTo>
                        <a:pt x="19714" y="24214"/>
                      </a:lnTo>
                      <a:lnTo>
                        <a:pt x="19721" y="24214"/>
                      </a:lnTo>
                      <a:lnTo>
                        <a:pt x="19734" y="24214"/>
                      </a:lnTo>
                      <a:lnTo>
                        <a:pt x="19752" y="24213"/>
                      </a:lnTo>
                      <a:lnTo>
                        <a:pt x="19776" y="24211"/>
                      </a:lnTo>
                      <a:lnTo>
                        <a:pt x="19801" y="24208"/>
                      </a:lnTo>
                      <a:lnTo>
                        <a:pt x="19825" y="24204"/>
                      </a:lnTo>
                      <a:lnTo>
                        <a:pt x="19836" y="24201"/>
                      </a:lnTo>
                      <a:lnTo>
                        <a:pt x="19845" y="24198"/>
                      </a:lnTo>
                      <a:lnTo>
                        <a:pt x="19853" y="24195"/>
                      </a:lnTo>
                      <a:lnTo>
                        <a:pt x="19858" y="24192"/>
                      </a:lnTo>
                      <a:lnTo>
                        <a:pt x="19862" y="24187"/>
                      </a:lnTo>
                      <a:lnTo>
                        <a:pt x="19863" y="24185"/>
                      </a:lnTo>
                      <a:lnTo>
                        <a:pt x="19863" y="24183"/>
                      </a:lnTo>
                      <a:lnTo>
                        <a:pt x="19854" y="24179"/>
                      </a:lnTo>
                      <a:lnTo>
                        <a:pt x="19836" y="24168"/>
                      </a:lnTo>
                      <a:lnTo>
                        <a:pt x="19806" y="24149"/>
                      </a:lnTo>
                      <a:lnTo>
                        <a:pt x="19802" y="24146"/>
                      </a:lnTo>
                      <a:lnTo>
                        <a:pt x="19801" y="24143"/>
                      </a:lnTo>
                      <a:lnTo>
                        <a:pt x="19801" y="24139"/>
                      </a:lnTo>
                      <a:lnTo>
                        <a:pt x="19803" y="24136"/>
                      </a:lnTo>
                      <a:lnTo>
                        <a:pt x="19806" y="24134"/>
                      </a:lnTo>
                      <a:lnTo>
                        <a:pt x="19811" y="24132"/>
                      </a:lnTo>
                      <a:lnTo>
                        <a:pt x="19822" y="24129"/>
                      </a:lnTo>
                      <a:lnTo>
                        <a:pt x="19834" y="24125"/>
                      </a:lnTo>
                      <a:lnTo>
                        <a:pt x="19844" y="24121"/>
                      </a:lnTo>
                      <a:lnTo>
                        <a:pt x="19848" y="24119"/>
                      </a:lnTo>
                      <a:lnTo>
                        <a:pt x="19850" y="24117"/>
                      </a:lnTo>
                      <a:lnTo>
                        <a:pt x="19850" y="24115"/>
                      </a:lnTo>
                      <a:lnTo>
                        <a:pt x="19848" y="24112"/>
                      </a:lnTo>
                      <a:lnTo>
                        <a:pt x="19843" y="24108"/>
                      </a:lnTo>
                      <a:lnTo>
                        <a:pt x="19838" y="24105"/>
                      </a:lnTo>
                      <a:lnTo>
                        <a:pt x="19825" y="24098"/>
                      </a:lnTo>
                      <a:lnTo>
                        <a:pt x="19791" y="24083"/>
                      </a:lnTo>
                      <a:lnTo>
                        <a:pt x="19775" y="24074"/>
                      </a:lnTo>
                      <a:lnTo>
                        <a:pt x="19761" y="24066"/>
                      </a:lnTo>
                      <a:lnTo>
                        <a:pt x="19755" y="24061"/>
                      </a:lnTo>
                      <a:lnTo>
                        <a:pt x="19750" y="24056"/>
                      </a:lnTo>
                      <a:lnTo>
                        <a:pt x="19747" y="24051"/>
                      </a:lnTo>
                      <a:lnTo>
                        <a:pt x="19746" y="24045"/>
                      </a:lnTo>
                      <a:lnTo>
                        <a:pt x="19748" y="24047"/>
                      </a:lnTo>
                      <a:lnTo>
                        <a:pt x="19752" y="24048"/>
                      </a:lnTo>
                      <a:lnTo>
                        <a:pt x="19770" y="24051"/>
                      </a:lnTo>
                      <a:lnTo>
                        <a:pt x="19791" y="24052"/>
                      </a:lnTo>
                      <a:lnTo>
                        <a:pt x="19815" y="24051"/>
                      </a:lnTo>
                      <a:lnTo>
                        <a:pt x="19826" y="24049"/>
                      </a:lnTo>
                      <a:lnTo>
                        <a:pt x="19835" y="24047"/>
                      </a:lnTo>
                      <a:lnTo>
                        <a:pt x="19842" y="24044"/>
                      </a:lnTo>
                      <a:lnTo>
                        <a:pt x="19848" y="24040"/>
                      </a:lnTo>
                      <a:lnTo>
                        <a:pt x="19850" y="24037"/>
                      </a:lnTo>
                      <a:lnTo>
                        <a:pt x="19850" y="24035"/>
                      </a:lnTo>
                      <a:lnTo>
                        <a:pt x="19850" y="24032"/>
                      </a:lnTo>
                      <a:lnTo>
                        <a:pt x="19849" y="24029"/>
                      </a:lnTo>
                      <a:lnTo>
                        <a:pt x="19847" y="24026"/>
                      </a:lnTo>
                      <a:lnTo>
                        <a:pt x="19843" y="24022"/>
                      </a:lnTo>
                      <a:lnTo>
                        <a:pt x="19834" y="24014"/>
                      </a:lnTo>
                      <a:lnTo>
                        <a:pt x="19855" y="24016"/>
                      </a:lnTo>
                      <a:lnTo>
                        <a:pt x="19876" y="24016"/>
                      </a:lnTo>
                      <a:lnTo>
                        <a:pt x="19898" y="24015"/>
                      </a:lnTo>
                      <a:lnTo>
                        <a:pt x="19918" y="24011"/>
                      </a:lnTo>
                      <a:lnTo>
                        <a:pt x="19926" y="24009"/>
                      </a:lnTo>
                      <a:lnTo>
                        <a:pt x="19933" y="24005"/>
                      </a:lnTo>
                      <a:lnTo>
                        <a:pt x="19951" y="23994"/>
                      </a:lnTo>
                      <a:lnTo>
                        <a:pt x="19967" y="23983"/>
                      </a:lnTo>
                      <a:lnTo>
                        <a:pt x="19973" y="23980"/>
                      </a:lnTo>
                      <a:lnTo>
                        <a:pt x="19978" y="23979"/>
                      </a:lnTo>
                      <a:lnTo>
                        <a:pt x="19972" y="23980"/>
                      </a:lnTo>
                      <a:lnTo>
                        <a:pt x="19965" y="23982"/>
                      </a:lnTo>
                      <a:lnTo>
                        <a:pt x="19946" y="23988"/>
                      </a:lnTo>
                      <a:lnTo>
                        <a:pt x="19937" y="23991"/>
                      </a:lnTo>
                      <a:lnTo>
                        <a:pt x="19929" y="23992"/>
                      </a:lnTo>
                      <a:lnTo>
                        <a:pt x="19925" y="23992"/>
                      </a:lnTo>
                      <a:lnTo>
                        <a:pt x="19921" y="23991"/>
                      </a:lnTo>
                      <a:lnTo>
                        <a:pt x="19919" y="23990"/>
                      </a:lnTo>
                      <a:lnTo>
                        <a:pt x="19917" y="23988"/>
                      </a:lnTo>
                      <a:lnTo>
                        <a:pt x="19916" y="23984"/>
                      </a:lnTo>
                      <a:lnTo>
                        <a:pt x="19915" y="23980"/>
                      </a:lnTo>
                      <a:lnTo>
                        <a:pt x="19916" y="23971"/>
                      </a:lnTo>
                      <a:lnTo>
                        <a:pt x="19918" y="23963"/>
                      </a:lnTo>
                      <a:lnTo>
                        <a:pt x="19922" y="23954"/>
                      </a:lnTo>
                      <a:lnTo>
                        <a:pt x="19928" y="23945"/>
                      </a:lnTo>
                      <a:lnTo>
                        <a:pt x="19933" y="23938"/>
                      </a:lnTo>
                      <a:lnTo>
                        <a:pt x="19940" y="23931"/>
                      </a:lnTo>
                      <a:lnTo>
                        <a:pt x="19945" y="23928"/>
                      </a:lnTo>
                      <a:lnTo>
                        <a:pt x="19953" y="23924"/>
                      </a:lnTo>
                      <a:lnTo>
                        <a:pt x="19957" y="23919"/>
                      </a:lnTo>
                      <a:lnTo>
                        <a:pt x="19960" y="23914"/>
                      </a:lnTo>
                      <a:lnTo>
                        <a:pt x="19963" y="23907"/>
                      </a:lnTo>
                      <a:lnTo>
                        <a:pt x="19967" y="23895"/>
                      </a:lnTo>
                      <a:lnTo>
                        <a:pt x="19970" y="23889"/>
                      </a:lnTo>
                      <a:lnTo>
                        <a:pt x="19976" y="23884"/>
                      </a:lnTo>
                      <a:lnTo>
                        <a:pt x="19982" y="23880"/>
                      </a:lnTo>
                      <a:lnTo>
                        <a:pt x="19991" y="23877"/>
                      </a:lnTo>
                      <a:lnTo>
                        <a:pt x="20001" y="23875"/>
                      </a:lnTo>
                      <a:lnTo>
                        <a:pt x="20010" y="23873"/>
                      </a:lnTo>
                      <a:lnTo>
                        <a:pt x="20021" y="23873"/>
                      </a:lnTo>
                      <a:lnTo>
                        <a:pt x="20031" y="23873"/>
                      </a:lnTo>
                      <a:lnTo>
                        <a:pt x="20048" y="23875"/>
                      </a:lnTo>
                      <a:lnTo>
                        <a:pt x="20082" y="23881"/>
                      </a:lnTo>
                      <a:lnTo>
                        <a:pt x="20101" y="23886"/>
                      </a:lnTo>
                      <a:lnTo>
                        <a:pt x="20121" y="23890"/>
                      </a:lnTo>
                      <a:lnTo>
                        <a:pt x="20141" y="23896"/>
                      </a:lnTo>
                      <a:lnTo>
                        <a:pt x="20158" y="23903"/>
                      </a:lnTo>
                      <a:lnTo>
                        <a:pt x="20174" y="23911"/>
                      </a:lnTo>
                      <a:lnTo>
                        <a:pt x="20182" y="23915"/>
                      </a:lnTo>
                      <a:lnTo>
                        <a:pt x="20187" y="23919"/>
                      </a:lnTo>
                      <a:lnTo>
                        <a:pt x="20203" y="23933"/>
                      </a:lnTo>
                      <a:lnTo>
                        <a:pt x="20210" y="23940"/>
                      </a:lnTo>
                      <a:lnTo>
                        <a:pt x="20215" y="23946"/>
                      </a:lnTo>
                      <a:lnTo>
                        <a:pt x="20221" y="23954"/>
                      </a:lnTo>
                      <a:lnTo>
                        <a:pt x="20224" y="23963"/>
                      </a:lnTo>
                      <a:lnTo>
                        <a:pt x="20225" y="23972"/>
                      </a:lnTo>
                      <a:lnTo>
                        <a:pt x="20224" y="23983"/>
                      </a:lnTo>
                      <a:lnTo>
                        <a:pt x="20222" y="23998"/>
                      </a:lnTo>
                      <a:lnTo>
                        <a:pt x="20219" y="24022"/>
                      </a:lnTo>
                      <a:lnTo>
                        <a:pt x="20215" y="24045"/>
                      </a:lnTo>
                      <a:lnTo>
                        <a:pt x="20213" y="24054"/>
                      </a:lnTo>
                      <a:lnTo>
                        <a:pt x="20212" y="24058"/>
                      </a:lnTo>
                      <a:lnTo>
                        <a:pt x="20208" y="24059"/>
                      </a:lnTo>
                      <a:lnTo>
                        <a:pt x="20198" y="24060"/>
                      </a:lnTo>
                      <a:lnTo>
                        <a:pt x="20186" y="24061"/>
                      </a:lnTo>
                      <a:lnTo>
                        <a:pt x="20173" y="24064"/>
                      </a:lnTo>
                      <a:lnTo>
                        <a:pt x="20161" y="24067"/>
                      </a:lnTo>
                      <a:lnTo>
                        <a:pt x="20156" y="24070"/>
                      </a:lnTo>
                      <a:lnTo>
                        <a:pt x="20152" y="24072"/>
                      </a:lnTo>
                      <a:lnTo>
                        <a:pt x="20150" y="24077"/>
                      </a:lnTo>
                      <a:lnTo>
                        <a:pt x="20149" y="24080"/>
                      </a:lnTo>
                      <a:lnTo>
                        <a:pt x="20150" y="24085"/>
                      </a:lnTo>
                      <a:lnTo>
                        <a:pt x="20154" y="24091"/>
                      </a:lnTo>
                      <a:lnTo>
                        <a:pt x="20157" y="24094"/>
                      </a:lnTo>
                      <a:lnTo>
                        <a:pt x="20160" y="24097"/>
                      </a:lnTo>
                      <a:lnTo>
                        <a:pt x="20169" y="24103"/>
                      </a:lnTo>
                      <a:lnTo>
                        <a:pt x="20180" y="24108"/>
                      </a:lnTo>
                      <a:lnTo>
                        <a:pt x="20190" y="24111"/>
                      </a:lnTo>
                      <a:lnTo>
                        <a:pt x="20214" y="24117"/>
                      </a:lnTo>
                      <a:lnTo>
                        <a:pt x="20235" y="24120"/>
                      </a:lnTo>
                      <a:lnTo>
                        <a:pt x="20225" y="24121"/>
                      </a:lnTo>
                      <a:lnTo>
                        <a:pt x="20216" y="24121"/>
                      </a:lnTo>
                      <a:lnTo>
                        <a:pt x="20196" y="24120"/>
                      </a:lnTo>
                      <a:lnTo>
                        <a:pt x="20174" y="24118"/>
                      </a:lnTo>
                      <a:lnTo>
                        <a:pt x="20154" y="24117"/>
                      </a:lnTo>
                      <a:lnTo>
                        <a:pt x="20143" y="24117"/>
                      </a:lnTo>
                      <a:lnTo>
                        <a:pt x="20134" y="24118"/>
                      </a:lnTo>
                      <a:lnTo>
                        <a:pt x="20125" y="24120"/>
                      </a:lnTo>
                      <a:lnTo>
                        <a:pt x="20117" y="24123"/>
                      </a:lnTo>
                      <a:lnTo>
                        <a:pt x="20110" y="24128"/>
                      </a:lnTo>
                      <a:lnTo>
                        <a:pt x="20105" y="24134"/>
                      </a:lnTo>
                      <a:lnTo>
                        <a:pt x="20100" y="24142"/>
                      </a:lnTo>
                      <a:lnTo>
                        <a:pt x="20097" y="24151"/>
                      </a:lnTo>
                      <a:lnTo>
                        <a:pt x="20098" y="24153"/>
                      </a:lnTo>
                      <a:lnTo>
                        <a:pt x="20101" y="24155"/>
                      </a:lnTo>
                      <a:lnTo>
                        <a:pt x="20111" y="24157"/>
                      </a:lnTo>
                      <a:lnTo>
                        <a:pt x="20143" y="24164"/>
                      </a:lnTo>
                      <a:lnTo>
                        <a:pt x="20173" y="24171"/>
                      </a:lnTo>
                      <a:lnTo>
                        <a:pt x="20183" y="24174"/>
                      </a:lnTo>
                      <a:lnTo>
                        <a:pt x="20185" y="24175"/>
                      </a:lnTo>
                      <a:lnTo>
                        <a:pt x="20186" y="24176"/>
                      </a:lnTo>
                      <a:lnTo>
                        <a:pt x="20166" y="24196"/>
                      </a:lnTo>
                      <a:lnTo>
                        <a:pt x="20154" y="24209"/>
                      </a:lnTo>
                      <a:lnTo>
                        <a:pt x="20150" y="24213"/>
                      </a:lnTo>
                      <a:lnTo>
                        <a:pt x="20150" y="24214"/>
                      </a:lnTo>
                      <a:lnTo>
                        <a:pt x="20143" y="24217"/>
                      </a:lnTo>
                      <a:lnTo>
                        <a:pt x="20133" y="24219"/>
                      </a:lnTo>
                      <a:lnTo>
                        <a:pt x="20108" y="24226"/>
                      </a:lnTo>
                      <a:lnTo>
                        <a:pt x="20084" y="24233"/>
                      </a:lnTo>
                      <a:lnTo>
                        <a:pt x="20075" y="24234"/>
                      </a:lnTo>
                      <a:lnTo>
                        <a:pt x="20072" y="24234"/>
                      </a:lnTo>
                      <a:lnTo>
                        <a:pt x="20071" y="24234"/>
                      </a:lnTo>
                      <a:lnTo>
                        <a:pt x="20079" y="24239"/>
                      </a:lnTo>
                      <a:lnTo>
                        <a:pt x="20085" y="24245"/>
                      </a:lnTo>
                      <a:lnTo>
                        <a:pt x="20096" y="24255"/>
                      </a:lnTo>
                      <a:lnTo>
                        <a:pt x="20101" y="24258"/>
                      </a:lnTo>
                      <a:lnTo>
                        <a:pt x="20108" y="24261"/>
                      </a:lnTo>
                      <a:lnTo>
                        <a:pt x="20116" y="24264"/>
                      </a:lnTo>
                      <a:lnTo>
                        <a:pt x="20125" y="24266"/>
                      </a:lnTo>
                      <a:lnTo>
                        <a:pt x="20146" y="24270"/>
                      </a:lnTo>
                      <a:lnTo>
                        <a:pt x="20163" y="24272"/>
                      </a:lnTo>
                      <a:lnTo>
                        <a:pt x="20182" y="24276"/>
                      </a:lnTo>
                      <a:lnTo>
                        <a:pt x="20198" y="24283"/>
                      </a:lnTo>
                      <a:lnTo>
                        <a:pt x="20206" y="24286"/>
                      </a:lnTo>
                      <a:lnTo>
                        <a:pt x="20211" y="24289"/>
                      </a:lnTo>
                      <a:lnTo>
                        <a:pt x="20215" y="24294"/>
                      </a:lnTo>
                      <a:lnTo>
                        <a:pt x="20218" y="24298"/>
                      </a:lnTo>
                      <a:lnTo>
                        <a:pt x="20218" y="24303"/>
                      </a:lnTo>
                      <a:lnTo>
                        <a:pt x="20214" y="24309"/>
                      </a:lnTo>
                      <a:lnTo>
                        <a:pt x="20210" y="24317"/>
                      </a:lnTo>
                      <a:lnTo>
                        <a:pt x="20203" y="24332"/>
                      </a:lnTo>
                      <a:lnTo>
                        <a:pt x="20198" y="24348"/>
                      </a:lnTo>
                      <a:lnTo>
                        <a:pt x="20194" y="24366"/>
                      </a:lnTo>
                      <a:lnTo>
                        <a:pt x="20190" y="24381"/>
                      </a:lnTo>
                      <a:lnTo>
                        <a:pt x="20190" y="24388"/>
                      </a:lnTo>
                      <a:lnTo>
                        <a:pt x="20192" y="24393"/>
                      </a:lnTo>
                      <a:lnTo>
                        <a:pt x="20194" y="24397"/>
                      </a:lnTo>
                      <a:lnTo>
                        <a:pt x="20197" y="24399"/>
                      </a:lnTo>
                      <a:lnTo>
                        <a:pt x="20201" y="24398"/>
                      </a:lnTo>
                      <a:lnTo>
                        <a:pt x="20207" y="24394"/>
                      </a:lnTo>
                      <a:lnTo>
                        <a:pt x="20238" y="24375"/>
                      </a:lnTo>
                      <a:lnTo>
                        <a:pt x="20270" y="24355"/>
                      </a:lnTo>
                      <a:lnTo>
                        <a:pt x="20269" y="24374"/>
                      </a:lnTo>
                      <a:lnTo>
                        <a:pt x="20269" y="24384"/>
                      </a:lnTo>
                      <a:lnTo>
                        <a:pt x="20269" y="24393"/>
                      </a:lnTo>
                      <a:lnTo>
                        <a:pt x="20270" y="24402"/>
                      </a:lnTo>
                      <a:lnTo>
                        <a:pt x="20273" y="24412"/>
                      </a:lnTo>
                      <a:lnTo>
                        <a:pt x="20276" y="24419"/>
                      </a:lnTo>
                      <a:lnTo>
                        <a:pt x="20282" y="24427"/>
                      </a:lnTo>
                      <a:lnTo>
                        <a:pt x="20288" y="24431"/>
                      </a:lnTo>
                      <a:lnTo>
                        <a:pt x="20294" y="24434"/>
                      </a:lnTo>
                      <a:lnTo>
                        <a:pt x="20298" y="24435"/>
                      </a:lnTo>
                      <a:lnTo>
                        <a:pt x="20303" y="24432"/>
                      </a:lnTo>
                      <a:lnTo>
                        <a:pt x="20308" y="24429"/>
                      </a:lnTo>
                      <a:lnTo>
                        <a:pt x="20312" y="24425"/>
                      </a:lnTo>
                      <a:lnTo>
                        <a:pt x="20320" y="24413"/>
                      </a:lnTo>
                      <a:lnTo>
                        <a:pt x="20334" y="24387"/>
                      </a:lnTo>
                      <a:lnTo>
                        <a:pt x="20340" y="24377"/>
                      </a:lnTo>
                      <a:lnTo>
                        <a:pt x="20343" y="24374"/>
                      </a:lnTo>
                      <a:lnTo>
                        <a:pt x="20347" y="24372"/>
                      </a:lnTo>
                      <a:lnTo>
                        <a:pt x="20351" y="24379"/>
                      </a:lnTo>
                      <a:lnTo>
                        <a:pt x="20363" y="24397"/>
                      </a:lnTo>
                      <a:lnTo>
                        <a:pt x="20377" y="24414"/>
                      </a:lnTo>
                      <a:lnTo>
                        <a:pt x="20384" y="24421"/>
                      </a:lnTo>
                      <a:lnTo>
                        <a:pt x="20388" y="24424"/>
                      </a:lnTo>
                      <a:lnTo>
                        <a:pt x="20398" y="24427"/>
                      </a:lnTo>
                      <a:lnTo>
                        <a:pt x="20401" y="24427"/>
                      </a:lnTo>
                      <a:lnTo>
                        <a:pt x="20404" y="24426"/>
                      </a:lnTo>
                      <a:lnTo>
                        <a:pt x="20406" y="24425"/>
                      </a:lnTo>
                      <a:lnTo>
                        <a:pt x="20407" y="24423"/>
                      </a:lnTo>
                      <a:lnTo>
                        <a:pt x="20409" y="24418"/>
                      </a:lnTo>
                      <a:lnTo>
                        <a:pt x="20410" y="24404"/>
                      </a:lnTo>
                      <a:lnTo>
                        <a:pt x="20413" y="24398"/>
                      </a:lnTo>
                      <a:lnTo>
                        <a:pt x="20414" y="24394"/>
                      </a:lnTo>
                      <a:lnTo>
                        <a:pt x="20417" y="24391"/>
                      </a:lnTo>
                      <a:lnTo>
                        <a:pt x="20425" y="24403"/>
                      </a:lnTo>
                      <a:lnTo>
                        <a:pt x="20443" y="24430"/>
                      </a:lnTo>
                      <a:lnTo>
                        <a:pt x="20465" y="24457"/>
                      </a:lnTo>
                      <a:lnTo>
                        <a:pt x="20475" y="24468"/>
                      </a:lnTo>
                      <a:lnTo>
                        <a:pt x="20482" y="24474"/>
                      </a:lnTo>
                      <a:lnTo>
                        <a:pt x="20481" y="24468"/>
                      </a:lnTo>
                      <a:lnTo>
                        <a:pt x="20480" y="24463"/>
                      </a:lnTo>
                      <a:lnTo>
                        <a:pt x="20481" y="24450"/>
                      </a:lnTo>
                      <a:lnTo>
                        <a:pt x="20483" y="24438"/>
                      </a:lnTo>
                      <a:lnTo>
                        <a:pt x="20488" y="24427"/>
                      </a:lnTo>
                      <a:lnTo>
                        <a:pt x="20490" y="24424"/>
                      </a:lnTo>
                      <a:lnTo>
                        <a:pt x="20492" y="24421"/>
                      </a:lnTo>
                      <a:lnTo>
                        <a:pt x="20494" y="24419"/>
                      </a:lnTo>
                      <a:lnTo>
                        <a:pt x="20497" y="24419"/>
                      </a:lnTo>
                      <a:lnTo>
                        <a:pt x="20500" y="24421"/>
                      </a:lnTo>
                      <a:lnTo>
                        <a:pt x="20502" y="24425"/>
                      </a:lnTo>
                      <a:lnTo>
                        <a:pt x="20504" y="24430"/>
                      </a:lnTo>
                      <a:lnTo>
                        <a:pt x="20506" y="24439"/>
                      </a:lnTo>
                      <a:lnTo>
                        <a:pt x="20511" y="24463"/>
                      </a:lnTo>
                      <a:lnTo>
                        <a:pt x="20514" y="24476"/>
                      </a:lnTo>
                      <a:lnTo>
                        <a:pt x="20518" y="24488"/>
                      </a:lnTo>
                      <a:lnTo>
                        <a:pt x="20524" y="24499"/>
                      </a:lnTo>
                      <a:lnTo>
                        <a:pt x="20530" y="24508"/>
                      </a:lnTo>
                      <a:lnTo>
                        <a:pt x="20534" y="24513"/>
                      </a:lnTo>
                      <a:lnTo>
                        <a:pt x="20540" y="24516"/>
                      </a:lnTo>
                      <a:lnTo>
                        <a:pt x="20545" y="24519"/>
                      </a:lnTo>
                      <a:lnTo>
                        <a:pt x="20551" y="24521"/>
                      </a:lnTo>
                      <a:lnTo>
                        <a:pt x="20589" y="24533"/>
                      </a:lnTo>
                      <a:lnTo>
                        <a:pt x="20614" y="24541"/>
                      </a:lnTo>
                      <a:lnTo>
                        <a:pt x="20641" y="24547"/>
                      </a:lnTo>
                      <a:lnTo>
                        <a:pt x="20667" y="24553"/>
                      </a:lnTo>
                      <a:lnTo>
                        <a:pt x="20679" y="24555"/>
                      </a:lnTo>
                      <a:lnTo>
                        <a:pt x="20691" y="24556"/>
                      </a:lnTo>
                      <a:lnTo>
                        <a:pt x="20701" y="24556"/>
                      </a:lnTo>
                      <a:lnTo>
                        <a:pt x="20710" y="24555"/>
                      </a:lnTo>
                      <a:lnTo>
                        <a:pt x="20718" y="24553"/>
                      </a:lnTo>
                      <a:lnTo>
                        <a:pt x="20723" y="24550"/>
                      </a:lnTo>
                      <a:lnTo>
                        <a:pt x="20731" y="24544"/>
                      </a:lnTo>
                      <a:lnTo>
                        <a:pt x="20737" y="24537"/>
                      </a:lnTo>
                      <a:lnTo>
                        <a:pt x="20744" y="24529"/>
                      </a:lnTo>
                      <a:lnTo>
                        <a:pt x="20749" y="24521"/>
                      </a:lnTo>
                      <a:lnTo>
                        <a:pt x="20755" y="24513"/>
                      </a:lnTo>
                      <a:lnTo>
                        <a:pt x="20759" y="24504"/>
                      </a:lnTo>
                      <a:lnTo>
                        <a:pt x="20763" y="24495"/>
                      </a:lnTo>
                      <a:lnTo>
                        <a:pt x="20765" y="24486"/>
                      </a:lnTo>
                      <a:lnTo>
                        <a:pt x="20767" y="24477"/>
                      </a:lnTo>
                      <a:lnTo>
                        <a:pt x="20767" y="24468"/>
                      </a:lnTo>
                      <a:lnTo>
                        <a:pt x="20765" y="24460"/>
                      </a:lnTo>
                      <a:lnTo>
                        <a:pt x="20762" y="24452"/>
                      </a:lnTo>
                      <a:lnTo>
                        <a:pt x="20757" y="24444"/>
                      </a:lnTo>
                      <a:lnTo>
                        <a:pt x="20750" y="24438"/>
                      </a:lnTo>
                      <a:lnTo>
                        <a:pt x="20741" y="24432"/>
                      </a:lnTo>
                      <a:lnTo>
                        <a:pt x="20730" y="24427"/>
                      </a:lnTo>
                      <a:lnTo>
                        <a:pt x="20718" y="24423"/>
                      </a:lnTo>
                      <a:lnTo>
                        <a:pt x="20708" y="24417"/>
                      </a:lnTo>
                      <a:lnTo>
                        <a:pt x="20699" y="24411"/>
                      </a:lnTo>
                      <a:lnTo>
                        <a:pt x="20693" y="24403"/>
                      </a:lnTo>
                      <a:lnTo>
                        <a:pt x="20690" y="24399"/>
                      </a:lnTo>
                      <a:lnTo>
                        <a:pt x="20688" y="24396"/>
                      </a:lnTo>
                      <a:lnTo>
                        <a:pt x="20687" y="24391"/>
                      </a:lnTo>
                      <a:lnTo>
                        <a:pt x="20687" y="24387"/>
                      </a:lnTo>
                      <a:lnTo>
                        <a:pt x="20687" y="24381"/>
                      </a:lnTo>
                      <a:lnTo>
                        <a:pt x="20688" y="24377"/>
                      </a:lnTo>
                      <a:lnTo>
                        <a:pt x="20691" y="24373"/>
                      </a:lnTo>
                      <a:lnTo>
                        <a:pt x="20694" y="24367"/>
                      </a:lnTo>
                      <a:lnTo>
                        <a:pt x="20699" y="24362"/>
                      </a:lnTo>
                      <a:lnTo>
                        <a:pt x="20705" y="24358"/>
                      </a:lnTo>
                      <a:lnTo>
                        <a:pt x="20710" y="24353"/>
                      </a:lnTo>
                      <a:lnTo>
                        <a:pt x="20716" y="24350"/>
                      </a:lnTo>
                      <a:lnTo>
                        <a:pt x="20730" y="24343"/>
                      </a:lnTo>
                      <a:lnTo>
                        <a:pt x="20744" y="24339"/>
                      </a:lnTo>
                      <a:lnTo>
                        <a:pt x="20773" y="24332"/>
                      </a:lnTo>
                      <a:lnTo>
                        <a:pt x="20787" y="24327"/>
                      </a:lnTo>
                      <a:lnTo>
                        <a:pt x="20801" y="24322"/>
                      </a:lnTo>
                      <a:lnTo>
                        <a:pt x="20811" y="24315"/>
                      </a:lnTo>
                      <a:lnTo>
                        <a:pt x="20821" y="24309"/>
                      </a:lnTo>
                      <a:lnTo>
                        <a:pt x="20840" y="24296"/>
                      </a:lnTo>
                      <a:lnTo>
                        <a:pt x="20850" y="24290"/>
                      </a:lnTo>
                      <a:lnTo>
                        <a:pt x="20860" y="24286"/>
                      </a:lnTo>
                      <a:lnTo>
                        <a:pt x="20871" y="24284"/>
                      </a:lnTo>
                      <a:lnTo>
                        <a:pt x="20877" y="24285"/>
                      </a:lnTo>
                      <a:lnTo>
                        <a:pt x="20883" y="24285"/>
                      </a:lnTo>
                      <a:lnTo>
                        <a:pt x="20899" y="24288"/>
                      </a:lnTo>
                      <a:lnTo>
                        <a:pt x="20914" y="24292"/>
                      </a:lnTo>
                      <a:lnTo>
                        <a:pt x="20927" y="24297"/>
                      </a:lnTo>
                      <a:lnTo>
                        <a:pt x="20939" y="24302"/>
                      </a:lnTo>
                      <a:lnTo>
                        <a:pt x="20950" y="24310"/>
                      </a:lnTo>
                      <a:lnTo>
                        <a:pt x="20954" y="24314"/>
                      </a:lnTo>
                      <a:lnTo>
                        <a:pt x="20959" y="24320"/>
                      </a:lnTo>
                      <a:lnTo>
                        <a:pt x="20962" y="24325"/>
                      </a:lnTo>
                      <a:lnTo>
                        <a:pt x="20965" y="24332"/>
                      </a:lnTo>
                      <a:lnTo>
                        <a:pt x="20968" y="24338"/>
                      </a:lnTo>
                      <a:lnTo>
                        <a:pt x="20972" y="24347"/>
                      </a:lnTo>
                      <a:lnTo>
                        <a:pt x="20975" y="24354"/>
                      </a:lnTo>
                      <a:lnTo>
                        <a:pt x="20979" y="24361"/>
                      </a:lnTo>
                      <a:lnTo>
                        <a:pt x="20986" y="24366"/>
                      </a:lnTo>
                      <a:lnTo>
                        <a:pt x="20993" y="24371"/>
                      </a:lnTo>
                      <a:lnTo>
                        <a:pt x="21001" y="24374"/>
                      </a:lnTo>
                      <a:lnTo>
                        <a:pt x="21011" y="24376"/>
                      </a:lnTo>
                      <a:lnTo>
                        <a:pt x="21019" y="24377"/>
                      </a:lnTo>
                      <a:lnTo>
                        <a:pt x="21029" y="24377"/>
                      </a:lnTo>
                      <a:lnTo>
                        <a:pt x="21039" y="24377"/>
                      </a:lnTo>
                      <a:lnTo>
                        <a:pt x="21049" y="24376"/>
                      </a:lnTo>
                      <a:lnTo>
                        <a:pt x="21058" y="24374"/>
                      </a:lnTo>
                      <a:lnTo>
                        <a:pt x="21068" y="24371"/>
                      </a:lnTo>
                      <a:lnTo>
                        <a:pt x="21076" y="24367"/>
                      </a:lnTo>
                      <a:lnTo>
                        <a:pt x="21083" y="24364"/>
                      </a:lnTo>
                      <a:lnTo>
                        <a:pt x="21090" y="24360"/>
                      </a:lnTo>
                      <a:lnTo>
                        <a:pt x="21095" y="24355"/>
                      </a:lnTo>
                      <a:lnTo>
                        <a:pt x="21106" y="24345"/>
                      </a:lnTo>
                      <a:lnTo>
                        <a:pt x="21116" y="24334"/>
                      </a:lnTo>
                      <a:lnTo>
                        <a:pt x="21125" y="24323"/>
                      </a:lnTo>
                      <a:lnTo>
                        <a:pt x="21128" y="24316"/>
                      </a:lnTo>
                      <a:lnTo>
                        <a:pt x="21130" y="24309"/>
                      </a:lnTo>
                      <a:lnTo>
                        <a:pt x="21132" y="24300"/>
                      </a:lnTo>
                      <a:lnTo>
                        <a:pt x="21134" y="24286"/>
                      </a:lnTo>
                      <a:lnTo>
                        <a:pt x="21135" y="24271"/>
                      </a:lnTo>
                      <a:lnTo>
                        <a:pt x="21135" y="24252"/>
                      </a:lnTo>
                      <a:lnTo>
                        <a:pt x="21135" y="24236"/>
                      </a:lnTo>
                      <a:lnTo>
                        <a:pt x="21133" y="24220"/>
                      </a:lnTo>
                      <a:lnTo>
                        <a:pt x="21131" y="24208"/>
                      </a:lnTo>
                      <a:lnTo>
                        <a:pt x="21130" y="24202"/>
                      </a:lnTo>
                      <a:lnTo>
                        <a:pt x="21128" y="24199"/>
                      </a:lnTo>
                      <a:lnTo>
                        <a:pt x="21112" y="24183"/>
                      </a:lnTo>
                      <a:lnTo>
                        <a:pt x="21093" y="24166"/>
                      </a:lnTo>
                      <a:lnTo>
                        <a:pt x="21075" y="24147"/>
                      </a:lnTo>
                      <a:lnTo>
                        <a:pt x="21066" y="24137"/>
                      </a:lnTo>
                      <a:lnTo>
                        <a:pt x="21058" y="24128"/>
                      </a:lnTo>
                      <a:lnTo>
                        <a:pt x="21051" y="24118"/>
                      </a:lnTo>
                      <a:lnTo>
                        <a:pt x="21044" y="24107"/>
                      </a:lnTo>
                      <a:lnTo>
                        <a:pt x="21039" y="24096"/>
                      </a:lnTo>
                      <a:lnTo>
                        <a:pt x="21035" y="24085"/>
                      </a:lnTo>
                      <a:lnTo>
                        <a:pt x="21032" y="24073"/>
                      </a:lnTo>
                      <a:lnTo>
                        <a:pt x="21032" y="24060"/>
                      </a:lnTo>
                      <a:lnTo>
                        <a:pt x="21035" y="24047"/>
                      </a:lnTo>
                      <a:lnTo>
                        <a:pt x="21038" y="24033"/>
                      </a:lnTo>
                      <a:lnTo>
                        <a:pt x="21040" y="24029"/>
                      </a:lnTo>
                      <a:lnTo>
                        <a:pt x="21042" y="24024"/>
                      </a:lnTo>
                      <a:lnTo>
                        <a:pt x="21050" y="24018"/>
                      </a:lnTo>
                      <a:lnTo>
                        <a:pt x="21058" y="24013"/>
                      </a:lnTo>
                      <a:lnTo>
                        <a:pt x="21069" y="24008"/>
                      </a:lnTo>
                      <a:lnTo>
                        <a:pt x="21081" y="24005"/>
                      </a:lnTo>
                      <a:lnTo>
                        <a:pt x="21094" y="24003"/>
                      </a:lnTo>
                      <a:lnTo>
                        <a:pt x="21108" y="24001"/>
                      </a:lnTo>
                      <a:lnTo>
                        <a:pt x="21123" y="24000"/>
                      </a:lnTo>
                      <a:lnTo>
                        <a:pt x="21153" y="23998"/>
                      </a:lnTo>
                      <a:lnTo>
                        <a:pt x="21181" y="24001"/>
                      </a:lnTo>
                      <a:lnTo>
                        <a:pt x="21205" y="24003"/>
                      </a:lnTo>
                      <a:lnTo>
                        <a:pt x="21222" y="24005"/>
                      </a:lnTo>
                      <a:lnTo>
                        <a:pt x="21230" y="24008"/>
                      </a:lnTo>
                      <a:lnTo>
                        <a:pt x="21236" y="24014"/>
                      </a:lnTo>
                      <a:lnTo>
                        <a:pt x="21243" y="24021"/>
                      </a:lnTo>
                      <a:lnTo>
                        <a:pt x="21249" y="24030"/>
                      </a:lnTo>
                      <a:lnTo>
                        <a:pt x="21255" y="24041"/>
                      </a:lnTo>
                      <a:lnTo>
                        <a:pt x="21260" y="24052"/>
                      </a:lnTo>
                      <a:lnTo>
                        <a:pt x="21270" y="24078"/>
                      </a:lnTo>
                      <a:lnTo>
                        <a:pt x="21279" y="24104"/>
                      </a:lnTo>
                      <a:lnTo>
                        <a:pt x="21286" y="24130"/>
                      </a:lnTo>
                      <a:lnTo>
                        <a:pt x="21292" y="24151"/>
                      </a:lnTo>
                      <a:lnTo>
                        <a:pt x="21296" y="24167"/>
                      </a:lnTo>
                      <a:lnTo>
                        <a:pt x="21301" y="24180"/>
                      </a:lnTo>
                      <a:lnTo>
                        <a:pt x="21307" y="24189"/>
                      </a:lnTo>
                      <a:lnTo>
                        <a:pt x="21314" y="24197"/>
                      </a:lnTo>
                      <a:lnTo>
                        <a:pt x="21321" y="24204"/>
                      </a:lnTo>
                      <a:lnTo>
                        <a:pt x="21329" y="24207"/>
                      </a:lnTo>
                      <a:lnTo>
                        <a:pt x="21337" y="24208"/>
                      </a:lnTo>
                      <a:lnTo>
                        <a:pt x="21346" y="24208"/>
                      </a:lnTo>
                      <a:lnTo>
                        <a:pt x="21355" y="24206"/>
                      </a:lnTo>
                      <a:lnTo>
                        <a:pt x="21363" y="24202"/>
                      </a:lnTo>
                      <a:lnTo>
                        <a:pt x="21372" y="24198"/>
                      </a:lnTo>
                      <a:lnTo>
                        <a:pt x="21381" y="24192"/>
                      </a:lnTo>
                      <a:lnTo>
                        <a:pt x="21389" y="24185"/>
                      </a:lnTo>
                      <a:lnTo>
                        <a:pt x="21398" y="24177"/>
                      </a:lnTo>
                      <a:lnTo>
                        <a:pt x="21406" y="24170"/>
                      </a:lnTo>
                      <a:lnTo>
                        <a:pt x="21413" y="24161"/>
                      </a:lnTo>
                      <a:lnTo>
                        <a:pt x="21420" y="24153"/>
                      </a:lnTo>
                      <a:lnTo>
                        <a:pt x="21428" y="24142"/>
                      </a:lnTo>
                      <a:lnTo>
                        <a:pt x="21438" y="24133"/>
                      </a:lnTo>
                      <a:lnTo>
                        <a:pt x="21444" y="24130"/>
                      </a:lnTo>
                      <a:lnTo>
                        <a:pt x="21448" y="24128"/>
                      </a:lnTo>
                      <a:lnTo>
                        <a:pt x="21453" y="24125"/>
                      </a:lnTo>
                      <a:lnTo>
                        <a:pt x="21459" y="24124"/>
                      </a:lnTo>
                      <a:lnTo>
                        <a:pt x="21463" y="24124"/>
                      </a:lnTo>
                      <a:lnTo>
                        <a:pt x="21468" y="24125"/>
                      </a:lnTo>
                      <a:lnTo>
                        <a:pt x="21473" y="24128"/>
                      </a:lnTo>
                      <a:lnTo>
                        <a:pt x="21477" y="24131"/>
                      </a:lnTo>
                      <a:lnTo>
                        <a:pt x="21482" y="24135"/>
                      </a:lnTo>
                      <a:lnTo>
                        <a:pt x="21486" y="24141"/>
                      </a:lnTo>
                      <a:lnTo>
                        <a:pt x="21489" y="24147"/>
                      </a:lnTo>
                      <a:lnTo>
                        <a:pt x="21491" y="24156"/>
                      </a:lnTo>
                      <a:lnTo>
                        <a:pt x="21502" y="24188"/>
                      </a:lnTo>
                      <a:lnTo>
                        <a:pt x="21505" y="24201"/>
                      </a:lnTo>
                      <a:lnTo>
                        <a:pt x="21508" y="24213"/>
                      </a:lnTo>
                      <a:lnTo>
                        <a:pt x="21506" y="24219"/>
                      </a:lnTo>
                      <a:lnTo>
                        <a:pt x="21506" y="24224"/>
                      </a:lnTo>
                      <a:lnTo>
                        <a:pt x="21504" y="24231"/>
                      </a:lnTo>
                      <a:lnTo>
                        <a:pt x="21502" y="24236"/>
                      </a:lnTo>
                      <a:lnTo>
                        <a:pt x="21495" y="24248"/>
                      </a:lnTo>
                      <a:lnTo>
                        <a:pt x="21484" y="24262"/>
                      </a:lnTo>
                      <a:lnTo>
                        <a:pt x="21480" y="24264"/>
                      </a:lnTo>
                      <a:lnTo>
                        <a:pt x="21476" y="24268"/>
                      </a:lnTo>
                      <a:lnTo>
                        <a:pt x="21463" y="24273"/>
                      </a:lnTo>
                      <a:lnTo>
                        <a:pt x="21434" y="24285"/>
                      </a:lnTo>
                      <a:lnTo>
                        <a:pt x="21420" y="24291"/>
                      </a:lnTo>
                      <a:lnTo>
                        <a:pt x="21414" y="24296"/>
                      </a:lnTo>
                      <a:lnTo>
                        <a:pt x="21410" y="24299"/>
                      </a:lnTo>
                      <a:lnTo>
                        <a:pt x="21407" y="24304"/>
                      </a:lnTo>
                      <a:lnTo>
                        <a:pt x="21404" y="24310"/>
                      </a:lnTo>
                      <a:lnTo>
                        <a:pt x="21404" y="24315"/>
                      </a:lnTo>
                      <a:lnTo>
                        <a:pt x="21407" y="24322"/>
                      </a:lnTo>
                      <a:lnTo>
                        <a:pt x="21410" y="24328"/>
                      </a:lnTo>
                      <a:lnTo>
                        <a:pt x="21412" y="24335"/>
                      </a:lnTo>
                      <a:lnTo>
                        <a:pt x="21412" y="24339"/>
                      </a:lnTo>
                      <a:lnTo>
                        <a:pt x="21412" y="24343"/>
                      </a:lnTo>
                      <a:lnTo>
                        <a:pt x="21411" y="24347"/>
                      </a:lnTo>
                      <a:lnTo>
                        <a:pt x="21410" y="24349"/>
                      </a:lnTo>
                      <a:lnTo>
                        <a:pt x="21407" y="24351"/>
                      </a:lnTo>
                      <a:lnTo>
                        <a:pt x="21403" y="24352"/>
                      </a:lnTo>
                      <a:lnTo>
                        <a:pt x="21396" y="24353"/>
                      </a:lnTo>
                      <a:lnTo>
                        <a:pt x="21387" y="24354"/>
                      </a:lnTo>
                      <a:lnTo>
                        <a:pt x="21376" y="24354"/>
                      </a:lnTo>
                      <a:lnTo>
                        <a:pt x="21367" y="24355"/>
                      </a:lnTo>
                      <a:lnTo>
                        <a:pt x="21352" y="24359"/>
                      </a:lnTo>
                      <a:lnTo>
                        <a:pt x="21338" y="24360"/>
                      </a:lnTo>
                      <a:lnTo>
                        <a:pt x="21309" y="24363"/>
                      </a:lnTo>
                      <a:lnTo>
                        <a:pt x="21281" y="24366"/>
                      </a:lnTo>
                      <a:lnTo>
                        <a:pt x="21267" y="24370"/>
                      </a:lnTo>
                      <a:lnTo>
                        <a:pt x="21253" y="24373"/>
                      </a:lnTo>
                      <a:lnTo>
                        <a:pt x="21222" y="24383"/>
                      </a:lnTo>
                      <a:lnTo>
                        <a:pt x="21191" y="24391"/>
                      </a:lnTo>
                      <a:lnTo>
                        <a:pt x="21174" y="24396"/>
                      </a:lnTo>
                      <a:lnTo>
                        <a:pt x="21159" y="24400"/>
                      </a:lnTo>
                      <a:lnTo>
                        <a:pt x="21143" y="24402"/>
                      </a:lnTo>
                      <a:lnTo>
                        <a:pt x="21127" y="24403"/>
                      </a:lnTo>
                      <a:lnTo>
                        <a:pt x="21116" y="24403"/>
                      </a:lnTo>
                      <a:lnTo>
                        <a:pt x="21105" y="24402"/>
                      </a:lnTo>
                      <a:lnTo>
                        <a:pt x="21093" y="24402"/>
                      </a:lnTo>
                      <a:lnTo>
                        <a:pt x="21081" y="24402"/>
                      </a:lnTo>
                      <a:lnTo>
                        <a:pt x="21070" y="24403"/>
                      </a:lnTo>
                      <a:lnTo>
                        <a:pt x="21065" y="24404"/>
                      </a:lnTo>
                      <a:lnTo>
                        <a:pt x="21061" y="24406"/>
                      </a:lnTo>
                      <a:lnTo>
                        <a:pt x="21056" y="24409"/>
                      </a:lnTo>
                      <a:lnTo>
                        <a:pt x="21052" y="24412"/>
                      </a:lnTo>
                      <a:lnTo>
                        <a:pt x="21049" y="24416"/>
                      </a:lnTo>
                      <a:lnTo>
                        <a:pt x="21046" y="24422"/>
                      </a:lnTo>
                      <a:lnTo>
                        <a:pt x="21042" y="24432"/>
                      </a:lnTo>
                      <a:lnTo>
                        <a:pt x="21040" y="24443"/>
                      </a:lnTo>
                      <a:lnTo>
                        <a:pt x="21038" y="24454"/>
                      </a:lnTo>
                      <a:lnTo>
                        <a:pt x="21038" y="24465"/>
                      </a:lnTo>
                      <a:lnTo>
                        <a:pt x="21037" y="24488"/>
                      </a:lnTo>
                      <a:lnTo>
                        <a:pt x="21037" y="24511"/>
                      </a:lnTo>
                      <a:lnTo>
                        <a:pt x="21037" y="24516"/>
                      </a:lnTo>
                      <a:lnTo>
                        <a:pt x="21038" y="24521"/>
                      </a:lnTo>
                      <a:lnTo>
                        <a:pt x="21040" y="24527"/>
                      </a:lnTo>
                      <a:lnTo>
                        <a:pt x="21042" y="24531"/>
                      </a:lnTo>
                      <a:lnTo>
                        <a:pt x="21045" y="24536"/>
                      </a:lnTo>
                      <a:lnTo>
                        <a:pt x="21049" y="24540"/>
                      </a:lnTo>
                      <a:lnTo>
                        <a:pt x="21057" y="24546"/>
                      </a:lnTo>
                      <a:lnTo>
                        <a:pt x="21068" y="24553"/>
                      </a:lnTo>
                      <a:lnTo>
                        <a:pt x="21080" y="24557"/>
                      </a:lnTo>
                      <a:lnTo>
                        <a:pt x="21094" y="24561"/>
                      </a:lnTo>
                      <a:lnTo>
                        <a:pt x="21108" y="24564"/>
                      </a:lnTo>
                      <a:lnTo>
                        <a:pt x="21122" y="24566"/>
                      </a:lnTo>
                      <a:lnTo>
                        <a:pt x="21138" y="24567"/>
                      </a:lnTo>
                      <a:lnTo>
                        <a:pt x="21167" y="24569"/>
                      </a:lnTo>
                      <a:lnTo>
                        <a:pt x="21193" y="24570"/>
                      </a:lnTo>
                      <a:lnTo>
                        <a:pt x="21214" y="24571"/>
                      </a:lnTo>
                      <a:lnTo>
                        <a:pt x="21240" y="24574"/>
                      </a:lnTo>
                      <a:lnTo>
                        <a:pt x="21285" y="24575"/>
                      </a:lnTo>
                      <a:lnTo>
                        <a:pt x="21344" y="24576"/>
                      </a:lnTo>
                      <a:lnTo>
                        <a:pt x="21408" y="24577"/>
                      </a:lnTo>
                      <a:lnTo>
                        <a:pt x="21471" y="24576"/>
                      </a:lnTo>
                      <a:lnTo>
                        <a:pt x="21526" y="24574"/>
                      </a:lnTo>
                      <a:lnTo>
                        <a:pt x="21548" y="24572"/>
                      </a:lnTo>
                      <a:lnTo>
                        <a:pt x="21564" y="24570"/>
                      </a:lnTo>
                      <a:lnTo>
                        <a:pt x="21576" y="24568"/>
                      </a:lnTo>
                      <a:lnTo>
                        <a:pt x="21579" y="24566"/>
                      </a:lnTo>
                      <a:lnTo>
                        <a:pt x="21580" y="24565"/>
                      </a:lnTo>
                      <a:lnTo>
                        <a:pt x="21580" y="24563"/>
                      </a:lnTo>
                      <a:lnTo>
                        <a:pt x="21578" y="24562"/>
                      </a:lnTo>
                      <a:lnTo>
                        <a:pt x="21576" y="24559"/>
                      </a:lnTo>
                      <a:lnTo>
                        <a:pt x="21575" y="24558"/>
                      </a:lnTo>
                      <a:lnTo>
                        <a:pt x="21601" y="24543"/>
                      </a:lnTo>
                      <a:lnTo>
                        <a:pt x="21628" y="24527"/>
                      </a:lnTo>
                      <a:lnTo>
                        <a:pt x="21649" y="24512"/>
                      </a:lnTo>
                      <a:lnTo>
                        <a:pt x="21656" y="24506"/>
                      </a:lnTo>
                      <a:lnTo>
                        <a:pt x="21663" y="24504"/>
                      </a:lnTo>
                      <a:lnTo>
                        <a:pt x="21666" y="24504"/>
                      </a:lnTo>
                      <a:lnTo>
                        <a:pt x="21669" y="24504"/>
                      </a:lnTo>
                      <a:lnTo>
                        <a:pt x="21676" y="24507"/>
                      </a:lnTo>
                      <a:lnTo>
                        <a:pt x="21684" y="24514"/>
                      </a:lnTo>
                      <a:lnTo>
                        <a:pt x="21694" y="24524"/>
                      </a:lnTo>
                      <a:lnTo>
                        <a:pt x="21701" y="24529"/>
                      </a:lnTo>
                      <a:lnTo>
                        <a:pt x="21707" y="24534"/>
                      </a:lnTo>
                      <a:lnTo>
                        <a:pt x="21723" y="24545"/>
                      </a:lnTo>
                      <a:lnTo>
                        <a:pt x="21740" y="24556"/>
                      </a:lnTo>
                      <a:lnTo>
                        <a:pt x="21755" y="24567"/>
                      </a:lnTo>
                      <a:lnTo>
                        <a:pt x="21761" y="24574"/>
                      </a:lnTo>
                      <a:lnTo>
                        <a:pt x="21768" y="24580"/>
                      </a:lnTo>
                      <a:lnTo>
                        <a:pt x="21772" y="24587"/>
                      </a:lnTo>
                      <a:lnTo>
                        <a:pt x="21777" y="24594"/>
                      </a:lnTo>
                      <a:lnTo>
                        <a:pt x="21778" y="24603"/>
                      </a:lnTo>
                      <a:lnTo>
                        <a:pt x="21779" y="24612"/>
                      </a:lnTo>
                      <a:lnTo>
                        <a:pt x="21777" y="24620"/>
                      </a:lnTo>
                      <a:lnTo>
                        <a:pt x="21772" y="24631"/>
                      </a:lnTo>
                      <a:lnTo>
                        <a:pt x="21768" y="24639"/>
                      </a:lnTo>
                      <a:lnTo>
                        <a:pt x="21764" y="24647"/>
                      </a:lnTo>
                      <a:lnTo>
                        <a:pt x="21753" y="24665"/>
                      </a:lnTo>
                      <a:lnTo>
                        <a:pt x="21747" y="24673"/>
                      </a:lnTo>
                      <a:lnTo>
                        <a:pt x="21744" y="24682"/>
                      </a:lnTo>
                      <a:lnTo>
                        <a:pt x="21742" y="24692"/>
                      </a:lnTo>
                      <a:lnTo>
                        <a:pt x="21742" y="24702"/>
                      </a:lnTo>
                      <a:lnTo>
                        <a:pt x="21745" y="24712"/>
                      </a:lnTo>
                      <a:lnTo>
                        <a:pt x="21749" y="24723"/>
                      </a:lnTo>
                      <a:lnTo>
                        <a:pt x="21756" y="24734"/>
                      </a:lnTo>
                      <a:lnTo>
                        <a:pt x="21764" y="24745"/>
                      </a:lnTo>
                      <a:lnTo>
                        <a:pt x="21779" y="24765"/>
                      </a:lnTo>
                      <a:lnTo>
                        <a:pt x="21786" y="24774"/>
                      </a:lnTo>
                      <a:lnTo>
                        <a:pt x="21793" y="24784"/>
                      </a:lnTo>
                      <a:lnTo>
                        <a:pt x="21799" y="24796"/>
                      </a:lnTo>
                      <a:lnTo>
                        <a:pt x="21803" y="24806"/>
                      </a:lnTo>
                      <a:lnTo>
                        <a:pt x="21805" y="24813"/>
                      </a:lnTo>
                      <a:lnTo>
                        <a:pt x="21805" y="24820"/>
                      </a:lnTo>
                      <a:lnTo>
                        <a:pt x="21804" y="24824"/>
                      </a:lnTo>
                      <a:lnTo>
                        <a:pt x="21800" y="24829"/>
                      </a:lnTo>
                      <a:lnTo>
                        <a:pt x="21797" y="24832"/>
                      </a:lnTo>
                      <a:lnTo>
                        <a:pt x="21792" y="24835"/>
                      </a:lnTo>
                      <a:lnTo>
                        <a:pt x="21781" y="24842"/>
                      </a:lnTo>
                      <a:lnTo>
                        <a:pt x="21769" y="24849"/>
                      </a:lnTo>
                      <a:lnTo>
                        <a:pt x="21763" y="24853"/>
                      </a:lnTo>
                      <a:lnTo>
                        <a:pt x="21757" y="24859"/>
                      </a:lnTo>
                      <a:lnTo>
                        <a:pt x="21753" y="24867"/>
                      </a:lnTo>
                      <a:lnTo>
                        <a:pt x="21748" y="24875"/>
                      </a:lnTo>
                      <a:lnTo>
                        <a:pt x="21748" y="24881"/>
                      </a:lnTo>
                      <a:lnTo>
                        <a:pt x="21748" y="24885"/>
                      </a:lnTo>
                      <a:lnTo>
                        <a:pt x="21751" y="24888"/>
                      </a:lnTo>
                      <a:lnTo>
                        <a:pt x="21753" y="24893"/>
                      </a:lnTo>
                      <a:lnTo>
                        <a:pt x="21757" y="24895"/>
                      </a:lnTo>
                      <a:lnTo>
                        <a:pt x="21763" y="24898"/>
                      </a:lnTo>
                      <a:lnTo>
                        <a:pt x="21777" y="24903"/>
                      </a:lnTo>
                      <a:lnTo>
                        <a:pt x="21793" y="24907"/>
                      </a:lnTo>
                      <a:lnTo>
                        <a:pt x="21812" y="24910"/>
                      </a:lnTo>
                      <a:lnTo>
                        <a:pt x="21833" y="24912"/>
                      </a:lnTo>
                      <a:lnTo>
                        <a:pt x="21856" y="24913"/>
                      </a:lnTo>
                      <a:lnTo>
                        <a:pt x="21901" y="24916"/>
                      </a:lnTo>
                      <a:lnTo>
                        <a:pt x="21945" y="24918"/>
                      </a:lnTo>
                      <a:lnTo>
                        <a:pt x="21963" y="24920"/>
                      </a:lnTo>
                      <a:lnTo>
                        <a:pt x="21979" y="24921"/>
                      </a:lnTo>
                      <a:lnTo>
                        <a:pt x="21991" y="24923"/>
                      </a:lnTo>
                      <a:lnTo>
                        <a:pt x="22000" y="24926"/>
                      </a:lnTo>
                      <a:lnTo>
                        <a:pt x="22010" y="24931"/>
                      </a:lnTo>
                      <a:lnTo>
                        <a:pt x="22019" y="24935"/>
                      </a:lnTo>
                      <a:lnTo>
                        <a:pt x="22027" y="24938"/>
                      </a:lnTo>
                      <a:lnTo>
                        <a:pt x="22036" y="24940"/>
                      </a:lnTo>
                      <a:lnTo>
                        <a:pt x="22053" y="24942"/>
                      </a:lnTo>
                      <a:lnTo>
                        <a:pt x="22071" y="24944"/>
                      </a:lnTo>
                      <a:lnTo>
                        <a:pt x="22088" y="24942"/>
                      </a:lnTo>
                      <a:lnTo>
                        <a:pt x="22105" y="24940"/>
                      </a:lnTo>
                      <a:lnTo>
                        <a:pt x="22143" y="24935"/>
                      </a:lnTo>
                      <a:lnTo>
                        <a:pt x="22156" y="24933"/>
                      </a:lnTo>
                      <a:lnTo>
                        <a:pt x="22167" y="24933"/>
                      </a:lnTo>
                      <a:lnTo>
                        <a:pt x="22176" y="24934"/>
                      </a:lnTo>
                      <a:lnTo>
                        <a:pt x="22182" y="24936"/>
                      </a:lnTo>
                      <a:lnTo>
                        <a:pt x="22187" y="24939"/>
                      </a:lnTo>
                      <a:lnTo>
                        <a:pt x="22190" y="24944"/>
                      </a:lnTo>
                      <a:lnTo>
                        <a:pt x="22192" y="24948"/>
                      </a:lnTo>
                      <a:lnTo>
                        <a:pt x="22193" y="24953"/>
                      </a:lnTo>
                      <a:lnTo>
                        <a:pt x="22196" y="24966"/>
                      </a:lnTo>
                      <a:lnTo>
                        <a:pt x="22198" y="24973"/>
                      </a:lnTo>
                      <a:lnTo>
                        <a:pt x="22200" y="24979"/>
                      </a:lnTo>
                      <a:lnTo>
                        <a:pt x="22204" y="24987"/>
                      </a:lnTo>
                      <a:lnTo>
                        <a:pt x="22208" y="24993"/>
                      </a:lnTo>
                      <a:lnTo>
                        <a:pt x="22216" y="25001"/>
                      </a:lnTo>
                      <a:lnTo>
                        <a:pt x="22225" y="25008"/>
                      </a:lnTo>
                      <a:lnTo>
                        <a:pt x="22233" y="25012"/>
                      </a:lnTo>
                      <a:lnTo>
                        <a:pt x="22240" y="25014"/>
                      </a:lnTo>
                      <a:lnTo>
                        <a:pt x="22245" y="25015"/>
                      </a:lnTo>
                      <a:lnTo>
                        <a:pt x="22251" y="25015"/>
                      </a:lnTo>
                      <a:lnTo>
                        <a:pt x="22256" y="25014"/>
                      </a:lnTo>
                      <a:lnTo>
                        <a:pt x="22259" y="25011"/>
                      </a:lnTo>
                      <a:lnTo>
                        <a:pt x="22264" y="25008"/>
                      </a:lnTo>
                      <a:lnTo>
                        <a:pt x="22267" y="25004"/>
                      </a:lnTo>
                      <a:lnTo>
                        <a:pt x="22279" y="24988"/>
                      </a:lnTo>
                      <a:lnTo>
                        <a:pt x="22281" y="24986"/>
                      </a:lnTo>
                      <a:lnTo>
                        <a:pt x="22284" y="24983"/>
                      </a:lnTo>
                      <a:lnTo>
                        <a:pt x="22289" y="24982"/>
                      </a:lnTo>
                      <a:lnTo>
                        <a:pt x="22292" y="24982"/>
                      </a:lnTo>
                      <a:lnTo>
                        <a:pt x="22309" y="24984"/>
                      </a:lnTo>
                      <a:lnTo>
                        <a:pt x="22327" y="24987"/>
                      </a:lnTo>
                      <a:lnTo>
                        <a:pt x="22344" y="24991"/>
                      </a:lnTo>
                      <a:lnTo>
                        <a:pt x="22361" y="24996"/>
                      </a:lnTo>
                      <a:lnTo>
                        <a:pt x="22395" y="25006"/>
                      </a:lnTo>
                      <a:lnTo>
                        <a:pt x="22429" y="25018"/>
                      </a:lnTo>
                      <a:lnTo>
                        <a:pt x="22439" y="25022"/>
                      </a:lnTo>
                      <a:lnTo>
                        <a:pt x="22453" y="25026"/>
                      </a:lnTo>
                      <a:lnTo>
                        <a:pt x="22459" y="25028"/>
                      </a:lnTo>
                      <a:lnTo>
                        <a:pt x="22466" y="25031"/>
                      </a:lnTo>
                      <a:lnTo>
                        <a:pt x="22470" y="25036"/>
                      </a:lnTo>
                      <a:lnTo>
                        <a:pt x="22474" y="25040"/>
                      </a:lnTo>
                      <a:lnTo>
                        <a:pt x="22479" y="25047"/>
                      </a:lnTo>
                      <a:lnTo>
                        <a:pt x="22481" y="25052"/>
                      </a:lnTo>
                      <a:lnTo>
                        <a:pt x="22485" y="25064"/>
                      </a:lnTo>
                      <a:lnTo>
                        <a:pt x="22489" y="25082"/>
                      </a:lnTo>
                      <a:lnTo>
                        <a:pt x="22494" y="25090"/>
                      </a:lnTo>
                      <a:lnTo>
                        <a:pt x="22496" y="25093"/>
                      </a:lnTo>
                      <a:lnTo>
                        <a:pt x="22499" y="25097"/>
                      </a:lnTo>
                      <a:lnTo>
                        <a:pt x="22504" y="25100"/>
                      </a:lnTo>
                      <a:lnTo>
                        <a:pt x="22509" y="25103"/>
                      </a:lnTo>
                      <a:lnTo>
                        <a:pt x="22524" y="25107"/>
                      </a:lnTo>
                      <a:lnTo>
                        <a:pt x="22535" y="25111"/>
                      </a:lnTo>
                      <a:lnTo>
                        <a:pt x="22548" y="25112"/>
                      </a:lnTo>
                      <a:lnTo>
                        <a:pt x="22576" y="25116"/>
                      </a:lnTo>
                      <a:lnTo>
                        <a:pt x="22589" y="25119"/>
                      </a:lnTo>
                      <a:lnTo>
                        <a:pt x="22602" y="25123"/>
                      </a:lnTo>
                      <a:lnTo>
                        <a:pt x="22613" y="25129"/>
                      </a:lnTo>
                      <a:lnTo>
                        <a:pt x="22617" y="25132"/>
                      </a:lnTo>
                      <a:lnTo>
                        <a:pt x="22622" y="25136"/>
                      </a:lnTo>
                      <a:lnTo>
                        <a:pt x="22632" y="25148"/>
                      </a:lnTo>
                      <a:lnTo>
                        <a:pt x="22641" y="25156"/>
                      </a:lnTo>
                      <a:lnTo>
                        <a:pt x="22652" y="25163"/>
                      </a:lnTo>
                      <a:lnTo>
                        <a:pt x="22666" y="25171"/>
                      </a:lnTo>
                      <a:lnTo>
                        <a:pt x="22687" y="25183"/>
                      </a:lnTo>
                      <a:lnTo>
                        <a:pt x="22705" y="25193"/>
                      </a:lnTo>
                      <a:lnTo>
                        <a:pt x="22720" y="25204"/>
                      </a:lnTo>
                      <a:lnTo>
                        <a:pt x="22726" y="25209"/>
                      </a:lnTo>
                      <a:lnTo>
                        <a:pt x="22731" y="25215"/>
                      </a:lnTo>
                      <a:lnTo>
                        <a:pt x="22736" y="25220"/>
                      </a:lnTo>
                      <a:lnTo>
                        <a:pt x="22740" y="25228"/>
                      </a:lnTo>
                      <a:lnTo>
                        <a:pt x="22742" y="25234"/>
                      </a:lnTo>
                      <a:lnTo>
                        <a:pt x="22744" y="25243"/>
                      </a:lnTo>
                      <a:lnTo>
                        <a:pt x="22745" y="25252"/>
                      </a:lnTo>
                      <a:lnTo>
                        <a:pt x="22745" y="25263"/>
                      </a:lnTo>
                      <a:lnTo>
                        <a:pt x="22745" y="25273"/>
                      </a:lnTo>
                      <a:lnTo>
                        <a:pt x="22743" y="25286"/>
                      </a:lnTo>
                      <a:lnTo>
                        <a:pt x="22742" y="25297"/>
                      </a:lnTo>
                      <a:lnTo>
                        <a:pt x="22743" y="25306"/>
                      </a:lnTo>
                      <a:lnTo>
                        <a:pt x="22744" y="25315"/>
                      </a:lnTo>
                      <a:lnTo>
                        <a:pt x="22748" y="25321"/>
                      </a:lnTo>
                      <a:lnTo>
                        <a:pt x="22752" y="25328"/>
                      </a:lnTo>
                      <a:lnTo>
                        <a:pt x="22757" y="25332"/>
                      </a:lnTo>
                      <a:lnTo>
                        <a:pt x="22763" y="25336"/>
                      </a:lnTo>
                      <a:lnTo>
                        <a:pt x="22769" y="25340"/>
                      </a:lnTo>
                      <a:lnTo>
                        <a:pt x="22777" y="25343"/>
                      </a:lnTo>
                      <a:lnTo>
                        <a:pt x="22786" y="25344"/>
                      </a:lnTo>
                      <a:lnTo>
                        <a:pt x="22803" y="25346"/>
                      </a:lnTo>
                      <a:lnTo>
                        <a:pt x="22821" y="25347"/>
                      </a:lnTo>
                      <a:lnTo>
                        <a:pt x="22840" y="25346"/>
                      </a:lnTo>
                      <a:lnTo>
                        <a:pt x="22855" y="25345"/>
                      </a:lnTo>
                      <a:lnTo>
                        <a:pt x="22870" y="25343"/>
                      </a:lnTo>
                      <a:lnTo>
                        <a:pt x="22884" y="25341"/>
                      </a:lnTo>
                      <a:lnTo>
                        <a:pt x="22898" y="25336"/>
                      </a:lnTo>
                      <a:lnTo>
                        <a:pt x="22910" y="25332"/>
                      </a:lnTo>
                      <a:lnTo>
                        <a:pt x="22922" y="25326"/>
                      </a:lnTo>
                      <a:lnTo>
                        <a:pt x="22934" y="25317"/>
                      </a:lnTo>
                      <a:lnTo>
                        <a:pt x="22944" y="25307"/>
                      </a:lnTo>
                      <a:lnTo>
                        <a:pt x="22949" y="25303"/>
                      </a:lnTo>
                      <a:lnTo>
                        <a:pt x="22955" y="25299"/>
                      </a:lnTo>
                      <a:lnTo>
                        <a:pt x="22968" y="25294"/>
                      </a:lnTo>
                      <a:lnTo>
                        <a:pt x="22973" y="25291"/>
                      </a:lnTo>
                      <a:lnTo>
                        <a:pt x="22978" y="25288"/>
                      </a:lnTo>
                      <a:lnTo>
                        <a:pt x="22980" y="25282"/>
                      </a:lnTo>
                      <a:lnTo>
                        <a:pt x="22981" y="25279"/>
                      </a:lnTo>
                      <a:lnTo>
                        <a:pt x="22981" y="25276"/>
                      </a:lnTo>
                      <a:lnTo>
                        <a:pt x="22980" y="25271"/>
                      </a:lnTo>
                      <a:lnTo>
                        <a:pt x="22979" y="25268"/>
                      </a:lnTo>
                      <a:lnTo>
                        <a:pt x="22972" y="25260"/>
                      </a:lnTo>
                      <a:lnTo>
                        <a:pt x="22965" y="25253"/>
                      </a:lnTo>
                      <a:lnTo>
                        <a:pt x="22956" y="25246"/>
                      </a:lnTo>
                      <a:lnTo>
                        <a:pt x="22936" y="25232"/>
                      </a:lnTo>
                      <a:lnTo>
                        <a:pt x="22930" y="25226"/>
                      </a:lnTo>
                      <a:lnTo>
                        <a:pt x="22927" y="25222"/>
                      </a:lnTo>
                      <a:lnTo>
                        <a:pt x="22924" y="25219"/>
                      </a:lnTo>
                      <a:lnTo>
                        <a:pt x="22936" y="25216"/>
                      </a:lnTo>
                      <a:lnTo>
                        <a:pt x="22964" y="25208"/>
                      </a:lnTo>
                      <a:lnTo>
                        <a:pt x="22979" y="25205"/>
                      </a:lnTo>
                      <a:lnTo>
                        <a:pt x="22993" y="25203"/>
                      </a:lnTo>
                      <a:lnTo>
                        <a:pt x="23004" y="25202"/>
                      </a:lnTo>
                      <a:lnTo>
                        <a:pt x="23008" y="25203"/>
                      </a:lnTo>
                      <a:lnTo>
                        <a:pt x="23011" y="25204"/>
                      </a:lnTo>
                      <a:lnTo>
                        <a:pt x="23024" y="25214"/>
                      </a:lnTo>
                      <a:lnTo>
                        <a:pt x="23036" y="25219"/>
                      </a:lnTo>
                      <a:lnTo>
                        <a:pt x="23046" y="25224"/>
                      </a:lnTo>
                      <a:lnTo>
                        <a:pt x="23056" y="25226"/>
                      </a:lnTo>
                      <a:lnTo>
                        <a:pt x="23067" y="25227"/>
                      </a:lnTo>
                      <a:lnTo>
                        <a:pt x="23077" y="25227"/>
                      </a:lnTo>
                      <a:lnTo>
                        <a:pt x="23107" y="25228"/>
                      </a:lnTo>
                      <a:lnTo>
                        <a:pt x="23123" y="25229"/>
                      </a:lnTo>
                      <a:lnTo>
                        <a:pt x="23139" y="25231"/>
                      </a:lnTo>
                      <a:lnTo>
                        <a:pt x="23154" y="25234"/>
                      </a:lnTo>
                      <a:lnTo>
                        <a:pt x="23170" y="25240"/>
                      </a:lnTo>
                      <a:lnTo>
                        <a:pt x="23172" y="25242"/>
                      </a:lnTo>
                      <a:lnTo>
                        <a:pt x="23174" y="25244"/>
                      </a:lnTo>
                      <a:lnTo>
                        <a:pt x="23175" y="25247"/>
                      </a:lnTo>
                      <a:lnTo>
                        <a:pt x="23176" y="25251"/>
                      </a:lnTo>
                      <a:lnTo>
                        <a:pt x="23176" y="25258"/>
                      </a:lnTo>
                      <a:lnTo>
                        <a:pt x="23175" y="25267"/>
                      </a:lnTo>
                      <a:lnTo>
                        <a:pt x="23171" y="25285"/>
                      </a:lnTo>
                      <a:lnTo>
                        <a:pt x="23170" y="25293"/>
                      </a:lnTo>
                      <a:lnTo>
                        <a:pt x="23170" y="25299"/>
                      </a:lnTo>
                      <a:lnTo>
                        <a:pt x="23171" y="25305"/>
                      </a:lnTo>
                      <a:lnTo>
                        <a:pt x="23174" y="25310"/>
                      </a:lnTo>
                      <a:lnTo>
                        <a:pt x="23177" y="25315"/>
                      </a:lnTo>
                      <a:lnTo>
                        <a:pt x="23182" y="25318"/>
                      </a:lnTo>
                      <a:lnTo>
                        <a:pt x="23186" y="25321"/>
                      </a:lnTo>
                      <a:lnTo>
                        <a:pt x="23191" y="25323"/>
                      </a:lnTo>
                      <a:lnTo>
                        <a:pt x="23204" y="25327"/>
                      </a:lnTo>
                      <a:lnTo>
                        <a:pt x="23217" y="25328"/>
                      </a:lnTo>
                      <a:lnTo>
                        <a:pt x="23230" y="25328"/>
                      </a:lnTo>
                      <a:lnTo>
                        <a:pt x="23242" y="25326"/>
                      </a:lnTo>
                      <a:lnTo>
                        <a:pt x="23252" y="25322"/>
                      </a:lnTo>
                      <a:lnTo>
                        <a:pt x="23276" y="25311"/>
                      </a:lnTo>
                      <a:lnTo>
                        <a:pt x="23289" y="25306"/>
                      </a:lnTo>
                      <a:lnTo>
                        <a:pt x="23302" y="25302"/>
                      </a:lnTo>
                      <a:lnTo>
                        <a:pt x="23315" y="25297"/>
                      </a:lnTo>
                      <a:lnTo>
                        <a:pt x="23328" y="25296"/>
                      </a:lnTo>
                      <a:lnTo>
                        <a:pt x="23335" y="25296"/>
                      </a:lnTo>
                      <a:lnTo>
                        <a:pt x="23341" y="25297"/>
                      </a:lnTo>
                      <a:lnTo>
                        <a:pt x="23348" y="25299"/>
                      </a:lnTo>
                      <a:lnTo>
                        <a:pt x="23354" y="25302"/>
                      </a:lnTo>
                      <a:lnTo>
                        <a:pt x="23373" y="25312"/>
                      </a:lnTo>
                      <a:lnTo>
                        <a:pt x="23403" y="25331"/>
                      </a:lnTo>
                      <a:lnTo>
                        <a:pt x="23431" y="25349"/>
                      </a:lnTo>
                      <a:lnTo>
                        <a:pt x="23441" y="25356"/>
                      </a:lnTo>
                      <a:lnTo>
                        <a:pt x="23443" y="25359"/>
                      </a:lnTo>
                      <a:lnTo>
                        <a:pt x="23443" y="25360"/>
                      </a:lnTo>
                      <a:lnTo>
                        <a:pt x="23440" y="25380"/>
                      </a:lnTo>
                      <a:lnTo>
                        <a:pt x="23437" y="25388"/>
                      </a:lnTo>
                      <a:lnTo>
                        <a:pt x="23433" y="25396"/>
                      </a:lnTo>
                      <a:lnTo>
                        <a:pt x="23430" y="25404"/>
                      </a:lnTo>
                      <a:lnTo>
                        <a:pt x="23425" y="25411"/>
                      </a:lnTo>
                      <a:lnTo>
                        <a:pt x="23418" y="25419"/>
                      </a:lnTo>
                      <a:lnTo>
                        <a:pt x="23411" y="25426"/>
                      </a:lnTo>
                      <a:lnTo>
                        <a:pt x="23407" y="25430"/>
                      </a:lnTo>
                      <a:lnTo>
                        <a:pt x="23403" y="25432"/>
                      </a:lnTo>
                      <a:lnTo>
                        <a:pt x="23397" y="25433"/>
                      </a:lnTo>
                      <a:lnTo>
                        <a:pt x="23392" y="25434"/>
                      </a:lnTo>
                      <a:lnTo>
                        <a:pt x="23380" y="25435"/>
                      </a:lnTo>
                      <a:lnTo>
                        <a:pt x="23368" y="25436"/>
                      </a:lnTo>
                      <a:lnTo>
                        <a:pt x="23356" y="25436"/>
                      </a:lnTo>
                      <a:lnTo>
                        <a:pt x="23344" y="25437"/>
                      </a:lnTo>
                      <a:lnTo>
                        <a:pt x="23339" y="25438"/>
                      </a:lnTo>
                      <a:lnTo>
                        <a:pt x="23335" y="25441"/>
                      </a:lnTo>
                      <a:lnTo>
                        <a:pt x="23330" y="25443"/>
                      </a:lnTo>
                      <a:lnTo>
                        <a:pt x="23326" y="25446"/>
                      </a:lnTo>
                      <a:lnTo>
                        <a:pt x="23340" y="25448"/>
                      </a:lnTo>
                      <a:lnTo>
                        <a:pt x="23369" y="25452"/>
                      </a:lnTo>
                      <a:lnTo>
                        <a:pt x="23419" y="25462"/>
                      </a:lnTo>
                      <a:lnTo>
                        <a:pt x="23428" y="25462"/>
                      </a:lnTo>
                      <a:lnTo>
                        <a:pt x="23444" y="25461"/>
                      </a:lnTo>
                      <a:lnTo>
                        <a:pt x="23464" y="25459"/>
                      </a:lnTo>
                      <a:lnTo>
                        <a:pt x="23484" y="25456"/>
                      </a:lnTo>
                      <a:lnTo>
                        <a:pt x="23504" y="25452"/>
                      </a:lnTo>
                      <a:lnTo>
                        <a:pt x="23520" y="25448"/>
                      </a:lnTo>
                      <a:lnTo>
                        <a:pt x="23530" y="25445"/>
                      </a:lnTo>
                      <a:lnTo>
                        <a:pt x="23532" y="25443"/>
                      </a:lnTo>
                      <a:lnTo>
                        <a:pt x="23532" y="25441"/>
                      </a:lnTo>
                      <a:lnTo>
                        <a:pt x="23530" y="25438"/>
                      </a:lnTo>
                      <a:lnTo>
                        <a:pt x="23526" y="25436"/>
                      </a:lnTo>
                      <a:lnTo>
                        <a:pt x="23518" y="25433"/>
                      </a:lnTo>
                      <a:lnTo>
                        <a:pt x="23497" y="25426"/>
                      </a:lnTo>
                      <a:lnTo>
                        <a:pt x="23489" y="25422"/>
                      </a:lnTo>
                      <a:lnTo>
                        <a:pt x="23484" y="25420"/>
                      </a:lnTo>
                      <a:lnTo>
                        <a:pt x="23481" y="25417"/>
                      </a:lnTo>
                      <a:lnTo>
                        <a:pt x="23479" y="25413"/>
                      </a:lnTo>
                      <a:lnTo>
                        <a:pt x="23478" y="25410"/>
                      </a:lnTo>
                      <a:lnTo>
                        <a:pt x="23477" y="25405"/>
                      </a:lnTo>
                      <a:lnTo>
                        <a:pt x="23477" y="25399"/>
                      </a:lnTo>
                      <a:lnTo>
                        <a:pt x="23478" y="25394"/>
                      </a:lnTo>
                      <a:lnTo>
                        <a:pt x="23478" y="25387"/>
                      </a:lnTo>
                      <a:lnTo>
                        <a:pt x="23477" y="25373"/>
                      </a:lnTo>
                      <a:lnTo>
                        <a:pt x="23473" y="25360"/>
                      </a:lnTo>
                      <a:lnTo>
                        <a:pt x="23470" y="25346"/>
                      </a:lnTo>
                      <a:lnTo>
                        <a:pt x="23467" y="25333"/>
                      </a:lnTo>
                      <a:lnTo>
                        <a:pt x="23464" y="25320"/>
                      </a:lnTo>
                      <a:lnTo>
                        <a:pt x="23463" y="25309"/>
                      </a:lnTo>
                      <a:lnTo>
                        <a:pt x="23464" y="25304"/>
                      </a:lnTo>
                      <a:lnTo>
                        <a:pt x="23464" y="25299"/>
                      </a:lnTo>
                      <a:lnTo>
                        <a:pt x="23466" y="25295"/>
                      </a:lnTo>
                      <a:lnTo>
                        <a:pt x="23469" y="25291"/>
                      </a:lnTo>
                      <a:lnTo>
                        <a:pt x="23477" y="25281"/>
                      </a:lnTo>
                      <a:lnTo>
                        <a:pt x="23486" y="25271"/>
                      </a:lnTo>
                      <a:lnTo>
                        <a:pt x="23497" y="25263"/>
                      </a:lnTo>
                      <a:lnTo>
                        <a:pt x="23521" y="25243"/>
                      </a:lnTo>
                      <a:lnTo>
                        <a:pt x="23531" y="25235"/>
                      </a:lnTo>
                      <a:lnTo>
                        <a:pt x="23539" y="25228"/>
                      </a:lnTo>
                      <a:lnTo>
                        <a:pt x="23544" y="25221"/>
                      </a:lnTo>
                      <a:lnTo>
                        <a:pt x="23549" y="25216"/>
                      </a:lnTo>
                      <a:lnTo>
                        <a:pt x="23555" y="25212"/>
                      </a:lnTo>
                      <a:lnTo>
                        <a:pt x="23560" y="25208"/>
                      </a:lnTo>
                      <a:lnTo>
                        <a:pt x="23566" y="25206"/>
                      </a:lnTo>
                      <a:lnTo>
                        <a:pt x="23571" y="25205"/>
                      </a:lnTo>
                      <a:lnTo>
                        <a:pt x="23582" y="25203"/>
                      </a:lnTo>
                      <a:lnTo>
                        <a:pt x="23605" y="25203"/>
                      </a:lnTo>
                      <a:lnTo>
                        <a:pt x="23618" y="25202"/>
                      </a:lnTo>
                      <a:lnTo>
                        <a:pt x="23633" y="25199"/>
                      </a:lnTo>
                      <a:lnTo>
                        <a:pt x="23648" y="25195"/>
                      </a:lnTo>
                      <a:lnTo>
                        <a:pt x="23662" y="25194"/>
                      </a:lnTo>
                      <a:lnTo>
                        <a:pt x="23676" y="25194"/>
                      </a:lnTo>
                      <a:lnTo>
                        <a:pt x="23689" y="25195"/>
                      </a:lnTo>
                      <a:lnTo>
                        <a:pt x="23703" y="25197"/>
                      </a:lnTo>
                      <a:lnTo>
                        <a:pt x="23715" y="25201"/>
                      </a:lnTo>
                      <a:lnTo>
                        <a:pt x="23728" y="25204"/>
                      </a:lnTo>
                      <a:lnTo>
                        <a:pt x="23741" y="25208"/>
                      </a:lnTo>
                      <a:lnTo>
                        <a:pt x="23765" y="25219"/>
                      </a:lnTo>
                      <a:lnTo>
                        <a:pt x="23790" y="25229"/>
                      </a:lnTo>
                      <a:lnTo>
                        <a:pt x="23816" y="25239"/>
                      </a:lnTo>
                      <a:lnTo>
                        <a:pt x="23829" y="25243"/>
                      </a:lnTo>
                      <a:lnTo>
                        <a:pt x="23843" y="25247"/>
                      </a:lnTo>
                      <a:lnTo>
                        <a:pt x="23856" y="25252"/>
                      </a:lnTo>
                      <a:lnTo>
                        <a:pt x="23869" y="25257"/>
                      </a:lnTo>
                      <a:lnTo>
                        <a:pt x="23881" y="25265"/>
                      </a:lnTo>
                      <a:lnTo>
                        <a:pt x="23893" y="25271"/>
                      </a:lnTo>
                      <a:lnTo>
                        <a:pt x="23905" y="25279"/>
                      </a:lnTo>
                      <a:lnTo>
                        <a:pt x="23917" y="25286"/>
                      </a:lnTo>
                      <a:lnTo>
                        <a:pt x="23929" y="25292"/>
                      </a:lnTo>
                      <a:lnTo>
                        <a:pt x="23942" y="25295"/>
                      </a:lnTo>
                      <a:lnTo>
                        <a:pt x="23944" y="25295"/>
                      </a:lnTo>
                      <a:lnTo>
                        <a:pt x="23945" y="25294"/>
                      </a:lnTo>
                      <a:lnTo>
                        <a:pt x="23948" y="25291"/>
                      </a:lnTo>
                      <a:lnTo>
                        <a:pt x="23950" y="25285"/>
                      </a:lnTo>
                      <a:lnTo>
                        <a:pt x="23950" y="25279"/>
                      </a:lnTo>
                      <a:lnTo>
                        <a:pt x="23950" y="25265"/>
                      </a:lnTo>
                      <a:lnTo>
                        <a:pt x="23950" y="25254"/>
                      </a:lnTo>
                      <a:lnTo>
                        <a:pt x="23949" y="25243"/>
                      </a:lnTo>
                      <a:lnTo>
                        <a:pt x="23945" y="25227"/>
                      </a:lnTo>
                      <a:lnTo>
                        <a:pt x="23937" y="25190"/>
                      </a:lnTo>
                      <a:lnTo>
                        <a:pt x="23933" y="25170"/>
                      </a:lnTo>
                      <a:lnTo>
                        <a:pt x="23932" y="25154"/>
                      </a:lnTo>
                      <a:lnTo>
                        <a:pt x="23933" y="25148"/>
                      </a:lnTo>
                      <a:lnTo>
                        <a:pt x="23935" y="25141"/>
                      </a:lnTo>
                      <a:lnTo>
                        <a:pt x="23937" y="25137"/>
                      </a:lnTo>
                      <a:lnTo>
                        <a:pt x="23940" y="25133"/>
                      </a:lnTo>
                      <a:lnTo>
                        <a:pt x="23944" y="25132"/>
                      </a:lnTo>
                      <a:lnTo>
                        <a:pt x="23949" y="25131"/>
                      </a:lnTo>
                      <a:lnTo>
                        <a:pt x="23956" y="25131"/>
                      </a:lnTo>
                      <a:lnTo>
                        <a:pt x="23965" y="25132"/>
                      </a:lnTo>
                      <a:lnTo>
                        <a:pt x="23972" y="25135"/>
                      </a:lnTo>
                      <a:lnTo>
                        <a:pt x="23980" y="25136"/>
                      </a:lnTo>
                      <a:lnTo>
                        <a:pt x="23987" y="25136"/>
                      </a:lnTo>
                      <a:lnTo>
                        <a:pt x="23990" y="25135"/>
                      </a:lnTo>
                      <a:lnTo>
                        <a:pt x="23993" y="25132"/>
                      </a:lnTo>
                      <a:lnTo>
                        <a:pt x="23996" y="25130"/>
                      </a:lnTo>
                      <a:lnTo>
                        <a:pt x="23999" y="25126"/>
                      </a:lnTo>
                      <a:lnTo>
                        <a:pt x="24002" y="25122"/>
                      </a:lnTo>
                      <a:lnTo>
                        <a:pt x="24007" y="25118"/>
                      </a:lnTo>
                      <a:lnTo>
                        <a:pt x="24013" y="25115"/>
                      </a:lnTo>
                      <a:lnTo>
                        <a:pt x="24019" y="25113"/>
                      </a:lnTo>
                      <a:lnTo>
                        <a:pt x="24034" y="25108"/>
                      </a:lnTo>
                      <a:lnTo>
                        <a:pt x="24051" y="25105"/>
                      </a:lnTo>
                      <a:lnTo>
                        <a:pt x="24068" y="25103"/>
                      </a:lnTo>
                      <a:lnTo>
                        <a:pt x="24085" y="25102"/>
                      </a:lnTo>
                      <a:lnTo>
                        <a:pt x="24112" y="25101"/>
                      </a:lnTo>
                      <a:lnTo>
                        <a:pt x="24131" y="25098"/>
                      </a:lnTo>
                      <a:lnTo>
                        <a:pt x="24146" y="25093"/>
                      </a:lnTo>
                      <a:lnTo>
                        <a:pt x="24160" y="25088"/>
                      </a:lnTo>
                      <a:lnTo>
                        <a:pt x="24172" y="25082"/>
                      </a:lnTo>
                      <a:lnTo>
                        <a:pt x="24198" y="25068"/>
                      </a:lnTo>
                      <a:lnTo>
                        <a:pt x="24211" y="25061"/>
                      </a:lnTo>
                      <a:lnTo>
                        <a:pt x="24227" y="25053"/>
                      </a:lnTo>
                      <a:lnTo>
                        <a:pt x="24246" y="25047"/>
                      </a:lnTo>
                      <a:lnTo>
                        <a:pt x="24264" y="25041"/>
                      </a:lnTo>
                      <a:lnTo>
                        <a:pt x="24283" y="25035"/>
                      </a:lnTo>
                      <a:lnTo>
                        <a:pt x="24301" y="25028"/>
                      </a:lnTo>
                      <a:lnTo>
                        <a:pt x="24308" y="25025"/>
                      </a:lnTo>
                      <a:lnTo>
                        <a:pt x="24314" y="25021"/>
                      </a:lnTo>
                      <a:lnTo>
                        <a:pt x="24325" y="25011"/>
                      </a:lnTo>
                      <a:lnTo>
                        <a:pt x="24337" y="25002"/>
                      </a:lnTo>
                      <a:lnTo>
                        <a:pt x="24342" y="24999"/>
                      </a:lnTo>
                      <a:lnTo>
                        <a:pt x="24350" y="24996"/>
                      </a:lnTo>
                      <a:lnTo>
                        <a:pt x="24368" y="24991"/>
                      </a:lnTo>
                      <a:lnTo>
                        <a:pt x="24377" y="24990"/>
                      </a:lnTo>
                      <a:lnTo>
                        <a:pt x="24385" y="24990"/>
                      </a:lnTo>
                      <a:lnTo>
                        <a:pt x="24391" y="24990"/>
                      </a:lnTo>
                      <a:lnTo>
                        <a:pt x="24398" y="24991"/>
                      </a:lnTo>
                      <a:lnTo>
                        <a:pt x="24404" y="24993"/>
                      </a:lnTo>
                      <a:lnTo>
                        <a:pt x="24411" y="24996"/>
                      </a:lnTo>
                      <a:lnTo>
                        <a:pt x="24422" y="25002"/>
                      </a:lnTo>
                      <a:lnTo>
                        <a:pt x="24432" y="25011"/>
                      </a:lnTo>
                      <a:lnTo>
                        <a:pt x="24456" y="25031"/>
                      </a:lnTo>
                      <a:lnTo>
                        <a:pt x="24466" y="25040"/>
                      </a:lnTo>
                      <a:lnTo>
                        <a:pt x="24475" y="25047"/>
                      </a:lnTo>
                      <a:lnTo>
                        <a:pt x="24481" y="25051"/>
                      </a:lnTo>
                      <a:lnTo>
                        <a:pt x="24488" y="25053"/>
                      </a:lnTo>
                      <a:lnTo>
                        <a:pt x="24493" y="25053"/>
                      </a:lnTo>
                      <a:lnTo>
                        <a:pt x="24498" y="25052"/>
                      </a:lnTo>
                      <a:lnTo>
                        <a:pt x="24501" y="25050"/>
                      </a:lnTo>
                      <a:lnTo>
                        <a:pt x="24504" y="25047"/>
                      </a:lnTo>
                      <a:lnTo>
                        <a:pt x="24510" y="25038"/>
                      </a:lnTo>
                      <a:lnTo>
                        <a:pt x="24516" y="25027"/>
                      </a:lnTo>
                      <a:lnTo>
                        <a:pt x="24524" y="25016"/>
                      </a:lnTo>
                      <a:lnTo>
                        <a:pt x="24528" y="25011"/>
                      </a:lnTo>
                      <a:lnTo>
                        <a:pt x="24533" y="25006"/>
                      </a:lnTo>
                      <a:lnTo>
                        <a:pt x="24542" y="25001"/>
                      </a:lnTo>
                      <a:lnTo>
                        <a:pt x="24553" y="24997"/>
                      </a:lnTo>
                      <a:lnTo>
                        <a:pt x="24576" y="24989"/>
                      </a:lnTo>
                      <a:lnTo>
                        <a:pt x="24587" y="24986"/>
                      </a:lnTo>
                      <a:lnTo>
                        <a:pt x="24598" y="24982"/>
                      </a:lnTo>
                      <a:lnTo>
                        <a:pt x="24609" y="24976"/>
                      </a:lnTo>
                      <a:lnTo>
                        <a:pt x="24619" y="24969"/>
                      </a:lnTo>
                      <a:lnTo>
                        <a:pt x="24614" y="24962"/>
                      </a:lnTo>
                      <a:lnTo>
                        <a:pt x="24610" y="24954"/>
                      </a:lnTo>
                      <a:lnTo>
                        <a:pt x="24608" y="24946"/>
                      </a:lnTo>
                      <a:lnTo>
                        <a:pt x="24606" y="24938"/>
                      </a:lnTo>
                      <a:lnTo>
                        <a:pt x="24604" y="24920"/>
                      </a:lnTo>
                      <a:lnTo>
                        <a:pt x="24603" y="24911"/>
                      </a:lnTo>
                      <a:lnTo>
                        <a:pt x="24601" y="24901"/>
                      </a:lnTo>
                      <a:lnTo>
                        <a:pt x="24597" y="24886"/>
                      </a:lnTo>
                      <a:lnTo>
                        <a:pt x="24595" y="24873"/>
                      </a:lnTo>
                      <a:lnTo>
                        <a:pt x="24596" y="24862"/>
                      </a:lnTo>
                      <a:lnTo>
                        <a:pt x="24598" y="24852"/>
                      </a:lnTo>
                      <a:lnTo>
                        <a:pt x="24604" y="24844"/>
                      </a:lnTo>
                      <a:lnTo>
                        <a:pt x="24612" y="24836"/>
                      </a:lnTo>
                      <a:lnTo>
                        <a:pt x="24621" y="24827"/>
                      </a:lnTo>
                      <a:lnTo>
                        <a:pt x="24634" y="24819"/>
                      </a:lnTo>
                      <a:lnTo>
                        <a:pt x="24641" y="24814"/>
                      </a:lnTo>
                      <a:lnTo>
                        <a:pt x="24646" y="24810"/>
                      </a:lnTo>
                      <a:lnTo>
                        <a:pt x="24651" y="24805"/>
                      </a:lnTo>
                      <a:lnTo>
                        <a:pt x="24655" y="24800"/>
                      </a:lnTo>
                      <a:lnTo>
                        <a:pt x="24657" y="24795"/>
                      </a:lnTo>
                      <a:lnTo>
                        <a:pt x="24659" y="24789"/>
                      </a:lnTo>
                      <a:lnTo>
                        <a:pt x="24660" y="24784"/>
                      </a:lnTo>
                      <a:lnTo>
                        <a:pt x="24660" y="24780"/>
                      </a:lnTo>
                      <a:lnTo>
                        <a:pt x="24660" y="24774"/>
                      </a:lnTo>
                      <a:lnTo>
                        <a:pt x="24659" y="24769"/>
                      </a:lnTo>
                      <a:lnTo>
                        <a:pt x="24655" y="24759"/>
                      </a:lnTo>
                      <a:lnTo>
                        <a:pt x="24649" y="24749"/>
                      </a:lnTo>
                      <a:lnTo>
                        <a:pt x="24642" y="24741"/>
                      </a:lnTo>
                      <a:lnTo>
                        <a:pt x="24633" y="24733"/>
                      </a:lnTo>
                      <a:lnTo>
                        <a:pt x="24625" y="24727"/>
                      </a:lnTo>
                      <a:lnTo>
                        <a:pt x="24614" y="24722"/>
                      </a:lnTo>
                      <a:lnTo>
                        <a:pt x="24604" y="24719"/>
                      </a:lnTo>
                      <a:lnTo>
                        <a:pt x="24594" y="24718"/>
                      </a:lnTo>
                      <a:lnTo>
                        <a:pt x="24590" y="24719"/>
                      </a:lnTo>
                      <a:lnTo>
                        <a:pt x="24585" y="24720"/>
                      </a:lnTo>
                      <a:lnTo>
                        <a:pt x="24581" y="24721"/>
                      </a:lnTo>
                      <a:lnTo>
                        <a:pt x="24577" y="24724"/>
                      </a:lnTo>
                      <a:lnTo>
                        <a:pt x="24574" y="24727"/>
                      </a:lnTo>
                      <a:lnTo>
                        <a:pt x="24570" y="24731"/>
                      </a:lnTo>
                      <a:lnTo>
                        <a:pt x="24564" y="24740"/>
                      </a:lnTo>
                      <a:lnTo>
                        <a:pt x="24558" y="24747"/>
                      </a:lnTo>
                      <a:lnTo>
                        <a:pt x="24552" y="24754"/>
                      </a:lnTo>
                      <a:lnTo>
                        <a:pt x="24546" y="24759"/>
                      </a:lnTo>
                      <a:lnTo>
                        <a:pt x="24540" y="24762"/>
                      </a:lnTo>
                      <a:lnTo>
                        <a:pt x="24534" y="24766"/>
                      </a:lnTo>
                      <a:lnTo>
                        <a:pt x="24529" y="24767"/>
                      </a:lnTo>
                      <a:lnTo>
                        <a:pt x="24525" y="24767"/>
                      </a:lnTo>
                      <a:lnTo>
                        <a:pt x="24519" y="24767"/>
                      </a:lnTo>
                      <a:lnTo>
                        <a:pt x="24515" y="24766"/>
                      </a:lnTo>
                      <a:lnTo>
                        <a:pt x="24511" y="24763"/>
                      </a:lnTo>
                      <a:lnTo>
                        <a:pt x="24507" y="24760"/>
                      </a:lnTo>
                      <a:lnTo>
                        <a:pt x="24504" y="24757"/>
                      </a:lnTo>
                      <a:lnTo>
                        <a:pt x="24501" y="24753"/>
                      </a:lnTo>
                      <a:lnTo>
                        <a:pt x="24495" y="24742"/>
                      </a:lnTo>
                      <a:lnTo>
                        <a:pt x="24492" y="24730"/>
                      </a:lnTo>
                      <a:lnTo>
                        <a:pt x="24490" y="24717"/>
                      </a:lnTo>
                      <a:lnTo>
                        <a:pt x="24490" y="24703"/>
                      </a:lnTo>
                      <a:lnTo>
                        <a:pt x="24492" y="24690"/>
                      </a:lnTo>
                      <a:lnTo>
                        <a:pt x="24497" y="24676"/>
                      </a:lnTo>
                      <a:lnTo>
                        <a:pt x="24500" y="24669"/>
                      </a:lnTo>
                      <a:lnTo>
                        <a:pt x="24504" y="24664"/>
                      </a:lnTo>
                      <a:lnTo>
                        <a:pt x="24507" y="24657"/>
                      </a:lnTo>
                      <a:lnTo>
                        <a:pt x="24513" y="24653"/>
                      </a:lnTo>
                      <a:lnTo>
                        <a:pt x="24518" y="24647"/>
                      </a:lnTo>
                      <a:lnTo>
                        <a:pt x="24525" y="24643"/>
                      </a:lnTo>
                      <a:lnTo>
                        <a:pt x="24530" y="24641"/>
                      </a:lnTo>
                      <a:lnTo>
                        <a:pt x="24536" y="24639"/>
                      </a:lnTo>
                      <a:lnTo>
                        <a:pt x="24542" y="24638"/>
                      </a:lnTo>
                      <a:lnTo>
                        <a:pt x="24549" y="24638"/>
                      </a:lnTo>
                      <a:lnTo>
                        <a:pt x="24562" y="24639"/>
                      </a:lnTo>
                      <a:lnTo>
                        <a:pt x="24576" y="24640"/>
                      </a:lnTo>
                      <a:lnTo>
                        <a:pt x="24589" y="24642"/>
                      </a:lnTo>
                      <a:lnTo>
                        <a:pt x="24602" y="24642"/>
                      </a:lnTo>
                      <a:lnTo>
                        <a:pt x="24607" y="24642"/>
                      </a:lnTo>
                      <a:lnTo>
                        <a:pt x="24613" y="24640"/>
                      </a:lnTo>
                      <a:lnTo>
                        <a:pt x="24618" y="24638"/>
                      </a:lnTo>
                      <a:lnTo>
                        <a:pt x="24623" y="24634"/>
                      </a:lnTo>
                      <a:lnTo>
                        <a:pt x="24625" y="24632"/>
                      </a:lnTo>
                      <a:lnTo>
                        <a:pt x="24625" y="24628"/>
                      </a:lnTo>
                      <a:lnTo>
                        <a:pt x="24623" y="24623"/>
                      </a:lnTo>
                      <a:lnTo>
                        <a:pt x="24620" y="24619"/>
                      </a:lnTo>
                      <a:lnTo>
                        <a:pt x="24610" y="24604"/>
                      </a:lnTo>
                      <a:lnTo>
                        <a:pt x="24608" y="24600"/>
                      </a:lnTo>
                      <a:lnTo>
                        <a:pt x="24607" y="24595"/>
                      </a:lnTo>
                      <a:lnTo>
                        <a:pt x="24607" y="24592"/>
                      </a:lnTo>
                      <a:lnTo>
                        <a:pt x="24608" y="24588"/>
                      </a:lnTo>
                      <a:lnTo>
                        <a:pt x="24610" y="24581"/>
                      </a:lnTo>
                      <a:lnTo>
                        <a:pt x="24616" y="24575"/>
                      </a:lnTo>
                      <a:lnTo>
                        <a:pt x="24622" y="24569"/>
                      </a:lnTo>
                      <a:lnTo>
                        <a:pt x="24629" y="24565"/>
                      </a:lnTo>
                      <a:lnTo>
                        <a:pt x="24643" y="24556"/>
                      </a:lnTo>
                      <a:lnTo>
                        <a:pt x="24652" y="24550"/>
                      </a:lnTo>
                      <a:lnTo>
                        <a:pt x="24664" y="24540"/>
                      </a:lnTo>
                      <a:lnTo>
                        <a:pt x="24677" y="24528"/>
                      </a:lnTo>
                      <a:lnTo>
                        <a:pt x="24690" y="24515"/>
                      </a:lnTo>
                      <a:lnTo>
                        <a:pt x="24700" y="24501"/>
                      </a:lnTo>
                      <a:lnTo>
                        <a:pt x="24709" y="24488"/>
                      </a:lnTo>
                      <a:lnTo>
                        <a:pt x="24711" y="24481"/>
                      </a:lnTo>
                      <a:lnTo>
                        <a:pt x="24713" y="24475"/>
                      </a:lnTo>
                      <a:lnTo>
                        <a:pt x="24713" y="24469"/>
                      </a:lnTo>
                      <a:lnTo>
                        <a:pt x="24712" y="24465"/>
                      </a:lnTo>
                      <a:lnTo>
                        <a:pt x="24709" y="24456"/>
                      </a:lnTo>
                      <a:lnTo>
                        <a:pt x="24707" y="24449"/>
                      </a:lnTo>
                      <a:lnTo>
                        <a:pt x="24706" y="24443"/>
                      </a:lnTo>
                      <a:lnTo>
                        <a:pt x="24706" y="24437"/>
                      </a:lnTo>
                      <a:lnTo>
                        <a:pt x="24707" y="24430"/>
                      </a:lnTo>
                      <a:lnTo>
                        <a:pt x="24709" y="24424"/>
                      </a:lnTo>
                      <a:lnTo>
                        <a:pt x="24713" y="24404"/>
                      </a:lnTo>
                      <a:lnTo>
                        <a:pt x="24719" y="24380"/>
                      </a:lnTo>
                      <a:lnTo>
                        <a:pt x="24721" y="24367"/>
                      </a:lnTo>
                      <a:lnTo>
                        <a:pt x="24725" y="24355"/>
                      </a:lnTo>
                      <a:lnTo>
                        <a:pt x="24730" y="24345"/>
                      </a:lnTo>
                      <a:lnTo>
                        <a:pt x="24735" y="24334"/>
                      </a:lnTo>
                      <a:lnTo>
                        <a:pt x="24740" y="24329"/>
                      </a:lnTo>
                      <a:lnTo>
                        <a:pt x="24744" y="24325"/>
                      </a:lnTo>
                      <a:lnTo>
                        <a:pt x="24748" y="24321"/>
                      </a:lnTo>
                      <a:lnTo>
                        <a:pt x="24754" y="24317"/>
                      </a:lnTo>
                      <a:lnTo>
                        <a:pt x="24763" y="24313"/>
                      </a:lnTo>
                      <a:lnTo>
                        <a:pt x="24771" y="24310"/>
                      </a:lnTo>
                      <a:lnTo>
                        <a:pt x="24780" y="24310"/>
                      </a:lnTo>
                      <a:lnTo>
                        <a:pt x="24786" y="24310"/>
                      </a:lnTo>
                      <a:lnTo>
                        <a:pt x="24793" y="24311"/>
                      </a:lnTo>
                      <a:lnTo>
                        <a:pt x="24799" y="24314"/>
                      </a:lnTo>
                      <a:lnTo>
                        <a:pt x="24810" y="24321"/>
                      </a:lnTo>
                      <a:lnTo>
                        <a:pt x="24821" y="24328"/>
                      </a:lnTo>
                      <a:lnTo>
                        <a:pt x="24832" y="24334"/>
                      </a:lnTo>
                      <a:lnTo>
                        <a:pt x="24838" y="24336"/>
                      </a:lnTo>
                      <a:lnTo>
                        <a:pt x="24845" y="24338"/>
                      </a:lnTo>
                      <a:lnTo>
                        <a:pt x="24852" y="24338"/>
                      </a:lnTo>
                      <a:lnTo>
                        <a:pt x="24860" y="24336"/>
                      </a:lnTo>
                      <a:lnTo>
                        <a:pt x="24890" y="24327"/>
                      </a:lnTo>
                      <a:lnTo>
                        <a:pt x="24923" y="24316"/>
                      </a:lnTo>
                      <a:lnTo>
                        <a:pt x="24939" y="24312"/>
                      </a:lnTo>
                      <a:lnTo>
                        <a:pt x="24955" y="24308"/>
                      </a:lnTo>
                      <a:lnTo>
                        <a:pt x="24972" y="24304"/>
                      </a:lnTo>
                      <a:lnTo>
                        <a:pt x="24986" y="24303"/>
                      </a:lnTo>
                      <a:lnTo>
                        <a:pt x="25000" y="24303"/>
                      </a:lnTo>
                      <a:lnTo>
                        <a:pt x="25011" y="24304"/>
                      </a:lnTo>
                      <a:lnTo>
                        <a:pt x="25019" y="24306"/>
                      </a:lnTo>
                      <a:lnTo>
                        <a:pt x="25027" y="24306"/>
                      </a:lnTo>
                      <a:lnTo>
                        <a:pt x="25035" y="24304"/>
                      </a:lnTo>
                      <a:lnTo>
                        <a:pt x="25041" y="24302"/>
                      </a:lnTo>
                      <a:lnTo>
                        <a:pt x="25049" y="24297"/>
                      </a:lnTo>
                      <a:lnTo>
                        <a:pt x="25058" y="24287"/>
                      </a:lnTo>
                      <a:lnTo>
                        <a:pt x="25074" y="24273"/>
                      </a:lnTo>
                      <a:lnTo>
                        <a:pt x="25091" y="24259"/>
                      </a:lnTo>
                      <a:lnTo>
                        <a:pt x="25109" y="24245"/>
                      </a:lnTo>
                      <a:lnTo>
                        <a:pt x="25128" y="24234"/>
                      </a:lnTo>
                      <a:lnTo>
                        <a:pt x="25151" y="24222"/>
                      </a:lnTo>
                      <a:lnTo>
                        <a:pt x="25156" y="24217"/>
                      </a:lnTo>
                      <a:lnTo>
                        <a:pt x="25160" y="24212"/>
                      </a:lnTo>
                      <a:lnTo>
                        <a:pt x="25160" y="24210"/>
                      </a:lnTo>
                      <a:lnTo>
                        <a:pt x="25160" y="24207"/>
                      </a:lnTo>
                      <a:lnTo>
                        <a:pt x="25159" y="24199"/>
                      </a:lnTo>
                      <a:lnTo>
                        <a:pt x="25151" y="24175"/>
                      </a:lnTo>
                      <a:lnTo>
                        <a:pt x="25149" y="24170"/>
                      </a:lnTo>
                      <a:lnTo>
                        <a:pt x="25149" y="24166"/>
                      </a:lnTo>
                      <a:lnTo>
                        <a:pt x="25149" y="24161"/>
                      </a:lnTo>
                      <a:lnTo>
                        <a:pt x="25149" y="24156"/>
                      </a:lnTo>
                      <a:lnTo>
                        <a:pt x="25152" y="24147"/>
                      </a:lnTo>
                      <a:lnTo>
                        <a:pt x="25156" y="24138"/>
                      </a:lnTo>
                      <a:lnTo>
                        <a:pt x="25163" y="24130"/>
                      </a:lnTo>
                      <a:lnTo>
                        <a:pt x="25169" y="24120"/>
                      </a:lnTo>
                      <a:lnTo>
                        <a:pt x="25184" y="24103"/>
                      </a:lnTo>
                      <a:lnTo>
                        <a:pt x="25192" y="24094"/>
                      </a:lnTo>
                      <a:lnTo>
                        <a:pt x="25197" y="24085"/>
                      </a:lnTo>
                      <a:lnTo>
                        <a:pt x="25203" y="24075"/>
                      </a:lnTo>
                      <a:lnTo>
                        <a:pt x="25205" y="24066"/>
                      </a:lnTo>
                      <a:lnTo>
                        <a:pt x="25206" y="24056"/>
                      </a:lnTo>
                      <a:lnTo>
                        <a:pt x="25205" y="24051"/>
                      </a:lnTo>
                      <a:lnTo>
                        <a:pt x="25204" y="24046"/>
                      </a:lnTo>
                      <a:lnTo>
                        <a:pt x="25202" y="24041"/>
                      </a:lnTo>
                      <a:lnTo>
                        <a:pt x="25198" y="24035"/>
                      </a:lnTo>
                      <a:lnTo>
                        <a:pt x="25195" y="24030"/>
                      </a:lnTo>
                      <a:lnTo>
                        <a:pt x="25190" y="24023"/>
                      </a:lnTo>
                      <a:lnTo>
                        <a:pt x="25185" y="24019"/>
                      </a:lnTo>
                      <a:lnTo>
                        <a:pt x="25183" y="24014"/>
                      </a:lnTo>
                      <a:lnTo>
                        <a:pt x="25182" y="24008"/>
                      </a:lnTo>
                      <a:lnTo>
                        <a:pt x="25182" y="24004"/>
                      </a:lnTo>
                      <a:lnTo>
                        <a:pt x="25183" y="23998"/>
                      </a:lnTo>
                      <a:lnTo>
                        <a:pt x="25185" y="23994"/>
                      </a:lnTo>
                      <a:lnTo>
                        <a:pt x="25191" y="23985"/>
                      </a:lnTo>
                      <a:lnTo>
                        <a:pt x="25200" y="23977"/>
                      </a:lnTo>
                      <a:lnTo>
                        <a:pt x="25208" y="23970"/>
                      </a:lnTo>
                      <a:lnTo>
                        <a:pt x="25217" y="23963"/>
                      </a:lnTo>
                      <a:lnTo>
                        <a:pt x="25223" y="23957"/>
                      </a:lnTo>
                      <a:lnTo>
                        <a:pt x="25233" y="23945"/>
                      </a:lnTo>
                      <a:lnTo>
                        <a:pt x="25244" y="23932"/>
                      </a:lnTo>
                      <a:lnTo>
                        <a:pt x="25255" y="23920"/>
                      </a:lnTo>
                      <a:lnTo>
                        <a:pt x="25266" y="23911"/>
                      </a:lnTo>
                      <a:lnTo>
                        <a:pt x="25271" y="23906"/>
                      </a:lnTo>
                      <a:lnTo>
                        <a:pt x="25278" y="23904"/>
                      </a:lnTo>
                      <a:lnTo>
                        <a:pt x="25283" y="23902"/>
                      </a:lnTo>
                      <a:lnTo>
                        <a:pt x="25290" y="23902"/>
                      </a:lnTo>
                      <a:lnTo>
                        <a:pt x="25296" y="23904"/>
                      </a:lnTo>
                      <a:lnTo>
                        <a:pt x="25303" y="23907"/>
                      </a:lnTo>
                      <a:lnTo>
                        <a:pt x="25309" y="23913"/>
                      </a:lnTo>
                      <a:lnTo>
                        <a:pt x="25316" y="23920"/>
                      </a:lnTo>
                      <a:lnTo>
                        <a:pt x="25321" y="23926"/>
                      </a:lnTo>
                      <a:lnTo>
                        <a:pt x="25325" y="23930"/>
                      </a:lnTo>
                      <a:lnTo>
                        <a:pt x="25331" y="23933"/>
                      </a:lnTo>
                      <a:lnTo>
                        <a:pt x="25336" y="23935"/>
                      </a:lnTo>
                      <a:lnTo>
                        <a:pt x="25342" y="23937"/>
                      </a:lnTo>
                      <a:lnTo>
                        <a:pt x="25347" y="23938"/>
                      </a:lnTo>
                      <a:lnTo>
                        <a:pt x="25359" y="23938"/>
                      </a:lnTo>
                      <a:lnTo>
                        <a:pt x="25371" y="23937"/>
                      </a:lnTo>
                      <a:lnTo>
                        <a:pt x="25384" y="23934"/>
                      </a:lnTo>
                      <a:lnTo>
                        <a:pt x="25397" y="23931"/>
                      </a:lnTo>
                      <a:lnTo>
                        <a:pt x="25410" y="23929"/>
                      </a:lnTo>
                      <a:lnTo>
                        <a:pt x="25417" y="23928"/>
                      </a:lnTo>
                      <a:lnTo>
                        <a:pt x="25423" y="23927"/>
                      </a:lnTo>
                      <a:lnTo>
                        <a:pt x="25427" y="23924"/>
                      </a:lnTo>
                      <a:lnTo>
                        <a:pt x="25433" y="23920"/>
                      </a:lnTo>
                      <a:lnTo>
                        <a:pt x="25440" y="23913"/>
                      </a:lnTo>
                      <a:lnTo>
                        <a:pt x="25447" y="23904"/>
                      </a:lnTo>
                      <a:lnTo>
                        <a:pt x="25453" y="23894"/>
                      </a:lnTo>
                      <a:lnTo>
                        <a:pt x="25460" y="23884"/>
                      </a:lnTo>
                      <a:lnTo>
                        <a:pt x="25469" y="23876"/>
                      </a:lnTo>
                      <a:lnTo>
                        <a:pt x="25473" y="23873"/>
                      </a:lnTo>
                      <a:lnTo>
                        <a:pt x="25479" y="23869"/>
                      </a:lnTo>
                      <a:lnTo>
                        <a:pt x="25496" y="23862"/>
                      </a:lnTo>
                      <a:lnTo>
                        <a:pt x="25502" y="23860"/>
                      </a:lnTo>
                      <a:lnTo>
                        <a:pt x="25508" y="23858"/>
                      </a:lnTo>
                      <a:lnTo>
                        <a:pt x="25512" y="23858"/>
                      </a:lnTo>
                      <a:lnTo>
                        <a:pt x="25515" y="23860"/>
                      </a:lnTo>
                      <a:lnTo>
                        <a:pt x="25517" y="23861"/>
                      </a:lnTo>
                      <a:lnTo>
                        <a:pt x="25520" y="23863"/>
                      </a:lnTo>
                      <a:lnTo>
                        <a:pt x="25523" y="23869"/>
                      </a:lnTo>
                      <a:lnTo>
                        <a:pt x="25526" y="23878"/>
                      </a:lnTo>
                      <a:lnTo>
                        <a:pt x="25532" y="23887"/>
                      </a:lnTo>
                      <a:lnTo>
                        <a:pt x="25535" y="23891"/>
                      </a:lnTo>
                      <a:lnTo>
                        <a:pt x="25539" y="23896"/>
                      </a:lnTo>
                      <a:lnTo>
                        <a:pt x="25547" y="23904"/>
                      </a:lnTo>
                      <a:lnTo>
                        <a:pt x="25554" y="23909"/>
                      </a:lnTo>
                      <a:lnTo>
                        <a:pt x="25562" y="23913"/>
                      </a:lnTo>
                      <a:lnTo>
                        <a:pt x="25569" y="23915"/>
                      </a:lnTo>
                      <a:lnTo>
                        <a:pt x="25575" y="23916"/>
                      </a:lnTo>
                      <a:lnTo>
                        <a:pt x="25581" y="23915"/>
                      </a:lnTo>
                      <a:lnTo>
                        <a:pt x="25586" y="23913"/>
                      </a:lnTo>
                      <a:lnTo>
                        <a:pt x="25590" y="23909"/>
                      </a:lnTo>
                      <a:lnTo>
                        <a:pt x="25594" y="23905"/>
                      </a:lnTo>
                      <a:lnTo>
                        <a:pt x="25597" y="23900"/>
                      </a:lnTo>
                      <a:lnTo>
                        <a:pt x="25599" y="23893"/>
                      </a:lnTo>
                      <a:lnTo>
                        <a:pt x="25601" y="23887"/>
                      </a:lnTo>
                      <a:lnTo>
                        <a:pt x="25601" y="23879"/>
                      </a:lnTo>
                      <a:lnTo>
                        <a:pt x="25600" y="23870"/>
                      </a:lnTo>
                      <a:lnTo>
                        <a:pt x="25599" y="23863"/>
                      </a:lnTo>
                      <a:lnTo>
                        <a:pt x="25597" y="23854"/>
                      </a:lnTo>
                      <a:lnTo>
                        <a:pt x="25587" y="23829"/>
                      </a:lnTo>
                      <a:lnTo>
                        <a:pt x="25583" y="23817"/>
                      </a:lnTo>
                      <a:lnTo>
                        <a:pt x="25578" y="23804"/>
                      </a:lnTo>
                      <a:lnTo>
                        <a:pt x="25576" y="23792"/>
                      </a:lnTo>
                      <a:lnTo>
                        <a:pt x="25574" y="23779"/>
                      </a:lnTo>
                      <a:lnTo>
                        <a:pt x="25575" y="23766"/>
                      </a:lnTo>
                      <a:lnTo>
                        <a:pt x="25577" y="23753"/>
                      </a:lnTo>
                      <a:lnTo>
                        <a:pt x="25580" y="23740"/>
                      </a:lnTo>
                      <a:lnTo>
                        <a:pt x="25586" y="23728"/>
                      </a:lnTo>
                      <a:lnTo>
                        <a:pt x="25598" y="23705"/>
                      </a:lnTo>
                      <a:lnTo>
                        <a:pt x="25611" y="23683"/>
                      </a:lnTo>
                      <a:lnTo>
                        <a:pt x="25616" y="23671"/>
                      </a:lnTo>
                      <a:lnTo>
                        <a:pt x="25620" y="23659"/>
                      </a:lnTo>
                      <a:lnTo>
                        <a:pt x="25624" y="23650"/>
                      </a:lnTo>
                      <a:lnTo>
                        <a:pt x="25630" y="23641"/>
                      </a:lnTo>
                      <a:lnTo>
                        <a:pt x="25638" y="23634"/>
                      </a:lnTo>
                      <a:lnTo>
                        <a:pt x="25647" y="23626"/>
                      </a:lnTo>
                      <a:lnTo>
                        <a:pt x="25657" y="23619"/>
                      </a:lnTo>
                      <a:lnTo>
                        <a:pt x="25668" y="23611"/>
                      </a:lnTo>
                      <a:lnTo>
                        <a:pt x="25694" y="23597"/>
                      </a:lnTo>
                      <a:lnTo>
                        <a:pt x="25720" y="23584"/>
                      </a:lnTo>
                      <a:lnTo>
                        <a:pt x="25745" y="23571"/>
                      </a:lnTo>
                      <a:lnTo>
                        <a:pt x="25768" y="23560"/>
                      </a:lnTo>
                      <a:lnTo>
                        <a:pt x="25778" y="23554"/>
                      </a:lnTo>
                      <a:lnTo>
                        <a:pt x="25786" y="23549"/>
                      </a:lnTo>
                      <a:lnTo>
                        <a:pt x="25795" y="23544"/>
                      </a:lnTo>
                      <a:lnTo>
                        <a:pt x="25805" y="23539"/>
                      </a:lnTo>
                      <a:lnTo>
                        <a:pt x="25816" y="23536"/>
                      </a:lnTo>
                      <a:lnTo>
                        <a:pt x="25827" y="23534"/>
                      </a:lnTo>
                      <a:lnTo>
                        <a:pt x="25848" y="23530"/>
                      </a:lnTo>
                      <a:lnTo>
                        <a:pt x="25859" y="23526"/>
                      </a:lnTo>
                      <a:lnTo>
                        <a:pt x="25869" y="23523"/>
                      </a:lnTo>
                      <a:lnTo>
                        <a:pt x="25878" y="23519"/>
                      </a:lnTo>
                      <a:lnTo>
                        <a:pt x="25885" y="23514"/>
                      </a:lnTo>
                      <a:lnTo>
                        <a:pt x="25895" y="23504"/>
                      </a:lnTo>
                      <a:lnTo>
                        <a:pt x="25900" y="23499"/>
                      </a:lnTo>
                      <a:lnTo>
                        <a:pt x="25907" y="23495"/>
                      </a:lnTo>
                      <a:lnTo>
                        <a:pt x="25916" y="23493"/>
                      </a:lnTo>
                      <a:lnTo>
                        <a:pt x="25928" y="23491"/>
                      </a:lnTo>
                      <a:lnTo>
                        <a:pt x="25959" y="23489"/>
                      </a:lnTo>
                      <a:lnTo>
                        <a:pt x="25971" y="23487"/>
                      </a:lnTo>
                      <a:lnTo>
                        <a:pt x="25981" y="23485"/>
                      </a:lnTo>
                      <a:lnTo>
                        <a:pt x="25990" y="23480"/>
                      </a:lnTo>
                      <a:lnTo>
                        <a:pt x="26000" y="23472"/>
                      </a:lnTo>
                      <a:lnTo>
                        <a:pt x="26010" y="23462"/>
                      </a:lnTo>
                      <a:lnTo>
                        <a:pt x="26022" y="23448"/>
                      </a:lnTo>
                      <a:lnTo>
                        <a:pt x="26026" y="23442"/>
                      </a:lnTo>
                      <a:lnTo>
                        <a:pt x="26030" y="23435"/>
                      </a:lnTo>
                      <a:lnTo>
                        <a:pt x="26032" y="23430"/>
                      </a:lnTo>
                      <a:lnTo>
                        <a:pt x="26034" y="23423"/>
                      </a:lnTo>
                      <a:lnTo>
                        <a:pt x="26035" y="23410"/>
                      </a:lnTo>
                      <a:lnTo>
                        <a:pt x="26037" y="23397"/>
                      </a:lnTo>
                      <a:lnTo>
                        <a:pt x="26038" y="23385"/>
                      </a:lnTo>
                      <a:lnTo>
                        <a:pt x="26040" y="23379"/>
                      </a:lnTo>
                      <a:lnTo>
                        <a:pt x="26043" y="23373"/>
                      </a:lnTo>
                      <a:lnTo>
                        <a:pt x="26046" y="23368"/>
                      </a:lnTo>
                      <a:lnTo>
                        <a:pt x="26050" y="23363"/>
                      </a:lnTo>
                      <a:lnTo>
                        <a:pt x="26056" y="23357"/>
                      </a:lnTo>
                      <a:lnTo>
                        <a:pt x="26063" y="23352"/>
                      </a:lnTo>
                      <a:lnTo>
                        <a:pt x="26073" y="23346"/>
                      </a:lnTo>
                      <a:lnTo>
                        <a:pt x="26083" y="23342"/>
                      </a:lnTo>
                      <a:lnTo>
                        <a:pt x="26094" y="23338"/>
                      </a:lnTo>
                      <a:lnTo>
                        <a:pt x="26104" y="23334"/>
                      </a:lnTo>
                      <a:lnTo>
                        <a:pt x="26116" y="23332"/>
                      </a:lnTo>
                      <a:lnTo>
                        <a:pt x="26128" y="23330"/>
                      </a:lnTo>
                      <a:lnTo>
                        <a:pt x="26152" y="23328"/>
                      </a:lnTo>
                      <a:lnTo>
                        <a:pt x="26176" y="23328"/>
                      </a:lnTo>
                      <a:lnTo>
                        <a:pt x="26200" y="23328"/>
                      </a:lnTo>
                      <a:lnTo>
                        <a:pt x="26246" y="23330"/>
                      </a:lnTo>
                      <a:lnTo>
                        <a:pt x="26263" y="23327"/>
                      </a:lnTo>
                      <a:lnTo>
                        <a:pt x="26276" y="23322"/>
                      </a:lnTo>
                      <a:lnTo>
                        <a:pt x="26287" y="23317"/>
                      </a:lnTo>
                      <a:lnTo>
                        <a:pt x="26294" y="23310"/>
                      </a:lnTo>
                      <a:lnTo>
                        <a:pt x="26302" y="23303"/>
                      </a:lnTo>
                      <a:lnTo>
                        <a:pt x="26309" y="23294"/>
                      </a:lnTo>
                      <a:lnTo>
                        <a:pt x="26329" y="23271"/>
                      </a:lnTo>
                      <a:lnTo>
                        <a:pt x="26333" y="23266"/>
                      </a:lnTo>
                      <a:lnTo>
                        <a:pt x="26340" y="23263"/>
                      </a:lnTo>
                      <a:lnTo>
                        <a:pt x="26345" y="23259"/>
                      </a:lnTo>
                      <a:lnTo>
                        <a:pt x="26352" y="23257"/>
                      </a:lnTo>
                      <a:lnTo>
                        <a:pt x="26359" y="23256"/>
                      </a:lnTo>
                      <a:lnTo>
                        <a:pt x="26366" y="23255"/>
                      </a:lnTo>
                      <a:lnTo>
                        <a:pt x="26381" y="23255"/>
                      </a:lnTo>
                      <a:lnTo>
                        <a:pt x="26396" y="23255"/>
                      </a:lnTo>
                      <a:lnTo>
                        <a:pt x="26411" y="23255"/>
                      </a:lnTo>
                      <a:lnTo>
                        <a:pt x="26425" y="23254"/>
                      </a:lnTo>
                      <a:lnTo>
                        <a:pt x="26433" y="23253"/>
                      </a:lnTo>
                      <a:lnTo>
                        <a:pt x="26440" y="23251"/>
                      </a:lnTo>
                      <a:lnTo>
                        <a:pt x="26442" y="23249"/>
                      </a:lnTo>
                      <a:lnTo>
                        <a:pt x="26443" y="23248"/>
                      </a:lnTo>
                      <a:lnTo>
                        <a:pt x="26445" y="23240"/>
                      </a:lnTo>
                      <a:lnTo>
                        <a:pt x="26445" y="23231"/>
                      </a:lnTo>
                      <a:lnTo>
                        <a:pt x="26444" y="23218"/>
                      </a:lnTo>
                      <a:lnTo>
                        <a:pt x="26442" y="23205"/>
                      </a:lnTo>
                      <a:lnTo>
                        <a:pt x="26439" y="23189"/>
                      </a:lnTo>
                      <a:lnTo>
                        <a:pt x="26431" y="23155"/>
                      </a:lnTo>
                      <a:lnTo>
                        <a:pt x="26421" y="23122"/>
                      </a:lnTo>
                      <a:lnTo>
                        <a:pt x="26412" y="23090"/>
                      </a:lnTo>
                      <a:lnTo>
                        <a:pt x="26404" y="23065"/>
                      </a:lnTo>
                      <a:lnTo>
                        <a:pt x="26398" y="23050"/>
                      </a:lnTo>
                      <a:lnTo>
                        <a:pt x="26391" y="23032"/>
                      </a:lnTo>
                      <a:lnTo>
                        <a:pt x="26385" y="23015"/>
                      </a:lnTo>
                      <a:lnTo>
                        <a:pt x="26381" y="23001"/>
                      </a:lnTo>
                      <a:lnTo>
                        <a:pt x="26380" y="22989"/>
                      </a:lnTo>
                      <a:lnTo>
                        <a:pt x="26381" y="22977"/>
                      </a:lnTo>
                      <a:lnTo>
                        <a:pt x="26383" y="22968"/>
                      </a:lnTo>
                      <a:lnTo>
                        <a:pt x="26386" y="22959"/>
                      </a:lnTo>
                      <a:lnTo>
                        <a:pt x="26392" y="22951"/>
                      </a:lnTo>
                      <a:lnTo>
                        <a:pt x="26399" y="22945"/>
                      </a:lnTo>
                      <a:lnTo>
                        <a:pt x="26408" y="22938"/>
                      </a:lnTo>
                      <a:lnTo>
                        <a:pt x="26418" y="22932"/>
                      </a:lnTo>
                      <a:lnTo>
                        <a:pt x="26430" y="22925"/>
                      </a:lnTo>
                      <a:lnTo>
                        <a:pt x="26456" y="22912"/>
                      </a:lnTo>
                      <a:lnTo>
                        <a:pt x="26486" y="22897"/>
                      </a:lnTo>
                      <a:lnTo>
                        <a:pt x="26495" y="22892"/>
                      </a:lnTo>
                      <a:lnTo>
                        <a:pt x="26498" y="22889"/>
                      </a:lnTo>
                      <a:lnTo>
                        <a:pt x="26500" y="22886"/>
                      </a:lnTo>
                      <a:lnTo>
                        <a:pt x="26503" y="22881"/>
                      </a:lnTo>
                      <a:lnTo>
                        <a:pt x="26503" y="22874"/>
                      </a:lnTo>
                      <a:lnTo>
                        <a:pt x="26501" y="22868"/>
                      </a:lnTo>
                      <a:lnTo>
                        <a:pt x="26501" y="22861"/>
                      </a:lnTo>
                      <a:lnTo>
                        <a:pt x="26503" y="22854"/>
                      </a:lnTo>
                      <a:lnTo>
                        <a:pt x="26504" y="22849"/>
                      </a:lnTo>
                      <a:lnTo>
                        <a:pt x="26506" y="22846"/>
                      </a:lnTo>
                      <a:lnTo>
                        <a:pt x="26513" y="22834"/>
                      </a:lnTo>
                      <a:lnTo>
                        <a:pt x="26518" y="22824"/>
                      </a:lnTo>
                      <a:lnTo>
                        <a:pt x="26520" y="22817"/>
                      </a:lnTo>
                      <a:lnTo>
                        <a:pt x="26521" y="22809"/>
                      </a:lnTo>
                      <a:lnTo>
                        <a:pt x="26521" y="22800"/>
                      </a:lnTo>
                      <a:lnTo>
                        <a:pt x="26520" y="22791"/>
                      </a:lnTo>
                      <a:lnTo>
                        <a:pt x="26519" y="22780"/>
                      </a:lnTo>
                      <a:lnTo>
                        <a:pt x="26517" y="22765"/>
                      </a:lnTo>
                      <a:lnTo>
                        <a:pt x="26518" y="22753"/>
                      </a:lnTo>
                      <a:lnTo>
                        <a:pt x="26520" y="22743"/>
                      </a:lnTo>
                      <a:lnTo>
                        <a:pt x="26524" y="22734"/>
                      </a:lnTo>
                      <a:lnTo>
                        <a:pt x="26531" y="22728"/>
                      </a:lnTo>
                      <a:lnTo>
                        <a:pt x="26538" y="22723"/>
                      </a:lnTo>
                      <a:lnTo>
                        <a:pt x="26547" y="22719"/>
                      </a:lnTo>
                      <a:lnTo>
                        <a:pt x="26557" y="22716"/>
                      </a:lnTo>
                      <a:lnTo>
                        <a:pt x="26568" y="22714"/>
                      </a:lnTo>
                      <a:lnTo>
                        <a:pt x="26590" y="22710"/>
                      </a:lnTo>
                      <a:lnTo>
                        <a:pt x="26614" y="22707"/>
                      </a:lnTo>
                      <a:lnTo>
                        <a:pt x="26626" y="22705"/>
                      </a:lnTo>
                      <a:lnTo>
                        <a:pt x="26637" y="22702"/>
                      </a:lnTo>
                      <a:lnTo>
                        <a:pt x="26647" y="22698"/>
                      </a:lnTo>
                      <a:lnTo>
                        <a:pt x="26657" y="22694"/>
                      </a:lnTo>
                      <a:lnTo>
                        <a:pt x="26667" y="22688"/>
                      </a:lnTo>
                      <a:lnTo>
                        <a:pt x="26679" y="22682"/>
                      </a:lnTo>
                      <a:lnTo>
                        <a:pt x="26690" y="22678"/>
                      </a:lnTo>
                      <a:lnTo>
                        <a:pt x="26700" y="22672"/>
                      </a:lnTo>
                      <a:lnTo>
                        <a:pt x="26710" y="22666"/>
                      </a:lnTo>
                      <a:lnTo>
                        <a:pt x="26714" y="22663"/>
                      </a:lnTo>
                      <a:lnTo>
                        <a:pt x="26717" y="22658"/>
                      </a:lnTo>
                      <a:lnTo>
                        <a:pt x="26721" y="22653"/>
                      </a:lnTo>
                      <a:lnTo>
                        <a:pt x="26724" y="22647"/>
                      </a:lnTo>
                      <a:lnTo>
                        <a:pt x="26726" y="22641"/>
                      </a:lnTo>
                      <a:lnTo>
                        <a:pt x="26727" y="22633"/>
                      </a:lnTo>
                      <a:lnTo>
                        <a:pt x="26729" y="22616"/>
                      </a:lnTo>
                      <a:lnTo>
                        <a:pt x="26729" y="22599"/>
                      </a:lnTo>
                      <a:lnTo>
                        <a:pt x="26728" y="22581"/>
                      </a:lnTo>
                      <a:lnTo>
                        <a:pt x="26726" y="22564"/>
                      </a:lnTo>
                      <a:lnTo>
                        <a:pt x="26721" y="22528"/>
                      </a:lnTo>
                      <a:lnTo>
                        <a:pt x="26718" y="22511"/>
                      </a:lnTo>
                      <a:lnTo>
                        <a:pt x="26717" y="22493"/>
                      </a:lnTo>
                      <a:lnTo>
                        <a:pt x="26718" y="22480"/>
                      </a:lnTo>
                      <a:lnTo>
                        <a:pt x="26720" y="22475"/>
                      </a:lnTo>
                      <a:lnTo>
                        <a:pt x="26721" y="22471"/>
                      </a:lnTo>
                      <a:lnTo>
                        <a:pt x="26723" y="22467"/>
                      </a:lnTo>
                      <a:lnTo>
                        <a:pt x="26725" y="22464"/>
                      </a:lnTo>
                      <a:lnTo>
                        <a:pt x="26731" y="22459"/>
                      </a:lnTo>
                      <a:lnTo>
                        <a:pt x="26738" y="22456"/>
                      </a:lnTo>
                      <a:lnTo>
                        <a:pt x="26747" y="22454"/>
                      </a:lnTo>
                      <a:lnTo>
                        <a:pt x="26766" y="22453"/>
                      </a:lnTo>
                      <a:lnTo>
                        <a:pt x="26787" y="22453"/>
                      </a:lnTo>
                      <a:lnTo>
                        <a:pt x="26797" y="22451"/>
                      </a:lnTo>
                      <a:lnTo>
                        <a:pt x="26806" y="22448"/>
                      </a:lnTo>
                      <a:lnTo>
                        <a:pt x="26815" y="22443"/>
                      </a:lnTo>
                      <a:lnTo>
                        <a:pt x="26818" y="22440"/>
                      </a:lnTo>
                      <a:lnTo>
                        <a:pt x="26823" y="22436"/>
                      </a:lnTo>
                      <a:lnTo>
                        <a:pt x="26826" y="22432"/>
                      </a:lnTo>
                      <a:lnTo>
                        <a:pt x="26829" y="22426"/>
                      </a:lnTo>
                      <a:lnTo>
                        <a:pt x="26831" y="22420"/>
                      </a:lnTo>
                      <a:lnTo>
                        <a:pt x="26833" y="22412"/>
                      </a:lnTo>
                      <a:lnTo>
                        <a:pt x="26838" y="22398"/>
                      </a:lnTo>
                      <a:lnTo>
                        <a:pt x="26842" y="22386"/>
                      </a:lnTo>
                      <a:lnTo>
                        <a:pt x="26846" y="22374"/>
                      </a:lnTo>
                      <a:lnTo>
                        <a:pt x="26848" y="22363"/>
                      </a:lnTo>
                      <a:lnTo>
                        <a:pt x="26849" y="22359"/>
                      </a:lnTo>
                      <a:lnTo>
                        <a:pt x="26848" y="22353"/>
                      </a:lnTo>
                      <a:lnTo>
                        <a:pt x="26846" y="22348"/>
                      </a:lnTo>
                      <a:lnTo>
                        <a:pt x="26844" y="22344"/>
                      </a:lnTo>
                      <a:lnTo>
                        <a:pt x="26840" y="22338"/>
                      </a:lnTo>
                      <a:lnTo>
                        <a:pt x="26836" y="22334"/>
                      </a:lnTo>
                      <a:lnTo>
                        <a:pt x="26830" y="22328"/>
                      </a:lnTo>
                      <a:lnTo>
                        <a:pt x="26824" y="22324"/>
                      </a:lnTo>
                      <a:lnTo>
                        <a:pt x="26817" y="22319"/>
                      </a:lnTo>
                      <a:lnTo>
                        <a:pt x="26811" y="22313"/>
                      </a:lnTo>
                      <a:lnTo>
                        <a:pt x="26798" y="22300"/>
                      </a:lnTo>
                      <a:lnTo>
                        <a:pt x="26786" y="22285"/>
                      </a:lnTo>
                      <a:lnTo>
                        <a:pt x="26775" y="22269"/>
                      </a:lnTo>
                      <a:lnTo>
                        <a:pt x="26765" y="22251"/>
                      </a:lnTo>
                      <a:lnTo>
                        <a:pt x="26755" y="22234"/>
                      </a:lnTo>
                      <a:lnTo>
                        <a:pt x="26739" y="22203"/>
                      </a:lnTo>
                      <a:lnTo>
                        <a:pt x="26738" y="22198"/>
                      </a:lnTo>
                      <a:lnTo>
                        <a:pt x="26737" y="22193"/>
                      </a:lnTo>
                      <a:lnTo>
                        <a:pt x="26738" y="22187"/>
                      </a:lnTo>
                      <a:lnTo>
                        <a:pt x="26739" y="22181"/>
                      </a:lnTo>
                      <a:lnTo>
                        <a:pt x="26743" y="22168"/>
                      </a:lnTo>
                      <a:lnTo>
                        <a:pt x="26749" y="22154"/>
                      </a:lnTo>
                      <a:lnTo>
                        <a:pt x="26754" y="22139"/>
                      </a:lnTo>
                      <a:lnTo>
                        <a:pt x="26760" y="22124"/>
                      </a:lnTo>
                      <a:lnTo>
                        <a:pt x="26761" y="22117"/>
                      </a:lnTo>
                      <a:lnTo>
                        <a:pt x="26762" y="22109"/>
                      </a:lnTo>
                      <a:lnTo>
                        <a:pt x="26762" y="22103"/>
                      </a:lnTo>
                      <a:lnTo>
                        <a:pt x="26761" y="22096"/>
                      </a:lnTo>
                      <a:lnTo>
                        <a:pt x="26759" y="22085"/>
                      </a:lnTo>
                      <a:lnTo>
                        <a:pt x="26755" y="22077"/>
                      </a:lnTo>
                      <a:lnTo>
                        <a:pt x="26752" y="22069"/>
                      </a:lnTo>
                      <a:lnTo>
                        <a:pt x="26749" y="22064"/>
                      </a:lnTo>
                      <a:lnTo>
                        <a:pt x="26744" y="22059"/>
                      </a:lnTo>
                      <a:lnTo>
                        <a:pt x="26740" y="22057"/>
                      </a:lnTo>
                      <a:lnTo>
                        <a:pt x="26736" y="22056"/>
                      </a:lnTo>
                      <a:lnTo>
                        <a:pt x="26731" y="22056"/>
                      </a:lnTo>
                      <a:lnTo>
                        <a:pt x="26726" y="22056"/>
                      </a:lnTo>
                      <a:lnTo>
                        <a:pt x="26721" y="22058"/>
                      </a:lnTo>
                      <a:lnTo>
                        <a:pt x="26709" y="22064"/>
                      </a:lnTo>
                      <a:lnTo>
                        <a:pt x="26683" y="22081"/>
                      </a:lnTo>
                      <a:lnTo>
                        <a:pt x="26667" y="22089"/>
                      </a:lnTo>
                      <a:lnTo>
                        <a:pt x="26651" y="22095"/>
                      </a:lnTo>
                      <a:lnTo>
                        <a:pt x="26635" y="22101"/>
                      </a:lnTo>
                      <a:lnTo>
                        <a:pt x="26619" y="22106"/>
                      </a:lnTo>
                      <a:lnTo>
                        <a:pt x="26584" y="22114"/>
                      </a:lnTo>
                      <a:lnTo>
                        <a:pt x="26568" y="22118"/>
                      </a:lnTo>
                      <a:lnTo>
                        <a:pt x="26551" y="22123"/>
                      </a:lnTo>
                      <a:lnTo>
                        <a:pt x="26543" y="22127"/>
                      </a:lnTo>
                      <a:lnTo>
                        <a:pt x="26534" y="22131"/>
                      </a:lnTo>
                      <a:lnTo>
                        <a:pt x="26520" y="22140"/>
                      </a:lnTo>
                      <a:lnTo>
                        <a:pt x="26496" y="22157"/>
                      </a:lnTo>
                      <a:lnTo>
                        <a:pt x="26484" y="22163"/>
                      </a:lnTo>
                      <a:lnTo>
                        <a:pt x="26478" y="22166"/>
                      </a:lnTo>
                      <a:lnTo>
                        <a:pt x="26470" y="22168"/>
                      </a:lnTo>
                      <a:lnTo>
                        <a:pt x="26462" y="22169"/>
                      </a:lnTo>
                      <a:lnTo>
                        <a:pt x="26455" y="22169"/>
                      </a:lnTo>
                      <a:lnTo>
                        <a:pt x="26445" y="22169"/>
                      </a:lnTo>
                      <a:lnTo>
                        <a:pt x="26434" y="22167"/>
                      </a:lnTo>
                      <a:lnTo>
                        <a:pt x="26427" y="22165"/>
                      </a:lnTo>
                      <a:lnTo>
                        <a:pt x="26419" y="22165"/>
                      </a:lnTo>
                      <a:lnTo>
                        <a:pt x="26411" y="22165"/>
                      </a:lnTo>
                      <a:lnTo>
                        <a:pt x="26405" y="22165"/>
                      </a:lnTo>
                      <a:lnTo>
                        <a:pt x="26391" y="22168"/>
                      </a:lnTo>
                      <a:lnTo>
                        <a:pt x="26378" y="22173"/>
                      </a:lnTo>
                      <a:lnTo>
                        <a:pt x="26365" y="22180"/>
                      </a:lnTo>
                      <a:lnTo>
                        <a:pt x="26353" y="22187"/>
                      </a:lnTo>
                      <a:lnTo>
                        <a:pt x="26328" y="22204"/>
                      </a:lnTo>
                      <a:lnTo>
                        <a:pt x="26322" y="22207"/>
                      </a:lnTo>
                      <a:lnTo>
                        <a:pt x="26317" y="22209"/>
                      </a:lnTo>
                      <a:lnTo>
                        <a:pt x="26307" y="22211"/>
                      </a:lnTo>
                      <a:lnTo>
                        <a:pt x="26297" y="22211"/>
                      </a:lnTo>
                      <a:lnTo>
                        <a:pt x="26288" y="22209"/>
                      </a:lnTo>
                      <a:lnTo>
                        <a:pt x="26267" y="22204"/>
                      </a:lnTo>
                      <a:lnTo>
                        <a:pt x="26257" y="22200"/>
                      </a:lnTo>
                      <a:lnTo>
                        <a:pt x="26246" y="22198"/>
                      </a:lnTo>
                      <a:lnTo>
                        <a:pt x="26238" y="22198"/>
                      </a:lnTo>
                      <a:lnTo>
                        <a:pt x="26232" y="22198"/>
                      </a:lnTo>
                      <a:lnTo>
                        <a:pt x="26229" y="22199"/>
                      </a:lnTo>
                      <a:lnTo>
                        <a:pt x="26227" y="22201"/>
                      </a:lnTo>
                      <a:lnTo>
                        <a:pt x="26226" y="22204"/>
                      </a:lnTo>
                      <a:lnTo>
                        <a:pt x="26227" y="22207"/>
                      </a:lnTo>
                      <a:lnTo>
                        <a:pt x="26230" y="22213"/>
                      </a:lnTo>
                      <a:lnTo>
                        <a:pt x="26233" y="22222"/>
                      </a:lnTo>
                      <a:lnTo>
                        <a:pt x="26235" y="22225"/>
                      </a:lnTo>
                      <a:lnTo>
                        <a:pt x="26235" y="22230"/>
                      </a:lnTo>
                      <a:lnTo>
                        <a:pt x="26235" y="22233"/>
                      </a:lnTo>
                      <a:lnTo>
                        <a:pt x="26232" y="22236"/>
                      </a:lnTo>
                      <a:lnTo>
                        <a:pt x="26229" y="22239"/>
                      </a:lnTo>
                      <a:lnTo>
                        <a:pt x="26223" y="22242"/>
                      </a:lnTo>
                      <a:lnTo>
                        <a:pt x="26210" y="22244"/>
                      </a:lnTo>
                      <a:lnTo>
                        <a:pt x="26195" y="22245"/>
                      </a:lnTo>
                      <a:lnTo>
                        <a:pt x="26182" y="22244"/>
                      </a:lnTo>
                      <a:lnTo>
                        <a:pt x="26171" y="22243"/>
                      </a:lnTo>
                      <a:lnTo>
                        <a:pt x="26158" y="22243"/>
                      </a:lnTo>
                      <a:lnTo>
                        <a:pt x="26145" y="22243"/>
                      </a:lnTo>
                      <a:lnTo>
                        <a:pt x="26130" y="22244"/>
                      </a:lnTo>
                      <a:lnTo>
                        <a:pt x="26115" y="22248"/>
                      </a:lnTo>
                      <a:lnTo>
                        <a:pt x="26105" y="22250"/>
                      </a:lnTo>
                      <a:lnTo>
                        <a:pt x="26101" y="22250"/>
                      </a:lnTo>
                      <a:lnTo>
                        <a:pt x="26098" y="22249"/>
                      </a:lnTo>
                      <a:lnTo>
                        <a:pt x="26095" y="22248"/>
                      </a:lnTo>
                      <a:lnTo>
                        <a:pt x="26092" y="22247"/>
                      </a:lnTo>
                      <a:lnTo>
                        <a:pt x="26088" y="22242"/>
                      </a:lnTo>
                      <a:lnTo>
                        <a:pt x="26085" y="22234"/>
                      </a:lnTo>
                      <a:lnTo>
                        <a:pt x="26083" y="22226"/>
                      </a:lnTo>
                      <a:lnTo>
                        <a:pt x="26079" y="22207"/>
                      </a:lnTo>
                      <a:lnTo>
                        <a:pt x="26078" y="22197"/>
                      </a:lnTo>
                      <a:lnTo>
                        <a:pt x="26076" y="22188"/>
                      </a:lnTo>
                      <a:lnTo>
                        <a:pt x="26073" y="22180"/>
                      </a:lnTo>
                      <a:lnTo>
                        <a:pt x="26070" y="22172"/>
                      </a:lnTo>
                      <a:lnTo>
                        <a:pt x="26064" y="22167"/>
                      </a:lnTo>
                      <a:lnTo>
                        <a:pt x="26060" y="22165"/>
                      </a:lnTo>
                      <a:lnTo>
                        <a:pt x="26057" y="22163"/>
                      </a:lnTo>
                      <a:lnTo>
                        <a:pt x="26052" y="22162"/>
                      </a:lnTo>
                      <a:lnTo>
                        <a:pt x="26047" y="22162"/>
                      </a:lnTo>
                      <a:lnTo>
                        <a:pt x="26041" y="22162"/>
                      </a:lnTo>
                      <a:lnTo>
                        <a:pt x="26035" y="22163"/>
                      </a:lnTo>
                      <a:lnTo>
                        <a:pt x="26005" y="22171"/>
                      </a:lnTo>
                      <a:lnTo>
                        <a:pt x="25989" y="22173"/>
                      </a:lnTo>
                      <a:lnTo>
                        <a:pt x="25973" y="22175"/>
                      </a:lnTo>
                      <a:lnTo>
                        <a:pt x="25957" y="22177"/>
                      </a:lnTo>
                      <a:lnTo>
                        <a:pt x="25942" y="22175"/>
                      </a:lnTo>
                      <a:lnTo>
                        <a:pt x="25925" y="22173"/>
                      </a:lnTo>
                      <a:lnTo>
                        <a:pt x="25911" y="22168"/>
                      </a:lnTo>
                      <a:lnTo>
                        <a:pt x="25897" y="22161"/>
                      </a:lnTo>
                      <a:lnTo>
                        <a:pt x="25886" y="22154"/>
                      </a:lnTo>
                      <a:lnTo>
                        <a:pt x="25878" y="22145"/>
                      </a:lnTo>
                      <a:lnTo>
                        <a:pt x="25871" y="22136"/>
                      </a:lnTo>
                      <a:lnTo>
                        <a:pt x="25859" y="22116"/>
                      </a:lnTo>
                      <a:lnTo>
                        <a:pt x="25853" y="22105"/>
                      </a:lnTo>
                      <a:lnTo>
                        <a:pt x="25844" y="22094"/>
                      </a:lnTo>
                      <a:lnTo>
                        <a:pt x="25835" y="22085"/>
                      </a:lnTo>
                      <a:lnTo>
                        <a:pt x="25828" y="22079"/>
                      </a:lnTo>
                      <a:lnTo>
                        <a:pt x="25820" y="22073"/>
                      </a:lnTo>
                      <a:lnTo>
                        <a:pt x="25813" y="22071"/>
                      </a:lnTo>
                      <a:lnTo>
                        <a:pt x="25805" y="22069"/>
                      </a:lnTo>
                      <a:lnTo>
                        <a:pt x="25798" y="22068"/>
                      </a:lnTo>
                      <a:lnTo>
                        <a:pt x="25785" y="22068"/>
                      </a:lnTo>
                      <a:lnTo>
                        <a:pt x="25772" y="22067"/>
                      </a:lnTo>
                      <a:lnTo>
                        <a:pt x="25767" y="22067"/>
                      </a:lnTo>
                      <a:lnTo>
                        <a:pt x="25760" y="22065"/>
                      </a:lnTo>
                      <a:lnTo>
                        <a:pt x="25755" y="22061"/>
                      </a:lnTo>
                      <a:lnTo>
                        <a:pt x="25749" y="22057"/>
                      </a:lnTo>
                      <a:lnTo>
                        <a:pt x="25743" y="22051"/>
                      </a:lnTo>
                      <a:lnTo>
                        <a:pt x="25738" y="22042"/>
                      </a:lnTo>
                      <a:lnTo>
                        <a:pt x="25729" y="22030"/>
                      </a:lnTo>
                      <a:lnTo>
                        <a:pt x="25720" y="22019"/>
                      </a:lnTo>
                      <a:lnTo>
                        <a:pt x="25709" y="22010"/>
                      </a:lnTo>
                      <a:lnTo>
                        <a:pt x="25698" y="22003"/>
                      </a:lnTo>
                      <a:lnTo>
                        <a:pt x="25684" y="21996"/>
                      </a:lnTo>
                      <a:lnTo>
                        <a:pt x="25671" y="21991"/>
                      </a:lnTo>
                      <a:lnTo>
                        <a:pt x="25657" y="21987"/>
                      </a:lnTo>
                      <a:lnTo>
                        <a:pt x="25643" y="21982"/>
                      </a:lnTo>
                      <a:lnTo>
                        <a:pt x="25614" y="21975"/>
                      </a:lnTo>
                      <a:lnTo>
                        <a:pt x="25586" y="21967"/>
                      </a:lnTo>
                      <a:lnTo>
                        <a:pt x="25572" y="21963"/>
                      </a:lnTo>
                      <a:lnTo>
                        <a:pt x="25559" y="21958"/>
                      </a:lnTo>
                      <a:lnTo>
                        <a:pt x="25547" y="21952"/>
                      </a:lnTo>
                      <a:lnTo>
                        <a:pt x="25535" y="21945"/>
                      </a:lnTo>
                      <a:lnTo>
                        <a:pt x="25527" y="21940"/>
                      </a:lnTo>
                      <a:lnTo>
                        <a:pt x="25521" y="21932"/>
                      </a:lnTo>
                      <a:lnTo>
                        <a:pt x="25507" y="21917"/>
                      </a:lnTo>
                      <a:lnTo>
                        <a:pt x="25499" y="21912"/>
                      </a:lnTo>
                      <a:lnTo>
                        <a:pt x="25496" y="21908"/>
                      </a:lnTo>
                      <a:lnTo>
                        <a:pt x="25491" y="21907"/>
                      </a:lnTo>
                      <a:lnTo>
                        <a:pt x="25487" y="21906"/>
                      </a:lnTo>
                      <a:lnTo>
                        <a:pt x="25483" y="21906"/>
                      </a:lnTo>
                      <a:lnTo>
                        <a:pt x="25478" y="21907"/>
                      </a:lnTo>
                      <a:lnTo>
                        <a:pt x="25473" y="21908"/>
                      </a:lnTo>
                      <a:lnTo>
                        <a:pt x="25459" y="21915"/>
                      </a:lnTo>
                      <a:lnTo>
                        <a:pt x="25445" y="21918"/>
                      </a:lnTo>
                      <a:lnTo>
                        <a:pt x="25432" y="21920"/>
                      </a:lnTo>
                      <a:lnTo>
                        <a:pt x="25418" y="21919"/>
                      </a:lnTo>
                      <a:lnTo>
                        <a:pt x="25405" y="21917"/>
                      </a:lnTo>
                      <a:lnTo>
                        <a:pt x="25392" y="21913"/>
                      </a:lnTo>
                      <a:lnTo>
                        <a:pt x="25379" y="21907"/>
                      </a:lnTo>
                      <a:lnTo>
                        <a:pt x="25366" y="21900"/>
                      </a:lnTo>
                      <a:lnTo>
                        <a:pt x="25351" y="21891"/>
                      </a:lnTo>
                      <a:lnTo>
                        <a:pt x="25341" y="21881"/>
                      </a:lnTo>
                      <a:lnTo>
                        <a:pt x="25331" y="21873"/>
                      </a:lnTo>
                      <a:lnTo>
                        <a:pt x="25322" y="21862"/>
                      </a:lnTo>
                      <a:lnTo>
                        <a:pt x="25317" y="21851"/>
                      </a:lnTo>
                      <a:lnTo>
                        <a:pt x="25312" y="21839"/>
                      </a:lnTo>
                      <a:lnTo>
                        <a:pt x="25311" y="21825"/>
                      </a:lnTo>
                      <a:lnTo>
                        <a:pt x="25312" y="21809"/>
                      </a:lnTo>
                      <a:lnTo>
                        <a:pt x="25315" y="21795"/>
                      </a:lnTo>
                      <a:lnTo>
                        <a:pt x="25315" y="21784"/>
                      </a:lnTo>
                      <a:lnTo>
                        <a:pt x="25315" y="21776"/>
                      </a:lnTo>
                      <a:lnTo>
                        <a:pt x="25313" y="21770"/>
                      </a:lnTo>
                      <a:lnTo>
                        <a:pt x="25311" y="21766"/>
                      </a:lnTo>
                      <a:lnTo>
                        <a:pt x="25309" y="21764"/>
                      </a:lnTo>
                      <a:lnTo>
                        <a:pt x="25306" y="21763"/>
                      </a:lnTo>
                      <a:lnTo>
                        <a:pt x="25302" y="21763"/>
                      </a:lnTo>
                      <a:lnTo>
                        <a:pt x="25293" y="21765"/>
                      </a:lnTo>
                      <a:lnTo>
                        <a:pt x="25281" y="21767"/>
                      </a:lnTo>
                      <a:lnTo>
                        <a:pt x="25274" y="21767"/>
                      </a:lnTo>
                      <a:lnTo>
                        <a:pt x="25268" y="21766"/>
                      </a:lnTo>
                      <a:lnTo>
                        <a:pt x="25261" y="21764"/>
                      </a:lnTo>
                      <a:lnTo>
                        <a:pt x="25255" y="21760"/>
                      </a:lnTo>
                      <a:lnTo>
                        <a:pt x="25251" y="21757"/>
                      </a:lnTo>
                      <a:lnTo>
                        <a:pt x="25248" y="21751"/>
                      </a:lnTo>
                      <a:lnTo>
                        <a:pt x="25247" y="21746"/>
                      </a:lnTo>
                      <a:lnTo>
                        <a:pt x="25247" y="21740"/>
                      </a:lnTo>
                      <a:lnTo>
                        <a:pt x="25248" y="21727"/>
                      </a:lnTo>
                      <a:lnTo>
                        <a:pt x="25252" y="21713"/>
                      </a:lnTo>
                      <a:lnTo>
                        <a:pt x="25256" y="21698"/>
                      </a:lnTo>
                      <a:lnTo>
                        <a:pt x="25257" y="21685"/>
                      </a:lnTo>
                      <a:lnTo>
                        <a:pt x="25257" y="21678"/>
                      </a:lnTo>
                      <a:lnTo>
                        <a:pt x="25256" y="21672"/>
                      </a:lnTo>
                      <a:lnTo>
                        <a:pt x="25253" y="21667"/>
                      </a:lnTo>
                      <a:lnTo>
                        <a:pt x="25249" y="21662"/>
                      </a:lnTo>
                      <a:lnTo>
                        <a:pt x="25240" y="21656"/>
                      </a:lnTo>
                      <a:lnTo>
                        <a:pt x="25230" y="21651"/>
                      </a:lnTo>
                      <a:lnTo>
                        <a:pt x="25209" y="21643"/>
                      </a:lnTo>
                      <a:lnTo>
                        <a:pt x="25198" y="21638"/>
                      </a:lnTo>
                      <a:lnTo>
                        <a:pt x="25189" y="21633"/>
                      </a:lnTo>
                      <a:lnTo>
                        <a:pt x="25180" y="21626"/>
                      </a:lnTo>
                      <a:lnTo>
                        <a:pt x="25176" y="21622"/>
                      </a:lnTo>
                      <a:lnTo>
                        <a:pt x="25172" y="21618"/>
                      </a:lnTo>
                      <a:lnTo>
                        <a:pt x="25169" y="21612"/>
                      </a:lnTo>
                      <a:lnTo>
                        <a:pt x="25167" y="21608"/>
                      </a:lnTo>
                      <a:lnTo>
                        <a:pt x="25164" y="21597"/>
                      </a:lnTo>
                      <a:lnTo>
                        <a:pt x="25159" y="21578"/>
                      </a:lnTo>
                      <a:lnTo>
                        <a:pt x="25156" y="21568"/>
                      </a:lnTo>
                      <a:lnTo>
                        <a:pt x="25154" y="21565"/>
                      </a:lnTo>
                      <a:lnTo>
                        <a:pt x="25151" y="21561"/>
                      </a:lnTo>
                      <a:lnTo>
                        <a:pt x="25146" y="21558"/>
                      </a:lnTo>
                      <a:lnTo>
                        <a:pt x="25142" y="21556"/>
                      </a:lnTo>
                      <a:lnTo>
                        <a:pt x="25137" y="21554"/>
                      </a:lnTo>
                      <a:lnTo>
                        <a:pt x="25130" y="21553"/>
                      </a:lnTo>
                      <a:lnTo>
                        <a:pt x="25117" y="21550"/>
                      </a:lnTo>
                      <a:lnTo>
                        <a:pt x="25104" y="21546"/>
                      </a:lnTo>
                      <a:lnTo>
                        <a:pt x="25092" y="21541"/>
                      </a:lnTo>
                      <a:lnTo>
                        <a:pt x="25081" y="21533"/>
                      </a:lnTo>
                      <a:lnTo>
                        <a:pt x="25072" y="21524"/>
                      </a:lnTo>
                      <a:lnTo>
                        <a:pt x="25067" y="21519"/>
                      </a:lnTo>
                      <a:lnTo>
                        <a:pt x="25064" y="21514"/>
                      </a:lnTo>
                      <a:lnTo>
                        <a:pt x="25061" y="21508"/>
                      </a:lnTo>
                      <a:lnTo>
                        <a:pt x="25058" y="21502"/>
                      </a:lnTo>
                      <a:lnTo>
                        <a:pt x="25057" y="21495"/>
                      </a:lnTo>
                      <a:lnTo>
                        <a:pt x="25056" y="21487"/>
                      </a:lnTo>
                      <a:lnTo>
                        <a:pt x="25055" y="21465"/>
                      </a:lnTo>
                      <a:lnTo>
                        <a:pt x="25053" y="21438"/>
                      </a:lnTo>
                      <a:lnTo>
                        <a:pt x="25053" y="21407"/>
                      </a:lnTo>
                      <a:lnTo>
                        <a:pt x="25054" y="21393"/>
                      </a:lnTo>
                      <a:lnTo>
                        <a:pt x="25056" y="21378"/>
                      </a:lnTo>
                      <a:lnTo>
                        <a:pt x="25058" y="21365"/>
                      </a:lnTo>
                      <a:lnTo>
                        <a:pt x="25063" y="21352"/>
                      </a:lnTo>
                      <a:lnTo>
                        <a:pt x="25069" y="21340"/>
                      </a:lnTo>
                      <a:lnTo>
                        <a:pt x="25077" y="21330"/>
                      </a:lnTo>
                      <a:lnTo>
                        <a:pt x="25081" y="21327"/>
                      </a:lnTo>
                      <a:lnTo>
                        <a:pt x="25086" y="21323"/>
                      </a:lnTo>
                      <a:lnTo>
                        <a:pt x="25091" y="21320"/>
                      </a:lnTo>
                      <a:lnTo>
                        <a:pt x="25098" y="21317"/>
                      </a:lnTo>
                      <a:lnTo>
                        <a:pt x="25104" y="21316"/>
                      </a:lnTo>
                      <a:lnTo>
                        <a:pt x="25111" y="21315"/>
                      </a:lnTo>
                      <a:lnTo>
                        <a:pt x="25118" y="21314"/>
                      </a:lnTo>
                      <a:lnTo>
                        <a:pt x="25127" y="21315"/>
                      </a:lnTo>
                      <a:lnTo>
                        <a:pt x="25149" y="21318"/>
                      </a:lnTo>
                      <a:lnTo>
                        <a:pt x="25165" y="21321"/>
                      </a:lnTo>
                      <a:lnTo>
                        <a:pt x="25182" y="21324"/>
                      </a:lnTo>
                      <a:lnTo>
                        <a:pt x="25198" y="21324"/>
                      </a:lnTo>
                      <a:lnTo>
                        <a:pt x="25204" y="21324"/>
                      </a:lnTo>
                      <a:lnTo>
                        <a:pt x="25208" y="21323"/>
                      </a:lnTo>
                      <a:lnTo>
                        <a:pt x="25211" y="21320"/>
                      </a:lnTo>
                      <a:lnTo>
                        <a:pt x="25211" y="21317"/>
                      </a:lnTo>
                      <a:lnTo>
                        <a:pt x="25209" y="21313"/>
                      </a:lnTo>
                      <a:lnTo>
                        <a:pt x="25205" y="21308"/>
                      </a:lnTo>
                      <a:lnTo>
                        <a:pt x="25194" y="21300"/>
                      </a:lnTo>
                      <a:lnTo>
                        <a:pt x="25183" y="21293"/>
                      </a:lnTo>
                      <a:lnTo>
                        <a:pt x="25163" y="21279"/>
                      </a:lnTo>
                      <a:lnTo>
                        <a:pt x="25154" y="21272"/>
                      </a:lnTo>
                      <a:lnTo>
                        <a:pt x="25145" y="21263"/>
                      </a:lnTo>
                      <a:lnTo>
                        <a:pt x="25142" y="21257"/>
                      </a:lnTo>
                      <a:lnTo>
                        <a:pt x="25139" y="21252"/>
                      </a:lnTo>
                      <a:lnTo>
                        <a:pt x="25136" y="21247"/>
                      </a:lnTo>
                      <a:lnTo>
                        <a:pt x="25134" y="21239"/>
                      </a:lnTo>
                      <a:lnTo>
                        <a:pt x="25132" y="21229"/>
                      </a:lnTo>
                      <a:lnTo>
                        <a:pt x="25131" y="21216"/>
                      </a:lnTo>
                      <a:lnTo>
                        <a:pt x="25129" y="21203"/>
                      </a:lnTo>
                      <a:lnTo>
                        <a:pt x="25127" y="21190"/>
                      </a:lnTo>
                      <a:lnTo>
                        <a:pt x="25123" y="21178"/>
                      </a:lnTo>
                      <a:lnTo>
                        <a:pt x="25120" y="21173"/>
                      </a:lnTo>
                      <a:lnTo>
                        <a:pt x="25117" y="21168"/>
                      </a:lnTo>
                      <a:lnTo>
                        <a:pt x="25113" y="21165"/>
                      </a:lnTo>
                      <a:lnTo>
                        <a:pt x="25108" y="21163"/>
                      </a:lnTo>
                      <a:lnTo>
                        <a:pt x="25103" y="21162"/>
                      </a:lnTo>
                      <a:lnTo>
                        <a:pt x="25096" y="21162"/>
                      </a:lnTo>
                      <a:lnTo>
                        <a:pt x="25088" y="21163"/>
                      </a:lnTo>
                      <a:lnTo>
                        <a:pt x="25079" y="21162"/>
                      </a:lnTo>
                      <a:lnTo>
                        <a:pt x="25073" y="21162"/>
                      </a:lnTo>
                      <a:lnTo>
                        <a:pt x="25066" y="21160"/>
                      </a:lnTo>
                      <a:lnTo>
                        <a:pt x="25061" y="21158"/>
                      </a:lnTo>
                      <a:lnTo>
                        <a:pt x="25056" y="21154"/>
                      </a:lnTo>
                      <a:lnTo>
                        <a:pt x="25052" y="21151"/>
                      </a:lnTo>
                      <a:lnTo>
                        <a:pt x="25048" y="21147"/>
                      </a:lnTo>
                      <a:lnTo>
                        <a:pt x="25041" y="21138"/>
                      </a:lnTo>
                      <a:lnTo>
                        <a:pt x="25035" y="21127"/>
                      </a:lnTo>
                      <a:lnTo>
                        <a:pt x="25028" y="21115"/>
                      </a:lnTo>
                      <a:lnTo>
                        <a:pt x="25021" y="21102"/>
                      </a:lnTo>
                      <a:lnTo>
                        <a:pt x="25014" y="21091"/>
                      </a:lnTo>
                      <a:lnTo>
                        <a:pt x="25009" y="21078"/>
                      </a:lnTo>
                      <a:lnTo>
                        <a:pt x="25003" y="21062"/>
                      </a:lnTo>
                      <a:lnTo>
                        <a:pt x="24999" y="21045"/>
                      </a:lnTo>
                      <a:lnTo>
                        <a:pt x="24994" y="21027"/>
                      </a:lnTo>
                      <a:lnTo>
                        <a:pt x="24992" y="21010"/>
                      </a:lnTo>
                      <a:lnTo>
                        <a:pt x="24992" y="20996"/>
                      </a:lnTo>
                      <a:lnTo>
                        <a:pt x="24993" y="20989"/>
                      </a:lnTo>
                      <a:lnTo>
                        <a:pt x="24996" y="20984"/>
                      </a:lnTo>
                      <a:lnTo>
                        <a:pt x="25001" y="20973"/>
                      </a:lnTo>
                      <a:lnTo>
                        <a:pt x="25008" y="20963"/>
                      </a:lnTo>
                      <a:lnTo>
                        <a:pt x="25014" y="20956"/>
                      </a:lnTo>
                      <a:lnTo>
                        <a:pt x="25023" y="20949"/>
                      </a:lnTo>
                      <a:lnTo>
                        <a:pt x="25030" y="20944"/>
                      </a:lnTo>
                      <a:lnTo>
                        <a:pt x="25040" y="20941"/>
                      </a:lnTo>
                      <a:lnTo>
                        <a:pt x="25049" y="20937"/>
                      </a:lnTo>
                      <a:lnTo>
                        <a:pt x="25058" y="20935"/>
                      </a:lnTo>
                      <a:lnTo>
                        <a:pt x="25078" y="20931"/>
                      </a:lnTo>
                      <a:lnTo>
                        <a:pt x="25096" y="20925"/>
                      </a:lnTo>
                      <a:lnTo>
                        <a:pt x="25105" y="20922"/>
                      </a:lnTo>
                      <a:lnTo>
                        <a:pt x="25114" y="20917"/>
                      </a:lnTo>
                      <a:lnTo>
                        <a:pt x="25121" y="20911"/>
                      </a:lnTo>
                      <a:lnTo>
                        <a:pt x="25129" y="20904"/>
                      </a:lnTo>
                      <a:lnTo>
                        <a:pt x="25132" y="20899"/>
                      </a:lnTo>
                      <a:lnTo>
                        <a:pt x="25133" y="20894"/>
                      </a:lnTo>
                      <a:lnTo>
                        <a:pt x="25133" y="20888"/>
                      </a:lnTo>
                      <a:lnTo>
                        <a:pt x="25132" y="20883"/>
                      </a:lnTo>
                      <a:lnTo>
                        <a:pt x="25128" y="20871"/>
                      </a:lnTo>
                      <a:lnTo>
                        <a:pt x="25121" y="20860"/>
                      </a:lnTo>
                      <a:lnTo>
                        <a:pt x="25115" y="20848"/>
                      </a:lnTo>
                      <a:lnTo>
                        <a:pt x="25112" y="20842"/>
                      </a:lnTo>
                      <a:lnTo>
                        <a:pt x="25111" y="20836"/>
                      </a:lnTo>
                      <a:lnTo>
                        <a:pt x="25109" y="20831"/>
                      </a:lnTo>
                      <a:lnTo>
                        <a:pt x="25109" y="20827"/>
                      </a:lnTo>
                      <a:lnTo>
                        <a:pt x="25112" y="20821"/>
                      </a:lnTo>
                      <a:lnTo>
                        <a:pt x="25115" y="20817"/>
                      </a:lnTo>
                      <a:lnTo>
                        <a:pt x="25119" y="20813"/>
                      </a:lnTo>
                      <a:lnTo>
                        <a:pt x="25125" y="20809"/>
                      </a:lnTo>
                      <a:lnTo>
                        <a:pt x="25134" y="20805"/>
                      </a:lnTo>
                      <a:lnTo>
                        <a:pt x="25157" y="20796"/>
                      </a:lnTo>
                      <a:lnTo>
                        <a:pt x="25168" y="20791"/>
                      </a:lnTo>
                      <a:lnTo>
                        <a:pt x="25173" y="20788"/>
                      </a:lnTo>
                      <a:lnTo>
                        <a:pt x="25178" y="20784"/>
                      </a:lnTo>
                      <a:lnTo>
                        <a:pt x="25182" y="20780"/>
                      </a:lnTo>
                      <a:lnTo>
                        <a:pt x="25185" y="20776"/>
                      </a:lnTo>
                      <a:lnTo>
                        <a:pt x="25189" y="20770"/>
                      </a:lnTo>
                      <a:lnTo>
                        <a:pt x="25190" y="20764"/>
                      </a:lnTo>
                      <a:lnTo>
                        <a:pt x="25194" y="20742"/>
                      </a:lnTo>
                      <a:lnTo>
                        <a:pt x="25196" y="20721"/>
                      </a:lnTo>
                      <a:lnTo>
                        <a:pt x="25197" y="20700"/>
                      </a:lnTo>
                      <a:lnTo>
                        <a:pt x="25200" y="20679"/>
                      </a:lnTo>
                      <a:lnTo>
                        <a:pt x="25201" y="20676"/>
                      </a:lnTo>
                      <a:lnTo>
                        <a:pt x="25203" y="20671"/>
                      </a:lnTo>
                      <a:lnTo>
                        <a:pt x="25209" y="20663"/>
                      </a:lnTo>
                      <a:lnTo>
                        <a:pt x="25216" y="20655"/>
                      </a:lnTo>
                      <a:lnTo>
                        <a:pt x="25220" y="20650"/>
                      </a:lnTo>
                      <a:lnTo>
                        <a:pt x="25223" y="20639"/>
                      </a:lnTo>
                      <a:lnTo>
                        <a:pt x="25226" y="20628"/>
                      </a:lnTo>
                      <a:lnTo>
                        <a:pt x="25226" y="20618"/>
                      </a:lnTo>
                      <a:lnTo>
                        <a:pt x="25224" y="20607"/>
                      </a:lnTo>
                      <a:lnTo>
                        <a:pt x="25220" y="20588"/>
                      </a:lnTo>
                      <a:lnTo>
                        <a:pt x="25218" y="20577"/>
                      </a:lnTo>
                      <a:lnTo>
                        <a:pt x="25217" y="20566"/>
                      </a:lnTo>
                      <a:lnTo>
                        <a:pt x="25217" y="20562"/>
                      </a:lnTo>
                      <a:lnTo>
                        <a:pt x="25218" y="20558"/>
                      </a:lnTo>
                      <a:lnTo>
                        <a:pt x="25220" y="20553"/>
                      </a:lnTo>
                      <a:lnTo>
                        <a:pt x="25223" y="20549"/>
                      </a:lnTo>
                      <a:lnTo>
                        <a:pt x="25232" y="20539"/>
                      </a:lnTo>
                      <a:lnTo>
                        <a:pt x="25243" y="20530"/>
                      </a:lnTo>
                      <a:lnTo>
                        <a:pt x="25254" y="20523"/>
                      </a:lnTo>
                      <a:lnTo>
                        <a:pt x="25266" y="20516"/>
                      </a:lnTo>
                      <a:lnTo>
                        <a:pt x="25275" y="20512"/>
                      </a:lnTo>
                      <a:lnTo>
                        <a:pt x="25284" y="20510"/>
                      </a:lnTo>
                      <a:lnTo>
                        <a:pt x="25296" y="20510"/>
                      </a:lnTo>
                      <a:lnTo>
                        <a:pt x="25309" y="20511"/>
                      </a:lnTo>
                      <a:lnTo>
                        <a:pt x="25323" y="20514"/>
                      </a:lnTo>
                      <a:lnTo>
                        <a:pt x="25338" y="20517"/>
                      </a:lnTo>
                      <a:lnTo>
                        <a:pt x="25367" y="20526"/>
                      </a:lnTo>
                      <a:lnTo>
                        <a:pt x="25390" y="20535"/>
                      </a:lnTo>
                      <a:lnTo>
                        <a:pt x="25400" y="20539"/>
                      </a:lnTo>
                      <a:lnTo>
                        <a:pt x="25410" y="20546"/>
                      </a:lnTo>
                      <a:lnTo>
                        <a:pt x="25420" y="20552"/>
                      </a:lnTo>
                      <a:lnTo>
                        <a:pt x="25430" y="20558"/>
                      </a:lnTo>
                      <a:lnTo>
                        <a:pt x="25435" y="20560"/>
                      </a:lnTo>
                      <a:lnTo>
                        <a:pt x="25439" y="20561"/>
                      </a:lnTo>
                      <a:lnTo>
                        <a:pt x="25444" y="20561"/>
                      </a:lnTo>
                      <a:lnTo>
                        <a:pt x="25449" y="20561"/>
                      </a:lnTo>
                      <a:lnTo>
                        <a:pt x="25453" y="20559"/>
                      </a:lnTo>
                      <a:lnTo>
                        <a:pt x="25457" y="20555"/>
                      </a:lnTo>
                      <a:lnTo>
                        <a:pt x="25461" y="20550"/>
                      </a:lnTo>
                      <a:lnTo>
                        <a:pt x="25465" y="20544"/>
                      </a:lnTo>
                      <a:lnTo>
                        <a:pt x="25470" y="20533"/>
                      </a:lnTo>
                      <a:lnTo>
                        <a:pt x="25474" y="20517"/>
                      </a:lnTo>
                      <a:lnTo>
                        <a:pt x="25478" y="20501"/>
                      </a:lnTo>
                      <a:lnTo>
                        <a:pt x="25482" y="20483"/>
                      </a:lnTo>
                      <a:lnTo>
                        <a:pt x="25482" y="20474"/>
                      </a:lnTo>
                      <a:lnTo>
                        <a:pt x="25481" y="20466"/>
                      </a:lnTo>
                      <a:lnTo>
                        <a:pt x="25479" y="20459"/>
                      </a:lnTo>
                      <a:lnTo>
                        <a:pt x="25477" y="20451"/>
                      </a:lnTo>
                      <a:lnTo>
                        <a:pt x="25474" y="20446"/>
                      </a:lnTo>
                      <a:lnTo>
                        <a:pt x="25470" y="20441"/>
                      </a:lnTo>
                      <a:lnTo>
                        <a:pt x="25464" y="20437"/>
                      </a:lnTo>
                      <a:lnTo>
                        <a:pt x="25457" y="20436"/>
                      </a:lnTo>
                      <a:lnTo>
                        <a:pt x="25432" y="20433"/>
                      </a:lnTo>
                      <a:lnTo>
                        <a:pt x="25420" y="20432"/>
                      </a:lnTo>
                      <a:lnTo>
                        <a:pt x="25410" y="20428"/>
                      </a:lnTo>
                      <a:lnTo>
                        <a:pt x="25405" y="20426"/>
                      </a:lnTo>
                      <a:lnTo>
                        <a:pt x="25400" y="20424"/>
                      </a:lnTo>
                      <a:lnTo>
                        <a:pt x="25396" y="20421"/>
                      </a:lnTo>
                      <a:lnTo>
                        <a:pt x="25393" y="20416"/>
                      </a:lnTo>
                      <a:lnTo>
                        <a:pt x="25389" y="20412"/>
                      </a:lnTo>
                      <a:lnTo>
                        <a:pt x="25387" y="20407"/>
                      </a:lnTo>
                      <a:lnTo>
                        <a:pt x="25386" y="20400"/>
                      </a:lnTo>
                      <a:lnTo>
                        <a:pt x="25386" y="20393"/>
                      </a:lnTo>
                      <a:lnTo>
                        <a:pt x="25385" y="20376"/>
                      </a:lnTo>
                      <a:lnTo>
                        <a:pt x="25384" y="20362"/>
                      </a:lnTo>
                      <a:lnTo>
                        <a:pt x="25381" y="20350"/>
                      </a:lnTo>
                      <a:lnTo>
                        <a:pt x="25377" y="20337"/>
                      </a:lnTo>
                      <a:lnTo>
                        <a:pt x="25373" y="20325"/>
                      </a:lnTo>
                      <a:lnTo>
                        <a:pt x="25367" y="20314"/>
                      </a:lnTo>
                      <a:lnTo>
                        <a:pt x="25359" y="20301"/>
                      </a:lnTo>
                      <a:lnTo>
                        <a:pt x="25350" y="20288"/>
                      </a:lnTo>
                      <a:lnTo>
                        <a:pt x="25333" y="20267"/>
                      </a:lnTo>
                      <a:lnTo>
                        <a:pt x="25324" y="20257"/>
                      </a:lnTo>
                      <a:lnTo>
                        <a:pt x="25317" y="20246"/>
                      </a:lnTo>
                      <a:lnTo>
                        <a:pt x="25309" y="20235"/>
                      </a:lnTo>
                      <a:lnTo>
                        <a:pt x="25304" y="20223"/>
                      </a:lnTo>
                      <a:lnTo>
                        <a:pt x="25300" y="20209"/>
                      </a:lnTo>
                      <a:lnTo>
                        <a:pt x="25298" y="20194"/>
                      </a:lnTo>
                      <a:lnTo>
                        <a:pt x="25298" y="20189"/>
                      </a:lnTo>
                      <a:lnTo>
                        <a:pt x="25299" y="20182"/>
                      </a:lnTo>
                      <a:lnTo>
                        <a:pt x="25302" y="20177"/>
                      </a:lnTo>
                      <a:lnTo>
                        <a:pt x="25305" y="20171"/>
                      </a:lnTo>
                      <a:lnTo>
                        <a:pt x="25311" y="20160"/>
                      </a:lnTo>
                      <a:lnTo>
                        <a:pt x="25320" y="20151"/>
                      </a:lnTo>
                      <a:lnTo>
                        <a:pt x="25338" y="20130"/>
                      </a:lnTo>
                      <a:lnTo>
                        <a:pt x="25346" y="20120"/>
                      </a:lnTo>
                      <a:lnTo>
                        <a:pt x="25353" y="20110"/>
                      </a:lnTo>
                      <a:lnTo>
                        <a:pt x="25359" y="20093"/>
                      </a:lnTo>
                      <a:lnTo>
                        <a:pt x="25361" y="20088"/>
                      </a:lnTo>
                      <a:lnTo>
                        <a:pt x="25362" y="20082"/>
                      </a:lnTo>
                      <a:lnTo>
                        <a:pt x="25363" y="20078"/>
                      </a:lnTo>
                      <a:lnTo>
                        <a:pt x="25362" y="20075"/>
                      </a:lnTo>
                      <a:lnTo>
                        <a:pt x="25360" y="20071"/>
                      </a:lnTo>
                      <a:lnTo>
                        <a:pt x="25358" y="20070"/>
                      </a:lnTo>
                      <a:lnTo>
                        <a:pt x="25355" y="20068"/>
                      </a:lnTo>
                      <a:lnTo>
                        <a:pt x="25351" y="20067"/>
                      </a:lnTo>
                      <a:lnTo>
                        <a:pt x="25342" y="20066"/>
                      </a:lnTo>
                      <a:lnTo>
                        <a:pt x="25329" y="20066"/>
                      </a:lnTo>
                      <a:lnTo>
                        <a:pt x="25315" y="20065"/>
                      </a:lnTo>
                      <a:lnTo>
                        <a:pt x="25282" y="20061"/>
                      </a:lnTo>
                      <a:lnTo>
                        <a:pt x="25265" y="20057"/>
                      </a:lnTo>
                      <a:lnTo>
                        <a:pt x="25249" y="20053"/>
                      </a:lnTo>
                      <a:lnTo>
                        <a:pt x="25233" y="20046"/>
                      </a:lnTo>
                      <a:lnTo>
                        <a:pt x="25218" y="20040"/>
                      </a:lnTo>
                      <a:lnTo>
                        <a:pt x="25204" y="20031"/>
                      </a:lnTo>
                      <a:lnTo>
                        <a:pt x="25191" y="20020"/>
                      </a:lnTo>
                      <a:lnTo>
                        <a:pt x="25179" y="20011"/>
                      </a:lnTo>
                      <a:lnTo>
                        <a:pt x="25173" y="20007"/>
                      </a:lnTo>
                      <a:lnTo>
                        <a:pt x="25169" y="20005"/>
                      </a:lnTo>
                      <a:lnTo>
                        <a:pt x="25165" y="20004"/>
                      </a:lnTo>
                      <a:lnTo>
                        <a:pt x="25160" y="20004"/>
                      </a:lnTo>
                      <a:lnTo>
                        <a:pt x="25157" y="20004"/>
                      </a:lnTo>
                      <a:lnTo>
                        <a:pt x="25154" y="20006"/>
                      </a:lnTo>
                      <a:lnTo>
                        <a:pt x="25151" y="20008"/>
                      </a:lnTo>
                      <a:lnTo>
                        <a:pt x="25147" y="20012"/>
                      </a:lnTo>
                      <a:lnTo>
                        <a:pt x="25143" y="20019"/>
                      </a:lnTo>
                      <a:lnTo>
                        <a:pt x="25139" y="20028"/>
                      </a:lnTo>
                      <a:lnTo>
                        <a:pt x="25134" y="20039"/>
                      </a:lnTo>
                      <a:lnTo>
                        <a:pt x="25131" y="20048"/>
                      </a:lnTo>
                      <a:lnTo>
                        <a:pt x="25126" y="20053"/>
                      </a:lnTo>
                      <a:lnTo>
                        <a:pt x="25120" y="20056"/>
                      </a:lnTo>
                      <a:lnTo>
                        <a:pt x="25115" y="20058"/>
                      </a:lnTo>
                      <a:lnTo>
                        <a:pt x="25108" y="20058"/>
                      </a:lnTo>
                      <a:lnTo>
                        <a:pt x="25101" y="20057"/>
                      </a:lnTo>
                      <a:lnTo>
                        <a:pt x="25093" y="20055"/>
                      </a:lnTo>
                      <a:lnTo>
                        <a:pt x="25086" y="20052"/>
                      </a:lnTo>
                      <a:lnTo>
                        <a:pt x="25070" y="20042"/>
                      </a:lnTo>
                      <a:lnTo>
                        <a:pt x="25055" y="20032"/>
                      </a:lnTo>
                      <a:lnTo>
                        <a:pt x="25042" y="20024"/>
                      </a:lnTo>
                      <a:lnTo>
                        <a:pt x="25031" y="20017"/>
                      </a:lnTo>
                      <a:lnTo>
                        <a:pt x="25023" y="20014"/>
                      </a:lnTo>
                      <a:lnTo>
                        <a:pt x="25013" y="20011"/>
                      </a:lnTo>
                      <a:lnTo>
                        <a:pt x="24996" y="20006"/>
                      </a:lnTo>
                      <a:lnTo>
                        <a:pt x="24978" y="20003"/>
                      </a:lnTo>
                      <a:lnTo>
                        <a:pt x="24960" y="19999"/>
                      </a:lnTo>
                      <a:lnTo>
                        <a:pt x="24948" y="19994"/>
                      </a:lnTo>
                      <a:lnTo>
                        <a:pt x="24936" y="19988"/>
                      </a:lnTo>
                      <a:lnTo>
                        <a:pt x="24925" y="19980"/>
                      </a:lnTo>
                      <a:lnTo>
                        <a:pt x="24914" y="19973"/>
                      </a:lnTo>
                      <a:lnTo>
                        <a:pt x="24903" y="19965"/>
                      </a:lnTo>
                      <a:lnTo>
                        <a:pt x="24891" y="19957"/>
                      </a:lnTo>
                      <a:lnTo>
                        <a:pt x="24879" y="19952"/>
                      </a:lnTo>
                      <a:lnTo>
                        <a:pt x="24866" y="19947"/>
                      </a:lnTo>
                      <a:lnTo>
                        <a:pt x="24861" y="19944"/>
                      </a:lnTo>
                      <a:lnTo>
                        <a:pt x="24857" y="19942"/>
                      </a:lnTo>
                      <a:lnTo>
                        <a:pt x="24853" y="19939"/>
                      </a:lnTo>
                      <a:lnTo>
                        <a:pt x="24851" y="19937"/>
                      </a:lnTo>
                      <a:lnTo>
                        <a:pt x="24850" y="19934"/>
                      </a:lnTo>
                      <a:lnTo>
                        <a:pt x="24850" y="19930"/>
                      </a:lnTo>
                      <a:lnTo>
                        <a:pt x="24851" y="19923"/>
                      </a:lnTo>
                      <a:lnTo>
                        <a:pt x="24853" y="19914"/>
                      </a:lnTo>
                      <a:lnTo>
                        <a:pt x="24855" y="19906"/>
                      </a:lnTo>
                      <a:lnTo>
                        <a:pt x="24855" y="19902"/>
                      </a:lnTo>
                      <a:lnTo>
                        <a:pt x="24852" y="19898"/>
                      </a:lnTo>
                      <a:lnTo>
                        <a:pt x="24850" y="19893"/>
                      </a:lnTo>
                      <a:lnTo>
                        <a:pt x="24846" y="19889"/>
                      </a:lnTo>
                      <a:lnTo>
                        <a:pt x="24836" y="19881"/>
                      </a:lnTo>
                      <a:lnTo>
                        <a:pt x="24825" y="19874"/>
                      </a:lnTo>
                      <a:lnTo>
                        <a:pt x="24801" y="19861"/>
                      </a:lnTo>
                      <a:lnTo>
                        <a:pt x="24789" y="19854"/>
                      </a:lnTo>
                      <a:lnTo>
                        <a:pt x="24779" y="19847"/>
                      </a:lnTo>
                      <a:lnTo>
                        <a:pt x="24769" y="19837"/>
                      </a:lnTo>
                      <a:lnTo>
                        <a:pt x="24764" y="19833"/>
                      </a:lnTo>
                      <a:lnTo>
                        <a:pt x="24761" y="19827"/>
                      </a:lnTo>
                      <a:lnTo>
                        <a:pt x="24757" y="19819"/>
                      </a:lnTo>
                      <a:lnTo>
                        <a:pt x="24753" y="19808"/>
                      </a:lnTo>
                      <a:lnTo>
                        <a:pt x="24750" y="19797"/>
                      </a:lnTo>
                      <a:lnTo>
                        <a:pt x="24748" y="19786"/>
                      </a:lnTo>
                      <a:lnTo>
                        <a:pt x="24749" y="19775"/>
                      </a:lnTo>
                      <a:lnTo>
                        <a:pt x="24750" y="19765"/>
                      </a:lnTo>
                      <a:lnTo>
                        <a:pt x="24753" y="19760"/>
                      </a:lnTo>
                      <a:lnTo>
                        <a:pt x="24755" y="19756"/>
                      </a:lnTo>
                      <a:lnTo>
                        <a:pt x="24758" y="19751"/>
                      </a:lnTo>
                      <a:lnTo>
                        <a:pt x="24762" y="19748"/>
                      </a:lnTo>
                      <a:lnTo>
                        <a:pt x="24773" y="19737"/>
                      </a:lnTo>
                      <a:lnTo>
                        <a:pt x="24782" y="19727"/>
                      </a:lnTo>
                      <a:lnTo>
                        <a:pt x="24787" y="19719"/>
                      </a:lnTo>
                      <a:lnTo>
                        <a:pt x="24792" y="19709"/>
                      </a:lnTo>
                      <a:lnTo>
                        <a:pt x="24794" y="19699"/>
                      </a:lnTo>
                      <a:lnTo>
                        <a:pt x="24794" y="19687"/>
                      </a:lnTo>
                      <a:lnTo>
                        <a:pt x="24793" y="19674"/>
                      </a:lnTo>
                      <a:lnTo>
                        <a:pt x="24789" y="19659"/>
                      </a:lnTo>
                      <a:lnTo>
                        <a:pt x="24783" y="19632"/>
                      </a:lnTo>
                      <a:lnTo>
                        <a:pt x="24775" y="19605"/>
                      </a:lnTo>
                      <a:lnTo>
                        <a:pt x="24771" y="19592"/>
                      </a:lnTo>
                      <a:lnTo>
                        <a:pt x="24766" y="19579"/>
                      </a:lnTo>
                      <a:lnTo>
                        <a:pt x="24760" y="19566"/>
                      </a:lnTo>
                      <a:lnTo>
                        <a:pt x="24753" y="19554"/>
                      </a:lnTo>
                      <a:lnTo>
                        <a:pt x="24747" y="19547"/>
                      </a:lnTo>
                      <a:lnTo>
                        <a:pt x="24741" y="19541"/>
                      </a:lnTo>
                      <a:lnTo>
                        <a:pt x="24735" y="19536"/>
                      </a:lnTo>
                      <a:lnTo>
                        <a:pt x="24730" y="19532"/>
                      </a:lnTo>
                      <a:lnTo>
                        <a:pt x="24723" y="19530"/>
                      </a:lnTo>
                      <a:lnTo>
                        <a:pt x="24717" y="19528"/>
                      </a:lnTo>
                      <a:lnTo>
                        <a:pt x="24710" y="19527"/>
                      </a:lnTo>
                      <a:lnTo>
                        <a:pt x="24704" y="19526"/>
                      </a:lnTo>
                      <a:lnTo>
                        <a:pt x="24690" y="19526"/>
                      </a:lnTo>
                      <a:lnTo>
                        <a:pt x="24674" y="19528"/>
                      </a:lnTo>
                      <a:lnTo>
                        <a:pt x="24643" y="19534"/>
                      </a:lnTo>
                      <a:lnTo>
                        <a:pt x="24639" y="19534"/>
                      </a:lnTo>
                      <a:lnTo>
                        <a:pt x="24634" y="19534"/>
                      </a:lnTo>
                      <a:lnTo>
                        <a:pt x="24630" y="19534"/>
                      </a:lnTo>
                      <a:lnTo>
                        <a:pt x="24626" y="19532"/>
                      </a:lnTo>
                      <a:lnTo>
                        <a:pt x="24619" y="19528"/>
                      </a:lnTo>
                      <a:lnTo>
                        <a:pt x="24613" y="19521"/>
                      </a:lnTo>
                      <a:lnTo>
                        <a:pt x="24607" y="19514"/>
                      </a:lnTo>
                      <a:lnTo>
                        <a:pt x="24603" y="19504"/>
                      </a:lnTo>
                      <a:lnTo>
                        <a:pt x="24598" y="19493"/>
                      </a:lnTo>
                      <a:lnTo>
                        <a:pt x="24595" y="19482"/>
                      </a:lnTo>
                      <a:lnTo>
                        <a:pt x="24590" y="19458"/>
                      </a:lnTo>
                      <a:lnTo>
                        <a:pt x="24587" y="19436"/>
                      </a:lnTo>
                      <a:lnTo>
                        <a:pt x="24582" y="19400"/>
                      </a:lnTo>
                      <a:lnTo>
                        <a:pt x="24581" y="19391"/>
                      </a:lnTo>
                      <a:lnTo>
                        <a:pt x="24578" y="19383"/>
                      </a:lnTo>
                      <a:lnTo>
                        <a:pt x="24574" y="19377"/>
                      </a:lnTo>
                      <a:lnTo>
                        <a:pt x="24570" y="19370"/>
                      </a:lnTo>
                      <a:lnTo>
                        <a:pt x="24561" y="19357"/>
                      </a:lnTo>
                      <a:lnTo>
                        <a:pt x="24557" y="19350"/>
                      </a:lnTo>
                      <a:lnTo>
                        <a:pt x="24554" y="19342"/>
                      </a:lnTo>
                      <a:lnTo>
                        <a:pt x="24551" y="19330"/>
                      </a:lnTo>
                      <a:lnTo>
                        <a:pt x="24549" y="19317"/>
                      </a:lnTo>
                      <a:lnTo>
                        <a:pt x="24547" y="19311"/>
                      </a:lnTo>
                      <a:lnTo>
                        <a:pt x="24545" y="19305"/>
                      </a:lnTo>
                      <a:lnTo>
                        <a:pt x="24542" y="19300"/>
                      </a:lnTo>
                      <a:lnTo>
                        <a:pt x="24539" y="19296"/>
                      </a:lnTo>
                      <a:lnTo>
                        <a:pt x="24518" y="19279"/>
                      </a:lnTo>
                      <a:lnTo>
                        <a:pt x="24508" y="19271"/>
                      </a:lnTo>
                      <a:lnTo>
                        <a:pt x="24504" y="19265"/>
                      </a:lnTo>
                      <a:lnTo>
                        <a:pt x="24500" y="19260"/>
                      </a:lnTo>
                      <a:lnTo>
                        <a:pt x="24501" y="19256"/>
                      </a:lnTo>
                      <a:lnTo>
                        <a:pt x="24503" y="19253"/>
                      </a:lnTo>
                      <a:lnTo>
                        <a:pt x="24513" y="19241"/>
                      </a:lnTo>
                      <a:lnTo>
                        <a:pt x="24529" y="19226"/>
                      </a:lnTo>
                      <a:lnTo>
                        <a:pt x="24549" y="19210"/>
                      </a:lnTo>
                      <a:lnTo>
                        <a:pt x="24588" y="19178"/>
                      </a:lnTo>
                      <a:lnTo>
                        <a:pt x="24614" y="19158"/>
                      </a:lnTo>
                      <a:lnTo>
                        <a:pt x="24627" y="19148"/>
                      </a:lnTo>
                      <a:lnTo>
                        <a:pt x="24640" y="19141"/>
                      </a:lnTo>
                      <a:lnTo>
                        <a:pt x="24651" y="19138"/>
                      </a:lnTo>
                      <a:lnTo>
                        <a:pt x="24663" y="19137"/>
                      </a:lnTo>
                      <a:lnTo>
                        <a:pt x="24673" y="19138"/>
                      </a:lnTo>
                      <a:lnTo>
                        <a:pt x="24685" y="19139"/>
                      </a:lnTo>
                      <a:lnTo>
                        <a:pt x="24713" y="19145"/>
                      </a:lnTo>
                      <a:lnTo>
                        <a:pt x="24727" y="19146"/>
                      </a:lnTo>
                      <a:lnTo>
                        <a:pt x="24736" y="19145"/>
                      </a:lnTo>
                      <a:lnTo>
                        <a:pt x="24745" y="19143"/>
                      </a:lnTo>
                      <a:lnTo>
                        <a:pt x="24753" y="19138"/>
                      </a:lnTo>
                      <a:lnTo>
                        <a:pt x="24769" y="19127"/>
                      </a:lnTo>
                      <a:lnTo>
                        <a:pt x="24778" y="19122"/>
                      </a:lnTo>
                      <a:lnTo>
                        <a:pt x="24788" y="19118"/>
                      </a:lnTo>
                      <a:lnTo>
                        <a:pt x="24798" y="19114"/>
                      </a:lnTo>
                      <a:lnTo>
                        <a:pt x="24809" y="19112"/>
                      </a:lnTo>
                      <a:lnTo>
                        <a:pt x="24821" y="19111"/>
                      </a:lnTo>
                      <a:lnTo>
                        <a:pt x="24835" y="19111"/>
                      </a:lnTo>
                      <a:lnTo>
                        <a:pt x="24848" y="19112"/>
                      </a:lnTo>
                      <a:lnTo>
                        <a:pt x="24863" y="19113"/>
                      </a:lnTo>
                      <a:lnTo>
                        <a:pt x="24877" y="19115"/>
                      </a:lnTo>
                      <a:lnTo>
                        <a:pt x="24893" y="19119"/>
                      </a:lnTo>
                      <a:lnTo>
                        <a:pt x="24907" y="19123"/>
                      </a:lnTo>
                      <a:lnTo>
                        <a:pt x="24921" y="19127"/>
                      </a:lnTo>
                      <a:lnTo>
                        <a:pt x="24934" y="19133"/>
                      </a:lnTo>
                      <a:lnTo>
                        <a:pt x="24946" y="19138"/>
                      </a:lnTo>
                      <a:lnTo>
                        <a:pt x="24957" y="19146"/>
                      </a:lnTo>
                      <a:lnTo>
                        <a:pt x="24965" y="19152"/>
                      </a:lnTo>
                      <a:lnTo>
                        <a:pt x="24972" y="19161"/>
                      </a:lnTo>
                      <a:lnTo>
                        <a:pt x="24977" y="19170"/>
                      </a:lnTo>
                      <a:lnTo>
                        <a:pt x="24980" y="19175"/>
                      </a:lnTo>
                      <a:lnTo>
                        <a:pt x="24985" y="19181"/>
                      </a:lnTo>
                      <a:lnTo>
                        <a:pt x="24989" y="19185"/>
                      </a:lnTo>
                      <a:lnTo>
                        <a:pt x="24993" y="19188"/>
                      </a:lnTo>
                      <a:lnTo>
                        <a:pt x="24999" y="19191"/>
                      </a:lnTo>
                      <a:lnTo>
                        <a:pt x="25004" y="19192"/>
                      </a:lnTo>
                      <a:lnTo>
                        <a:pt x="25011" y="19194"/>
                      </a:lnTo>
                      <a:lnTo>
                        <a:pt x="25017" y="19194"/>
                      </a:lnTo>
                      <a:lnTo>
                        <a:pt x="25030" y="19192"/>
                      </a:lnTo>
                      <a:lnTo>
                        <a:pt x="25044" y="19188"/>
                      </a:lnTo>
                      <a:lnTo>
                        <a:pt x="25057" y="19183"/>
                      </a:lnTo>
                      <a:lnTo>
                        <a:pt x="25070" y="19174"/>
                      </a:lnTo>
                      <a:lnTo>
                        <a:pt x="25082" y="19165"/>
                      </a:lnTo>
                      <a:lnTo>
                        <a:pt x="25092" y="19156"/>
                      </a:lnTo>
                      <a:lnTo>
                        <a:pt x="25101" y="19145"/>
                      </a:lnTo>
                      <a:lnTo>
                        <a:pt x="25106" y="19134"/>
                      </a:lnTo>
                      <a:lnTo>
                        <a:pt x="25108" y="19127"/>
                      </a:lnTo>
                      <a:lnTo>
                        <a:pt x="25109" y="19122"/>
                      </a:lnTo>
                      <a:lnTo>
                        <a:pt x="25109" y="19116"/>
                      </a:lnTo>
                      <a:lnTo>
                        <a:pt x="25108" y="19111"/>
                      </a:lnTo>
                      <a:lnTo>
                        <a:pt x="25106" y="19107"/>
                      </a:lnTo>
                      <a:lnTo>
                        <a:pt x="25104" y="19101"/>
                      </a:lnTo>
                      <a:lnTo>
                        <a:pt x="25100" y="19097"/>
                      </a:lnTo>
                      <a:lnTo>
                        <a:pt x="25094" y="19093"/>
                      </a:lnTo>
                      <a:lnTo>
                        <a:pt x="25085" y="19085"/>
                      </a:lnTo>
                      <a:lnTo>
                        <a:pt x="25078" y="19080"/>
                      </a:lnTo>
                      <a:lnTo>
                        <a:pt x="25070" y="19074"/>
                      </a:lnTo>
                      <a:lnTo>
                        <a:pt x="25066" y="19069"/>
                      </a:lnTo>
                      <a:lnTo>
                        <a:pt x="25065" y="19065"/>
                      </a:lnTo>
                      <a:lnTo>
                        <a:pt x="25065" y="19064"/>
                      </a:lnTo>
                      <a:lnTo>
                        <a:pt x="25066" y="19062"/>
                      </a:lnTo>
                      <a:lnTo>
                        <a:pt x="25068" y="19062"/>
                      </a:lnTo>
                      <a:lnTo>
                        <a:pt x="25073" y="19061"/>
                      </a:lnTo>
                      <a:lnTo>
                        <a:pt x="25079" y="19062"/>
                      </a:lnTo>
                      <a:lnTo>
                        <a:pt x="25095" y="19065"/>
                      </a:lnTo>
                      <a:lnTo>
                        <a:pt x="25111" y="19069"/>
                      </a:lnTo>
                      <a:lnTo>
                        <a:pt x="25124" y="19072"/>
                      </a:lnTo>
                      <a:lnTo>
                        <a:pt x="25137" y="19074"/>
                      </a:lnTo>
                      <a:lnTo>
                        <a:pt x="25143" y="19074"/>
                      </a:lnTo>
                      <a:lnTo>
                        <a:pt x="25149" y="19074"/>
                      </a:lnTo>
                      <a:lnTo>
                        <a:pt x="25155" y="19073"/>
                      </a:lnTo>
                      <a:lnTo>
                        <a:pt x="25160" y="19071"/>
                      </a:lnTo>
                      <a:lnTo>
                        <a:pt x="25167" y="19068"/>
                      </a:lnTo>
                      <a:lnTo>
                        <a:pt x="25172" y="19063"/>
                      </a:lnTo>
                      <a:lnTo>
                        <a:pt x="25179" y="19058"/>
                      </a:lnTo>
                      <a:lnTo>
                        <a:pt x="25185" y="19051"/>
                      </a:lnTo>
                      <a:lnTo>
                        <a:pt x="25190" y="19044"/>
                      </a:lnTo>
                      <a:lnTo>
                        <a:pt x="25194" y="19034"/>
                      </a:lnTo>
                      <a:lnTo>
                        <a:pt x="25197" y="19023"/>
                      </a:lnTo>
                      <a:lnTo>
                        <a:pt x="25201" y="19012"/>
                      </a:lnTo>
                      <a:lnTo>
                        <a:pt x="25204" y="18990"/>
                      </a:lnTo>
                      <a:lnTo>
                        <a:pt x="25207" y="18969"/>
                      </a:lnTo>
                      <a:lnTo>
                        <a:pt x="25210" y="18953"/>
                      </a:lnTo>
                      <a:lnTo>
                        <a:pt x="25211" y="18946"/>
                      </a:lnTo>
                      <a:lnTo>
                        <a:pt x="25214" y="18942"/>
                      </a:lnTo>
                      <a:lnTo>
                        <a:pt x="25216" y="18937"/>
                      </a:lnTo>
                      <a:lnTo>
                        <a:pt x="25219" y="18935"/>
                      </a:lnTo>
                      <a:lnTo>
                        <a:pt x="25222" y="18934"/>
                      </a:lnTo>
                      <a:lnTo>
                        <a:pt x="25226" y="18933"/>
                      </a:lnTo>
                      <a:lnTo>
                        <a:pt x="25234" y="18933"/>
                      </a:lnTo>
                      <a:lnTo>
                        <a:pt x="25245" y="18935"/>
                      </a:lnTo>
                      <a:lnTo>
                        <a:pt x="25258" y="18936"/>
                      </a:lnTo>
                      <a:lnTo>
                        <a:pt x="25273" y="18936"/>
                      </a:lnTo>
                      <a:lnTo>
                        <a:pt x="25282" y="18935"/>
                      </a:lnTo>
                      <a:lnTo>
                        <a:pt x="25288" y="18932"/>
                      </a:lnTo>
                      <a:lnTo>
                        <a:pt x="25302" y="18924"/>
                      </a:lnTo>
                      <a:lnTo>
                        <a:pt x="25307" y="18921"/>
                      </a:lnTo>
                      <a:lnTo>
                        <a:pt x="25313" y="18919"/>
                      </a:lnTo>
                      <a:lnTo>
                        <a:pt x="25320" y="18919"/>
                      </a:lnTo>
                      <a:lnTo>
                        <a:pt x="25323" y="18920"/>
                      </a:lnTo>
                      <a:lnTo>
                        <a:pt x="25326" y="18921"/>
                      </a:lnTo>
                      <a:lnTo>
                        <a:pt x="25333" y="18924"/>
                      </a:lnTo>
                      <a:lnTo>
                        <a:pt x="25339" y="18926"/>
                      </a:lnTo>
                      <a:lnTo>
                        <a:pt x="25345" y="18926"/>
                      </a:lnTo>
                      <a:lnTo>
                        <a:pt x="25350" y="18926"/>
                      </a:lnTo>
                      <a:lnTo>
                        <a:pt x="25356" y="18923"/>
                      </a:lnTo>
                      <a:lnTo>
                        <a:pt x="25360" y="18921"/>
                      </a:lnTo>
                      <a:lnTo>
                        <a:pt x="25370" y="18916"/>
                      </a:lnTo>
                      <a:lnTo>
                        <a:pt x="25380" y="18910"/>
                      </a:lnTo>
                      <a:lnTo>
                        <a:pt x="25385" y="18909"/>
                      </a:lnTo>
                      <a:lnTo>
                        <a:pt x="25390" y="18908"/>
                      </a:lnTo>
                      <a:lnTo>
                        <a:pt x="25396" y="18908"/>
                      </a:lnTo>
                      <a:lnTo>
                        <a:pt x="25402" y="18910"/>
                      </a:lnTo>
                      <a:lnTo>
                        <a:pt x="25409" y="18912"/>
                      </a:lnTo>
                      <a:lnTo>
                        <a:pt x="25417" y="18918"/>
                      </a:lnTo>
                      <a:lnTo>
                        <a:pt x="25432" y="18928"/>
                      </a:lnTo>
                      <a:lnTo>
                        <a:pt x="25439" y="18932"/>
                      </a:lnTo>
                      <a:lnTo>
                        <a:pt x="25445" y="18934"/>
                      </a:lnTo>
                      <a:lnTo>
                        <a:pt x="25450" y="18935"/>
                      </a:lnTo>
                      <a:lnTo>
                        <a:pt x="25456" y="18935"/>
                      </a:lnTo>
                      <a:lnTo>
                        <a:pt x="25460" y="18935"/>
                      </a:lnTo>
                      <a:lnTo>
                        <a:pt x="25464" y="18933"/>
                      </a:lnTo>
                      <a:lnTo>
                        <a:pt x="25468" y="18931"/>
                      </a:lnTo>
                      <a:lnTo>
                        <a:pt x="25471" y="18929"/>
                      </a:lnTo>
                      <a:lnTo>
                        <a:pt x="25476" y="18921"/>
                      </a:lnTo>
                      <a:lnTo>
                        <a:pt x="25481" y="18911"/>
                      </a:lnTo>
                      <a:lnTo>
                        <a:pt x="25485" y="18901"/>
                      </a:lnTo>
                      <a:lnTo>
                        <a:pt x="25494" y="18877"/>
                      </a:lnTo>
                      <a:lnTo>
                        <a:pt x="25498" y="18865"/>
                      </a:lnTo>
                      <a:lnTo>
                        <a:pt x="25503" y="18853"/>
                      </a:lnTo>
                      <a:lnTo>
                        <a:pt x="25510" y="18843"/>
                      </a:lnTo>
                      <a:lnTo>
                        <a:pt x="25514" y="18839"/>
                      </a:lnTo>
                      <a:lnTo>
                        <a:pt x="25519" y="18835"/>
                      </a:lnTo>
                      <a:lnTo>
                        <a:pt x="25523" y="18832"/>
                      </a:lnTo>
                      <a:lnTo>
                        <a:pt x="25528" y="18830"/>
                      </a:lnTo>
                      <a:lnTo>
                        <a:pt x="25535" y="18828"/>
                      </a:lnTo>
                      <a:lnTo>
                        <a:pt x="25541" y="18827"/>
                      </a:lnTo>
                      <a:lnTo>
                        <a:pt x="25550" y="18827"/>
                      </a:lnTo>
                      <a:lnTo>
                        <a:pt x="25558" y="18825"/>
                      </a:lnTo>
                      <a:lnTo>
                        <a:pt x="25564" y="18822"/>
                      </a:lnTo>
                      <a:lnTo>
                        <a:pt x="25569" y="18819"/>
                      </a:lnTo>
                      <a:lnTo>
                        <a:pt x="25575" y="18815"/>
                      </a:lnTo>
                      <a:lnTo>
                        <a:pt x="25579" y="18810"/>
                      </a:lnTo>
                      <a:lnTo>
                        <a:pt x="25581" y="18805"/>
                      </a:lnTo>
                      <a:lnTo>
                        <a:pt x="25585" y="18800"/>
                      </a:lnTo>
                      <a:lnTo>
                        <a:pt x="25586" y="18793"/>
                      </a:lnTo>
                      <a:lnTo>
                        <a:pt x="25587" y="18787"/>
                      </a:lnTo>
                      <a:lnTo>
                        <a:pt x="25588" y="18772"/>
                      </a:lnTo>
                      <a:lnTo>
                        <a:pt x="25587" y="18756"/>
                      </a:lnTo>
                      <a:lnTo>
                        <a:pt x="25584" y="18740"/>
                      </a:lnTo>
                      <a:lnTo>
                        <a:pt x="25579" y="18723"/>
                      </a:lnTo>
                      <a:lnTo>
                        <a:pt x="25575" y="18705"/>
                      </a:lnTo>
                      <a:lnTo>
                        <a:pt x="25564" y="18670"/>
                      </a:lnTo>
                      <a:lnTo>
                        <a:pt x="25555" y="18639"/>
                      </a:lnTo>
                      <a:lnTo>
                        <a:pt x="25552" y="18626"/>
                      </a:lnTo>
                      <a:lnTo>
                        <a:pt x="25551" y="18614"/>
                      </a:lnTo>
                      <a:lnTo>
                        <a:pt x="25552" y="18602"/>
                      </a:lnTo>
                      <a:lnTo>
                        <a:pt x="25554" y="18591"/>
                      </a:lnTo>
                      <a:lnTo>
                        <a:pt x="25556" y="18582"/>
                      </a:lnTo>
                      <a:lnTo>
                        <a:pt x="25561" y="18572"/>
                      </a:lnTo>
                      <a:lnTo>
                        <a:pt x="25566" y="18562"/>
                      </a:lnTo>
                      <a:lnTo>
                        <a:pt x="25573" y="18554"/>
                      </a:lnTo>
                      <a:lnTo>
                        <a:pt x="25579" y="18546"/>
                      </a:lnTo>
                      <a:lnTo>
                        <a:pt x="25587" y="18539"/>
                      </a:lnTo>
                      <a:lnTo>
                        <a:pt x="25596" y="18533"/>
                      </a:lnTo>
                      <a:lnTo>
                        <a:pt x="25604" y="18527"/>
                      </a:lnTo>
                      <a:lnTo>
                        <a:pt x="25614" y="18522"/>
                      </a:lnTo>
                      <a:lnTo>
                        <a:pt x="25625" y="18517"/>
                      </a:lnTo>
                      <a:lnTo>
                        <a:pt x="25636" y="18514"/>
                      </a:lnTo>
                      <a:lnTo>
                        <a:pt x="25647" y="18512"/>
                      </a:lnTo>
                      <a:lnTo>
                        <a:pt x="25657" y="18510"/>
                      </a:lnTo>
                      <a:lnTo>
                        <a:pt x="25668" y="18509"/>
                      </a:lnTo>
                      <a:lnTo>
                        <a:pt x="25665" y="18496"/>
                      </a:lnTo>
                      <a:lnTo>
                        <a:pt x="25663" y="18484"/>
                      </a:lnTo>
                      <a:lnTo>
                        <a:pt x="25661" y="18472"/>
                      </a:lnTo>
                      <a:lnTo>
                        <a:pt x="25660" y="18461"/>
                      </a:lnTo>
                      <a:lnTo>
                        <a:pt x="25660" y="18440"/>
                      </a:lnTo>
                      <a:lnTo>
                        <a:pt x="25661" y="18420"/>
                      </a:lnTo>
                      <a:lnTo>
                        <a:pt x="25666" y="18379"/>
                      </a:lnTo>
                      <a:lnTo>
                        <a:pt x="25667" y="18356"/>
                      </a:lnTo>
                      <a:lnTo>
                        <a:pt x="25668" y="18332"/>
                      </a:lnTo>
                      <a:lnTo>
                        <a:pt x="25668" y="18325"/>
                      </a:lnTo>
                      <a:lnTo>
                        <a:pt x="25666" y="18320"/>
                      </a:lnTo>
                      <a:lnTo>
                        <a:pt x="25664" y="18316"/>
                      </a:lnTo>
                      <a:lnTo>
                        <a:pt x="25661" y="18311"/>
                      </a:lnTo>
                      <a:lnTo>
                        <a:pt x="25656" y="18309"/>
                      </a:lnTo>
                      <a:lnTo>
                        <a:pt x="25652" y="18306"/>
                      </a:lnTo>
                      <a:lnTo>
                        <a:pt x="25642" y="18303"/>
                      </a:lnTo>
                      <a:lnTo>
                        <a:pt x="25631" y="18300"/>
                      </a:lnTo>
                      <a:lnTo>
                        <a:pt x="25619" y="18299"/>
                      </a:lnTo>
                      <a:lnTo>
                        <a:pt x="25610" y="18297"/>
                      </a:lnTo>
                      <a:lnTo>
                        <a:pt x="25600" y="18294"/>
                      </a:lnTo>
                      <a:lnTo>
                        <a:pt x="25590" y="18289"/>
                      </a:lnTo>
                      <a:lnTo>
                        <a:pt x="25580" y="18281"/>
                      </a:lnTo>
                      <a:lnTo>
                        <a:pt x="25569" y="18272"/>
                      </a:lnTo>
                      <a:lnTo>
                        <a:pt x="25559" y="18261"/>
                      </a:lnTo>
                      <a:lnTo>
                        <a:pt x="25538" y="18241"/>
                      </a:lnTo>
                      <a:lnTo>
                        <a:pt x="25523" y="18222"/>
                      </a:lnTo>
                      <a:lnTo>
                        <a:pt x="25511" y="18206"/>
                      </a:lnTo>
                      <a:lnTo>
                        <a:pt x="25508" y="18202"/>
                      </a:lnTo>
                      <a:lnTo>
                        <a:pt x="25504" y="18198"/>
                      </a:lnTo>
                      <a:lnTo>
                        <a:pt x="25500" y="18196"/>
                      </a:lnTo>
                      <a:lnTo>
                        <a:pt x="25495" y="18193"/>
                      </a:lnTo>
                      <a:lnTo>
                        <a:pt x="25473" y="18187"/>
                      </a:lnTo>
                      <a:lnTo>
                        <a:pt x="25465" y="18183"/>
                      </a:lnTo>
                      <a:lnTo>
                        <a:pt x="25457" y="18178"/>
                      </a:lnTo>
                      <a:lnTo>
                        <a:pt x="25447" y="18171"/>
                      </a:lnTo>
                      <a:lnTo>
                        <a:pt x="25438" y="18163"/>
                      </a:lnTo>
                      <a:lnTo>
                        <a:pt x="25430" y="18154"/>
                      </a:lnTo>
                      <a:lnTo>
                        <a:pt x="25423" y="18145"/>
                      </a:lnTo>
                      <a:lnTo>
                        <a:pt x="25419" y="18137"/>
                      </a:lnTo>
                      <a:lnTo>
                        <a:pt x="25419" y="18132"/>
                      </a:lnTo>
                      <a:lnTo>
                        <a:pt x="25419" y="18129"/>
                      </a:lnTo>
                      <a:lnTo>
                        <a:pt x="25420" y="18119"/>
                      </a:lnTo>
                      <a:lnTo>
                        <a:pt x="25421" y="18109"/>
                      </a:lnTo>
                      <a:lnTo>
                        <a:pt x="25421" y="18102"/>
                      </a:lnTo>
                      <a:lnTo>
                        <a:pt x="25420" y="18095"/>
                      </a:lnTo>
                      <a:lnTo>
                        <a:pt x="25419" y="18089"/>
                      </a:lnTo>
                      <a:lnTo>
                        <a:pt x="25417" y="18085"/>
                      </a:lnTo>
                      <a:lnTo>
                        <a:pt x="25413" y="18080"/>
                      </a:lnTo>
                      <a:lnTo>
                        <a:pt x="25410" y="18077"/>
                      </a:lnTo>
                      <a:lnTo>
                        <a:pt x="25407" y="18075"/>
                      </a:lnTo>
                      <a:lnTo>
                        <a:pt x="25402" y="18073"/>
                      </a:lnTo>
                      <a:lnTo>
                        <a:pt x="25393" y="18070"/>
                      </a:lnTo>
                      <a:lnTo>
                        <a:pt x="25382" y="18069"/>
                      </a:lnTo>
                      <a:lnTo>
                        <a:pt x="25370" y="18069"/>
                      </a:lnTo>
                      <a:lnTo>
                        <a:pt x="25346" y="18069"/>
                      </a:lnTo>
                      <a:lnTo>
                        <a:pt x="25334" y="18068"/>
                      </a:lnTo>
                      <a:lnTo>
                        <a:pt x="25324" y="18065"/>
                      </a:lnTo>
                      <a:lnTo>
                        <a:pt x="25320" y="18063"/>
                      </a:lnTo>
                      <a:lnTo>
                        <a:pt x="25316" y="18060"/>
                      </a:lnTo>
                      <a:lnTo>
                        <a:pt x="25312" y="18056"/>
                      </a:lnTo>
                      <a:lnTo>
                        <a:pt x="25309" y="18052"/>
                      </a:lnTo>
                      <a:lnTo>
                        <a:pt x="25307" y="18047"/>
                      </a:lnTo>
                      <a:lnTo>
                        <a:pt x="25305" y="18041"/>
                      </a:lnTo>
                      <a:lnTo>
                        <a:pt x="25304" y="18034"/>
                      </a:lnTo>
                      <a:lnTo>
                        <a:pt x="25303" y="18025"/>
                      </a:lnTo>
                      <a:lnTo>
                        <a:pt x="25303" y="18017"/>
                      </a:lnTo>
                      <a:lnTo>
                        <a:pt x="25302" y="18010"/>
                      </a:lnTo>
                      <a:lnTo>
                        <a:pt x="25297" y="17996"/>
                      </a:lnTo>
                      <a:lnTo>
                        <a:pt x="25292" y="17984"/>
                      </a:lnTo>
                      <a:lnTo>
                        <a:pt x="25286" y="17972"/>
                      </a:lnTo>
                      <a:lnTo>
                        <a:pt x="25281" y="17960"/>
                      </a:lnTo>
                      <a:lnTo>
                        <a:pt x="25280" y="17954"/>
                      </a:lnTo>
                      <a:lnTo>
                        <a:pt x="25279" y="17948"/>
                      </a:lnTo>
                      <a:lnTo>
                        <a:pt x="25278" y="17941"/>
                      </a:lnTo>
                      <a:lnTo>
                        <a:pt x="25279" y="17934"/>
                      </a:lnTo>
                      <a:lnTo>
                        <a:pt x="25281" y="17926"/>
                      </a:lnTo>
                      <a:lnTo>
                        <a:pt x="25283" y="17917"/>
                      </a:lnTo>
                      <a:lnTo>
                        <a:pt x="25290" y="17901"/>
                      </a:lnTo>
                      <a:lnTo>
                        <a:pt x="25292" y="17886"/>
                      </a:lnTo>
                      <a:lnTo>
                        <a:pt x="25293" y="17873"/>
                      </a:lnTo>
                      <a:lnTo>
                        <a:pt x="25291" y="17861"/>
                      </a:lnTo>
                      <a:lnTo>
                        <a:pt x="25287" y="17849"/>
                      </a:lnTo>
                      <a:lnTo>
                        <a:pt x="25283" y="17836"/>
                      </a:lnTo>
                      <a:lnTo>
                        <a:pt x="25271" y="17808"/>
                      </a:lnTo>
                      <a:lnTo>
                        <a:pt x="25261" y="17783"/>
                      </a:lnTo>
                      <a:lnTo>
                        <a:pt x="25258" y="17769"/>
                      </a:lnTo>
                      <a:lnTo>
                        <a:pt x="25255" y="17756"/>
                      </a:lnTo>
                      <a:lnTo>
                        <a:pt x="25254" y="17742"/>
                      </a:lnTo>
                      <a:lnTo>
                        <a:pt x="25254" y="17735"/>
                      </a:lnTo>
                      <a:lnTo>
                        <a:pt x="25255" y="17729"/>
                      </a:lnTo>
                      <a:lnTo>
                        <a:pt x="25256" y="17723"/>
                      </a:lnTo>
                      <a:lnTo>
                        <a:pt x="25259" y="17717"/>
                      </a:lnTo>
                      <a:lnTo>
                        <a:pt x="25262" y="17711"/>
                      </a:lnTo>
                      <a:lnTo>
                        <a:pt x="25267" y="17706"/>
                      </a:lnTo>
                      <a:lnTo>
                        <a:pt x="25272" y="17700"/>
                      </a:lnTo>
                      <a:lnTo>
                        <a:pt x="25282" y="17692"/>
                      </a:lnTo>
                      <a:lnTo>
                        <a:pt x="25293" y="17683"/>
                      </a:lnTo>
                      <a:lnTo>
                        <a:pt x="25303" y="17673"/>
                      </a:lnTo>
                      <a:lnTo>
                        <a:pt x="25310" y="17664"/>
                      </a:lnTo>
                      <a:lnTo>
                        <a:pt x="25313" y="17658"/>
                      </a:lnTo>
                      <a:lnTo>
                        <a:pt x="25313" y="17655"/>
                      </a:lnTo>
                      <a:lnTo>
                        <a:pt x="25313" y="17650"/>
                      </a:lnTo>
                      <a:lnTo>
                        <a:pt x="25311" y="17647"/>
                      </a:lnTo>
                      <a:lnTo>
                        <a:pt x="25307" y="17645"/>
                      </a:lnTo>
                      <a:lnTo>
                        <a:pt x="25299" y="17643"/>
                      </a:lnTo>
                      <a:lnTo>
                        <a:pt x="25253" y="17633"/>
                      </a:lnTo>
                      <a:lnTo>
                        <a:pt x="25206" y="17622"/>
                      </a:lnTo>
                      <a:lnTo>
                        <a:pt x="25182" y="17616"/>
                      </a:lnTo>
                      <a:lnTo>
                        <a:pt x="25159" y="17608"/>
                      </a:lnTo>
                      <a:lnTo>
                        <a:pt x="25137" y="17601"/>
                      </a:lnTo>
                      <a:lnTo>
                        <a:pt x="25114" y="17592"/>
                      </a:lnTo>
                      <a:lnTo>
                        <a:pt x="25105" y="17588"/>
                      </a:lnTo>
                      <a:lnTo>
                        <a:pt x="25099" y="17584"/>
                      </a:lnTo>
                      <a:lnTo>
                        <a:pt x="25095" y="17580"/>
                      </a:lnTo>
                      <a:lnTo>
                        <a:pt x="25093" y="17577"/>
                      </a:lnTo>
                      <a:lnTo>
                        <a:pt x="25092" y="17572"/>
                      </a:lnTo>
                      <a:lnTo>
                        <a:pt x="25092" y="17567"/>
                      </a:lnTo>
                      <a:lnTo>
                        <a:pt x="25092" y="17552"/>
                      </a:lnTo>
                      <a:lnTo>
                        <a:pt x="25092" y="17545"/>
                      </a:lnTo>
                      <a:lnTo>
                        <a:pt x="25091" y="17540"/>
                      </a:lnTo>
                      <a:lnTo>
                        <a:pt x="25089" y="17534"/>
                      </a:lnTo>
                      <a:lnTo>
                        <a:pt x="25086" y="17530"/>
                      </a:lnTo>
                      <a:lnTo>
                        <a:pt x="25082" y="17526"/>
                      </a:lnTo>
                      <a:lnTo>
                        <a:pt x="25079" y="17522"/>
                      </a:lnTo>
                      <a:lnTo>
                        <a:pt x="25070" y="17516"/>
                      </a:lnTo>
                      <a:lnTo>
                        <a:pt x="25060" y="17512"/>
                      </a:lnTo>
                      <a:lnTo>
                        <a:pt x="25049" y="17507"/>
                      </a:lnTo>
                      <a:lnTo>
                        <a:pt x="25028" y="17500"/>
                      </a:lnTo>
                      <a:lnTo>
                        <a:pt x="25001" y="17489"/>
                      </a:lnTo>
                      <a:lnTo>
                        <a:pt x="24987" y="17482"/>
                      </a:lnTo>
                      <a:lnTo>
                        <a:pt x="24973" y="17476"/>
                      </a:lnTo>
                      <a:lnTo>
                        <a:pt x="24960" y="17467"/>
                      </a:lnTo>
                      <a:lnTo>
                        <a:pt x="24948" y="17458"/>
                      </a:lnTo>
                      <a:lnTo>
                        <a:pt x="24937" y="17448"/>
                      </a:lnTo>
                      <a:lnTo>
                        <a:pt x="24933" y="17442"/>
                      </a:lnTo>
                      <a:lnTo>
                        <a:pt x="24928" y="17437"/>
                      </a:lnTo>
                      <a:lnTo>
                        <a:pt x="24916" y="17414"/>
                      </a:lnTo>
                      <a:lnTo>
                        <a:pt x="24909" y="17401"/>
                      </a:lnTo>
                      <a:lnTo>
                        <a:pt x="24902" y="17386"/>
                      </a:lnTo>
                      <a:lnTo>
                        <a:pt x="24898" y="17372"/>
                      </a:lnTo>
                      <a:lnTo>
                        <a:pt x="24895" y="17358"/>
                      </a:lnTo>
                      <a:lnTo>
                        <a:pt x="24895" y="17351"/>
                      </a:lnTo>
                      <a:lnTo>
                        <a:pt x="24895" y="17344"/>
                      </a:lnTo>
                      <a:lnTo>
                        <a:pt x="24896" y="17339"/>
                      </a:lnTo>
                      <a:lnTo>
                        <a:pt x="24899" y="17334"/>
                      </a:lnTo>
                      <a:lnTo>
                        <a:pt x="24901" y="17329"/>
                      </a:lnTo>
                      <a:lnTo>
                        <a:pt x="24902" y="17325"/>
                      </a:lnTo>
                      <a:lnTo>
                        <a:pt x="24902" y="17321"/>
                      </a:lnTo>
                      <a:lnTo>
                        <a:pt x="24901" y="17315"/>
                      </a:lnTo>
                      <a:lnTo>
                        <a:pt x="24898" y="17305"/>
                      </a:lnTo>
                      <a:lnTo>
                        <a:pt x="24891" y="17296"/>
                      </a:lnTo>
                      <a:lnTo>
                        <a:pt x="24877" y="17276"/>
                      </a:lnTo>
                      <a:lnTo>
                        <a:pt x="24871" y="17267"/>
                      </a:lnTo>
                      <a:lnTo>
                        <a:pt x="24866" y="17259"/>
                      </a:lnTo>
                      <a:lnTo>
                        <a:pt x="24865" y="17251"/>
                      </a:lnTo>
                      <a:lnTo>
                        <a:pt x="24865" y="17244"/>
                      </a:lnTo>
                      <a:lnTo>
                        <a:pt x="24868" y="17235"/>
                      </a:lnTo>
                      <a:lnTo>
                        <a:pt x="24870" y="17227"/>
                      </a:lnTo>
                      <a:lnTo>
                        <a:pt x="24874" y="17220"/>
                      </a:lnTo>
                      <a:lnTo>
                        <a:pt x="24879" y="17212"/>
                      </a:lnTo>
                      <a:lnTo>
                        <a:pt x="24890" y="17197"/>
                      </a:lnTo>
                      <a:lnTo>
                        <a:pt x="24901" y="17183"/>
                      </a:lnTo>
                      <a:lnTo>
                        <a:pt x="24906" y="17176"/>
                      </a:lnTo>
                      <a:lnTo>
                        <a:pt x="24909" y="17170"/>
                      </a:lnTo>
                      <a:lnTo>
                        <a:pt x="24911" y="17163"/>
                      </a:lnTo>
                      <a:lnTo>
                        <a:pt x="24913" y="17157"/>
                      </a:lnTo>
                      <a:lnTo>
                        <a:pt x="24912" y="17151"/>
                      </a:lnTo>
                      <a:lnTo>
                        <a:pt x="24910" y="17146"/>
                      </a:lnTo>
                      <a:lnTo>
                        <a:pt x="24904" y="17138"/>
                      </a:lnTo>
                      <a:lnTo>
                        <a:pt x="24900" y="17129"/>
                      </a:lnTo>
                      <a:lnTo>
                        <a:pt x="24896" y="17119"/>
                      </a:lnTo>
                      <a:lnTo>
                        <a:pt x="24891" y="17108"/>
                      </a:lnTo>
                      <a:lnTo>
                        <a:pt x="24887" y="17096"/>
                      </a:lnTo>
                      <a:lnTo>
                        <a:pt x="24884" y="17084"/>
                      </a:lnTo>
                      <a:lnTo>
                        <a:pt x="24882" y="17073"/>
                      </a:lnTo>
                      <a:lnTo>
                        <a:pt x="24881" y="17061"/>
                      </a:lnTo>
                      <a:lnTo>
                        <a:pt x="24881" y="17049"/>
                      </a:lnTo>
                      <a:lnTo>
                        <a:pt x="24883" y="17038"/>
                      </a:lnTo>
                      <a:lnTo>
                        <a:pt x="24885" y="17029"/>
                      </a:lnTo>
                      <a:lnTo>
                        <a:pt x="24889" y="17020"/>
                      </a:lnTo>
                      <a:lnTo>
                        <a:pt x="24896" y="17011"/>
                      </a:lnTo>
                      <a:lnTo>
                        <a:pt x="24904" y="17006"/>
                      </a:lnTo>
                      <a:lnTo>
                        <a:pt x="24914" y="17001"/>
                      </a:lnTo>
                      <a:lnTo>
                        <a:pt x="24927" y="16998"/>
                      </a:lnTo>
                      <a:lnTo>
                        <a:pt x="24950" y="16995"/>
                      </a:lnTo>
                      <a:lnTo>
                        <a:pt x="24975" y="16992"/>
                      </a:lnTo>
                      <a:lnTo>
                        <a:pt x="24987" y="16989"/>
                      </a:lnTo>
                      <a:lnTo>
                        <a:pt x="24999" y="16985"/>
                      </a:lnTo>
                      <a:lnTo>
                        <a:pt x="25010" y="16981"/>
                      </a:lnTo>
                      <a:lnTo>
                        <a:pt x="25021" y="16976"/>
                      </a:lnTo>
                      <a:lnTo>
                        <a:pt x="25027" y="16972"/>
                      </a:lnTo>
                      <a:lnTo>
                        <a:pt x="25035" y="16970"/>
                      </a:lnTo>
                      <a:lnTo>
                        <a:pt x="25042" y="16969"/>
                      </a:lnTo>
                      <a:lnTo>
                        <a:pt x="25051" y="16969"/>
                      </a:lnTo>
                      <a:lnTo>
                        <a:pt x="25058" y="16970"/>
                      </a:lnTo>
                      <a:lnTo>
                        <a:pt x="25067" y="16971"/>
                      </a:lnTo>
                      <a:lnTo>
                        <a:pt x="25085" y="16976"/>
                      </a:lnTo>
                      <a:lnTo>
                        <a:pt x="25102" y="16981"/>
                      </a:lnTo>
                      <a:lnTo>
                        <a:pt x="25118" y="16985"/>
                      </a:lnTo>
                      <a:lnTo>
                        <a:pt x="25127" y="16987"/>
                      </a:lnTo>
                      <a:lnTo>
                        <a:pt x="25134" y="16989"/>
                      </a:lnTo>
                      <a:lnTo>
                        <a:pt x="25143" y="16989"/>
                      </a:lnTo>
                      <a:lnTo>
                        <a:pt x="25151" y="16987"/>
                      </a:lnTo>
                      <a:lnTo>
                        <a:pt x="25164" y="16984"/>
                      </a:lnTo>
                      <a:lnTo>
                        <a:pt x="25175" y="16980"/>
                      </a:lnTo>
                      <a:lnTo>
                        <a:pt x="25184" y="16973"/>
                      </a:lnTo>
                      <a:lnTo>
                        <a:pt x="25191" y="16966"/>
                      </a:lnTo>
                      <a:lnTo>
                        <a:pt x="25197" y="16958"/>
                      </a:lnTo>
                      <a:lnTo>
                        <a:pt x="25203" y="16948"/>
                      </a:lnTo>
                      <a:lnTo>
                        <a:pt x="25209" y="16940"/>
                      </a:lnTo>
                      <a:lnTo>
                        <a:pt x="25217" y="16929"/>
                      </a:lnTo>
                      <a:lnTo>
                        <a:pt x="25222" y="16925"/>
                      </a:lnTo>
                      <a:lnTo>
                        <a:pt x="25228" y="16921"/>
                      </a:lnTo>
                      <a:lnTo>
                        <a:pt x="25233" y="16918"/>
                      </a:lnTo>
                      <a:lnTo>
                        <a:pt x="25241" y="16915"/>
                      </a:lnTo>
                      <a:lnTo>
                        <a:pt x="25256" y="16910"/>
                      </a:lnTo>
                      <a:lnTo>
                        <a:pt x="25271" y="16907"/>
                      </a:lnTo>
                      <a:lnTo>
                        <a:pt x="25286" y="16903"/>
                      </a:lnTo>
                      <a:lnTo>
                        <a:pt x="25293" y="16901"/>
                      </a:lnTo>
                      <a:lnTo>
                        <a:pt x="25299" y="16897"/>
                      </a:lnTo>
                      <a:lnTo>
                        <a:pt x="25305" y="16894"/>
                      </a:lnTo>
                      <a:lnTo>
                        <a:pt x="25309" y="16890"/>
                      </a:lnTo>
                      <a:lnTo>
                        <a:pt x="25313" y="16884"/>
                      </a:lnTo>
                      <a:lnTo>
                        <a:pt x="25316" y="16878"/>
                      </a:lnTo>
                      <a:lnTo>
                        <a:pt x="25317" y="16872"/>
                      </a:lnTo>
                      <a:lnTo>
                        <a:pt x="25317" y="16866"/>
                      </a:lnTo>
                      <a:lnTo>
                        <a:pt x="25317" y="16859"/>
                      </a:lnTo>
                      <a:lnTo>
                        <a:pt x="25315" y="16854"/>
                      </a:lnTo>
                      <a:lnTo>
                        <a:pt x="25311" y="16842"/>
                      </a:lnTo>
                      <a:lnTo>
                        <a:pt x="25307" y="16831"/>
                      </a:lnTo>
                      <a:lnTo>
                        <a:pt x="25305" y="16820"/>
                      </a:lnTo>
                      <a:lnTo>
                        <a:pt x="25305" y="16815"/>
                      </a:lnTo>
                      <a:lnTo>
                        <a:pt x="25306" y="16810"/>
                      </a:lnTo>
                      <a:lnTo>
                        <a:pt x="25308" y="16805"/>
                      </a:lnTo>
                      <a:lnTo>
                        <a:pt x="25311" y="16800"/>
                      </a:lnTo>
                      <a:lnTo>
                        <a:pt x="25317" y="16795"/>
                      </a:lnTo>
                      <a:lnTo>
                        <a:pt x="25324" y="16790"/>
                      </a:lnTo>
                      <a:lnTo>
                        <a:pt x="25332" y="16787"/>
                      </a:lnTo>
                      <a:lnTo>
                        <a:pt x="25341" y="16785"/>
                      </a:lnTo>
                      <a:lnTo>
                        <a:pt x="25362" y="16779"/>
                      </a:lnTo>
                      <a:lnTo>
                        <a:pt x="25373" y="16776"/>
                      </a:lnTo>
                      <a:lnTo>
                        <a:pt x="25383" y="16773"/>
                      </a:lnTo>
                      <a:lnTo>
                        <a:pt x="25392" y="16768"/>
                      </a:lnTo>
                      <a:lnTo>
                        <a:pt x="25395" y="16766"/>
                      </a:lnTo>
                      <a:lnTo>
                        <a:pt x="25397" y="16764"/>
                      </a:lnTo>
                      <a:lnTo>
                        <a:pt x="25401" y="16759"/>
                      </a:lnTo>
                      <a:lnTo>
                        <a:pt x="25405" y="16752"/>
                      </a:lnTo>
                      <a:lnTo>
                        <a:pt x="25407" y="16746"/>
                      </a:lnTo>
                      <a:lnTo>
                        <a:pt x="25408" y="16738"/>
                      </a:lnTo>
                      <a:lnTo>
                        <a:pt x="25409" y="16730"/>
                      </a:lnTo>
                      <a:lnTo>
                        <a:pt x="25409" y="16723"/>
                      </a:lnTo>
                      <a:lnTo>
                        <a:pt x="25408" y="16708"/>
                      </a:lnTo>
                      <a:lnTo>
                        <a:pt x="25404" y="16692"/>
                      </a:lnTo>
                      <a:lnTo>
                        <a:pt x="25399" y="16678"/>
                      </a:lnTo>
                      <a:lnTo>
                        <a:pt x="25393" y="16665"/>
                      </a:lnTo>
                      <a:lnTo>
                        <a:pt x="25386" y="16654"/>
                      </a:lnTo>
                      <a:lnTo>
                        <a:pt x="25369" y="16632"/>
                      </a:lnTo>
                      <a:lnTo>
                        <a:pt x="25360" y="16621"/>
                      </a:lnTo>
                      <a:lnTo>
                        <a:pt x="25350" y="16611"/>
                      </a:lnTo>
                      <a:lnTo>
                        <a:pt x="25345" y="16604"/>
                      </a:lnTo>
                      <a:lnTo>
                        <a:pt x="25344" y="16601"/>
                      </a:lnTo>
                      <a:lnTo>
                        <a:pt x="25344" y="16598"/>
                      </a:lnTo>
                      <a:lnTo>
                        <a:pt x="25347" y="16596"/>
                      </a:lnTo>
                      <a:lnTo>
                        <a:pt x="25355" y="16593"/>
                      </a:lnTo>
                      <a:lnTo>
                        <a:pt x="25359" y="16590"/>
                      </a:lnTo>
                      <a:lnTo>
                        <a:pt x="25362" y="16587"/>
                      </a:lnTo>
                      <a:lnTo>
                        <a:pt x="25370" y="16574"/>
                      </a:lnTo>
                      <a:lnTo>
                        <a:pt x="25373" y="16563"/>
                      </a:lnTo>
                      <a:lnTo>
                        <a:pt x="25374" y="16559"/>
                      </a:lnTo>
                      <a:lnTo>
                        <a:pt x="25374" y="16556"/>
                      </a:lnTo>
                      <a:lnTo>
                        <a:pt x="25374" y="16551"/>
                      </a:lnTo>
                      <a:lnTo>
                        <a:pt x="25373" y="16548"/>
                      </a:lnTo>
                      <a:lnTo>
                        <a:pt x="25369" y="16544"/>
                      </a:lnTo>
                      <a:lnTo>
                        <a:pt x="25363" y="16539"/>
                      </a:lnTo>
                      <a:lnTo>
                        <a:pt x="25356" y="16536"/>
                      </a:lnTo>
                      <a:lnTo>
                        <a:pt x="25348" y="16535"/>
                      </a:lnTo>
                      <a:lnTo>
                        <a:pt x="25330" y="16533"/>
                      </a:lnTo>
                      <a:lnTo>
                        <a:pt x="25311" y="16531"/>
                      </a:lnTo>
                      <a:lnTo>
                        <a:pt x="25303" y="16530"/>
                      </a:lnTo>
                      <a:lnTo>
                        <a:pt x="25296" y="16527"/>
                      </a:lnTo>
                      <a:lnTo>
                        <a:pt x="25291" y="16525"/>
                      </a:lnTo>
                      <a:lnTo>
                        <a:pt x="25287" y="16521"/>
                      </a:lnTo>
                      <a:lnTo>
                        <a:pt x="25286" y="16520"/>
                      </a:lnTo>
                      <a:lnTo>
                        <a:pt x="25286" y="16518"/>
                      </a:lnTo>
                      <a:lnTo>
                        <a:pt x="25288" y="16514"/>
                      </a:lnTo>
                      <a:lnTo>
                        <a:pt x="25293" y="16512"/>
                      </a:lnTo>
                      <a:lnTo>
                        <a:pt x="25297" y="16509"/>
                      </a:lnTo>
                      <a:lnTo>
                        <a:pt x="25302" y="16506"/>
                      </a:lnTo>
                      <a:lnTo>
                        <a:pt x="25305" y="16504"/>
                      </a:lnTo>
                      <a:lnTo>
                        <a:pt x="25306" y="16501"/>
                      </a:lnTo>
                      <a:lnTo>
                        <a:pt x="25306" y="16499"/>
                      </a:lnTo>
                      <a:lnTo>
                        <a:pt x="25306" y="16497"/>
                      </a:lnTo>
                      <a:lnTo>
                        <a:pt x="25304" y="16495"/>
                      </a:lnTo>
                      <a:lnTo>
                        <a:pt x="25287" y="16474"/>
                      </a:lnTo>
                      <a:lnTo>
                        <a:pt x="25269" y="16455"/>
                      </a:lnTo>
                      <a:lnTo>
                        <a:pt x="25259" y="16444"/>
                      </a:lnTo>
                      <a:lnTo>
                        <a:pt x="25251" y="16433"/>
                      </a:lnTo>
                      <a:lnTo>
                        <a:pt x="25232" y="16410"/>
                      </a:lnTo>
                      <a:lnTo>
                        <a:pt x="25226" y="16403"/>
                      </a:lnTo>
                      <a:lnTo>
                        <a:pt x="25219" y="16396"/>
                      </a:lnTo>
                      <a:lnTo>
                        <a:pt x="25204" y="16384"/>
                      </a:lnTo>
                      <a:lnTo>
                        <a:pt x="25190" y="16371"/>
                      </a:lnTo>
                      <a:lnTo>
                        <a:pt x="25183" y="16365"/>
                      </a:lnTo>
                      <a:lnTo>
                        <a:pt x="25177" y="16357"/>
                      </a:lnTo>
                      <a:lnTo>
                        <a:pt x="25169" y="16346"/>
                      </a:lnTo>
                      <a:lnTo>
                        <a:pt x="25164" y="16335"/>
                      </a:lnTo>
                      <a:lnTo>
                        <a:pt x="25160" y="16327"/>
                      </a:lnTo>
                      <a:lnTo>
                        <a:pt x="25157" y="16321"/>
                      </a:lnTo>
                      <a:lnTo>
                        <a:pt x="25156" y="16319"/>
                      </a:lnTo>
                      <a:lnTo>
                        <a:pt x="25154" y="16318"/>
                      </a:lnTo>
                      <a:lnTo>
                        <a:pt x="25151" y="16319"/>
                      </a:lnTo>
                      <a:lnTo>
                        <a:pt x="25147" y="16320"/>
                      </a:lnTo>
                      <a:lnTo>
                        <a:pt x="25139" y="16327"/>
                      </a:lnTo>
                      <a:lnTo>
                        <a:pt x="25126" y="16340"/>
                      </a:lnTo>
                      <a:lnTo>
                        <a:pt x="25119" y="16348"/>
                      </a:lnTo>
                      <a:lnTo>
                        <a:pt x="25111" y="16358"/>
                      </a:lnTo>
                      <a:lnTo>
                        <a:pt x="25102" y="16369"/>
                      </a:lnTo>
                      <a:lnTo>
                        <a:pt x="25093" y="16378"/>
                      </a:lnTo>
                      <a:lnTo>
                        <a:pt x="25088" y="16381"/>
                      </a:lnTo>
                      <a:lnTo>
                        <a:pt x="25083" y="16383"/>
                      </a:lnTo>
                      <a:lnTo>
                        <a:pt x="25079" y="16383"/>
                      </a:lnTo>
                      <a:lnTo>
                        <a:pt x="25074" y="16383"/>
                      </a:lnTo>
                      <a:lnTo>
                        <a:pt x="25069" y="16380"/>
                      </a:lnTo>
                      <a:lnTo>
                        <a:pt x="25064" y="16375"/>
                      </a:lnTo>
                      <a:lnTo>
                        <a:pt x="25060" y="16369"/>
                      </a:lnTo>
                      <a:lnTo>
                        <a:pt x="25054" y="16359"/>
                      </a:lnTo>
                      <a:lnTo>
                        <a:pt x="25053" y="16355"/>
                      </a:lnTo>
                      <a:lnTo>
                        <a:pt x="25051" y="16348"/>
                      </a:lnTo>
                      <a:lnTo>
                        <a:pt x="25050" y="16335"/>
                      </a:lnTo>
                      <a:lnTo>
                        <a:pt x="25050" y="16320"/>
                      </a:lnTo>
                      <a:lnTo>
                        <a:pt x="25051" y="16304"/>
                      </a:lnTo>
                      <a:lnTo>
                        <a:pt x="25053" y="16271"/>
                      </a:lnTo>
                      <a:lnTo>
                        <a:pt x="25054" y="16256"/>
                      </a:lnTo>
                      <a:lnTo>
                        <a:pt x="25054" y="16244"/>
                      </a:lnTo>
                      <a:lnTo>
                        <a:pt x="25054" y="16240"/>
                      </a:lnTo>
                      <a:lnTo>
                        <a:pt x="25055" y="16234"/>
                      </a:lnTo>
                      <a:lnTo>
                        <a:pt x="25061" y="16225"/>
                      </a:lnTo>
                      <a:lnTo>
                        <a:pt x="25073" y="16203"/>
                      </a:lnTo>
                      <a:lnTo>
                        <a:pt x="25077" y="16193"/>
                      </a:lnTo>
                      <a:lnTo>
                        <a:pt x="25079" y="16188"/>
                      </a:lnTo>
                      <a:lnTo>
                        <a:pt x="25080" y="16182"/>
                      </a:lnTo>
                      <a:lnTo>
                        <a:pt x="25079" y="16178"/>
                      </a:lnTo>
                      <a:lnTo>
                        <a:pt x="25078" y="16174"/>
                      </a:lnTo>
                      <a:lnTo>
                        <a:pt x="25076" y="16169"/>
                      </a:lnTo>
                      <a:lnTo>
                        <a:pt x="25072" y="16165"/>
                      </a:lnTo>
                      <a:lnTo>
                        <a:pt x="25067" y="16162"/>
                      </a:lnTo>
                      <a:lnTo>
                        <a:pt x="25064" y="16157"/>
                      </a:lnTo>
                      <a:lnTo>
                        <a:pt x="25058" y="16148"/>
                      </a:lnTo>
                      <a:lnTo>
                        <a:pt x="25054" y="16138"/>
                      </a:lnTo>
                      <a:lnTo>
                        <a:pt x="25050" y="16129"/>
                      </a:lnTo>
                      <a:lnTo>
                        <a:pt x="25048" y="16125"/>
                      </a:lnTo>
                      <a:lnTo>
                        <a:pt x="25044" y="16122"/>
                      </a:lnTo>
                      <a:lnTo>
                        <a:pt x="25041" y="16118"/>
                      </a:lnTo>
                      <a:lnTo>
                        <a:pt x="25037" y="16116"/>
                      </a:lnTo>
                      <a:lnTo>
                        <a:pt x="25031" y="16114"/>
                      </a:lnTo>
                      <a:lnTo>
                        <a:pt x="25025" y="16114"/>
                      </a:lnTo>
                      <a:lnTo>
                        <a:pt x="25017" y="16114"/>
                      </a:lnTo>
                      <a:lnTo>
                        <a:pt x="25009" y="16115"/>
                      </a:lnTo>
                      <a:lnTo>
                        <a:pt x="25003" y="16116"/>
                      </a:lnTo>
                      <a:lnTo>
                        <a:pt x="24998" y="16116"/>
                      </a:lnTo>
                      <a:lnTo>
                        <a:pt x="24985" y="16115"/>
                      </a:lnTo>
                      <a:lnTo>
                        <a:pt x="24971" y="16112"/>
                      </a:lnTo>
                      <a:lnTo>
                        <a:pt x="24955" y="16107"/>
                      </a:lnTo>
                      <a:lnTo>
                        <a:pt x="24926" y="16099"/>
                      </a:lnTo>
                      <a:lnTo>
                        <a:pt x="24913" y="16094"/>
                      </a:lnTo>
                      <a:lnTo>
                        <a:pt x="24902" y="16092"/>
                      </a:lnTo>
                      <a:lnTo>
                        <a:pt x="24897" y="16090"/>
                      </a:lnTo>
                      <a:lnTo>
                        <a:pt x="24893" y="16088"/>
                      </a:lnTo>
                      <a:lnTo>
                        <a:pt x="24888" y="16085"/>
                      </a:lnTo>
                      <a:lnTo>
                        <a:pt x="24885" y="16081"/>
                      </a:lnTo>
                      <a:lnTo>
                        <a:pt x="24882" y="16077"/>
                      </a:lnTo>
                      <a:lnTo>
                        <a:pt x="24879" y="16073"/>
                      </a:lnTo>
                      <a:lnTo>
                        <a:pt x="24877" y="16063"/>
                      </a:lnTo>
                      <a:lnTo>
                        <a:pt x="24876" y="16052"/>
                      </a:lnTo>
                      <a:lnTo>
                        <a:pt x="24876" y="16040"/>
                      </a:lnTo>
                      <a:lnTo>
                        <a:pt x="24876" y="16020"/>
                      </a:lnTo>
                      <a:lnTo>
                        <a:pt x="24877" y="16008"/>
                      </a:lnTo>
                      <a:lnTo>
                        <a:pt x="24879" y="15996"/>
                      </a:lnTo>
                      <a:lnTo>
                        <a:pt x="24885" y="15974"/>
                      </a:lnTo>
                      <a:lnTo>
                        <a:pt x="24891" y="15952"/>
                      </a:lnTo>
                      <a:lnTo>
                        <a:pt x="24897" y="15929"/>
                      </a:lnTo>
                      <a:lnTo>
                        <a:pt x="24898" y="15919"/>
                      </a:lnTo>
                      <a:lnTo>
                        <a:pt x="24898" y="15908"/>
                      </a:lnTo>
                      <a:lnTo>
                        <a:pt x="24896" y="15898"/>
                      </a:lnTo>
                      <a:lnTo>
                        <a:pt x="24894" y="15887"/>
                      </a:lnTo>
                      <a:lnTo>
                        <a:pt x="24890" y="15877"/>
                      </a:lnTo>
                      <a:lnTo>
                        <a:pt x="24889" y="15868"/>
                      </a:lnTo>
                      <a:lnTo>
                        <a:pt x="24890" y="15857"/>
                      </a:lnTo>
                      <a:lnTo>
                        <a:pt x="24891" y="15851"/>
                      </a:lnTo>
                      <a:lnTo>
                        <a:pt x="24894" y="15846"/>
                      </a:lnTo>
                      <a:lnTo>
                        <a:pt x="24901" y="15827"/>
                      </a:lnTo>
                      <a:lnTo>
                        <a:pt x="24907" y="15817"/>
                      </a:lnTo>
                      <a:lnTo>
                        <a:pt x="24913" y="15806"/>
                      </a:lnTo>
                      <a:lnTo>
                        <a:pt x="24920" y="15795"/>
                      </a:lnTo>
                      <a:lnTo>
                        <a:pt x="24927" y="15785"/>
                      </a:lnTo>
                      <a:lnTo>
                        <a:pt x="24935" y="15779"/>
                      </a:lnTo>
                      <a:lnTo>
                        <a:pt x="24938" y="15776"/>
                      </a:lnTo>
                      <a:lnTo>
                        <a:pt x="24942" y="15775"/>
                      </a:lnTo>
                      <a:lnTo>
                        <a:pt x="24952" y="15772"/>
                      </a:lnTo>
                      <a:lnTo>
                        <a:pt x="24963" y="15768"/>
                      </a:lnTo>
                      <a:lnTo>
                        <a:pt x="24974" y="15761"/>
                      </a:lnTo>
                      <a:lnTo>
                        <a:pt x="24983" y="15753"/>
                      </a:lnTo>
                      <a:lnTo>
                        <a:pt x="24991" y="15744"/>
                      </a:lnTo>
                      <a:lnTo>
                        <a:pt x="24998" y="15734"/>
                      </a:lnTo>
                      <a:lnTo>
                        <a:pt x="25000" y="15729"/>
                      </a:lnTo>
                      <a:lnTo>
                        <a:pt x="25001" y="15724"/>
                      </a:lnTo>
                      <a:lnTo>
                        <a:pt x="25002" y="15719"/>
                      </a:lnTo>
                      <a:lnTo>
                        <a:pt x="25002" y="15714"/>
                      </a:lnTo>
                      <a:lnTo>
                        <a:pt x="25002" y="15706"/>
                      </a:lnTo>
                      <a:lnTo>
                        <a:pt x="25003" y="15695"/>
                      </a:lnTo>
                      <a:lnTo>
                        <a:pt x="25006" y="15669"/>
                      </a:lnTo>
                      <a:lnTo>
                        <a:pt x="25011" y="15644"/>
                      </a:lnTo>
                      <a:lnTo>
                        <a:pt x="25012" y="15638"/>
                      </a:lnTo>
                      <a:lnTo>
                        <a:pt x="25014" y="15634"/>
                      </a:lnTo>
                      <a:lnTo>
                        <a:pt x="25008" y="15632"/>
                      </a:lnTo>
                      <a:lnTo>
                        <a:pt x="24998" y="15628"/>
                      </a:lnTo>
                      <a:lnTo>
                        <a:pt x="24986" y="15622"/>
                      </a:lnTo>
                      <a:lnTo>
                        <a:pt x="24974" y="15617"/>
                      </a:lnTo>
                      <a:lnTo>
                        <a:pt x="24963" y="15610"/>
                      </a:lnTo>
                      <a:lnTo>
                        <a:pt x="24959" y="15607"/>
                      </a:lnTo>
                      <a:lnTo>
                        <a:pt x="24955" y="15604"/>
                      </a:lnTo>
                      <a:lnTo>
                        <a:pt x="24954" y="15601"/>
                      </a:lnTo>
                      <a:lnTo>
                        <a:pt x="24953" y="15596"/>
                      </a:lnTo>
                      <a:lnTo>
                        <a:pt x="24955" y="15593"/>
                      </a:lnTo>
                      <a:lnTo>
                        <a:pt x="24959" y="15590"/>
                      </a:lnTo>
                      <a:lnTo>
                        <a:pt x="24960" y="15588"/>
                      </a:lnTo>
                      <a:lnTo>
                        <a:pt x="24961" y="15586"/>
                      </a:lnTo>
                      <a:lnTo>
                        <a:pt x="24960" y="15580"/>
                      </a:lnTo>
                      <a:lnTo>
                        <a:pt x="24955" y="15574"/>
                      </a:lnTo>
                      <a:lnTo>
                        <a:pt x="24950" y="15565"/>
                      </a:lnTo>
                      <a:lnTo>
                        <a:pt x="24934" y="15545"/>
                      </a:lnTo>
                      <a:lnTo>
                        <a:pt x="24913" y="15524"/>
                      </a:lnTo>
                      <a:lnTo>
                        <a:pt x="24891" y="15502"/>
                      </a:lnTo>
                      <a:lnTo>
                        <a:pt x="24871" y="15482"/>
                      </a:lnTo>
                      <a:lnTo>
                        <a:pt x="24856" y="15468"/>
                      </a:lnTo>
                      <a:lnTo>
                        <a:pt x="24847" y="15459"/>
                      </a:lnTo>
                      <a:lnTo>
                        <a:pt x="24840" y="15452"/>
                      </a:lnTo>
                      <a:lnTo>
                        <a:pt x="24834" y="15446"/>
                      </a:lnTo>
                      <a:lnTo>
                        <a:pt x="24828" y="15440"/>
                      </a:lnTo>
                      <a:lnTo>
                        <a:pt x="24824" y="15435"/>
                      </a:lnTo>
                      <a:lnTo>
                        <a:pt x="24823" y="15430"/>
                      </a:lnTo>
                      <a:lnTo>
                        <a:pt x="24823" y="15428"/>
                      </a:lnTo>
                      <a:lnTo>
                        <a:pt x="24824" y="15426"/>
                      </a:lnTo>
                      <a:lnTo>
                        <a:pt x="24828" y="15422"/>
                      </a:lnTo>
                      <a:lnTo>
                        <a:pt x="24836" y="15417"/>
                      </a:lnTo>
                      <a:lnTo>
                        <a:pt x="24847" y="15413"/>
                      </a:lnTo>
                      <a:lnTo>
                        <a:pt x="24860" y="15408"/>
                      </a:lnTo>
                      <a:lnTo>
                        <a:pt x="24874" y="15402"/>
                      </a:lnTo>
                      <a:lnTo>
                        <a:pt x="24887" y="15395"/>
                      </a:lnTo>
                      <a:lnTo>
                        <a:pt x="24894" y="15391"/>
                      </a:lnTo>
                      <a:lnTo>
                        <a:pt x="24898" y="15387"/>
                      </a:lnTo>
                      <a:lnTo>
                        <a:pt x="24902" y="15383"/>
                      </a:lnTo>
                      <a:lnTo>
                        <a:pt x="24904" y="15378"/>
                      </a:lnTo>
                      <a:lnTo>
                        <a:pt x="24906" y="15374"/>
                      </a:lnTo>
                      <a:lnTo>
                        <a:pt x="24906" y="15368"/>
                      </a:lnTo>
                      <a:lnTo>
                        <a:pt x="24903" y="15362"/>
                      </a:lnTo>
                      <a:lnTo>
                        <a:pt x="24899" y="15357"/>
                      </a:lnTo>
                      <a:lnTo>
                        <a:pt x="24887" y="15341"/>
                      </a:lnTo>
                      <a:lnTo>
                        <a:pt x="24884" y="15336"/>
                      </a:lnTo>
                      <a:lnTo>
                        <a:pt x="24883" y="15332"/>
                      </a:lnTo>
                      <a:lnTo>
                        <a:pt x="24884" y="15327"/>
                      </a:lnTo>
                      <a:lnTo>
                        <a:pt x="24886" y="15321"/>
                      </a:lnTo>
                      <a:lnTo>
                        <a:pt x="24898" y="15300"/>
                      </a:lnTo>
                      <a:lnTo>
                        <a:pt x="24909" y="15281"/>
                      </a:lnTo>
                      <a:lnTo>
                        <a:pt x="24921" y="15262"/>
                      </a:lnTo>
                      <a:lnTo>
                        <a:pt x="24946" y="15224"/>
                      </a:lnTo>
                      <a:lnTo>
                        <a:pt x="24948" y="15221"/>
                      </a:lnTo>
                      <a:lnTo>
                        <a:pt x="24949" y="15218"/>
                      </a:lnTo>
                      <a:lnTo>
                        <a:pt x="24949" y="15214"/>
                      </a:lnTo>
                      <a:lnTo>
                        <a:pt x="24948" y="15211"/>
                      </a:lnTo>
                      <a:lnTo>
                        <a:pt x="24945" y="15206"/>
                      </a:lnTo>
                      <a:lnTo>
                        <a:pt x="24938" y="15200"/>
                      </a:lnTo>
                      <a:lnTo>
                        <a:pt x="24930" y="15195"/>
                      </a:lnTo>
                      <a:lnTo>
                        <a:pt x="24921" y="15189"/>
                      </a:lnTo>
                      <a:lnTo>
                        <a:pt x="24909" y="15184"/>
                      </a:lnTo>
                      <a:lnTo>
                        <a:pt x="24897" y="15180"/>
                      </a:lnTo>
                      <a:lnTo>
                        <a:pt x="24872" y="15171"/>
                      </a:lnTo>
                      <a:lnTo>
                        <a:pt x="24848" y="15163"/>
                      </a:lnTo>
                      <a:lnTo>
                        <a:pt x="24814" y="15155"/>
                      </a:lnTo>
                      <a:lnTo>
                        <a:pt x="24796" y="15149"/>
                      </a:lnTo>
                      <a:lnTo>
                        <a:pt x="24778" y="15145"/>
                      </a:lnTo>
                      <a:lnTo>
                        <a:pt x="24759" y="15142"/>
                      </a:lnTo>
                      <a:lnTo>
                        <a:pt x="24740" y="15138"/>
                      </a:lnTo>
                      <a:lnTo>
                        <a:pt x="24699" y="15134"/>
                      </a:lnTo>
                      <a:lnTo>
                        <a:pt x="24659" y="15132"/>
                      </a:lnTo>
                      <a:lnTo>
                        <a:pt x="24579" y="15129"/>
                      </a:lnTo>
                      <a:lnTo>
                        <a:pt x="24539" y="15128"/>
                      </a:lnTo>
                      <a:lnTo>
                        <a:pt x="24501" y="15123"/>
                      </a:lnTo>
                      <a:lnTo>
                        <a:pt x="24476" y="15121"/>
                      </a:lnTo>
                      <a:lnTo>
                        <a:pt x="24451" y="15119"/>
                      </a:lnTo>
                      <a:lnTo>
                        <a:pt x="24401" y="15117"/>
                      </a:lnTo>
                      <a:lnTo>
                        <a:pt x="24351" y="15116"/>
                      </a:lnTo>
                      <a:lnTo>
                        <a:pt x="24301" y="15113"/>
                      </a:lnTo>
                      <a:lnTo>
                        <a:pt x="24278" y="15111"/>
                      </a:lnTo>
                      <a:lnTo>
                        <a:pt x="24263" y="15111"/>
                      </a:lnTo>
                      <a:lnTo>
                        <a:pt x="24249" y="15111"/>
                      </a:lnTo>
                      <a:lnTo>
                        <a:pt x="24235" y="15112"/>
                      </a:lnTo>
                      <a:lnTo>
                        <a:pt x="24229" y="15115"/>
                      </a:lnTo>
                      <a:lnTo>
                        <a:pt x="24222" y="15117"/>
                      </a:lnTo>
                      <a:lnTo>
                        <a:pt x="24217" y="15119"/>
                      </a:lnTo>
                      <a:lnTo>
                        <a:pt x="24212" y="15122"/>
                      </a:lnTo>
                      <a:lnTo>
                        <a:pt x="24208" y="15127"/>
                      </a:lnTo>
                      <a:lnTo>
                        <a:pt x="24205" y="15131"/>
                      </a:lnTo>
                      <a:lnTo>
                        <a:pt x="24201" y="15137"/>
                      </a:lnTo>
                      <a:lnTo>
                        <a:pt x="24198" y="15144"/>
                      </a:lnTo>
                      <a:lnTo>
                        <a:pt x="24193" y="15149"/>
                      </a:lnTo>
                      <a:lnTo>
                        <a:pt x="24188" y="15154"/>
                      </a:lnTo>
                      <a:lnTo>
                        <a:pt x="24176" y="15162"/>
                      </a:lnTo>
                      <a:lnTo>
                        <a:pt x="24165" y="15170"/>
                      </a:lnTo>
                      <a:lnTo>
                        <a:pt x="24150" y="15175"/>
                      </a:lnTo>
                      <a:lnTo>
                        <a:pt x="24136" y="15181"/>
                      </a:lnTo>
                      <a:lnTo>
                        <a:pt x="24109" y="15189"/>
                      </a:lnTo>
                      <a:lnTo>
                        <a:pt x="24070" y="15201"/>
                      </a:lnTo>
                      <a:lnTo>
                        <a:pt x="24033" y="15212"/>
                      </a:lnTo>
                      <a:lnTo>
                        <a:pt x="23995" y="15224"/>
                      </a:lnTo>
                      <a:lnTo>
                        <a:pt x="23977" y="15230"/>
                      </a:lnTo>
                      <a:lnTo>
                        <a:pt x="23958" y="15237"/>
                      </a:lnTo>
                      <a:lnTo>
                        <a:pt x="23939" y="15245"/>
                      </a:lnTo>
                      <a:lnTo>
                        <a:pt x="23920" y="15251"/>
                      </a:lnTo>
                      <a:lnTo>
                        <a:pt x="23884" y="15262"/>
                      </a:lnTo>
                      <a:lnTo>
                        <a:pt x="23846" y="15271"/>
                      </a:lnTo>
                      <a:lnTo>
                        <a:pt x="23808" y="15280"/>
                      </a:lnTo>
                      <a:lnTo>
                        <a:pt x="23801" y="15282"/>
                      </a:lnTo>
                      <a:lnTo>
                        <a:pt x="23795" y="15286"/>
                      </a:lnTo>
                      <a:lnTo>
                        <a:pt x="23787" y="15293"/>
                      </a:lnTo>
                      <a:lnTo>
                        <a:pt x="23780" y="15300"/>
                      </a:lnTo>
                      <a:lnTo>
                        <a:pt x="23765" y="15319"/>
                      </a:lnTo>
                      <a:lnTo>
                        <a:pt x="23751" y="15340"/>
                      </a:lnTo>
                      <a:lnTo>
                        <a:pt x="23737" y="15363"/>
                      </a:lnTo>
                      <a:lnTo>
                        <a:pt x="23725" y="15386"/>
                      </a:lnTo>
                      <a:lnTo>
                        <a:pt x="23708" y="15417"/>
                      </a:lnTo>
                      <a:lnTo>
                        <a:pt x="23699" y="15433"/>
                      </a:lnTo>
                      <a:lnTo>
                        <a:pt x="23691" y="15448"/>
                      </a:lnTo>
                      <a:lnTo>
                        <a:pt x="23684" y="15463"/>
                      </a:lnTo>
                      <a:lnTo>
                        <a:pt x="23676" y="15478"/>
                      </a:lnTo>
                      <a:lnTo>
                        <a:pt x="23668" y="15492"/>
                      </a:lnTo>
                      <a:lnTo>
                        <a:pt x="23657" y="15505"/>
                      </a:lnTo>
                      <a:lnTo>
                        <a:pt x="23650" y="15512"/>
                      </a:lnTo>
                      <a:lnTo>
                        <a:pt x="23644" y="15517"/>
                      </a:lnTo>
                      <a:lnTo>
                        <a:pt x="23637" y="15521"/>
                      </a:lnTo>
                      <a:lnTo>
                        <a:pt x="23630" y="15526"/>
                      </a:lnTo>
                      <a:lnTo>
                        <a:pt x="23637" y="15535"/>
                      </a:lnTo>
                      <a:lnTo>
                        <a:pt x="23650" y="15549"/>
                      </a:lnTo>
                      <a:lnTo>
                        <a:pt x="23683" y="15581"/>
                      </a:lnTo>
                      <a:lnTo>
                        <a:pt x="23728" y="15625"/>
                      </a:lnTo>
                      <a:lnTo>
                        <a:pt x="23722" y="15630"/>
                      </a:lnTo>
                      <a:lnTo>
                        <a:pt x="23715" y="15635"/>
                      </a:lnTo>
                      <a:lnTo>
                        <a:pt x="23701" y="15644"/>
                      </a:lnTo>
                      <a:lnTo>
                        <a:pt x="23695" y="15648"/>
                      </a:lnTo>
                      <a:lnTo>
                        <a:pt x="23688" y="15654"/>
                      </a:lnTo>
                      <a:lnTo>
                        <a:pt x="23682" y="15660"/>
                      </a:lnTo>
                      <a:lnTo>
                        <a:pt x="23676" y="15667"/>
                      </a:lnTo>
                      <a:lnTo>
                        <a:pt x="23671" y="15678"/>
                      </a:lnTo>
                      <a:lnTo>
                        <a:pt x="23669" y="15684"/>
                      </a:lnTo>
                      <a:lnTo>
                        <a:pt x="23670" y="15686"/>
                      </a:lnTo>
                      <a:lnTo>
                        <a:pt x="23671" y="15688"/>
                      </a:lnTo>
                      <a:lnTo>
                        <a:pt x="23674" y="15690"/>
                      </a:lnTo>
                      <a:lnTo>
                        <a:pt x="23686" y="15693"/>
                      </a:lnTo>
                      <a:lnTo>
                        <a:pt x="23694" y="15696"/>
                      </a:lnTo>
                      <a:lnTo>
                        <a:pt x="23697" y="15699"/>
                      </a:lnTo>
                      <a:lnTo>
                        <a:pt x="23700" y="15703"/>
                      </a:lnTo>
                      <a:lnTo>
                        <a:pt x="23714" y="15720"/>
                      </a:lnTo>
                      <a:lnTo>
                        <a:pt x="23725" y="15730"/>
                      </a:lnTo>
                      <a:lnTo>
                        <a:pt x="23736" y="15740"/>
                      </a:lnTo>
                      <a:lnTo>
                        <a:pt x="23741" y="15744"/>
                      </a:lnTo>
                      <a:lnTo>
                        <a:pt x="23748" y="15747"/>
                      </a:lnTo>
                      <a:lnTo>
                        <a:pt x="23753" y="15749"/>
                      </a:lnTo>
                      <a:lnTo>
                        <a:pt x="23759" y="15750"/>
                      </a:lnTo>
                      <a:lnTo>
                        <a:pt x="23764" y="15750"/>
                      </a:lnTo>
                      <a:lnTo>
                        <a:pt x="23769" y="15748"/>
                      </a:lnTo>
                      <a:lnTo>
                        <a:pt x="23772" y="15745"/>
                      </a:lnTo>
                      <a:lnTo>
                        <a:pt x="23776" y="15739"/>
                      </a:lnTo>
                      <a:lnTo>
                        <a:pt x="23782" y="15727"/>
                      </a:lnTo>
                      <a:lnTo>
                        <a:pt x="23788" y="15718"/>
                      </a:lnTo>
                      <a:lnTo>
                        <a:pt x="23795" y="15711"/>
                      </a:lnTo>
                      <a:lnTo>
                        <a:pt x="23800" y="15708"/>
                      </a:lnTo>
                      <a:lnTo>
                        <a:pt x="23806" y="15707"/>
                      </a:lnTo>
                      <a:lnTo>
                        <a:pt x="23812" y="15708"/>
                      </a:lnTo>
                      <a:lnTo>
                        <a:pt x="23817" y="15710"/>
                      </a:lnTo>
                      <a:lnTo>
                        <a:pt x="23822" y="15715"/>
                      </a:lnTo>
                      <a:lnTo>
                        <a:pt x="23826" y="15720"/>
                      </a:lnTo>
                      <a:lnTo>
                        <a:pt x="23829" y="15728"/>
                      </a:lnTo>
                      <a:lnTo>
                        <a:pt x="23833" y="15735"/>
                      </a:lnTo>
                      <a:lnTo>
                        <a:pt x="23834" y="15744"/>
                      </a:lnTo>
                      <a:lnTo>
                        <a:pt x="23835" y="15754"/>
                      </a:lnTo>
                      <a:lnTo>
                        <a:pt x="23835" y="15763"/>
                      </a:lnTo>
                      <a:lnTo>
                        <a:pt x="23834" y="15773"/>
                      </a:lnTo>
                      <a:lnTo>
                        <a:pt x="23831" y="15783"/>
                      </a:lnTo>
                      <a:lnTo>
                        <a:pt x="23826" y="15794"/>
                      </a:lnTo>
                      <a:lnTo>
                        <a:pt x="23820" y="15805"/>
                      </a:lnTo>
                      <a:lnTo>
                        <a:pt x="23811" y="15816"/>
                      </a:lnTo>
                      <a:lnTo>
                        <a:pt x="23801" y="15826"/>
                      </a:lnTo>
                      <a:lnTo>
                        <a:pt x="23790" y="15836"/>
                      </a:lnTo>
                      <a:lnTo>
                        <a:pt x="23779" y="15845"/>
                      </a:lnTo>
                      <a:lnTo>
                        <a:pt x="23766" y="15854"/>
                      </a:lnTo>
                      <a:lnTo>
                        <a:pt x="23753" y="15862"/>
                      </a:lnTo>
                      <a:lnTo>
                        <a:pt x="23725" y="15877"/>
                      </a:lnTo>
                      <a:lnTo>
                        <a:pt x="23697" y="15890"/>
                      </a:lnTo>
                      <a:lnTo>
                        <a:pt x="23671" y="15902"/>
                      </a:lnTo>
                      <a:lnTo>
                        <a:pt x="23647" y="15912"/>
                      </a:lnTo>
                      <a:lnTo>
                        <a:pt x="23633" y="15918"/>
                      </a:lnTo>
                      <a:lnTo>
                        <a:pt x="23614" y="15923"/>
                      </a:lnTo>
                      <a:lnTo>
                        <a:pt x="23594" y="15929"/>
                      </a:lnTo>
                      <a:lnTo>
                        <a:pt x="23575" y="15937"/>
                      </a:lnTo>
                      <a:lnTo>
                        <a:pt x="23567" y="15941"/>
                      </a:lnTo>
                      <a:lnTo>
                        <a:pt x="23560" y="15945"/>
                      </a:lnTo>
                      <a:lnTo>
                        <a:pt x="23556" y="15949"/>
                      </a:lnTo>
                      <a:lnTo>
                        <a:pt x="23553" y="15953"/>
                      </a:lnTo>
                      <a:lnTo>
                        <a:pt x="23553" y="15956"/>
                      </a:lnTo>
                      <a:lnTo>
                        <a:pt x="23553" y="15958"/>
                      </a:lnTo>
                      <a:lnTo>
                        <a:pt x="23556" y="15963"/>
                      </a:lnTo>
                      <a:lnTo>
                        <a:pt x="23561" y="15967"/>
                      </a:lnTo>
                      <a:lnTo>
                        <a:pt x="23570" y="15973"/>
                      </a:lnTo>
                      <a:lnTo>
                        <a:pt x="23576" y="15977"/>
                      </a:lnTo>
                      <a:lnTo>
                        <a:pt x="23581" y="15982"/>
                      </a:lnTo>
                      <a:lnTo>
                        <a:pt x="23582" y="15986"/>
                      </a:lnTo>
                      <a:lnTo>
                        <a:pt x="23580" y="15990"/>
                      </a:lnTo>
                      <a:lnTo>
                        <a:pt x="23576" y="15996"/>
                      </a:lnTo>
                      <a:lnTo>
                        <a:pt x="23572" y="16000"/>
                      </a:lnTo>
                      <a:lnTo>
                        <a:pt x="23558" y="16011"/>
                      </a:lnTo>
                      <a:lnTo>
                        <a:pt x="23542" y="16021"/>
                      </a:lnTo>
                      <a:lnTo>
                        <a:pt x="23527" y="16030"/>
                      </a:lnTo>
                      <a:lnTo>
                        <a:pt x="23514" y="16038"/>
                      </a:lnTo>
                      <a:lnTo>
                        <a:pt x="23509" y="16042"/>
                      </a:lnTo>
                      <a:lnTo>
                        <a:pt x="23507" y="16046"/>
                      </a:lnTo>
                      <a:lnTo>
                        <a:pt x="23502" y="16053"/>
                      </a:lnTo>
                      <a:lnTo>
                        <a:pt x="23496" y="16060"/>
                      </a:lnTo>
                      <a:lnTo>
                        <a:pt x="23490" y="16066"/>
                      </a:lnTo>
                      <a:lnTo>
                        <a:pt x="23483" y="16071"/>
                      </a:lnTo>
                      <a:lnTo>
                        <a:pt x="23477" y="16075"/>
                      </a:lnTo>
                      <a:lnTo>
                        <a:pt x="23469" y="16078"/>
                      </a:lnTo>
                      <a:lnTo>
                        <a:pt x="23463" y="16080"/>
                      </a:lnTo>
                      <a:lnTo>
                        <a:pt x="23454" y="16081"/>
                      </a:lnTo>
                      <a:lnTo>
                        <a:pt x="23446" y="16082"/>
                      </a:lnTo>
                      <a:lnTo>
                        <a:pt x="23439" y="16082"/>
                      </a:lnTo>
                      <a:lnTo>
                        <a:pt x="23421" y="16080"/>
                      </a:lnTo>
                      <a:lnTo>
                        <a:pt x="23405" y="16077"/>
                      </a:lnTo>
                      <a:lnTo>
                        <a:pt x="23389" y="16073"/>
                      </a:lnTo>
                      <a:lnTo>
                        <a:pt x="23380" y="16071"/>
                      </a:lnTo>
                      <a:lnTo>
                        <a:pt x="23371" y="16069"/>
                      </a:lnTo>
                      <a:lnTo>
                        <a:pt x="23363" y="16069"/>
                      </a:lnTo>
                      <a:lnTo>
                        <a:pt x="23354" y="16071"/>
                      </a:lnTo>
                      <a:lnTo>
                        <a:pt x="23345" y="16073"/>
                      </a:lnTo>
                      <a:lnTo>
                        <a:pt x="23337" y="16075"/>
                      </a:lnTo>
                      <a:lnTo>
                        <a:pt x="23319" y="16081"/>
                      </a:lnTo>
                      <a:lnTo>
                        <a:pt x="23286" y="16094"/>
                      </a:lnTo>
                      <a:lnTo>
                        <a:pt x="23268" y="16101"/>
                      </a:lnTo>
                      <a:lnTo>
                        <a:pt x="23260" y="16102"/>
                      </a:lnTo>
                      <a:lnTo>
                        <a:pt x="23251" y="16104"/>
                      </a:lnTo>
                      <a:lnTo>
                        <a:pt x="23242" y="16104"/>
                      </a:lnTo>
                      <a:lnTo>
                        <a:pt x="23235" y="16102"/>
                      </a:lnTo>
                      <a:lnTo>
                        <a:pt x="23227" y="16100"/>
                      </a:lnTo>
                      <a:lnTo>
                        <a:pt x="23221" y="16096"/>
                      </a:lnTo>
                      <a:lnTo>
                        <a:pt x="23207" y="16087"/>
                      </a:lnTo>
                      <a:lnTo>
                        <a:pt x="23195" y="16077"/>
                      </a:lnTo>
                      <a:lnTo>
                        <a:pt x="23189" y="16073"/>
                      </a:lnTo>
                      <a:lnTo>
                        <a:pt x="23184" y="16071"/>
                      </a:lnTo>
                      <a:lnTo>
                        <a:pt x="23178" y="16069"/>
                      </a:lnTo>
                      <a:lnTo>
                        <a:pt x="23173" y="16069"/>
                      </a:lnTo>
                      <a:lnTo>
                        <a:pt x="23169" y="16069"/>
                      </a:lnTo>
                      <a:lnTo>
                        <a:pt x="23163" y="16072"/>
                      </a:lnTo>
                      <a:lnTo>
                        <a:pt x="23153" y="16076"/>
                      </a:lnTo>
                      <a:lnTo>
                        <a:pt x="23144" y="16082"/>
                      </a:lnTo>
                      <a:lnTo>
                        <a:pt x="23134" y="16089"/>
                      </a:lnTo>
                      <a:lnTo>
                        <a:pt x="23124" y="16096"/>
                      </a:lnTo>
                      <a:lnTo>
                        <a:pt x="23114" y="16101"/>
                      </a:lnTo>
                      <a:lnTo>
                        <a:pt x="23103" y="16105"/>
                      </a:lnTo>
                      <a:lnTo>
                        <a:pt x="23099" y="16105"/>
                      </a:lnTo>
                      <a:lnTo>
                        <a:pt x="23096" y="16105"/>
                      </a:lnTo>
                      <a:lnTo>
                        <a:pt x="23094" y="16104"/>
                      </a:lnTo>
                      <a:lnTo>
                        <a:pt x="23092" y="16103"/>
                      </a:lnTo>
                      <a:lnTo>
                        <a:pt x="23090" y="16101"/>
                      </a:lnTo>
                      <a:lnTo>
                        <a:pt x="23089" y="16098"/>
                      </a:lnTo>
                      <a:lnTo>
                        <a:pt x="23090" y="16091"/>
                      </a:lnTo>
                      <a:lnTo>
                        <a:pt x="23093" y="16082"/>
                      </a:lnTo>
                      <a:lnTo>
                        <a:pt x="23096" y="16073"/>
                      </a:lnTo>
                      <a:lnTo>
                        <a:pt x="23101" y="16061"/>
                      </a:lnTo>
                      <a:lnTo>
                        <a:pt x="23125" y="16014"/>
                      </a:lnTo>
                      <a:lnTo>
                        <a:pt x="23134" y="15995"/>
                      </a:lnTo>
                      <a:lnTo>
                        <a:pt x="23136" y="15987"/>
                      </a:lnTo>
                      <a:lnTo>
                        <a:pt x="23136" y="15980"/>
                      </a:lnTo>
                      <a:lnTo>
                        <a:pt x="23135" y="15976"/>
                      </a:lnTo>
                      <a:lnTo>
                        <a:pt x="23133" y="15972"/>
                      </a:lnTo>
                      <a:lnTo>
                        <a:pt x="23130" y="15967"/>
                      </a:lnTo>
                      <a:lnTo>
                        <a:pt x="23125" y="15964"/>
                      </a:lnTo>
                      <a:lnTo>
                        <a:pt x="23116" y="15958"/>
                      </a:lnTo>
                      <a:lnTo>
                        <a:pt x="23107" y="15952"/>
                      </a:lnTo>
                      <a:lnTo>
                        <a:pt x="23096" y="15947"/>
                      </a:lnTo>
                      <a:lnTo>
                        <a:pt x="23087" y="15941"/>
                      </a:lnTo>
                      <a:lnTo>
                        <a:pt x="23083" y="15938"/>
                      </a:lnTo>
                      <a:lnTo>
                        <a:pt x="23080" y="15935"/>
                      </a:lnTo>
                      <a:lnTo>
                        <a:pt x="23077" y="15931"/>
                      </a:lnTo>
                      <a:lnTo>
                        <a:pt x="23075" y="15926"/>
                      </a:lnTo>
                      <a:lnTo>
                        <a:pt x="23074" y="15919"/>
                      </a:lnTo>
                      <a:lnTo>
                        <a:pt x="23075" y="15911"/>
                      </a:lnTo>
                      <a:lnTo>
                        <a:pt x="23077" y="15903"/>
                      </a:lnTo>
                      <a:lnTo>
                        <a:pt x="23082" y="15896"/>
                      </a:lnTo>
                      <a:lnTo>
                        <a:pt x="23087" y="15889"/>
                      </a:lnTo>
                      <a:lnTo>
                        <a:pt x="23095" y="15883"/>
                      </a:lnTo>
                      <a:lnTo>
                        <a:pt x="23102" y="15876"/>
                      </a:lnTo>
                      <a:lnTo>
                        <a:pt x="23110" y="15871"/>
                      </a:lnTo>
                      <a:lnTo>
                        <a:pt x="23128" y="15860"/>
                      </a:lnTo>
                      <a:lnTo>
                        <a:pt x="23146" y="15850"/>
                      </a:lnTo>
                      <a:lnTo>
                        <a:pt x="23173" y="15836"/>
                      </a:lnTo>
                      <a:lnTo>
                        <a:pt x="23188" y="15827"/>
                      </a:lnTo>
                      <a:lnTo>
                        <a:pt x="23201" y="15818"/>
                      </a:lnTo>
                      <a:lnTo>
                        <a:pt x="23226" y="15798"/>
                      </a:lnTo>
                      <a:lnTo>
                        <a:pt x="23238" y="15790"/>
                      </a:lnTo>
                      <a:lnTo>
                        <a:pt x="23252" y="15782"/>
                      </a:lnTo>
                      <a:lnTo>
                        <a:pt x="23267" y="15774"/>
                      </a:lnTo>
                      <a:lnTo>
                        <a:pt x="23286" y="15769"/>
                      </a:lnTo>
                      <a:lnTo>
                        <a:pt x="23303" y="15765"/>
                      </a:lnTo>
                      <a:lnTo>
                        <a:pt x="23322" y="15760"/>
                      </a:lnTo>
                      <a:lnTo>
                        <a:pt x="23340" y="15757"/>
                      </a:lnTo>
                      <a:lnTo>
                        <a:pt x="23357" y="15753"/>
                      </a:lnTo>
                      <a:lnTo>
                        <a:pt x="23375" y="15747"/>
                      </a:lnTo>
                      <a:lnTo>
                        <a:pt x="23383" y="15744"/>
                      </a:lnTo>
                      <a:lnTo>
                        <a:pt x="23391" y="15740"/>
                      </a:lnTo>
                      <a:lnTo>
                        <a:pt x="23397" y="15734"/>
                      </a:lnTo>
                      <a:lnTo>
                        <a:pt x="23405" y="15729"/>
                      </a:lnTo>
                      <a:lnTo>
                        <a:pt x="23412" y="15722"/>
                      </a:lnTo>
                      <a:lnTo>
                        <a:pt x="23417" y="15715"/>
                      </a:lnTo>
                      <a:lnTo>
                        <a:pt x="23405" y="15706"/>
                      </a:lnTo>
                      <a:lnTo>
                        <a:pt x="23396" y="15697"/>
                      </a:lnTo>
                      <a:lnTo>
                        <a:pt x="23390" y="15690"/>
                      </a:lnTo>
                      <a:lnTo>
                        <a:pt x="23386" y="15682"/>
                      </a:lnTo>
                      <a:lnTo>
                        <a:pt x="23383" y="15674"/>
                      </a:lnTo>
                      <a:lnTo>
                        <a:pt x="23383" y="15667"/>
                      </a:lnTo>
                      <a:lnTo>
                        <a:pt x="23384" y="15660"/>
                      </a:lnTo>
                      <a:lnTo>
                        <a:pt x="23388" y="15654"/>
                      </a:lnTo>
                      <a:lnTo>
                        <a:pt x="23392" y="15647"/>
                      </a:lnTo>
                      <a:lnTo>
                        <a:pt x="23396" y="15641"/>
                      </a:lnTo>
                      <a:lnTo>
                        <a:pt x="23407" y="15627"/>
                      </a:lnTo>
                      <a:lnTo>
                        <a:pt x="23419" y="15613"/>
                      </a:lnTo>
                      <a:lnTo>
                        <a:pt x="23425" y="15605"/>
                      </a:lnTo>
                      <a:lnTo>
                        <a:pt x="23429" y="15596"/>
                      </a:lnTo>
                      <a:lnTo>
                        <a:pt x="23433" y="15584"/>
                      </a:lnTo>
                      <a:lnTo>
                        <a:pt x="23437" y="15572"/>
                      </a:lnTo>
                      <a:lnTo>
                        <a:pt x="23438" y="15559"/>
                      </a:lnTo>
                      <a:lnTo>
                        <a:pt x="23438" y="15546"/>
                      </a:lnTo>
                      <a:lnTo>
                        <a:pt x="23434" y="15521"/>
                      </a:lnTo>
                      <a:lnTo>
                        <a:pt x="23432" y="15497"/>
                      </a:lnTo>
                      <a:lnTo>
                        <a:pt x="23432" y="15485"/>
                      </a:lnTo>
                      <a:lnTo>
                        <a:pt x="23433" y="15473"/>
                      </a:lnTo>
                      <a:lnTo>
                        <a:pt x="23435" y="15462"/>
                      </a:lnTo>
                      <a:lnTo>
                        <a:pt x="23441" y="15452"/>
                      </a:lnTo>
                      <a:lnTo>
                        <a:pt x="23444" y="15447"/>
                      </a:lnTo>
                      <a:lnTo>
                        <a:pt x="23447" y="15442"/>
                      </a:lnTo>
                      <a:lnTo>
                        <a:pt x="23452" y="15438"/>
                      </a:lnTo>
                      <a:lnTo>
                        <a:pt x="23457" y="15434"/>
                      </a:lnTo>
                      <a:lnTo>
                        <a:pt x="23464" y="15430"/>
                      </a:lnTo>
                      <a:lnTo>
                        <a:pt x="23471" y="15426"/>
                      </a:lnTo>
                      <a:lnTo>
                        <a:pt x="23488" y="15419"/>
                      </a:lnTo>
                      <a:lnTo>
                        <a:pt x="23495" y="15417"/>
                      </a:lnTo>
                      <a:lnTo>
                        <a:pt x="23503" y="15413"/>
                      </a:lnTo>
                      <a:lnTo>
                        <a:pt x="23509" y="15409"/>
                      </a:lnTo>
                      <a:lnTo>
                        <a:pt x="23516" y="15403"/>
                      </a:lnTo>
                      <a:lnTo>
                        <a:pt x="23521" y="15398"/>
                      </a:lnTo>
                      <a:lnTo>
                        <a:pt x="23527" y="15391"/>
                      </a:lnTo>
                      <a:lnTo>
                        <a:pt x="23530" y="15386"/>
                      </a:lnTo>
                      <a:lnTo>
                        <a:pt x="23533" y="15379"/>
                      </a:lnTo>
                      <a:lnTo>
                        <a:pt x="23535" y="15373"/>
                      </a:lnTo>
                      <a:lnTo>
                        <a:pt x="23535" y="15367"/>
                      </a:lnTo>
                      <a:lnTo>
                        <a:pt x="23534" y="15362"/>
                      </a:lnTo>
                      <a:lnTo>
                        <a:pt x="23531" y="15357"/>
                      </a:lnTo>
                      <a:lnTo>
                        <a:pt x="23527" y="15353"/>
                      </a:lnTo>
                      <a:lnTo>
                        <a:pt x="23520" y="15350"/>
                      </a:lnTo>
                      <a:lnTo>
                        <a:pt x="23511" y="15348"/>
                      </a:lnTo>
                      <a:lnTo>
                        <a:pt x="23501" y="15347"/>
                      </a:lnTo>
                      <a:lnTo>
                        <a:pt x="23486" y="15346"/>
                      </a:lnTo>
                      <a:lnTo>
                        <a:pt x="23473" y="15344"/>
                      </a:lnTo>
                      <a:lnTo>
                        <a:pt x="23461" y="15339"/>
                      </a:lnTo>
                      <a:lnTo>
                        <a:pt x="23451" y="15335"/>
                      </a:lnTo>
                      <a:lnTo>
                        <a:pt x="23441" y="15329"/>
                      </a:lnTo>
                      <a:lnTo>
                        <a:pt x="23431" y="15323"/>
                      </a:lnTo>
                      <a:lnTo>
                        <a:pt x="23421" y="15315"/>
                      </a:lnTo>
                      <a:lnTo>
                        <a:pt x="23413" y="15308"/>
                      </a:lnTo>
                      <a:lnTo>
                        <a:pt x="23395" y="15291"/>
                      </a:lnTo>
                      <a:lnTo>
                        <a:pt x="23379" y="15274"/>
                      </a:lnTo>
                      <a:lnTo>
                        <a:pt x="23361" y="15257"/>
                      </a:lnTo>
                      <a:lnTo>
                        <a:pt x="23352" y="15249"/>
                      </a:lnTo>
                      <a:lnTo>
                        <a:pt x="23341" y="15242"/>
                      </a:lnTo>
                      <a:lnTo>
                        <a:pt x="23326" y="15231"/>
                      </a:lnTo>
                      <a:lnTo>
                        <a:pt x="23318" y="15223"/>
                      </a:lnTo>
                      <a:lnTo>
                        <a:pt x="23316" y="15220"/>
                      </a:lnTo>
                      <a:lnTo>
                        <a:pt x="23316" y="15218"/>
                      </a:lnTo>
                      <a:lnTo>
                        <a:pt x="23317" y="15215"/>
                      </a:lnTo>
                      <a:lnTo>
                        <a:pt x="23318" y="15213"/>
                      </a:lnTo>
                      <a:lnTo>
                        <a:pt x="23324" y="15209"/>
                      </a:lnTo>
                      <a:lnTo>
                        <a:pt x="23331" y="15202"/>
                      </a:lnTo>
                      <a:lnTo>
                        <a:pt x="23336" y="15198"/>
                      </a:lnTo>
                      <a:lnTo>
                        <a:pt x="23339" y="15193"/>
                      </a:lnTo>
                      <a:lnTo>
                        <a:pt x="23343" y="15187"/>
                      </a:lnTo>
                      <a:lnTo>
                        <a:pt x="23346" y="15180"/>
                      </a:lnTo>
                      <a:lnTo>
                        <a:pt x="23349" y="15172"/>
                      </a:lnTo>
                      <a:lnTo>
                        <a:pt x="23349" y="15167"/>
                      </a:lnTo>
                      <a:lnTo>
                        <a:pt x="23349" y="15160"/>
                      </a:lnTo>
                      <a:lnTo>
                        <a:pt x="23348" y="15155"/>
                      </a:lnTo>
                      <a:lnTo>
                        <a:pt x="23345" y="15150"/>
                      </a:lnTo>
                      <a:lnTo>
                        <a:pt x="23343" y="15146"/>
                      </a:lnTo>
                      <a:lnTo>
                        <a:pt x="23337" y="15137"/>
                      </a:lnTo>
                      <a:lnTo>
                        <a:pt x="23329" y="15130"/>
                      </a:lnTo>
                      <a:lnTo>
                        <a:pt x="23322" y="15121"/>
                      </a:lnTo>
                      <a:lnTo>
                        <a:pt x="23315" y="15112"/>
                      </a:lnTo>
                      <a:lnTo>
                        <a:pt x="23313" y="15107"/>
                      </a:lnTo>
                      <a:lnTo>
                        <a:pt x="23311" y="15102"/>
                      </a:lnTo>
                      <a:lnTo>
                        <a:pt x="23310" y="15090"/>
                      </a:lnTo>
                      <a:lnTo>
                        <a:pt x="23310" y="15079"/>
                      </a:lnTo>
                      <a:lnTo>
                        <a:pt x="23312" y="15067"/>
                      </a:lnTo>
                      <a:lnTo>
                        <a:pt x="23315" y="15057"/>
                      </a:lnTo>
                      <a:lnTo>
                        <a:pt x="23319" y="15046"/>
                      </a:lnTo>
                      <a:lnTo>
                        <a:pt x="23325" y="15036"/>
                      </a:lnTo>
                      <a:lnTo>
                        <a:pt x="23331" y="15027"/>
                      </a:lnTo>
                      <a:lnTo>
                        <a:pt x="23338" y="15017"/>
                      </a:lnTo>
                      <a:lnTo>
                        <a:pt x="23353" y="15000"/>
                      </a:lnTo>
                      <a:lnTo>
                        <a:pt x="23369" y="14981"/>
                      </a:lnTo>
                      <a:lnTo>
                        <a:pt x="23384" y="14965"/>
                      </a:lnTo>
                      <a:lnTo>
                        <a:pt x="23399" y="14947"/>
                      </a:lnTo>
                      <a:lnTo>
                        <a:pt x="23406" y="14937"/>
                      </a:lnTo>
                      <a:lnTo>
                        <a:pt x="23415" y="14926"/>
                      </a:lnTo>
                      <a:lnTo>
                        <a:pt x="23432" y="14906"/>
                      </a:lnTo>
                      <a:lnTo>
                        <a:pt x="23450" y="14887"/>
                      </a:lnTo>
                      <a:lnTo>
                        <a:pt x="23457" y="14877"/>
                      </a:lnTo>
                      <a:lnTo>
                        <a:pt x="23465" y="14867"/>
                      </a:lnTo>
                      <a:lnTo>
                        <a:pt x="23470" y="14857"/>
                      </a:lnTo>
                      <a:lnTo>
                        <a:pt x="23473" y="14848"/>
                      </a:lnTo>
                      <a:lnTo>
                        <a:pt x="23477" y="14837"/>
                      </a:lnTo>
                      <a:lnTo>
                        <a:pt x="23477" y="14827"/>
                      </a:lnTo>
                      <a:lnTo>
                        <a:pt x="23475" y="14815"/>
                      </a:lnTo>
                      <a:lnTo>
                        <a:pt x="23470" y="14803"/>
                      </a:lnTo>
                      <a:lnTo>
                        <a:pt x="23464" y="14791"/>
                      </a:lnTo>
                      <a:lnTo>
                        <a:pt x="23454" y="14778"/>
                      </a:lnTo>
                      <a:lnTo>
                        <a:pt x="23441" y="14762"/>
                      </a:lnTo>
                      <a:lnTo>
                        <a:pt x="23433" y="14749"/>
                      </a:lnTo>
                      <a:lnTo>
                        <a:pt x="23428" y="14737"/>
                      </a:lnTo>
                      <a:lnTo>
                        <a:pt x="23427" y="14732"/>
                      </a:lnTo>
                      <a:lnTo>
                        <a:pt x="23426" y="14726"/>
                      </a:lnTo>
                      <a:lnTo>
                        <a:pt x="23427" y="14722"/>
                      </a:lnTo>
                      <a:lnTo>
                        <a:pt x="23427" y="14717"/>
                      </a:lnTo>
                      <a:lnTo>
                        <a:pt x="23430" y="14709"/>
                      </a:lnTo>
                      <a:lnTo>
                        <a:pt x="23435" y="14701"/>
                      </a:lnTo>
                      <a:lnTo>
                        <a:pt x="23442" y="14694"/>
                      </a:lnTo>
                      <a:lnTo>
                        <a:pt x="23458" y="14681"/>
                      </a:lnTo>
                      <a:lnTo>
                        <a:pt x="23467" y="14673"/>
                      </a:lnTo>
                      <a:lnTo>
                        <a:pt x="23476" y="14664"/>
                      </a:lnTo>
                      <a:lnTo>
                        <a:pt x="23484" y="14656"/>
                      </a:lnTo>
                      <a:lnTo>
                        <a:pt x="23492" y="14646"/>
                      </a:lnTo>
                      <a:lnTo>
                        <a:pt x="23497" y="14634"/>
                      </a:lnTo>
                      <a:lnTo>
                        <a:pt x="23502" y="14621"/>
                      </a:lnTo>
                      <a:lnTo>
                        <a:pt x="23504" y="14611"/>
                      </a:lnTo>
                      <a:lnTo>
                        <a:pt x="23508" y="14601"/>
                      </a:lnTo>
                      <a:lnTo>
                        <a:pt x="23512" y="14592"/>
                      </a:lnTo>
                      <a:lnTo>
                        <a:pt x="23518" y="14582"/>
                      </a:lnTo>
                      <a:lnTo>
                        <a:pt x="23531" y="14561"/>
                      </a:lnTo>
                      <a:lnTo>
                        <a:pt x="23546" y="14543"/>
                      </a:lnTo>
                      <a:lnTo>
                        <a:pt x="23563" y="14524"/>
                      </a:lnTo>
                      <a:lnTo>
                        <a:pt x="23580" y="14507"/>
                      </a:lnTo>
                      <a:lnTo>
                        <a:pt x="23611" y="14478"/>
                      </a:lnTo>
                      <a:lnTo>
                        <a:pt x="23634" y="14458"/>
                      </a:lnTo>
                      <a:lnTo>
                        <a:pt x="23657" y="14440"/>
                      </a:lnTo>
                      <a:lnTo>
                        <a:pt x="23703" y="14404"/>
                      </a:lnTo>
                      <a:lnTo>
                        <a:pt x="23750" y="14370"/>
                      </a:lnTo>
                      <a:lnTo>
                        <a:pt x="23797" y="14334"/>
                      </a:lnTo>
                      <a:lnTo>
                        <a:pt x="23811" y="14326"/>
                      </a:lnTo>
                      <a:lnTo>
                        <a:pt x="23828" y="14314"/>
                      </a:lnTo>
                      <a:lnTo>
                        <a:pt x="23876" y="14286"/>
                      </a:lnTo>
                      <a:lnTo>
                        <a:pt x="23932" y="14252"/>
                      </a:lnTo>
                      <a:lnTo>
                        <a:pt x="23962" y="14233"/>
                      </a:lnTo>
                      <a:lnTo>
                        <a:pt x="23992" y="14215"/>
                      </a:lnTo>
                      <a:lnTo>
                        <a:pt x="24020" y="14194"/>
                      </a:lnTo>
                      <a:lnTo>
                        <a:pt x="24046" y="14175"/>
                      </a:lnTo>
                      <a:lnTo>
                        <a:pt x="24070" y="14154"/>
                      </a:lnTo>
                      <a:lnTo>
                        <a:pt x="24081" y="14144"/>
                      </a:lnTo>
                      <a:lnTo>
                        <a:pt x="24090" y="14135"/>
                      </a:lnTo>
                      <a:lnTo>
                        <a:pt x="24098" y="14124"/>
                      </a:lnTo>
                      <a:lnTo>
                        <a:pt x="24106" y="14114"/>
                      </a:lnTo>
                      <a:lnTo>
                        <a:pt x="24111" y="14105"/>
                      </a:lnTo>
                      <a:lnTo>
                        <a:pt x="24116" y="14096"/>
                      </a:lnTo>
                      <a:lnTo>
                        <a:pt x="24119" y="14086"/>
                      </a:lnTo>
                      <a:lnTo>
                        <a:pt x="24120" y="14077"/>
                      </a:lnTo>
                      <a:lnTo>
                        <a:pt x="24119" y="14069"/>
                      </a:lnTo>
                      <a:lnTo>
                        <a:pt x="24117" y="14060"/>
                      </a:lnTo>
                      <a:lnTo>
                        <a:pt x="24111" y="14050"/>
                      </a:lnTo>
                      <a:lnTo>
                        <a:pt x="24106" y="14039"/>
                      </a:lnTo>
                      <a:lnTo>
                        <a:pt x="24102" y="14029"/>
                      </a:lnTo>
                      <a:lnTo>
                        <a:pt x="24097" y="14019"/>
                      </a:lnTo>
                      <a:lnTo>
                        <a:pt x="24087" y="13994"/>
                      </a:lnTo>
                      <a:lnTo>
                        <a:pt x="24085" y="13986"/>
                      </a:lnTo>
                      <a:lnTo>
                        <a:pt x="24084" y="13980"/>
                      </a:lnTo>
                      <a:lnTo>
                        <a:pt x="24085" y="13974"/>
                      </a:lnTo>
                      <a:lnTo>
                        <a:pt x="24087" y="13970"/>
                      </a:lnTo>
                      <a:lnTo>
                        <a:pt x="24093" y="13964"/>
                      </a:lnTo>
                      <a:lnTo>
                        <a:pt x="24101" y="13958"/>
                      </a:lnTo>
                      <a:lnTo>
                        <a:pt x="24104" y="13955"/>
                      </a:lnTo>
                      <a:lnTo>
                        <a:pt x="24107" y="13949"/>
                      </a:lnTo>
                      <a:lnTo>
                        <a:pt x="24109" y="13943"/>
                      </a:lnTo>
                      <a:lnTo>
                        <a:pt x="24111" y="13935"/>
                      </a:lnTo>
                      <a:lnTo>
                        <a:pt x="24116" y="13919"/>
                      </a:lnTo>
                      <a:lnTo>
                        <a:pt x="24118" y="13899"/>
                      </a:lnTo>
                      <a:lnTo>
                        <a:pt x="24120" y="13861"/>
                      </a:lnTo>
                      <a:lnTo>
                        <a:pt x="24121" y="13834"/>
                      </a:lnTo>
                      <a:lnTo>
                        <a:pt x="24123" y="13821"/>
                      </a:lnTo>
                      <a:lnTo>
                        <a:pt x="24125" y="13807"/>
                      </a:lnTo>
                      <a:lnTo>
                        <a:pt x="24131" y="13780"/>
                      </a:lnTo>
                      <a:lnTo>
                        <a:pt x="24134" y="13766"/>
                      </a:lnTo>
                      <a:lnTo>
                        <a:pt x="24136" y="13752"/>
                      </a:lnTo>
                      <a:lnTo>
                        <a:pt x="24138" y="13739"/>
                      </a:lnTo>
                      <a:lnTo>
                        <a:pt x="24138" y="13725"/>
                      </a:lnTo>
                      <a:lnTo>
                        <a:pt x="24137" y="13716"/>
                      </a:lnTo>
                      <a:lnTo>
                        <a:pt x="24135" y="13707"/>
                      </a:lnTo>
                      <a:lnTo>
                        <a:pt x="24131" y="13693"/>
                      </a:lnTo>
                      <a:lnTo>
                        <a:pt x="24127" y="13680"/>
                      </a:lnTo>
                      <a:lnTo>
                        <a:pt x="24121" y="13668"/>
                      </a:lnTo>
                      <a:lnTo>
                        <a:pt x="24116" y="13655"/>
                      </a:lnTo>
                      <a:lnTo>
                        <a:pt x="24115" y="13649"/>
                      </a:lnTo>
                      <a:lnTo>
                        <a:pt x="24114" y="13642"/>
                      </a:lnTo>
                      <a:lnTo>
                        <a:pt x="24112" y="13634"/>
                      </a:lnTo>
                      <a:lnTo>
                        <a:pt x="24114" y="13626"/>
                      </a:lnTo>
                      <a:lnTo>
                        <a:pt x="24115" y="13617"/>
                      </a:lnTo>
                      <a:lnTo>
                        <a:pt x="24116" y="13607"/>
                      </a:lnTo>
                      <a:lnTo>
                        <a:pt x="24120" y="13594"/>
                      </a:lnTo>
                      <a:lnTo>
                        <a:pt x="24128" y="13577"/>
                      </a:lnTo>
                      <a:lnTo>
                        <a:pt x="24136" y="13559"/>
                      </a:lnTo>
                      <a:lnTo>
                        <a:pt x="24148" y="13539"/>
                      </a:lnTo>
                      <a:lnTo>
                        <a:pt x="24155" y="13529"/>
                      </a:lnTo>
                      <a:lnTo>
                        <a:pt x="24161" y="13521"/>
                      </a:lnTo>
                      <a:lnTo>
                        <a:pt x="24168" y="13513"/>
                      </a:lnTo>
                      <a:lnTo>
                        <a:pt x="24175" y="13505"/>
                      </a:lnTo>
                      <a:lnTo>
                        <a:pt x="24183" y="13500"/>
                      </a:lnTo>
                      <a:lnTo>
                        <a:pt x="24191" y="13496"/>
                      </a:lnTo>
                      <a:lnTo>
                        <a:pt x="24198" y="13493"/>
                      </a:lnTo>
                      <a:lnTo>
                        <a:pt x="24206" y="13492"/>
                      </a:lnTo>
                      <a:lnTo>
                        <a:pt x="24207" y="13494"/>
                      </a:lnTo>
                      <a:lnTo>
                        <a:pt x="24208" y="13501"/>
                      </a:lnTo>
                      <a:lnTo>
                        <a:pt x="24209" y="13504"/>
                      </a:lnTo>
                      <a:lnTo>
                        <a:pt x="24211" y="13506"/>
                      </a:lnTo>
                      <a:lnTo>
                        <a:pt x="24214" y="13509"/>
                      </a:lnTo>
                      <a:lnTo>
                        <a:pt x="24219" y="13510"/>
                      </a:lnTo>
                      <a:lnTo>
                        <a:pt x="24226" y="13511"/>
                      </a:lnTo>
                      <a:lnTo>
                        <a:pt x="24234" y="13510"/>
                      </a:lnTo>
                      <a:lnTo>
                        <a:pt x="24242" y="13508"/>
                      </a:lnTo>
                      <a:lnTo>
                        <a:pt x="24249" y="13504"/>
                      </a:lnTo>
                      <a:lnTo>
                        <a:pt x="24262" y="13498"/>
                      </a:lnTo>
                      <a:lnTo>
                        <a:pt x="24275" y="13489"/>
                      </a:lnTo>
                      <a:lnTo>
                        <a:pt x="24319" y="13462"/>
                      </a:lnTo>
                      <a:lnTo>
                        <a:pt x="24341" y="13448"/>
                      </a:lnTo>
                      <a:lnTo>
                        <a:pt x="24352" y="13442"/>
                      </a:lnTo>
                      <a:lnTo>
                        <a:pt x="24364" y="13438"/>
                      </a:lnTo>
                      <a:lnTo>
                        <a:pt x="24385" y="13430"/>
                      </a:lnTo>
                      <a:lnTo>
                        <a:pt x="24409" y="13424"/>
                      </a:lnTo>
                      <a:lnTo>
                        <a:pt x="24431" y="13417"/>
                      </a:lnTo>
                      <a:lnTo>
                        <a:pt x="24455" y="13411"/>
                      </a:lnTo>
                      <a:lnTo>
                        <a:pt x="24466" y="13407"/>
                      </a:lnTo>
                      <a:lnTo>
                        <a:pt x="24477" y="13401"/>
                      </a:lnTo>
                      <a:lnTo>
                        <a:pt x="24488" y="13397"/>
                      </a:lnTo>
                      <a:lnTo>
                        <a:pt x="24498" y="13390"/>
                      </a:lnTo>
                      <a:lnTo>
                        <a:pt x="24506" y="13384"/>
                      </a:lnTo>
                      <a:lnTo>
                        <a:pt x="24515" y="13376"/>
                      </a:lnTo>
                      <a:lnTo>
                        <a:pt x="24521" y="13368"/>
                      </a:lnTo>
                      <a:lnTo>
                        <a:pt x="24528" y="13358"/>
                      </a:lnTo>
                      <a:lnTo>
                        <a:pt x="24529" y="13355"/>
                      </a:lnTo>
                      <a:lnTo>
                        <a:pt x="24532" y="13351"/>
                      </a:lnTo>
                      <a:lnTo>
                        <a:pt x="24541" y="13345"/>
                      </a:lnTo>
                      <a:lnTo>
                        <a:pt x="24552" y="13338"/>
                      </a:lnTo>
                      <a:lnTo>
                        <a:pt x="24565" y="13332"/>
                      </a:lnTo>
                      <a:lnTo>
                        <a:pt x="24596" y="13318"/>
                      </a:lnTo>
                      <a:lnTo>
                        <a:pt x="24631" y="13304"/>
                      </a:lnTo>
                      <a:lnTo>
                        <a:pt x="24664" y="13288"/>
                      </a:lnTo>
                      <a:lnTo>
                        <a:pt x="24678" y="13281"/>
                      </a:lnTo>
                      <a:lnTo>
                        <a:pt x="24690" y="13273"/>
                      </a:lnTo>
                      <a:lnTo>
                        <a:pt x="24699" y="13266"/>
                      </a:lnTo>
                      <a:lnTo>
                        <a:pt x="24704" y="13262"/>
                      </a:lnTo>
                      <a:lnTo>
                        <a:pt x="24706" y="13258"/>
                      </a:lnTo>
                      <a:lnTo>
                        <a:pt x="24708" y="13255"/>
                      </a:lnTo>
                      <a:lnTo>
                        <a:pt x="24709" y="13250"/>
                      </a:lnTo>
                      <a:lnTo>
                        <a:pt x="24709" y="13247"/>
                      </a:lnTo>
                      <a:lnTo>
                        <a:pt x="24708" y="13243"/>
                      </a:lnTo>
                      <a:lnTo>
                        <a:pt x="24703" y="13236"/>
                      </a:lnTo>
                      <a:lnTo>
                        <a:pt x="24694" y="13225"/>
                      </a:lnTo>
                      <a:lnTo>
                        <a:pt x="24672" y="13198"/>
                      </a:lnTo>
                      <a:lnTo>
                        <a:pt x="24661" y="13184"/>
                      </a:lnTo>
                      <a:lnTo>
                        <a:pt x="24655" y="13172"/>
                      </a:lnTo>
                      <a:lnTo>
                        <a:pt x="24653" y="13167"/>
                      </a:lnTo>
                      <a:lnTo>
                        <a:pt x="24653" y="13162"/>
                      </a:lnTo>
                      <a:lnTo>
                        <a:pt x="24654" y="13159"/>
                      </a:lnTo>
                      <a:lnTo>
                        <a:pt x="24657" y="13157"/>
                      </a:lnTo>
                      <a:lnTo>
                        <a:pt x="24673" y="13151"/>
                      </a:lnTo>
                      <a:lnTo>
                        <a:pt x="24682" y="13147"/>
                      </a:lnTo>
                      <a:lnTo>
                        <a:pt x="24690" y="13143"/>
                      </a:lnTo>
                      <a:lnTo>
                        <a:pt x="24697" y="13139"/>
                      </a:lnTo>
                      <a:lnTo>
                        <a:pt x="24705" y="13132"/>
                      </a:lnTo>
                      <a:lnTo>
                        <a:pt x="24710" y="13126"/>
                      </a:lnTo>
                      <a:lnTo>
                        <a:pt x="24715" y="13117"/>
                      </a:lnTo>
                      <a:lnTo>
                        <a:pt x="24717" y="13108"/>
                      </a:lnTo>
                      <a:lnTo>
                        <a:pt x="24718" y="13097"/>
                      </a:lnTo>
                      <a:lnTo>
                        <a:pt x="24721" y="13073"/>
                      </a:lnTo>
                      <a:lnTo>
                        <a:pt x="24723" y="13063"/>
                      </a:lnTo>
                      <a:lnTo>
                        <a:pt x="24725" y="13057"/>
                      </a:lnTo>
                      <a:lnTo>
                        <a:pt x="24728" y="13053"/>
                      </a:lnTo>
                      <a:lnTo>
                        <a:pt x="24731" y="13049"/>
                      </a:lnTo>
                      <a:lnTo>
                        <a:pt x="24734" y="13045"/>
                      </a:lnTo>
                      <a:lnTo>
                        <a:pt x="24738" y="13043"/>
                      </a:lnTo>
                      <a:lnTo>
                        <a:pt x="24744" y="13042"/>
                      </a:lnTo>
                      <a:lnTo>
                        <a:pt x="24773" y="13037"/>
                      </a:lnTo>
                      <a:lnTo>
                        <a:pt x="24787" y="13033"/>
                      </a:lnTo>
                      <a:lnTo>
                        <a:pt x="24800" y="13029"/>
                      </a:lnTo>
                      <a:lnTo>
                        <a:pt x="24813" y="13024"/>
                      </a:lnTo>
                      <a:lnTo>
                        <a:pt x="24826" y="13018"/>
                      </a:lnTo>
                      <a:lnTo>
                        <a:pt x="24838" y="13011"/>
                      </a:lnTo>
                      <a:lnTo>
                        <a:pt x="24851" y="13003"/>
                      </a:lnTo>
                      <a:lnTo>
                        <a:pt x="24879" y="12980"/>
                      </a:lnTo>
                      <a:lnTo>
                        <a:pt x="24924" y="12940"/>
                      </a:lnTo>
                      <a:lnTo>
                        <a:pt x="24947" y="12919"/>
                      </a:lnTo>
                      <a:lnTo>
                        <a:pt x="24965" y="12901"/>
                      </a:lnTo>
                      <a:lnTo>
                        <a:pt x="24977" y="12888"/>
                      </a:lnTo>
                      <a:lnTo>
                        <a:pt x="24980" y="12884"/>
                      </a:lnTo>
                      <a:lnTo>
                        <a:pt x="24980" y="12881"/>
                      </a:lnTo>
                      <a:lnTo>
                        <a:pt x="24974" y="12875"/>
                      </a:lnTo>
                      <a:lnTo>
                        <a:pt x="24971" y="12867"/>
                      </a:lnTo>
                      <a:lnTo>
                        <a:pt x="24970" y="12860"/>
                      </a:lnTo>
                      <a:lnTo>
                        <a:pt x="24972" y="12852"/>
                      </a:lnTo>
                      <a:lnTo>
                        <a:pt x="24974" y="12845"/>
                      </a:lnTo>
                      <a:lnTo>
                        <a:pt x="24979" y="12836"/>
                      </a:lnTo>
                      <a:lnTo>
                        <a:pt x="24985" y="12828"/>
                      </a:lnTo>
                      <a:lnTo>
                        <a:pt x="24991" y="12822"/>
                      </a:lnTo>
                      <a:lnTo>
                        <a:pt x="25006" y="12808"/>
                      </a:lnTo>
                      <a:lnTo>
                        <a:pt x="25023" y="12795"/>
                      </a:lnTo>
                      <a:lnTo>
                        <a:pt x="25043" y="12779"/>
                      </a:lnTo>
                      <a:lnTo>
                        <a:pt x="25052" y="12772"/>
                      </a:lnTo>
                      <a:lnTo>
                        <a:pt x="25058" y="12763"/>
                      </a:lnTo>
                      <a:lnTo>
                        <a:pt x="25073" y="12746"/>
                      </a:lnTo>
                      <a:lnTo>
                        <a:pt x="25098" y="12710"/>
                      </a:lnTo>
                      <a:lnTo>
                        <a:pt x="25102" y="12706"/>
                      </a:lnTo>
                      <a:lnTo>
                        <a:pt x="25106" y="12701"/>
                      </a:lnTo>
                      <a:lnTo>
                        <a:pt x="25112" y="12697"/>
                      </a:lnTo>
                      <a:lnTo>
                        <a:pt x="25118" y="12694"/>
                      </a:lnTo>
                      <a:lnTo>
                        <a:pt x="25131" y="12688"/>
                      </a:lnTo>
                      <a:lnTo>
                        <a:pt x="25145" y="12684"/>
                      </a:lnTo>
                      <a:lnTo>
                        <a:pt x="25158" y="12678"/>
                      </a:lnTo>
                      <a:lnTo>
                        <a:pt x="25171" y="12673"/>
                      </a:lnTo>
                      <a:lnTo>
                        <a:pt x="25177" y="12669"/>
                      </a:lnTo>
                      <a:lnTo>
                        <a:pt x="25181" y="12665"/>
                      </a:lnTo>
                      <a:lnTo>
                        <a:pt x="25185" y="12661"/>
                      </a:lnTo>
                      <a:lnTo>
                        <a:pt x="25189" y="12656"/>
                      </a:lnTo>
                      <a:lnTo>
                        <a:pt x="25189" y="12655"/>
                      </a:lnTo>
                      <a:lnTo>
                        <a:pt x="25189" y="12654"/>
                      </a:lnTo>
                      <a:lnTo>
                        <a:pt x="25187" y="12651"/>
                      </a:lnTo>
                      <a:lnTo>
                        <a:pt x="25182" y="12650"/>
                      </a:lnTo>
                      <a:lnTo>
                        <a:pt x="25185" y="12647"/>
                      </a:lnTo>
                      <a:lnTo>
                        <a:pt x="25190" y="12641"/>
                      </a:lnTo>
                      <a:lnTo>
                        <a:pt x="25195" y="12632"/>
                      </a:lnTo>
                      <a:lnTo>
                        <a:pt x="25196" y="12623"/>
                      </a:lnTo>
                      <a:lnTo>
                        <a:pt x="25196" y="12613"/>
                      </a:lnTo>
                      <a:lnTo>
                        <a:pt x="25196" y="12595"/>
                      </a:lnTo>
                      <a:lnTo>
                        <a:pt x="25193" y="12576"/>
                      </a:lnTo>
                      <a:lnTo>
                        <a:pt x="25190" y="12558"/>
                      </a:lnTo>
                      <a:lnTo>
                        <a:pt x="25188" y="12553"/>
                      </a:lnTo>
                      <a:lnTo>
                        <a:pt x="25185" y="12547"/>
                      </a:lnTo>
                      <a:lnTo>
                        <a:pt x="25179" y="12537"/>
                      </a:lnTo>
                      <a:lnTo>
                        <a:pt x="25172" y="12528"/>
                      </a:lnTo>
                      <a:lnTo>
                        <a:pt x="25167" y="12520"/>
                      </a:lnTo>
                      <a:lnTo>
                        <a:pt x="25165" y="12516"/>
                      </a:lnTo>
                      <a:lnTo>
                        <a:pt x="25164" y="12512"/>
                      </a:lnTo>
                      <a:lnTo>
                        <a:pt x="25164" y="12508"/>
                      </a:lnTo>
                      <a:lnTo>
                        <a:pt x="25165" y="12504"/>
                      </a:lnTo>
                      <a:lnTo>
                        <a:pt x="25167" y="12501"/>
                      </a:lnTo>
                      <a:lnTo>
                        <a:pt x="25170" y="12496"/>
                      </a:lnTo>
                      <a:lnTo>
                        <a:pt x="25177" y="12492"/>
                      </a:lnTo>
                      <a:lnTo>
                        <a:pt x="25184" y="12488"/>
                      </a:lnTo>
                      <a:lnTo>
                        <a:pt x="25198" y="12481"/>
                      </a:lnTo>
                      <a:lnTo>
                        <a:pt x="25213" y="12477"/>
                      </a:lnTo>
                      <a:lnTo>
                        <a:pt x="25229" y="12473"/>
                      </a:lnTo>
                      <a:lnTo>
                        <a:pt x="25244" y="12472"/>
                      </a:lnTo>
                      <a:lnTo>
                        <a:pt x="25255" y="12471"/>
                      </a:lnTo>
                      <a:lnTo>
                        <a:pt x="25265" y="12469"/>
                      </a:lnTo>
                      <a:lnTo>
                        <a:pt x="25273" y="12465"/>
                      </a:lnTo>
                      <a:lnTo>
                        <a:pt x="25282" y="12460"/>
                      </a:lnTo>
                      <a:lnTo>
                        <a:pt x="25298" y="12448"/>
                      </a:lnTo>
                      <a:lnTo>
                        <a:pt x="25306" y="12443"/>
                      </a:lnTo>
                      <a:lnTo>
                        <a:pt x="25315" y="12438"/>
                      </a:lnTo>
                      <a:lnTo>
                        <a:pt x="25320" y="12434"/>
                      </a:lnTo>
                      <a:lnTo>
                        <a:pt x="25324" y="12430"/>
                      </a:lnTo>
                      <a:lnTo>
                        <a:pt x="25328" y="12426"/>
                      </a:lnTo>
                      <a:lnTo>
                        <a:pt x="25332" y="12421"/>
                      </a:lnTo>
                      <a:lnTo>
                        <a:pt x="25334" y="12417"/>
                      </a:lnTo>
                      <a:lnTo>
                        <a:pt x="25336" y="12412"/>
                      </a:lnTo>
                      <a:lnTo>
                        <a:pt x="25337" y="12406"/>
                      </a:lnTo>
                      <a:lnTo>
                        <a:pt x="25338" y="12401"/>
                      </a:lnTo>
                      <a:lnTo>
                        <a:pt x="25338" y="12396"/>
                      </a:lnTo>
                      <a:lnTo>
                        <a:pt x="25338" y="12391"/>
                      </a:lnTo>
                      <a:lnTo>
                        <a:pt x="25336" y="12386"/>
                      </a:lnTo>
                      <a:lnTo>
                        <a:pt x="25334" y="12381"/>
                      </a:lnTo>
                      <a:lnTo>
                        <a:pt x="25331" y="12377"/>
                      </a:lnTo>
                      <a:lnTo>
                        <a:pt x="25326" y="12372"/>
                      </a:lnTo>
                      <a:lnTo>
                        <a:pt x="25321" y="12369"/>
                      </a:lnTo>
                      <a:lnTo>
                        <a:pt x="25315" y="12366"/>
                      </a:lnTo>
                      <a:lnTo>
                        <a:pt x="25318" y="12365"/>
                      </a:lnTo>
                      <a:lnTo>
                        <a:pt x="25323" y="12363"/>
                      </a:lnTo>
                      <a:lnTo>
                        <a:pt x="25342" y="12357"/>
                      </a:lnTo>
                      <a:lnTo>
                        <a:pt x="25367" y="12350"/>
                      </a:lnTo>
                      <a:lnTo>
                        <a:pt x="25394" y="12341"/>
                      </a:lnTo>
                      <a:lnTo>
                        <a:pt x="25420" y="12332"/>
                      </a:lnTo>
                      <a:lnTo>
                        <a:pt x="25431" y="12327"/>
                      </a:lnTo>
                      <a:lnTo>
                        <a:pt x="25440" y="12323"/>
                      </a:lnTo>
                      <a:lnTo>
                        <a:pt x="25448" y="12317"/>
                      </a:lnTo>
                      <a:lnTo>
                        <a:pt x="25453" y="12312"/>
                      </a:lnTo>
                      <a:lnTo>
                        <a:pt x="25454" y="12310"/>
                      </a:lnTo>
                      <a:lnTo>
                        <a:pt x="25456" y="12307"/>
                      </a:lnTo>
                      <a:lnTo>
                        <a:pt x="25456" y="12304"/>
                      </a:lnTo>
                      <a:lnTo>
                        <a:pt x="25454" y="12302"/>
                      </a:lnTo>
                      <a:lnTo>
                        <a:pt x="25448" y="12292"/>
                      </a:lnTo>
                      <a:lnTo>
                        <a:pt x="25440" y="12282"/>
                      </a:lnTo>
                      <a:lnTo>
                        <a:pt x="25432" y="12274"/>
                      </a:lnTo>
                      <a:lnTo>
                        <a:pt x="25422" y="12265"/>
                      </a:lnTo>
                      <a:lnTo>
                        <a:pt x="25412" y="12257"/>
                      </a:lnTo>
                      <a:lnTo>
                        <a:pt x="25401" y="12251"/>
                      </a:lnTo>
                      <a:lnTo>
                        <a:pt x="25390" y="12243"/>
                      </a:lnTo>
                      <a:lnTo>
                        <a:pt x="25379" y="12238"/>
                      </a:lnTo>
                      <a:lnTo>
                        <a:pt x="25367" y="12234"/>
                      </a:lnTo>
                      <a:lnTo>
                        <a:pt x="25355" y="12229"/>
                      </a:lnTo>
                      <a:lnTo>
                        <a:pt x="25343" y="12226"/>
                      </a:lnTo>
                      <a:lnTo>
                        <a:pt x="25331" y="12224"/>
                      </a:lnTo>
                      <a:lnTo>
                        <a:pt x="25319" y="12224"/>
                      </a:lnTo>
                      <a:lnTo>
                        <a:pt x="25308" y="12224"/>
                      </a:lnTo>
                      <a:lnTo>
                        <a:pt x="25296" y="12226"/>
                      </a:lnTo>
                      <a:lnTo>
                        <a:pt x="25286" y="12229"/>
                      </a:lnTo>
                      <a:lnTo>
                        <a:pt x="25273" y="12234"/>
                      </a:lnTo>
                      <a:lnTo>
                        <a:pt x="25261" y="12236"/>
                      </a:lnTo>
                      <a:lnTo>
                        <a:pt x="25235" y="12238"/>
                      </a:lnTo>
                      <a:lnTo>
                        <a:pt x="25222" y="12239"/>
                      </a:lnTo>
                      <a:lnTo>
                        <a:pt x="25210" y="12241"/>
                      </a:lnTo>
                      <a:lnTo>
                        <a:pt x="25197" y="12243"/>
                      </a:lnTo>
                      <a:lnTo>
                        <a:pt x="25185" y="12249"/>
                      </a:lnTo>
                      <a:lnTo>
                        <a:pt x="25176" y="12252"/>
                      </a:lnTo>
                      <a:lnTo>
                        <a:pt x="25165" y="12254"/>
                      </a:lnTo>
                      <a:lnTo>
                        <a:pt x="25139" y="12256"/>
                      </a:lnTo>
                      <a:lnTo>
                        <a:pt x="25126" y="12259"/>
                      </a:lnTo>
                      <a:lnTo>
                        <a:pt x="25114" y="12261"/>
                      </a:lnTo>
                      <a:lnTo>
                        <a:pt x="25109" y="12263"/>
                      </a:lnTo>
                      <a:lnTo>
                        <a:pt x="25105" y="12265"/>
                      </a:lnTo>
                      <a:lnTo>
                        <a:pt x="25101" y="12268"/>
                      </a:lnTo>
                      <a:lnTo>
                        <a:pt x="25099" y="12272"/>
                      </a:lnTo>
                      <a:lnTo>
                        <a:pt x="25095" y="12275"/>
                      </a:lnTo>
                      <a:lnTo>
                        <a:pt x="25093" y="12278"/>
                      </a:lnTo>
                      <a:lnTo>
                        <a:pt x="25086" y="12282"/>
                      </a:lnTo>
                      <a:lnTo>
                        <a:pt x="25077" y="12286"/>
                      </a:lnTo>
                      <a:lnTo>
                        <a:pt x="25067" y="12287"/>
                      </a:lnTo>
                      <a:lnTo>
                        <a:pt x="25058" y="12286"/>
                      </a:lnTo>
                      <a:lnTo>
                        <a:pt x="25050" y="12282"/>
                      </a:lnTo>
                      <a:lnTo>
                        <a:pt x="25042" y="12277"/>
                      </a:lnTo>
                      <a:lnTo>
                        <a:pt x="25039" y="12274"/>
                      </a:lnTo>
                      <a:lnTo>
                        <a:pt x="25037" y="12270"/>
                      </a:lnTo>
                      <a:lnTo>
                        <a:pt x="25034" y="12263"/>
                      </a:lnTo>
                      <a:lnTo>
                        <a:pt x="25034" y="12257"/>
                      </a:lnTo>
                      <a:lnTo>
                        <a:pt x="25035" y="12252"/>
                      </a:lnTo>
                      <a:lnTo>
                        <a:pt x="25039" y="12248"/>
                      </a:lnTo>
                      <a:lnTo>
                        <a:pt x="25043" y="12244"/>
                      </a:lnTo>
                      <a:lnTo>
                        <a:pt x="25050" y="12241"/>
                      </a:lnTo>
                      <a:lnTo>
                        <a:pt x="25065" y="12236"/>
                      </a:lnTo>
                      <a:lnTo>
                        <a:pt x="25080" y="12230"/>
                      </a:lnTo>
                      <a:lnTo>
                        <a:pt x="25089" y="12227"/>
                      </a:lnTo>
                      <a:lnTo>
                        <a:pt x="25095" y="12224"/>
                      </a:lnTo>
                      <a:lnTo>
                        <a:pt x="25101" y="12221"/>
                      </a:lnTo>
                      <a:lnTo>
                        <a:pt x="25106" y="12216"/>
                      </a:lnTo>
                      <a:lnTo>
                        <a:pt x="25108" y="12211"/>
                      </a:lnTo>
                      <a:lnTo>
                        <a:pt x="25109" y="12204"/>
                      </a:lnTo>
                      <a:lnTo>
                        <a:pt x="25109" y="12191"/>
                      </a:lnTo>
                      <a:lnTo>
                        <a:pt x="25107" y="12180"/>
                      </a:lnTo>
                      <a:lnTo>
                        <a:pt x="25105" y="12172"/>
                      </a:lnTo>
                      <a:lnTo>
                        <a:pt x="25104" y="12163"/>
                      </a:lnTo>
                      <a:lnTo>
                        <a:pt x="25104" y="12160"/>
                      </a:lnTo>
                      <a:lnTo>
                        <a:pt x="25105" y="12155"/>
                      </a:lnTo>
                      <a:lnTo>
                        <a:pt x="25106" y="12152"/>
                      </a:lnTo>
                      <a:lnTo>
                        <a:pt x="25108" y="12148"/>
                      </a:lnTo>
                      <a:lnTo>
                        <a:pt x="25112" y="12145"/>
                      </a:lnTo>
                      <a:lnTo>
                        <a:pt x="25116" y="12140"/>
                      </a:lnTo>
                      <a:lnTo>
                        <a:pt x="25129" y="12131"/>
                      </a:lnTo>
                      <a:lnTo>
                        <a:pt x="25132" y="12127"/>
                      </a:lnTo>
                      <a:lnTo>
                        <a:pt x="25136" y="12124"/>
                      </a:lnTo>
                      <a:lnTo>
                        <a:pt x="25138" y="12121"/>
                      </a:lnTo>
                      <a:lnTo>
                        <a:pt x="25139" y="12116"/>
                      </a:lnTo>
                      <a:lnTo>
                        <a:pt x="25141" y="12108"/>
                      </a:lnTo>
                      <a:lnTo>
                        <a:pt x="25142" y="12098"/>
                      </a:lnTo>
                      <a:lnTo>
                        <a:pt x="25144" y="12087"/>
                      </a:lnTo>
                      <a:lnTo>
                        <a:pt x="25147" y="12077"/>
                      </a:lnTo>
                      <a:lnTo>
                        <a:pt x="25150" y="12073"/>
                      </a:lnTo>
                      <a:lnTo>
                        <a:pt x="25153" y="12069"/>
                      </a:lnTo>
                      <a:lnTo>
                        <a:pt x="25156" y="12064"/>
                      </a:lnTo>
                      <a:lnTo>
                        <a:pt x="25162" y="12060"/>
                      </a:lnTo>
                      <a:lnTo>
                        <a:pt x="25169" y="12053"/>
                      </a:lnTo>
                      <a:lnTo>
                        <a:pt x="25177" y="12047"/>
                      </a:lnTo>
                      <a:lnTo>
                        <a:pt x="25182" y="12039"/>
                      </a:lnTo>
                      <a:lnTo>
                        <a:pt x="25187" y="12033"/>
                      </a:lnTo>
                      <a:lnTo>
                        <a:pt x="25196" y="12019"/>
                      </a:lnTo>
                      <a:lnTo>
                        <a:pt x="25202" y="12012"/>
                      </a:lnTo>
                      <a:lnTo>
                        <a:pt x="25208" y="12006"/>
                      </a:lnTo>
                      <a:lnTo>
                        <a:pt x="25219" y="11998"/>
                      </a:lnTo>
                      <a:lnTo>
                        <a:pt x="25231" y="11992"/>
                      </a:lnTo>
                      <a:lnTo>
                        <a:pt x="25259" y="11978"/>
                      </a:lnTo>
                      <a:lnTo>
                        <a:pt x="25288" y="11964"/>
                      </a:lnTo>
                      <a:lnTo>
                        <a:pt x="25315" y="11954"/>
                      </a:lnTo>
                      <a:lnTo>
                        <a:pt x="25322" y="11950"/>
                      </a:lnTo>
                      <a:lnTo>
                        <a:pt x="25324" y="11947"/>
                      </a:lnTo>
                      <a:lnTo>
                        <a:pt x="25325" y="11945"/>
                      </a:lnTo>
                      <a:lnTo>
                        <a:pt x="25328" y="11938"/>
                      </a:lnTo>
                      <a:lnTo>
                        <a:pt x="25328" y="11932"/>
                      </a:lnTo>
                      <a:lnTo>
                        <a:pt x="25325" y="11924"/>
                      </a:lnTo>
                      <a:lnTo>
                        <a:pt x="25322" y="11916"/>
                      </a:lnTo>
                      <a:lnTo>
                        <a:pt x="25311" y="11898"/>
                      </a:lnTo>
                      <a:lnTo>
                        <a:pt x="25286" y="11860"/>
                      </a:lnTo>
                      <a:lnTo>
                        <a:pt x="25281" y="11852"/>
                      </a:lnTo>
                      <a:lnTo>
                        <a:pt x="25277" y="11842"/>
                      </a:lnTo>
                      <a:lnTo>
                        <a:pt x="25273" y="11834"/>
                      </a:lnTo>
                      <a:lnTo>
                        <a:pt x="25271" y="11826"/>
                      </a:lnTo>
                      <a:lnTo>
                        <a:pt x="25271" y="11821"/>
                      </a:lnTo>
                      <a:lnTo>
                        <a:pt x="25271" y="11816"/>
                      </a:lnTo>
                      <a:lnTo>
                        <a:pt x="25273" y="11813"/>
                      </a:lnTo>
                      <a:lnTo>
                        <a:pt x="25275" y="11809"/>
                      </a:lnTo>
                      <a:lnTo>
                        <a:pt x="25279" y="11806"/>
                      </a:lnTo>
                      <a:lnTo>
                        <a:pt x="25282" y="11804"/>
                      </a:lnTo>
                      <a:lnTo>
                        <a:pt x="25292" y="11801"/>
                      </a:lnTo>
                      <a:lnTo>
                        <a:pt x="25303" y="11800"/>
                      </a:lnTo>
                      <a:lnTo>
                        <a:pt x="25316" y="11800"/>
                      </a:lnTo>
                      <a:lnTo>
                        <a:pt x="25330" y="11802"/>
                      </a:lnTo>
                      <a:lnTo>
                        <a:pt x="25344" y="11804"/>
                      </a:lnTo>
                      <a:lnTo>
                        <a:pt x="25374" y="11810"/>
                      </a:lnTo>
                      <a:lnTo>
                        <a:pt x="25402" y="11819"/>
                      </a:lnTo>
                      <a:lnTo>
                        <a:pt x="25425" y="11826"/>
                      </a:lnTo>
                      <a:lnTo>
                        <a:pt x="25438" y="11829"/>
                      </a:lnTo>
                      <a:lnTo>
                        <a:pt x="25457" y="11833"/>
                      </a:lnTo>
                      <a:lnTo>
                        <a:pt x="25475" y="11835"/>
                      </a:lnTo>
                      <a:lnTo>
                        <a:pt x="25485" y="11836"/>
                      </a:lnTo>
                      <a:lnTo>
                        <a:pt x="25494" y="11835"/>
                      </a:lnTo>
                      <a:lnTo>
                        <a:pt x="25503" y="11834"/>
                      </a:lnTo>
                      <a:lnTo>
                        <a:pt x="25512" y="11831"/>
                      </a:lnTo>
                      <a:lnTo>
                        <a:pt x="25537" y="11819"/>
                      </a:lnTo>
                      <a:lnTo>
                        <a:pt x="25546" y="11815"/>
                      </a:lnTo>
                      <a:lnTo>
                        <a:pt x="25553" y="11813"/>
                      </a:lnTo>
                      <a:lnTo>
                        <a:pt x="25561" y="11811"/>
                      </a:lnTo>
                      <a:lnTo>
                        <a:pt x="25571" y="11810"/>
                      </a:lnTo>
                      <a:lnTo>
                        <a:pt x="25598" y="11813"/>
                      </a:lnTo>
                      <a:lnTo>
                        <a:pt x="25607" y="11814"/>
                      </a:lnTo>
                      <a:lnTo>
                        <a:pt x="25616" y="11817"/>
                      </a:lnTo>
                      <a:lnTo>
                        <a:pt x="25624" y="11820"/>
                      </a:lnTo>
                      <a:lnTo>
                        <a:pt x="25631" y="11825"/>
                      </a:lnTo>
                      <a:lnTo>
                        <a:pt x="25645" y="11833"/>
                      </a:lnTo>
                      <a:lnTo>
                        <a:pt x="25653" y="11836"/>
                      </a:lnTo>
                      <a:lnTo>
                        <a:pt x="25662" y="11840"/>
                      </a:lnTo>
                      <a:lnTo>
                        <a:pt x="25671" y="11842"/>
                      </a:lnTo>
                      <a:lnTo>
                        <a:pt x="25680" y="11845"/>
                      </a:lnTo>
                      <a:lnTo>
                        <a:pt x="25687" y="11848"/>
                      </a:lnTo>
                      <a:lnTo>
                        <a:pt x="25692" y="11853"/>
                      </a:lnTo>
                      <a:lnTo>
                        <a:pt x="25696" y="11856"/>
                      </a:lnTo>
                      <a:lnTo>
                        <a:pt x="25699" y="11860"/>
                      </a:lnTo>
                      <a:lnTo>
                        <a:pt x="25700" y="11866"/>
                      </a:lnTo>
                      <a:lnTo>
                        <a:pt x="25700" y="11871"/>
                      </a:lnTo>
                      <a:lnTo>
                        <a:pt x="25699" y="11877"/>
                      </a:lnTo>
                      <a:lnTo>
                        <a:pt x="25698" y="11882"/>
                      </a:lnTo>
                      <a:lnTo>
                        <a:pt x="25692" y="11896"/>
                      </a:lnTo>
                      <a:lnTo>
                        <a:pt x="25687" y="11912"/>
                      </a:lnTo>
                      <a:lnTo>
                        <a:pt x="25680" y="11930"/>
                      </a:lnTo>
                      <a:lnTo>
                        <a:pt x="25678" y="11941"/>
                      </a:lnTo>
                      <a:lnTo>
                        <a:pt x="25676" y="11955"/>
                      </a:lnTo>
                      <a:lnTo>
                        <a:pt x="25675" y="11970"/>
                      </a:lnTo>
                      <a:lnTo>
                        <a:pt x="25675" y="11986"/>
                      </a:lnTo>
                      <a:lnTo>
                        <a:pt x="25676" y="11993"/>
                      </a:lnTo>
                      <a:lnTo>
                        <a:pt x="25678" y="12000"/>
                      </a:lnTo>
                      <a:lnTo>
                        <a:pt x="25680" y="12006"/>
                      </a:lnTo>
                      <a:lnTo>
                        <a:pt x="25683" y="12011"/>
                      </a:lnTo>
                      <a:lnTo>
                        <a:pt x="25688" y="12014"/>
                      </a:lnTo>
                      <a:lnTo>
                        <a:pt x="25693" y="12018"/>
                      </a:lnTo>
                      <a:lnTo>
                        <a:pt x="25699" y="12018"/>
                      </a:lnTo>
                      <a:lnTo>
                        <a:pt x="25706" y="12018"/>
                      </a:lnTo>
                      <a:lnTo>
                        <a:pt x="25747" y="12006"/>
                      </a:lnTo>
                      <a:lnTo>
                        <a:pt x="25760" y="12002"/>
                      </a:lnTo>
                      <a:lnTo>
                        <a:pt x="25771" y="12000"/>
                      </a:lnTo>
                      <a:lnTo>
                        <a:pt x="25782" y="11999"/>
                      </a:lnTo>
                      <a:lnTo>
                        <a:pt x="25785" y="12000"/>
                      </a:lnTo>
                      <a:lnTo>
                        <a:pt x="25789" y="12000"/>
                      </a:lnTo>
                      <a:lnTo>
                        <a:pt x="25793" y="12004"/>
                      </a:lnTo>
                      <a:lnTo>
                        <a:pt x="25795" y="12006"/>
                      </a:lnTo>
                      <a:lnTo>
                        <a:pt x="25797" y="12010"/>
                      </a:lnTo>
                      <a:lnTo>
                        <a:pt x="25798" y="12014"/>
                      </a:lnTo>
                      <a:lnTo>
                        <a:pt x="25801" y="12024"/>
                      </a:lnTo>
                      <a:lnTo>
                        <a:pt x="25803" y="12034"/>
                      </a:lnTo>
                      <a:lnTo>
                        <a:pt x="25805" y="12044"/>
                      </a:lnTo>
                      <a:lnTo>
                        <a:pt x="25807" y="12048"/>
                      </a:lnTo>
                      <a:lnTo>
                        <a:pt x="25810" y="12052"/>
                      </a:lnTo>
                      <a:lnTo>
                        <a:pt x="25815" y="12056"/>
                      </a:lnTo>
                      <a:lnTo>
                        <a:pt x="25819" y="12058"/>
                      </a:lnTo>
                      <a:lnTo>
                        <a:pt x="25826" y="12059"/>
                      </a:lnTo>
                      <a:lnTo>
                        <a:pt x="25833" y="12060"/>
                      </a:lnTo>
                      <a:lnTo>
                        <a:pt x="25846" y="12059"/>
                      </a:lnTo>
                      <a:lnTo>
                        <a:pt x="25860" y="12056"/>
                      </a:lnTo>
                      <a:lnTo>
                        <a:pt x="25873" y="12051"/>
                      </a:lnTo>
                      <a:lnTo>
                        <a:pt x="25887" y="12046"/>
                      </a:lnTo>
                      <a:lnTo>
                        <a:pt x="25917" y="12035"/>
                      </a:lnTo>
                      <a:lnTo>
                        <a:pt x="25931" y="12031"/>
                      </a:lnTo>
                      <a:lnTo>
                        <a:pt x="25944" y="12027"/>
                      </a:lnTo>
                      <a:lnTo>
                        <a:pt x="25956" y="12026"/>
                      </a:lnTo>
                      <a:lnTo>
                        <a:pt x="25967" y="12023"/>
                      </a:lnTo>
                      <a:lnTo>
                        <a:pt x="25988" y="12018"/>
                      </a:lnTo>
                      <a:lnTo>
                        <a:pt x="26009" y="12010"/>
                      </a:lnTo>
                      <a:lnTo>
                        <a:pt x="26031" y="12005"/>
                      </a:lnTo>
                      <a:lnTo>
                        <a:pt x="26040" y="12002"/>
                      </a:lnTo>
                      <a:lnTo>
                        <a:pt x="26051" y="12001"/>
                      </a:lnTo>
                      <a:lnTo>
                        <a:pt x="26062" y="12001"/>
                      </a:lnTo>
                      <a:lnTo>
                        <a:pt x="26073" y="12001"/>
                      </a:lnTo>
                      <a:lnTo>
                        <a:pt x="26085" y="12004"/>
                      </a:lnTo>
                      <a:lnTo>
                        <a:pt x="26097" y="12008"/>
                      </a:lnTo>
                      <a:lnTo>
                        <a:pt x="26108" y="12013"/>
                      </a:lnTo>
                      <a:lnTo>
                        <a:pt x="26121" y="12020"/>
                      </a:lnTo>
                      <a:lnTo>
                        <a:pt x="26124" y="12022"/>
                      </a:lnTo>
                      <a:lnTo>
                        <a:pt x="26128" y="12023"/>
                      </a:lnTo>
                      <a:lnTo>
                        <a:pt x="26135" y="12024"/>
                      </a:lnTo>
                      <a:lnTo>
                        <a:pt x="26142" y="12022"/>
                      </a:lnTo>
                      <a:lnTo>
                        <a:pt x="26149" y="12020"/>
                      </a:lnTo>
                      <a:lnTo>
                        <a:pt x="26155" y="12015"/>
                      </a:lnTo>
                      <a:lnTo>
                        <a:pt x="26162" y="12010"/>
                      </a:lnTo>
                      <a:lnTo>
                        <a:pt x="26175" y="12001"/>
                      </a:lnTo>
                      <a:lnTo>
                        <a:pt x="26186" y="11993"/>
                      </a:lnTo>
                      <a:lnTo>
                        <a:pt x="26194" y="11985"/>
                      </a:lnTo>
                      <a:lnTo>
                        <a:pt x="26206" y="11970"/>
                      </a:lnTo>
                      <a:lnTo>
                        <a:pt x="26212" y="11963"/>
                      </a:lnTo>
                      <a:lnTo>
                        <a:pt x="26219" y="11957"/>
                      </a:lnTo>
                      <a:lnTo>
                        <a:pt x="26229" y="11951"/>
                      </a:lnTo>
                      <a:lnTo>
                        <a:pt x="26241" y="11946"/>
                      </a:lnTo>
                      <a:lnTo>
                        <a:pt x="26255" y="11941"/>
                      </a:lnTo>
                      <a:lnTo>
                        <a:pt x="26264" y="11935"/>
                      </a:lnTo>
                      <a:lnTo>
                        <a:pt x="26267" y="11932"/>
                      </a:lnTo>
                      <a:lnTo>
                        <a:pt x="26269" y="11930"/>
                      </a:lnTo>
                      <a:lnTo>
                        <a:pt x="26270" y="11927"/>
                      </a:lnTo>
                      <a:lnTo>
                        <a:pt x="26270" y="11923"/>
                      </a:lnTo>
                      <a:lnTo>
                        <a:pt x="26268" y="11917"/>
                      </a:lnTo>
                      <a:lnTo>
                        <a:pt x="26263" y="11910"/>
                      </a:lnTo>
                      <a:lnTo>
                        <a:pt x="26249" y="11893"/>
                      </a:lnTo>
                      <a:lnTo>
                        <a:pt x="26239" y="11879"/>
                      </a:lnTo>
                      <a:lnTo>
                        <a:pt x="26232" y="11868"/>
                      </a:lnTo>
                      <a:lnTo>
                        <a:pt x="26226" y="11857"/>
                      </a:lnTo>
                      <a:lnTo>
                        <a:pt x="26223" y="11847"/>
                      </a:lnTo>
                      <a:lnTo>
                        <a:pt x="26222" y="11843"/>
                      </a:lnTo>
                      <a:lnTo>
                        <a:pt x="26223" y="11840"/>
                      </a:lnTo>
                      <a:lnTo>
                        <a:pt x="26224" y="11836"/>
                      </a:lnTo>
                      <a:lnTo>
                        <a:pt x="26227" y="11835"/>
                      </a:lnTo>
                      <a:lnTo>
                        <a:pt x="26232" y="11835"/>
                      </a:lnTo>
                      <a:lnTo>
                        <a:pt x="26239" y="11838"/>
                      </a:lnTo>
                      <a:lnTo>
                        <a:pt x="26249" y="11842"/>
                      </a:lnTo>
                      <a:lnTo>
                        <a:pt x="26260" y="11847"/>
                      </a:lnTo>
                      <a:lnTo>
                        <a:pt x="26280" y="11861"/>
                      </a:lnTo>
                      <a:lnTo>
                        <a:pt x="26291" y="11868"/>
                      </a:lnTo>
                      <a:lnTo>
                        <a:pt x="26302" y="11874"/>
                      </a:lnTo>
                      <a:lnTo>
                        <a:pt x="26312" y="11879"/>
                      </a:lnTo>
                      <a:lnTo>
                        <a:pt x="26321" y="11881"/>
                      </a:lnTo>
                      <a:lnTo>
                        <a:pt x="26330" y="11882"/>
                      </a:lnTo>
                      <a:lnTo>
                        <a:pt x="26339" y="11881"/>
                      </a:lnTo>
                      <a:lnTo>
                        <a:pt x="26346" y="11880"/>
                      </a:lnTo>
                      <a:lnTo>
                        <a:pt x="26355" y="11877"/>
                      </a:lnTo>
                      <a:lnTo>
                        <a:pt x="26363" y="11872"/>
                      </a:lnTo>
                      <a:lnTo>
                        <a:pt x="26369" y="11868"/>
                      </a:lnTo>
                      <a:lnTo>
                        <a:pt x="26376" y="11862"/>
                      </a:lnTo>
                      <a:lnTo>
                        <a:pt x="26381" y="11856"/>
                      </a:lnTo>
                      <a:lnTo>
                        <a:pt x="26386" y="11849"/>
                      </a:lnTo>
                      <a:lnTo>
                        <a:pt x="26392" y="11842"/>
                      </a:lnTo>
                      <a:lnTo>
                        <a:pt x="26396" y="11834"/>
                      </a:lnTo>
                      <a:lnTo>
                        <a:pt x="26399" y="11826"/>
                      </a:lnTo>
                      <a:lnTo>
                        <a:pt x="26403" y="11818"/>
                      </a:lnTo>
                      <a:lnTo>
                        <a:pt x="26405" y="11809"/>
                      </a:lnTo>
                      <a:lnTo>
                        <a:pt x="26406" y="11802"/>
                      </a:lnTo>
                      <a:lnTo>
                        <a:pt x="26407" y="11793"/>
                      </a:lnTo>
                      <a:lnTo>
                        <a:pt x="26408" y="11777"/>
                      </a:lnTo>
                      <a:lnTo>
                        <a:pt x="26408" y="11763"/>
                      </a:lnTo>
                      <a:lnTo>
                        <a:pt x="26406" y="11752"/>
                      </a:lnTo>
                      <a:lnTo>
                        <a:pt x="26404" y="11742"/>
                      </a:lnTo>
                      <a:lnTo>
                        <a:pt x="26399" y="11733"/>
                      </a:lnTo>
                      <a:lnTo>
                        <a:pt x="26394" y="11724"/>
                      </a:lnTo>
                      <a:lnTo>
                        <a:pt x="26380" y="11699"/>
                      </a:lnTo>
                      <a:lnTo>
                        <a:pt x="26378" y="11693"/>
                      </a:lnTo>
                      <a:lnTo>
                        <a:pt x="26376" y="11688"/>
                      </a:lnTo>
                      <a:lnTo>
                        <a:pt x="26376" y="11683"/>
                      </a:lnTo>
                      <a:lnTo>
                        <a:pt x="26376" y="11679"/>
                      </a:lnTo>
                      <a:lnTo>
                        <a:pt x="26377" y="11675"/>
                      </a:lnTo>
                      <a:lnTo>
                        <a:pt x="26379" y="11670"/>
                      </a:lnTo>
                      <a:lnTo>
                        <a:pt x="26384" y="11664"/>
                      </a:lnTo>
                      <a:lnTo>
                        <a:pt x="26392" y="11658"/>
                      </a:lnTo>
                      <a:lnTo>
                        <a:pt x="26401" y="11653"/>
                      </a:lnTo>
                      <a:lnTo>
                        <a:pt x="26410" y="11650"/>
                      </a:lnTo>
                      <a:lnTo>
                        <a:pt x="26419" y="11648"/>
                      </a:lnTo>
                      <a:lnTo>
                        <a:pt x="26431" y="11645"/>
                      </a:lnTo>
                      <a:lnTo>
                        <a:pt x="26441" y="11642"/>
                      </a:lnTo>
                      <a:lnTo>
                        <a:pt x="26449" y="11638"/>
                      </a:lnTo>
                      <a:lnTo>
                        <a:pt x="26458" y="11632"/>
                      </a:lnTo>
                      <a:lnTo>
                        <a:pt x="26466" y="11627"/>
                      </a:lnTo>
                      <a:lnTo>
                        <a:pt x="26472" y="11622"/>
                      </a:lnTo>
                      <a:lnTo>
                        <a:pt x="26484" y="11609"/>
                      </a:lnTo>
                      <a:lnTo>
                        <a:pt x="26496" y="11596"/>
                      </a:lnTo>
                      <a:lnTo>
                        <a:pt x="26507" y="11583"/>
                      </a:lnTo>
                      <a:lnTo>
                        <a:pt x="26513" y="11577"/>
                      </a:lnTo>
                      <a:lnTo>
                        <a:pt x="26520" y="11571"/>
                      </a:lnTo>
                      <a:lnTo>
                        <a:pt x="26527" y="11566"/>
                      </a:lnTo>
                      <a:lnTo>
                        <a:pt x="26536" y="11561"/>
                      </a:lnTo>
                      <a:lnTo>
                        <a:pt x="26546" y="11555"/>
                      </a:lnTo>
                      <a:lnTo>
                        <a:pt x="26554" y="11550"/>
                      </a:lnTo>
                      <a:lnTo>
                        <a:pt x="26560" y="11545"/>
                      </a:lnTo>
                      <a:lnTo>
                        <a:pt x="26563" y="11539"/>
                      </a:lnTo>
                      <a:lnTo>
                        <a:pt x="26567" y="11533"/>
                      </a:lnTo>
                      <a:lnTo>
                        <a:pt x="26568" y="11527"/>
                      </a:lnTo>
                      <a:lnTo>
                        <a:pt x="26568" y="11521"/>
                      </a:lnTo>
                      <a:lnTo>
                        <a:pt x="26568" y="11515"/>
                      </a:lnTo>
                      <a:lnTo>
                        <a:pt x="26567" y="11502"/>
                      </a:lnTo>
                      <a:lnTo>
                        <a:pt x="26565" y="11489"/>
                      </a:lnTo>
                      <a:lnTo>
                        <a:pt x="26567" y="11482"/>
                      </a:lnTo>
                      <a:lnTo>
                        <a:pt x="26569" y="11474"/>
                      </a:lnTo>
                      <a:lnTo>
                        <a:pt x="26571" y="11466"/>
                      </a:lnTo>
                      <a:lnTo>
                        <a:pt x="26576" y="11459"/>
                      </a:lnTo>
                      <a:lnTo>
                        <a:pt x="26575" y="11457"/>
                      </a:lnTo>
                      <a:lnTo>
                        <a:pt x="26572" y="11452"/>
                      </a:lnTo>
                      <a:lnTo>
                        <a:pt x="26560" y="11439"/>
                      </a:lnTo>
                      <a:lnTo>
                        <a:pt x="26522" y="11402"/>
                      </a:lnTo>
                      <a:lnTo>
                        <a:pt x="26482" y="11363"/>
                      </a:lnTo>
                      <a:lnTo>
                        <a:pt x="26460" y="11344"/>
                      </a:lnTo>
                      <a:lnTo>
                        <a:pt x="26453" y="11330"/>
                      </a:lnTo>
                      <a:lnTo>
                        <a:pt x="26444" y="11309"/>
                      </a:lnTo>
                      <a:lnTo>
                        <a:pt x="26435" y="11283"/>
                      </a:lnTo>
                      <a:lnTo>
                        <a:pt x="26427" y="11256"/>
                      </a:lnTo>
                      <a:lnTo>
                        <a:pt x="26421" y="11229"/>
                      </a:lnTo>
                      <a:lnTo>
                        <a:pt x="26419" y="11216"/>
                      </a:lnTo>
                      <a:lnTo>
                        <a:pt x="26418" y="11205"/>
                      </a:lnTo>
                      <a:lnTo>
                        <a:pt x="26419" y="11194"/>
                      </a:lnTo>
                      <a:lnTo>
                        <a:pt x="26420" y="11186"/>
                      </a:lnTo>
                      <a:lnTo>
                        <a:pt x="26423" y="11180"/>
                      </a:lnTo>
                      <a:lnTo>
                        <a:pt x="26425" y="11178"/>
                      </a:lnTo>
                      <a:lnTo>
                        <a:pt x="26428" y="11177"/>
                      </a:lnTo>
                      <a:lnTo>
                        <a:pt x="26434" y="11173"/>
                      </a:lnTo>
                      <a:lnTo>
                        <a:pt x="26440" y="11170"/>
                      </a:lnTo>
                      <a:lnTo>
                        <a:pt x="26444" y="11166"/>
                      </a:lnTo>
                      <a:lnTo>
                        <a:pt x="26447" y="11161"/>
                      </a:lnTo>
                      <a:lnTo>
                        <a:pt x="26450" y="11157"/>
                      </a:lnTo>
                      <a:lnTo>
                        <a:pt x="26454" y="11152"/>
                      </a:lnTo>
                      <a:lnTo>
                        <a:pt x="26458" y="11140"/>
                      </a:lnTo>
                      <a:lnTo>
                        <a:pt x="26460" y="11126"/>
                      </a:lnTo>
                      <a:lnTo>
                        <a:pt x="26460" y="11112"/>
                      </a:lnTo>
                      <a:lnTo>
                        <a:pt x="26460" y="11096"/>
                      </a:lnTo>
                      <a:lnTo>
                        <a:pt x="26459" y="11080"/>
                      </a:lnTo>
                      <a:lnTo>
                        <a:pt x="26457" y="11048"/>
                      </a:lnTo>
                      <a:lnTo>
                        <a:pt x="26456" y="11032"/>
                      </a:lnTo>
                      <a:lnTo>
                        <a:pt x="26456" y="11016"/>
                      </a:lnTo>
                      <a:lnTo>
                        <a:pt x="26457" y="11001"/>
                      </a:lnTo>
                      <a:lnTo>
                        <a:pt x="26459" y="10988"/>
                      </a:lnTo>
                      <a:lnTo>
                        <a:pt x="26463" y="10975"/>
                      </a:lnTo>
                      <a:lnTo>
                        <a:pt x="26467" y="10969"/>
                      </a:lnTo>
                      <a:lnTo>
                        <a:pt x="26470" y="10964"/>
                      </a:lnTo>
                      <a:lnTo>
                        <a:pt x="26487" y="10938"/>
                      </a:lnTo>
                      <a:lnTo>
                        <a:pt x="26494" y="10926"/>
                      </a:lnTo>
                      <a:lnTo>
                        <a:pt x="26500" y="10914"/>
                      </a:lnTo>
                      <a:lnTo>
                        <a:pt x="26506" y="10903"/>
                      </a:lnTo>
                      <a:lnTo>
                        <a:pt x="26509" y="10892"/>
                      </a:lnTo>
                      <a:lnTo>
                        <a:pt x="26512" y="10882"/>
                      </a:lnTo>
                      <a:lnTo>
                        <a:pt x="26516" y="10871"/>
                      </a:lnTo>
                      <a:lnTo>
                        <a:pt x="26517" y="10860"/>
                      </a:lnTo>
                      <a:lnTo>
                        <a:pt x="26518" y="10849"/>
                      </a:lnTo>
                      <a:lnTo>
                        <a:pt x="26518" y="10826"/>
                      </a:lnTo>
                      <a:lnTo>
                        <a:pt x="26516" y="10800"/>
                      </a:lnTo>
                      <a:lnTo>
                        <a:pt x="26512" y="10771"/>
                      </a:lnTo>
                      <a:lnTo>
                        <a:pt x="26507" y="10745"/>
                      </a:lnTo>
                      <a:lnTo>
                        <a:pt x="26504" y="10729"/>
                      </a:lnTo>
                      <a:lnTo>
                        <a:pt x="26501" y="10711"/>
                      </a:lnTo>
                      <a:lnTo>
                        <a:pt x="26500" y="10694"/>
                      </a:lnTo>
                      <a:lnTo>
                        <a:pt x="26500" y="10678"/>
                      </a:lnTo>
                      <a:lnTo>
                        <a:pt x="26501" y="10671"/>
                      </a:lnTo>
                      <a:lnTo>
                        <a:pt x="26504" y="10663"/>
                      </a:lnTo>
                      <a:lnTo>
                        <a:pt x="26506" y="10658"/>
                      </a:lnTo>
                      <a:lnTo>
                        <a:pt x="26509" y="10653"/>
                      </a:lnTo>
                      <a:lnTo>
                        <a:pt x="26511" y="10650"/>
                      </a:lnTo>
                      <a:lnTo>
                        <a:pt x="26513" y="10649"/>
                      </a:lnTo>
                      <a:lnTo>
                        <a:pt x="26518" y="10649"/>
                      </a:lnTo>
                      <a:lnTo>
                        <a:pt x="26522" y="10650"/>
                      </a:lnTo>
                      <a:lnTo>
                        <a:pt x="26525" y="10654"/>
                      </a:lnTo>
                      <a:lnTo>
                        <a:pt x="26533" y="10659"/>
                      </a:lnTo>
                      <a:lnTo>
                        <a:pt x="26537" y="10661"/>
                      </a:lnTo>
                      <a:lnTo>
                        <a:pt x="26538" y="10661"/>
                      </a:lnTo>
                      <a:lnTo>
                        <a:pt x="26539" y="10660"/>
                      </a:lnTo>
                      <a:lnTo>
                        <a:pt x="26543" y="10657"/>
                      </a:lnTo>
                      <a:lnTo>
                        <a:pt x="26544" y="10653"/>
                      </a:lnTo>
                      <a:lnTo>
                        <a:pt x="26545" y="10646"/>
                      </a:lnTo>
                      <a:lnTo>
                        <a:pt x="26545" y="10640"/>
                      </a:lnTo>
                      <a:lnTo>
                        <a:pt x="26543" y="10624"/>
                      </a:lnTo>
                      <a:lnTo>
                        <a:pt x="26538" y="10607"/>
                      </a:lnTo>
                      <a:lnTo>
                        <a:pt x="26530" y="10573"/>
                      </a:lnTo>
                      <a:lnTo>
                        <a:pt x="26526" y="10560"/>
                      </a:lnTo>
                      <a:lnTo>
                        <a:pt x="26525" y="10551"/>
                      </a:lnTo>
                      <a:lnTo>
                        <a:pt x="26526" y="10536"/>
                      </a:lnTo>
                      <a:lnTo>
                        <a:pt x="26530" y="10522"/>
                      </a:lnTo>
                      <a:lnTo>
                        <a:pt x="26535" y="10509"/>
                      </a:lnTo>
                      <a:lnTo>
                        <a:pt x="26542" y="10495"/>
                      </a:lnTo>
                      <a:lnTo>
                        <a:pt x="26549" y="10482"/>
                      </a:lnTo>
                      <a:lnTo>
                        <a:pt x="26558" y="10469"/>
                      </a:lnTo>
                      <a:lnTo>
                        <a:pt x="26575" y="10446"/>
                      </a:lnTo>
                      <a:lnTo>
                        <a:pt x="26578" y="10440"/>
                      </a:lnTo>
                      <a:lnTo>
                        <a:pt x="26582" y="10432"/>
                      </a:lnTo>
                      <a:lnTo>
                        <a:pt x="26585" y="10424"/>
                      </a:lnTo>
                      <a:lnTo>
                        <a:pt x="26587" y="10414"/>
                      </a:lnTo>
                      <a:lnTo>
                        <a:pt x="26590" y="10393"/>
                      </a:lnTo>
                      <a:lnTo>
                        <a:pt x="26591" y="10369"/>
                      </a:lnTo>
                      <a:lnTo>
                        <a:pt x="26591" y="10345"/>
                      </a:lnTo>
                      <a:lnTo>
                        <a:pt x="26591" y="10324"/>
                      </a:lnTo>
                      <a:lnTo>
                        <a:pt x="26591" y="10288"/>
                      </a:lnTo>
                      <a:lnTo>
                        <a:pt x="26590" y="10277"/>
                      </a:lnTo>
                      <a:lnTo>
                        <a:pt x="26589" y="10267"/>
                      </a:lnTo>
                      <a:lnTo>
                        <a:pt x="26586" y="10258"/>
                      </a:lnTo>
                      <a:lnTo>
                        <a:pt x="26583" y="10249"/>
                      </a:lnTo>
                      <a:lnTo>
                        <a:pt x="26574" y="10232"/>
                      </a:lnTo>
                      <a:lnTo>
                        <a:pt x="26564" y="10215"/>
                      </a:lnTo>
                      <a:lnTo>
                        <a:pt x="26555" y="10199"/>
                      </a:lnTo>
                      <a:lnTo>
                        <a:pt x="26545" y="10183"/>
                      </a:lnTo>
                      <a:lnTo>
                        <a:pt x="26542" y="10174"/>
                      </a:lnTo>
                      <a:lnTo>
                        <a:pt x="26538" y="10165"/>
                      </a:lnTo>
                      <a:lnTo>
                        <a:pt x="26535" y="10156"/>
                      </a:lnTo>
                      <a:lnTo>
                        <a:pt x="26534" y="10146"/>
                      </a:lnTo>
                      <a:lnTo>
                        <a:pt x="26532" y="10121"/>
                      </a:lnTo>
                      <a:lnTo>
                        <a:pt x="26531" y="10097"/>
                      </a:lnTo>
                      <a:lnTo>
                        <a:pt x="26531" y="10047"/>
                      </a:lnTo>
                      <a:lnTo>
                        <a:pt x="26530" y="10022"/>
                      </a:lnTo>
                      <a:lnTo>
                        <a:pt x="26527" y="9997"/>
                      </a:lnTo>
                      <a:lnTo>
                        <a:pt x="26523" y="9973"/>
                      </a:lnTo>
                      <a:lnTo>
                        <a:pt x="26521" y="9961"/>
                      </a:lnTo>
                      <a:lnTo>
                        <a:pt x="26517" y="9949"/>
                      </a:lnTo>
                      <a:lnTo>
                        <a:pt x="26514" y="9937"/>
                      </a:lnTo>
                      <a:lnTo>
                        <a:pt x="26513" y="9927"/>
                      </a:lnTo>
                      <a:lnTo>
                        <a:pt x="26514" y="9916"/>
                      </a:lnTo>
                      <a:lnTo>
                        <a:pt x="26517" y="9905"/>
                      </a:lnTo>
                      <a:lnTo>
                        <a:pt x="26520" y="9894"/>
                      </a:lnTo>
                      <a:lnTo>
                        <a:pt x="26524" y="9884"/>
                      </a:lnTo>
                      <a:lnTo>
                        <a:pt x="26536" y="9864"/>
                      </a:lnTo>
                      <a:lnTo>
                        <a:pt x="26549" y="9844"/>
                      </a:lnTo>
                      <a:lnTo>
                        <a:pt x="26561" y="9825"/>
                      </a:lnTo>
                      <a:lnTo>
                        <a:pt x="26567" y="9815"/>
                      </a:lnTo>
                      <a:lnTo>
                        <a:pt x="26571" y="9805"/>
                      </a:lnTo>
                      <a:lnTo>
                        <a:pt x="26574" y="9794"/>
                      </a:lnTo>
                      <a:lnTo>
                        <a:pt x="26577" y="9783"/>
                      </a:lnTo>
                      <a:lnTo>
                        <a:pt x="26580" y="9773"/>
                      </a:lnTo>
                      <a:lnTo>
                        <a:pt x="26583" y="9762"/>
                      </a:lnTo>
                      <a:lnTo>
                        <a:pt x="26586" y="9751"/>
                      </a:lnTo>
                      <a:lnTo>
                        <a:pt x="26591" y="9740"/>
                      </a:lnTo>
                      <a:lnTo>
                        <a:pt x="26602" y="9719"/>
                      </a:lnTo>
                      <a:lnTo>
                        <a:pt x="26615" y="9700"/>
                      </a:lnTo>
                      <a:lnTo>
                        <a:pt x="26629" y="9681"/>
                      </a:lnTo>
                      <a:lnTo>
                        <a:pt x="26642" y="9662"/>
                      </a:lnTo>
                      <a:lnTo>
                        <a:pt x="26654" y="9641"/>
                      </a:lnTo>
                      <a:lnTo>
                        <a:pt x="26660" y="9631"/>
                      </a:lnTo>
                      <a:lnTo>
                        <a:pt x="26664" y="9621"/>
                      </a:lnTo>
                      <a:lnTo>
                        <a:pt x="26674" y="9597"/>
                      </a:lnTo>
                      <a:lnTo>
                        <a:pt x="26685" y="9572"/>
                      </a:lnTo>
                      <a:lnTo>
                        <a:pt x="26697" y="9548"/>
                      </a:lnTo>
                      <a:lnTo>
                        <a:pt x="26709" y="9523"/>
                      </a:lnTo>
                      <a:lnTo>
                        <a:pt x="26723" y="9500"/>
                      </a:lnTo>
                      <a:lnTo>
                        <a:pt x="26738" y="9477"/>
                      </a:lnTo>
                      <a:lnTo>
                        <a:pt x="26754" y="9456"/>
                      </a:lnTo>
                      <a:lnTo>
                        <a:pt x="26771" y="9436"/>
                      </a:lnTo>
                      <a:lnTo>
                        <a:pt x="26789" y="9418"/>
                      </a:lnTo>
                      <a:lnTo>
                        <a:pt x="26799" y="9409"/>
                      </a:lnTo>
                      <a:lnTo>
                        <a:pt x="26806" y="9399"/>
                      </a:lnTo>
                      <a:lnTo>
                        <a:pt x="26810" y="9394"/>
                      </a:lnTo>
                      <a:lnTo>
                        <a:pt x="26812" y="9388"/>
                      </a:lnTo>
                      <a:lnTo>
                        <a:pt x="26813" y="9384"/>
                      </a:lnTo>
                      <a:lnTo>
                        <a:pt x="26813" y="9379"/>
                      </a:lnTo>
                      <a:lnTo>
                        <a:pt x="26812" y="9373"/>
                      </a:lnTo>
                      <a:lnTo>
                        <a:pt x="26810" y="9367"/>
                      </a:lnTo>
                      <a:lnTo>
                        <a:pt x="26806" y="9361"/>
                      </a:lnTo>
                      <a:lnTo>
                        <a:pt x="26801" y="9356"/>
                      </a:lnTo>
                      <a:lnTo>
                        <a:pt x="26794" y="9348"/>
                      </a:lnTo>
                      <a:lnTo>
                        <a:pt x="26786" y="9337"/>
                      </a:lnTo>
                      <a:lnTo>
                        <a:pt x="26776" y="9324"/>
                      </a:lnTo>
                      <a:lnTo>
                        <a:pt x="26767" y="9309"/>
                      </a:lnTo>
                      <a:lnTo>
                        <a:pt x="26760" y="9294"/>
                      </a:lnTo>
                      <a:lnTo>
                        <a:pt x="26757" y="9288"/>
                      </a:lnTo>
                      <a:lnTo>
                        <a:pt x="26756" y="9280"/>
                      </a:lnTo>
                      <a:lnTo>
                        <a:pt x="26756" y="9274"/>
                      </a:lnTo>
                      <a:lnTo>
                        <a:pt x="26757" y="9269"/>
                      </a:lnTo>
                      <a:lnTo>
                        <a:pt x="26761" y="9264"/>
                      </a:lnTo>
                      <a:lnTo>
                        <a:pt x="26766" y="9260"/>
                      </a:lnTo>
                      <a:lnTo>
                        <a:pt x="26781" y="9251"/>
                      </a:lnTo>
                      <a:lnTo>
                        <a:pt x="26799" y="9240"/>
                      </a:lnTo>
                      <a:lnTo>
                        <a:pt x="26815" y="9227"/>
                      </a:lnTo>
                      <a:lnTo>
                        <a:pt x="26831" y="9212"/>
                      </a:lnTo>
                      <a:lnTo>
                        <a:pt x="26838" y="9203"/>
                      </a:lnTo>
                      <a:lnTo>
                        <a:pt x="26844" y="9194"/>
                      </a:lnTo>
                      <a:lnTo>
                        <a:pt x="26850" y="9186"/>
                      </a:lnTo>
                      <a:lnTo>
                        <a:pt x="26854" y="9176"/>
                      </a:lnTo>
                      <a:lnTo>
                        <a:pt x="26857" y="9166"/>
                      </a:lnTo>
                      <a:lnTo>
                        <a:pt x="26859" y="9156"/>
                      </a:lnTo>
                      <a:lnTo>
                        <a:pt x="26861" y="9146"/>
                      </a:lnTo>
                      <a:lnTo>
                        <a:pt x="26858" y="9137"/>
                      </a:lnTo>
                      <a:lnTo>
                        <a:pt x="26855" y="9121"/>
                      </a:lnTo>
                      <a:lnTo>
                        <a:pt x="26851" y="9105"/>
                      </a:lnTo>
                      <a:lnTo>
                        <a:pt x="26841" y="9075"/>
                      </a:lnTo>
                      <a:lnTo>
                        <a:pt x="26838" y="9059"/>
                      </a:lnTo>
                      <a:lnTo>
                        <a:pt x="26835" y="9043"/>
                      </a:lnTo>
                      <a:lnTo>
                        <a:pt x="26835" y="9027"/>
                      </a:lnTo>
                      <a:lnTo>
                        <a:pt x="26836" y="9019"/>
                      </a:lnTo>
                      <a:lnTo>
                        <a:pt x="26838" y="9012"/>
                      </a:lnTo>
                      <a:lnTo>
                        <a:pt x="26840" y="9004"/>
                      </a:lnTo>
                      <a:lnTo>
                        <a:pt x="26843" y="8997"/>
                      </a:lnTo>
                      <a:lnTo>
                        <a:pt x="26851" y="8984"/>
                      </a:lnTo>
                      <a:lnTo>
                        <a:pt x="26861" y="8971"/>
                      </a:lnTo>
                      <a:lnTo>
                        <a:pt x="26871" y="8959"/>
                      </a:lnTo>
                      <a:lnTo>
                        <a:pt x="26883" y="8946"/>
                      </a:lnTo>
                      <a:lnTo>
                        <a:pt x="26894" y="8934"/>
                      </a:lnTo>
                      <a:lnTo>
                        <a:pt x="26904" y="8921"/>
                      </a:lnTo>
                      <a:lnTo>
                        <a:pt x="26912" y="8907"/>
                      </a:lnTo>
                      <a:lnTo>
                        <a:pt x="26917" y="8893"/>
                      </a:lnTo>
                      <a:lnTo>
                        <a:pt x="26921" y="8878"/>
                      </a:lnTo>
                      <a:lnTo>
                        <a:pt x="26925" y="8864"/>
                      </a:lnTo>
                      <a:lnTo>
                        <a:pt x="26927" y="8850"/>
                      </a:lnTo>
                      <a:lnTo>
                        <a:pt x="26930" y="8821"/>
                      </a:lnTo>
                      <a:lnTo>
                        <a:pt x="26931" y="8791"/>
                      </a:lnTo>
                      <a:lnTo>
                        <a:pt x="26932" y="8761"/>
                      </a:lnTo>
                      <a:lnTo>
                        <a:pt x="26932" y="8746"/>
                      </a:lnTo>
                      <a:lnTo>
                        <a:pt x="26934" y="8732"/>
                      </a:lnTo>
                      <a:lnTo>
                        <a:pt x="26936" y="8718"/>
                      </a:lnTo>
                      <a:lnTo>
                        <a:pt x="26940" y="8704"/>
                      </a:lnTo>
                      <a:lnTo>
                        <a:pt x="26944" y="8691"/>
                      </a:lnTo>
                      <a:lnTo>
                        <a:pt x="26951" y="8678"/>
                      </a:lnTo>
                      <a:lnTo>
                        <a:pt x="26956" y="8668"/>
                      </a:lnTo>
                      <a:lnTo>
                        <a:pt x="26964" y="8660"/>
                      </a:lnTo>
                      <a:lnTo>
                        <a:pt x="26978" y="8646"/>
                      </a:lnTo>
                      <a:lnTo>
                        <a:pt x="26985" y="8640"/>
                      </a:lnTo>
                      <a:lnTo>
                        <a:pt x="26993" y="8632"/>
                      </a:lnTo>
                      <a:lnTo>
                        <a:pt x="26998" y="8623"/>
                      </a:lnTo>
                      <a:lnTo>
                        <a:pt x="27004" y="8613"/>
                      </a:lnTo>
                      <a:lnTo>
                        <a:pt x="27017" y="8573"/>
                      </a:lnTo>
                      <a:lnTo>
                        <a:pt x="27024" y="8552"/>
                      </a:lnTo>
                      <a:lnTo>
                        <a:pt x="27031" y="8529"/>
                      </a:lnTo>
                      <a:lnTo>
                        <a:pt x="27035" y="8507"/>
                      </a:lnTo>
                      <a:lnTo>
                        <a:pt x="27040" y="8486"/>
                      </a:lnTo>
                      <a:lnTo>
                        <a:pt x="27042" y="8464"/>
                      </a:lnTo>
                      <a:lnTo>
                        <a:pt x="27042" y="8454"/>
                      </a:lnTo>
                      <a:lnTo>
                        <a:pt x="27042" y="8444"/>
                      </a:lnTo>
                      <a:lnTo>
                        <a:pt x="27040" y="8430"/>
                      </a:lnTo>
                      <a:lnTo>
                        <a:pt x="27037" y="8417"/>
                      </a:lnTo>
                      <a:lnTo>
                        <a:pt x="27032" y="8391"/>
                      </a:lnTo>
                      <a:lnTo>
                        <a:pt x="27025" y="8364"/>
                      </a:lnTo>
                      <a:lnTo>
                        <a:pt x="27023" y="8351"/>
                      </a:lnTo>
                      <a:lnTo>
                        <a:pt x="27021" y="8339"/>
                      </a:lnTo>
                      <a:lnTo>
                        <a:pt x="27020" y="8326"/>
                      </a:lnTo>
                      <a:lnTo>
                        <a:pt x="27021" y="8313"/>
                      </a:lnTo>
                      <a:lnTo>
                        <a:pt x="27022" y="8301"/>
                      </a:lnTo>
                      <a:lnTo>
                        <a:pt x="27025" y="8289"/>
                      </a:lnTo>
                      <a:lnTo>
                        <a:pt x="27031" y="8277"/>
                      </a:lnTo>
                      <a:lnTo>
                        <a:pt x="27038" y="8266"/>
                      </a:lnTo>
                      <a:lnTo>
                        <a:pt x="27047" y="8256"/>
                      </a:lnTo>
                      <a:lnTo>
                        <a:pt x="27060" y="8245"/>
                      </a:lnTo>
                      <a:lnTo>
                        <a:pt x="27082" y="8228"/>
                      </a:lnTo>
                      <a:lnTo>
                        <a:pt x="27104" y="8213"/>
                      </a:lnTo>
                      <a:lnTo>
                        <a:pt x="27126" y="8197"/>
                      </a:lnTo>
                      <a:lnTo>
                        <a:pt x="27136" y="8188"/>
                      </a:lnTo>
                      <a:lnTo>
                        <a:pt x="27146" y="8179"/>
                      </a:lnTo>
                      <a:lnTo>
                        <a:pt x="27151" y="8172"/>
                      </a:lnTo>
                      <a:lnTo>
                        <a:pt x="27156" y="8164"/>
                      </a:lnTo>
                      <a:lnTo>
                        <a:pt x="27159" y="8157"/>
                      </a:lnTo>
                      <a:lnTo>
                        <a:pt x="27162" y="8148"/>
                      </a:lnTo>
                      <a:lnTo>
                        <a:pt x="27165" y="8131"/>
                      </a:lnTo>
                      <a:lnTo>
                        <a:pt x="27168" y="8112"/>
                      </a:lnTo>
                      <a:lnTo>
                        <a:pt x="27170" y="8095"/>
                      </a:lnTo>
                      <a:lnTo>
                        <a:pt x="27171" y="8086"/>
                      </a:lnTo>
                      <a:lnTo>
                        <a:pt x="27173" y="8078"/>
                      </a:lnTo>
                      <a:lnTo>
                        <a:pt x="27176" y="8070"/>
                      </a:lnTo>
                      <a:lnTo>
                        <a:pt x="27181" y="8063"/>
                      </a:lnTo>
                      <a:lnTo>
                        <a:pt x="27185" y="8057"/>
                      </a:lnTo>
                      <a:lnTo>
                        <a:pt x="27191" y="8052"/>
                      </a:lnTo>
                      <a:lnTo>
                        <a:pt x="27199" y="8046"/>
                      </a:lnTo>
                      <a:lnTo>
                        <a:pt x="27208" y="8041"/>
                      </a:lnTo>
                      <a:lnTo>
                        <a:pt x="27231" y="8028"/>
                      </a:lnTo>
                      <a:lnTo>
                        <a:pt x="27258" y="8015"/>
                      </a:lnTo>
                      <a:lnTo>
                        <a:pt x="27285" y="8001"/>
                      </a:lnTo>
                      <a:lnTo>
                        <a:pt x="27311" y="7985"/>
                      </a:lnTo>
                      <a:lnTo>
                        <a:pt x="27323" y="7978"/>
                      </a:lnTo>
                      <a:lnTo>
                        <a:pt x="27332" y="7969"/>
                      </a:lnTo>
                      <a:lnTo>
                        <a:pt x="27342" y="7960"/>
                      </a:lnTo>
                      <a:lnTo>
                        <a:pt x="27350" y="7952"/>
                      </a:lnTo>
                      <a:lnTo>
                        <a:pt x="27355" y="7943"/>
                      </a:lnTo>
                      <a:lnTo>
                        <a:pt x="27357" y="7934"/>
                      </a:lnTo>
                      <a:lnTo>
                        <a:pt x="27362" y="7914"/>
                      </a:lnTo>
                      <a:lnTo>
                        <a:pt x="27366" y="7893"/>
                      </a:lnTo>
                      <a:lnTo>
                        <a:pt x="27373" y="7874"/>
                      </a:lnTo>
                      <a:lnTo>
                        <a:pt x="27380" y="7855"/>
                      </a:lnTo>
                      <a:lnTo>
                        <a:pt x="27385" y="7846"/>
                      </a:lnTo>
                      <a:lnTo>
                        <a:pt x="27389" y="7838"/>
                      </a:lnTo>
                      <a:lnTo>
                        <a:pt x="27395" y="7829"/>
                      </a:lnTo>
                      <a:lnTo>
                        <a:pt x="27402" y="7822"/>
                      </a:lnTo>
                      <a:lnTo>
                        <a:pt x="27408" y="7814"/>
                      </a:lnTo>
                      <a:lnTo>
                        <a:pt x="27417" y="7807"/>
                      </a:lnTo>
                      <a:lnTo>
                        <a:pt x="27426" y="7802"/>
                      </a:lnTo>
                      <a:lnTo>
                        <a:pt x="27436" y="7797"/>
                      </a:lnTo>
                      <a:lnTo>
                        <a:pt x="27447" y="7792"/>
                      </a:lnTo>
                      <a:lnTo>
                        <a:pt x="27461" y="7789"/>
                      </a:lnTo>
                      <a:lnTo>
                        <a:pt x="27474" y="7788"/>
                      </a:lnTo>
                      <a:lnTo>
                        <a:pt x="27487" y="7787"/>
                      </a:lnTo>
                      <a:lnTo>
                        <a:pt x="27501" y="7787"/>
                      </a:lnTo>
                      <a:lnTo>
                        <a:pt x="27514" y="7789"/>
                      </a:lnTo>
                      <a:lnTo>
                        <a:pt x="27540" y="7792"/>
                      </a:lnTo>
                      <a:lnTo>
                        <a:pt x="27548" y="7775"/>
                      </a:lnTo>
                      <a:lnTo>
                        <a:pt x="27568" y="7737"/>
                      </a:lnTo>
                      <a:lnTo>
                        <a:pt x="27589" y="7697"/>
                      </a:lnTo>
                      <a:lnTo>
                        <a:pt x="27596" y="7683"/>
                      </a:lnTo>
                      <a:lnTo>
                        <a:pt x="27602" y="7674"/>
                      </a:lnTo>
                      <a:lnTo>
                        <a:pt x="27609" y="7666"/>
                      </a:lnTo>
                      <a:lnTo>
                        <a:pt x="27618" y="7659"/>
                      </a:lnTo>
                      <a:lnTo>
                        <a:pt x="27636" y="7647"/>
                      </a:lnTo>
                      <a:lnTo>
                        <a:pt x="27645" y="7640"/>
                      </a:lnTo>
                      <a:lnTo>
                        <a:pt x="27654" y="7634"/>
                      </a:lnTo>
                      <a:lnTo>
                        <a:pt x="27661" y="7627"/>
                      </a:lnTo>
                      <a:lnTo>
                        <a:pt x="27667" y="7619"/>
                      </a:lnTo>
                      <a:lnTo>
                        <a:pt x="27671" y="7612"/>
                      </a:lnTo>
                      <a:lnTo>
                        <a:pt x="27674" y="7604"/>
                      </a:lnTo>
                      <a:lnTo>
                        <a:pt x="27680" y="7588"/>
                      </a:lnTo>
                      <a:lnTo>
                        <a:pt x="27683" y="7570"/>
                      </a:lnTo>
                      <a:lnTo>
                        <a:pt x="27685" y="7551"/>
                      </a:lnTo>
                      <a:lnTo>
                        <a:pt x="27686" y="7533"/>
                      </a:lnTo>
                      <a:lnTo>
                        <a:pt x="27687" y="7513"/>
                      </a:lnTo>
                      <a:lnTo>
                        <a:pt x="27688" y="7480"/>
                      </a:lnTo>
                      <a:lnTo>
                        <a:pt x="27689" y="7472"/>
                      </a:lnTo>
                      <a:lnTo>
                        <a:pt x="27691" y="7465"/>
                      </a:lnTo>
                      <a:lnTo>
                        <a:pt x="27696" y="7450"/>
                      </a:lnTo>
                      <a:lnTo>
                        <a:pt x="27702" y="7436"/>
                      </a:lnTo>
                      <a:lnTo>
                        <a:pt x="27711" y="7423"/>
                      </a:lnTo>
                      <a:lnTo>
                        <a:pt x="27721" y="7411"/>
                      </a:lnTo>
                      <a:lnTo>
                        <a:pt x="27731" y="7398"/>
                      </a:lnTo>
                      <a:lnTo>
                        <a:pt x="27740" y="7386"/>
                      </a:lnTo>
                      <a:lnTo>
                        <a:pt x="27749" y="7374"/>
                      </a:lnTo>
                      <a:lnTo>
                        <a:pt x="27758" y="7361"/>
                      </a:lnTo>
                      <a:lnTo>
                        <a:pt x="27764" y="7348"/>
                      </a:lnTo>
                      <a:lnTo>
                        <a:pt x="27770" y="7334"/>
                      </a:lnTo>
                      <a:lnTo>
                        <a:pt x="27774" y="7320"/>
                      </a:lnTo>
                      <a:lnTo>
                        <a:pt x="27783" y="7291"/>
                      </a:lnTo>
                      <a:lnTo>
                        <a:pt x="27790" y="7262"/>
                      </a:lnTo>
                      <a:lnTo>
                        <a:pt x="27794" y="7247"/>
                      </a:lnTo>
                      <a:lnTo>
                        <a:pt x="27795" y="7233"/>
                      </a:lnTo>
                      <a:lnTo>
                        <a:pt x="27797" y="7220"/>
                      </a:lnTo>
                      <a:lnTo>
                        <a:pt x="27798" y="7208"/>
                      </a:lnTo>
                      <a:lnTo>
                        <a:pt x="27802" y="7198"/>
                      </a:lnTo>
                      <a:lnTo>
                        <a:pt x="27804" y="7192"/>
                      </a:lnTo>
                      <a:lnTo>
                        <a:pt x="27808" y="7187"/>
                      </a:lnTo>
                      <a:lnTo>
                        <a:pt x="27812" y="7182"/>
                      </a:lnTo>
                      <a:lnTo>
                        <a:pt x="27817" y="7178"/>
                      </a:lnTo>
                      <a:lnTo>
                        <a:pt x="27824" y="7174"/>
                      </a:lnTo>
                      <a:lnTo>
                        <a:pt x="27832" y="7169"/>
                      </a:lnTo>
                      <a:lnTo>
                        <a:pt x="27848" y="7162"/>
                      </a:lnTo>
                      <a:lnTo>
                        <a:pt x="27865" y="7154"/>
                      </a:lnTo>
                      <a:lnTo>
                        <a:pt x="27881" y="7148"/>
                      </a:lnTo>
                      <a:lnTo>
                        <a:pt x="27898" y="7140"/>
                      </a:lnTo>
                      <a:lnTo>
                        <a:pt x="27913" y="7132"/>
                      </a:lnTo>
                      <a:lnTo>
                        <a:pt x="27928" y="7123"/>
                      </a:lnTo>
                      <a:lnTo>
                        <a:pt x="27942" y="7111"/>
                      </a:lnTo>
                      <a:lnTo>
                        <a:pt x="27949" y="7104"/>
                      </a:lnTo>
                      <a:lnTo>
                        <a:pt x="27955" y="7097"/>
                      </a:lnTo>
                      <a:lnTo>
                        <a:pt x="27923" y="7087"/>
                      </a:lnTo>
                      <a:lnTo>
                        <a:pt x="27890" y="707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79" name="Freeform 118">
                  <a:extLst>
                    <a:ext uri="{FF2B5EF4-FFF2-40B4-BE49-F238E27FC236}">
                      <a16:creationId xmlns:a16="http://schemas.microsoft.com/office/drawing/2014/main" id="{BB7F8D02-CD12-7AFC-2843-3149546A05FF}"/>
                    </a:ext>
                  </a:extLst>
                </p:cNvPr>
                <p:cNvSpPr>
                  <a:spLocks/>
                </p:cNvSpPr>
                <p:nvPr/>
              </p:nvSpPr>
              <p:spPr bwMode="auto">
                <a:xfrm>
                  <a:off x="9169400" y="5788025"/>
                  <a:ext cx="504825" cy="1069975"/>
                </a:xfrm>
                <a:custGeom>
                  <a:avLst/>
                  <a:gdLst>
                    <a:gd name="T0" fmla="*/ 2201 w 2225"/>
                    <a:gd name="T1" fmla="*/ 2171 h 4720"/>
                    <a:gd name="T2" fmla="*/ 2185 w 2225"/>
                    <a:gd name="T3" fmla="*/ 1462 h 4720"/>
                    <a:gd name="T4" fmla="*/ 2075 w 2225"/>
                    <a:gd name="T5" fmla="*/ 1183 h 4720"/>
                    <a:gd name="T6" fmla="*/ 1991 w 2225"/>
                    <a:gd name="T7" fmla="*/ 807 h 4720"/>
                    <a:gd name="T8" fmla="*/ 2049 w 2225"/>
                    <a:gd name="T9" fmla="*/ 388 h 4720"/>
                    <a:gd name="T10" fmla="*/ 1860 w 2225"/>
                    <a:gd name="T11" fmla="*/ 0 h 4720"/>
                    <a:gd name="T12" fmla="*/ 1798 w 2225"/>
                    <a:gd name="T13" fmla="*/ 140 h 4720"/>
                    <a:gd name="T14" fmla="*/ 1707 w 2225"/>
                    <a:gd name="T15" fmla="*/ 279 h 4720"/>
                    <a:gd name="T16" fmla="*/ 1732 w 2225"/>
                    <a:gd name="T17" fmla="*/ 419 h 4720"/>
                    <a:gd name="T18" fmla="*/ 1647 w 2225"/>
                    <a:gd name="T19" fmla="*/ 484 h 4720"/>
                    <a:gd name="T20" fmla="*/ 1737 w 2225"/>
                    <a:gd name="T21" fmla="*/ 747 h 4720"/>
                    <a:gd name="T22" fmla="*/ 1606 w 2225"/>
                    <a:gd name="T23" fmla="*/ 958 h 4720"/>
                    <a:gd name="T24" fmla="*/ 1546 w 2225"/>
                    <a:gd name="T25" fmla="*/ 812 h 4720"/>
                    <a:gd name="T26" fmla="*/ 1270 w 2225"/>
                    <a:gd name="T27" fmla="*/ 830 h 4720"/>
                    <a:gd name="T28" fmla="*/ 974 w 2225"/>
                    <a:gd name="T29" fmla="*/ 1065 h 4720"/>
                    <a:gd name="T30" fmla="*/ 815 w 2225"/>
                    <a:gd name="T31" fmla="*/ 1109 h 4720"/>
                    <a:gd name="T32" fmla="*/ 613 w 2225"/>
                    <a:gd name="T33" fmla="*/ 1200 h 4720"/>
                    <a:gd name="T34" fmla="*/ 518 w 2225"/>
                    <a:gd name="T35" fmla="*/ 1305 h 4720"/>
                    <a:gd name="T36" fmla="*/ 401 w 2225"/>
                    <a:gd name="T37" fmla="*/ 1305 h 4720"/>
                    <a:gd name="T38" fmla="*/ 321 w 2225"/>
                    <a:gd name="T39" fmla="*/ 1441 h 4720"/>
                    <a:gd name="T40" fmla="*/ 290 w 2225"/>
                    <a:gd name="T41" fmla="*/ 1591 h 4720"/>
                    <a:gd name="T42" fmla="*/ 275 w 2225"/>
                    <a:gd name="T43" fmla="*/ 1693 h 4720"/>
                    <a:gd name="T44" fmla="*/ 180 w 2225"/>
                    <a:gd name="T45" fmla="*/ 1816 h 4720"/>
                    <a:gd name="T46" fmla="*/ 18 w 2225"/>
                    <a:gd name="T47" fmla="*/ 1872 h 4720"/>
                    <a:gd name="T48" fmla="*/ 101 w 2225"/>
                    <a:gd name="T49" fmla="*/ 1941 h 4720"/>
                    <a:gd name="T50" fmla="*/ 246 w 2225"/>
                    <a:gd name="T51" fmla="*/ 1969 h 4720"/>
                    <a:gd name="T52" fmla="*/ 171 w 2225"/>
                    <a:gd name="T53" fmla="*/ 2056 h 4720"/>
                    <a:gd name="T54" fmla="*/ 312 w 2225"/>
                    <a:gd name="T55" fmla="*/ 2162 h 4720"/>
                    <a:gd name="T56" fmla="*/ 110 w 2225"/>
                    <a:gd name="T57" fmla="*/ 2363 h 4720"/>
                    <a:gd name="T58" fmla="*/ 190 w 2225"/>
                    <a:gd name="T59" fmla="*/ 2565 h 4720"/>
                    <a:gd name="T60" fmla="*/ 390 w 2225"/>
                    <a:gd name="T61" fmla="*/ 2650 h 4720"/>
                    <a:gd name="T62" fmla="*/ 485 w 2225"/>
                    <a:gd name="T63" fmla="*/ 2810 h 4720"/>
                    <a:gd name="T64" fmla="*/ 243 w 2225"/>
                    <a:gd name="T65" fmla="*/ 2940 h 4720"/>
                    <a:gd name="T66" fmla="*/ 120 w 2225"/>
                    <a:gd name="T67" fmla="*/ 3030 h 4720"/>
                    <a:gd name="T68" fmla="*/ 156 w 2225"/>
                    <a:gd name="T69" fmla="*/ 3182 h 4720"/>
                    <a:gd name="T70" fmla="*/ 402 w 2225"/>
                    <a:gd name="T71" fmla="*/ 3219 h 4720"/>
                    <a:gd name="T72" fmla="*/ 526 w 2225"/>
                    <a:gd name="T73" fmla="*/ 3172 h 4720"/>
                    <a:gd name="T74" fmla="*/ 533 w 2225"/>
                    <a:gd name="T75" fmla="*/ 3354 h 4720"/>
                    <a:gd name="T76" fmla="*/ 505 w 2225"/>
                    <a:gd name="T77" fmla="*/ 3487 h 4720"/>
                    <a:gd name="T78" fmla="*/ 307 w 2225"/>
                    <a:gd name="T79" fmla="*/ 3671 h 4720"/>
                    <a:gd name="T80" fmla="*/ 478 w 2225"/>
                    <a:gd name="T81" fmla="*/ 3696 h 4720"/>
                    <a:gd name="T82" fmla="*/ 573 w 2225"/>
                    <a:gd name="T83" fmla="*/ 3789 h 4720"/>
                    <a:gd name="T84" fmla="*/ 804 w 2225"/>
                    <a:gd name="T85" fmla="*/ 3889 h 4720"/>
                    <a:gd name="T86" fmla="*/ 608 w 2225"/>
                    <a:gd name="T87" fmla="*/ 3952 h 4720"/>
                    <a:gd name="T88" fmla="*/ 582 w 2225"/>
                    <a:gd name="T89" fmla="*/ 4150 h 4720"/>
                    <a:gd name="T90" fmla="*/ 715 w 2225"/>
                    <a:gd name="T91" fmla="*/ 4285 h 4720"/>
                    <a:gd name="T92" fmla="*/ 949 w 2225"/>
                    <a:gd name="T93" fmla="*/ 4414 h 4720"/>
                    <a:gd name="T94" fmla="*/ 1135 w 2225"/>
                    <a:gd name="T95" fmla="*/ 4455 h 4720"/>
                    <a:gd name="T96" fmla="*/ 1198 w 2225"/>
                    <a:gd name="T97" fmla="*/ 4590 h 4720"/>
                    <a:gd name="T98" fmla="*/ 1421 w 2225"/>
                    <a:gd name="T99" fmla="*/ 4719 h 4720"/>
                    <a:gd name="T100" fmla="*/ 1493 w 2225"/>
                    <a:gd name="T101" fmla="*/ 4575 h 4720"/>
                    <a:gd name="T102" fmla="*/ 1612 w 2225"/>
                    <a:gd name="T103" fmla="*/ 4413 h 4720"/>
                    <a:gd name="T104" fmla="*/ 1704 w 2225"/>
                    <a:gd name="T105" fmla="*/ 4230 h 4720"/>
                    <a:gd name="T106" fmla="*/ 1685 w 2225"/>
                    <a:gd name="T107" fmla="*/ 4056 h 4720"/>
                    <a:gd name="T108" fmla="*/ 1779 w 2225"/>
                    <a:gd name="T109" fmla="*/ 3944 h 4720"/>
                    <a:gd name="T110" fmla="*/ 1855 w 2225"/>
                    <a:gd name="T111" fmla="*/ 3756 h 4720"/>
                    <a:gd name="T112" fmla="*/ 1889 w 2225"/>
                    <a:gd name="T113" fmla="*/ 3480 h 4720"/>
                    <a:gd name="T114" fmla="*/ 1951 w 2225"/>
                    <a:gd name="T115" fmla="*/ 3203 h 4720"/>
                    <a:gd name="T116" fmla="*/ 1929 w 2225"/>
                    <a:gd name="T117" fmla="*/ 2995 h 4720"/>
                    <a:gd name="T118" fmla="*/ 1985 w 2225"/>
                    <a:gd name="T119" fmla="*/ 2867 h 4720"/>
                    <a:gd name="T120" fmla="*/ 2111 w 2225"/>
                    <a:gd name="T121" fmla="*/ 2732 h 4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5" h="4720">
                      <a:moveTo>
                        <a:pt x="2224" y="2622"/>
                      </a:moveTo>
                      <a:lnTo>
                        <a:pt x="2222" y="2616"/>
                      </a:lnTo>
                      <a:lnTo>
                        <a:pt x="2218" y="2609"/>
                      </a:lnTo>
                      <a:lnTo>
                        <a:pt x="2210" y="2598"/>
                      </a:lnTo>
                      <a:lnTo>
                        <a:pt x="2203" y="2587"/>
                      </a:lnTo>
                      <a:lnTo>
                        <a:pt x="2199" y="2577"/>
                      </a:lnTo>
                      <a:lnTo>
                        <a:pt x="2197" y="2568"/>
                      </a:lnTo>
                      <a:lnTo>
                        <a:pt x="2196" y="2560"/>
                      </a:lnTo>
                      <a:lnTo>
                        <a:pt x="2197" y="2551"/>
                      </a:lnTo>
                      <a:lnTo>
                        <a:pt x="2197" y="2541"/>
                      </a:lnTo>
                      <a:lnTo>
                        <a:pt x="2200" y="2518"/>
                      </a:lnTo>
                      <a:lnTo>
                        <a:pt x="2203" y="2482"/>
                      </a:lnTo>
                      <a:lnTo>
                        <a:pt x="2205" y="2447"/>
                      </a:lnTo>
                      <a:lnTo>
                        <a:pt x="2208" y="2411"/>
                      </a:lnTo>
                      <a:lnTo>
                        <a:pt x="2208" y="2374"/>
                      </a:lnTo>
                      <a:lnTo>
                        <a:pt x="2208" y="2302"/>
                      </a:lnTo>
                      <a:lnTo>
                        <a:pt x="2207" y="2231"/>
                      </a:lnTo>
                      <a:lnTo>
                        <a:pt x="2207" y="2216"/>
                      </a:lnTo>
                      <a:lnTo>
                        <a:pt x="2205" y="2200"/>
                      </a:lnTo>
                      <a:lnTo>
                        <a:pt x="2201" y="2171"/>
                      </a:lnTo>
                      <a:lnTo>
                        <a:pt x="2195" y="2143"/>
                      </a:lnTo>
                      <a:lnTo>
                        <a:pt x="2188" y="2115"/>
                      </a:lnTo>
                      <a:lnTo>
                        <a:pt x="2182" y="2088"/>
                      </a:lnTo>
                      <a:lnTo>
                        <a:pt x="2176" y="2059"/>
                      </a:lnTo>
                      <a:lnTo>
                        <a:pt x="2172" y="2030"/>
                      </a:lnTo>
                      <a:lnTo>
                        <a:pt x="2171" y="2016"/>
                      </a:lnTo>
                      <a:lnTo>
                        <a:pt x="2171" y="2001"/>
                      </a:lnTo>
                      <a:lnTo>
                        <a:pt x="2172" y="1950"/>
                      </a:lnTo>
                      <a:lnTo>
                        <a:pt x="2175" y="1899"/>
                      </a:lnTo>
                      <a:lnTo>
                        <a:pt x="2183" y="1798"/>
                      </a:lnTo>
                      <a:lnTo>
                        <a:pt x="2186" y="1748"/>
                      </a:lnTo>
                      <a:lnTo>
                        <a:pt x="2188" y="1698"/>
                      </a:lnTo>
                      <a:lnTo>
                        <a:pt x="2188" y="1647"/>
                      </a:lnTo>
                      <a:lnTo>
                        <a:pt x="2187" y="1621"/>
                      </a:lnTo>
                      <a:lnTo>
                        <a:pt x="2186" y="1595"/>
                      </a:lnTo>
                      <a:lnTo>
                        <a:pt x="2183" y="1558"/>
                      </a:lnTo>
                      <a:lnTo>
                        <a:pt x="2182" y="1520"/>
                      </a:lnTo>
                      <a:lnTo>
                        <a:pt x="2182" y="1500"/>
                      </a:lnTo>
                      <a:lnTo>
                        <a:pt x="2183" y="1481"/>
                      </a:lnTo>
                      <a:lnTo>
                        <a:pt x="2185" y="1462"/>
                      </a:lnTo>
                      <a:lnTo>
                        <a:pt x="2187" y="1444"/>
                      </a:lnTo>
                      <a:lnTo>
                        <a:pt x="2192" y="1420"/>
                      </a:lnTo>
                      <a:lnTo>
                        <a:pt x="2194" y="1410"/>
                      </a:lnTo>
                      <a:lnTo>
                        <a:pt x="2192" y="1401"/>
                      </a:lnTo>
                      <a:lnTo>
                        <a:pt x="2190" y="1392"/>
                      </a:lnTo>
                      <a:lnTo>
                        <a:pt x="2187" y="1382"/>
                      </a:lnTo>
                      <a:lnTo>
                        <a:pt x="2179" y="1374"/>
                      </a:lnTo>
                      <a:lnTo>
                        <a:pt x="2170" y="1364"/>
                      </a:lnTo>
                      <a:lnTo>
                        <a:pt x="2158" y="1352"/>
                      </a:lnTo>
                      <a:lnTo>
                        <a:pt x="2146" y="1338"/>
                      </a:lnTo>
                      <a:lnTo>
                        <a:pt x="2136" y="1324"/>
                      </a:lnTo>
                      <a:lnTo>
                        <a:pt x="2126" y="1308"/>
                      </a:lnTo>
                      <a:lnTo>
                        <a:pt x="2119" y="1292"/>
                      </a:lnTo>
                      <a:lnTo>
                        <a:pt x="2111" y="1276"/>
                      </a:lnTo>
                      <a:lnTo>
                        <a:pt x="2106" y="1258"/>
                      </a:lnTo>
                      <a:lnTo>
                        <a:pt x="2100" y="1241"/>
                      </a:lnTo>
                      <a:lnTo>
                        <a:pt x="2098" y="1230"/>
                      </a:lnTo>
                      <a:lnTo>
                        <a:pt x="2094" y="1221"/>
                      </a:lnTo>
                      <a:lnTo>
                        <a:pt x="2085" y="1201"/>
                      </a:lnTo>
                      <a:lnTo>
                        <a:pt x="2075" y="1183"/>
                      </a:lnTo>
                      <a:lnTo>
                        <a:pt x="2063" y="1165"/>
                      </a:lnTo>
                      <a:lnTo>
                        <a:pt x="2051" y="1149"/>
                      </a:lnTo>
                      <a:lnTo>
                        <a:pt x="2038" y="1133"/>
                      </a:lnTo>
                      <a:lnTo>
                        <a:pt x="2025" y="1116"/>
                      </a:lnTo>
                      <a:lnTo>
                        <a:pt x="2012" y="1099"/>
                      </a:lnTo>
                      <a:lnTo>
                        <a:pt x="2003" y="1084"/>
                      </a:lnTo>
                      <a:lnTo>
                        <a:pt x="1994" y="1070"/>
                      </a:lnTo>
                      <a:lnTo>
                        <a:pt x="1987" y="1057"/>
                      </a:lnTo>
                      <a:lnTo>
                        <a:pt x="1983" y="1044"/>
                      </a:lnTo>
                      <a:lnTo>
                        <a:pt x="1979" y="1032"/>
                      </a:lnTo>
                      <a:lnTo>
                        <a:pt x="1977" y="1020"/>
                      </a:lnTo>
                      <a:lnTo>
                        <a:pt x="1975" y="1008"/>
                      </a:lnTo>
                      <a:lnTo>
                        <a:pt x="1975" y="997"/>
                      </a:lnTo>
                      <a:lnTo>
                        <a:pt x="1977" y="973"/>
                      </a:lnTo>
                      <a:lnTo>
                        <a:pt x="1979" y="947"/>
                      </a:lnTo>
                      <a:lnTo>
                        <a:pt x="1982" y="919"/>
                      </a:lnTo>
                      <a:lnTo>
                        <a:pt x="1983" y="887"/>
                      </a:lnTo>
                      <a:lnTo>
                        <a:pt x="1983" y="860"/>
                      </a:lnTo>
                      <a:lnTo>
                        <a:pt x="1986" y="833"/>
                      </a:lnTo>
                      <a:lnTo>
                        <a:pt x="1991" y="807"/>
                      </a:lnTo>
                      <a:lnTo>
                        <a:pt x="1996" y="782"/>
                      </a:lnTo>
                      <a:lnTo>
                        <a:pt x="2005" y="758"/>
                      </a:lnTo>
                      <a:lnTo>
                        <a:pt x="2016" y="734"/>
                      </a:lnTo>
                      <a:lnTo>
                        <a:pt x="2029" y="710"/>
                      </a:lnTo>
                      <a:lnTo>
                        <a:pt x="2045" y="688"/>
                      </a:lnTo>
                      <a:lnTo>
                        <a:pt x="2052" y="675"/>
                      </a:lnTo>
                      <a:lnTo>
                        <a:pt x="2060" y="661"/>
                      </a:lnTo>
                      <a:lnTo>
                        <a:pt x="2066" y="645"/>
                      </a:lnTo>
                      <a:lnTo>
                        <a:pt x="2070" y="628"/>
                      </a:lnTo>
                      <a:lnTo>
                        <a:pt x="2073" y="611"/>
                      </a:lnTo>
                      <a:lnTo>
                        <a:pt x="2075" y="592"/>
                      </a:lnTo>
                      <a:lnTo>
                        <a:pt x="2076" y="573"/>
                      </a:lnTo>
                      <a:lnTo>
                        <a:pt x="2076" y="553"/>
                      </a:lnTo>
                      <a:lnTo>
                        <a:pt x="2076" y="534"/>
                      </a:lnTo>
                      <a:lnTo>
                        <a:pt x="2075" y="515"/>
                      </a:lnTo>
                      <a:lnTo>
                        <a:pt x="2072" y="477"/>
                      </a:lnTo>
                      <a:lnTo>
                        <a:pt x="2066" y="442"/>
                      </a:lnTo>
                      <a:lnTo>
                        <a:pt x="2059" y="413"/>
                      </a:lnTo>
                      <a:lnTo>
                        <a:pt x="2055" y="400"/>
                      </a:lnTo>
                      <a:lnTo>
                        <a:pt x="2049" y="388"/>
                      </a:lnTo>
                      <a:lnTo>
                        <a:pt x="2036" y="364"/>
                      </a:lnTo>
                      <a:lnTo>
                        <a:pt x="2031" y="352"/>
                      </a:lnTo>
                      <a:lnTo>
                        <a:pt x="2024" y="340"/>
                      </a:lnTo>
                      <a:lnTo>
                        <a:pt x="2020" y="327"/>
                      </a:lnTo>
                      <a:lnTo>
                        <a:pt x="2017" y="314"/>
                      </a:lnTo>
                      <a:lnTo>
                        <a:pt x="2003" y="230"/>
                      </a:lnTo>
                      <a:lnTo>
                        <a:pt x="1986" y="134"/>
                      </a:lnTo>
                      <a:lnTo>
                        <a:pt x="1979" y="87"/>
                      </a:lnTo>
                      <a:lnTo>
                        <a:pt x="1971" y="39"/>
                      </a:lnTo>
                      <a:lnTo>
                        <a:pt x="1970" y="32"/>
                      </a:lnTo>
                      <a:lnTo>
                        <a:pt x="1967" y="28"/>
                      </a:lnTo>
                      <a:lnTo>
                        <a:pt x="1964" y="23"/>
                      </a:lnTo>
                      <a:lnTo>
                        <a:pt x="1959" y="18"/>
                      </a:lnTo>
                      <a:lnTo>
                        <a:pt x="1954" y="15"/>
                      </a:lnTo>
                      <a:lnTo>
                        <a:pt x="1948" y="12"/>
                      </a:lnTo>
                      <a:lnTo>
                        <a:pt x="1934" y="6"/>
                      </a:lnTo>
                      <a:lnTo>
                        <a:pt x="1918" y="2"/>
                      </a:lnTo>
                      <a:lnTo>
                        <a:pt x="1900" y="0"/>
                      </a:lnTo>
                      <a:lnTo>
                        <a:pt x="1880" y="0"/>
                      </a:lnTo>
                      <a:lnTo>
                        <a:pt x="1860" y="0"/>
                      </a:lnTo>
                      <a:lnTo>
                        <a:pt x="1841" y="2"/>
                      </a:lnTo>
                      <a:lnTo>
                        <a:pt x="1822" y="4"/>
                      </a:lnTo>
                      <a:lnTo>
                        <a:pt x="1805" y="8"/>
                      </a:lnTo>
                      <a:lnTo>
                        <a:pt x="1790" y="13"/>
                      </a:lnTo>
                      <a:lnTo>
                        <a:pt x="1777" y="18"/>
                      </a:lnTo>
                      <a:lnTo>
                        <a:pt x="1767" y="24"/>
                      </a:lnTo>
                      <a:lnTo>
                        <a:pt x="1763" y="27"/>
                      </a:lnTo>
                      <a:lnTo>
                        <a:pt x="1761" y="30"/>
                      </a:lnTo>
                      <a:lnTo>
                        <a:pt x="1760" y="33"/>
                      </a:lnTo>
                      <a:lnTo>
                        <a:pt x="1758" y="37"/>
                      </a:lnTo>
                      <a:lnTo>
                        <a:pt x="1760" y="46"/>
                      </a:lnTo>
                      <a:lnTo>
                        <a:pt x="1764" y="57"/>
                      </a:lnTo>
                      <a:lnTo>
                        <a:pt x="1768" y="68"/>
                      </a:lnTo>
                      <a:lnTo>
                        <a:pt x="1774" y="79"/>
                      </a:lnTo>
                      <a:lnTo>
                        <a:pt x="1786" y="102"/>
                      </a:lnTo>
                      <a:lnTo>
                        <a:pt x="1790" y="112"/>
                      </a:lnTo>
                      <a:lnTo>
                        <a:pt x="1794" y="121"/>
                      </a:lnTo>
                      <a:lnTo>
                        <a:pt x="1796" y="128"/>
                      </a:lnTo>
                      <a:lnTo>
                        <a:pt x="1798" y="134"/>
                      </a:lnTo>
                      <a:lnTo>
                        <a:pt x="1798" y="140"/>
                      </a:lnTo>
                      <a:lnTo>
                        <a:pt x="1798" y="146"/>
                      </a:lnTo>
                      <a:lnTo>
                        <a:pt x="1795" y="158"/>
                      </a:lnTo>
                      <a:lnTo>
                        <a:pt x="1791" y="170"/>
                      </a:lnTo>
                      <a:lnTo>
                        <a:pt x="1786" y="181"/>
                      </a:lnTo>
                      <a:lnTo>
                        <a:pt x="1779" y="193"/>
                      </a:lnTo>
                      <a:lnTo>
                        <a:pt x="1767" y="215"/>
                      </a:lnTo>
                      <a:lnTo>
                        <a:pt x="1764" y="223"/>
                      </a:lnTo>
                      <a:lnTo>
                        <a:pt x="1760" y="236"/>
                      </a:lnTo>
                      <a:lnTo>
                        <a:pt x="1754" y="253"/>
                      </a:lnTo>
                      <a:lnTo>
                        <a:pt x="1748" y="269"/>
                      </a:lnTo>
                      <a:lnTo>
                        <a:pt x="1741" y="283"/>
                      </a:lnTo>
                      <a:lnTo>
                        <a:pt x="1738" y="288"/>
                      </a:lnTo>
                      <a:lnTo>
                        <a:pt x="1734" y="292"/>
                      </a:lnTo>
                      <a:lnTo>
                        <a:pt x="1730" y="294"/>
                      </a:lnTo>
                      <a:lnTo>
                        <a:pt x="1727" y="295"/>
                      </a:lnTo>
                      <a:lnTo>
                        <a:pt x="1723" y="293"/>
                      </a:lnTo>
                      <a:lnTo>
                        <a:pt x="1719" y="288"/>
                      </a:lnTo>
                      <a:lnTo>
                        <a:pt x="1716" y="285"/>
                      </a:lnTo>
                      <a:lnTo>
                        <a:pt x="1712" y="282"/>
                      </a:lnTo>
                      <a:lnTo>
                        <a:pt x="1707" y="279"/>
                      </a:lnTo>
                      <a:lnTo>
                        <a:pt x="1702" y="275"/>
                      </a:lnTo>
                      <a:lnTo>
                        <a:pt x="1697" y="274"/>
                      </a:lnTo>
                      <a:lnTo>
                        <a:pt x="1691" y="274"/>
                      </a:lnTo>
                      <a:lnTo>
                        <a:pt x="1690" y="275"/>
                      </a:lnTo>
                      <a:lnTo>
                        <a:pt x="1689" y="276"/>
                      </a:lnTo>
                      <a:lnTo>
                        <a:pt x="1688" y="279"/>
                      </a:lnTo>
                      <a:lnTo>
                        <a:pt x="1687" y="282"/>
                      </a:lnTo>
                      <a:lnTo>
                        <a:pt x="1687" y="306"/>
                      </a:lnTo>
                      <a:lnTo>
                        <a:pt x="1686" y="331"/>
                      </a:lnTo>
                      <a:lnTo>
                        <a:pt x="1686" y="344"/>
                      </a:lnTo>
                      <a:lnTo>
                        <a:pt x="1687" y="356"/>
                      </a:lnTo>
                      <a:lnTo>
                        <a:pt x="1689" y="368"/>
                      </a:lnTo>
                      <a:lnTo>
                        <a:pt x="1692" y="378"/>
                      </a:lnTo>
                      <a:lnTo>
                        <a:pt x="1697" y="385"/>
                      </a:lnTo>
                      <a:lnTo>
                        <a:pt x="1702" y="391"/>
                      </a:lnTo>
                      <a:lnTo>
                        <a:pt x="1709" y="397"/>
                      </a:lnTo>
                      <a:lnTo>
                        <a:pt x="1715" y="402"/>
                      </a:lnTo>
                      <a:lnTo>
                        <a:pt x="1722" y="408"/>
                      </a:lnTo>
                      <a:lnTo>
                        <a:pt x="1728" y="413"/>
                      </a:lnTo>
                      <a:lnTo>
                        <a:pt x="1732" y="419"/>
                      </a:lnTo>
                      <a:lnTo>
                        <a:pt x="1737" y="426"/>
                      </a:lnTo>
                      <a:lnTo>
                        <a:pt x="1739" y="435"/>
                      </a:lnTo>
                      <a:lnTo>
                        <a:pt x="1741" y="442"/>
                      </a:lnTo>
                      <a:lnTo>
                        <a:pt x="1741" y="448"/>
                      </a:lnTo>
                      <a:lnTo>
                        <a:pt x="1740" y="453"/>
                      </a:lnTo>
                      <a:lnTo>
                        <a:pt x="1739" y="459"/>
                      </a:lnTo>
                      <a:lnTo>
                        <a:pt x="1737" y="462"/>
                      </a:lnTo>
                      <a:lnTo>
                        <a:pt x="1734" y="465"/>
                      </a:lnTo>
                      <a:lnTo>
                        <a:pt x="1730" y="469"/>
                      </a:lnTo>
                      <a:lnTo>
                        <a:pt x="1726" y="471"/>
                      </a:lnTo>
                      <a:lnTo>
                        <a:pt x="1721" y="472"/>
                      </a:lnTo>
                      <a:lnTo>
                        <a:pt x="1711" y="474"/>
                      </a:lnTo>
                      <a:lnTo>
                        <a:pt x="1699" y="474"/>
                      </a:lnTo>
                      <a:lnTo>
                        <a:pt x="1687" y="474"/>
                      </a:lnTo>
                      <a:lnTo>
                        <a:pt x="1665" y="475"/>
                      </a:lnTo>
                      <a:lnTo>
                        <a:pt x="1657" y="476"/>
                      </a:lnTo>
                      <a:lnTo>
                        <a:pt x="1653" y="477"/>
                      </a:lnTo>
                      <a:lnTo>
                        <a:pt x="1650" y="478"/>
                      </a:lnTo>
                      <a:lnTo>
                        <a:pt x="1648" y="480"/>
                      </a:lnTo>
                      <a:lnTo>
                        <a:pt x="1647" y="484"/>
                      </a:lnTo>
                      <a:lnTo>
                        <a:pt x="1647" y="487"/>
                      </a:lnTo>
                      <a:lnTo>
                        <a:pt x="1647" y="490"/>
                      </a:lnTo>
                      <a:lnTo>
                        <a:pt x="1649" y="496"/>
                      </a:lnTo>
                      <a:lnTo>
                        <a:pt x="1651" y="501"/>
                      </a:lnTo>
                      <a:lnTo>
                        <a:pt x="1661" y="514"/>
                      </a:lnTo>
                      <a:lnTo>
                        <a:pt x="1679" y="541"/>
                      </a:lnTo>
                      <a:lnTo>
                        <a:pt x="1691" y="561"/>
                      </a:lnTo>
                      <a:lnTo>
                        <a:pt x="1704" y="582"/>
                      </a:lnTo>
                      <a:lnTo>
                        <a:pt x="1716" y="605"/>
                      </a:lnTo>
                      <a:lnTo>
                        <a:pt x="1725" y="627"/>
                      </a:lnTo>
                      <a:lnTo>
                        <a:pt x="1728" y="636"/>
                      </a:lnTo>
                      <a:lnTo>
                        <a:pt x="1730" y="645"/>
                      </a:lnTo>
                      <a:lnTo>
                        <a:pt x="1731" y="653"/>
                      </a:lnTo>
                      <a:lnTo>
                        <a:pt x="1730" y="659"/>
                      </a:lnTo>
                      <a:lnTo>
                        <a:pt x="1729" y="668"/>
                      </a:lnTo>
                      <a:lnTo>
                        <a:pt x="1729" y="678"/>
                      </a:lnTo>
                      <a:lnTo>
                        <a:pt x="1732" y="701"/>
                      </a:lnTo>
                      <a:lnTo>
                        <a:pt x="1736" y="725"/>
                      </a:lnTo>
                      <a:lnTo>
                        <a:pt x="1737" y="737"/>
                      </a:lnTo>
                      <a:lnTo>
                        <a:pt x="1737" y="747"/>
                      </a:lnTo>
                      <a:lnTo>
                        <a:pt x="1732" y="772"/>
                      </a:lnTo>
                      <a:lnTo>
                        <a:pt x="1727" y="791"/>
                      </a:lnTo>
                      <a:lnTo>
                        <a:pt x="1721" y="808"/>
                      </a:lnTo>
                      <a:lnTo>
                        <a:pt x="1712" y="829"/>
                      </a:lnTo>
                      <a:lnTo>
                        <a:pt x="1710" y="837"/>
                      </a:lnTo>
                      <a:lnTo>
                        <a:pt x="1709" y="846"/>
                      </a:lnTo>
                      <a:lnTo>
                        <a:pt x="1711" y="863"/>
                      </a:lnTo>
                      <a:lnTo>
                        <a:pt x="1712" y="872"/>
                      </a:lnTo>
                      <a:lnTo>
                        <a:pt x="1711" y="881"/>
                      </a:lnTo>
                      <a:lnTo>
                        <a:pt x="1709" y="890"/>
                      </a:lnTo>
                      <a:lnTo>
                        <a:pt x="1706" y="893"/>
                      </a:lnTo>
                      <a:lnTo>
                        <a:pt x="1703" y="897"/>
                      </a:lnTo>
                      <a:lnTo>
                        <a:pt x="1693" y="908"/>
                      </a:lnTo>
                      <a:lnTo>
                        <a:pt x="1683" y="918"/>
                      </a:lnTo>
                      <a:lnTo>
                        <a:pt x="1671" y="926"/>
                      </a:lnTo>
                      <a:lnTo>
                        <a:pt x="1659" y="935"/>
                      </a:lnTo>
                      <a:lnTo>
                        <a:pt x="1646" y="942"/>
                      </a:lnTo>
                      <a:lnTo>
                        <a:pt x="1633" y="948"/>
                      </a:lnTo>
                      <a:lnTo>
                        <a:pt x="1620" y="954"/>
                      </a:lnTo>
                      <a:lnTo>
                        <a:pt x="1606" y="958"/>
                      </a:lnTo>
                      <a:lnTo>
                        <a:pt x="1603" y="958"/>
                      </a:lnTo>
                      <a:lnTo>
                        <a:pt x="1601" y="956"/>
                      </a:lnTo>
                      <a:lnTo>
                        <a:pt x="1599" y="952"/>
                      </a:lnTo>
                      <a:lnTo>
                        <a:pt x="1597" y="947"/>
                      </a:lnTo>
                      <a:lnTo>
                        <a:pt x="1592" y="934"/>
                      </a:lnTo>
                      <a:lnTo>
                        <a:pt x="1588" y="919"/>
                      </a:lnTo>
                      <a:lnTo>
                        <a:pt x="1584" y="903"/>
                      </a:lnTo>
                      <a:lnTo>
                        <a:pt x="1578" y="887"/>
                      </a:lnTo>
                      <a:lnTo>
                        <a:pt x="1575" y="881"/>
                      </a:lnTo>
                      <a:lnTo>
                        <a:pt x="1572" y="875"/>
                      </a:lnTo>
                      <a:lnTo>
                        <a:pt x="1569" y="872"/>
                      </a:lnTo>
                      <a:lnTo>
                        <a:pt x="1564" y="870"/>
                      </a:lnTo>
                      <a:lnTo>
                        <a:pt x="1556" y="866"/>
                      </a:lnTo>
                      <a:lnTo>
                        <a:pt x="1550" y="861"/>
                      </a:lnTo>
                      <a:lnTo>
                        <a:pt x="1547" y="856"/>
                      </a:lnTo>
                      <a:lnTo>
                        <a:pt x="1546" y="850"/>
                      </a:lnTo>
                      <a:lnTo>
                        <a:pt x="1545" y="843"/>
                      </a:lnTo>
                      <a:lnTo>
                        <a:pt x="1546" y="835"/>
                      </a:lnTo>
                      <a:lnTo>
                        <a:pt x="1547" y="817"/>
                      </a:lnTo>
                      <a:lnTo>
                        <a:pt x="1546" y="812"/>
                      </a:lnTo>
                      <a:lnTo>
                        <a:pt x="1545" y="809"/>
                      </a:lnTo>
                      <a:lnTo>
                        <a:pt x="1542" y="806"/>
                      </a:lnTo>
                      <a:lnTo>
                        <a:pt x="1538" y="804"/>
                      </a:lnTo>
                      <a:lnTo>
                        <a:pt x="1528" y="801"/>
                      </a:lnTo>
                      <a:lnTo>
                        <a:pt x="1517" y="798"/>
                      </a:lnTo>
                      <a:lnTo>
                        <a:pt x="1493" y="796"/>
                      </a:lnTo>
                      <a:lnTo>
                        <a:pt x="1483" y="795"/>
                      </a:lnTo>
                      <a:lnTo>
                        <a:pt x="1476" y="793"/>
                      </a:lnTo>
                      <a:lnTo>
                        <a:pt x="1468" y="790"/>
                      </a:lnTo>
                      <a:lnTo>
                        <a:pt x="1458" y="788"/>
                      </a:lnTo>
                      <a:lnTo>
                        <a:pt x="1448" y="785"/>
                      </a:lnTo>
                      <a:lnTo>
                        <a:pt x="1440" y="784"/>
                      </a:lnTo>
                      <a:lnTo>
                        <a:pt x="1419" y="783"/>
                      </a:lnTo>
                      <a:lnTo>
                        <a:pt x="1398" y="785"/>
                      </a:lnTo>
                      <a:lnTo>
                        <a:pt x="1377" y="789"/>
                      </a:lnTo>
                      <a:lnTo>
                        <a:pt x="1355" y="794"/>
                      </a:lnTo>
                      <a:lnTo>
                        <a:pt x="1333" y="801"/>
                      </a:lnTo>
                      <a:lnTo>
                        <a:pt x="1313" y="809"/>
                      </a:lnTo>
                      <a:lnTo>
                        <a:pt x="1291" y="819"/>
                      </a:lnTo>
                      <a:lnTo>
                        <a:pt x="1270" y="830"/>
                      </a:lnTo>
                      <a:lnTo>
                        <a:pt x="1251" y="841"/>
                      </a:lnTo>
                      <a:lnTo>
                        <a:pt x="1232" y="853"/>
                      </a:lnTo>
                      <a:lnTo>
                        <a:pt x="1215" y="866"/>
                      </a:lnTo>
                      <a:lnTo>
                        <a:pt x="1200" y="879"/>
                      </a:lnTo>
                      <a:lnTo>
                        <a:pt x="1186" y="892"/>
                      </a:lnTo>
                      <a:lnTo>
                        <a:pt x="1174" y="904"/>
                      </a:lnTo>
                      <a:lnTo>
                        <a:pt x="1159" y="923"/>
                      </a:lnTo>
                      <a:lnTo>
                        <a:pt x="1146" y="943"/>
                      </a:lnTo>
                      <a:lnTo>
                        <a:pt x="1132" y="962"/>
                      </a:lnTo>
                      <a:lnTo>
                        <a:pt x="1119" y="981"/>
                      </a:lnTo>
                      <a:lnTo>
                        <a:pt x="1105" y="998"/>
                      </a:lnTo>
                      <a:lnTo>
                        <a:pt x="1098" y="1007"/>
                      </a:lnTo>
                      <a:lnTo>
                        <a:pt x="1089" y="1014"/>
                      </a:lnTo>
                      <a:lnTo>
                        <a:pt x="1080" y="1021"/>
                      </a:lnTo>
                      <a:lnTo>
                        <a:pt x="1070" y="1026"/>
                      </a:lnTo>
                      <a:lnTo>
                        <a:pt x="1059" y="1032"/>
                      </a:lnTo>
                      <a:lnTo>
                        <a:pt x="1047" y="1035"/>
                      </a:lnTo>
                      <a:lnTo>
                        <a:pt x="1028" y="1041"/>
                      </a:lnTo>
                      <a:lnTo>
                        <a:pt x="1010" y="1049"/>
                      </a:lnTo>
                      <a:lnTo>
                        <a:pt x="974" y="1065"/>
                      </a:lnTo>
                      <a:lnTo>
                        <a:pt x="956" y="1072"/>
                      </a:lnTo>
                      <a:lnTo>
                        <a:pt x="936" y="1077"/>
                      </a:lnTo>
                      <a:lnTo>
                        <a:pt x="926" y="1079"/>
                      </a:lnTo>
                      <a:lnTo>
                        <a:pt x="917" y="1081"/>
                      </a:lnTo>
                      <a:lnTo>
                        <a:pt x="907" y="1081"/>
                      </a:lnTo>
                      <a:lnTo>
                        <a:pt x="896" y="1079"/>
                      </a:lnTo>
                      <a:lnTo>
                        <a:pt x="876" y="1076"/>
                      </a:lnTo>
                      <a:lnTo>
                        <a:pt x="865" y="1074"/>
                      </a:lnTo>
                      <a:lnTo>
                        <a:pt x="851" y="1074"/>
                      </a:lnTo>
                      <a:lnTo>
                        <a:pt x="840" y="1074"/>
                      </a:lnTo>
                      <a:lnTo>
                        <a:pt x="829" y="1076"/>
                      </a:lnTo>
                      <a:lnTo>
                        <a:pt x="824" y="1078"/>
                      </a:lnTo>
                      <a:lnTo>
                        <a:pt x="820" y="1081"/>
                      </a:lnTo>
                      <a:lnTo>
                        <a:pt x="816" y="1084"/>
                      </a:lnTo>
                      <a:lnTo>
                        <a:pt x="812" y="1088"/>
                      </a:lnTo>
                      <a:lnTo>
                        <a:pt x="810" y="1091"/>
                      </a:lnTo>
                      <a:lnTo>
                        <a:pt x="810" y="1096"/>
                      </a:lnTo>
                      <a:lnTo>
                        <a:pt x="811" y="1099"/>
                      </a:lnTo>
                      <a:lnTo>
                        <a:pt x="812" y="1102"/>
                      </a:lnTo>
                      <a:lnTo>
                        <a:pt x="815" y="1109"/>
                      </a:lnTo>
                      <a:lnTo>
                        <a:pt x="815" y="1112"/>
                      </a:lnTo>
                      <a:lnTo>
                        <a:pt x="812" y="1115"/>
                      </a:lnTo>
                      <a:lnTo>
                        <a:pt x="804" y="1126"/>
                      </a:lnTo>
                      <a:lnTo>
                        <a:pt x="795" y="1135"/>
                      </a:lnTo>
                      <a:lnTo>
                        <a:pt x="785" y="1143"/>
                      </a:lnTo>
                      <a:lnTo>
                        <a:pt x="777" y="1150"/>
                      </a:lnTo>
                      <a:lnTo>
                        <a:pt x="768" y="1155"/>
                      </a:lnTo>
                      <a:lnTo>
                        <a:pt x="759" y="1161"/>
                      </a:lnTo>
                      <a:lnTo>
                        <a:pt x="750" y="1165"/>
                      </a:lnTo>
                      <a:lnTo>
                        <a:pt x="741" y="1168"/>
                      </a:lnTo>
                      <a:lnTo>
                        <a:pt x="720" y="1174"/>
                      </a:lnTo>
                      <a:lnTo>
                        <a:pt x="700" y="1177"/>
                      </a:lnTo>
                      <a:lnTo>
                        <a:pt x="677" y="1179"/>
                      </a:lnTo>
                      <a:lnTo>
                        <a:pt x="651" y="1181"/>
                      </a:lnTo>
                      <a:lnTo>
                        <a:pt x="637" y="1184"/>
                      </a:lnTo>
                      <a:lnTo>
                        <a:pt x="626" y="1186"/>
                      </a:lnTo>
                      <a:lnTo>
                        <a:pt x="619" y="1189"/>
                      </a:lnTo>
                      <a:lnTo>
                        <a:pt x="617" y="1191"/>
                      </a:lnTo>
                      <a:lnTo>
                        <a:pt x="615" y="1193"/>
                      </a:lnTo>
                      <a:lnTo>
                        <a:pt x="613" y="1200"/>
                      </a:lnTo>
                      <a:lnTo>
                        <a:pt x="612" y="1207"/>
                      </a:lnTo>
                      <a:lnTo>
                        <a:pt x="613" y="1228"/>
                      </a:lnTo>
                      <a:lnTo>
                        <a:pt x="615" y="1248"/>
                      </a:lnTo>
                      <a:lnTo>
                        <a:pt x="616" y="1256"/>
                      </a:lnTo>
                      <a:lnTo>
                        <a:pt x="616" y="1264"/>
                      </a:lnTo>
                      <a:lnTo>
                        <a:pt x="615" y="1272"/>
                      </a:lnTo>
                      <a:lnTo>
                        <a:pt x="613" y="1275"/>
                      </a:lnTo>
                      <a:lnTo>
                        <a:pt x="611" y="1278"/>
                      </a:lnTo>
                      <a:lnTo>
                        <a:pt x="607" y="1280"/>
                      </a:lnTo>
                      <a:lnTo>
                        <a:pt x="604" y="1282"/>
                      </a:lnTo>
                      <a:lnTo>
                        <a:pt x="600" y="1285"/>
                      </a:lnTo>
                      <a:lnTo>
                        <a:pt x="594" y="1287"/>
                      </a:lnTo>
                      <a:lnTo>
                        <a:pt x="586" y="1289"/>
                      </a:lnTo>
                      <a:lnTo>
                        <a:pt x="576" y="1293"/>
                      </a:lnTo>
                      <a:lnTo>
                        <a:pt x="554" y="1303"/>
                      </a:lnTo>
                      <a:lnTo>
                        <a:pt x="543" y="1306"/>
                      </a:lnTo>
                      <a:lnTo>
                        <a:pt x="533" y="1308"/>
                      </a:lnTo>
                      <a:lnTo>
                        <a:pt x="527" y="1308"/>
                      </a:lnTo>
                      <a:lnTo>
                        <a:pt x="523" y="1307"/>
                      </a:lnTo>
                      <a:lnTo>
                        <a:pt x="518" y="1305"/>
                      </a:lnTo>
                      <a:lnTo>
                        <a:pt x="515" y="1303"/>
                      </a:lnTo>
                      <a:lnTo>
                        <a:pt x="508" y="1293"/>
                      </a:lnTo>
                      <a:lnTo>
                        <a:pt x="499" y="1281"/>
                      </a:lnTo>
                      <a:lnTo>
                        <a:pt x="490" y="1268"/>
                      </a:lnTo>
                      <a:lnTo>
                        <a:pt x="480" y="1255"/>
                      </a:lnTo>
                      <a:lnTo>
                        <a:pt x="471" y="1244"/>
                      </a:lnTo>
                      <a:lnTo>
                        <a:pt x="465" y="1240"/>
                      </a:lnTo>
                      <a:lnTo>
                        <a:pt x="459" y="1237"/>
                      </a:lnTo>
                      <a:lnTo>
                        <a:pt x="453" y="1235"/>
                      </a:lnTo>
                      <a:lnTo>
                        <a:pt x="447" y="1234"/>
                      </a:lnTo>
                      <a:lnTo>
                        <a:pt x="439" y="1234"/>
                      </a:lnTo>
                      <a:lnTo>
                        <a:pt x="433" y="1236"/>
                      </a:lnTo>
                      <a:lnTo>
                        <a:pt x="423" y="1240"/>
                      </a:lnTo>
                      <a:lnTo>
                        <a:pt x="416" y="1245"/>
                      </a:lnTo>
                      <a:lnTo>
                        <a:pt x="411" y="1251"/>
                      </a:lnTo>
                      <a:lnTo>
                        <a:pt x="408" y="1257"/>
                      </a:lnTo>
                      <a:lnTo>
                        <a:pt x="406" y="1265"/>
                      </a:lnTo>
                      <a:lnTo>
                        <a:pt x="405" y="1273"/>
                      </a:lnTo>
                      <a:lnTo>
                        <a:pt x="402" y="1289"/>
                      </a:lnTo>
                      <a:lnTo>
                        <a:pt x="401" y="1305"/>
                      </a:lnTo>
                      <a:lnTo>
                        <a:pt x="399" y="1314"/>
                      </a:lnTo>
                      <a:lnTo>
                        <a:pt x="396" y="1323"/>
                      </a:lnTo>
                      <a:lnTo>
                        <a:pt x="393" y="1330"/>
                      </a:lnTo>
                      <a:lnTo>
                        <a:pt x="386" y="1338"/>
                      </a:lnTo>
                      <a:lnTo>
                        <a:pt x="378" y="1345"/>
                      </a:lnTo>
                      <a:lnTo>
                        <a:pt x="369" y="1352"/>
                      </a:lnTo>
                      <a:lnTo>
                        <a:pt x="350" y="1364"/>
                      </a:lnTo>
                      <a:lnTo>
                        <a:pt x="339" y="1372"/>
                      </a:lnTo>
                      <a:lnTo>
                        <a:pt x="330" y="1381"/>
                      </a:lnTo>
                      <a:lnTo>
                        <a:pt x="320" y="1391"/>
                      </a:lnTo>
                      <a:lnTo>
                        <a:pt x="312" y="1401"/>
                      </a:lnTo>
                      <a:lnTo>
                        <a:pt x="309" y="1406"/>
                      </a:lnTo>
                      <a:lnTo>
                        <a:pt x="307" y="1410"/>
                      </a:lnTo>
                      <a:lnTo>
                        <a:pt x="306" y="1416"/>
                      </a:lnTo>
                      <a:lnTo>
                        <a:pt x="305" y="1421"/>
                      </a:lnTo>
                      <a:lnTo>
                        <a:pt x="306" y="1425"/>
                      </a:lnTo>
                      <a:lnTo>
                        <a:pt x="309" y="1428"/>
                      </a:lnTo>
                      <a:lnTo>
                        <a:pt x="317" y="1433"/>
                      </a:lnTo>
                      <a:lnTo>
                        <a:pt x="320" y="1436"/>
                      </a:lnTo>
                      <a:lnTo>
                        <a:pt x="321" y="1441"/>
                      </a:lnTo>
                      <a:lnTo>
                        <a:pt x="321" y="1446"/>
                      </a:lnTo>
                      <a:lnTo>
                        <a:pt x="319" y="1454"/>
                      </a:lnTo>
                      <a:lnTo>
                        <a:pt x="314" y="1460"/>
                      </a:lnTo>
                      <a:lnTo>
                        <a:pt x="310" y="1467"/>
                      </a:lnTo>
                      <a:lnTo>
                        <a:pt x="298" y="1479"/>
                      </a:lnTo>
                      <a:lnTo>
                        <a:pt x="292" y="1485"/>
                      </a:lnTo>
                      <a:lnTo>
                        <a:pt x="286" y="1492"/>
                      </a:lnTo>
                      <a:lnTo>
                        <a:pt x="282" y="1499"/>
                      </a:lnTo>
                      <a:lnTo>
                        <a:pt x="278" y="1509"/>
                      </a:lnTo>
                      <a:lnTo>
                        <a:pt x="275" y="1517"/>
                      </a:lnTo>
                      <a:lnTo>
                        <a:pt x="273" y="1524"/>
                      </a:lnTo>
                      <a:lnTo>
                        <a:pt x="272" y="1534"/>
                      </a:lnTo>
                      <a:lnTo>
                        <a:pt x="272" y="1544"/>
                      </a:lnTo>
                      <a:lnTo>
                        <a:pt x="272" y="1553"/>
                      </a:lnTo>
                      <a:lnTo>
                        <a:pt x="273" y="1562"/>
                      </a:lnTo>
                      <a:lnTo>
                        <a:pt x="274" y="1570"/>
                      </a:lnTo>
                      <a:lnTo>
                        <a:pt x="278" y="1578"/>
                      </a:lnTo>
                      <a:lnTo>
                        <a:pt x="281" y="1582"/>
                      </a:lnTo>
                      <a:lnTo>
                        <a:pt x="283" y="1585"/>
                      </a:lnTo>
                      <a:lnTo>
                        <a:pt x="290" y="1591"/>
                      </a:lnTo>
                      <a:lnTo>
                        <a:pt x="296" y="1595"/>
                      </a:lnTo>
                      <a:lnTo>
                        <a:pt x="303" y="1597"/>
                      </a:lnTo>
                      <a:lnTo>
                        <a:pt x="309" y="1600"/>
                      </a:lnTo>
                      <a:lnTo>
                        <a:pt x="313" y="1605"/>
                      </a:lnTo>
                      <a:lnTo>
                        <a:pt x="316" y="1608"/>
                      </a:lnTo>
                      <a:lnTo>
                        <a:pt x="317" y="1611"/>
                      </a:lnTo>
                      <a:lnTo>
                        <a:pt x="318" y="1614"/>
                      </a:lnTo>
                      <a:lnTo>
                        <a:pt x="318" y="1620"/>
                      </a:lnTo>
                      <a:lnTo>
                        <a:pt x="319" y="1639"/>
                      </a:lnTo>
                      <a:lnTo>
                        <a:pt x="319" y="1649"/>
                      </a:lnTo>
                      <a:lnTo>
                        <a:pt x="319" y="1658"/>
                      </a:lnTo>
                      <a:lnTo>
                        <a:pt x="317" y="1668"/>
                      </a:lnTo>
                      <a:lnTo>
                        <a:pt x="313" y="1675"/>
                      </a:lnTo>
                      <a:lnTo>
                        <a:pt x="310" y="1680"/>
                      </a:lnTo>
                      <a:lnTo>
                        <a:pt x="307" y="1683"/>
                      </a:lnTo>
                      <a:lnTo>
                        <a:pt x="303" y="1686"/>
                      </a:lnTo>
                      <a:lnTo>
                        <a:pt x="297" y="1689"/>
                      </a:lnTo>
                      <a:lnTo>
                        <a:pt x="292" y="1691"/>
                      </a:lnTo>
                      <a:lnTo>
                        <a:pt x="284" y="1693"/>
                      </a:lnTo>
                      <a:lnTo>
                        <a:pt x="275" y="1693"/>
                      </a:lnTo>
                      <a:lnTo>
                        <a:pt x="267" y="1691"/>
                      </a:lnTo>
                      <a:lnTo>
                        <a:pt x="247" y="1689"/>
                      </a:lnTo>
                      <a:lnTo>
                        <a:pt x="225" y="1686"/>
                      </a:lnTo>
                      <a:lnTo>
                        <a:pt x="206" y="1683"/>
                      </a:lnTo>
                      <a:lnTo>
                        <a:pt x="196" y="1683"/>
                      </a:lnTo>
                      <a:lnTo>
                        <a:pt x="188" y="1683"/>
                      </a:lnTo>
                      <a:lnTo>
                        <a:pt x="179" y="1683"/>
                      </a:lnTo>
                      <a:lnTo>
                        <a:pt x="172" y="1685"/>
                      </a:lnTo>
                      <a:lnTo>
                        <a:pt x="166" y="1688"/>
                      </a:lnTo>
                      <a:lnTo>
                        <a:pt x="161" y="1693"/>
                      </a:lnTo>
                      <a:lnTo>
                        <a:pt x="163" y="1693"/>
                      </a:lnTo>
                      <a:lnTo>
                        <a:pt x="164" y="1693"/>
                      </a:lnTo>
                      <a:lnTo>
                        <a:pt x="166" y="1697"/>
                      </a:lnTo>
                      <a:lnTo>
                        <a:pt x="171" y="1713"/>
                      </a:lnTo>
                      <a:lnTo>
                        <a:pt x="177" y="1729"/>
                      </a:lnTo>
                      <a:lnTo>
                        <a:pt x="180" y="1739"/>
                      </a:lnTo>
                      <a:lnTo>
                        <a:pt x="181" y="1761"/>
                      </a:lnTo>
                      <a:lnTo>
                        <a:pt x="182" y="1790"/>
                      </a:lnTo>
                      <a:lnTo>
                        <a:pt x="182" y="1803"/>
                      </a:lnTo>
                      <a:lnTo>
                        <a:pt x="180" y="1816"/>
                      </a:lnTo>
                      <a:lnTo>
                        <a:pt x="179" y="1822"/>
                      </a:lnTo>
                      <a:lnTo>
                        <a:pt x="177" y="1827"/>
                      </a:lnTo>
                      <a:lnTo>
                        <a:pt x="173" y="1830"/>
                      </a:lnTo>
                      <a:lnTo>
                        <a:pt x="170" y="1834"/>
                      </a:lnTo>
                      <a:lnTo>
                        <a:pt x="166" y="1836"/>
                      </a:lnTo>
                      <a:lnTo>
                        <a:pt x="161" y="1837"/>
                      </a:lnTo>
                      <a:lnTo>
                        <a:pt x="151" y="1838"/>
                      </a:lnTo>
                      <a:lnTo>
                        <a:pt x="139" y="1838"/>
                      </a:lnTo>
                      <a:lnTo>
                        <a:pt x="126" y="1836"/>
                      </a:lnTo>
                      <a:lnTo>
                        <a:pt x="113" y="1835"/>
                      </a:lnTo>
                      <a:lnTo>
                        <a:pt x="100" y="1833"/>
                      </a:lnTo>
                      <a:lnTo>
                        <a:pt x="88" y="1833"/>
                      </a:lnTo>
                      <a:lnTo>
                        <a:pt x="81" y="1834"/>
                      </a:lnTo>
                      <a:lnTo>
                        <a:pt x="77" y="1835"/>
                      </a:lnTo>
                      <a:lnTo>
                        <a:pt x="68" y="1838"/>
                      </a:lnTo>
                      <a:lnTo>
                        <a:pt x="59" y="1841"/>
                      </a:lnTo>
                      <a:lnTo>
                        <a:pt x="42" y="1852"/>
                      </a:lnTo>
                      <a:lnTo>
                        <a:pt x="33" y="1859"/>
                      </a:lnTo>
                      <a:lnTo>
                        <a:pt x="25" y="1865"/>
                      </a:lnTo>
                      <a:lnTo>
                        <a:pt x="18" y="1872"/>
                      </a:lnTo>
                      <a:lnTo>
                        <a:pt x="13" y="1878"/>
                      </a:lnTo>
                      <a:lnTo>
                        <a:pt x="9" y="1886"/>
                      </a:lnTo>
                      <a:lnTo>
                        <a:pt x="4" y="1897"/>
                      </a:lnTo>
                      <a:lnTo>
                        <a:pt x="2" y="1911"/>
                      </a:lnTo>
                      <a:lnTo>
                        <a:pt x="0" y="1926"/>
                      </a:lnTo>
                      <a:lnTo>
                        <a:pt x="0" y="1940"/>
                      </a:lnTo>
                      <a:lnTo>
                        <a:pt x="1" y="1946"/>
                      </a:lnTo>
                      <a:lnTo>
                        <a:pt x="2" y="1953"/>
                      </a:lnTo>
                      <a:lnTo>
                        <a:pt x="3" y="1958"/>
                      </a:lnTo>
                      <a:lnTo>
                        <a:pt x="6" y="1963"/>
                      </a:lnTo>
                      <a:lnTo>
                        <a:pt x="10" y="1966"/>
                      </a:lnTo>
                      <a:lnTo>
                        <a:pt x="14" y="1968"/>
                      </a:lnTo>
                      <a:lnTo>
                        <a:pt x="18" y="1968"/>
                      </a:lnTo>
                      <a:lnTo>
                        <a:pt x="24" y="1969"/>
                      </a:lnTo>
                      <a:lnTo>
                        <a:pt x="37" y="1967"/>
                      </a:lnTo>
                      <a:lnTo>
                        <a:pt x="51" y="1964"/>
                      </a:lnTo>
                      <a:lnTo>
                        <a:pt x="67" y="1958"/>
                      </a:lnTo>
                      <a:lnTo>
                        <a:pt x="82" y="1952"/>
                      </a:lnTo>
                      <a:lnTo>
                        <a:pt x="95" y="1945"/>
                      </a:lnTo>
                      <a:lnTo>
                        <a:pt x="101" y="1941"/>
                      </a:lnTo>
                      <a:lnTo>
                        <a:pt x="105" y="1938"/>
                      </a:lnTo>
                      <a:lnTo>
                        <a:pt x="108" y="1933"/>
                      </a:lnTo>
                      <a:lnTo>
                        <a:pt x="110" y="1930"/>
                      </a:lnTo>
                      <a:lnTo>
                        <a:pt x="113" y="1924"/>
                      </a:lnTo>
                      <a:lnTo>
                        <a:pt x="115" y="1919"/>
                      </a:lnTo>
                      <a:lnTo>
                        <a:pt x="118" y="1915"/>
                      </a:lnTo>
                      <a:lnTo>
                        <a:pt x="121" y="1913"/>
                      </a:lnTo>
                      <a:lnTo>
                        <a:pt x="125" y="1911"/>
                      </a:lnTo>
                      <a:lnTo>
                        <a:pt x="129" y="1910"/>
                      </a:lnTo>
                      <a:lnTo>
                        <a:pt x="133" y="1908"/>
                      </a:lnTo>
                      <a:lnTo>
                        <a:pt x="138" y="1908"/>
                      </a:lnTo>
                      <a:lnTo>
                        <a:pt x="147" y="1911"/>
                      </a:lnTo>
                      <a:lnTo>
                        <a:pt x="158" y="1915"/>
                      </a:lnTo>
                      <a:lnTo>
                        <a:pt x="169" y="1920"/>
                      </a:lnTo>
                      <a:lnTo>
                        <a:pt x="180" y="1928"/>
                      </a:lnTo>
                      <a:lnTo>
                        <a:pt x="203" y="1943"/>
                      </a:lnTo>
                      <a:lnTo>
                        <a:pt x="222" y="1957"/>
                      </a:lnTo>
                      <a:lnTo>
                        <a:pt x="232" y="1963"/>
                      </a:lnTo>
                      <a:lnTo>
                        <a:pt x="240" y="1967"/>
                      </a:lnTo>
                      <a:lnTo>
                        <a:pt x="246" y="1969"/>
                      </a:lnTo>
                      <a:lnTo>
                        <a:pt x="248" y="1969"/>
                      </a:lnTo>
                      <a:lnTo>
                        <a:pt x="250" y="1968"/>
                      </a:lnTo>
                      <a:lnTo>
                        <a:pt x="248" y="1969"/>
                      </a:lnTo>
                      <a:lnTo>
                        <a:pt x="248" y="1969"/>
                      </a:lnTo>
                      <a:lnTo>
                        <a:pt x="245" y="1970"/>
                      </a:lnTo>
                      <a:lnTo>
                        <a:pt x="239" y="1971"/>
                      </a:lnTo>
                      <a:lnTo>
                        <a:pt x="228" y="1971"/>
                      </a:lnTo>
                      <a:lnTo>
                        <a:pt x="222" y="1971"/>
                      </a:lnTo>
                      <a:lnTo>
                        <a:pt x="217" y="1972"/>
                      </a:lnTo>
                      <a:lnTo>
                        <a:pt x="212" y="1976"/>
                      </a:lnTo>
                      <a:lnTo>
                        <a:pt x="208" y="1979"/>
                      </a:lnTo>
                      <a:lnTo>
                        <a:pt x="195" y="1994"/>
                      </a:lnTo>
                      <a:lnTo>
                        <a:pt x="189" y="2002"/>
                      </a:lnTo>
                      <a:lnTo>
                        <a:pt x="183" y="2010"/>
                      </a:lnTo>
                      <a:lnTo>
                        <a:pt x="178" y="2019"/>
                      </a:lnTo>
                      <a:lnTo>
                        <a:pt x="173" y="2029"/>
                      </a:lnTo>
                      <a:lnTo>
                        <a:pt x="170" y="2038"/>
                      </a:lnTo>
                      <a:lnTo>
                        <a:pt x="169" y="2047"/>
                      </a:lnTo>
                      <a:lnTo>
                        <a:pt x="170" y="2052"/>
                      </a:lnTo>
                      <a:lnTo>
                        <a:pt x="171" y="2056"/>
                      </a:lnTo>
                      <a:lnTo>
                        <a:pt x="172" y="2059"/>
                      </a:lnTo>
                      <a:lnTo>
                        <a:pt x="175" y="2063"/>
                      </a:lnTo>
                      <a:lnTo>
                        <a:pt x="181" y="2069"/>
                      </a:lnTo>
                      <a:lnTo>
                        <a:pt x="189" y="2074"/>
                      </a:lnTo>
                      <a:lnTo>
                        <a:pt x="198" y="2080"/>
                      </a:lnTo>
                      <a:lnTo>
                        <a:pt x="209" y="2084"/>
                      </a:lnTo>
                      <a:lnTo>
                        <a:pt x="233" y="2092"/>
                      </a:lnTo>
                      <a:lnTo>
                        <a:pt x="258" y="2099"/>
                      </a:lnTo>
                      <a:lnTo>
                        <a:pt x="270" y="2103"/>
                      </a:lnTo>
                      <a:lnTo>
                        <a:pt x="281" y="2107"/>
                      </a:lnTo>
                      <a:lnTo>
                        <a:pt x="292" y="2112"/>
                      </a:lnTo>
                      <a:lnTo>
                        <a:pt x="299" y="2118"/>
                      </a:lnTo>
                      <a:lnTo>
                        <a:pt x="306" y="2124"/>
                      </a:lnTo>
                      <a:lnTo>
                        <a:pt x="309" y="2128"/>
                      </a:lnTo>
                      <a:lnTo>
                        <a:pt x="310" y="2132"/>
                      </a:lnTo>
                      <a:lnTo>
                        <a:pt x="313" y="2141"/>
                      </a:lnTo>
                      <a:lnTo>
                        <a:pt x="316" y="2148"/>
                      </a:lnTo>
                      <a:lnTo>
                        <a:pt x="316" y="2154"/>
                      </a:lnTo>
                      <a:lnTo>
                        <a:pt x="314" y="2158"/>
                      </a:lnTo>
                      <a:lnTo>
                        <a:pt x="312" y="2162"/>
                      </a:lnTo>
                      <a:lnTo>
                        <a:pt x="310" y="2165"/>
                      </a:lnTo>
                      <a:lnTo>
                        <a:pt x="306" y="2167"/>
                      </a:lnTo>
                      <a:lnTo>
                        <a:pt x="301" y="2168"/>
                      </a:lnTo>
                      <a:lnTo>
                        <a:pt x="292" y="2170"/>
                      </a:lnTo>
                      <a:lnTo>
                        <a:pt x="281" y="2170"/>
                      </a:lnTo>
                      <a:lnTo>
                        <a:pt x="269" y="2171"/>
                      </a:lnTo>
                      <a:lnTo>
                        <a:pt x="258" y="2173"/>
                      </a:lnTo>
                      <a:lnTo>
                        <a:pt x="148" y="2213"/>
                      </a:lnTo>
                      <a:lnTo>
                        <a:pt x="38" y="2255"/>
                      </a:lnTo>
                      <a:lnTo>
                        <a:pt x="45" y="2263"/>
                      </a:lnTo>
                      <a:lnTo>
                        <a:pt x="54" y="2272"/>
                      </a:lnTo>
                      <a:lnTo>
                        <a:pt x="77" y="2295"/>
                      </a:lnTo>
                      <a:lnTo>
                        <a:pt x="88" y="2306"/>
                      </a:lnTo>
                      <a:lnTo>
                        <a:pt x="96" y="2318"/>
                      </a:lnTo>
                      <a:lnTo>
                        <a:pt x="104" y="2327"/>
                      </a:lnTo>
                      <a:lnTo>
                        <a:pt x="107" y="2333"/>
                      </a:lnTo>
                      <a:lnTo>
                        <a:pt x="108" y="2337"/>
                      </a:lnTo>
                      <a:lnTo>
                        <a:pt x="110" y="2346"/>
                      </a:lnTo>
                      <a:lnTo>
                        <a:pt x="112" y="2354"/>
                      </a:lnTo>
                      <a:lnTo>
                        <a:pt x="110" y="2363"/>
                      </a:lnTo>
                      <a:lnTo>
                        <a:pt x="109" y="2372"/>
                      </a:lnTo>
                      <a:lnTo>
                        <a:pt x="107" y="2382"/>
                      </a:lnTo>
                      <a:lnTo>
                        <a:pt x="104" y="2390"/>
                      </a:lnTo>
                      <a:lnTo>
                        <a:pt x="95" y="2409"/>
                      </a:lnTo>
                      <a:lnTo>
                        <a:pt x="84" y="2425"/>
                      </a:lnTo>
                      <a:lnTo>
                        <a:pt x="73" y="2441"/>
                      </a:lnTo>
                      <a:lnTo>
                        <a:pt x="61" y="2455"/>
                      </a:lnTo>
                      <a:lnTo>
                        <a:pt x="50" y="2467"/>
                      </a:lnTo>
                      <a:lnTo>
                        <a:pt x="69" y="2482"/>
                      </a:lnTo>
                      <a:lnTo>
                        <a:pt x="89" y="2499"/>
                      </a:lnTo>
                      <a:lnTo>
                        <a:pt x="109" y="2513"/>
                      </a:lnTo>
                      <a:lnTo>
                        <a:pt x="120" y="2519"/>
                      </a:lnTo>
                      <a:lnTo>
                        <a:pt x="131" y="2525"/>
                      </a:lnTo>
                      <a:lnTo>
                        <a:pt x="143" y="2530"/>
                      </a:lnTo>
                      <a:lnTo>
                        <a:pt x="156" y="2536"/>
                      </a:lnTo>
                      <a:lnTo>
                        <a:pt x="169" y="2542"/>
                      </a:lnTo>
                      <a:lnTo>
                        <a:pt x="175" y="2545"/>
                      </a:lnTo>
                      <a:lnTo>
                        <a:pt x="180" y="2550"/>
                      </a:lnTo>
                      <a:lnTo>
                        <a:pt x="185" y="2556"/>
                      </a:lnTo>
                      <a:lnTo>
                        <a:pt x="190" y="2565"/>
                      </a:lnTo>
                      <a:lnTo>
                        <a:pt x="193" y="2574"/>
                      </a:lnTo>
                      <a:lnTo>
                        <a:pt x="196" y="2582"/>
                      </a:lnTo>
                      <a:lnTo>
                        <a:pt x="199" y="2591"/>
                      </a:lnTo>
                      <a:lnTo>
                        <a:pt x="204" y="2600"/>
                      </a:lnTo>
                      <a:lnTo>
                        <a:pt x="208" y="2608"/>
                      </a:lnTo>
                      <a:lnTo>
                        <a:pt x="214" y="2615"/>
                      </a:lnTo>
                      <a:lnTo>
                        <a:pt x="218" y="2618"/>
                      </a:lnTo>
                      <a:lnTo>
                        <a:pt x="223" y="2621"/>
                      </a:lnTo>
                      <a:lnTo>
                        <a:pt x="230" y="2622"/>
                      </a:lnTo>
                      <a:lnTo>
                        <a:pt x="237" y="2624"/>
                      </a:lnTo>
                      <a:lnTo>
                        <a:pt x="254" y="2624"/>
                      </a:lnTo>
                      <a:lnTo>
                        <a:pt x="271" y="2621"/>
                      </a:lnTo>
                      <a:lnTo>
                        <a:pt x="306" y="2617"/>
                      </a:lnTo>
                      <a:lnTo>
                        <a:pt x="321" y="2616"/>
                      </a:lnTo>
                      <a:lnTo>
                        <a:pt x="333" y="2617"/>
                      </a:lnTo>
                      <a:lnTo>
                        <a:pt x="345" y="2620"/>
                      </a:lnTo>
                      <a:lnTo>
                        <a:pt x="358" y="2626"/>
                      </a:lnTo>
                      <a:lnTo>
                        <a:pt x="369" y="2632"/>
                      </a:lnTo>
                      <a:lnTo>
                        <a:pt x="380" y="2640"/>
                      </a:lnTo>
                      <a:lnTo>
                        <a:pt x="390" y="2650"/>
                      </a:lnTo>
                      <a:lnTo>
                        <a:pt x="399" y="2659"/>
                      </a:lnTo>
                      <a:lnTo>
                        <a:pt x="408" y="2669"/>
                      </a:lnTo>
                      <a:lnTo>
                        <a:pt x="415" y="2679"/>
                      </a:lnTo>
                      <a:lnTo>
                        <a:pt x="421" y="2689"/>
                      </a:lnTo>
                      <a:lnTo>
                        <a:pt x="423" y="2697"/>
                      </a:lnTo>
                      <a:lnTo>
                        <a:pt x="423" y="2706"/>
                      </a:lnTo>
                      <a:lnTo>
                        <a:pt x="422" y="2714"/>
                      </a:lnTo>
                      <a:lnTo>
                        <a:pt x="418" y="2730"/>
                      </a:lnTo>
                      <a:lnTo>
                        <a:pt x="416" y="2740"/>
                      </a:lnTo>
                      <a:lnTo>
                        <a:pt x="415" y="2749"/>
                      </a:lnTo>
                      <a:lnTo>
                        <a:pt x="416" y="2753"/>
                      </a:lnTo>
                      <a:lnTo>
                        <a:pt x="419" y="2756"/>
                      </a:lnTo>
                      <a:lnTo>
                        <a:pt x="429" y="2764"/>
                      </a:lnTo>
                      <a:lnTo>
                        <a:pt x="458" y="2780"/>
                      </a:lnTo>
                      <a:lnTo>
                        <a:pt x="472" y="2788"/>
                      </a:lnTo>
                      <a:lnTo>
                        <a:pt x="483" y="2797"/>
                      </a:lnTo>
                      <a:lnTo>
                        <a:pt x="486" y="2800"/>
                      </a:lnTo>
                      <a:lnTo>
                        <a:pt x="488" y="2804"/>
                      </a:lnTo>
                      <a:lnTo>
                        <a:pt x="487" y="2807"/>
                      </a:lnTo>
                      <a:lnTo>
                        <a:pt x="485" y="2810"/>
                      </a:lnTo>
                      <a:lnTo>
                        <a:pt x="471" y="2818"/>
                      </a:lnTo>
                      <a:lnTo>
                        <a:pt x="459" y="2826"/>
                      </a:lnTo>
                      <a:lnTo>
                        <a:pt x="436" y="2843"/>
                      </a:lnTo>
                      <a:lnTo>
                        <a:pt x="424" y="2849"/>
                      </a:lnTo>
                      <a:lnTo>
                        <a:pt x="412" y="2856"/>
                      </a:lnTo>
                      <a:lnTo>
                        <a:pt x="398" y="2860"/>
                      </a:lnTo>
                      <a:lnTo>
                        <a:pt x="383" y="2863"/>
                      </a:lnTo>
                      <a:lnTo>
                        <a:pt x="350" y="2870"/>
                      </a:lnTo>
                      <a:lnTo>
                        <a:pt x="334" y="2873"/>
                      </a:lnTo>
                      <a:lnTo>
                        <a:pt x="318" y="2879"/>
                      </a:lnTo>
                      <a:lnTo>
                        <a:pt x="303" y="2883"/>
                      </a:lnTo>
                      <a:lnTo>
                        <a:pt x="288" y="2889"/>
                      </a:lnTo>
                      <a:lnTo>
                        <a:pt x="275" y="2897"/>
                      </a:lnTo>
                      <a:lnTo>
                        <a:pt x="265" y="2905"/>
                      </a:lnTo>
                      <a:lnTo>
                        <a:pt x="255" y="2913"/>
                      </a:lnTo>
                      <a:lnTo>
                        <a:pt x="252" y="2919"/>
                      </a:lnTo>
                      <a:lnTo>
                        <a:pt x="248" y="2924"/>
                      </a:lnTo>
                      <a:lnTo>
                        <a:pt x="246" y="2930"/>
                      </a:lnTo>
                      <a:lnTo>
                        <a:pt x="244" y="2935"/>
                      </a:lnTo>
                      <a:lnTo>
                        <a:pt x="243" y="2940"/>
                      </a:lnTo>
                      <a:lnTo>
                        <a:pt x="243" y="2947"/>
                      </a:lnTo>
                      <a:lnTo>
                        <a:pt x="243" y="2953"/>
                      </a:lnTo>
                      <a:lnTo>
                        <a:pt x="245" y="2961"/>
                      </a:lnTo>
                      <a:lnTo>
                        <a:pt x="247" y="2968"/>
                      </a:lnTo>
                      <a:lnTo>
                        <a:pt x="250" y="2975"/>
                      </a:lnTo>
                      <a:lnTo>
                        <a:pt x="255" y="2984"/>
                      </a:lnTo>
                      <a:lnTo>
                        <a:pt x="260" y="2991"/>
                      </a:lnTo>
                      <a:lnTo>
                        <a:pt x="267" y="3000"/>
                      </a:lnTo>
                      <a:lnTo>
                        <a:pt x="273" y="3009"/>
                      </a:lnTo>
                      <a:lnTo>
                        <a:pt x="263" y="3013"/>
                      </a:lnTo>
                      <a:lnTo>
                        <a:pt x="250" y="3016"/>
                      </a:lnTo>
                      <a:lnTo>
                        <a:pt x="237" y="3017"/>
                      </a:lnTo>
                      <a:lnTo>
                        <a:pt x="222" y="3019"/>
                      </a:lnTo>
                      <a:lnTo>
                        <a:pt x="191" y="3019"/>
                      </a:lnTo>
                      <a:lnTo>
                        <a:pt x="160" y="3019"/>
                      </a:lnTo>
                      <a:lnTo>
                        <a:pt x="147" y="3020"/>
                      </a:lnTo>
                      <a:lnTo>
                        <a:pt x="135" y="3022"/>
                      </a:lnTo>
                      <a:lnTo>
                        <a:pt x="127" y="3025"/>
                      </a:lnTo>
                      <a:lnTo>
                        <a:pt x="122" y="3027"/>
                      </a:lnTo>
                      <a:lnTo>
                        <a:pt x="120" y="3030"/>
                      </a:lnTo>
                      <a:lnTo>
                        <a:pt x="118" y="3034"/>
                      </a:lnTo>
                      <a:lnTo>
                        <a:pt x="116" y="3037"/>
                      </a:lnTo>
                      <a:lnTo>
                        <a:pt x="116" y="3041"/>
                      </a:lnTo>
                      <a:lnTo>
                        <a:pt x="116" y="3047"/>
                      </a:lnTo>
                      <a:lnTo>
                        <a:pt x="118" y="3052"/>
                      </a:lnTo>
                      <a:lnTo>
                        <a:pt x="120" y="3058"/>
                      </a:lnTo>
                      <a:lnTo>
                        <a:pt x="129" y="3073"/>
                      </a:lnTo>
                      <a:lnTo>
                        <a:pt x="139" y="3085"/>
                      </a:lnTo>
                      <a:lnTo>
                        <a:pt x="152" y="3105"/>
                      </a:lnTo>
                      <a:lnTo>
                        <a:pt x="158" y="3115"/>
                      </a:lnTo>
                      <a:lnTo>
                        <a:pt x="164" y="3125"/>
                      </a:lnTo>
                      <a:lnTo>
                        <a:pt x="167" y="3134"/>
                      </a:lnTo>
                      <a:lnTo>
                        <a:pt x="167" y="3137"/>
                      </a:lnTo>
                      <a:lnTo>
                        <a:pt x="166" y="3139"/>
                      </a:lnTo>
                      <a:lnTo>
                        <a:pt x="161" y="3145"/>
                      </a:lnTo>
                      <a:lnTo>
                        <a:pt x="158" y="3150"/>
                      </a:lnTo>
                      <a:lnTo>
                        <a:pt x="157" y="3152"/>
                      </a:lnTo>
                      <a:lnTo>
                        <a:pt x="156" y="3155"/>
                      </a:lnTo>
                      <a:lnTo>
                        <a:pt x="156" y="3168"/>
                      </a:lnTo>
                      <a:lnTo>
                        <a:pt x="156" y="3182"/>
                      </a:lnTo>
                      <a:lnTo>
                        <a:pt x="158" y="3193"/>
                      </a:lnTo>
                      <a:lnTo>
                        <a:pt x="160" y="3198"/>
                      </a:lnTo>
                      <a:lnTo>
                        <a:pt x="163" y="3201"/>
                      </a:lnTo>
                      <a:lnTo>
                        <a:pt x="165" y="3204"/>
                      </a:lnTo>
                      <a:lnTo>
                        <a:pt x="168" y="3206"/>
                      </a:lnTo>
                      <a:lnTo>
                        <a:pt x="172" y="3207"/>
                      </a:lnTo>
                      <a:lnTo>
                        <a:pt x="176" y="3208"/>
                      </a:lnTo>
                      <a:lnTo>
                        <a:pt x="185" y="3208"/>
                      </a:lnTo>
                      <a:lnTo>
                        <a:pt x="197" y="3206"/>
                      </a:lnTo>
                      <a:lnTo>
                        <a:pt x="212" y="3204"/>
                      </a:lnTo>
                      <a:lnTo>
                        <a:pt x="223" y="3203"/>
                      </a:lnTo>
                      <a:lnTo>
                        <a:pt x="235" y="3203"/>
                      </a:lnTo>
                      <a:lnTo>
                        <a:pt x="249" y="3204"/>
                      </a:lnTo>
                      <a:lnTo>
                        <a:pt x="265" y="3205"/>
                      </a:lnTo>
                      <a:lnTo>
                        <a:pt x="296" y="3211"/>
                      </a:lnTo>
                      <a:lnTo>
                        <a:pt x="330" y="3215"/>
                      </a:lnTo>
                      <a:lnTo>
                        <a:pt x="362" y="3219"/>
                      </a:lnTo>
                      <a:lnTo>
                        <a:pt x="377" y="3220"/>
                      </a:lnTo>
                      <a:lnTo>
                        <a:pt x="390" y="3220"/>
                      </a:lnTo>
                      <a:lnTo>
                        <a:pt x="402" y="3219"/>
                      </a:lnTo>
                      <a:lnTo>
                        <a:pt x="412" y="3217"/>
                      </a:lnTo>
                      <a:lnTo>
                        <a:pt x="416" y="3215"/>
                      </a:lnTo>
                      <a:lnTo>
                        <a:pt x="421" y="3213"/>
                      </a:lnTo>
                      <a:lnTo>
                        <a:pt x="423" y="3211"/>
                      </a:lnTo>
                      <a:lnTo>
                        <a:pt x="426" y="3207"/>
                      </a:lnTo>
                      <a:lnTo>
                        <a:pt x="431" y="3201"/>
                      </a:lnTo>
                      <a:lnTo>
                        <a:pt x="435" y="3194"/>
                      </a:lnTo>
                      <a:lnTo>
                        <a:pt x="440" y="3189"/>
                      </a:lnTo>
                      <a:lnTo>
                        <a:pt x="447" y="3185"/>
                      </a:lnTo>
                      <a:lnTo>
                        <a:pt x="453" y="3180"/>
                      </a:lnTo>
                      <a:lnTo>
                        <a:pt x="460" y="3176"/>
                      </a:lnTo>
                      <a:lnTo>
                        <a:pt x="467" y="3173"/>
                      </a:lnTo>
                      <a:lnTo>
                        <a:pt x="474" y="3170"/>
                      </a:lnTo>
                      <a:lnTo>
                        <a:pt x="482" y="3168"/>
                      </a:lnTo>
                      <a:lnTo>
                        <a:pt x="489" y="3167"/>
                      </a:lnTo>
                      <a:lnTo>
                        <a:pt x="497" y="3167"/>
                      </a:lnTo>
                      <a:lnTo>
                        <a:pt x="504" y="3167"/>
                      </a:lnTo>
                      <a:lnTo>
                        <a:pt x="512" y="3167"/>
                      </a:lnTo>
                      <a:lnTo>
                        <a:pt x="520" y="3169"/>
                      </a:lnTo>
                      <a:lnTo>
                        <a:pt x="526" y="3172"/>
                      </a:lnTo>
                      <a:lnTo>
                        <a:pt x="533" y="3175"/>
                      </a:lnTo>
                      <a:lnTo>
                        <a:pt x="551" y="3183"/>
                      </a:lnTo>
                      <a:lnTo>
                        <a:pt x="561" y="3190"/>
                      </a:lnTo>
                      <a:lnTo>
                        <a:pt x="569" y="3196"/>
                      </a:lnTo>
                      <a:lnTo>
                        <a:pt x="576" y="3204"/>
                      </a:lnTo>
                      <a:lnTo>
                        <a:pt x="581" y="3213"/>
                      </a:lnTo>
                      <a:lnTo>
                        <a:pt x="584" y="3217"/>
                      </a:lnTo>
                      <a:lnTo>
                        <a:pt x="585" y="3223"/>
                      </a:lnTo>
                      <a:lnTo>
                        <a:pt x="585" y="3227"/>
                      </a:lnTo>
                      <a:lnTo>
                        <a:pt x="585" y="3232"/>
                      </a:lnTo>
                      <a:lnTo>
                        <a:pt x="582" y="3257"/>
                      </a:lnTo>
                      <a:lnTo>
                        <a:pt x="580" y="3298"/>
                      </a:lnTo>
                      <a:lnTo>
                        <a:pt x="579" y="3319"/>
                      </a:lnTo>
                      <a:lnTo>
                        <a:pt x="577" y="3336"/>
                      </a:lnTo>
                      <a:lnTo>
                        <a:pt x="575" y="3348"/>
                      </a:lnTo>
                      <a:lnTo>
                        <a:pt x="574" y="3352"/>
                      </a:lnTo>
                      <a:lnTo>
                        <a:pt x="573" y="3353"/>
                      </a:lnTo>
                      <a:lnTo>
                        <a:pt x="554" y="3352"/>
                      </a:lnTo>
                      <a:lnTo>
                        <a:pt x="539" y="3353"/>
                      </a:lnTo>
                      <a:lnTo>
                        <a:pt x="533" y="3354"/>
                      </a:lnTo>
                      <a:lnTo>
                        <a:pt x="526" y="3355"/>
                      </a:lnTo>
                      <a:lnTo>
                        <a:pt x="521" y="3357"/>
                      </a:lnTo>
                      <a:lnTo>
                        <a:pt x="516" y="3359"/>
                      </a:lnTo>
                      <a:lnTo>
                        <a:pt x="513" y="3364"/>
                      </a:lnTo>
                      <a:lnTo>
                        <a:pt x="511" y="3367"/>
                      </a:lnTo>
                      <a:lnTo>
                        <a:pt x="510" y="3372"/>
                      </a:lnTo>
                      <a:lnTo>
                        <a:pt x="511" y="3378"/>
                      </a:lnTo>
                      <a:lnTo>
                        <a:pt x="512" y="3384"/>
                      </a:lnTo>
                      <a:lnTo>
                        <a:pt x="514" y="3392"/>
                      </a:lnTo>
                      <a:lnTo>
                        <a:pt x="518" y="3400"/>
                      </a:lnTo>
                      <a:lnTo>
                        <a:pt x="525" y="3410"/>
                      </a:lnTo>
                      <a:lnTo>
                        <a:pt x="527" y="3415"/>
                      </a:lnTo>
                      <a:lnTo>
                        <a:pt x="528" y="3419"/>
                      </a:lnTo>
                      <a:lnTo>
                        <a:pt x="530" y="3429"/>
                      </a:lnTo>
                      <a:lnTo>
                        <a:pt x="529" y="3438"/>
                      </a:lnTo>
                      <a:lnTo>
                        <a:pt x="527" y="3449"/>
                      </a:lnTo>
                      <a:lnTo>
                        <a:pt x="523" y="3460"/>
                      </a:lnTo>
                      <a:lnTo>
                        <a:pt x="517" y="3470"/>
                      </a:lnTo>
                      <a:lnTo>
                        <a:pt x="512" y="3479"/>
                      </a:lnTo>
                      <a:lnTo>
                        <a:pt x="505" y="3487"/>
                      </a:lnTo>
                      <a:lnTo>
                        <a:pt x="482" y="3512"/>
                      </a:lnTo>
                      <a:lnTo>
                        <a:pt x="472" y="3524"/>
                      </a:lnTo>
                      <a:lnTo>
                        <a:pt x="462" y="3536"/>
                      </a:lnTo>
                      <a:lnTo>
                        <a:pt x="454" y="3548"/>
                      </a:lnTo>
                      <a:lnTo>
                        <a:pt x="448" y="3562"/>
                      </a:lnTo>
                      <a:lnTo>
                        <a:pt x="444" y="3580"/>
                      </a:lnTo>
                      <a:lnTo>
                        <a:pt x="440" y="3600"/>
                      </a:lnTo>
                      <a:lnTo>
                        <a:pt x="438" y="3608"/>
                      </a:lnTo>
                      <a:lnTo>
                        <a:pt x="436" y="3613"/>
                      </a:lnTo>
                      <a:lnTo>
                        <a:pt x="432" y="3619"/>
                      </a:lnTo>
                      <a:lnTo>
                        <a:pt x="427" y="3624"/>
                      </a:lnTo>
                      <a:lnTo>
                        <a:pt x="422" y="3627"/>
                      </a:lnTo>
                      <a:lnTo>
                        <a:pt x="415" y="3632"/>
                      </a:lnTo>
                      <a:lnTo>
                        <a:pt x="400" y="3637"/>
                      </a:lnTo>
                      <a:lnTo>
                        <a:pt x="384" y="3641"/>
                      </a:lnTo>
                      <a:lnTo>
                        <a:pt x="368" y="3646"/>
                      </a:lnTo>
                      <a:lnTo>
                        <a:pt x="351" y="3650"/>
                      </a:lnTo>
                      <a:lnTo>
                        <a:pt x="336" y="3656"/>
                      </a:lnTo>
                      <a:lnTo>
                        <a:pt x="321" y="3663"/>
                      </a:lnTo>
                      <a:lnTo>
                        <a:pt x="307" y="3671"/>
                      </a:lnTo>
                      <a:lnTo>
                        <a:pt x="297" y="3678"/>
                      </a:lnTo>
                      <a:lnTo>
                        <a:pt x="293" y="3683"/>
                      </a:lnTo>
                      <a:lnTo>
                        <a:pt x="291" y="3686"/>
                      </a:lnTo>
                      <a:lnTo>
                        <a:pt x="290" y="3689"/>
                      </a:lnTo>
                      <a:lnTo>
                        <a:pt x="290" y="3692"/>
                      </a:lnTo>
                      <a:lnTo>
                        <a:pt x="292" y="3696"/>
                      </a:lnTo>
                      <a:lnTo>
                        <a:pt x="295" y="3699"/>
                      </a:lnTo>
                      <a:lnTo>
                        <a:pt x="299" y="3701"/>
                      </a:lnTo>
                      <a:lnTo>
                        <a:pt x="306" y="3704"/>
                      </a:lnTo>
                      <a:lnTo>
                        <a:pt x="314" y="3707"/>
                      </a:lnTo>
                      <a:lnTo>
                        <a:pt x="325" y="3709"/>
                      </a:lnTo>
                      <a:lnTo>
                        <a:pt x="342" y="3712"/>
                      </a:lnTo>
                      <a:lnTo>
                        <a:pt x="358" y="3713"/>
                      </a:lnTo>
                      <a:lnTo>
                        <a:pt x="373" y="3713"/>
                      </a:lnTo>
                      <a:lnTo>
                        <a:pt x="388" y="3712"/>
                      </a:lnTo>
                      <a:lnTo>
                        <a:pt x="403" y="3710"/>
                      </a:lnTo>
                      <a:lnTo>
                        <a:pt x="419" y="3708"/>
                      </a:lnTo>
                      <a:lnTo>
                        <a:pt x="452" y="3699"/>
                      </a:lnTo>
                      <a:lnTo>
                        <a:pt x="465" y="3697"/>
                      </a:lnTo>
                      <a:lnTo>
                        <a:pt x="478" y="3696"/>
                      </a:lnTo>
                      <a:lnTo>
                        <a:pt x="491" y="3695"/>
                      </a:lnTo>
                      <a:lnTo>
                        <a:pt x="504" y="3696"/>
                      </a:lnTo>
                      <a:lnTo>
                        <a:pt x="530" y="3696"/>
                      </a:lnTo>
                      <a:lnTo>
                        <a:pt x="543" y="3696"/>
                      </a:lnTo>
                      <a:lnTo>
                        <a:pt x="556" y="3693"/>
                      </a:lnTo>
                      <a:lnTo>
                        <a:pt x="539" y="3710"/>
                      </a:lnTo>
                      <a:lnTo>
                        <a:pt x="529" y="3721"/>
                      </a:lnTo>
                      <a:lnTo>
                        <a:pt x="518" y="3733"/>
                      </a:lnTo>
                      <a:lnTo>
                        <a:pt x="509" y="3746"/>
                      </a:lnTo>
                      <a:lnTo>
                        <a:pt x="501" y="3758"/>
                      </a:lnTo>
                      <a:lnTo>
                        <a:pt x="499" y="3763"/>
                      </a:lnTo>
                      <a:lnTo>
                        <a:pt x="497" y="3768"/>
                      </a:lnTo>
                      <a:lnTo>
                        <a:pt x="496" y="3774"/>
                      </a:lnTo>
                      <a:lnTo>
                        <a:pt x="497" y="3778"/>
                      </a:lnTo>
                      <a:lnTo>
                        <a:pt x="500" y="3780"/>
                      </a:lnTo>
                      <a:lnTo>
                        <a:pt x="508" y="3781"/>
                      </a:lnTo>
                      <a:lnTo>
                        <a:pt x="533" y="3787"/>
                      </a:lnTo>
                      <a:lnTo>
                        <a:pt x="559" y="3789"/>
                      </a:lnTo>
                      <a:lnTo>
                        <a:pt x="567" y="3789"/>
                      </a:lnTo>
                      <a:lnTo>
                        <a:pt x="573" y="3789"/>
                      </a:lnTo>
                      <a:lnTo>
                        <a:pt x="578" y="3784"/>
                      </a:lnTo>
                      <a:lnTo>
                        <a:pt x="582" y="3778"/>
                      </a:lnTo>
                      <a:lnTo>
                        <a:pt x="593" y="3765"/>
                      </a:lnTo>
                      <a:lnTo>
                        <a:pt x="599" y="3760"/>
                      </a:lnTo>
                      <a:lnTo>
                        <a:pt x="604" y="3755"/>
                      </a:lnTo>
                      <a:lnTo>
                        <a:pt x="612" y="3752"/>
                      </a:lnTo>
                      <a:lnTo>
                        <a:pt x="615" y="3752"/>
                      </a:lnTo>
                      <a:lnTo>
                        <a:pt x="619" y="3752"/>
                      </a:lnTo>
                      <a:lnTo>
                        <a:pt x="655" y="3759"/>
                      </a:lnTo>
                      <a:lnTo>
                        <a:pt x="668" y="3763"/>
                      </a:lnTo>
                      <a:lnTo>
                        <a:pt x="679" y="3767"/>
                      </a:lnTo>
                      <a:lnTo>
                        <a:pt x="689" y="3774"/>
                      </a:lnTo>
                      <a:lnTo>
                        <a:pt x="697" y="3784"/>
                      </a:lnTo>
                      <a:lnTo>
                        <a:pt x="707" y="3795"/>
                      </a:lnTo>
                      <a:lnTo>
                        <a:pt x="718" y="3812"/>
                      </a:lnTo>
                      <a:lnTo>
                        <a:pt x="722" y="3817"/>
                      </a:lnTo>
                      <a:lnTo>
                        <a:pt x="729" y="3824"/>
                      </a:lnTo>
                      <a:lnTo>
                        <a:pt x="745" y="3838"/>
                      </a:lnTo>
                      <a:lnTo>
                        <a:pt x="785" y="3871"/>
                      </a:lnTo>
                      <a:lnTo>
                        <a:pt x="804" y="3889"/>
                      </a:lnTo>
                      <a:lnTo>
                        <a:pt x="812" y="3897"/>
                      </a:lnTo>
                      <a:lnTo>
                        <a:pt x="819" y="3905"/>
                      </a:lnTo>
                      <a:lnTo>
                        <a:pt x="824" y="3912"/>
                      </a:lnTo>
                      <a:lnTo>
                        <a:pt x="828" y="3918"/>
                      </a:lnTo>
                      <a:lnTo>
                        <a:pt x="830" y="3925"/>
                      </a:lnTo>
                      <a:lnTo>
                        <a:pt x="829" y="3927"/>
                      </a:lnTo>
                      <a:lnTo>
                        <a:pt x="829" y="3929"/>
                      </a:lnTo>
                      <a:lnTo>
                        <a:pt x="805" y="3947"/>
                      </a:lnTo>
                      <a:lnTo>
                        <a:pt x="781" y="3966"/>
                      </a:lnTo>
                      <a:lnTo>
                        <a:pt x="774" y="3968"/>
                      </a:lnTo>
                      <a:lnTo>
                        <a:pt x="765" y="3969"/>
                      </a:lnTo>
                      <a:lnTo>
                        <a:pt x="754" y="3969"/>
                      </a:lnTo>
                      <a:lnTo>
                        <a:pt x="742" y="3968"/>
                      </a:lnTo>
                      <a:lnTo>
                        <a:pt x="719" y="3966"/>
                      </a:lnTo>
                      <a:lnTo>
                        <a:pt x="702" y="3964"/>
                      </a:lnTo>
                      <a:lnTo>
                        <a:pt x="679" y="3959"/>
                      </a:lnTo>
                      <a:lnTo>
                        <a:pt x="662" y="3956"/>
                      </a:lnTo>
                      <a:lnTo>
                        <a:pt x="643" y="3953"/>
                      </a:lnTo>
                      <a:lnTo>
                        <a:pt x="625" y="3951"/>
                      </a:lnTo>
                      <a:lnTo>
                        <a:pt x="608" y="3952"/>
                      </a:lnTo>
                      <a:lnTo>
                        <a:pt x="602" y="3952"/>
                      </a:lnTo>
                      <a:lnTo>
                        <a:pt x="598" y="3954"/>
                      </a:lnTo>
                      <a:lnTo>
                        <a:pt x="593" y="3957"/>
                      </a:lnTo>
                      <a:lnTo>
                        <a:pt x="592" y="3960"/>
                      </a:lnTo>
                      <a:lnTo>
                        <a:pt x="591" y="3970"/>
                      </a:lnTo>
                      <a:lnTo>
                        <a:pt x="592" y="3980"/>
                      </a:lnTo>
                      <a:lnTo>
                        <a:pt x="595" y="3989"/>
                      </a:lnTo>
                      <a:lnTo>
                        <a:pt x="598" y="3998"/>
                      </a:lnTo>
                      <a:lnTo>
                        <a:pt x="601" y="4008"/>
                      </a:lnTo>
                      <a:lnTo>
                        <a:pt x="602" y="4018"/>
                      </a:lnTo>
                      <a:lnTo>
                        <a:pt x="602" y="4029"/>
                      </a:lnTo>
                      <a:lnTo>
                        <a:pt x="602" y="4034"/>
                      </a:lnTo>
                      <a:lnTo>
                        <a:pt x="600" y="4040"/>
                      </a:lnTo>
                      <a:lnTo>
                        <a:pt x="589" y="4072"/>
                      </a:lnTo>
                      <a:lnTo>
                        <a:pt x="584" y="4088"/>
                      </a:lnTo>
                      <a:lnTo>
                        <a:pt x="580" y="4106"/>
                      </a:lnTo>
                      <a:lnTo>
                        <a:pt x="579" y="4113"/>
                      </a:lnTo>
                      <a:lnTo>
                        <a:pt x="579" y="4123"/>
                      </a:lnTo>
                      <a:lnTo>
                        <a:pt x="581" y="4142"/>
                      </a:lnTo>
                      <a:lnTo>
                        <a:pt x="582" y="4150"/>
                      </a:lnTo>
                      <a:lnTo>
                        <a:pt x="582" y="4159"/>
                      </a:lnTo>
                      <a:lnTo>
                        <a:pt x="582" y="4168"/>
                      </a:lnTo>
                      <a:lnTo>
                        <a:pt x="580" y="4174"/>
                      </a:lnTo>
                      <a:lnTo>
                        <a:pt x="577" y="4182"/>
                      </a:lnTo>
                      <a:lnTo>
                        <a:pt x="577" y="4189"/>
                      </a:lnTo>
                      <a:lnTo>
                        <a:pt x="579" y="4197"/>
                      </a:lnTo>
                      <a:lnTo>
                        <a:pt x="582" y="4205"/>
                      </a:lnTo>
                      <a:lnTo>
                        <a:pt x="588" y="4211"/>
                      </a:lnTo>
                      <a:lnTo>
                        <a:pt x="594" y="4218"/>
                      </a:lnTo>
                      <a:lnTo>
                        <a:pt x="603" y="4224"/>
                      </a:lnTo>
                      <a:lnTo>
                        <a:pt x="612" y="4230"/>
                      </a:lnTo>
                      <a:lnTo>
                        <a:pt x="630" y="4239"/>
                      </a:lnTo>
                      <a:lnTo>
                        <a:pt x="648" y="4248"/>
                      </a:lnTo>
                      <a:lnTo>
                        <a:pt x="675" y="4259"/>
                      </a:lnTo>
                      <a:lnTo>
                        <a:pt x="700" y="4271"/>
                      </a:lnTo>
                      <a:lnTo>
                        <a:pt x="707" y="4275"/>
                      </a:lnTo>
                      <a:lnTo>
                        <a:pt x="713" y="4278"/>
                      </a:lnTo>
                      <a:lnTo>
                        <a:pt x="716" y="4281"/>
                      </a:lnTo>
                      <a:lnTo>
                        <a:pt x="716" y="4284"/>
                      </a:lnTo>
                      <a:lnTo>
                        <a:pt x="715" y="4285"/>
                      </a:lnTo>
                      <a:lnTo>
                        <a:pt x="713" y="4287"/>
                      </a:lnTo>
                      <a:lnTo>
                        <a:pt x="705" y="4291"/>
                      </a:lnTo>
                      <a:lnTo>
                        <a:pt x="696" y="4297"/>
                      </a:lnTo>
                      <a:lnTo>
                        <a:pt x="693" y="4300"/>
                      </a:lnTo>
                      <a:lnTo>
                        <a:pt x="690" y="4305"/>
                      </a:lnTo>
                      <a:lnTo>
                        <a:pt x="687" y="4311"/>
                      </a:lnTo>
                      <a:lnTo>
                        <a:pt x="687" y="4317"/>
                      </a:lnTo>
                      <a:lnTo>
                        <a:pt x="756" y="4308"/>
                      </a:lnTo>
                      <a:lnTo>
                        <a:pt x="763" y="4308"/>
                      </a:lnTo>
                      <a:lnTo>
                        <a:pt x="768" y="4309"/>
                      </a:lnTo>
                      <a:lnTo>
                        <a:pt x="772" y="4311"/>
                      </a:lnTo>
                      <a:lnTo>
                        <a:pt x="776" y="4314"/>
                      </a:lnTo>
                      <a:lnTo>
                        <a:pt x="782" y="4322"/>
                      </a:lnTo>
                      <a:lnTo>
                        <a:pt x="786" y="4325"/>
                      </a:lnTo>
                      <a:lnTo>
                        <a:pt x="792" y="4329"/>
                      </a:lnTo>
                      <a:lnTo>
                        <a:pt x="824" y="4349"/>
                      </a:lnTo>
                      <a:lnTo>
                        <a:pt x="857" y="4366"/>
                      </a:lnTo>
                      <a:lnTo>
                        <a:pt x="924" y="4400"/>
                      </a:lnTo>
                      <a:lnTo>
                        <a:pt x="936" y="4406"/>
                      </a:lnTo>
                      <a:lnTo>
                        <a:pt x="949" y="4414"/>
                      </a:lnTo>
                      <a:lnTo>
                        <a:pt x="961" y="4423"/>
                      </a:lnTo>
                      <a:lnTo>
                        <a:pt x="973" y="4431"/>
                      </a:lnTo>
                      <a:lnTo>
                        <a:pt x="985" y="4440"/>
                      </a:lnTo>
                      <a:lnTo>
                        <a:pt x="996" y="4451"/>
                      </a:lnTo>
                      <a:lnTo>
                        <a:pt x="1007" y="4461"/>
                      </a:lnTo>
                      <a:lnTo>
                        <a:pt x="1016" y="4472"/>
                      </a:lnTo>
                      <a:lnTo>
                        <a:pt x="1023" y="4478"/>
                      </a:lnTo>
                      <a:lnTo>
                        <a:pt x="1031" y="4483"/>
                      </a:lnTo>
                      <a:lnTo>
                        <a:pt x="1037" y="4488"/>
                      </a:lnTo>
                      <a:lnTo>
                        <a:pt x="1044" y="4490"/>
                      </a:lnTo>
                      <a:lnTo>
                        <a:pt x="1050" y="4491"/>
                      </a:lnTo>
                      <a:lnTo>
                        <a:pt x="1057" y="4491"/>
                      </a:lnTo>
                      <a:lnTo>
                        <a:pt x="1063" y="4490"/>
                      </a:lnTo>
                      <a:lnTo>
                        <a:pt x="1070" y="4489"/>
                      </a:lnTo>
                      <a:lnTo>
                        <a:pt x="1083" y="4482"/>
                      </a:lnTo>
                      <a:lnTo>
                        <a:pt x="1096" y="4475"/>
                      </a:lnTo>
                      <a:lnTo>
                        <a:pt x="1109" y="4467"/>
                      </a:lnTo>
                      <a:lnTo>
                        <a:pt x="1123" y="4460"/>
                      </a:lnTo>
                      <a:lnTo>
                        <a:pt x="1128" y="4456"/>
                      </a:lnTo>
                      <a:lnTo>
                        <a:pt x="1135" y="4455"/>
                      </a:lnTo>
                      <a:lnTo>
                        <a:pt x="1140" y="4454"/>
                      </a:lnTo>
                      <a:lnTo>
                        <a:pt x="1146" y="4454"/>
                      </a:lnTo>
                      <a:lnTo>
                        <a:pt x="1156" y="4456"/>
                      </a:lnTo>
                      <a:lnTo>
                        <a:pt x="1166" y="4460"/>
                      </a:lnTo>
                      <a:lnTo>
                        <a:pt x="1176" y="4465"/>
                      </a:lnTo>
                      <a:lnTo>
                        <a:pt x="1186" y="4472"/>
                      </a:lnTo>
                      <a:lnTo>
                        <a:pt x="1195" y="4477"/>
                      </a:lnTo>
                      <a:lnTo>
                        <a:pt x="1205" y="4482"/>
                      </a:lnTo>
                      <a:lnTo>
                        <a:pt x="1208" y="4486"/>
                      </a:lnTo>
                      <a:lnTo>
                        <a:pt x="1212" y="4490"/>
                      </a:lnTo>
                      <a:lnTo>
                        <a:pt x="1213" y="4494"/>
                      </a:lnTo>
                      <a:lnTo>
                        <a:pt x="1214" y="4500"/>
                      </a:lnTo>
                      <a:lnTo>
                        <a:pt x="1213" y="4506"/>
                      </a:lnTo>
                      <a:lnTo>
                        <a:pt x="1212" y="4513"/>
                      </a:lnTo>
                      <a:lnTo>
                        <a:pt x="1208" y="4528"/>
                      </a:lnTo>
                      <a:lnTo>
                        <a:pt x="1199" y="4556"/>
                      </a:lnTo>
                      <a:lnTo>
                        <a:pt x="1194" y="4568"/>
                      </a:lnTo>
                      <a:lnTo>
                        <a:pt x="1193" y="4577"/>
                      </a:lnTo>
                      <a:lnTo>
                        <a:pt x="1194" y="4583"/>
                      </a:lnTo>
                      <a:lnTo>
                        <a:pt x="1198" y="4590"/>
                      </a:lnTo>
                      <a:lnTo>
                        <a:pt x="1202" y="4596"/>
                      </a:lnTo>
                      <a:lnTo>
                        <a:pt x="1207" y="4602"/>
                      </a:lnTo>
                      <a:lnTo>
                        <a:pt x="1220" y="4613"/>
                      </a:lnTo>
                      <a:lnTo>
                        <a:pt x="1231" y="4621"/>
                      </a:lnTo>
                      <a:lnTo>
                        <a:pt x="1241" y="4628"/>
                      </a:lnTo>
                      <a:lnTo>
                        <a:pt x="1253" y="4635"/>
                      </a:lnTo>
                      <a:lnTo>
                        <a:pt x="1280" y="4651"/>
                      </a:lnTo>
                      <a:lnTo>
                        <a:pt x="1294" y="4659"/>
                      </a:lnTo>
                      <a:lnTo>
                        <a:pt x="1306" y="4668"/>
                      </a:lnTo>
                      <a:lnTo>
                        <a:pt x="1316" y="4677"/>
                      </a:lnTo>
                      <a:lnTo>
                        <a:pt x="1320" y="4681"/>
                      </a:lnTo>
                      <a:lnTo>
                        <a:pt x="1323" y="4685"/>
                      </a:lnTo>
                      <a:lnTo>
                        <a:pt x="1329" y="4692"/>
                      </a:lnTo>
                      <a:lnTo>
                        <a:pt x="1335" y="4698"/>
                      </a:lnTo>
                      <a:lnTo>
                        <a:pt x="1344" y="4703"/>
                      </a:lnTo>
                      <a:lnTo>
                        <a:pt x="1353" y="4707"/>
                      </a:lnTo>
                      <a:lnTo>
                        <a:pt x="1364" y="4710"/>
                      </a:lnTo>
                      <a:lnTo>
                        <a:pt x="1374" y="4713"/>
                      </a:lnTo>
                      <a:lnTo>
                        <a:pt x="1397" y="4717"/>
                      </a:lnTo>
                      <a:lnTo>
                        <a:pt x="1421" y="4719"/>
                      </a:lnTo>
                      <a:lnTo>
                        <a:pt x="1444" y="4720"/>
                      </a:lnTo>
                      <a:lnTo>
                        <a:pt x="1480" y="4719"/>
                      </a:lnTo>
                      <a:lnTo>
                        <a:pt x="1491" y="4719"/>
                      </a:lnTo>
                      <a:lnTo>
                        <a:pt x="1500" y="4718"/>
                      </a:lnTo>
                      <a:lnTo>
                        <a:pt x="1510" y="4716"/>
                      </a:lnTo>
                      <a:lnTo>
                        <a:pt x="1517" y="4712"/>
                      </a:lnTo>
                      <a:lnTo>
                        <a:pt x="1519" y="4710"/>
                      </a:lnTo>
                      <a:lnTo>
                        <a:pt x="1520" y="4709"/>
                      </a:lnTo>
                      <a:lnTo>
                        <a:pt x="1520" y="4707"/>
                      </a:lnTo>
                      <a:lnTo>
                        <a:pt x="1519" y="4705"/>
                      </a:lnTo>
                      <a:lnTo>
                        <a:pt x="1517" y="4703"/>
                      </a:lnTo>
                      <a:lnTo>
                        <a:pt x="1512" y="4700"/>
                      </a:lnTo>
                      <a:lnTo>
                        <a:pt x="1499" y="4695"/>
                      </a:lnTo>
                      <a:lnTo>
                        <a:pt x="1559" y="4625"/>
                      </a:lnTo>
                      <a:lnTo>
                        <a:pt x="1536" y="4611"/>
                      </a:lnTo>
                      <a:lnTo>
                        <a:pt x="1522" y="4603"/>
                      </a:lnTo>
                      <a:lnTo>
                        <a:pt x="1508" y="4592"/>
                      </a:lnTo>
                      <a:lnTo>
                        <a:pt x="1502" y="4587"/>
                      </a:lnTo>
                      <a:lnTo>
                        <a:pt x="1497" y="4580"/>
                      </a:lnTo>
                      <a:lnTo>
                        <a:pt x="1493" y="4575"/>
                      </a:lnTo>
                      <a:lnTo>
                        <a:pt x="1489" y="4569"/>
                      </a:lnTo>
                      <a:lnTo>
                        <a:pt x="1488" y="4564"/>
                      </a:lnTo>
                      <a:lnTo>
                        <a:pt x="1489" y="4558"/>
                      </a:lnTo>
                      <a:lnTo>
                        <a:pt x="1492" y="4553"/>
                      </a:lnTo>
                      <a:lnTo>
                        <a:pt x="1497" y="4549"/>
                      </a:lnTo>
                      <a:lnTo>
                        <a:pt x="1511" y="4539"/>
                      </a:lnTo>
                      <a:lnTo>
                        <a:pt x="1522" y="4533"/>
                      </a:lnTo>
                      <a:lnTo>
                        <a:pt x="1531" y="4530"/>
                      </a:lnTo>
                      <a:lnTo>
                        <a:pt x="1537" y="4528"/>
                      </a:lnTo>
                      <a:lnTo>
                        <a:pt x="1544" y="4524"/>
                      </a:lnTo>
                      <a:lnTo>
                        <a:pt x="1548" y="4516"/>
                      </a:lnTo>
                      <a:lnTo>
                        <a:pt x="1553" y="4505"/>
                      </a:lnTo>
                      <a:lnTo>
                        <a:pt x="1559" y="4489"/>
                      </a:lnTo>
                      <a:lnTo>
                        <a:pt x="1563" y="4475"/>
                      </a:lnTo>
                      <a:lnTo>
                        <a:pt x="1568" y="4464"/>
                      </a:lnTo>
                      <a:lnTo>
                        <a:pt x="1572" y="4454"/>
                      </a:lnTo>
                      <a:lnTo>
                        <a:pt x="1577" y="4445"/>
                      </a:lnTo>
                      <a:lnTo>
                        <a:pt x="1583" y="4438"/>
                      </a:lnTo>
                      <a:lnTo>
                        <a:pt x="1590" y="4431"/>
                      </a:lnTo>
                      <a:lnTo>
                        <a:pt x="1612" y="4413"/>
                      </a:lnTo>
                      <a:lnTo>
                        <a:pt x="1624" y="4402"/>
                      </a:lnTo>
                      <a:lnTo>
                        <a:pt x="1632" y="4393"/>
                      </a:lnTo>
                      <a:lnTo>
                        <a:pt x="1634" y="4389"/>
                      </a:lnTo>
                      <a:lnTo>
                        <a:pt x="1635" y="4385"/>
                      </a:lnTo>
                      <a:lnTo>
                        <a:pt x="1636" y="4381"/>
                      </a:lnTo>
                      <a:lnTo>
                        <a:pt x="1636" y="4377"/>
                      </a:lnTo>
                      <a:lnTo>
                        <a:pt x="1633" y="4368"/>
                      </a:lnTo>
                      <a:lnTo>
                        <a:pt x="1629" y="4359"/>
                      </a:lnTo>
                      <a:lnTo>
                        <a:pt x="1624" y="4346"/>
                      </a:lnTo>
                      <a:lnTo>
                        <a:pt x="1617" y="4329"/>
                      </a:lnTo>
                      <a:lnTo>
                        <a:pt x="1616" y="4322"/>
                      </a:lnTo>
                      <a:lnTo>
                        <a:pt x="1616" y="4314"/>
                      </a:lnTo>
                      <a:lnTo>
                        <a:pt x="1620" y="4307"/>
                      </a:lnTo>
                      <a:lnTo>
                        <a:pt x="1624" y="4299"/>
                      </a:lnTo>
                      <a:lnTo>
                        <a:pt x="1629" y="4291"/>
                      </a:lnTo>
                      <a:lnTo>
                        <a:pt x="1636" y="4284"/>
                      </a:lnTo>
                      <a:lnTo>
                        <a:pt x="1652" y="4269"/>
                      </a:lnTo>
                      <a:lnTo>
                        <a:pt x="1670" y="4254"/>
                      </a:lnTo>
                      <a:lnTo>
                        <a:pt x="1688" y="4241"/>
                      </a:lnTo>
                      <a:lnTo>
                        <a:pt x="1704" y="4230"/>
                      </a:lnTo>
                      <a:lnTo>
                        <a:pt x="1716" y="4220"/>
                      </a:lnTo>
                      <a:lnTo>
                        <a:pt x="1724" y="4211"/>
                      </a:lnTo>
                      <a:lnTo>
                        <a:pt x="1729" y="4203"/>
                      </a:lnTo>
                      <a:lnTo>
                        <a:pt x="1732" y="4197"/>
                      </a:lnTo>
                      <a:lnTo>
                        <a:pt x="1732" y="4192"/>
                      </a:lnTo>
                      <a:lnTo>
                        <a:pt x="1732" y="4187"/>
                      </a:lnTo>
                      <a:lnTo>
                        <a:pt x="1729" y="4184"/>
                      </a:lnTo>
                      <a:lnTo>
                        <a:pt x="1726" y="4181"/>
                      </a:lnTo>
                      <a:lnTo>
                        <a:pt x="1722" y="4177"/>
                      </a:lnTo>
                      <a:lnTo>
                        <a:pt x="1711" y="4172"/>
                      </a:lnTo>
                      <a:lnTo>
                        <a:pt x="1700" y="4167"/>
                      </a:lnTo>
                      <a:lnTo>
                        <a:pt x="1696" y="4163"/>
                      </a:lnTo>
                      <a:lnTo>
                        <a:pt x="1691" y="4160"/>
                      </a:lnTo>
                      <a:lnTo>
                        <a:pt x="1689" y="4156"/>
                      </a:lnTo>
                      <a:lnTo>
                        <a:pt x="1688" y="4149"/>
                      </a:lnTo>
                      <a:lnTo>
                        <a:pt x="1687" y="4126"/>
                      </a:lnTo>
                      <a:lnTo>
                        <a:pt x="1684" y="4097"/>
                      </a:lnTo>
                      <a:lnTo>
                        <a:pt x="1683" y="4082"/>
                      </a:lnTo>
                      <a:lnTo>
                        <a:pt x="1684" y="4068"/>
                      </a:lnTo>
                      <a:lnTo>
                        <a:pt x="1685" y="4056"/>
                      </a:lnTo>
                      <a:lnTo>
                        <a:pt x="1686" y="4050"/>
                      </a:lnTo>
                      <a:lnTo>
                        <a:pt x="1688" y="4046"/>
                      </a:lnTo>
                      <a:lnTo>
                        <a:pt x="1692" y="4042"/>
                      </a:lnTo>
                      <a:lnTo>
                        <a:pt x="1698" y="4037"/>
                      </a:lnTo>
                      <a:lnTo>
                        <a:pt x="1705" y="4034"/>
                      </a:lnTo>
                      <a:lnTo>
                        <a:pt x="1715" y="4030"/>
                      </a:lnTo>
                      <a:lnTo>
                        <a:pt x="1737" y="4022"/>
                      </a:lnTo>
                      <a:lnTo>
                        <a:pt x="1761" y="4015"/>
                      </a:lnTo>
                      <a:lnTo>
                        <a:pt x="1783" y="4007"/>
                      </a:lnTo>
                      <a:lnTo>
                        <a:pt x="1802" y="3999"/>
                      </a:lnTo>
                      <a:lnTo>
                        <a:pt x="1809" y="3996"/>
                      </a:lnTo>
                      <a:lnTo>
                        <a:pt x="1816" y="3992"/>
                      </a:lnTo>
                      <a:lnTo>
                        <a:pt x="1819" y="3989"/>
                      </a:lnTo>
                      <a:lnTo>
                        <a:pt x="1820" y="3986"/>
                      </a:lnTo>
                      <a:lnTo>
                        <a:pt x="1820" y="3984"/>
                      </a:lnTo>
                      <a:lnTo>
                        <a:pt x="1818" y="3981"/>
                      </a:lnTo>
                      <a:lnTo>
                        <a:pt x="1814" y="3976"/>
                      </a:lnTo>
                      <a:lnTo>
                        <a:pt x="1800" y="3963"/>
                      </a:lnTo>
                      <a:lnTo>
                        <a:pt x="1785" y="3950"/>
                      </a:lnTo>
                      <a:lnTo>
                        <a:pt x="1779" y="3944"/>
                      </a:lnTo>
                      <a:lnTo>
                        <a:pt x="1775" y="3939"/>
                      </a:lnTo>
                      <a:lnTo>
                        <a:pt x="1755" y="3909"/>
                      </a:lnTo>
                      <a:lnTo>
                        <a:pt x="1736" y="3881"/>
                      </a:lnTo>
                      <a:lnTo>
                        <a:pt x="1749" y="3874"/>
                      </a:lnTo>
                      <a:lnTo>
                        <a:pt x="1768" y="3862"/>
                      </a:lnTo>
                      <a:lnTo>
                        <a:pt x="1792" y="3849"/>
                      </a:lnTo>
                      <a:lnTo>
                        <a:pt x="1817" y="3833"/>
                      </a:lnTo>
                      <a:lnTo>
                        <a:pt x="1840" y="3818"/>
                      </a:lnTo>
                      <a:lnTo>
                        <a:pt x="1851" y="3811"/>
                      </a:lnTo>
                      <a:lnTo>
                        <a:pt x="1859" y="3804"/>
                      </a:lnTo>
                      <a:lnTo>
                        <a:pt x="1866" y="3798"/>
                      </a:lnTo>
                      <a:lnTo>
                        <a:pt x="1870" y="3791"/>
                      </a:lnTo>
                      <a:lnTo>
                        <a:pt x="1872" y="3786"/>
                      </a:lnTo>
                      <a:lnTo>
                        <a:pt x="1871" y="3782"/>
                      </a:lnTo>
                      <a:lnTo>
                        <a:pt x="1871" y="3780"/>
                      </a:lnTo>
                      <a:lnTo>
                        <a:pt x="1866" y="3774"/>
                      </a:lnTo>
                      <a:lnTo>
                        <a:pt x="1862" y="3769"/>
                      </a:lnTo>
                      <a:lnTo>
                        <a:pt x="1857" y="3763"/>
                      </a:lnTo>
                      <a:lnTo>
                        <a:pt x="1856" y="3760"/>
                      </a:lnTo>
                      <a:lnTo>
                        <a:pt x="1855" y="3756"/>
                      </a:lnTo>
                      <a:lnTo>
                        <a:pt x="1858" y="3741"/>
                      </a:lnTo>
                      <a:lnTo>
                        <a:pt x="1875" y="3669"/>
                      </a:lnTo>
                      <a:lnTo>
                        <a:pt x="1875" y="3661"/>
                      </a:lnTo>
                      <a:lnTo>
                        <a:pt x="1875" y="3652"/>
                      </a:lnTo>
                      <a:lnTo>
                        <a:pt x="1871" y="3645"/>
                      </a:lnTo>
                      <a:lnTo>
                        <a:pt x="1869" y="3637"/>
                      </a:lnTo>
                      <a:lnTo>
                        <a:pt x="1862" y="3622"/>
                      </a:lnTo>
                      <a:lnTo>
                        <a:pt x="1858" y="3613"/>
                      </a:lnTo>
                      <a:lnTo>
                        <a:pt x="1856" y="3606"/>
                      </a:lnTo>
                      <a:lnTo>
                        <a:pt x="1854" y="3594"/>
                      </a:lnTo>
                      <a:lnTo>
                        <a:pt x="1853" y="3582"/>
                      </a:lnTo>
                      <a:lnTo>
                        <a:pt x="1854" y="3569"/>
                      </a:lnTo>
                      <a:lnTo>
                        <a:pt x="1855" y="3557"/>
                      </a:lnTo>
                      <a:lnTo>
                        <a:pt x="1858" y="3544"/>
                      </a:lnTo>
                      <a:lnTo>
                        <a:pt x="1863" y="3533"/>
                      </a:lnTo>
                      <a:lnTo>
                        <a:pt x="1867" y="3521"/>
                      </a:lnTo>
                      <a:lnTo>
                        <a:pt x="1873" y="3511"/>
                      </a:lnTo>
                      <a:lnTo>
                        <a:pt x="1880" y="3500"/>
                      </a:lnTo>
                      <a:lnTo>
                        <a:pt x="1884" y="3491"/>
                      </a:lnTo>
                      <a:lnTo>
                        <a:pt x="1889" y="3480"/>
                      </a:lnTo>
                      <a:lnTo>
                        <a:pt x="1892" y="3469"/>
                      </a:lnTo>
                      <a:lnTo>
                        <a:pt x="1894" y="3458"/>
                      </a:lnTo>
                      <a:lnTo>
                        <a:pt x="1895" y="3448"/>
                      </a:lnTo>
                      <a:lnTo>
                        <a:pt x="1895" y="3437"/>
                      </a:lnTo>
                      <a:lnTo>
                        <a:pt x="1895" y="3425"/>
                      </a:lnTo>
                      <a:lnTo>
                        <a:pt x="1893" y="3404"/>
                      </a:lnTo>
                      <a:lnTo>
                        <a:pt x="1889" y="3381"/>
                      </a:lnTo>
                      <a:lnTo>
                        <a:pt x="1878" y="3333"/>
                      </a:lnTo>
                      <a:lnTo>
                        <a:pt x="1878" y="3326"/>
                      </a:lnTo>
                      <a:lnTo>
                        <a:pt x="1879" y="3317"/>
                      </a:lnTo>
                      <a:lnTo>
                        <a:pt x="1881" y="3309"/>
                      </a:lnTo>
                      <a:lnTo>
                        <a:pt x="1885" y="3301"/>
                      </a:lnTo>
                      <a:lnTo>
                        <a:pt x="1891" y="3292"/>
                      </a:lnTo>
                      <a:lnTo>
                        <a:pt x="1896" y="3283"/>
                      </a:lnTo>
                      <a:lnTo>
                        <a:pt x="1910" y="3265"/>
                      </a:lnTo>
                      <a:lnTo>
                        <a:pt x="1926" y="3247"/>
                      </a:lnTo>
                      <a:lnTo>
                        <a:pt x="1939" y="3229"/>
                      </a:lnTo>
                      <a:lnTo>
                        <a:pt x="1944" y="3220"/>
                      </a:lnTo>
                      <a:lnTo>
                        <a:pt x="1948" y="3212"/>
                      </a:lnTo>
                      <a:lnTo>
                        <a:pt x="1951" y="3203"/>
                      </a:lnTo>
                      <a:lnTo>
                        <a:pt x="1953" y="3195"/>
                      </a:lnTo>
                      <a:lnTo>
                        <a:pt x="1952" y="3187"/>
                      </a:lnTo>
                      <a:lnTo>
                        <a:pt x="1948" y="3179"/>
                      </a:lnTo>
                      <a:lnTo>
                        <a:pt x="1944" y="3173"/>
                      </a:lnTo>
                      <a:lnTo>
                        <a:pt x="1937" y="3166"/>
                      </a:lnTo>
                      <a:lnTo>
                        <a:pt x="1931" y="3161"/>
                      </a:lnTo>
                      <a:lnTo>
                        <a:pt x="1922" y="3156"/>
                      </a:lnTo>
                      <a:lnTo>
                        <a:pt x="1906" y="3148"/>
                      </a:lnTo>
                      <a:lnTo>
                        <a:pt x="1890" y="3139"/>
                      </a:lnTo>
                      <a:lnTo>
                        <a:pt x="1884" y="3134"/>
                      </a:lnTo>
                      <a:lnTo>
                        <a:pt x="1879" y="3128"/>
                      </a:lnTo>
                      <a:lnTo>
                        <a:pt x="1876" y="3122"/>
                      </a:lnTo>
                      <a:lnTo>
                        <a:pt x="1875" y="3115"/>
                      </a:lnTo>
                      <a:lnTo>
                        <a:pt x="1876" y="3106"/>
                      </a:lnTo>
                      <a:lnTo>
                        <a:pt x="1880" y="3098"/>
                      </a:lnTo>
                      <a:lnTo>
                        <a:pt x="1905" y="3054"/>
                      </a:lnTo>
                      <a:lnTo>
                        <a:pt x="1916" y="3033"/>
                      </a:lnTo>
                      <a:lnTo>
                        <a:pt x="1920" y="3021"/>
                      </a:lnTo>
                      <a:lnTo>
                        <a:pt x="1924" y="3010"/>
                      </a:lnTo>
                      <a:lnTo>
                        <a:pt x="1929" y="2995"/>
                      </a:lnTo>
                      <a:lnTo>
                        <a:pt x="1931" y="2981"/>
                      </a:lnTo>
                      <a:lnTo>
                        <a:pt x="1932" y="2966"/>
                      </a:lnTo>
                      <a:lnTo>
                        <a:pt x="1933" y="2951"/>
                      </a:lnTo>
                      <a:lnTo>
                        <a:pt x="1935" y="2923"/>
                      </a:lnTo>
                      <a:lnTo>
                        <a:pt x="1937" y="2908"/>
                      </a:lnTo>
                      <a:lnTo>
                        <a:pt x="1940" y="2894"/>
                      </a:lnTo>
                      <a:lnTo>
                        <a:pt x="1942" y="2888"/>
                      </a:lnTo>
                      <a:lnTo>
                        <a:pt x="1944" y="2884"/>
                      </a:lnTo>
                      <a:lnTo>
                        <a:pt x="1947" y="2880"/>
                      </a:lnTo>
                      <a:lnTo>
                        <a:pt x="1949" y="2876"/>
                      </a:lnTo>
                      <a:lnTo>
                        <a:pt x="1954" y="2874"/>
                      </a:lnTo>
                      <a:lnTo>
                        <a:pt x="1957" y="2873"/>
                      </a:lnTo>
                      <a:lnTo>
                        <a:pt x="1960" y="2872"/>
                      </a:lnTo>
                      <a:lnTo>
                        <a:pt x="1965" y="2872"/>
                      </a:lnTo>
                      <a:lnTo>
                        <a:pt x="1972" y="2873"/>
                      </a:lnTo>
                      <a:lnTo>
                        <a:pt x="1980" y="2877"/>
                      </a:lnTo>
                      <a:lnTo>
                        <a:pt x="1987" y="2884"/>
                      </a:lnTo>
                      <a:lnTo>
                        <a:pt x="1995" y="2892"/>
                      </a:lnTo>
                      <a:lnTo>
                        <a:pt x="1991" y="2880"/>
                      </a:lnTo>
                      <a:lnTo>
                        <a:pt x="1985" y="2867"/>
                      </a:lnTo>
                      <a:lnTo>
                        <a:pt x="1980" y="2854"/>
                      </a:lnTo>
                      <a:lnTo>
                        <a:pt x="1975" y="2841"/>
                      </a:lnTo>
                      <a:lnTo>
                        <a:pt x="1973" y="2828"/>
                      </a:lnTo>
                      <a:lnTo>
                        <a:pt x="1973" y="2822"/>
                      </a:lnTo>
                      <a:lnTo>
                        <a:pt x="1974" y="2818"/>
                      </a:lnTo>
                      <a:lnTo>
                        <a:pt x="1977" y="2812"/>
                      </a:lnTo>
                      <a:lnTo>
                        <a:pt x="1980" y="2809"/>
                      </a:lnTo>
                      <a:lnTo>
                        <a:pt x="1984" y="2806"/>
                      </a:lnTo>
                      <a:lnTo>
                        <a:pt x="1990" y="2804"/>
                      </a:lnTo>
                      <a:lnTo>
                        <a:pt x="2011" y="2798"/>
                      </a:lnTo>
                      <a:lnTo>
                        <a:pt x="2044" y="2791"/>
                      </a:lnTo>
                      <a:lnTo>
                        <a:pt x="2060" y="2786"/>
                      </a:lnTo>
                      <a:lnTo>
                        <a:pt x="2074" y="2781"/>
                      </a:lnTo>
                      <a:lnTo>
                        <a:pt x="2085" y="2775"/>
                      </a:lnTo>
                      <a:lnTo>
                        <a:pt x="2088" y="2773"/>
                      </a:lnTo>
                      <a:lnTo>
                        <a:pt x="2089" y="2770"/>
                      </a:lnTo>
                      <a:lnTo>
                        <a:pt x="2093" y="2759"/>
                      </a:lnTo>
                      <a:lnTo>
                        <a:pt x="2098" y="2749"/>
                      </a:lnTo>
                      <a:lnTo>
                        <a:pt x="2103" y="2741"/>
                      </a:lnTo>
                      <a:lnTo>
                        <a:pt x="2111" y="2732"/>
                      </a:lnTo>
                      <a:lnTo>
                        <a:pt x="2119" y="2724"/>
                      </a:lnTo>
                      <a:lnTo>
                        <a:pt x="2127" y="2718"/>
                      </a:lnTo>
                      <a:lnTo>
                        <a:pt x="2147" y="2704"/>
                      </a:lnTo>
                      <a:lnTo>
                        <a:pt x="2166" y="2692"/>
                      </a:lnTo>
                      <a:lnTo>
                        <a:pt x="2186" y="2679"/>
                      </a:lnTo>
                      <a:lnTo>
                        <a:pt x="2195" y="2672"/>
                      </a:lnTo>
                      <a:lnTo>
                        <a:pt x="2203" y="2666"/>
                      </a:lnTo>
                      <a:lnTo>
                        <a:pt x="2211" y="2658"/>
                      </a:lnTo>
                      <a:lnTo>
                        <a:pt x="2217" y="2651"/>
                      </a:lnTo>
                      <a:lnTo>
                        <a:pt x="2222" y="2643"/>
                      </a:lnTo>
                      <a:lnTo>
                        <a:pt x="2224" y="2637"/>
                      </a:lnTo>
                      <a:lnTo>
                        <a:pt x="2225" y="2630"/>
                      </a:lnTo>
                      <a:lnTo>
                        <a:pt x="2224" y="262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0" name="Freeform 119">
                  <a:extLst>
                    <a:ext uri="{FF2B5EF4-FFF2-40B4-BE49-F238E27FC236}">
                      <a16:creationId xmlns:a16="http://schemas.microsoft.com/office/drawing/2014/main" id="{8C0D024D-7C46-2500-051C-0A72D40BA0D7}"/>
                    </a:ext>
                  </a:extLst>
                </p:cNvPr>
                <p:cNvSpPr>
                  <a:spLocks/>
                </p:cNvSpPr>
                <p:nvPr/>
              </p:nvSpPr>
              <p:spPr bwMode="auto">
                <a:xfrm>
                  <a:off x="8018463" y="5783263"/>
                  <a:ext cx="46038" cy="22225"/>
                </a:xfrm>
                <a:custGeom>
                  <a:avLst/>
                  <a:gdLst>
                    <a:gd name="T0" fmla="*/ 202 w 208"/>
                    <a:gd name="T1" fmla="*/ 16 h 94"/>
                    <a:gd name="T2" fmla="*/ 201 w 208"/>
                    <a:gd name="T3" fmla="*/ 4 h 94"/>
                    <a:gd name="T4" fmla="*/ 198 w 208"/>
                    <a:gd name="T5" fmla="*/ 1 h 94"/>
                    <a:gd name="T6" fmla="*/ 188 w 208"/>
                    <a:gd name="T7" fmla="*/ 0 h 94"/>
                    <a:gd name="T8" fmla="*/ 177 w 208"/>
                    <a:gd name="T9" fmla="*/ 5 h 94"/>
                    <a:gd name="T10" fmla="*/ 149 w 208"/>
                    <a:gd name="T11" fmla="*/ 19 h 94"/>
                    <a:gd name="T12" fmla="*/ 131 w 208"/>
                    <a:gd name="T13" fmla="*/ 33 h 94"/>
                    <a:gd name="T14" fmla="*/ 121 w 208"/>
                    <a:gd name="T15" fmla="*/ 39 h 94"/>
                    <a:gd name="T16" fmla="*/ 110 w 208"/>
                    <a:gd name="T17" fmla="*/ 41 h 94"/>
                    <a:gd name="T18" fmla="*/ 97 w 208"/>
                    <a:gd name="T19" fmla="*/ 38 h 94"/>
                    <a:gd name="T20" fmla="*/ 73 w 208"/>
                    <a:gd name="T21" fmla="*/ 28 h 94"/>
                    <a:gd name="T22" fmla="*/ 49 w 208"/>
                    <a:gd name="T23" fmla="*/ 17 h 94"/>
                    <a:gd name="T24" fmla="*/ 12 w 208"/>
                    <a:gd name="T25" fmla="*/ 7 h 94"/>
                    <a:gd name="T26" fmla="*/ 4 w 208"/>
                    <a:gd name="T27" fmla="*/ 7 h 94"/>
                    <a:gd name="T28" fmla="*/ 2 w 208"/>
                    <a:gd name="T29" fmla="*/ 12 h 94"/>
                    <a:gd name="T30" fmla="*/ 4 w 208"/>
                    <a:gd name="T31" fmla="*/ 28 h 94"/>
                    <a:gd name="T32" fmla="*/ 1 w 208"/>
                    <a:gd name="T33" fmla="*/ 33 h 94"/>
                    <a:gd name="T34" fmla="*/ 0 w 208"/>
                    <a:gd name="T35" fmla="*/ 37 h 94"/>
                    <a:gd name="T36" fmla="*/ 4 w 208"/>
                    <a:gd name="T37" fmla="*/ 43 h 94"/>
                    <a:gd name="T38" fmla="*/ 21 w 208"/>
                    <a:gd name="T39" fmla="*/ 54 h 94"/>
                    <a:gd name="T40" fmla="*/ 44 w 208"/>
                    <a:gd name="T41" fmla="*/ 63 h 94"/>
                    <a:gd name="T42" fmla="*/ 65 w 208"/>
                    <a:gd name="T43" fmla="*/ 71 h 94"/>
                    <a:gd name="T44" fmla="*/ 80 w 208"/>
                    <a:gd name="T45" fmla="*/ 84 h 94"/>
                    <a:gd name="T46" fmla="*/ 87 w 208"/>
                    <a:gd name="T47" fmla="*/ 93 h 94"/>
                    <a:gd name="T48" fmla="*/ 94 w 208"/>
                    <a:gd name="T49" fmla="*/ 93 h 94"/>
                    <a:gd name="T50" fmla="*/ 99 w 208"/>
                    <a:gd name="T51" fmla="*/ 88 h 94"/>
                    <a:gd name="T52" fmla="*/ 107 w 208"/>
                    <a:gd name="T53" fmla="*/ 77 h 94"/>
                    <a:gd name="T54" fmla="*/ 111 w 208"/>
                    <a:gd name="T55" fmla="*/ 72 h 94"/>
                    <a:gd name="T56" fmla="*/ 120 w 208"/>
                    <a:gd name="T57" fmla="*/ 68 h 94"/>
                    <a:gd name="T58" fmla="*/ 148 w 208"/>
                    <a:gd name="T59" fmla="*/ 59 h 94"/>
                    <a:gd name="T60" fmla="*/ 190 w 208"/>
                    <a:gd name="T61" fmla="*/ 45 h 94"/>
                    <a:gd name="T62" fmla="*/ 205 w 208"/>
                    <a:gd name="T63" fmla="*/ 38 h 94"/>
                    <a:gd name="T64" fmla="*/ 208 w 208"/>
                    <a:gd name="T65" fmla="*/ 31 h 94"/>
                    <a:gd name="T66" fmla="*/ 204 w 208"/>
                    <a:gd name="T67"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94">
                      <a:moveTo>
                        <a:pt x="204" y="21"/>
                      </a:moveTo>
                      <a:lnTo>
                        <a:pt x="202" y="16"/>
                      </a:lnTo>
                      <a:lnTo>
                        <a:pt x="202" y="9"/>
                      </a:lnTo>
                      <a:lnTo>
                        <a:pt x="201" y="4"/>
                      </a:lnTo>
                      <a:lnTo>
                        <a:pt x="200" y="3"/>
                      </a:lnTo>
                      <a:lnTo>
                        <a:pt x="198" y="1"/>
                      </a:lnTo>
                      <a:lnTo>
                        <a:pt x="193" y="0"/>
                      </a:lnTo>
                      <a:lnTo>
                        <a:pt x="188" y="0"/>
                      </a:lnTo>
                      <a:lnTo>
                        <a:pt x="183" y="1"/>
                      </a:lnTo>
                      <a:lnTo>
                        <a:pt x="177" y="5"/>
                      </a:lnTo>
                      <a:lnTo>
                        <a:pt x="166" y="9"/>
                      </a:lnTo>
                      <a:lnTo>
                        <a:pt x="149" y="19"/>
                      </a:lnTo>
                      <a:lnTo>
                        <a:pt x="140" y="25"/>
                      </a:lnTo>
                      <a:lnTo>
                        <a:pt x="131" y="33"/>
                      </a:lnTo>
                      <a:lnTo>
                        <a:pt x="126" y="36"/>
                      </a:lnTo>
                      <a:lnTo>
                        <a:pt x="121" y="39"/>
                      </a:lnTo>
                      <a:lnTo>
                        <a:pt x="115" y="41"/>
                      </a:lnTo>
                      <a:lnTo>
                        <a:pt x="110" y="41"/>
                      </a:lnTo>
                      <a:lnTo>
                        <a:pt x="103" y="39"/>
                      </a:lnTo>
                      <a:lnTo>
                        <a:pt x="97" y="38"/>
                      </a:lnTo>
                      <a:lnTo>
                        <a:pt x="84" y="33"/>
                      </a:lnTo>
                      <a:lnTo>
                        <a:pt x="73" y="28"/>
                      </a:lnTo>
                      <a:lnTo>
                        <a:pt x="63" y="22"/>
                      </a:lnTo>
                      <a:lnTo>
                        <a:pt x="49" y="17"/>
                      </a:lnTo>
                      <a:lnTo>
                        <a:pt x="25" y="9"/>
                      </a:lnTo>
                      <a:lnTo>
                        <a:pt x="12" y="7"/>
                      </a:lnTo>
                      <a:lnTo>
                        <a:pt x="6" y="6"/>
                      </a:lnTo>
                      <a:lnTo>
                        <a:pt x="4" y="7"/>
                      </a:lnTo>
                      <a:lnTo>
                        <a:pt x="2" y="8"/>
                      </a:lnTo>
                      <a:lnTo>
                        <a:pt x="2" y="12"/>
                      </a:lnTo>
                      <a:lnTo>
                        <a:pt x="5" y="22"/>
                      </a:lnTo>
                      <a:lnTo>
                        <a:pt x="4" y="28"/>
                      </a:lnTo>
                      <a:lnTo>
                        <a:pt x="4" y="31"/>
                      </a:lnTo>
                      <a:lnTo>
                        <a:pt x="1" y="33"/>
                      </a:lnTo>
                      <a:lnTo>
                        <a:pt x="0" y="35"/>
                      </a:lnTo>
                      <a:lnTo>
                        <a:pt x="0" y="37"/>
                      </a:lnTo>
                      <a:lnTo>
                        <a:pt x="1" y="41"/>
                      </a:lnTo>
                      <a:lnTo>
                        <a:pt x="4" y="43"/>
                      </a:lnTo>
                      <a:lnTo>
                        <a:pt x="11" y="48"/>
                      </a:lnTo>
                      <a:lnTo>
                        <a:pt x="21" y="54"/>
                      </a:lnTo>
                      <a:lnTo>
                        <a:pt x="32" y="59"/>
                      </a:lnTo>
                      <a:lnTo>
                        <a:pt x="44" y="63"/>
                      </a:lnTo>
                      <a:lnTo>
                        <a:pt x="60" y="68"/>
                      </a:lnTo>
                      <a:lnTo>
                        <a:pt x="65" y="71"/>
                      </a:lnTo>
                      <a:lnTo>
                        <a:pt x="71" y="74"/>
                      </a:lnTo>
                      <a:lnTo>
                        <a:pt x="80" y="84"/>
                      </a:lnTo>
                      <a:lnTo>
                        <a:pt x="83" y="89"/>
                      </a:lnTo>
                      <a:lnTo>
                        <a:pt x="87" y="93"/>
                      </a:lnTo>
                      <a:lnTo>
                        <a:pt x="91" y="94"/>
                      </a:lnTo>
                      <a:lnTo>
                        <a:pt x="94" y="93"/>
                      </a:lnTo>
                      <a:lnTo>
                        <a:pt x="96" y="92"/>
                      </a:lnTo>
                      <a:lnTo>
                        <a:pt x="99" y="88"/>
                      </a:lnTo>
                      <a:lnTo>
                        <a:pt x="102" y="85"/>
                      </a:lnTo>
                      <a:lnTo>
                        <a:pt x="107" y="77"/>
                      </a:lnTo>
                      <a:lnTo>
                        <a:pt x="109" y="74"/>
                      </a:lnTo>
                      <a:lnTo>
                        <a:pt x="111" y="72"/>
                      </a:lnTo>
                      <a:lnTo>
                        <a:pt x="114" y="70"/>
                      </a:lnTo>
                      <a:lnTo>
                        <a:pt x="120" y="68"/>
                      </a:lnTo>
                      <a:lnTo>
                        <a:pt x="132" y="64"/>
                      </a:lnTo>
                      <a:lnTo>
                        <a:pt x="148" y="59"/>
                      </a:lnTo>
                      <a:lnTo>
                        <a:pt x="167" y="51"/>
                      </a:lnTo>
                      <a:lnTo>
                        <a:pt x="190" y="45"/>
                      </a:lnTo>
                      <a:lnTo>
                        <a:pt x="200" y="42"/>
                      </a:lnTo>
                      <a:lnTo>
                        <a:pt x="205" y="38"/>
                      </a:lnTo>
                      <a:lnTo>
                        <a:pt x="208" y="34"/>
                      </a:lnTo>
                      <a:lnTo>
                        <a:pt x="208" y="31"/>
                      </a:lnTo>
                      <a:lnTo>
                        <a:pt x="206" y="25"/>
                      </a:lnTo>
                      <a:lnTo>
                        <a:pt x="20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1" name="Freeform 120">
                  <a:extLst>
                    <a:ext uri="{FF2B5EF4-FFF2-40B4-BE49-F238E27FC236}">
                      <a16:creationId xmlns:a16="http://schemas.microsoft.com/office/drawing/2014/main" id="{99C443E2-84BA-2393-A448-90342544C208}"/>
                    </a:ext>
                  </a:extLst>
                </p:cNvPr>
                <p:cNvSpPr>
                  <a:spLocks/>
                </p:cNvSpPr>
                <p:nvPr/>
              </p:nvSpPr>
              <p:spPr bwMode="auto">
                <a:xfrm>
                  <a:off x="8118475" y="5783263"/>
                  <a:ext cx="22225" cy="17463"/>
                </a:xfrm>
                <a:custGeom>
                  <a:avLst/>
                  <a:gdLst>
                    <a:gd name="T0" fmla="*/ 93 w 99"/>
                    <a:gd name="T1" fmla="*/ 11 h 78"/>
                    <a:gd name="T2" fmla="*/ 90 w 99"/>
                    <a:gd name="T3" fmla="*/ 8 h 78"/>
                    <a:gd name="T4" fmla="*/ 82 w 99"/>
                    <a:gd name="T5" fmla="*/ 4 h 78"/>
                    <a:gd name="T6" fmla="*/ 75 w 99"/>
                    <a:gd name="T7" fmla="*/ 1 h 78"/>
                    <a:gd name="T8" fmla="*/ 72 w 99"/>
                    <a:gd name="T9" fmla="*/ 1 h 78"/>
                    <a:gd name="T10" fmla="*/ 68 w 99"/>
                    <a:gd name="T11" fmla="*/ 0 h 78"/>
                    <a:gd name="T12" fmla="*/ 59 w 99"/>
                    <a:gd name="T13" fmla="*/ 0 h 78"/>
                    <a:gd name="T14" fmla="*/ 39 w 99"/>
                    <a:gd name="T15" fmla="*/ 1 h 78"/>
                    <a:gd name="T16" fmla="*/ 36 w 99"/>
                    <a:gd name="T17" fmla="*/ 2 h 78"/>
                    <a:gd name="T18" fmla="*/ 31 w 99"/>
                    <a:gd name="T19" fmla="*/ 5 h 78"/>
                    <a:gd name="T20" fmla="*/ 19 w 99"/>
                    <a:gd name="T21" fmla="*/ 13 h 78"/>
                    <a:gd name="T22" fmla="*/ 4 w 99"/>
                    <a:gd name="T23" fmla="*/ 25 h 78"/>
                    <a:gd name="T24" fmla="*/ 3 w 99"/>
                    <a:gd name="T25" fmla="*/ 30 h 78"/>
                    <a:gd name="T26" fmla="*/ 1 w 99"/>
                    <a:gd name="T27" fmla="*/ 43 h 78"/>
                    <a:gd name="T28" fmla="*/ 0 w 99"/>
                    <a:gd name="T29" fmla="*/ 51 h 78"/>
                    <a:gd name="T30" fmla="*/ 0 w 99"/>
                    <a:gd name="T31" fmla="*/ 59 h 78"/>
                    <a:gd name="T32" fmla="*/ 1 w 99"/>
                    <a:gd name="T33" fmla="*/ 66 h 78"/>
                    <a:gd name="T34" fmla="*/ 4 w 99"/>
                    <a:gd name="T35" fmla="*/ 72 h 78"/>
                    <a:gd name="T36" fmla="*/ 7 w 99"/>
                    <a:gd name="T37" fmla="*/ 75 h 78"/>
                    <a:gd name="T38" fmla="*/ 9 w 99"/>
                    <a:gd name="T39" fmla="*/ 76 h 78"/>
                    <a:gd name="T40" fmla="*/ 13 w 99"/>
                    <a:gd name="T41" fmla="*/ 78 h 78"/>
                    <a:gd name="T42" fmla="*/ 20 w 99"/>
                    <a:gd name="T43" fmla="*/ 78 h 78"/>
                    <a:gd name="T44" fmla="*/ 25 w 99"/>
                    <a:gd name="T45" fmla="*/ 78 h 78"/>
                    <a:gd name="T46" fmla="*/ 35 w 99"/>
                    <a:gd name="T47" fmla="*/ 74 h 78"/>
                    <a:gd name="T48" fmla="*/ 39 w 99"/>
                    <a:gd name="T49" fmla="*/ 72 h 78"/>
                    <a:gd name="T50" fmla="*/ 55 w 99"/>
                    <a:gd name="T51" fmla="*/ 69 h 78"/>
                    <a:gd name="T52" fmla="*/ 71 w 99"/>
                    <a:gd name="T53" fmla="*/ 66 h 78"/>
                    <a:gd name="T54" fmla="*/ 87 w 99"/>
                    <a:gd name="T55" fmla="*/ 61 h 78"/>
                    <a:gd name="T56" fmla="*/ 93 w 99"/>
                    <a:gd name="T57" fmla="*/ 58 h 78"/>
                    <a:gd name="T58" fmla="*/ 97 w 99"/>
                    <a:gd name="T59" fmla="*/ 53 h 78"/>
                    <a:gd name="T60" fmla="*/ 99 w 99"/>
                    <a:gd name="T61" fmla="*/ 50 h 78"/>
                    <a:gd name="T62" fmla="*/ 99 w 99"/>
                    <a:gd name="T63" fmla="*/ 46 h 78"/>
                    <a:gd name="T64" fmla="*/ 99 w 99"/>
                    <a:gd name="T65" fmla="*/ 37 h 78"/>
                    <a:gd name="T66" fmla="*/ 98 w 99"/>
                    <a:gd name="T67" fmla="*/ 32 h 78"/>
                    <a:gd name="T68" fmla="*/ 99 w 99"/>
                    <a:gd name="T69" fmla="*/ 25 h 78"/>
                    <a:gd name="T70" fmla="*/ 99 w 99"/>
                    <a:gd name="T71" fmla="*/ 20 h 78"/>
                    <a:gd name="T72" fmla="*/ 97 w 99"/>
                    <a:gd name="T73" fmla="*/ 14 h 78"/>
                    <a:gd name="T74" fmla="*/ 93 w 99"/>
                    <a:gd name="T7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78">
                      <a:moveTo>
                        <a:pt x="93" y="11"/>
                      </a:moveTo>
                      <a:lnTo>
                        <a:pt x="90" y="8"/>
                      </a:lnTo>
                      <a:lnTo>
                        <a:pt x="82" y="4"/>
                      </a:lnTo>
                      <a:lnTo>
                        <a:pt x="75" y="1"/>
                      </a:lnTo>
                      <a:lnTo>
                        <a:pt x="72" y="1"/>
                      </a:lnTo>
                      <a:lnTo>
                        <a:pt x="68" y="0"/>
                      </a:lnTo>
                      <a:lnTo>
                        <a:pt x="59" y="0"/>
                      </a:lnTo>
                      <a:lnTo>
                        <a:pt x="39" y="1"/>
                      </a:lnTo>
                      <a:lnTo>
                        <a:pt x="36" y="2"/>
                      </a:lnTo>
                      <a:lnTo>
                        <a:pt x="31" y="5"/>
                      </a:lnTo>
                      <a:lnTo>
                        <a:pt x="19" y="13"/>
                      </a:lnTo>
                      <a:lnTo>
                        <a:pt x="4" y="25"/>
                      </a:lnTo>
                      <a:lnTo>
                        <a:pt x="3" y="30"/>
                      </a:lnTo>
                      <a:lnTo>
                        <a:pt x="1" y="43"/>
                      </a:lnTo>
                      <a:lnTo>
                        <a:pt x="0" y="51"/>
                      </a:lnTo>
                      <a:lnTo>
                        <a:pt x="0" y="59"/>
                      </a:lnTo>
                      <a:lnTo>
                        <a:pt x="1" y="66"/>
                      </a:lnTo>
                      <a:lnTo>
                        <a:pt x="4" y="72"/>
                      </a:lnTo>
                      <a:lnTo>
                        <a:pt x="7" y="75"/>
                      </a:lnTo>
                      <a:lnTo>
                        <a:pt x="9" y="76"/>
                      </a:lnTo>
                      <a:lnTo>
                        <a:pt x="13" y="78"/>
                      </a:lnTo>
                      <a:lnTo>
                        <a:pt x="20" y="78"/>
                      </a:lnTo>
                      <a:lnTo>
                        <a:pt x="25" y="78"/>
                      </a:lnTo>
                      <a:lnTo>
                        <a:pt x="35" y="74"/>
                      </a:lnTo>
                      <a:lnTo>
                        <a:pt x="39" y="72"/>
                      </a:lnTo>
                      <a:lnTo>
                        <a:pt x="55" y="69"/>
                      </a:lnTo>
                      <a:lnTo>
                        <a:pt x="71" y="66"/>
                      </a:lnTo>
                      <a:lnTo>
                        <a:pt x="87" y="61"/>
                      </a:lnTo>
                      <a:lnTo>
                        <a:pt x="93" y="58"/>
                      </a:lnTo>
                      <a:lnTo>
                        <a:pt x="97" y="53"/>
                      </a:lnTo>
                      <a:lnTo>
                        <a:pt x="99" y="50"/>
                      </a:lnTo>
                      <a:lnTo>
                        <a:pt x="99" y="46"/>
                      </a:lnTo>
                      <a:lnTo>
                        <a:pt x="99" y="37"/>
                      </a:lnTo>
                      <a:lnTo>
                        <a:pt x="98" y="32"/>
                      </a:lnTo>
                      <a:lnTo>
                        <a:pt x="99" y="25"/>
                      </a:lnTo>
                      <a:lnTo>
                        <a:pt x="99" y="20"/>
                      </a:lnTo>
                      <a:lnTo>
                        <a:pt x="97" y="14"/>
                      </a:lnTo>
                      <a:lnTo>
                        <a:pt x="9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2" name="Freeform 121">
                  <a:extLst>
                    <a:ext uri="{FF2B5EF4-FFF2-40B4-BE49-F238E27FC236}">
                      <a16:creationId xmlns:a16="http://schemas.microsoft.com/office/drawing/2014/main" id="{838FAC12-EAA1-CBCA-476B-0DA2D935C02C}"/>
                    </a:ext>
                  </a:extLst>
                </p:cNvPr>
                <p:cNvSpPr>
                  <a:spLocks/>
                </p:cNvSpPr>
                <p:nvPr/>
              </p:nvSpPr>
              <p:spPr bwMode="auto">
                <a:xfrm>
                  <a:off x="8148638" y="5757863"/>
                  <a:ext cx="36513" cy="30163"/>
                </a:xfrm>
                <a:custGeom>
                  <a:avLst/>
                  <a:gdLst>
                    <a:gd name="T0" fmla="*/ 155 w 160"/>
                    <a:gd name="T1" fmla="*/ 18 h 131"/>
                    <a:gd name="T2" fmla="*/ 154 w 160"/>
                    <a:gd name="T3" fmla="*/ 13 h 131"/>
                    <a:gd name="T4" fmla="*/ 147 w 160"/>
                    <a:gd name="T5" fmla="*/ 8 h 131"/>
                    <a:gd name="T6" fmla="*/ 140 w 160"/>
                    <a:gd name="T7" fmla="*/ 4 h 131"/>
                    <a:gd name="T8" fmla="*/ 130 w 160"/>
                    <a:gd name="T9" fmla="*/ 1 h 131"/>
                    <a:gd name="T10" fmla="*/ 118 w 160"/>
                    <a:gd name="T11" fmla="*/ 0 h 131"/>
                    <a:gd name="T12" fmla="*/ 106 w 160"/>
                    <a:gd name="T13" fmla="*/ 0 h 131"/>
                    <a:gd name="T14" fmla="*/ 94 w 160"/>
                    <a:gd name="T15" fmla="*/ 1 h 131"/>
                    <a:gd name="T16" fmla="*/ 82 w 160"/>
                    <a:gd name="T17" fmla="*/ 49 h 131"/>
                    <a:gd name="T18" fmla="*/ 80 w 160"/>
                    <a:gd name="T19" fmla="*/ 55 h 131"/>
                    <a:gd name="T20" fmla="*/ 79 w 160"/>
                    <a:gd name="T21" fmla="*/ 57 h 131"/>
                    <a:gd name="T22" fmla="*/ 77 w 160"/>
                    <a:gd name="T23" fmla="*/ 58 h 131"/>
                    <a:gd name="T24" fmla="*/ 70 w 160"/>
                    <a:gd name="T25" fmla="*/ 60 h 131"/>
                    <a:gd name="T26" fmla="*/ 59 w 160"/>
                    <a:gd name="T27" fmla="*/ 60 h 131"/>
                    <a:gd name="T28" fmla="*/ 53 w 160"/>
                    <a:gd name="T29" fmla="*/ 62 h 131"/>
                    <a:gd name="T30" fmla="*/ 46 w 160"/>
                    <a:gd name="T31" fmla="*/ 64 h 131"/>
                    <a:gd name="T32" fmla="*/ 40 w 160"/>
                    <a:gd name="T33" fmla="*/ 68 h 131"/>
                    <a:gd name="T34" fmla="*/ 34 w 160"/>
                    <a:gd name="T35" fmla="*/ 72 h 131"/>
                    <a:gd name="T36" fmla="*/ 27 w 160"/>
                    <a:gd name="T37" fmla="*/ 80 h 131"/>
                    <a:gd name="T38" fmla="*/ 23 w 160"/>
                    <a:gd name="T39" fmla="*/ 84 h 131"/>
                    <a:gd name="T40" fmla="*/ 0 w 160"/>
                    <a:gd name="T41" fmla="*/ 119 h 131"/>
                    <a:gd name="T42" fmla="*/ 12 w 160"/>
                    <a:gd name="T43" fmla="*/ 131 h 131"/>
                    <a:gd name="T44" fmla="*/ 32 w 160"/>
                    <a:gd name="T45" fmla="*/ 122 h 131"/>
                    <a:gd name="T46" fmla="*/ 71 w 160"/>
                    <a:gd name="T47" fmla="*/ 107 h 131"/>
                    <a:gd name="T48" fmla="*/ 79 w 160"/>
                    <a:gd name="T49" fmla="*/ 104 h 131"/>
                    <a:gd name="T50" fmla="*/ 84 w 160"/>
                    <a:gd name="T51" fmla="*/ 100 h 131"/>
                    <a:gd name="T52" fmla="*/ 89 w 160"/>
                    <a:gd name="T53" fmla="*/ 96 h 131"/>
                    <a:gd name="T54" fmla="*/ 92 w 160"/>
                    <a:gd name="T55" fmla="*/ 92 h 131"/>
                    <a:gd name="T56" fmla="*/ 94 w 160"/>
                    <a:gd name="T57" fmla="*/ 87 h 131"/>
                    <a:gd name="T58" fmla="*/ 94 w 160"/>
                    <a:gd name="T59" fmla="*/ 84 h 131"/>
                    <a:gd name="T60" fmla="*/ 106 w 160"/>
                    <a:gd name="T61" fmla="*/ 72 h 131"/>
                    <a:gd name="T62" fmla="*/ 124 w 160"/>
                    <a:gd name="T63" fmla="*/ 63 h 131"/>
                    <a:gd name="T64" fmla="*/ 140 w 160"/>
                    <a:gd name="T65" fmla="*/ 55 h 131"/>
                    <a:gd name="T66" fmla="*/ 154 w 160"/>
                    <a:gd name="T67" fmla="*/ 49 h 131"/>
                    <a:gd name="T68" fmla="*/ 156 w 160"/>
                    <a:gd name="T69" fmla="*/ 47 h 131"/>
                    <a:gd name="T70" fmla="*/ 157 w 160"/>
                    <a:gd name="T71" fmla="*/ 45 h 131"/>
                    <a:gd name="T72" fmla="*/ 159 w 160"/>
                    <a:gd name="T73" fmla="*/ 41 h 131"/>
                    <a:gd name="T74" fmla="*/ 160 w 160"/>
                    <a:gd name="T75" fmla="*/ 34 h 131"/>
                    <a:gd name="T76" fmla="*/ 159 w 160"/>
                    <a:gd name="T77" fmla="*/ 29 h 131"/>
                    <a:gd name="T78" fmla="*/ 155 w 160"/>
                    <a:gd name="T79"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31">
                      <a:moveTo>
                        <a:pt x="155" y="18"/>
                      </a:moveTo>
                      <a:lnTo>
                        <a:pt x="154" y="13"/>
                      </a:lnTo>
                      <a:lnTo>
                        <a:pt x="147" y="8"/>
                      </a:lnTo>
                      <a:lnTo>
                        <a:pt x="140" y="4"/>
                      </a:lnTo>
                      <a:lnTo>
                        <a:pt x="130" y="1"/>
                      </a:lnTo>
                      <a:lnTo>
                        <a:pt x="118" y="0"/>
                      </a:lnTo>
                      <a:lnTo>
                        <a:pt x="106" y="0"/>
                      </a:lnTo>
                      <a:lnTo>
                        <a:pt x="94" y="1"/>
                      </a:lnTo>
                      <a:lnTo>
                        <a:pt x="82" y="49"/>
                      </a:lnTo>
                      <a:lnTo>
                        <a:pt x="80" y="55"/>
                      </a:lnTo>
                      <a:lnTo>
                        <a:pt x="79" y="57"/>
                      </a:lnTo>
                      <a:lnTo>
                        <a:pt x="77" y="58"/>
                      </a:lnTo>
                      <a:lnTo>
                        <a:pt x="70" y="60"/>
                      </a:lnTo>
                      <a:lnTo>
                        <a:pt x="59" y="60"/>
                      </a:lnTo>
                      <a:lnTo>
                        <a:pt x="53" y="62"/>
                      </a:lnTo>
                      <a:lnTo>
                        <a:pt x="46" y="64"/>
                      </a:lnTo>
                      <a:lnTo>
                        <a:pt x="40" y="68"/>
                      </a:lnTo>
                      <a:lnTo>
                        <a:pt x="34" y="72"/>
                      </a:lnTo>
                      <a:lnTo>
                        <a:pt x="27" y="80"/>
                      </a:lnTo>
                      <a:lnTo>
                        <a:pt x="23" y="84"/>
                      </a:lnTo>
                      <a:lnTo>
                        <a:pt x="0" y="119"/>
                      </a:lnTo>
                      <a:lnTo>
                        <a:pt x="12" y="131"/>
                      </a:lnTo>
                      <a:lnTo>
                        <a:pt x="32" y="122"/>
                      </a:lnTo>
                      <a:lnTo>
                        <a:pt x="71" y="107"/>
                      </a:lnTo>
                      <a:lnTo>
                        <a:pt x="79" y="104"/>
                      </a:lnTo>
                      <a:lnTo>
                        <a:pt x="84" y="100"/>
                      </a:lnTo>
                      <a:lnTo>
                        <a:pt x="89" y="96"/>
                      </a:lnTo>
                      <a:lnTo>
                        <a:pt x="92" y="92"/>
                      </a:lnTo>
                      <a:lnTo>
                        <a:pt x="94" y="87"/>
                      </a:lnTo>
                      <a:lnTo>
                        <a:pt x="94" y="84"/>
                      </a:lnTo>
                      <a:lnTo>
                        <a:pt x="106" y="72"/>
                      </a:lnTo>
                      <a:lnTo>
                        <a:pt x="124" y="63"/>
                      </a:lnTo>
                      <a:lnTo>
                        <a:pt x="140" y="55"/>
                      </a:lnTo>
                      <a:lnTo>
                        <a:pt x="154" y="49"/>
                      </a:lnTo>
                      <a:lnTo>
                        <a:pt x="156" y="47"/>
                      </a:lnTo>
                      <a:lnTo>
                        <a:pt x="157" y="45"/>
                      </a:lnTo>
                      <a:lnTo>
                        <a:pt x="159" y="41"/>
                      </a:lnTo>
                      <a:lnTo>
                        <a:pt x="160" y="34"/>
                      </a:lnTo>
                      <a:lnTo>
                        <a:pt x="159" y="29"/>
                      </a:lnTo>
                      <a:lnTo>
                        <a:pt x="15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3" name="Freeform 122">
                  <a:extLst>
                    <a:ext uri="{FF2B5EF4-FFF2-40B4-BE49-F238E27FC236}">
                      <a16:creationId xmlns:a16="http://schemas.microsoft.com/office/drawing/2014/main" id="{79969A8A-C451-5D12-973C-C46E56DBB90D}"/>
                    </a:ext>
                  </a:extLst>
                </p:cNvPr>
                <p:cNvSpPr>
                  <a:spLocks/>
                </p:cNvSpPr>
                <p:nvPr/>
              </p:nvSpPr>
              <p:spPr bwMode="auto">
                <a:xfrm>
                  <a:off x="4332288" y="3706813"/>
                  <a:ext cx="107950" cy="169863"/>
                </a:xfrm>
                <a:custGeom>
                  <a:avLst/>
                  <a:gdLst>
                    <a:gd name="T0" fmla="*/ 355 w 477"/>
                    <a:gd name="T1" fmla="*/ 314 h 748"/>
                    <a:gd name="T2" fmla="*/ 362 w 477"/>
                    <a:gd name="T3" fmla="*/ 261 h 748"/>
                    <a:gd name="T4" fmla="*/ 359 w 477"/>
                    <a:gd name="T5" fmla="*/ 227 h 748"/>
                    <a:gd name="T6" fmla="*/ 341 w 477"/>
                    <a:gd name="T7" fmla="*/ 199 h 748"/>
                    <a:gd name="T8" fmla="*/ 335 w 477"/>
                    <a:gd name="T9" fmla="*/ 197 h 748"/>
                    <a:gd name="T10" fmla="*/ 327 w 477"/>
                    <a:gd name="T11" fmla="*/ 205 h 748"/>
                    <a:gd name="T12" fmla="*/ 309 w 477"/>
                    <a:gd name="T13" fmla="*/ 206 h 748"/>
                    <a:gd name="T14" fmla="*/ 263 w 477"/>
                    <a:gd name="T15" fmla="*/ 198 h 748"/>
                    <a:gd name="T16" fmla="*/ 225 w 477"/>
                    <a:gd name="T17" fmla="*/ 183 h 748"/>
                    <a:gd name="T18" fmla="*/ 205 w 477"/>
                    <a:gd name="T19" fmla="*/ 170 h 748"/>
                    <a:gd name="T20" fmla="*/ 195 w 477"/>
                    <a:gd name="T21" fmla="*/ 154 h 748"/>
                    <a:gd name="T22" fmla="*/ 175 w 477"/>
                    <a:gd name="T23" fmla="*/ 136 h 748"/>
                    <a:gd name="T24" fmla="*/ 142 w 477"/>
                    <a:gd name="T25" fmla="*/ 112 h 748"/>
                    <a:gd name="T26" fmla="*/ 100 w 477"/>
                    <a:gd name="T27" fmla="*/ 67 h 748"/>
                    <a:gd name="T28" fmla="*/ 36 w 477"/>
                    <a:gd name="T29" fmla="*/ 17 h 748"/>
                    <a:gd name="T30" fmla="*/ 4 w 477"/>
                    <a:gd name="T31" fmla="*/ 0 h 748"/>
                    <a:gd name="T32" fmla="*/ 0 w 477"/>
                    <a:gd name="T33" fmla="*/ 3 h 748"/>
                    <a:gd name="T34" fmla="*/ 9 w 477"/>
                    <a:gd name="T35" fmla="*/ 29 h 748"/>
                    <a:gd name="T36" fmla="*/ 13 w 477"/>
                    <a:gd name="T37" fmla="*/ 53 h 748"/>
                    <a:gd name="T38" fmla="*/ 16 w 477"/>
                    <a:gd name="T39" fmla="*/ 78 h 748"/>
                    <a:gd name="T40" fmla="*/ 34 w 477"/>
                    <a:gd name="T41" fmla="*/ 124 h 748"/>
                    <a:gd name="T42" fmla="*/ 48 w 477"/>
                    <a:gd name="T43" fmla="*/ 172 h 748"/>
                    <a:gd name="T44" fmla="*/ 46 w 477"/>
                    <a:gd name="T45" fmla="*/ 198 h 748"/>
                    <a:gd name="T46" fmla="*/ 34 w 477"/>
                    <a:gd name="T47" fmla="*/ 212 h 748"/>
                    <a:gd name="T48" fmla="*/ 22 w 477"/>
                    <a:gd name="T49" fmla="*/ 242 h 748"/>
                    <a:gd name="T50" fmla="*/ 23 w 477"/>
                    <a:gd name="T51" fmla="*/ 255 h 748"/>
                    <a:gd name="T52" fmla="*/ 42 w 477"/>
                    <a:gd name="T53" fmla="*/ 280 h 748"/>
                    <a:gd name="T54" fmla="*/ 67 w 477"/>
                    <a:gd name="T55" fmla="*/ 313 h 748"/>
                    <a:gd name="T56" fmla="*/ 82 w 477"/>
                    <a:gd name="T57" fmla="*/ 343 h 748"/>
                    <a:gd name="T58" fmla="*/ 107 w 477"/>
                    <a:gd name="T59" fmla="*/ 371 h 748"/>
                    <a:gd name="T60" fmla="*/ 139 w 477"/>
                    <a:gd name="T61" fmla="*/ 399 h 748"/>
                    <a:gd name="T62" fmla="*/ 179 w 477"/>
                    <a:gd name="T63" fmla="*/ 424 h 748"/>
                    <a:gd name="T64" fmla="*/ 273 w 477"/>
                    <a:gd name="T65" fmla="*/ 494 h 748"/>
                    <a:gd name="T66" fmla="*/ 316 w 477"/>
                    <a:gd name="T67" fmla="*/ 535 h 748"/>
                    <a:gd name="T68" fmla="*/ 322 w 477"/>
                    <a:gd name="T69" fmla="*/ 556 h 748"/>
                    <a:gd name="T70" fmla="*/ 319 w 477"/>
                    <a:gd name="T71" fmla="*/ 584 h 748"/>
                    <a:gd name="T72" fmla="*/ 328 w 477"/>
                    <a:gd name="T73" fmla="*/ 606 h 748"/>
                    <a:gd name="T74" fmla="*/ 332 w 477"/>
                    <a:gd name="T75" fmla="*/ 621 h 748"/>
                    <a:gd name="T76" fmla="*/ 328 w 477"/>
                    <a:gd name="T77" fmla="*/ 662 h 748"/>
                    <a:gd name="T78" fmla="*/ 332 w 477"/>
                    <a:gd name="T79" fmla="*/ 724 h 748"/>
                    <a:gd name="T80" fmla="*/ 340 w 477"/>
                    <a:gd name="T81" fmla="*/ 742 h 748"/>
                    <a:gd name="T82" fmla="*/ 352 w 477"/>
                    <a:gd name="T83" fmla="*/ 748 h 748"/>
                    <a:gd name="T84" fmla="*/ 371 w 477"/>
                    <a:gd name="T85" fmla="*/ 741 h 748"/>
                    <a:gd name="T86" fmla="*/ 392 w 477"/>
                    <a:gd name="T87" fmla="*/ 739 h 748"/>
                    <a:gd name="T88" fmla="*/ 430 w 477"/>
                    <a:gd name="T89" fmla="*/ 736 h 748"/>
                    <a:gd name="T90" fmla="*/ 448 w 477"/>
                    <a:gd name="T91" fmla="*/ 724 h 748"/>
                    <a:gd name="T92" fmla="*/ 459 w 477"/>
                    <a:gd name="T93" fmla="*/ 707 h 748"/>
                    <a:gd name="T94" fmla="*/ 459 w 477"/>
                    <a:gd name="T95" fmla="*/ 683 h 748"/>
                    <a:gd name="T96" fmla="*/ 449 w 477"/>
                    <a:gd name="T97" fmla="*/ 642 h 748"/>
                    <a:gd name="T98" fmla="*/ 447 w 477"/>
                    <a:gd name="T99" fmla="*/ 626 h 748"/>
                    <a:gd name="T100" fmla="*/ 460 w 477"/>
                    <a:gd name="T101" fmla="*/ 615 h 748"/>
                    <a:gd name="T102" fmla="*/ 476 w 477"/>
                    <a:gd name="T103" fmla="*/ 583 h 748"/>
                    <a:gd name="T104" fmla="*/ 476 w 477"/>
                    <a:gd name="T105" fmla="*/ 570 h 748"/>
                    <a:gd name="T106" fmla="*/ 469 w 477"/>
                    <a:gd name="T107" fmla="*/ 561 h 748"/>
                    <a:gd name="T108" fmla="*/ 458 w 477"/>
                    <a:gd name="T109" fmla="*/ 544 h 748"/>
                    <a:gd name="T110" fmla="*/ 443 w 477"/>
                    <a:gd name="T111" fmla="*/ 499 h 748"/>
                    <a:gd name="T112" fmla="*/ 413 w 477"/>
                    <a:gd name="T113" fmla="*/ 454 h 748"/>
                    <a:gd name="T114" fmla="*/ 372 w 477"/>
                    <a:gd name="T115" fmla="*/ 410 h 748"/>
                    <a:gd name="T116" fmla="*/ 350 w 477"/>
                    <a:gd name="T117" fmla="*/ 390 h 748"/>
                    <a:gd name="T118" fmla="*/ 347 w 477"/>
                    <a:gd name="T119" fmla="*/ 36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7" h="748">
                      <a:moveTo>
                        <a:pt x="348" y="353"/>
                      </a:moveTo>
                      <a:lnTo>
                        <a:pt x="349" y="341"/>
                      </a:lnTo>
                      <a:lnTo>
                        <a:pt x="355" y="314"/>
                      </a:lnTo>
                      <a:lnTo>
                        <a:pt x="359" y="287"/>
                      </a:lnTo>
                      <a:lnTo>
                        <a:pt x="361" y="274"/>
                      </a:lnTo>
                      <a:lnTo>
                        <a:pt x="362" y="261"/>
                      </a:lnTo>
                      <a:lnTo>
                        <a:pt x="362" y="249"/>
                      </a:lnTo>
                      <a:lnTo>
                        <a:pt x="361" y="238"/>
                      </a:lnTo>
                      <a:lnTo>
                        <a:pt x="359" y="227"/>
                      </a:lnTo>
                      <a:lnTo>
                        <a:pt x="355" y="218"/>
                      </a:lnTo>
                      <a:lnTo>
                        <a:pt x="346" y="205"/>
                      </a:lnTo>
                      <a:lnTo>
                        <a:pt x="341" y="199"/>
                      </a:lnTo>
                      <a:lnTo>
                        <a:pt x="337" y="195"/>
                      </a:lnTo>
                      <a:lnTo>
                        <a:pt x="336" y="195"/>
                      </a:lnTo>
                      <a:lnTo>
                        <a:pt x="335" y="197"/>
                      </a:lnTo>
                      <a:lnTo>
                        <a:pt x="333" y="199"/>
                      </a:lnTo>
                      <a:lnTo>
                        <a:pt x="331" y="202"/>
                      </a:lnTo>
                      <a:lnTo>
                        <a:pt x="327" y="205"/>
                      </a:lnTo>
                      <a:lnTo>
                        <a:pt x="323" y="206"/>
                      </a:lnTo>
                      <a:lnTo>
                        <a:pt x="319" y="206"/>
                      </a:lnTo>
                      <a:lnTo>
                        <a:pt x="309" y="206"/>
                      </a:lnTo>
                      <a:lnTo>
                        <a:pt x="298" y="205"/>
                      </a:lnTo>
                      <a:lnTo>
                        <a:pt x="275" y="201"/>
                      </a:lnTo>
                      <a:lnTo>
                        <a:pt x="263" y="198"/>
                      </a:lnTo>
                      <a:lnTo>
                        <a:pt x="250" y="193"/>
                      </a:lnTo>
                      <a:lnTo>
                        <a:pt x="237" y="189"/>
                      </a:lnTo>
                      <a:lnTo>
                        <a:pt x="225" y="183"/>
                      </a:lnTo>
                      <a:lnTo>
                        <a:pt x="215" y="178"/>
                      </a:lnTo>
                      <a:lnTo>
                        <a:pt x="208" y="174"/>
                      </a:lnTo>
                      <a:lnTo>
                        <a:pt x="205" y="170"/>
                      </a:lnTo>
                      <a:lnTo>
                        <a:pt x="203" y="167"/>
                      </a:lnTo>
                      <a:lnTo>
                        <a:pt x="199" y="160"/>
                      </a:lnTo>
                      <a:lnTo>
                        <a:pt x="195" y="154"/>
                      </a:lnTo>
                      <a:lnTo>
                        <a:pt x="190" y="148"/>
                      </a:lnTo>
                      <a:lnTo>
                        <a:pt x="182" y="141"/>
                      </a:lnTo>
                      <a:lnTo>
                        <a:pt x="175" y="136"/>
                      </a:lnTo>
                      <a:lnTo>
                        <a:pt x="160" y="126"/>
                      </a:lnTo>
                      <a:lnTo>
                        <a:pt x="152" y="119"/>
                      </a:lnTo>
                      <a:lnTo>
                        <a:pt x="142" y="112"/>
                      </a:lnTo>
                      <a:lnTo>
                        <a:pt x="131" y="102"/>
                      </a:lnTo>
                      <a:lnTo>
                        <a:pt x="118" y="89"/>
                      </a:lnTo>
                      <a:lnTo>
                        <a:pt x="100" y="67"/>
                      </a:lnTo>
                      <a:lnTo>
                        <a:pt x="89" y="57"/>
                      </a:lnTo>
                      <a:lnTo>
                        <a:pt x="73" y="44"/>
                      </a:lnTo>
                      <a:lnTo>
                        <a:pt x="36" y="17"/>
                      </a:lnTo>
                      <a:lnTo>
                        <a:pt x="16" y="4"/>
                      </a:lnTo>
                      <a:lnTo>
                        <a:pt x="10" y="1"/>
                      </a:lnTo>
                      <a:lnTo>
                        <a:pt x="4" y="0"/>
                      </a:lnTo>
                      <a:lnTo>
                        <a:pt x="2" y="0"/>
                      </a:lnTo>
                      <a:lnTo>
                        <a:pt x="0" y="1"/>
                      </a:lnTo>
                      <a:lnTo>
                        <a:pt x="0" y="3"/>
                      </a:lnTo>
                      <a:lnTo>
                        <a:pt x="1" y="8"/>
                      </a:lnTo>
                      <a:lnTo>
                        <a:pt x="4" y="17"/>
                      </a:lnTo>
                      <a:lnTo>
                        <a:pt x="9" y="29"/>
                      </a:lnTo>
                      <a:lnTo>
                        <a:pt x="12" y="42"/>
                      </a:lnTo>
                      <a:lnTo>
                        <a:pt x="13" y="48"/>
                      </a:lnTo>
                      <a:lnTo>
                        <a:pt x="13" y="53"/>
                      </a:lnTo>
                      <a:lnTo>
                        <a:pt x="12" y="59"/>
                      </a:lnTo>
                      <a:lnTo>
                        <a:pt x="13" y="65"/>
                      </a:lnTo>
                      <a:lnTo>
                        <a:pt x="16" y="78"/>
                      </a:lnTo>
                      <a:lnTo>
                        <a:pt x="21" y="92"/>
                      </a:lnTo>
                      <a:lnTo>
                        <a:pt x="27" y="108"/>
                      </a:lnTo>
                      <a:lnTo>
                        <a:pt x="34" y="124"/>
                      </a:lnTo>
                      <a:lnTo>
                        <a:pt x="40" y="140"/>
                      </a:lnTo>
                      <a:lnTo>
                        <a:pt x="46" y="156"/>
                      </a:lnTo>
                      <a:lnTo>
                        <a:pt x="48" y="172"/>
                      </a:lnTo>
                      <a:lnTo>
                        <a:pt x="49" y="183"/>
                      </a:lnTo>
                      <a:lnTo>
                        <a:pt x="48" y="192"/>
                      </a:lnTo>
                      <a:lnTo>
                        <a:pt x="46" y="198"/>
                      </a:lnTo>
                      <a:lnTo>
                        <a:pt x="42" y="202"/>
                      </a:lnTo>
                      <a:lnTo>
                        <a:pt x="38" y="206"/>
                      </a:lnTo>
                      <a:lnTo>
                        <a:pt x="34" y="212"/>
                      </a:lnTo>
                      <a:lnTo>
                        <a:pt x="29" y="219"/>
                      </a:lnTo>
                      <a:lnTo>
                        <a:pt x="25" y="230"/>
                      </a:lnTo>
                      <a:lnTo>
                        <a:pt x="22" y="242"/>
                      </a:lnTo>
                      <a:lnTo>
                        <a:pt x="22" y="246"/>
                      </a:lnTo>
                      <a:lnTo>
                        <a:pt x="22" y="251"/>
                      </a:lnTo>
                      <a:lnTo>
                        <a:pt x="23" y="255"/>
                      </a:lnTo>
                      <a:lnTo>
                        <a:pt x="24" y="258"/>
                      </a:lnTo>
                      <a:lnTo>
                        <a:pt x="29" y="266"/>
                      </a:lnTo>
                      <a:lnTo>
                        <a:pt x="42" y="280"/>
                      </a:lnTo>
                      <a:lnTo>
                        <a:pt x="51" y="289"/>
                      </a:lnTo>
                      <a:lnTo>
                        <a:pt x="60" y="301"/>
                      </a:lnTo>
                      <a:lnTo>
                        <a:pt x="67" y="313"/>
                      </a:lnTo>
                      <a:lnTo>
                        <a:pt x="72" y="322"/>
                      </a:lnTo>
                      <a:lnTo>
                        <a:pt x="79" y="336"/>
                      </a:lnTo>
                      <a:lnTo>
                        <a:pt x="82" y="343"/>
                      </a:lnTo>
                      <a:lnTo>
                        <a:pt x="88" y="351"/>
                      </a:lnTo>
                      <a:lnTo>
                        <a:pt x="96" y="360"/>
                      </a:lnTo>
                      <a:lnTo>
                        <a:pt x="107" y="371"/>
                      </a:lnTo>
                      <a:lnTo>
                        <a:pt x="128" y="391"/>
                      </a:lnTo>
                      <a:lnTo>
                        <a:pt x="135" y="396"/>
                      </a:lnTo>
                      <a:lnTo>
                        <a:pt x="139" y="399"/>
                      </a:lnTo>
                      <a:lnTo>
                        <a:pt x="146" y="403"/>
                      </a:lnTo>
                      <a:lnTo>
                        <a:pt x="154" y="407"/>
                      </a:lnTo>
                      <a:lnTo>
                        <a:pt x="179" y="424"/>
                      </a:lnTo>
                      <a:lnTo>
                        <a:pt x="225" y="457"/>
                      </a:lnTo>
                      <a:lnTo>
                        <a:pt x="250" y="475"/>
                      </a:lnTo>
                      <a:lnTo>
                        <a:pt x="273" y="494"/>
                      </a:lnTo>
                      <a:lnTo>
                        <a:pt x="293" y="511"/>
                      </a:lnTo>
                      <a:lnTo>
                        <a:pt x="307" y="525"/>
                      </a:lnTo>
                      <a:lnTo>
                        <a:pt x="316" y="535"/>
                      </a:lnTo>
                      <a:lnTo>
                        <a:pt x="320" y="544"/>
                      </a:lnTo>
                      <a:lnTo>
                        <a:pt x="322" y="550"/>
                      </a:lnTo>
                      <a:lnTo>
                        <a:pt x="322" y="556"/>
                      </a:lnTo>
                      <a:lnTo>
                        <a:pt x="319" y="568"/>
                      </a:lnTo>
                      <a:lnTo>
                        <a:pt x="319" y="575"/>
                      </a:lnTo>
                      <a:lnTo>
                        <a:pt x="319" y="584"/>
                      </a:lnTo>
                      <a:lnTo>
                        <a:pt x="321" y="593"/>
                      </a:lnTo>
                      <a:lnTo>
                        <a:pt x="323" y="598"/>
                      </a:lnTo>
                      <a:lnTo>
                        <a:pt x="328" y="606"/>
                      </a:lnTo>
                      <a:lnTo>
                        <a:pt x="330" y="610"/>
                      </a:lnTo>
                      <a:lnTo>
                        <a:pt x="331" y="614"/>
                      </a:lnTo>
                      <a:lnTo>
                        <a:pt x="332" y="621"/>
                      </a:lnTo>
                      <a:lnTo>
                        <a:pt x="331" y="631"/>
                      </a:lnTo>
                      <a:lnTo>
                        <a:pt x="329" y="649"/>
                      </a:lnTo>
                      <a:lnTo>
                        <a:pt x="328" y="662"/>
                      </a:lnTo>
                      <a:lnTo>
                        <a:pt x="329" y="680"/>
                      </a:lnTo>
                      <a:lnTo>
                        <a:pt x="331" y="713"/>
                      </a:lnTo>
                      <a:lnTo>
                        <a:pt x="332" y="724"/>
                      </a:lnTo>
                      <a:lnTo>
                        <a:pt x="334" y="731"/>
                      </a:lnTo>
                      <a:lnTo>
                        <a:pt x="336" y="738"/>
                      </a:lnTo>
                      <a:lnTo>
                        <a:pt x="340" y="742"/>
                      </a:lnTo>
                      <a:lnTo>
                        <a:pt x="344" y="746"/>
                      </a:lnTo>
                      <a:lnTo>
                        <a:pt x="347" y="747"/>
                      </a:lnTo>
                      <a:lnTo>
                        <a:pt x="352" y="748"/>
                      </a:lnTo>
                      <a:lnTo>
                        <a:pt x="356" y="748"/>
                      </a:lnTo>
                      <a:lnTo>
                        <a:pt x="365" y="746"/>
                      </a:lnTo>
                      <a:lnTo>
                        <a:pt x="371" y="741"/>
                      </a:lnTo>
                      <a:lnTo>
                        <a:pt x="378" y="737"/>
                      </a:lnTo>
                      <a:lnTo>
                        <a:pt x="382" y="738"/>
                      </a:lnTo>
                      <a:lnTo>
                        <a:pt x="392" y="739"/>
                      </a:lnTo>
                      <a:lnTo>
                        <a:pt x="406" y="739"/>
                      </a:lnTo>
                      <a:lnTo>
                        <a:pt x="425" y="737"/>
                      </a:lnTo>
                      <a:lnTo>
                        <a:pt x="430" y="736"/>
                      </a:lnTo>
                      <a:lnTo>
                        <a:pt x="435" y="735"/>
                      </a:lnTo>
                      <a:lnTo>
                        <a:pt x="443" y="730"/>
                      </a:lnTo>
                      <a:lnTo>
                        <a:pt x="448" y="724"/>
                      </a:lnTo>
                      <a:lnTo>
                        <a:pt x="454" y="718"/>
                      </a:lnTo>
                      <a:lnTo>
                        <a:pt x="457" y="712"/>
                      </a:lnTo>
                      <a:lnTo>
                        <a:pt x="459" y="707"/>
                      </a:lnTo>
                      <a:lnTo>
                        <a:pt x="460" y="702"/>
                      </a:lnTo>
                      <a:lnTo>
                        <a:pt x="460" y="697"/>
                      </a:lnTo>
                      <a:lnTo>
                        <a:pt x="459" y="683"/>
                      </a:lnTo>
                      <a:lnTo>
                        <a:pt x="456" y="663"/>
                      </a:lnTo>
                      <a:lnTo>
                        <a:pt x="452" y="653"/>
                      </a:lnTo>
                      <a:lnTo>
                        <a:pt x="449" y="642"/>
                      </a:lnTo>
                      <a:lnTo>
                        <a:pt x="446" y="635"/>
                      </a:lnTo>
                      <a:lnTo>
                        <a:pt x="445" y="629"/>
                      </a:lnTo>
                      <a:lnTo>
                        <a:pt x="447" y="626"/>
                      </a:lnTo>
                      <a:lnTo>
                        <a:pt x="450" y="624"/>
                      </a:lnTo>
                      <a:lnTo>
                        <a:pt x="455" y="621"/>
                      </a:lnTo>
                      <a:lnTo>
                        <a:pt x="460" y="615"/>
                      </a:lnTo>
                      <a:lnTo>
                        <a:pt x="467" y="608"/>
                      </a:lnTo>
                      <a:lnTo>
                        <a:pt x="472" y="596"/>
                      </a:lnTo>
                      <a:lnTo>
                        <a:pt x="476" y="583"/>
                      </a:lnTo>
                      <a:lnTo>
                        <a:pt x="477" y="577"/>
                      </a:lnTo>
                      <a:lnTo>
                        <a:pt x="477" y="573"/>
                      </a:lnTo>
                      <a:lnTo>
                        <a:pt x="476" y="570"/>
                      </a:lnTo>
                      <a:lnTo>
                        <a:pt x="475" y="568"/>
                      </a:lnTo>
                      <a:lnTo>
                        <a:pt x="472" y="563"/>
                      </a:lnTo>
                      <a:lnTo>
                        <a:pt x="469" y="561"/>
                      </a:lnTo>
                      <a:lnTo>
                        <a:pt x="464" y="560"/>
                      </a:lnTo>
                      <a:lnTo>
                        <a:pt x="460" y="560"/>
                      </a:lnTo>
                      <a:lnTo>
                        <a:pt x="458" y="544"/>
                      </a:lnTo>
                      <a:lnTo>
                        <a:pt x="454" y="529"/>
                      </a:lnTo>
                      <a:lnTo>
                        <a:pt x="449" y="513"/>
                      </a:lnTo>
                      <a:lnTo>
                        <a:pt x="443" y="499"/>
                      </a:lnTo>
                      <a:lnTo>
                        <a:pt x="435" y="486"/>
                      </a:lnTo>
                      <a:lnTo>
                        <a:pt x="426" y="472"/>
                      </a:lnTo>
                      <a:lnTo>
                        <a:pt x="413" y="454"/>
                      </a:lnTo>
                      <a:lnTo>
                        <a:pt x="399" y="436"/>
                      </a:lnTo>
                      <a:lnTo>
                        <a:pt x="387" y="423"/>
                      </a:lnTo>
                      <a:lnTo>
                        <a:pt x="372" y="410"/>
                      </a:lnTo>
                      <a:lnTo>
                        <a:pt x="355" y="395"/>
                      </a:lnTo>
                      <a:lnTo>
                        <a:pt x="353" y="393"/>
                      </a:lnTo>
                      <a:lnTo>
                        <a:pt x="350" y="390"/>
                      </a:lnTo>
                      <a:lnTo>
                        <a:pt x="347" y="383"/>
                      </a:lnTo>
                      <a:lnTo>
                        <a:pt x="346" y="373"/>
                      </a:lnTo>
                      <a:lnTo>
                        <a:pt x="347" y="364"/>
                      </a:lnTo>
                      <a:lnTo>
                        <a:pt x="348" y="35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4" name="Freeform 123">
                  <a:extLst>
                    <a:ext uri="{FF2B5EF4-FFF2-40B4-BE49-F238E27FC236}">
                      <a16:creationId xmlns:a16="http://schemas.microsoft.com/office/drawing/2014/main" id="{5F4B672A-E383-C08A-DB78-C0631FB67541}"/>
                    </a:ext>
                  </a:extLst>
                </p:cNvPr>
                <p:cNvSpPr>
                  <a:spLocks/>
                </p:cNvSpPr>
                <p:nvPr/>
              </p:nvSpPr>
              <p:spPr bwMode="auto">
                <a:xfrm>
                  <a:off x="4257675" y="3565525"/>
                  <a:ext cx="142875" cy="71438"/>
                </a:xfrm>
                <a:custGeom>
                  <a:avLst/>
                  <a:gdLst>
                    <a:gd name="T0" fmla="*/ 606 w 630"/>
                    <a:gd name="T1" fmla="*/ 236 h 312"/>
                    <a:gd name="T2" fmla="*/ 596 w 630"/>
                    <a:gd name="T3" fmla="*/ 227 h 312"/>
                    <a:gd name="T4" fmla="*/ 583 w 630"/>
                    <a:gd name="T5" fmla="*/ 225 h 312"/>
                    <a:gd name="T6" fmla="*/ 563 w 630"/>
                    <a:gd name="T7" fmla="*/ 221 h 312"/>
                    <a:gd name="T8" fmla="*/ 535 w 630"/>
                    <a:gd name="T9" fmla="*/ 206 h 312"/>
                    <a:gd name="T10" fmla="*/ 502 w 630"/>
                    <a:gd name="T11" fmla="*/ 176 h 312"/>
                    <a:gd name="T12" fmla="*/ 468 w 630"/>
                    <a:gd name="T13" fmla="*/ 153 h 312"/>
                    <a:gd name="T14" fmla="*/ 450 w 630"/>
                    <a:gd name="T15" fmla="*/ 155 h 312"/>
                    <a:gd name="T16" fmla="*/ 417 w 630"/>
                    <a:gd name="T17" fmla="*/ 153 h 312"/>
                    <a:gd name="T18" fmla="*/ 399 w 630"/>
                    <a:gd name="T19" fmla="*/ 159 h 312"/>
                    <a:gd name="T20" fmla="*/ 383 w 630"/>
                    <a:gd name="T21" fmla="*/ 167 h 312"/>
                    <a:gd name="T22" fmla="*/ 361 w 630"/>
                    <a:gd name="T23" fmla="*/ 163 h 312"/>
                    <a:gd name="T24" fmla="*/ 338 w 630"/>
                    <a:gd name="T25" fmla="*/ 153 h 312"/>
                    <a:gd name="T26" fmla="*/ 309 w 630"/>
                    <a:gd name="T27" fmla="*/ 133 h 312"/>
                    <a:gd name="T28" fmla="*/ 279 w 630"/>
                    <a:gd name="T29" fmla="*/ 122 h 312"/>
                    <a:gd name="T30" fmla="*/ 249 w 630"/>
                    <a:gd name="T31" fmla="*/ 112 h 312"/>
                    <a:gd name="T32" fmla="*/ 212 w 630"/>
                    <a:gd name="T33" fmla="*/ 84 h 312"/>
                    <a:gd name="T34" fmla="*/ 173 w 630"/>
                    <a:gd name="T35" fmla="*/ 62 h 312"/>
                    <a:gd name="T36" fmla="*/ 149 w 630"/>
                    <a:gd name="T37" fmla="*/ 37 h 312"/>
                    <a:gd name="T38" fmla="*/ 123 w 630"/>
                    <a:gd name="T39" fmla="*/ 14 h 312"/>
                    <a:gd name="T40" fmla="*/ 105 w 630"/>
                    <a:gd name="T41" fmla="*/ 4 h 312"/>
                    <a:gd name="T42" fmla="*/ 83 w 630"/>
                    <a:gd name="T43" fmla="*/ 3 h 312"/>
                    <a:gd name="T44" fmla="*/ 64 w 630"/>
                    <a:gd name="T45" fmla="*/ 3 h 312"/>
                    <a:gd name="T46" fmla="*/ 37 w 630"/>
                    <a:gd name="T47" fmla="*/ 18 h 312"/>
                    <a:gd name="T48" fmla="*/ 7 w 630"/>
                    <a:gd name="T49" fmla="*/ 29 h 312"/>
                    <a:gd name="T50" fmla="*/ 1 w 630"/>
                    <a:gd name="T51" fmla="*/ 35 h 312"/>
                    <a:gd name="T52" fmla="*/ 1 w 630"/>
                    <a:gd name="T53" fmla="*/ 50 h 312"/>
                    <a:gd name="T54" fmla="*/ 5 w 630"/>
                    <a:gd name="T55" fmla="*/ 72 h 312"/>
                    <a:gd name="T56" fmla="*/ 13 w 630"/>
                    <a:gd name="T57" fmla="*/ 87 h 312"/>
                    <a:gd name="T58" fmla="*/ 39 w 630"/>
                    <a:gd name="T59" fmla="*/ 112 h 312"/>
                    <a:gd name="T60" fmla="*/ 65 w 630"/>
                    <a:gd name="T61" fmla="*/ 143 h 312"/>
                    <a:gd name="T62" fmla="*/ 84 w 630"/>
                    <a:gd name="T63" fmla="*/ 165 h 312"/>
                    <a:gd name="T64" fmla="*/ 106 w 630"/>
                    <a:gd name="T65" fmla="*/ 174 h 312"/>
                    <a:gd name="T66" fmla="*/ 159 w 630"/>
                    <a:gd name="T67" fmla="*/ 190 h 312"/>
                    <a:gd name="T68" fmla="*/ 186 w 630"/>
                    <a:gd name="T69" fmla="*/ 185 h 312"/>
                    <a:gd name="T70" fmla="*/ 233 w 630"/>
                    <a:gd name="T71" fmla="*/ 169 h 312"/>
                    <a:gd name="T72" fmla="*/ 251 w 630"/>
                    <a:gd name="T73" fmla="*/ 167 h 312"/>
                    <a:gd name="T74" fmla="*/ 262 w 630"/>
                    <a:gd name="T75" fmla="*/ 184 h 312"/>
                    <a:gd name="T76" fmla="*/ 286 w 630"/>
                    <a:gd name="T77" fmla="*/ 211 h 312"/>
                    <a:gd name="T78" fmla="*/ 312 w 630"/>
                    <a:gd name="T79" fmla="*/ 228 h 312"/>
                    <a:gd name="T80" fmla="*/ 348 w 630"/>
                    <a:gd name="T81" fmla="*/ 249 h 312"/>
                    <a:gd name="T82" fmla="*/ 398 w 630"/>
                    <a:gd name="T83" fmla="*/ 277 h 312"/>
                    <a:gd name="T84" fmla="*/ 473 w 630"/>
                    <a:gd name="T85" fmla="*/ 295 h 312"/>
                    <a:gd name="T86" fmla="*/ 501 w 630"/>
                    <a:gd name="T87" fmla="*/ 296 h 312"/>
                    <a:gd name="T88" fmla="*/ 518 w 630"/>
                    <a:gd name="T89" fmla="*/ 298 h 312"/>
                    <a:gd name="T90" fmla="*/ 524 w 630"/>
                    <a:gd name="T91" fmla="*/ 305 h 312"/>
                    <a:gd name="T92" fmla="*/ 536 w 630"/>
                    <a:gd name="T93" fmla="*/ 311 h 312"/>
                    <a:gd name="T94" fmla="*/ 570 w 630"/>
                    <a:gd name="T95" fmla="*/ 310 h 312"/>
                    <a:gd name="T96" fmla="*/ 622 w 630"/>
                    <a:gd name="T97" fmla="*/ 287 h 312"/>
                    <a:gd name="T98" fmla="*/ 630 w 630"/>
                    <a:gd name="T99" fmla="*/ 278 h 312"/>
                    <a:gd name="T100" fmla="*/ 626 w 630"/>
                    <a:gd name="T101" fmla="*/ 273 h 312"/>
                    <a:gd name="T102" fmla="*/ 611 w 630"/>
                    <a:gd name="T103" fmla="*/ 261 h 312"/>
                    <a:gd name="T104" fmla="*/ 607 w 630"/>
                    <a:gd name="T105" fmla="*/ 24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0" h="312">
                      <a:moveTo>
                        <a:pt x="607" y="244"/>
                      </a:moveTo>
                      <a:lnTo>
                        <a:pt x="607" y="240"/>
                      </a:lnTo>
                      <a:lnTo>
                        <a:pt x="606" y="236"/>
                      </a:lnTo>
                      <a:lnTo>
                        <a:pt x="605" y="234"/>
                      </a:lnTo>
                      <a:lnTo>
                        <a:pt x="601" y="229"/>
                      </a:lnTo>
                      <a:lnTo>
                        <a:pt x="596" y="227"/>
                      </a:lnTo>
                      <a:lnTo>
                        <a:pt x="592" y="225"/>
                      </a:lnTo>
                      <a:lnTo>
                        <a:pt x="588" y="225"/>
                      </a:lnTo>
                      <a:lnTo>
                        <a:pt x="583" y="225"/>
                      </a:lnTo>
                      <a:lnTo>
                        <a:pt x="581" y="225"/>
                      </a:lnTo>
                      <a:lnTo>
                        <a:pt x="575" y="224"/>
                      </a:lnTo>
                      <a:lnTo>
                        <a:pt x="563" y="221"/>
                      </a:lnTo>
                      <a:lnTo>
                        <a:pt x="548" y="213"/>
                      </a:lnTo>
                      <a:lnTo>
                        <a:pt x="540" y="209"/>
                      </a:lnTo>
                      <a:lnTo>
                        <a:pt x="535" y="206"/>
                      </a:lnTo>
                      <a:lnTo>
                        <a:pt x="524" y="196"/>
                      </a:lnTo>
                      <a:lnTo>
                        <a:pt x="512" y="184"/>
                      </a:lnTo>
                      <a:lnTo>
                        <a:pt x="502" y="176"/>
                      </a:lnTo>
                      <a:lnTo>
                        <a:pt x="489" y="167"/>
                      </a:lnTo>
                      <a:lnTo>
                        <a:pt x="477" y="158"/>
                      </a:lnTo>
                      <a:lnTo>
                        <a:pt x="468" y="153"/>
                      </a:lnTo>
                      <a:lnTo>
                        <a:pt x="463" y="151"/>
                      </a:lnTo>
                      <a:lnTo>
                        <a:pt x="460" y="151"/>
                      </a:lnTo>
                      <a:lnTo>
                        <a:pt x="450" y="155"/>
                      </a:lnTo>
                      <a:lnTo>
                        <a:pt x="442" y="155"/>
                      </a:lnTo>
                      <a:lnTo>
                        <a:pt x="430" y="155"/>
                      </a:lnTo>
                      <a:lnTo>
                        <a:pt x="417" y="153"/>
                      </a:lnTo>
                      <a:lnTo>
                        <a:pt x="409" y="155"/>
                      </a:lnTo>
                      <a:lnTo>
                        <a:pt x="403" y="157"/>
                      </a:lnTo>
                      <a:lnTo>
                        <a:pt x="399" y="159"/>
                      </a:lnTo>
                      <a:lnTo>
                        <a:pt x="392" y="164"/>
                      </a:lnTo>
                      <a:lnTo>
                        <a:pt x="389" y="165"/>
                      </a:lnTo>
                      <a:lnTo>
                        <a:pt x="383" y="167"/>
                      </a:lnTo>
                      <a:lnTo>
                        <a:pt x="375" y="167"/>
                      </a:lnTo>
                      <a:lnTo>
                        <a:pt x="369" y="164"/>
                      </a:lnTo>
                      <a:lnTo>
                        <a:pt x="361" y="163"/>
                      </a:lnTo>
                      <a:lnTo>
                        <a:pt x="353" y="160"/>
                      </a:lnTo>
                      <a:lnTo>
                        <a:pt x="346" y="157"/>
                      </a:lnTo>
                      <a:lnTo>
                        <a:pt x="338" y="153"/>
                      </a:lnTo>
                      <a:lnTo>
                        <a:pt x="324" y="143"/>
                      </a:lnTo>
                      <a:lnTo>
                        <a:pt x="317" y="137"/>
                      </a:lnTo>
                      <a:lnTo>
                        <a:pt x="309" y="133"/>
                      </a:lnTo>
                      <a:lnTo>
                        <a:pt x="300" y="130"/>
                      </a:lnTo>
                      <a:lnTo>
                        <a:pt x="293" y="126"/>
                      </a:lnTo>
                      <a:lnTo>
                        <a:pt x="279" y="122"/>
                      </a:lnTo>
                      <a:lnTo>
                        <a:pt x="264" y="119"/>
                      </a:lnTo>
                      <a:lnTo>
                        <a:pt x="256" y="117"/>
                      </a:lnTo>
                      <a:lnTo>
                        <a:pt x="249" y="112"/>
                      </a:lnTo>
                      <a:lnTo>
                        <a:pt x="230" y="96"/>
                      </a:lnTo>
                      <a:lnTo>
                        <a:pt x="221" y="89"/>
                      </a:lnTo>
                      <a:lnTo>
                        <a:pt x="212" y="84"/>
                      </a:lnTo>
                      <a:lnTo>
                        <a:pt x="193" y="73"/>
                      </a:lnTo>
                      <a:lnTo>
                        <a:pt x="183" y="68"/>
                      </a:lnTo>
                      <a:lnTo>
                        <a:pt x="173" y="62"/>
                      </a:lnTo>
                      <a:lnTo>
                        <a:pt x="166" y="56"/>
                      </a:lnTo>
                      <a:lnTo>
                        <a:pt x="159" y="48"/>
                      </a:lnTo>
                      <a:lnTo>
                        <a:pt x="149" y="37"/>
                      </a:lnTo>
                      <a:lnTo>
                        <a:pt x="143" y="30"/>
                      </a:lnTo>
                      <a:lnTo>
                        <a:pt x="135" y="22"/>
                      </a:lnTo>
                      <a:lnTo>
                        <a:pt x="123" y="14"/>
                      </a:lnTo>
                      <a:lnTo>
                        <a:pt x="117" y="8"/>
                      </a:lnTo>
                      <a:lnTo>
                        <a:pt x="110" y="5"/>
                      </a:lnTo>
                      <a:lnTo>
                        <a:pt x="105" y="4"/>
                      </a:lnTo>
                      <a:lnTo>
                        <a:pt x="100" y="3"/>
                      </a:lnTo>
                      <a:lnTo>
                        <a:pt x="89" y="3"/>
                      </a:lnTo>
                      <a:lnTo>
                        <a:pt x="83" y="3"/>
                      </a:lnTo>
                      <a:lnTo>
                        <a:pt x="77" y="2"/>
                      </a:lnTo>
                      <a:lnTo>
                        <a:pt x="69" y="0"/>
                      </a:lnTo>
                      <a:lnTo>
                        <a:pt x="64" y="3"/>
                      </a:lnTo>
                      <a:lnTo>
                        <a:pt x="57" y="5"/>
                      </a:lnTo>
                      <a:lnTo>
                        <a:pt x="52" y="9"/>
                      </a:lnTo>
                      <a:lnTo>
                        <a:pt x="37" y="18"/>
                      </a:lnTo>
                      <a:lnTo>
                        <a:pt x="28" y="21"/>
                      </a:lnTo>
                      <a:lnTo>
                        <a:pt x="17" y="24"/>
                      </a:lnTo>
                      <a:lnTo>
                        <a:pt x="7" y="29"/>
                      </a:lnTo>
                      <a:lnTo>
                        <a:pt x="5" y="31"/>
                      </a:lnTo>
                      <a:lnTo>
                        <a:pt x="2" y="33"/>
                      </a:lnTo>
                      <a:lnTo>
                        <a:pt x="1" y="35"/>
                      </a:lnTo>
                      <a:lnTo>
                        <a:pt x="0" y="38"/>
                      </a:lnTo>
                      <a:lnTo>
                        <a:pt x="0" y="44"/>
                      </a:lnTo>
                      <a:lnTo>
                        <a:pt x="1" y="50"/>
                      </a:lnTo>
                      <a:lnTo>
                        <a:pt x="3" y="58"/>
                      </a:lnTo>
                      <a:lnTo>
                        <a:pt x="5" y="65"/>
                      </a:lnTo>
                      <a:lnTo>
                        <a:pt x="5" y="72"/>
                      </a:lnTo>
                      <a:lnTo>
                        <a:pt x="6" y="75"/>
                      </a:lnTo>
                      <a:lnTo>
                        <a:pt x="7" y="80"/>
                      </a:lnTo>
                      <a:lnTo>
                        <a:pt x="13" y="87"/>
                      </a:lnTo>
                      <a:lnTo>
                        <a:pt x="20" y="95"/>
                      </a:lnTo>
                      <a:lnTo>
                        <a:pt x="29" y="102"/>
                      </a:lnTo>
                      <a:lnTo>
                        <a:pt x="39" y="112"/>
                      </a:lnTo>
                      <a:lnTo>
                        <a:pt x="49" y="121"/>
                      </a:lnTo>
                      <a:lnTo>
                        <a:pt x="57" y="132"/>
                      </a:lnTo>
                      <a:lnTo>
                        <a:pt x="65" y="143"/>
                      </a:lnTo>
                      <a:lnTo>
                        <a:pt x="70" y="153"/>
                      </a:lnTo>
                      <a:lnTo>
                        <a:pt x="77" y="160"/>
                      </a:lnTo>
                      <a:lnTo>
                        <a:pt x="84" y="165"/>
                      </a:lnTo>
                      <a:lnTo>
                        <a:pt x="91" y="170"/>
                      </a:lnTo>
                      <a:lnTo>
                        <a:pt x="98" y="172"/>
                      </a:lnTo>
                      <a:lnTo>
                        <a:pt x="106" y="174"/>
                      </a:lnTo>
                      <a:lnTo>
                        <a:pt x="123" y="178"/>
                      </a:lnTo>
                      <a:lnTo>
                        <a:pt x="144" y="186"/>
                      </a:lnTo>
                      <a:lnTo>
                        <a:pt x="159" y="190"/>
                      </a:lnTo>
                      <a:lnTo>
                        <a:pt x="166" y="190"/>
                      </a:lnTo>
                      <a:lnTo>
                        <a:pt x="175" y="188"/>
                      </a:lnTo>
                      <a:lnTo>
                        <a:pt x="186" y="185"/>
                      </a:lnTo>
                      <a:lnTo>
                        <a:pt x="198" y="181"/>
                      </a:lnTo>
                      <a:lnTo>
                        <a:pt x="222" y="172"/>
                      </a:lnTo>
                      <a:lnTo>
                        <a:pt x="233" y="169"/>
                      </a:lnTo>
                      <a:lnTo>
                        <a:pt x="242" y="167"/>
                      </a:lnTo>
                      <a:lnTo>
                        <a:pt x="247" y="165"/>
                      </a:lnTo>
                      <a:lnTo>
                        <a:pt x="251" y="167"/>
                      </a:lnTo>
                      <a:lnTo>
                        <a:pt x="254" y="169"/>
                      </a:lnTo>
                      <a:lnTo>
                        <a:pt x="256" y="172"/>
                      </a:lnTo>
                      <a:lnTo>
                        <a:pt x="262" y="184"/>
                      </a:lnTo>
                      <a:lnTo>
                        <a:pt x="268" y="193"/>
                      </a:lnTo>
                      <a:lnTo>
                        <a:pt x="276" y="201"/>
                      </a:lnTo>
                      <a:lnTo>
                        <a:pt x="286" y="211"/>
                      </a:lnTo>
                      <a:lnTo>
                        <a:pt x="296" y="218"/>
                      </a:lnTo>
                      <a:lnTo>
                        <a:pt x="304" y="224"/>
                      </a:lnTo>
                      <a:lnTo>
                        <a:pt x="312" y="228"/>
                      </a:lnTo>
                      <a:lnTo>
                        <a:pt x="328" y="237"/>
                      </a:lnTo>
                      <a:lnTo>
                        <a:pt x="337" y="242"/>
                      </a:lnTo>
                      <a:lnTo>
                        <a:pt x="348" y="249"/>
                      </a:lnTo>
                      <a:lnTo>
                        <a:pt x="375" y="269"/>
                      </a:lnTo>
                      <a:lnTo>
                        <a:pt x="383" y="273"/>
                      </a:lnTo>
                      <a:lnTo>
                        <a:pt x="398" y="277"/>
                      </a:lnTo>
                      <a:lnTo>
                        <a:pt x="433" y="286"/>
                      </a:lnTo>
                      <a:lnTo>
                        <a:pt x="453" y="290"/>
                      </a:lnTo>
                      <a:lnTo>
                        <a:pt x="473" y="295"/>
                      </a:lnTo>
                      <a:lnTo>
                        <a:pt x="489" y="296"/>
                      </a:lnTo>
                      <a:lnTo>
                        <a:pt x="496" y="297"/>
                      </a:lnTo>
                      <a:lnTo>
                        <a:pt x="501" y="296"/>
                      </a:lnTo>
                      <a:lnTo>
                        <a:pt x="509" y="296"/>
                      </a:lnTo>
                      <a:lnTo>
                        <a:pt x="514" y="297"/>
                      </a:lnTo>
                      <a:lnTo>
                        <a:pt x="518" y="298"/>
                      </a:lnTo>
                      <a:lnTo>
                        <a:pt x="522" y="300"/>
                      </a:lnTo>
                      <a:lnTo>
                        <a:pt x="523" y="303"/>
                      </a:lnTo>
                      <a:lnTo>
                        <a:pt x="524" y="305"/>
                      </a:lnTo>
                      <a:lnTo>
                        <a:pt x="524" y="308"/>
                      </a:lnTo>
                      <a:lnTo>
                        <a:pt x="529" y="310"/>
                      </a:lnTo>
                      <a:lnTo>
                        <a:pt x="536" y="311"/>
                      </a:lnTo>
                      <a:lnTo>
                        <a:pt x="544" y="312"/>
                      </a:lnTo>
                      <a:lnTo>
                        <a:pt x="556" y="312"/>
                      </a:lnTo>
                      <a:lnTo>
                        <a:pt x="570" y="310"/>
                      </a:lnTo>
                      <a:lnTo>
                        <a:pt x="588" y="304"/>
                      </a:lnTo>
                      <a:lnTo>
                        <a:pt x="607" y="296"/>
                      </a:lnTo>
                      <a:lnTo>
                        <a:pt x="622" y="287"/>
                      </a:lnTo>
                      <a:lnTo>
                        <a:pt x="627" y="284"/>
                      </a:lnTo>
                      <a:lnTo>
                        <a:pt x="629" y="280"/>
                      </a:lnTo>
                      <a:lnTo>
                        <a:pt x="630" y="278"/>
                      </a:lnTo>
                      <a:lnTo>
                        <a:pt x="630" y="276"/>
                      </a:lnTo>
                      <a:lnTo>
                        <a:pt x="628" y="274"/>
                      </a:lnTo>
                      <a:lnTo>
                        <a:pt x="626" y="273"/>
                      </a:lnTo>
                      <a:lnTo>
                        <a:pt x="619" y="269"/>
                      </a:lnTo>
                      <a:lnTo>
                        <a:pt x="613" y="264"/>
                      </a:lnTo>
                      <a:lnTo>
                        <a:pt x="611" y="261"/>
                      </a:lnTo>
                      <a:lnTo>
                        <a:pt x="608" y="258"/>
                      </a:lnTo>
                      <a:lnTo>
                        <a:pt x="606" y="253"/>
                      </a:lnTo>
                      <a:lnTo>
                        <a:pt x="607" y="249"/>
                      </a:lnTo>
                      <a:lnTo>
                        <a:pt x="607" y="244"/>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5" name="Freeform 124">
                  <a:extLst>
                    <a:ext uri="{FF2B5EF4-FFF2-40B4-BE49-F238E27FC236}">
                      <a16:creationId xmlns:a16="http://schemas.microsoft.com/office/drawing/2014/main" id="{06DC7716-1F64-9223-2920-69D0C9670214}"/>
                    </a:ext>
                  </a:extLst>
                </p:cNvPr>
                <p:cNvSpPr>
                  <a:spLocks/>
                </p:cNvSpPr>
                <p:nvPr/>
              </p:nvSpPr>
              <p:spPr bwMode="auto">
                <a:xfrm>
                  <a:off x="3838575" y="3228975"/>
                  <a:ext cx="68263" cy="34925"/>
                </a:xfrm>
                <a:custGeom>
                  <a:avLst/>
                  <a:gdLst>
                    <a:gd name="T0" fmla="*/ 267 w 301"/>
                    <a:gd name="T1" fmla="*/ 61 h 154"/>
                    <a:gd name="T2" fmla="*/ 253 w 301"/>
                    <a:gd name="T3" fmla="*/ 52 h 154"/>
                    <a:gd name="T4" fmla="*/ 240 w 301"/>
                    <a:gd name="T5" fmla="*/ 49 h 154"/>
                    <a:gd name="T6" fmla="*/ 219 w 301"/>
                    <a:gd name="T7" fmla="*/ 49 h 154"/>
                    <a:gd name="T8" fmla="*/ 209 w 301"/>
                    <a:gd name="T9" fmla="*/ 45 h 154"/>
                    <a:gd name="T10" fmla="*/ 187 w 301"/>
                    <a:gd name="T11" fmla="*/ 29 h 154"/>
                    <a:gd name="T12" fmla="*/ 180 w 301"/>
                    <a:gd name="T13" fmla="*/ 23 h 154"/>
                    <a:gd name="T14" fmla="*/ 156 w 301"/>
                    <a:gd name="T15" fmla="*/ 13 h 154"/>
                    <a:gd name="T16" fmla="*/ 130 w 301"/>
                    <a:gd name="T17" fmla="*/ 5 h 154"/>
                    <a:gd name="T18" fmla="*/ 98 w 301"/>
                    <a:gd name="T19" fmla="*/ 0 h 154"/>
                    <a:gd name="T20" fmla="*/ 85 w 301"/>
                    <a:gd name="T21" fmla="*/ 1 h 154"/>
                    <a:gd name="T22" fmla="*/ 83 w 301"/>
                    <a:gd name="T23" fmla="*/ 10 h 154"/>
                    <a:gd name="T24" fmla="*/ 78 w 301"/>
                    <a:gd name="T25" fmla="*/ 14 h 154"/>
                    <a:gd name="T26" fmla="*/ 69 w 301"/>
                    <a:gd name="T27" fmla="*/ 19 h 154"/>
                    <a:gd name="T28" fmla="*/ 66 w 301"/>
                    <a:gd name="T29" fmla="*/ 28 h 154"/>
                    <a:gd name="T30" fmla="*/ 63 w 301"/>
                    <a:gd name="T31" fmla="*/ 39 h 154"/>
                    <a:gd name="T32" fmla="*/ 54 w 301"/>
                    <a:gd name="T33" fmla="*/ 49 h 154"/>
                    <a:gd name="T34" fmla="*/ 43 w 301"/>
                    <a:gd name="T35" fmla="*/ 55 h 154"/>
                    <a:gd name="T36" fmla="*/ 20 w 301"/>
                    <a:gd name="T37" fmla="*/ 64 h 154"/>
                    <a:gd name="T38" fmla="*/ 7 w 301"/>
                    <a:gd name="T39" fmla="*/ 73 h 154"/>
                    <a:gd name="T40" fmla="*/ 0 w 301"/>
                    <a:gd name="T41" fmla="*/ 81 h 154"/>
                    <a:gd name="T42" fmla="*/ 4 w 301"/>
                    <a:gd name="T43" fmla="*/ 88 h 154"/>
                    <a:gd name="T44" fmla="*/ 13 w 301"/>
                    <a:gd name="T45" fmla="*/ 94 h 154"/>
                    <a:gd name="T46" fmla="*/ 19 w 301"/>
                    <a:gd name="T47" fmla="*/ 108 h 154"/>
                    <a:gd name="T48" fmla="*/ 23 w 301"/>
                    <a:gd name="T49" fmla="*/ 124 h 154"/>
                    <a:gd name="T50" fmla="*/ 31 w 301"/>
                    <a:gd name="T51" fmla="*/ 131 h 154"/>
                    <a:gd name="T52" fmla="*/ 42 w 301"/>
                    <a:gd name="T53" fmla="*/ 143 h 154"/>
                    <a:gd name="T54" fmla="*/ 50 w 301"/>
                    <a:gd name="T55" fmla="*/ 150 h 154"/>
                    <a:gd name="T56" fmla="*/ 57 w 301"/>
                    <a:gd name="T57" fmla="*/ 153 h 154"/>
                    <a:gd name="T58" fmla="*/ 71 w 301"/>
                    <a:gd name="T59" fmla="*/ 152 h 154"/>
                    <a:gd name="T60" fmla="*/ 94 w 301"/>
                    <a:gd name="T61" fmla="*/ 144 h 154"/>
                    <a:gd name="T62" fmla="*/ 109 w 301"/>
                    <a:gd name="T63" fmla="*/ 142 h 154"/>
                    <a:gd name="T64" fmla="*/ 125 w 301"/>
                    <a:gd name="T65" fmla="*/ 136 h 154"/>
                    <a:gd name="T66" fmla="*/ 144 w 301"/>
                    <a:gd name="T67" fmla="*/ 124 h 154"/>
                    <a:gd name="T68" fmla="*/ 219 w 301"/>
                    <a:gd name="T69" fmla="*/ 131 h 154"/>
                    <a:gd name="T70" fmla="*/ 292 w 301"/>
                    <a:gd name="T71" fmla="*/ 8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154">
                      <a:moveTo>
                        <a:pt x="280" y="73"/>
                      </a:moveTo>
                      <a:lnTo>
                        <a:pt x="267" y="61"/>
                      </a:lnTo>
                      <a:lnTo>
                        <a:pt x="259" y="56"/>
                      </a:lnTo>
                      <a:lnTo>
                        <a:pt x="253" y="52"/>
                      </a:lnTo>
                      <a:lnTo>
                        <a:pt x="246" y="50"/>
                      </a:lnTo>
                      <a:lnTo>
                        <a:pt x="240" y="49"/>
                      </a:lnTo>
                      <a:lnTo>
                        <a:pt x="229" y="49"/>
                      </a:lnTo>
                      <a:lnTo>
                        <a:pt x="219" y="49"/>
                      </a:lnTo>
                      <a:lnTo>
                        <a:pt x="215" y="48"/>
                      </a:lnTo>
                      <a:lnTo>
                        <a:pt x="209" y="45"/>
                      </a:lnTo>
                      <a:lnTo>
                        <a:pt x="197" y="37"/>
                      </a:lnTo>
                      <a:lnTo>
                        <a:pt x="187" y="29"/>
                      </a:lnTo>
                      <a:lnTo>
                        <a:pt x="184" y="26"/>
                      </a:lnTo>
                      <a:lnTo>
                        <a:pt x="180" y="23"/>
                      </a:lnTo>
                      <a:lnTo>
                        <a:pt x="166" y="16"/>
                      </a:lnTo>
                      <a:lnTo>
                        <a:pt x="156" y="13"/>
                      </a:lnTo>
                      <a:lnTo>
                        <a:pt x="144" y="9"/>
                      </a:lnTo>
                      <a:lnTo>
                        <a:pt x="130" y="5"/>
                      </a:lnTo>
                      <a:lnTo>
                        <a:pt x="113" y="2"/>
                      </a:lnTo>
                      <a:lnTo>
                        <a:pt x="98" y="0"/>
                      </a:lnTo>
                      <a:lnTo>
                        <a:pt x="90" y="0"/>
                      </a:lnTo>
                      <a:lnTo>
                        <a:pt x="85" y="1"/>
                      </a:lnTo>
                      <a:lnTo>
                        <a:pt x="83" y="3"/>
                      </a:lnTo>
                      <a:lnTo>
                        <a:pt x="83" y="10"/>
                      </a:lnTo>
                      <a:lnTo>
                        <a:pt x="82" y="12"/>
                      </a:lnTo>
                      <a:lnTo>
                        <a:pt x="78" y="14"/>
                      </a:lnTo>
                      <a:lnTo>
                        <a:pt x="72" y="16"/>
                      </a:lnTo>
                      <a:lnTo>
                        <a:pt x="69" y="19"/>
                      </a:lnTo>
                      <a:lnTo>
                        <a:pt x="67" y="24"/>
                      </a:lnTo>
                      <a:lnTo>
                        <a:pt x="66" y="28"/>
                      </a:lnTo>
                      <a:lnTo>
                        <a:pt x="65" y="34"/>
                      </a:lnTo>
                      <a:lnTo>
                        <a:pt x="63" y="39"/>
                      </a:lnTo>
                      <a:lnTo>
                        <a:pt x="59" y="44"/>
                      </a:lnTo>
                      <a:lnTo>
                        <a:pt x="54" y="49"/>
                      </a:lnTo>
                      <a:lnTo>
                        <a:pt x="49" y="53"/>
                      </a:lnTo>
                      <a:lnTo>
                        <a:pt x="43" y="55"/>
                      </a:lnTo>
                      <a:lnTo>
                        <a:pt x="32" y="60"/>
                      </a:lnTo>
                      <a:lnTo>
                        <a:pt x="20" y="64"/>
                      </a:lnTo>
                      <a:lnTo>
                        <a:pt x="14" y="67"/>
                      </a:lnTo>
                      <a:lnTo>
                        <a:pt x="7" y="73"/>
                      </a:lnTo>
                      <a:lnTo>
                        <a:pt x="2" y="78"/>
                      </a:lnTo>
                      <a:lnTo>
                        <a:pt x="0" y="81"/>
                      </a:lnTo>
                      <a:lnTo>
                        <a:pt x="1" y="85"/>
                      </a:lnTo>
                      <a:lnTo>
                        <a:pt x="4" y="88"/>
                      </a:lnTo>
                      <a:lnTo>
                        <a:pt x="8" y="91"/>
                      </a:lnTo>
                      <a:lnTo>
                        <a:pt x="13" y="94"/>
                      </a:lnTo>
                      <a:lnTo>
                        <a:pt x="16" y="101"/>
                      </a:lnTo>
                      <a:lnTo>
                        <a:pt x="19" y="108"/>
                      </a:lnTo>
                      <a:lnTo>
                        <a:pt x="21" y="120"/>
                      </a:lnTo>
                      <a:lnTo>
                        <a:pt x="23" y="124"/>
                      </a:lnTo>
                      <a:lnTo>
                        <a:pt x="25" y="126"/>
                      </a:lnTo>
                      <a:lnTo>
                        <a:pt x="31" y="131"/>
                      </a:lnTo>
                      <a:lnTo>
                        <a:pt x="36" y="136"/>
                      </a:lnTo>
                      <a:lnTo>
                        <a:pt x="42" y="143"/>
                      </a:lnTo>
                      <a:lnTo>
                        <a:pt x="46" y="147"/>
                      </a:lnTo>
                      <a:lnTo>
                        <a:pt x="50" y="150"/>
                      </a:lnTo>
                      <a:lnTo>
                        <a:pt x="53" y="152"/>
                      </a:lnTo>
                      <a:lnTo>
                        <a:pt x="57" y="153"/>
                      </a:lnTo>
                      <a:lnTo>
                        <a:pt x="65" y="154"/>
                      </a:lnTo>
                      <a:lnTo>
                        <a:pt x="71" y="152"/>
                      </a:lnTo>
                      <a:lnTo>
                        <a:pt x="87" y="146"/>
                      </a:lnTo>
                      <a:lnTo>
                        <a:pt x="94" y="144"/>
                      </a:lnTo>
                      <a:lnTo>
                        <a:pt x="102" y="143"/>
                      </a:lnTo>
                      <a:lnTo>
                        <a:pt x="109" y="142"/>
                      </a:lnTo>
                      <a:lnTo>
                        <a:pt x="117" y="140"/>
                      </a:lnTo>
                      <a:lnTo>
                        <a:pt x="125" y="136"/>
                      </a:lnTo>
                      <a:lnTo>
                        <a:pt x="132" y="131"/>
                      </a:lnTo>
                      <a:lnTo>
                        <a:pt x="144" y="124"/>
                      </a:lnTo>
                      <a:lnTo>
                        <a:pt x="148" y="119"/>
                      </a:lnTo>
                      <a:lnTo>
                        <a:pt x="219" y="131"/>
                      </a:lnTo>
                      <a:lnTo>
                        <a:pt x="301" y="96"/>
                      </a:lnTo>
                      <a:lnTo>
                        <a:pt x="292" y="85"/>
                      </a:lnTo>
                      <a:lnTo>
                        <a:pt x="280" y="7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6" name="Freeform 125">
                  <a:extLst>
                    <a:ext uri="{FF2B5EF4-FFF2-40B4-BE49-F238E27FC236}">
                      <a16:creationId xmlns:a16="http://schemas.microsoft.com/office/drawing/2014/main" id="{E92D8D48-F21D-E9C6-F5C8-FDCA882AEAC5}"/>
                    </a:ext>
                  </a:extLst>
                </p:cNvPr>
                <p:cNvSpPr>
                  <a:spLocks/>
                </p:cNvSpPr>
                <p:nvPr/>
              </p:nvSpPr>
              <p:spPr bwMode="auto">
                <a:xfrm>
                  <a:off x="3427413" y="2762250"/>
                  <a:ext cx="100013" cy="76200"/>
                </a:xfrm>
                <a:custGeom>
                  <a:avLst/>
                  <a:gdLst>
                    <a:gd name="T0" fmla="*/ 399 w 437"/>
                    <a:gd name="T1" fmla="*/ 225 h 340"/>
                    <a:gd name="T2" fmla="*/ 371 w 437"/>
                    <a:gd name="T3" fmla="*/ 228 h 340"/>
                    <a:gd name="T4" fmla="*/ 344 w 437"/>
                    <a:gd name="T5" fmla="*/ 236 h 340"/>
                    <a:gd name="T6" fmla="*/ 330 w 437"/>
                    <a:gd name="T7" fmla="*/ 231 h 340"/>
                    <a:gd name="T8" fmla="*/ 301 w 437"/>
                    <a:gd name="T9" fmla="*/ 208 h 340"/>
                    <a:gd name="T10" fmla="*/ 271 w 437"/>
                    <a:gd name="T11" fmla="*/ 177 h 340"/>
                    <a:gd name="T12" fmla="*/ 264 w 437"/>
                    <a:gd name="T13" fmla="*/ 158 h 340"/>
                    <a:gd name="T14" fmla="*/ 260 w 437"/>
                    <a:gd name="T15" fmla="*/ 114 h 340"/>
                    <a:gd name="T16" fmla="*/ 249 w 437"/>
                    <a:gd name="T17" fmla="*/ 100 h 340"/>
                    <a:gd name="T18" fmla="*/ 224 w 437"/>
                    <a:gd name="T19" fmla="*/ 95 h 340"/>
                    <a:gd name="T20" fmla="*/ 192 w 437"/>
                    <a:gd name="T21" fmla="*/ 92 h 340"/>
                    <a:gd name="T22" fmla="*/ 172 w 437"/>
                    <a:gd name="T23" fmla="*/ 83 h 340"/>
                    <a:gd name="T24" fmla="*/ 141 w 437"/>
                    <a:gd name="T25" fmla="*/ 62 h 340"/>
                    <a:gd name="T26" fmla="*/ 102 w 437"/>
                    <a:gd name="T27" fmla="*/ 40 h 340"/>
                    <a:gd name="T28" fmla="*/ 48 w 437"/>
                    <a:gd name="T29" fmla="*/ 0 h 340"/>
                    <a:gd name="T30" fmla="*/ 53 w 437"/>
                    <a:gd name="T31" fmla="*/ 35 h 340"/>
                    <a:gd name="T32" fmla="*/ 50 w 437"/>
                    <a:gd name="T33" fmla="*/ 57 h 340"/>
                    <a:gd name="T34" fmla="*/ 35 w 437"/>
                    <a:gd name="T35" fmla="*/ 65 h 340"/>
                    <a:gd name="T36" fmla="*/ 11 w 437"/>
                    <a:gd name="T37" fmla="*/ 77 h 340"/>
                    <a:gd name="T38" fmla="*/ 2 w 437"/>
                    <a:gd name="T39" fmla="*/ 88 h 340"/>
                    <a:gd name="T40" fmla="*/ 1 w 437"/>
                    <a:gd name="T41" fmla="*/ 106 h 340"/>
                    <a:gd name="T42" fmla="*/ 9 w 437"/>
                    <a:gd name="T43" fmla="*/ 145 h 340"/>
                    <a:gd name="T44" fmla="*/ 23 w 437"/>
                    <a:gd name="T45" fmla="*/ 173 h 340"/>
                    <a:gd name="T46" fmla="*/ 44 w 437"/>
                    <a:gd name="T47" fmla="*/ 196 h 340"/>
                    <a:gd name="T48" fmla="*/ 65 w 437"/>
                    <a:gd name="T49" fmla="*/ 211 h 340"/>
                    <a:gd name="T50" fmla="*/ 71 w 437"/>
                    <a:gd name="T51" fmla="*/ 221 h 340"/>
                    <a:gd name="T52" fmla="*/ 60 w 437"/>
                    <a:gd name="T53" fmla="*/ 236 h 340"/>
                    <a:gd name="T54" fmla="*/ 26 w 437"/>
                    <a:gd name="T55" fmla="*/ 257 h 340"/>
                    <a:gd name="T56" fmla="*/ 23 w 437"/>
                    <a:gd name="T57" fmla="*/ 264 h 340"/>
                    <a:gd name="T58" fmla="*/ 59 w 437"/>
                    <a:gd name="T59" fmla="*/ 278 h 340"/>
                    <a:gd name="T60" fmla="*/ 118 w 437"/>
                    <a:gd name="T61" fmla="*/ 294 h 340"/>
                    <a:gd name="T62" fmla="*/ 142 w 437"/>
                    <a:gd name="T63" fmla="*/ 314 h 340"/>
                    <a:gd name="T64" fmla="*/ 165 w 437"/>
                    <a:gd name="T65" fmla="*/ 328 h 340"/>
                    <a:gd name="T66" fmla="*/ 204 w 437"/>
                    <a:gd name="T67" fmla="*/ 334 h 340"/>
                    <a:gd name="T68" fmla="*/ 241 w 437"/>
                    <a:gd name="T69" fmla="*/ 339 h 340"/>
                    <a:gd name="T70" fmla="*/ 248 w 437"/>
                    <a:gd name="T71" fmla="*/ 333 h 340"/>
                    <a:gd name="T72" fmla="*/ 248 w 437"/>
                    <a:gd name="T73" fmla="*/ 323 h 340"/>
                    <a:gd name="T74" fmla="*/ 231 w 437"/>
                    <a:gd name="T75" fmla="*/ 303 h 340"/>
                    <a:gd name="T76" fmla="*/ 236 w 437"/>
                    <a:gd name="T77" fmla="*/ 301 h 340"/>
                    <a:gd name="T78" fmla="*/ 299 w 437"/>
                    <a:gd name="T79" fmla="*/ 312 h 340"/>
                    <a:gd name="T80" fmla="*/ 360 w 437"/>
                    <a:gd name="T81" fmla="*/ 330 h 340"/>
                    <a:gd name="T82" fmla="*/ 378 w 437"/>
                    <a:gd name="T83" fmla="*/ 330 h 340"/>
                    <a:gd name="T84" fmla="*/ 382 w 437"/>
                    <a:gd name="T85" fmla="*/ 323 h 340"/>
                    <a:gd name="T86" fmla="*/ 381 w 437"/>
                    <a:gd name="T87" fmla="*/ 314 h 340"/>
                    <a:gd name="T88" fmla="*/ 403 w 437"/>
                    <a:gd name="T89" fmla="*/ 299 h 340"/>
                    <a:gd name="T90" fmla="*/ 419 w 437"/>
                    <a:gd name="T91" fmla="*/ 283 h 340"/>
                    <a:gd name="T92" fmla="*/ 430 w 437"/>
                    <a:gd name="T93" fmla="*/ 257 h 340"/>
                    <a:gd name="T94" fmla="*/ 433 w 437"/>
                    <a:gd name="T95" fmla="*/ 23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7" h="340">
                      <a:moveTo>
                        <a:pt x="423" y="229"/>
                      </a:moveTo>
                      <a:lnTo>
                        <a:pt x="409" y="226"/>
                      </a:lnTo>
                      <a:lnTo>
                        <a:pt x="399" y="225"/>
                      </a:lnTo>
                      <a:lnTo>
                        <a:pt x="390" y="224"/>
                      </a:lnTo>
                      <a:lnTo>
                        <a:pt x="380" y="225"/>
                      </a:lnTo>
                      <a:lnTo>
                        <a:pt x="371" y="228"/>
                      </a:lnTo>
                      <a:lnTo>
                        <a:pt x="356" y="235"/>
                      </a:lnTo>
                      <a:lnTo>
                        <a:pt x="348" y="236"/>
                      </a:lnTo>
                      <a:lnTo>
                        <a:pt x="344" y="236"/>
                      </a:lnTo>
                      <a:lnTo>
                        <a:pt x="340" y="236"/>
                      </a:lnTo>
                      <a:lnTo>
                        <a:pt x="335" y="234"/>
                      </a:lnTo>
                      <a:lnTo>
                        <a:pt x="330" y="231"/>
                      </a:lnTo>
                      <a:lnTo>
                        <a:pt x="325" y="228"/>
                      </a:lnTo>
                      <a:lnTo>
                        <a:pt x="319" y="224"/>
                      </a:lnTo>
                      <a:lnTo>
                        <a:pt x="301" y="208"/>
                      </a:lnTo>
                      <a:lnTo>
                        <a:pt x="290" y="198"/>
                      </a:lnTo>
                      <a:lnTo>
                        <a:pt x="281" y="188"/>
                      </a:lnTo>
                      <a:lnTo>
                        <a:pt x="271" y="177"/>
                      </a:lnTo>
                      <a:lnTo>
                        <a:pt x="269" y="173"/>
                      </a:lnTo>
                      <a:lnTo>
                        <a:pt x="267" y="168"/>
                      </a:lnTo>
                      <a:lnTo>
                        <a:pt x="264" y="158"/>
                      </a:lnTo>
                      <a:lnTo>
                        <a:pt x="262" y="146"/>
                      </a:lnTo>
                      <a:lnTo>
                        <a:pt x="261" y="134"/>
                      </a:lnTo>
                      <a:lnTo>
                        <a:pt x="260" y="114"/>
                      </a:lnTo>
                      <a:lnTo>
                        <a:pt x="261" y="106"/>
                      </a:lnTo>
                      <a:lnTo>
                        <a:pt x="257" y="104"/>
                      </a:lnTo>
                      <a:lnTo>
                        <a:pt x="249" y="100"/>
                      </a:lnTo>
                      <a:lnTo>
                        <a:pt x="242" y="98"/>
                      </a:lnTo>
                      <a:lnTo>
                        <a:pt x="233" y="96"/>
                      </a:lnTo>
                      <a:lnTo>
                        <a:pt x="224" y="95"/>
                      </a:lnTo>
                      <a:lnTo>
                        <a:pt x="213" y="95"/>
                      </a:lnTo>
                      <a:lnTo>
                        <a:pt x="202" y="94"/>
                      </a:lnTo>
                      <a:lnTo>
                        <a:pt x="192" y="92"/>
                      </a:lnTo>
                      <a:lnTo>
                        <a:pt x="185" y="90"/>
                      </a:lnTo>
                      <a:lnTo>
                        <a:pt x="178" y="87"/>
                      </a:lnTo>
                      <a:lnTo>
                        <a:pt x="172" y="83"/>
                      </a:lnTo>
                      <a:lnTo>
                        <a:pt x="165" y="79"/>
                      </a:lnTo>
                      <a:lnTo>
                        <a:pt x="154" y="71"/>
                      </a:lnTo>
                      <a:lnTo>
                        <a:pt x="141" y="62"/>
                      </a:lnTo>
                      <a:lnTo>
                        <a:pt x="126" y="55"/>
                      </a:lnTo>
                      <a:lnTo>
                        <a:pt x="111" y="46"/>
                      </a:lnTo>
                      <a:lnTo>
                        <a:pt x="102" y="40"/>
                      </a:lnTo>
                      <a:lnTo>
                        <a:pt x="96" y="35"/>
                      </a:lnTo>
                      <a:lnTo>
                        <a:pt x="64" y="11"/>
                      </a:lnTo>
                      <a:lnTo>
                        <a:pt x="48" y="0"/>
                      </a:lnTo>
                      <a:lnTo>
                        <a:pt x="50" y="8"/>
                      </a:lnTo>
                      <a:lnTo>
                        <a:pt x="52" y="25"/>
                      </a:lnTo>
                      <a:lnTo>
                        <a:pt x="53" y="35"/>
                      </a:lnTo>
                      <a:lnTo>
                        <a:pt x="53" y="45"/>
                      </a:lnTo>
                      <a:lnTo>
                        <a:pt x="51" y="52"/>
                      </a:lnTo>
                      <a:lnTo>
                        <a:pt x="50" y="57"/>
                      </a:lnTo>
                      <a:lnTo>
                        <a:pt x="48" y="59"/>
                      </a:lnTo>
                      <a:lnTo>
                        <a:pt x="43" y="62"/>
                      </a:lnTo>
                      <a:lnTo>
                        <a:pt x="35" y="65"/>
                      </a:lnTo>
                      <a:lnTo>
                        <a:pt x="27" y="69"/>
                      </a:lnTo>
                      <a:lnTo>
                        <a:pt x="19" y="72"/>
                      </a:lnTo>
                      <a:lnTo>
                        <a:pt x="11" y="77"/>
                      </a:lnTo>
                      <a:lnTo>
                        <a:pt x="8" y="79"/>
                      </a:lnTo>
                      <a:lnTo>
                        <a:pt x="5" y="84"/>
                      </a:lnTo>
                      <a:lnTo>
                        <a:pt x="2" y="88"/>
                      </a:lnTo>
                      <a:lnTo>
                        <a:pt x="1" y="94"/>
                      </a:lnTo>
                      <a:lnTo>
                        <a:pt x="0" y="99"/>
                      </a:lnTo>
                      <a:lnTo>
                        <a:pt x="1" y="106"/>
                      </a:lnTo>
                      <a:lnTo>
                        <a:pt x="2" y="120"/>
                      </a:lnTo>
                      <a:lnTo>
                        <a:pt x="6" y="133"/>
                      </a:lnTo>
                      <a:lnTo>
                        <a:pt x="9" y="145"/>
                      </a:lnTo>
                      <a:lnTo>
                        <a:pt x="12" y="154"/>
                      </a:lnTo>
                      <a:lnTo>
                        <a:pt x="18" y="164"/>
                      </a:lnTo>
                      <a:lnTo>
                        <a:pt x="23" y="173"/>
                      </a:lnTo>
                      <a:lnTo>
                        <a:pt x="29" y="180"/>
                      </a:lnTo>
                      <a:lnTo>
                        <a:pt x="36" y="188"/>
                      </a:lnTo>
                      <a:lnTo>
                        <a:pt x="44" y="196"/>
                      </a:lnTo>
                      <a:lnTo>
                        <a:pt x="52" y="201"/>
                      </a:lnTo>
                      <a:lnTo>
                        <a:pt x="60" y="205"/>
                      </a:lnTo>
                      <a:lnTo>
                        <a:pt x="65" y="211"/>
                      </a:lnTo>
                      <a:lnTo>
                        <a:pt x="70" y="215"/>
                      </a:lnTo>
                      <a:lnTo>
                        <a:pt x="71" y="218"/>
                      </a:lnTo>
                      <a:lnTo>
                        <a:pt x="71" y="221"/>
                      </a:lnTo>
                      <a:lnTo>
                        <a:pt x="70" y="224"/>
                      </a:lnTo>
                      <a:lnTo>
                        <a:pt x="67" y="228"/>
                      </a:lnTo>
                      <a:lnTo>
                        <a:pt x="60" y="236"/>
                      </a:lnTo>
                      <a:lnTo>
                        <a:pt x="49" y="243"/>
                      </a:lnTo>
                      <a:lnTo>
                        <a:pt x="40" y="250"/>
                      </a:lnTo>
                      <a:lnTo>
                        <a:pt x="26" y="257"/>
                      </a:lnTo>
                      <a:lnTo>
                        <a:pt x="23" y="261"/>
                      </a:lnTo>
                      <a:lnTo>
                        <a:pt x="22" y="263"/>
                      </a:lnTo>
                      <a:lnTo>
                        <a:pt x="23" y="264"/>
                      </a:lnTo>
                      <a:lnTo>
                        <a:pt x="27" y="267"/>
                      </a:lnTo>
                      <a:lnTo>
                        <a:pt x="36" y="272"/>
                      </a:lnTo>
                      <a:lnTo>
                        <a:pt x="59" y="278"/>
                      </a:lnTo>
                      <a:lnTo>
                        <a:pt x="80" y="285"/>
                      </a:lnTo>
                      <a:lnTo>
                        <a:pt x="100" y="289"/>
                      </a:lnTo>
                      <a:lnTo>
                        <a:pt x="118" y="294"/>
                      </a:lnTo>
                      <a:lnTo>
                        <a:pt x="126" y="299"/>
                      </a:lnTo>
                      <a:lnTo>
                        <a:pt x="133" y="303"/>
                      </a:lnTo>
                      <a:lnTo>
                        <a:pt x="142" y="314"/>
                      </a:lnTo>
                      <a:lnTo>
                        <a:pt x="148" y="319"/>
                      </a:lnTo>
                      <a:lnTo>
                        <a:pt x="155" y="324"/>
                      </a:lnTo>
                      <a:lnTo>
                        <a:pt x="165" y="328"/>
                      </a:lnTo>
                      <a:lnTo>
                        <a:pt x="178" y="330"/>
                      </a:lnTo>
                      <a:lnTo>
                        <a:pt x="192" y="332"/>
                      </a:lnTo>
                      <a:lnTo>
                        <a:pt x="204" y="334"/>
                      </a:lnTo>
                      <a:lnTo>
                        <a:pt x="226" y="339"/>
                      </a:lnTo>
                      <a:lnTo>
                        <a:pt x="235" y="340"/>
                      </a:lnTo>
                      <a:lnTo>
                        <a:pt x="241" y="339"/>
                      </a:lnTo>
                      <a:lnTo>
                        <a:pt x="243" y="338"/>
                      </a:lnTo>
                      <a:lnTo>
                        <a:pt x="245" y="336"/>
                      </a:lnTo>
                      <a:lnTo>
                        <a:pt x="248" y="333"/>
                      </a:lnTo>
                      <a:lnTo>
                        <a:pt x="249" y="330"/>
                      </a:lnTo>
                      <a:lnTo>
                        <a:pt x="249" y="326"/>
                      </a:lnTo>
                      <a:lnTo>
                        <a:pt x="248" y="323"/>
                      </a:lnTo>
                      <a:lnTo>
                        <a:pt x="242" y="316"/>
                      </a:lnTo>
                      <a:lnTo>
                        <a:pt x="232" y="305"/>
                      </a:lnTo>
                      <a:lnTo>
                        <a:pt x="231" y="303"/>
                      </a:lnTo>
                      <a:lnTo>
                        <a:pt x="231" y="302"/>
                      </a:lnTo>
                      <a:lnTo>
                        <a:pt x="232" y="301"/>
                      </a:lnTo>
                      <a:lnTo>
                        <a:pt x="236" y="301"/>
                      </a:lnTo>
                      <a:lnTo>
                        <a:pt x="249" y="302"/>
                      </a:lnTo>
                      <a:lnTo>
                        <a:pt x="271" y="306"/>
                      </a:lnTo>
                      <a:lnTo>
                        <a:pt x="299" y="312"/>
                      </a:lnTo>
                      <a:lnTo>
                        <a:pt x="320" y="318"/>
                      </a:lnTo>
                      <a:lnTo>
                        <a:pt x="350" y="327"/>
                      </a:lnTo>
                      <a:lnTo>
                        <a:pt x="360" y="330"/>
                      </a:lnTo>
                      <a:lnTo>
                        <a:pt x="368" y="332"/>
                      </a:lnTo>
                      <a:lnTo>
                        <a:pt x="373" y="332"/>
                      </a:lnTo>
                      <a:lnTo>
                        <a:pt x="378" y="330"/>
                      </a:lnTo>
                      <a:lnTo>
                        <a:pt x="381" y="327"/>
                      </a:lnTo>
                      <a:lnTo>
                        <a:pt x="382" y="325"/>
                      </a:lnTo>
                      <a:lnTo>
                        <a:pt x="382" y="323"/>
                      </a:lnTo>
                      <a:lnTo>
                        <a:pt x="381" y="319"/>
                      </a:lnTo>
                      <a:lnTo>
                        <a:pt x="381" y="317"/>
                      </a:lnTo>
                      <a:lnTo>
                        <a:pt x="381" y="314"/>
                      </a:lnTo>
                      <a:lnTo>
                        <a:pt x="384" y="311"/>
                      </a:lnTo>
                      <a:lnTo>
                        <a:pt x="390" y="306"/>
                      </a:lnTo>
                      <a:lnTo>
                        <a:pt x="403" y="299"/>
                      </a:lnTo>
                      <a:lnTo>
                        <a:pt x="411" y="292"/>
                      </a:lnTo>
                      <a:lnTo>
                        <a:pt x="416" y="288"/>
                      </a:lnTo>
                      <a:lnTo>
                        <a:pt x="419" y="283"/>
                      </a:lnTo>
                      <a:lnTo>
                        <a:pt x="422" y="278"/>
                      </a:lnTo>
                      <a:lnTo>
                        <a:pt x="425" y="272"/>
                      </a:lnTo>
                      <a:lnTo>
                        <a:pt x="430" y="257"/>
                      </a:lnTo>
                      <a:lnTo>
                        <a:pt x="434" y="245"/>
                      </a:lnTo>
                      <a:lnTo>
                        <a:pt x="437" y="236"/>
                      </a:lnTo>
                      <a:lnTo>
                        <a:pt x="433" y="234"/>
                      </a:lnTo>
                      <a:lnTo>
                        <a:pt x="423" y="22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7" name="Freeform 126">
                  <a:extLst>
                    <a:ext uri="{FF2B5EF4-FFF2-40B4-BE49-F238E27FC236}">
                      <a16:creationId xmlns:a16="http://schemas.microsoft.com/office/drawing/2014/main" id="{EEC602C7-7267-5172-C5A2-127FC2A240C0}"/>
                    </a:ext>
                  </a:extLst>
                </p:cNvPr>
                <p:cNvSpPr>
                  <a:spLocks/>
                </p:cNvSpPr>
                <p:nvPr/>
              </p:nvSpPr>
              <p:spPr bwMode="auto">
                <a:xfrm>
                  <a:off x="3562350" y="2749550"/>
                  <a:ext cx="26988" cy="17463"/>
                </a:xfrm>
                <a:custGeom>
                  <a:avLst/>
                  <a:gdLst>
                    <a:gd name="T0" fmla="*/ 118 w 120"/>
                    <a:gd name="T1" fmla="*/ 28 h 77"/>
                    <a:gd name="T2" fmla="*/ 116 w 120"/>
                    <a:gd name="T3" fmla="*/ 26 h 77"/>
                    <a:gd name="T4" fmla="*/ 114 w 120"/>
                    <a:gd name="T5" fmla="*/ 24 h 77"/>
                    <a:gd name="T6" fmla="*/ 109 w 120"/>
                    <a:gd name="T7" fmla="*/ 22 h 77"/>
                    <a:gd name="T8" fmla="*/ 103 w 120"/>
                    <a:gd name="T9" fmla="*/ 22 h 77"/>
                    <a:gd name="T10" fmla="*/ 97 w 120"/>
                    <a:gd name="T11" fmla="*/ 22 h 77"/>
                    <a:gd name="T12" fmla="*/ 87 w 120"/>
                    <a:gd name="T13" fmla="*/ 26 h 77"/>
                    <a:gd name="T14" fmla="*/ 83 w 120"/>
                    <a:gd name="T15" fmla="*/ 28 h 77"/>
                    <a:gd name="T16" fmla="*/ 70 w 120"/>
                    <a:gd name="T17" fmla="*/ 22 h 77"/>
                    <a:gd name="T18" fmla="*/ 55 w 120"/>
                    <a:gd name="T19" fmla="*/ 15 h 77"/>
                    <a:gd name="T20" fmla="*/ 35 w 120"/>
                    <a:gd name="T21" fmla="*/ 5 h 77"/>
                    <a:gd name="T22" fmla="*/ 31 w 120"/>
                    <a:gd name="T23" fmla="*/ 2 h 77"/>
                    <a:gd name="T24" fmla="*/ 26 w 120"/>
                    <a:gd name="T25" fmla="*/ 0 h 77"/>
                    <a:gd name="T26" fmla="*/ 22 w 120"/>
                    <a:gd name="T27" fmla="*/ 0 h 77"/>
                    <a:gd name="T28" fmla="*/ 19 w 120"/>
                    <a:gd name="T29" fmla="*/ 0 h 77"/>
                    <a:gd name="T30" fmla="*/ 12 w 120"/>
                    <a:gd name="T31" fmla="*/ 1 h 77"/>
                    <a:gd name="T32" fmla="*/ 8 w 120"/>
                    <a:gd name="T33" fmla="*/ 5 h 77"/>
                    <a:gd name="T34" fmla="*/ 4 w 120"/>
                    <a:gd name="T35" fmla="*/ 9 h 77"/>
                    <a:gd name="T36" fmla="*/ 1 w 120"/>
                    <a:gd name="T37" fmla="*/ 12 h 77"/>
                    <a:gd name="T38" fmla="*/ 0 w 120"/>
                    <a:gd name="T39" fmla="*/ 16 h 77"/>
                    <a:gd name="T40" fmla="*/ 0 w 120"/>
                    <a:gd name="T41" fmla="*/ 40 h 77"/>
                    <a:gd name="T42" fmla="*/ 1 w 120"/>
                    <a:gd name="T43" fmla="*/ 45 h 77"/>
                    <a:gd name="T44" fmla="*/ 4 w 120"/>
                    <a:gd name="T45" fmla="*/ 49 h 77"/>
                    <a:gd name="T46" fmla="*/ 8 w 120"/>
                    <a:gd name="T47" fmla="*/ 53 h 77"/>
                    <a:gd name="T48" fmla="*/ 15 w 120"/>
                    <a:gd name="T49" fmla="*/ 58 h 77"/>
                    <a:gd name="T50" fmla="*/ 23 w 120"/>
                    <a:gd name="T51" fmla="*/ 62 h 77"/>
                    <a:gd name="T52" fmla="*/ 33 w 120"/>
                    <a:gd name="T53" fmla="*/ 66 h 77"/>
                    <a:gd name="T54" fmla="*/ 59 w 120"/>
                    <a:gd name="T55" fmla="*/ 75 h 77"/>
                    <a:gd name="T56" fmla="*/ 67 w 120"/>
                    <a:gd name="T57" fmla="*/ 77 h 77"/>
                    <a:gd name="T58" fmla="*/ 73 w 120"/>
                    <a:gd name="T59" fmla="*/ 77 h 77"/>
                    <a:gd name="T60" fmla="*/ 80 w 120"/>
                    <a:gd name="T61" fmla="*/ 77 h 77"/>
                    <a:gd name="T62" fmla="*/ 86 w 120"/>
                    <a:gd name="T63" fmla="*/ 75 h 77"/>
                    <a:gd name="T64" fmla="*/ 92 w 120"/>
                    <a:gd name="T65" fmla="*/ 73 h 77"/>
                    <a:gd name="T66" fmla="*/ 97 w 120"/>
                    <a:gd name="T67" fmla="*/ 70 h 77"/>
                    <a:gd name="T68" fmla="*/ 102 w 120"/>
                    <a:gd name="T69" fmla="*/ 66 h 77"/>
                    <a:gd name="T70" fmla="*/ 107 w 120"/>
                    <a:gd name="T71" fmla="*/ 62 h 77"/>
                    <a:gd name="T72" fmla="*/ 113 w 120"/>
                    <a:gd name="T73" fmla="*/ 53 h 77"/>
                    <a:gd name="T74" fmla="*/ 118 w 120"/>
                    <a:gd name="T75" fmla="*/ 44 h 77"/>
                    <a:gd name="T76" fmla="*/ 119 w 120"/>
                    <a:gd name="T77" fmla="*/ 39 h 77"/>
                    <a:gd name="T78" fmla="*/ 120 w 120"/>
                    <a:gd name="T79" fmla="*/ 35 h 77"/>
                    <a:gd name="T80" fmla="*/ 119 w 120"/>
                    <a:gd name="T81" fmla="*/ 32 h 77"/>
                    <a:gd name="T82" fmla="*/ 118 w 120"/>
                    <a:gd name="T83"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77">
                      <a:moveTo>
                        <a:pt x="118" y="28"/>
                      </a:moveTo>
                      <a:lnTo>
                        <a:pt x="116" y="26"/>
                      </a:lnTo>
                      <a:lnTo>
                        <a:pt x="114" y="24"/>
                      </a:lnTo>
                      <a:lnTo>
                        <a:pt x="109" y="22"/>
                      </a:lnTo>
                      <a:lnTo>
                        <a:pt x="103" y="22"/>
                      </a:lnTo>
                      <a:lnTo>
                        <a:pt x="97" y="22"/>
                      </a:lnTo>
                      <a:lnTo>
                        <a:pt x="87" y="26"/>
                      </a:lnTo>
                      <a:lnTo>
                        <a:pt x="83" y="28"/>
                      </a:lnTo>
                      <a:lnTo>
                        <a:pt x="70" y="22"/>
                      </a:lnTo>
                      <a:lnTo>
                        <a:pt x="55" y="15"/>
                      </a:lnTo>
                      <a:lnTo>
                        <a:pt x="35" y="5"/>
                      </a:lnTo>
                      <a:lnTo>
                        <a:pt x="31" y="2"/>
                      </a:lnTo>
                      <a:lnTo>
                        <a:pt x="26" y="0"/>
                      </a:lnTo>
                      <a:lnTo>
                        <a:pt x="22" y="0"/>
                      </a:lnTo>
                      <a:lnTo>
                        <a:pt x="19" y="0"/>
                      </a:lnTo>
                      <a:lnTo>
                        <a:pt x="12" y="1"/>
                      </a:lnTo>
                      <a:lnTo>
                        <a:pt x="8" y="5"/>
                      </a:lnTo>
                      <a:lnTo>
                        <a:pt x="4" y="9"/>
                      </a:lnTo>
                      <a:lnTo>
                        <a:pt x="1" y="12"/>
                      </a:lnTo>
                      <a:lnTo>
                        <a:pt x="0" y="16"/>
                      </a:lnTo>
                      <a:lnTo>
                        <a:pt x="0" y="40"/>
                      </a:lnTo>
                      <a:lnTo>
                        <a:pt x="1" y="45"/>
                      </a:lnTo>
                      <a:lnTo>
                        <a:pt x="4" y="49"/>
                      </a:lnTo>
                      <a:lnTo>
                        <a:pt x="8" y="53"/>
                      </a:lnTo>
                      <a:lnTo>
                        <a:pt x="15" y="58"/>
                      </a:lnTo>
                      <a:lnTo>
                        <a:pt x="23" y="62"/>
                      </a:lnTo>
                      <a:lnTo>
                        <a:pt x="33" y="66"/>
                      </a:lnTo>
                      <a:lnTo>
                        <a:pt x="59" y="75"/>
                      </a:lnTo>
                      <a:lnTo>
                        <a:pt x="67" y="77"/>
                      </a:lnTo>
                      <a:lnTo>
                        <a:pt x="73" y="77"/>
                      </a:lnTo>
                      <a:lnTo>
                        <a:pt x="80" y="77"/>
                      </a:lnTo>
                      <a:lnTo>
                        <a:pt x="86" y="75"/>
                      </a:lnTo>
                      <a:lnTo>
                        <a:pt x="92" y="73"/>
                      </a:lnTo>
                      <a:lnTo>
                        <a:pt x="97" y="70"/>
                      </a:lnTo>
                      <a:lnTo>
                        <a:pt x="102" y="66"/>
                      </a:lnTo>
                      <a:lnTo>
                        <a:pt x="107" y="62"/>
                      </a:lnTo>
                      <a:lnTo>
                        <a:pt x="113" y="53"/>
                      </a:lnTo>
                      <a:lnTo>
                        <a:pt x="118" y="44"/>
                      </a:lnTo>
                      <a:lnTo>
                        <a:pt x="119" y="39"/>
                      </a:lnTo>
                      <a:lnTo>
                        <a:pt x="120" y="35"/>
                      </a:lnTo>
                      <a:lnTo>
                        <a:pt x="119" y="32"/>
                      </a:lnTo>
                      <a:lnTo>
                        <a:pt x="11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8" name="Freeform 127">
                  <a:extLst>
                    <a:ext uri="{FF2B5EF4-FFF2-40B4-BE49-F238E27FC236}">
                      <a16:creationId xmlns:a16="http://schemas.microsoft.com/office/drawing/2014/main" id="{E4888F0D-9859-A25D-49E4-0BB3060AD788}"/>
                    </a:ext>
                  </a:extLst>
                </p:cNvPr>
                <p:cNvSpPr>
                  <a:spLocks/>
                </p:cNvSpPr>
                <p:nvPr/>
              </p:nvSpPr>
              <p:spPr bwMode="auto">
                <a:xfrm>
                  <a:off x="3609975" y="2784475"/>
                  <a:ext cx="20638" cy="20638"/>
                </a:xfrm>
                <a:custGeom>
                  <a:avLst/>
                  <a:gdLst>
                    <a:gd name="T0" fmla="*/ 82 w 90"/>
                    <a:gd name="T1" fmla="*/ 28 h 96"/>
                    <a:gd name="T2" fmla="*/ 76 w 90"/>
                    <a:gd name="T3" fmla="*/ 23 h 96"/>
                    <a:gd name="T4" fmla="*/ 61 w 90"/>
                    <a:gd name="T5" fmla="*/ 9 h 96"/>
                    <a:gd name="T6" fmla="*/ 52 w 90"/>
                    <a:gd name="T7" fmla="*/ 3 h 96"/>
                    <a:gd name="T8" fmla="*/ 45 w 90"/>
                    <a:gd name="T9" fmla="*/ 1 h 96"/>
                    <a:gd name="T10" fmla="*/ 40 w 90"/>
                    <a:gd name="T11" fmla="*/ 0 h 96"/>
                    <a:gd name="T12" fmla="*/ 36 w 90"/>
                    <a:gd name="T13" fmla="*/ 2 h 96"/>
                    <a:gd name="T14" fmla="*/ 26 w 90"/>
                    <a:gd name="T15" fmla="*/ 6 h 96"/>
                    <a:gd name="T16" fmla="*/ 19 w 90"/>
                    <a:gd name="T17" fmla="*/ 9 h 96"/>
                    <a:gd name="T18" fmla="*/ 13 w 90"/>
                    <a:gd name="T19" fmla="*/ 9 h 96"/>
                    <a:gd name="T20" fmla="*/ 10 w 90"/>
                    <a:gd name="T21" fmla="*/ 10 h 96"/>
                    <a:gd name="T22" fmla="*/ 7 w 90"/>
                    <a:gd name="T23" fmla="*/ 11 h 96"/>
                    <a:gd name="T24" fmla="*/ 4 w 90"/>
                    <a:gd name="T25" fmla="*/ 13 h 96"/>
                    <a:gd name="T26" fmla="*/ 3 w 90"/>
                    <a:gd name="T27" fmla="*/ 16 h 96"/>
                    <a:gd name="T28" fmla="*/ 1 w 90"/>
                    <a:gd name="T29" fmla="*/ 24 h 96"/>
                    <a:gd name="T30" fmla="*/ 0 w 90"/>
                    <a:gd name="T31" fmla="*/ 32 h 96"/>
                    <a:gd name="T32" fmla="*/ 0 w 90"/>
                    <a:gd name="T33" fmla="*/ 41 h 96"/>
                    <a:gd name="T34" fmla="*/ 0 w 90"/>
                    <a:gd name="T35" fmla="*/ 49 h 96"/>
                    <a:gd name="T36" fmla="*/ 1 w 90"/>
                    <a:gd name="T37" fmla="*/ 56 h 96"/>
                    <a:gd name="T38" fmla="*/ 0 w 90"/>
                    <a:gd name="T39" fmla="*/ 66 h 96"/>
                    <a:gd name="T40" fmla="*/ 0 w 90"/>
                    <a:gd name="T41" fmla="*/ 78 h 96"/>
                    <a:gd name="T42" fmla="*/ 1 w 90"/>
                    <a:gd name="T43" fmla="*/ 91 h 96"/>
                    <a:gd name="T44" fmla="*/ 3 w 90"/>
                    <a:gd name="T45" fmla="*/ 94 h 96"/>
                    <a:gd name="T46" fmla="*/ 5 w 90"/>
                    <a:gd name="T47" fmla="*/ 96 h 96"/>
                    <a:gd name="T48" fmla="*/ 9 w 90"/>
                    <a:gd name="T49" fmla="*/ 96 h 96"/>
                    <a:gd name="T50" fmla="*/ 14 w 90"/>
                    <a:gd name="T51" fmla="*/ 96 h 96"/>
                    <a:gd name="T52" fmla="*/ 25 w 90"/>
                    <a:gd name="T53" fmla="*/ 93 h 96"/>
                    <a:gd name="T54" fmla="*/ 38 w 90"/>
                    <a:gd name="T55" fmla="*/ 87 h 96"/>
                    <a:gd name="T56" fmla="*/ 52 w 90"/>
                    <a:gd name="T57" fmla="*/ 79 h 96"/>
                    <a:gd name="T58" fmla="*/ 65 w 90"/>
                    <a:gd name="T59" fmla="*/ 71 h 96"/>
                    <a:gd name="T60" fmla="*/ 76 w 90"/>
                    <a:gd name="T61" fmla="*/ 63 h 96"/>
                    <a:gd name="T62" fmla="*/ 83 w 90"/>
                    <a:gd name="T63" fmla="*/ 56 h 96"/>
                    <a:gd name="T64" fmla="*/ 89 w 90"/>
                    <a:gd name="T65" fmla="*/ 51 h 96"/>
                    <a:gd name="T66" fmla="*/ 90 w 90"/>
                    <a:gd name="T67" fmla="*/ 45 h 96"/>
                    <a:gd name="T68" fmla="*/ 90 w 90"/>
                    <a:gd name="T69" fmla="*/ 40 h 96"/>
                    <a:gd name="T70" fmla="*/ 87 w 90"/>
                    <a:gd name="T71" fmla="*/ 33 h 96"/>
                    <a:gd name="T72" fmla="*/ 82 w 90"/>
                    <a:gd name="T73" fmla="*/ 2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96">
                      <a:moveTo>
                        <a:pt x="82" y="28"/>
                      </a:moveTo>
                      <a:lnTo>
                        <a:pt x="76" y="23"/>
                      </a:lnTo>
                      <a:lnTo>
                        <a:pt x="61" y="9"/>
                      </a:lnTo>
                      <a:lnTo>
                        <a:pt x="52" y="3"/>
                      </a:lnTo>
                      <a:lnTo>
                        <a:pt x="45" y="1"/>
                      </a:lnTo>
                      <a:lnTo>
                        <a:pt x="40" y="0"/>
                      </a:lnTo>
                      <a:lnTo>
                        <a:pt x="36" y="2"/>
                      </a:lnTo>
                      <a:lnTo>
                        <a:pt x="26" y="6"/>
                      </a:lnTo>
                      <a:lnTo>
                        <a:pt x="19" y="9"/>
                      </a:lnTo>
                      <a:lnTo>
                        <a:pt x="13" y="9"/>
                      </a:lnTo>
                      <a:lnTo>
                        <a:pt x="10" y="10"/>
                      </a:lnTo>
                      <a:lnTo>
                        <a:pt x="7" y="11"/>
                      </a:lnTo>
                      <a:lnTo>
                        <a:pt x="4" y="13"/>
                      </a:lnTo>
                      <a:lnTo>
                        <a:pt x="3" y="16"/>
                      </a:lnTo>
                      <a:lnTo>
                        <a:pt x="1" y="24"/>
                      </a:lnTo>
                      <a:lnTo>
                        <a:pt x="0" y="32"/>
                      </a:lnTo>
                      <a:lnTo>
                        <a:pt x="0" y="41"/>
                      </a:lnTo>
                      <a:lnTo>
                        <a:pt x="0" y="49"/>
                      </a:lnTo>
                      <a:lnTo>
                        <a:pt x="1" y="56"/>
                      </a:lnTo>
                      <a:lnTo>
                        <a:pt x="0" y="66"/>
                      </a:lnTo>
                      <a:lnTo>
                        <a:pt x="0" y="78"/>
                      </a:lnTo>
                      <a:lnTo>
                        <a:pt x="1" y="91"/>
                      </a:lnTo>
                      <a:lnTo>
                        <a:pt x="3" y="94"/>
                      </a:lnTo>
                      <a:lnTo>
                        <a:pt x="5" y="96"/>
                      </a:lnTo>
                      <a:lnTo>
                        <a:pt x="9" y="96"/>
                      </a:lnTo>
                      <a:lnTo>
                        <a:pt x="14" y="96"/>
                      </a:lnTo>
                      <a:lnTo>
                        <a:pt x="25" y="93"/>
                      </a:lnTo>
                      <a:lnTo>
                        <a:pt x="38" y="87"/>
                      </a:lnTo>
                      <a:lnTo>
                        <a:pt x="52" y="79"/>
                      </a:lnTo>
                      <a:lnTo>
                        <a:pt x="65" y="71"/>
                      </a:lnTo>
                      <a:lnTo>
                        <a:pt x="76" y="63"/>
                      </a:lnTo>
                      <a:lnTo>
                        <a:pt x="83" y="56"/>
                      </a:lnTo>
                      <a:lnTo>
                        <a:pt x="89" y="51"/>
                      </a:lnTo>
                      <a:lnTo>
                        <a:pt x="90" y="45"/>
                      </a:lnTo>
                      <a:lnTo>
                        <a:pt x="90" y="40"/>
                      </a:lnTo>
                      <a:lnTo>
                        <a:pt x="87" y="33"/>
                      </a:lnTo>
                      <a:lnTo>
                        <a:pt x="8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89" name="Freeform 128">
                  <a:extLst>
                    <a:ext uri="{FF2B5EF4-FFF2-40B4-BE49-F238E27FC236}">
                      <a16:creationId xmlns:a16="http://schemas.microsoft.com/office/drawing/2014/main" id="{C7B928F8-7DE9-8B9C-7167-CB431739E7CE}"/>
                    </a:ext>
                  </a:extLst>
                </p:cNvPr>
                <p:cNvSpPr>
                  <a:spLocks/>
                </p:cNvSpPr>
                <p:nvPr/>
              </p:nvSpPr>
              <p:spPr bwMode="auto">
                <a:xfrm>
                  <a:off x="3311525" y="2566988"/>
                  <a:ext cx="46038" cy="28575"/>
                </a:xfrm>
                <a:custGeom>
                  <a:avLst/>
                  <a:gdLst>
                    <a:gd name="T0" fmla="*/ 199 w 204"/>
                    <a:gd name="T1" fmla="*/ 93 h 131"/>
                    <a:gd name="T2" fmla="*/ 191 w 204"/>
                    <a:gd name="T3" fmla="*/ 86 h 131"/>
                    <a:gd name="T4" fmla="*/ 185 w 204"/>
                    <a:gd name="T5" fmla="*/ 84 h 131"/>
                    <a:gd name="T6" fmla="*/ 151 w 204"/>
                    <a:gd name="T7" fmla="*/ 48 h 131"/>
                    <a:gd name="T8" fmla="*/ 146 w 204"/>
                    <a:gd name="T9" fmla="*/ 47 h 131"/>
                    <a:gd name="T10" fmla="*/ 134 w 204"/>
                    <a:gd name="T11" fmla="*/ 44 h 131"/>
                    <a:gd name="T12" fmla="*/ 127 w 204"/>
                    <a:gd name="T13" fmla="*/ 41 h 131"/>
                    <a:gd name="T14" fmla="*/ 119 w 204"/>
                    <a:gd name="T15" fmla="*/ 36 h 131"/>
                    <a:gd name="T16" fmla="*/ 111 w 204"/>
                    <a:gd name="T17" fmla="*/ 31 h 131"/>
                    <a:gd name="T18" fmla="*/ 103 w 204"/>
                    <a:gd name="T19" fmla="*/ 25 h 131"/>
                    <a:gd name="T20" fmla="*/ 80 w 204"/>
                    <a:gd name="T21" fmla="*/ 2 h 131"/>
                    <a:gd name="T22" fmla="*/ 52 w 204"/>
                    <a:gd name="T23" fmla="*/ 0 h 131"/>
                    <a:gd name="T24" fmla="*/ 28 w 204"/>
                    <a:gd name="T25" fmla="*/ 0 h 131"/>
                    <a:gd name="T26" fmla="*/ 17 w 204"/>
                    <a:gd name="T27" fmla="*/ 0 h 131"/>
                    <a:gd name="T28" fmla="*/ 9 w 204"/>
                    <a:gd name="T29" fmla="*/ 2 h 131"/>
                    <a:gd name="T30" fmla="*/ 5 w 204"/>
                    <a:gd name="T31" fmla="*/ 3 h 131"/>
                    <a:gd name="T32" fmla="*/ 3 w 204"/>
                    <a:gd name="T33" fmla="*/ 5 h 131"/>
                    <a:gd name="T34" fmla="*/ 2 w 204"/>
                    <a:gd name="T35" fmla="*/ 8 h 131"/>
                    <a:gd name="T36" fmla="*/ 1 w 204"/>
                    <a:gd name="T37" fmla="*/ 13 h 131"/>
                    <a:gd name="T38" fmla="*/ 0 w 204"/>
                    <a:gd name="T39" fmla="*/ 21 h 131"/>
                    <a:gd name="T40" fmla="*/ 2 w 204"/>
                    <a:gd name="T41" fmla="*/ 32 h 131"/>
                    <a:gd name="T42" fmla="*/ 4 w 204"/>
                    <a:gd name="T43" fmla="*/ 43 h 131"/>
                    <a:gd name="T44" fmla="*/ 6 w 204"/>
                    <a:gd name="T45" fmla="*/ 52 h 131"/>
                    <a:gd name="T46" fmla="*/ 9 w 204"/>
                    <a:gd name="T47" fmla="*/ 60 h 131"/>
                    <a:gd name="T48" fmla="*/ 44 w 204"/>
                    <a:gd name="T49" fmla="*/ 84 h 131"/>
                    <a:gd name="T50" fmla="*/ 103 w 204"/>
                    <a:gd name="T51" fmla="*/ 131 h 131"/>
                    <a:gd name="T52" fmla="*/ 108 w 204"/>
                    <a:gd name="T53" fmla="*/ 129 h 131"/>
                    <a:gd name="T54" fmla="*/ 122 w 204"/>
                    <a:gd name="T55" fmla="*/ 125 h 131"/>
                    <a:gd name="T56" fmla="*/ 141 w 204"/>
                    <a:gd name="T57" fmla="*/ 121 h 131"/>
                    <a:gd name="T58" fmla="*/ 152 w 204"/>
                    <a:gd name="T59" fmla="*/ 120 h 131"/>
                    <a:gd name="T60" fmla="*/ 163 w 204"/>
                    <a:gd name="T61" fmla="*/ 119 h 131"/>
                    <a:gd name="T62" fmla="*/ 177 w 204"/>
                    <a:gd name="T63" fmla="*/ 119 h 131"/>
                    <a:gd name="T64" fmla="*/ 180 w 204"/>
                    <a:gd name="T65" fmla="*/ 118 h 131"/>
                    <a:gd name="T66" fmla="*/ 183 w 204"/>
                    <a:gd name="T67" fmla="*/ 116 h 131"/>
                    <a:gd name="T68" fmla="*/ 188 w 204"/>
                    <a:gd name="T69" fmla="*/ 112 h 131"/>
                    <a:gd name="T70" fmla="*/ 192 w 204"/>
                    <a:gd name="T71" fmla="*/ 110 h 131"/>
                    <a:gd name="T72" fmla="*/ 197 w 204"/>
                    <a:gd name="T73" fmla="*/ 107 h 131"/>
                    <a:gd name="T74" fmla="*/ 201 w 204"/>
                    <a:gd name="T75" fmla="*/ 106 h 131"/>
                    <a:gd name="T76" fmla="*/ 203 w 204"/>
                    <a:gd name="T77" fmla="*/ 104 h 131"/>
                    <a:gd name="T78" fmla="*/ 204 w 204"/>
                    <a:gd name="T79" fmla="*/ 103 h 131"/>
                    <a:gd name="T80" fmla="*/ 204 w 204"/>
                    <a:gd name="T81" fmla="*/ 101 h 131"/>
                    <a:gd name="T82" fmla="*/ 203 w 204"/>
                    <a:gd name="T83" fmla="*/ 96 h 131"/>
                    <a:gd name="T84" fmla="*/ 199 w 204"/>
                    <a:gd name="T85" fmla="*/ 9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 h="131">
                      <a:moveTo>
                        <a:pt x="199" y="93"/>
                      </a:moveTo>
                      <a:lnTo>
                        <a:pt x="191" y="86"/>
                      </a:lnTo>
                      <a:lnTo>
                        <a:pt x="185" y="84"/>
                      </a:lnTo>
                      <a:lnTo>
                        <a:pt x="151" y="48"/>
                      </a:lnTo>
                      <a:lnTo>
                        <a:pt x="146" y="47"/>
                      </a:lnTo>
                      <a:lnTo>
                        <a:pt x="134" y="44"/>
                      </a:lnTo>
                      <a:lnTo>
                        <a:pt x="127" y="41"/>
                      </a:lnTo>
                      <a:lnTo>
                        <a:pt x="119" y="36"/>
                      </a:lnTo>
                      <a:lnTo>
                        <a:pt x="111" y="31"/>
                      </a:lnTo>
                      <a:lnTo>
                        <a:pt x="103" y="25"/>
                      </a:lnTo>
                      <a:lnTo>
                        <a:pt x="80" y="2"/>
                      </a:lnTo>
                      <a:lnTo>
                        <a:pt x="52" y="0"/>
                      </a:lnTo>
                      <a:lnTo>
                        <a:pt x="28" y="0"/>
                      </a:lnTo>
                      <a:lnTo>
                        <a:pt x="17" y="0"/>
                      </a:lnTo>
                      <a:lnTo>
                        <a:pt x="9" y="2"/>
                      </a:lnTo>
                      <a:lnTo>
                        <a:pt x="5" y="3"/>
                      </a:lnTo>
                      <a:lnTo>
                        <a:pt x="3" y="5"/>
                      </a:lnTo>
                      <a:lnTo>
                        <a:pt x="2" y="8"/>
                      </a:lnTo>
                      <a:lnTo>
                        <a:pt x="1" y="13"/>
                      </a:lnTo>
                      <a:lnTo>
                        <a:pt x="0" y="21"/>
                      </a:lnTo>
                      <a:lnTo>
                        <a:pt x="2" y="32"/>
                      </a:lnTo>
                      <a:lnTo>
                        <a:pt x="4" y="43"/>
                      </a:lnTo>
                      <a:lnTo>
                        <a:pt x="6" y="52"/>
                      </a:lnTo>
                      <a:lnTo>
                        <a:pt x="9" y="60"/>
                      </a:lnTo>
                      <a:lnTo>
                        <a:pt x="44" y="84"/>
                      </a:lnTo>
                      <a:lnTo>
                        <a:pt x="103" y="131"/>
                      </a:lnTo>
                      <a:lnTo>
                        <a:pt x="108" y="129"/>
                      </a:lnTo>
                      <a:lnTo>
                        <a:pt x="122" y="125"/>
                      </a:lnTo>
                      <a:lnTo>
                        <a:pt x="141" y="121"/>
                      </a:lnTo>
                      <a:lnTo>
                        <a:pt x="152" y="120"/>
                      </a:lnTo>
                      <a:lnTo>
                        <a:pt x="163" y="119"/>
                      </a:lnTo>
                      <a:lnTo>
                        <a:pt x="177" y="119"/>
                      </a:lnTo>
                      <a:lnTo>
                        <a:pt x="180" y="118"/>
                      </a:lnTo>
                      <a:lnTo>
                        <a:pt x="183" y="116"/>
                      </a:lnTo>
                      <a:lnTo>
                        <a:pt x="188" y="112"/>
                      </a:lnTo>
                      <a:lnTo>
                        <a:pt x="192" y="110"/>
                      </a:lnTo>
                      <a:lnTo>
                        <a:pt x="197" y="107"/>
                      </a:lnTo>
                      <a:lnTo>
                        <a:pt x="201" y="106"/>
                      </a:lnTo>
                      <a:lnTo>
                        <a:pt x="203" y="104"/>
                      </a:lnTo>
                      <a:lnTo>
                        <a:pt x="204" y="103"/>
                      </a:lnTo>
                      <a:lnTo>
                        <a:pt x="204" y="101"/>
                      </a:lnTo>
                      <a:lnTo>
                        <a:pt x="203" y="96"/>
                      </a:lnTo>
                      <a:lnTo>
                        <a:pt x="19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90" name="Freeform 129">
                  <a:extLst>
                    <a:ext uri="{FF2B5EF4-FFF2-40B4-BE49-F238E27FC236}">
                      <a16:creationId xmlns:a16="http://schemas.microsoft.com/office/drawing/2014/main" id="{F8BA19E5-D1C7-B751-1E55-0FA846D17BCB}"/>
                    </a:ext>
                  </a:extLst>
                </p:cNvPr>
                <p:cNvSpPr>
                  <a:spLocks/>
                </p:cNvSpPr>
                <p:nvPr/>
              </p:nvSpPr>
              <p:spPr bwMode="auto">
                <a:xfrm>
                  <a:off x="2517775" y="1965325"/>
                  <a:ext cx="49213" cy="36513"/>
                </a:xfrm>
                <a:custGeom>
                  <a:avLst/>
                  <a:gdLst>
                    <a:gd name="T0" fmla="*/ 186 w 219"/>
                    <a:gd name="T1" fmla="*/ 34 h 166"/>
                    <a:gd name="T2" fmla="*/ 167 w 219"/>
                    <a:gd name="T3" fmla="*/ 17 h 166"/>
                    <a:gd name="T4" fmla="*/ 157 w 219"/>
                    <a:gd name="T5" fmla="*/ 10 h 166"/>
                    <a:gd name="T6" fmla="*/ 152 w 219"/>
                    <a:gd name="T7" fmla="*/ 10 h 166"/>
                    <a:gd name="T8" fmla="*/ 148 w 219"/>
                    <a:gd name="T9" fmla="*/ 15 h 166"/>
                    <a:gd name="T10" fmla="*/ 148 w 219"/>
                    <a:gd name="T11" fmla="*/ 31 h 166"/>
                    <a:gd name="T12" fmla="*/ 125 w 219"/>
                    <a:gd name="T13" fmla="*/ 25 h 166"/>
                    <a:gd name="T14" fmla="*/ 116 w 219"/>
                    <a:gd name="T15" fmla="*/ 14 h 166"/>
                    <a:gd name="T16" fmla="*/ 105 w 219"/>
                    <a:gd name="T17" fmla="*/ 6 h 166"/>
                    <a:gd name="T18" fmla="*/ 90 w 219"/>
                    <a:gd name="T19" fmla="*/ 1 h 166"/>
                    <a:gd name="T20" fmla="*/ 79 w 219"/>
                    <a:gd name="T21" fmla="*/ 0 h 166"/>
                    <a:gd name="T22" fmla="*/ 76 w 219"/>
                    <a:gd name="T23" fmla="*/ 4 h 166"/>
                    <a:gd name="T24" fmla="*/ 75 w 219"/>
                    <a:gd name="T25" fmla="*/ 11 h 166"/>
                    <a:gd name="T26" fmla="*/ 66 w 219"/>
                    <a:gd name="T27" fmla="*/ 25 h 166"/>
                    <a:gd name="T28" fmla="*/ 54 w 219"/>
                    <a:gd name="T29" fmla="*/ 39 h 166"/>
                    <a:gd name="T30" fmla="*/ 43 w 219"/>
                    <a:gd name="T31" fmla="*/ 57 h 166"/>
                    <a:gd name="T32" fmla="*/ 39 w 219"/>
                    <a:gd name="T33" fmla="*/ 61 h 166"/>
                    <a:gd name="T34" fmla="*/ 20 w 219"/>
                    <a:gd name="T35" fmla="*/ 70 h 166"/>
                    <a:gd name="T36" fmla="*/ 8 w 219"/>
                    <a:gd name="T37" fmla="*/ 71 h 166"/>
                    <a:gd name="T38" fmla="*/ 1 w 219"/>
                    <a:gd name="T39" fmla="*/ 73 h 166"/>
                    <a:gd name="T40" fmla="*/ 0 w 219"/>
                    <a:gd name="T41" fmla="*/ 79 h 166"/>
                    <a:gd name="T42" fmla="*/ 5 w 219"/>
                    <a:gd name="T43" fmla="*/ 92 h 166"/>
                    <a:gd name="T44" fmla="*/ 78 w 219"/>
                    <a:gd name="T45" fmla="*/ 107 h 166"/>
                    <a:gd name="T46" fmla="*/ 26 w 219"/>
                    <a:gd name="T47" fmla="*/ 133 h 166"/>
                    <a:gd name="T48" fmla="*/ 20 w 219"/>
                    <a:gd name="T49" fmla="*/ 140 h 166"/>
                    <a:gd name="T50" fmla="*/ 17 w 219"/>
                    <a:gd name="T51" fmla="*/ 146 h 166"/>
                    <a:gd name="T52" fmla="*/ 18 w 219"/>
                    <a:gd name="T53" fmla="*/ 154 h 166"/>
                    <a:gd name="T54" fmla="*/ 26 w 219"/>
                    <a:gd name="T55" fmla="*/ 162 h 166"/>
                    <a:gd name="T56" fmla="*/ 37 w 219"/>
                    <a:gd name="T57" fmla="*/ 163 h 166"/>
                    <a:gd name="T58" fmla="*/ 51 w 219"/>
                    <a:gd name="T59" fmla="*/ 156 h 166"/>
                    <a:gd name="T60" fmla="*/ 71 w 219"/>
                    <a:gd name="T61" fmla="*/ 141 h 166"/>
                    <a:gd name="T62" fmla="*/ 90 w 219"/>
                    <a:gd name="T63" fmla="*/ 119 h 166"/>
                    <a:gd name="T64" fmla="*/ 101 w 219"/>
                    <a:gd name="T65" fmla="*/ 103 h 166"/>
                    <a:gd name="T66" fmla="*/ 104 w 219"/>
                    <a:gd name="T67" fmla="*/ 103 h 166"/>
                    <a:gd name="T68" fmla="*/ 106 w 219"/>
                    <a:gd name="T69" fmla="*/ 107 h 166"/>
                    <a:gd name="T70" fmla="*/ 108 w 219"/>
                    <a:gd name="T71" fmla="*/ 108 h 166"/>
                    <a:gd name="T72" fmla="*/ 119 w 219"/>
                    <a:gd name="T73" fmla="*/ 105 h 166"/>
                    <a:gd name="T74" fmla="*/ 140 w 219"/>
                    <a:gd name="T75" fmla="*/ 100 h 166"/>
                    <a:gd name="T76" fmla="*/ 164 w 219"/>
                    <a:gd name="T77" fmla="*/ 97 h 166"/>
                    <a:gd name="T78" fmla="*/ 190 w 219"/>
                    <a:gd name="T79" fmla="*/ 89 h 166"/>
                    <a:gd name="T80" fmla="*/ 219 w 219"/>
                    <a:gd name="T81" fmla="*/ 71 h 166"/>
                    <a:gd name="T82" fmla="*/ 193 w 219"/>
                    <a:gd name="T83" fmla="*/ 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66">
                      <a:moveTo>
                        <a:pt x="193" y="44"/>
                      </a:moveTo>
                      <a:lnTo>
                        <a:pt x="186" y="34"/>
                      </a:lnTo>
                      <a:lnTo>
                        <a:pt x="175" y="23"/>
                      </a:lnTo>
                      <a:lnTo>
                        <a:pt x="167" y="17"/>
                      </a:lnTo>
                      <a:lnTo>
                        <a:pt x="161" y="13"/>
                      </a:lnTo>
                      <a:lnTo>
                        <a:pt x="157" y="10"/>
                      </a:lnTo>
                      <a:lnTo>
                        <a:pt x="154" y="10"/>
                      </a:lnTo>
                      <a:lnTo>
                        <a:pt x="152" y="10"/>
                      </a:lnTo>
                      <a:lnTo>
                        <a:pt x="151" y="11"/>
                      </a:lnTo>
                      <a:lnTo>
                        <a:pt x="148" y="15"/>
                      </a:lnTo>
                      <a:lnTo>
                        <a:pt x="148" y="20"/>
                      </a:lnTo>
                      <a:lnTo>
                        <a:pt x="148" y="31"/>
                      </a:lnTo>
                      <a:lnTo>
                        <a:pt x="149" y="36"/>
                      </a:lnTo>
                      <a:lnTo>
                        <a:pt x="125" y="25"/>
                      </a:lnTo>
                      <a:lnTo>
                        <a:pt x="123" y="21"/>
                      </a:lnTo>
                      <a:lnTo>
                        <a:pt x="116" y="14"/>
                      </a:lnTo>
                      <a:lnTo>
                        <a:pt x="112" y="10"/>
                      </a:lnTo>
                      <a:lnTo>
                        <a:pt x="105" y="6"/>
                      </a:lnTo>
                      <a:lnTo>
                        <a:pt x="98" y="3"/>
                      </a:lnTo>
                      <a:lnTo>
                        <a:pt x="90" y="1"/>
                      </a:lnTo>
                      <a:lnTo>
                        <a:pt x="82" y="0"/>
                      </a:lnTo>
                      <a:lnTo>
                        <a:pt x="79" y="0"/>
                      </a:lnTo>
                      <a:lnTo>
                        <a:pt x="77" y="2"/>
                      </a:lnTo>
                      <a:lnTo>
                        <a:pt x="76" y="4"/>
                      </a:lnTo>
                      <a:lnTo>
                        <a:pt x="76" y="7"/>
                      </a:lnTo>
                      <a:lnTo>
                        <a:pt x="75" y="11"/>
                      </a:lnTo>
                      <a:lnTo>
                        <a:pt x="72" y="17"/>
                      </a:lnTo>
                      <a:lnTo>
                        <a:pt x="66" y="25"/>
                      </a:lnTo>
                      <a:lnTo>
                        <a:pt x="60" y="31"/>
                      </a:lnTo>
                      <a:lnTo>
                        <a:pt x="54" y="39"/>
                      </a:lnTo>
                      <a:lnTo>
                        <a:pt x="47" y="49"/>
                      </a:lnTo>
                      <a:lnTo>
                        <a:pt x="43" y="57"/>
                      </a:lnTo>
                      <a:lnTo>
                        <a:pt x="42" y="59"/>
                      </a:lnTo>
                      <a:lnTo>
                        <a:pt x="39" y="61"/>
                      </a:lnTo>
                      <a:lnTo>
                        <a:pt x="30" y="66"/>
                      </a:lnTo>
                      <a:lnTo>
                        <a:pt x="20" y="70"/>
                      </a:lnTo>
                      <a:lnTo>
                        <a:pt x="13" y="71"/>
                      </a:lnTo>
                      <a:lnTo>
                        <a:pt x="8" y="71"/>
                      </a:lnTo>
                      <a:lnTo>
                        <a:pt x="2" y="72"/>
                      </a:lnTo>
                      <a:lnTo>
                        <a:pt x="1" y="73"/>
                      </a:lnTo>
                      <a:lnTo>
                        <a:pt x="1" y="76"/>
                      </a:lnTo>
                      <a:lnTo>
                        <a:pt x="0" y="79"/>
                      </a:lnTo>
                      <a:lnTo>
                        <a:pt x="1" y="83"/>
                      </a:lnTo>
                      <a:lnTo>
                        <a:pt x="5" y="92"/>
                      </a:lnTo>
                      <a:lnTo>
                        <a:pt x="8" y="95"/>
                      </a:lnTo>
                      <a:lnTo>
                        <a:pt x="78" y="107"/>
                      </a:lnTo>
                      <a:lnTo>
                        <a:pt x="30" y="131"/>
                      </a:lnTo>
                      <a:lnTo>
                        <a:pt x="26" y="133"/>
                      </a:lnTo>
                      <a:lnTo>
                        <a:pt x="22" y="136"/>
                      </a:lnTo>
                      <a:lnTo>
                        <a:pt x="20" y="140"/>
                      </a:lnTo>
                      <a:lnTo>
                        <a:pt x="17" y="143"/>
                      </a:lnTo>
                      <a:lnTo>
                        <a:pt x="17" y="146"/>
                      </a:lnTo>
                      <a:lnTo>
                        <a:pt x="17" y="148"/>
                      </a:lnTo>
                      <a:lnTo>
                        <a:pt x="18" y="154"/>
                      </a:lnTo>
                      <a:lnTo>
                        <a:pt x="23" y="159"/>
                      </a:lnTo>
                      <a:lnTo>
                        <a:pt x="26" y="162"/>
                      </a:lnTo>
                      <a:lnTo>
                        <a:pt x="30" y="166"/>
                      </a:lnTo>
                      <a:lnTo>
                        <a:pt x="37" y="163"/>
                      </a:lnTo>
                      <a:lnTo>
                        <a:pt x="43" y="160"/>
                      </a:lnTo>
                      <a:lnTo>
                        <a:pt x="51" y="156"/>
                      </a:lnTo>
                      <a:lnTo>
                        <a:pt x="61" y="149"/>
                      </a:lnTo>
                      <a:lnTo>
                        <a:pt x="71" y="141"/>
                      </a:lnTo>
                      <a:lnTo>
                        <a:pt x="80" y="131"/>
                      </a:lnTo>
                      <a:lnTo>
                        <a:pt x="90" y="119"/>
                      </a:lnTo>
                      <a:lnTo>
                        <a:pt x="97" y="108"/>
                      </a:lnTo>
                      <a:lnTo>
                        <a:pt x="101" y="103"/>
                      </a:lnTo>
                      <a:lnTo>
                        <a:pt x="103" y="102"/>
                      </a:lnTo>
                      <a:lnTo>
                        <a:pt x="104" y="103"/>
                      </a:lnTo>
                      <a:lnTo>
                        <a:pt x="105" y="105"/>
                      </a:lnTo>
                      <a:lnTo>
                        <a:pt x="106" y="107"/>
                      </a:lnTo>
                      <a:lnTo>
                        <a:pt x="107" y="108"/>
                      </a:lnTo>
                      <a:lnTo>
                        <a:pt x="108" y="108"/>
                      </a:lnTo>
                      <a:lnTo>
                        <a:pt x="113" y="107"/>
                      </a:lnTo>
                      <a:lnTo>
                        <a:pt x="119" y="105"/>
                      </a:lnTo>
                      <a:lnTo>
                        <a:pt x="126" y="103"/>
                      </a:lnTo>
                      <a:lnTo>
                        <a:pt x="140" y="100"/>
                      </a:lnTo>
                      <a:lnTo>
                        <a:pt x="155" y="99"/>
                      </a:lnTo>
                      <a:lnTo>
                        <a:pt x="164" y="97"/>
                      </a:lnTo>
                      <a:lnTo>
                        <a:pt x="173" y="95"/>
                      </a:lnTo>
                      <a:lnTo>
                        <a:pt x="190" y="89"/>
                      </a:lnTo>
                      <a:lnTo>
                        <a:pt x="205" y="80"/>
                      </a:lnTo>
                      <a:lnTo>
                        <a:pt x="219" y="71"/>
                      </a:lnTo>
                      <a:lnTo>
                        <a:pt x="195" y="48"/>
                      </a:lnTo>
                      <a:lnTo>
                        <a:pt x="19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91" name="Freeform 130">
                  <a:extLst>
                    <a:ext uri="{FF2B5EF4-FFF2-40B4-BE49-F238E27FC236}">
                      <a16:creationId xmlns:a16="http://schemas.microsoft.com/office/drawing/2014/main" id="{CF5E1816-C317-2851-0548-80B5D6167EAF}"/>
                    </a:ext>
                  </a:extLst>
                </p:cNvPr>
                <p:cNvSpPr>
                  <a:spLocks/>
                </p:cNvSpPr>
                <p:nvPr/>
              </p:nvSpPr>
              <p:spPr bwMode="auto">
                <a:xfrm>
                  <a:off x="3051175" y="1763713"/>
                  <a:ext cx="25400" cy="14288"/>
                </a:xfrm>
                <a:custGeom>
                  <a:avLst/>
                  <a:gdLst>
                    <a:gd name="T0" fmla="*/ 7 w 111"/>
                    <a:gd name="T1" fmla="*/ 40 h 66"/>
                    <a:gd name="T2" fmla="*/ 11 w 111"/>
                    <a:gd name="T3" fmla="*/ 49 h 66"/>
                    <a:gd name="T4" fmla="*/ 14 w 111"/>
                    <a:gd name="T5" fmla="*/ 56 h 66"/>
                    <a:gd name="T6" fmla="*/ 19 w 111"/>
                    <a:gd name="T7" fmla="*/ 63 h 66"/>
                    <a:gd name="T8" fmla="*/ 21 w 111"/>
                    <a:gd name="T9" fmla="*/ 64 h 66"/>
                    <a:gd name="T10" fmla="*/ 23 w 111"/>
                    <a:gd name="T11" fmla="*/ 66 h 66"/>
                    <a:gd name="T12" fmla="*/ 28 w 111"/>
                    <a:gd name="T13" fmla="*/ 66 h 66"/>
                    <a:gd name="T14" fmla="*/ 36 w 111"/>
                    <a:gd name="T15" fmla="*/ 66 h 66"/>
                    <a:gd name="T16" fmla="*/ 53 w 111"/>
                    <a:gd name="T17" fmla="*/ 63 h 66"/>
                    <a:gd name="T18" fmla="*/ 73 w 111"/>
                    <a:gd name="T19" fmla="*/ 57 h 66"/>
                    <a:gd name="T20" fmla="*/ 95 w 111"/>
                    <a:gd name="T21" fmla="*/ 54 h 66"/>
                    <a:gd name="T22" fmla="*/ 102 w 111"/>
                    <a:gd name="T23" fmla="*/ 52 h 66"/>
                    <a:gd name="T24" fmla="*/ 108 w 111"/>
                    <a:gd name="T25" fmla="*/ 49 h 66"/>
                    <a:gd name="T26" fmla="*/ 110 w 111"/>
                    <a:gd name="T27" fmla="*/ 44 h 66"/>
                    <a:gd name="T28" fmla="*/ 111 w 111"/>
                    <a:gd name="T29" fmla="*/ 40 h 66"/>
                    <a:gd name="T30" fmla="*/ 110 w 111"/>
                    <a:gd name="T31" fmla="*/ 37 h 66"/>
                    <a:gd name="T32" fmla="*/ 108 w 111"/>
                    <a:gd name="T33" fmla="*/ 33 h 66"/>
                    <a:gd name="T34" fmla="*/ 105 w 111"/>
                    <a:gd name="T35" fmla="*/ 30 h 66"/>
                    <a:gd name="T36" fmla="*/ 96 w 111"/>
                    <a:gd name="T37" fmla="*/ 25 h 66"/>
                    <a:gd name="T38" fmla="*/ 85 w 111"/>
                    <a:gd name="T39" fmla="*/ 17 h 66"/>
                    <a:gd name="T40" fmla="*/ 71 w 111"/>
                    <a:gd name="T41" fmla="*/ 6 h 66"/>
                    <a:gd name="T42" fmla="*/ 64 w 111"/>
                    <a:gd name="T43" fmla="*/ 2 h 66"/>
                    <a:gd name="T44" fmla="*/ 58 w 111"/>
                    <a:gd name="T45" fmla="*/ 0 h 66"/>
                    <a:gd name="T46" fmla="*/ 53 w 111"/>
                    <a:gd name="T47" fmla="*/ 0 h 66"/>
                    <a:gd name="T48" fmla="*/ 48 w 111"/>
                    <a:gd name="T49" fmla="*/ 1 h 66"/>
                    <a:gd name="T50" fmla="*/ 38 w 111"/>
                    <a:gd name="T51" fmla="*/ 4 h 66"/>
                    <a:gd name="T52" fmla="*/ 32 w 111"/>
                    <a:gd name="T53" fmla="*/ 6 h 66"/>
                    <a:gd name="T54" fmla="*/ 23 w 111"/>
                    <a:gd name="T55" fmla="*/ 6 h 66"/>
                    <a:gd name="T56" fmla="*/ 15 w 111"/>
                    <a:gd name="T57" fmla="*/ 7 h 66"/>
                    <a:gd name="T58" fmla="*/ 10 w 111"/>
                    <a:gd name="T59" fmla="*/ 8 h 66"/>
                    <a:gd name="T60" fmla="*/ 6 w 111"/>
                    <a:gd name="T61" fmla="*/ 11 h 66"/>
                    <a:gd name="T62" fmla="*/ 2 w 111"/>
                    <a:gd name="T63" fmla="*/ 13 h 66"/>
                    <a:gd name="T64" fmla="*/ 1 w 111"/>
                    <a:gd name="T65" fmla="*/ 15 h 66"/>
                    <a:gd name="T66" fmla="*/ 0 w 111"/>
                    <a:gd name="T67" fmla="*/ 16 h 66"/>
                    <a:gd name="T68" fmla="*/ 0 w 111"/>
                    <a:gd name="T69" fmla="*/ 18 h 66"/>
                    <a:gd name="T70" fmla="*/ 2 w 111"/>
                    <a:gd name="T71" fmla="*/ 25 h 66"/>
                    <a:gd name="T72" fmla="*/ 7 w 111"/>
                    <a:gd name="T73" fmla="*/ 4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66">
                      <a:moveTo>
                        <a:pt x="7" y="40"/>
                      </a:moveTo>
                      <a:lnTo>
                        <a:pt x="11" y="49"/>
                      </a:lnTo>
                      <a:lnTo>
                        <a:pt x="14" y="56"/>
                      </a:lnTo>
                      <a:lnTo>
                        <a:pt x="19" y="63"/>
                      </a:lnTo>
                      <a:lnTo>
                        <a:pt x="21" y="64"/>
                      </a:lnTo>
                      <a:lnTo>
                        <a:pt x="23" y="66"/>
                      </a:lnTo>
                      <a:lnTo>
                        <a:pt x="28" y="66"/>
                      </a:lnTo>
                      <a:lnTo>
                        <a:pt x="36" y="66"/>
                      </a:lnTo>
                      <a:lnTo>
                        <a:pt x="53" y="63"/>
                      </a:lnTo>
                      <a:lnTo>
                        <a:pt x="73" y="57"/>
                      </a:lnTo>
                      <a:lnTo>
                        <a:pt x="95" y="54"/>
                      </a:lnTo>
                      <a:lnTo>
                        <a:pt x="102" y="52"/>
                      </a:lnTo>
                      <a:lnTo>
                        <a:pt x="108" y="49"/>
                      </a:lnTo>
                      <a:lnTo>
                        <a:pt x="110" y="44"/>
                      </a:lnTo>
                      <a:lnTo>
                        <a:pt x="111" y="40"/>
                      </a:lnTo>
                      <a:lnTo>
                        <a:pt x="110" y="37"/>
                      </a:lnTo>
                      <a:lnTo>
                        <a:pt x="108" y="33"/>
                      </a:lnTo>
                      <a:lnTo>
                        <a:pt x="105" y="30"/>
                      </a:lnTo>
                      <a:lnTo>
                        <a:pt x="96" y="25"/>
                      </a:lnTo>
                      <a:lnTo>
                        <a:pt x="85" y="17"/>
                      </a:lnTo>
                      <a:lnTo>
                        <a:pt x="71" y="6"/>
                      </a:lnTo>
                      <a:lnTo>
                        <a:pt x="64" y="2"/>
                      </a:lnTo>
                      <a:lnTo>
                        <a:pt x="58" y="0"/>
                      </a:lnTo>
                      <a:lnTo>
                        <a:pt x="53" y="0"/>
                      </a:lnTo>
                      <a:lnTo>
                        <a:pt x="48" y="1"/>
                      </a:lnTo>
                      <a:lnTo>
                        <a:pt x="38" y="4"/>
                      </a:lnTo>
                      <a:lnTo>
                        <a:pt x="32" y="6"/>
                      </a:lnTo>
                      <a:lnTo>
                        <a:pt x="23" y="6"/>
                      </a:lnTo>
                      <a:lnTo>
                        <a:pt x="15" y="7"/>
                      </a:lnTo>
                      <a:lnTo>
                        <a:pt x="10" y="8"/>
                      </a:lnTo>
                      <a:lnTo>
                        <a:pt x="6" y="11"/>
                      </a:lnTo>
                      <a:lnTo>
                        <a:pt x="2" y="13"/>
                      </a:lnTo>
                      <a:lnTo>
                        <a:pt x="1" y="15"/>
                      </a:lnTo>
                      <a:lnTo>
                        <a:pt x="0" y="16"/>
                      </a:lnTo>
                      <a:lnTo>
                        <a:pt x="0" y="18"/>
                      </a:lnTo>
                      <a:lnTo>
                        <a:pt x="2" y="25"/>
                      </a:lnTo>
                      <a:lnTo>
                        <a:pt x="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192" name="Freeform 131">
                  <a:extLst>
                    <a:ext uri="{FF2B5EF4-FFF2-40B4-BE49-F238E27FC236}">
                      <a16:creationId xmlns:a16="http://schemas.microsoft.com/office/drawing/2014/main" id="{1523E061-ACE5-E980-97CE-02EACD9167B1}"/>
                    </a:ext>
                  </a:extLst>
                </p:cNvPr>
                <p:cNvSpPr>
                  <a:spLocks/>
                </p:cNvSpPr>
                <p:nvPr/>
              </p:nvSpPr>
              <p:spPr bwMode="auto">
                <a:xfrm>
                  <a:off x="3551238" y="1684338"/>
                  <a:ext cx="15875" cy="15875"/>
                </a:xfrm>
                <a:custGeom>
                  <a:avLst/>
                  <a:gdLst>
                    <a:gd name="T0" fmla="*/ 47 w 71"/>
                    <a:gd name="T1" fmla="*/ 72 h 72"/>
                    <a:gd name="T2" fmla="*/ 71 w 71"/>
                    <a:gd name="T3" fmla="*/ 49 h 72"/>
                    <a:gd name="T4" fmla="*/ 59 w 71"/>
                    <a:gd name="T5" fmla="*/ 2 h 72"/>
                    <a:gd name="T6" fmla="*/ 53 w 71"/>
                    <a:gd name="T7" fmla="*/ 0 h 72"/>
                    <a:gd name="T8" fmla="*/ 46 w 71"/>
                    <a:gd name="T9" fmla="*/ 0 h 72"/>
                    <a:gd name="T10" fmla="*/ 39 w 71"/>
                    <a:gd name="T11" fmla="*/ 0 h 72"/>
                    <a:gd name="T12" fmla="*/ 30 w 71"/>
                    <a:gd name="T13" fmla="*/ 2 h 72"/>
                    <a:gd name="T14" fmla="*/ 22 w 71"/>
                    <a:gd name="T15" fmla="*/ 4 h 72"/>
                    <a:gd name="T16" fmla="*/ 19 w 71"/>
                    <a:gd name="T17" fmla="*/ 5 h 72"/>
                    <a:gd name="T18" fmla="*/ 16 w 71"/>
                    <a:gd name="T19" fmla="*/ 8 h 72"/>
                    <a:gd name="T20" fmla="*/ 14 w 71"/>
                    <a:gd name="T21" fmla="*/ 10 h 72"/>
                    <a:gd name="T22" fmla="*/ 12 w 71"/>
                    <a:gd name="T23" fmla="*/ 13 h 72"/>
                    <a:gd name="T24" fmla="*/ 6 w 71"/>
                    <a:gd name="T25" fmla="*/ 25 h 72"/>
                    <a:gd name="T26" fmla="*/ 3 w 71"/>
                    <a:gd name="T27" fmla="*/ 33 h 72"/>
                    <a:gd name="T28" fmla="*/ 0 w 71"/>
                    <a:gd name="T29" fmla="*/ 37 h 72"/>
                    <a:gd name="T30" fmla="*/ 24 w 71"/>
                    <a:gd name="T31" fmla="*/ 61 h 72"/>
                    <a:gd name="T32" fmla="*/ 47 w 71"/>
                    <a:gd name="T3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2">
                      <a:moveTo>
                        <a:pt x="47" y="72"/>
                      </a:moveTo>
                      <a:lnTo>
                        <a:pt x="71" y="49"/>
                      </a:lnTo>
                      <a:lnTo>
                        <a:pt x="59" y="2"/>
                      </a:lnTo>
                      <a:lnTo>
                        <a:pt x="53" y="0"/>
                      </a:lnTo>
                      <a:lnTo>
                        <a:pt x="46" y="0"/>
                      </a:lnTo>
                      <a:lnTo>
                        <a:pt x="39" y="0"/>
                      </a:lnTo>
                      <a:lnTo>
                        <a:pt x="30" y="2"/>
                      </a:lnTo>
                      <a:lnTo>
                        <a:pt x="22" y="4"/>
                      </a:lnTo>
                      <a:lnTo>
                        <a:pt x="19" y="5"/>
                      </a:lnTo>
                      <a:lnTo>
                        <a:pt x="16" y="8"/>
                      </a:lnTo>
                      <a:lnTo>
                        <a:pt x="14" y="10"/>
                      </a:lnTo>
                      <a:lnTo>
                        <a:pt x="12" y="13"/>
                      </a:lnTo>
                      <a:lnTo>
                        <a:pt x="6" y="25"/>
                      </a:lnTo>
                      <a:lnTo>
                        <a:pt x="3" y="33"/>
                      </a:lnTo>
                      <a:lnTo>
                        <a:pt x="0" y="37"/>
                      </a:lnTo>
                      <a:lnTo>
                        <a:pt x="24" y="61"/>
                      </a:lnTo>
                      <a:lnTo>
                        <a:pt x="4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grpSp>
          <p:sp>
            <p:nvSpPr>
              <p:cNvPr id="172" name="Rectangle 171">
                <a:extLst>
                  <a:ext uri="{FF2B5EF4-FFF2-40B4-BE49-F238E27FC236}">
                    <a16:creationId xmlns:a16="http://schemas.microsoft.com/office/drawing/2014/main" id="{5B7A9CF4-5D3C-FA87-D5EB-FF5ABD8569CB}"/>
                  </a:ext>
                </a:extLst>
              </p:cNvPr>
              <p:cNvSpPr/>
              <p:nvPr/>
            </p:nvSpPr>
            <p:spPr>
              <a:xfrm>
                <a:off x="3894967" y="3208832"/>
                <a:ext cx="872432" cy="411193"/>
              </a:xfrm>
              <a:prstGeom prst="rect">
                <a:avLst/>
              </a:prstGeom>
            </p:spPr>
            <p:txBody>
              <a:bodyPr wrap="square">
                <a:spAutoFit/>
              </a:bodyPr>
              <a:lstStyle/>
              <a:p>
                <a:pPr algn="ctr"/>
                <a:r>
                  <a:rPr lang="fr-FR" sz="750" spc="-38">
                    <a:latin typeface="TheMixExtraLight-Plain" pitchFamily="34" charset="0"/>
                  </a:rPr>
                  <a:t>Région Parisienne</a:t>
                </a:r>
              </a:p>
            </p:txBody>
          </p:sp>
          <p:sp>
            <p:nvSpPr>
              <p:cNvPr id="173" name="Rectangle 172">
                <a:extLst>
                  <a:ext uri="{FF2B5EF4-FFF2-40B4-BE49-F238E27FC236}">
                    <a16:creationId xmlns:a16="http://schemas.microsoft.com/office/drawing/2014/main" id="{DEB79343-04E5-8E41-6D14-2EDCAE836240}"/>
                  </a:ext>
                </a:extLst>
              </p:cNvPr>
              <p:cNvSpPr/>
              <p:nvPr/>
            </p:nvSpPr>
            <p:spPr>
              <a:xfrm>
                <a:off x="4329627" y="3616861"/>
                <a:ext cx="872432" cy="264339"/>
              </a:xfrm>
              <a:prstGeom prst="rect">
                <a:avLst/>
              </a:prstGeom>
            </p:spPr>
            <p:txBody>
              <a:bodyPr wrap="square">
                <a:spAutoFit/>
              </a:bodyPr>
              <a:lstStyle/>
              <a:p>
                <a:pPr algn="ctr"/>
                <a:r>
                  <a:rPr lang="fr-FR" sz="750" spc="-38">
                    <a:latin typeface="TheMixExtraLight-Plain" pitchFamily="34" charset="0"/>
                  </a:rPr>
                  <a:t>Nord Est</a:t>
                </a:r>
              </a:p>
            </p:txBody>
          </p:sp>
          <p:sp>
            <p:nvSpPr>
              <p:cNvPr id="174" name="Rectangle 173">
                <a:extLst>
                  <a:ext uri="{FF2B5EF4-FFF2-40B4-BE49-F238E27FC236}">
                    <a16:creationId xmlns:a16="http://schemas.microsoft.com/office/drawing/2014/main" id="{14AF081F-B64D-3A0A-A142-4D8ED7A0E48E}"/>
                  </a:ext>
                </a:extLst>
              </p:cNvPr>
              <p:cNvSpPr/>
              <p:nvPr/>
            </p:nvSpPr>
            <p:spPr>
              <a:xfrm>
                <a:off x="3200213" y="3438024"/>
                <a:ext cx="872432" cy="264339"/>
              </a:xfrm>
              <a:prstGeom prst="rect">
                <a:avLst/>
              </a:prstGeom>
            </p:spPr>
            <p:txBody>
              <a:bodyPr wrap="square">
                <a:spAutoFit/>
              </a:bodyPr>
              <a:lstStyle/>
              <a:p>
                <a:pPr algn="ctr"/>
                <a:r>
                  <a:rPr lang="fr-FR" sz="750" spc="-38">
                    <a:latin typeface="TheMixExtraLight-Plain" pitchFamily="34" charset="0"/>
                  </a:rPr>
                  <a:t>Nord Ouest</a:t>
                </a:r>
              </a:p>
            </p:txBody>
          </p:sp>
          <p:sp>
            <p:nvSpPr>
              <p:cNvPr id="175" name="Rectangle 174">
                <a:extLst>
                  <a:ext uri="{FF2B5EF4-FFF2-40B4-BE49-F238E27FC236}">
                    <a16:creationId xmlns:a16="http://schemas.microsoft.com/office/drawing/2014/main" id="{E28B1D38-C0E2-46E3-467D-FBBA3EEF0B5A}"/>
                  </a:ext>
                </a:extLst>
              </p:cNvPr>
              <p:cNvSpPr/>
              <p:nvPr/>
            </p:nvSpPr>
            <p:spPr>
              <a:xfrm>
                <a:off x="3551017" y="4422027"/>
                <a:ext cx="872432" cy="264339"/>
              </a:xfrm>
              <a:prstGeom prst="rect">
                <a:avLst/>
              </a:prstGeom>
            </p:spPr>
            <p:txBody>
              <a:bodyPr wrap="square">
                <a:spAutoFit/>
              </a:bodyPr>
              <a:lstStyle/>
              <a:p>
                <a:pPr algn="ctr"/>
                <a:r>
                  <a:rPr lang="fr-FR" sz="750" spc="-38">
                    <a:latin typeface="TheMixExtraLight-Plain" pitchFamily="34" charset="0"/>
                  </a:rPr>
                  <a:t>Sud Ouest</a:t>
                </a:r>
              </a:p>
            </p:txBody>
          </p:sp>
          <p:sp>
            <p:nvSpPr>
              <p:cNvPr id="176" name="Rectangle 175">
                <a:extLst>
                  <a:ext uri="{FF2B5EF4-FFF2-40B4-BE49-F238E27FC236}">
                    <a16:creationId xmlns:a16="http://schemas.microsoft.com/office/drawing/2014/main" id="{E9CD3D53-C74F-4CA9-64E4-1409D4C527FB}"/>
                  </a:ext>
                </a:extLst>
              </p:cNvPr>
              <p:cNvSpPr/>
              <p:nvPr/>
            </p:nvSpPr>
            <p:spPr>
              <a:xfrm>
                <a:off x="4304593" y="4368800"/>
                <a:ext cx="872432" cy="264339"/>
              </a:xfrm>
              <a:prstGeom prst="rect">
                <a:avLst/>
              </a:prstGeom>
            </p:spPr>
            <p:txBody>
              <a:bodyPr wrap="square">
                <a:spAutoFit/>
              </a:bodyPr>
              <a:lstStyle/>
              <a:p>
                <a:pPr algn="ctr"/>
                <a:r>
                  <a:rPr lang="fr-FR" sz="750" spc="-38">
                    <a:latin typeface="TheMixExtraLight-Plain" pitchFamily="34" charset="0"/>
                  </a:rPr>
                  <a:t>Sud Est</a:t>
                </a:r>
              </a:p>
            </p:txBody>
          </p:sp>
        </p:grpSp>
        <p:sp>
          <p:nvSpPr>
            <p:cNvPr id="196" name="ZoneTexte 195">
              <a:extLst>
                <a:ext uri="{FF2B5EF4-FFF2-40B4-BE49-F238E27FC236}">
                  <a16:creationId xmlns:a16="http://schemas.microsoft.com/office/drawing/2014/main" id="{B9F860C2-5E2E-2E3E-B925-6B379328E93E}"/>
                </a:ext>
              </a:extLst>
            </p:cNvPr>
            <p:cNvSpPr txBox="1"/>
            <p:nvPr/>
          </p:nvSpPr>
          <p:spPr>
            <a:xfrm>
              <a:off x="957627" y="3889944"/>
              <a:ext cx="651288" cy="391379"/>
            </a:xfrm>
            <a:prstGeom prst="rect">
              <a:avLst/>
            </a:prstGeom>
            <a:noFill/>
          </p:spPr>
          <p:txBody>
            <a:bodyPr wrap="none" rtlCol="0">
              <a:spAutoFit/>
            </a:bodyPr>
            <a:lstStyle/>
            <a:p>
              <a:r>
                <a:rPr lang="fr-FR" sz="1050" b="1">
                  <a:solidFill>
                    <a:schemeClr val="accent5"/>
                  </a:solidFill>
                </a:rPr>
                <a:t>42%</a:t>
              </a:r>
            </a:p>
          </p:txBody>
        </p:sp>
        <p:sp>
          <p:nvSpPr>
            <p:cNvPr id="197" name="ZoneTexte 196">
              <a:extLst>
                <a:ext uri="{FF2B5EF4-FFF2-40B4-BE49-F238E27FC236}">
                  <a16:creationId xmlns:a16="http://schemas.microsoft.com/office/drawing/2014/main" id="{41F8C855-4C6E-440A-B544-8AD839EEE59B}"/>
                </a:ext>
              </a:extLst>
            </p:cNvPr>
            <p:cNvSpPr txBox="1"/>
            <p:nvPr/>
          </p:nvSpPr>
          <p:spPr>
            <a:xfrm>
              <a:off x="1790895" y="3585066"/>
              <a:ext cx="651288" cy="391379"/>
            </a:xfrm>
            <a:prstGeom prst="rect">
              <a:avLst/>
            </a:prstGeom>
            <a:solidFill>
              <a:schemeClr val="bg1">
                <a:lumMod val="85000"/>
              </a:schemeClr>
            </a:solidFill>
          </p:spPr>
          <p:txBody>
            <a:bodyPr wrap="none" rtlCol="0">
              <a:spAutoFit/>
            </a:bodyPr>
            <a:lstStyle/>
            <a:p>
              <a:r>
                <a:rPr lang="fr-FR" sz="1050" b="1">
                  <a:solidFill>
                    <a:schemeClr val="accent5"/>
                  </a:solidFill>
                </a:rPr>
                <a:t>30%</a:t>
              </a:r>
            </a:p>
          </p:txBody>
        </p:sp>
        <p:sp>
          <p:nvSpPr>
            <p:cNvPr id="198" name="ZoneTexte 197">
              <a:extLst>
                <a:ext uri="{FF2B5EF4-FFF2-40B4-BE49-F238E27FC236}">
                  <a16:creationId xmlns:a16="http://schemas.microsoft.com/office/drawing/2014/main" id="{70A0E261-9E4B-FF12-0961-FE3320C40B8C}"/>
                </a:ext>
              </a:extLst>
            </p:cNvPr>
            <p:cNvSpPr txBox="1"/>
            <p:nvPr/>
          </p:nvSpPr>
          <p:spPr>
            <a:xfrm>
              <a:off x="2346386" y="4108370"/>
              <a:ext cx="651288" cy="391379"/>
            </a:xfrm>
            <a:prstGeom prst="rect">
              <a:avLst/>
            </a:prstGeom>
            <a:solidFill>
              <a:schemeClr val="bg1">
                <a:lumMod val="85000"/>
              </a:schemeClr>
            </a:solidFill>
          </p:spPr>
          <p:txBody>
            <a:bodyPr wrap="none" rtlCol="0">
              <a:spAutoFit/>
            </a:bodyPr>
            <a:lstStyle/>
            <a:p>
              <a:r>
                <a:rPr lang="fr-FR" sz="1050" b="1">
                  <a:solidFill>
                    <a:schemeClr val="accent5"/>
                  </a:solidFill>
                </a:rPr>
                <a:t>12%</a:t>
              </a:r>
            </a:p>
          </p:txBody>
        </p:sp>
        <p:sp>
          <p:nvSpPr>
            <p:cNvPr id="199" name="ZoneTexte 198">
              <a:extLst>
                <a:ext uri="{FF2B5EF4-FFF2-40B4-BE49-F238E27FC236}">
                  <a16:creationId xmlns:a16="http://schemas.microsoft.com/office/drawing/2014/main" id="{8726C365-B7F0-F9FF-1C03-9138AF385601}"/>
                </a:ext>
              </a:extLst>
            </p:cNvPr>
            <p:cNvSpPr txBox="1"/>
            <p:nvPr/>
          </p:nvSpPr>
          <p:spPr>
            <a:xfrm>
              <a:off x="1444556" y="5090298"/>
              <a:ext cx="544478" cy="391379"/>
            </a:xfrm>
            <a:prstGeom prst="rect">
              <a:avLst/>
            </a:prstGeom>
            <a:solidFill>
              <a:schemeClr val="bg1">
                <a:lumMod val="85000"/>
              </a:schemeClr>
            </a:solidFill>
          </p:spPr>
          <p:txBody>
            <a:bodyPr wrap="none" rtlCol="0">
              <a:spAutoFit/>
            </a:bodyPr>
            <a:lstStyle/>
            <a:p>
              <a:r>
                <a:rPr lang="fr-FR" sz="1050" b="1">
                  <a:solidFill>
                    <a:schemeClr val="accent5"/>
                  </a:solidFill>
                </a:rPr>
                <a:t>5%</a:t>
              </a:r>
            </a:p>
          </p:txBody>
        </p:sp>
        <p:sp>
          <p:nvSpPr>
            <p:cNvPr id="200" name="ZoneTexte 199">
              <a:extLst>
                <a:ext uri="{FF2B5EF4-FFF2-40B4-BE49-F238E27FC236}">
                  <a16:creationId xmlns:a16="http://schemas.microsoft.com/office/drawing/2014/main" id="{91F56D51-DF28-698B-CF97-E4D0D172F0C1}"/>
                </a:ext>
              </a:extLst>
            </p:cNvPr>
            <p:cNvSpPr txBox="1"/>
            <p:nvPr/>
          </p:nvSpPr>
          <p:spPr>
            <a:xfrm>
              <a:off x="2313417" y="5017391"/>
              <a:ext cx="651288" cy="391379"/>
            </a:xfrm>
            <a:prstGeom prst="rect">
              <a:avLst/>
            </a:prstGeom>
            <a:solidFill>
              <a:schemeClr val="bg1">
                <a:lumMod val="85000"/>
              </a:schemeClr>
            </a:solidFill>
          </p:spPr>
          <p:txBody>
            <a:bodyPr wrap="none" rtlCol="0">
              <a:spAutoFit/>
            </a:bodyPr>
            <a:lstStyle/>
            <a:p>
              <a:r>
                <a:rPr lang="fr-FR" sz="1050" b="1">
                  <a:solidFill>
                    <a:schemeClr val="accent5"/>
                  </a:solidFill>
                </a:rPr>
                <a:t>12%</a:t>
              </a:r>
            </a:p>
          </p:txBody>
        </p:sp>
        <p:cxnSp>
          <p:nvCxnSpPr>
            <p:cNvPr id="9" name="Connecteur droit 8">
              <a:extLst>
                <a:ext uri="{FF2B5EF4-FFF2-40B4-BE49-F238E27FC236}">
                  <a16:creationId xmlns:a16="http://schemas.microsoft.com/office/drawing/2014/main" id="{C6C9E6EC-EED2-F530-E883-B1BFA1169D9B}"/>
                </a:ext>
              </a:extLst>
            </p:cNvPr>
            <p:cNvCxnSpPr/>
            <p:nvPr/>
          </p:nvCxnSpPr>
          <p:spPr>
            <a:xfrm>
              <a:off x="177800" y="3821090"/>
              <a:ext cx="424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EF96E2B-CC74-B94A-5CA5-14D0CB832D2C}"/>
                </a:ext>
              </a:extLst>
            </p:cNvPr>
            <p:cNvCxnSpPr/>
            <p:nvPr/>
          </p:nvCxnSpPr>
          <p:spPr>
            <a:xfrm>
              <a:off x="601860" y="3821090"/>
              <a:ext cx="201168" cy="287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2A6B102-201C-DE1B-43EE-E9F9C2388963}"/>
                </a:ext>
              </a:extLst>
            </p:cNvPr>
            <p:cNvCxnSpPr/>
            <p:nvPr/>
          </p:nvCxnSpPr>
          <p:spPr>
            <a:xfrm>
              <a:off x="609098" y="3489198"/>
              <a:ext cx="424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74DA16BF-AB66-CBBA-6CBE-67A8607E68B1}"/>
                </a:ext>
              </a:extLst>
            </p:cNvPr>
            <p:cNvCxnSpPr/>
            <p:nvPr/>
          </p:nvCxnSpPr>
          <p:spPr>
            <a:xfrm>
              <a:off x="1033158" y="3489198"/>
              <a:ext cx="201168" cy="287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396798C6-FAF7-7087-E9D3-935BE4A9AE87}"/>
                </a:ext>
              </a:extLst>
            </p:cNvPr>
            <p:cNvCxnSpPr/>
            <p:nvPr/>
          </p:nvCxnSpPr>
          <p:spPr>
            <a:xfrm>
              <a:off x="410496" y="4716017"/>
              <a:ext cx="424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9BB6E08-C3A7-F210-4234-98B8FC0F4C3C}"/>
                </a:ext>
              </a:extLst>
            </p:cNvPr>
            <p:cNvCxnSpPr>
              <a:cxnSpLocks/>
            </p:cNvCxnSpPr>
            <p:nvPr/>
          </p:nvCxnSpPr>
          <p:spPr>
            <a:xfrm flipV="1">
              <a:off x="834556" y="4414362"/>
              <a:ext cx="327597" cy="301655"/>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FEA21EF-1FF6-4B99-1EAB-0D29B8AEAE8D}"/>
                </a:ext>
              </a:extLst>
            </p:cNvPr>
            <p:cNvSpPr/>
            <p:nvPr/>
          </p:nvSpPr>
          <p:spPr>
            <a:xfrm>
              <a:off x="-13090" y="3627127"/>
              <a:ext cx="1056862" cy="320219"/>
            </a:xfrm>
            <a:prstGeom prst="rect">
              <a:avLst/>
            </a:prstGeom>
          </p:spPr>
          <p:txBody>
            <a:bodyPr wrap="square">
              <a:spAutoFit/>
            </a:bodyPr>
            <a:lstStyle/>
            <a:p>
              <a:pPr algn="ctr"/>
              <a:r>
                <a:rPr lang="fr-FR" sz="750" spc="-38" dirty="0">
                  <a:latin typeface="TheMixExtraLight-Plain" pitchFamily="34" charset="0"/>
                </a:rPr>
                <a:t>Bretagne 20%</a:t>
              </a:r>
            </a:p>
          </p:txBody>
        </p:sp>
        <p:sp>
          <p:nvSpPr>
            <p:cNvPr id="18" name="Rectangle 17">
              <a:extLst>
                <a:ext uri="{FF2B5EF4-FFF2-40B4-BE49-F238E27FC236}">
                  <a16:creationId xmlns:a16="http://schemas.microsoft.com/office/drawing/2014/main" id="{5B4E360C-23F3-353E-B421-56DB8C6B7144}"/>
                </a:ext>
              </a:extLst>
            </p:cNvPr>
            <p:cNvSpPr/>
            <p:nvPr/>
          </p:nvSpPr>
          <p:spPr>
            <a:xfrm>
              <a:off x="443836" y="3304111"/>
              <a:ext cx="1056862" cy="498118"/>
            </a:xfrm>
            <a:prstGeom prst="rect">
              <a:avLst/>
            </a:prstGeom>
          </p:spPr>
          <p:txBody>
            <a:bodyPr wrap="square">
              <a:spAutoFit/>
            </a:bodyPr>
            <a:lstStyle/>
            <a:p>
              <a:pPr algn="ctr"/>
              <a:r>
                <a:rPr lang="fr-FR" sz="750" spc="-38" dirty="0">
                  <a:latin typeface="TheMixExtraLight-Plain" pitchFamily="34" charset="0"/>
                </a:rPr>
                <a:t>Normandie 9%</a:t>
              </a:r>
            </a:p>
          </p:txBody>
        </p:sp>
        <p:sp>
          <p:nvSpPr>
            <p:cNvPr id="19" name="Rectangle 18">
              <a:extLst>
                <a:ext uri="{FF2B5EF4-FFF2-40B4-BE49-F238E27FC236}">
                  <a16:creationId xmlns:a16="http://schemas.microsoft.com/office/drawing/2014/main" id="{14728F30-BF8E-E36B-3DB3-83A67497FE51}"/>
                </a:ext>
              </a:extLst>
            </p:cNvPr>
            <p:cNvSpPr/>
            <p:nvPr/>
          </p:nvSpPr>
          <p:spPr>
            <a:xfrm>
              <a:off x="-37325" y="4659957"/>
              <a:ext cx="1056862" cy="498118"/>
            </a:xfrm>
            <a:prstGeom prst="rect">
              <a:avLst/>
            </a:prstGeom>
          </p:spPr>
          <p:txBody>
            <a:bodyPr wrap="square">
              <a:spAutoFit/>
            </a:bodyPr>
            <a:lstStyle/>
            <a:p>
              <a:pPr algn="ctr"/>
              <a:r>
                <a:rPr lang="fr-FR" sz="750" spc="-38" dirty="0">
                  <a:latin typeface="TheMixExtraLight-Plain" pitchFamily="34" charset="0"/>
                </a:rPr>
                <a:t>Pays de la Loire 8%</a:t>
              </a:r>
            </a:p>
          </p:txBody>
        </p:sp>
        <p:grpSp>
          <p:nvGrpSpPr>
            <p:cNvPr id="44" name="Groupe 43">
              <a:extLst>
                <a:ext uri="{FF2B5EF4-FFF2-40B4-BE49-F238E27FC236}">
                  <a16:creationId xmlns:a16="http://schemas.microsoft.com/office/drawing/2014/main" id="{A3F6C162-7811-894D-50FD-A5F67B70D91A}"/>
                </a:ext>
              </a:extLst>
            </p:cNvPr>
            <p:cNvGrpSpPr>
              <a:grpSpLocks noChangeAspect="1"/>
            </p:cNvGrpSpPr>
            <p:nvPr/>
          </p:nvGrpSpPr>
          <p:grpSpPr>
            <a:xfrm>
              <a:off x="352527" y="3120689"/>
              <a:ext cx="3193171" cy="3060000"/>
              <a:chOff x="2918197" y="2604117"/>
              <a:chExt cx="2635941" cy="2526013"/>
            </a:xfrm>
          </p:grpSpPr>
          <p:grpSp>
            <p:nvGrpSpPr>
              <p:cNvPr id="45" name="Group 115">
                <a:extLst>
                  <a:ext uri="{FF2B5EF4-FFF2-40B4-BE49-F238E27FC236}">
                    <a16:creationId xmlns:a16="http://schemas.microsoft.com/office/drawing/2014/main" id="{4B27A73B-2D2C-8165-E840-83D02B949FA5}"/>
                  </a:ext>
                </a:extLst>
              </p:cNvPr>
              <p:cNvGrpSpPr>
                <a:grpSpLocks noChangeAspect="1"/>
              </p:cNvGrpSpPr>
              <p:nvPr/>
            </p:nvGrpSpPr>
            <p:grpSpPr>
              <a:xfrm>
                <a:off x="2918197" y="2604117"/>
                <a:ext cx="2635941" cy="2526013"/>
                <a:chOff x="2517775" y="0"/>
                <a:chExt cx="7156450" cy="6858000"/>
              </a:xfrm>
              <a:solidFill>
                <a:srgbClr val="F7B918"/>
              </a:solidFill>
            </p:grpSpPr>
            <p:sp>
              <p:nvSpPr>
                <p:cNvPr id="51" name="Freeform 116">
                  <a:extLst>
                    <a:ext uri="{FF2B5EF4-FFF2-40B4-BE49-F238E27FC236}">
                      <a16:creationId xmlns:a16="http://schemas.microsoft.com/office/drawing/2014/main" id="{0A5A5BFF-405A-BF64-D16B-B292DF6E5368}"/>
                    </a:ext>
                  </a:extLst>
                </p:cNvPr>
                <p:cNvSpPr>
                  <a:spLocks/>
                </p:cNvSpPr>
                <p:nvPr/>
              </p:nvSpPr>
              <p:spPr bwMode="auto">
                <a:xfrm>
                  <a:off x="5997575" y="6226175"/>
                  <a:ext cx="0" cy="0"/>
                </a:xfrm>
                <a:custGeom>
                  <a:avLst/>
                  <a:gdLst>
                    <a:gd name="T0" fmla="*/ 2 w 3"/>
                    <a:gd name="T1" fmla="*/ 1 h 4"/>
                    <a:gd name="T2" fmla="*/ 3 w 3"/>
                    <a:gd name="T3" fmla="*/ 0 h 4"/>
                    <a:gd name="T4" fmla="*/ 2 w 3"/>
                    <a:gd name="T5" fmla="*/ 2 h 4"/>
                    <a:gd name="T6" fmla="*/ 0 w 3"/>
                    <a:gd name="T7" fmla="*/ 4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lnTo>
                        <a:pt x="3" y="0"/>
                      </a:lnTo>
                      <a:lnTo>
                        <a:pt x="2" y="2"/>
                      </a:lnTo>
                      <a:lnTo>
                        <a:pt x="0" y="4"/>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2" name="Freeform 117">
                  <a:extLst>
                    <a:ext uri="{FF2B5EF4-FFF2-40B4-BE49-F238E27FC236}">
                      <a16:creationId xmlns:a16="http://schemas.microsoft.com/office/drawing/2014/main" id="{0A944F36-8822-D8AD-DB17-94E200208743}"/>
                    </a:ext>
                  </a:extLst>
                </p:cNvPr>
                <p:cNvSpPr>
                  <a:spLocks/>
                </p:cNvSpPr>
                <p:nvPr/>
              </p:nvSpPr>
              <p:spPr bwMode="auto">
                <a:xfrm>
                  <a:off x="2686050" y="0"/>
                  <a:ext cx="6340475" cy="6230938"/>
                </a:xfrm>
                <a:custGeom>
                  <a:avLst/>
                  <a:gdLst>
                    <a:gd name="T0" fmla="*/ 26056 w 27955"/>
                    <a:gd name="T1" fmla="*/ 6519 h 27474"/>
                    <a:gd name="T2" fmla="*/ 24690 w 27955"/>
                    <a:gd name="T3" fmla="*/ 6359 h 27474"/>
                    <a:gd name="T4" fmla="*/ 23309 w 27955"/>
                    <a:gd name="T5" fmla="*/ 5456 h 27474"/>
                    <a:gd name="T6" fmla="*/ 21993 w 27955"/>
                    <a:gd name="T7" fmla="*/ 5267 h 27474"/>
                    <a:gd name="T8" fmla="*/ 20717 w 27955"/>
                    <a:gd name="T9" fmla="*/ 4238 h 27474"/>
                    <a:gd name="T10" fmla="*/ 20338 w 27955"/>
                    <a:gd name="T11" fmla="*/ 3609 h 27474"/>
                    <a:gd name="T12" fmla="*/ 19186 w 27955"/>
                    <a:gd name="T13" fmla="*/ 3241 h 27474"/>
                    <a:gd name="T14" fmla="*/ 18192 w 27955"/>
                    <a:gd name="T15" fmla="*/ 2536 h 27474"/>
                    <a:gd name="T16" fmla="*/ 17096 w 27955"/>
                    <a:gd name="T17" fmla="*/ 1081 h 27474"/>
                    <a:gd name="T18" fmla="*/ 15849 w 27955"/>
                    <a:gd name="T19" fmla="*/ 571 h 27474"/>
                    <a:gd name="T20" fmla="*/ 13627 w 27955"/>
                    <a:gd name="T21" fmla="*/ 2493 h 27474"/>
                    <a:gd name="T22" fmla="*/ 10621 w 27955"/>
                    <a:gd name="T23" fmla="*/ 4784 h 27474"/>
                    <a:gd name="T24" fmla="*/ 7789 w 27955"/>
                    <a:gd name="T25" fmla="*/ 5808 h 27474"/>
                    <a:gd name="T26" fmla="*/ 6308 w 27955"/>
                    <a:gd name="T27" fmla="*/ 4845 h 27474"/>
                    <a:gd name="T28" fmla="*/ 6983 w 27955"/>
                    <a:gd name="T29" fmla="*/ 6888 h 27474"/>
                    <a:gd name="T30" fmla="*/ 6284 w 27955"/>
                    <a:gd name="T31" fmla="*/ 8111 h 27474"/>
                    <a:gd name="T32" fmla="*/ 5322 w 27955"/>
                    <a:gd name="T33" fmla="*/ 7980 h 27474"/>
                    <a:gd name="T34" fmla="*/ 3914 w 27955"/>
                    <a:gd name="T35" fmla="*/ 7742 h 27474"/>
                    <a:gd name="T36" fmla="*/ 2798 w 27955"/>
                    <a:gd name="T37" fmla="*/ 7504 h 27474"/>
                    <a:gd name="T38" fmla="*/ 1776 w 27955"/>
                    <a:gd name="T39" fmla="*/ 7863 h 27474"/>
                    <a:gd name="T40" fmla="*/ 124 w 27955"/>
                    <a:gd name="T41" fmla="*/ 8452 h 27474"/>
                    <a:gd name="T42" fmla="*/ 1049 w 27955"/>
                    <a:gd name="T43" fmla="*/ 9116 h 27474"/>
                    <a:gd name="T44" fmla="*/ 779 w 27955"/>
                    <a:gd name="T45" fmla="*/ 9483 h 27474"/>
                    <a:gd name="T46" fmla="*/ 1202 w 27955"/>
                    <a:gd name="T47" fmla="*/ 10870 h 27474"/>
                    <a:gd name="T48" fmla="*/ 3026 w 27955"/>
                    <a:gd name="T49" fmla="*/ 11165 h 27474"/>
                    <a:gd name="T50" fmla="*/ 4005 w 27955"/>
                    <a:gd name="T51" fmla="*/ 11666 h 27474"/>
                    <a:gd name="T52" fmla="*/ 4851 w 27955"/>
                    <a:gd name="T53" fmla="*/ 12256 h 27474"/>
                    <a:gd name="T54" fmla="*/ 5489 w 27955"/>
                    <a:gd name="T55" fmla="*/ 12964 h 27474"/>
                    <a:gd name="T56" fmla="*/ 5667 w 27955"/>
                    <a:gd name="T57" fmla="*/ 13771 h 27474"/>
                    <a:gd name="T58" fmla="*/ 7468 w 27955"/>
                    <a:gd name="T59" fmla="*/ 15595 h 27474"/>
                    <a:gd name="T60" fmla="*/ 7912 w 27955"/>
                    <a:gd name="T61" fmla="*/ 16766 h 27474"/>
                    <a:gd name="T62" fmla="*/ 8920 w 27955"/>
                    <a:gd name="T63" fmla="*/ 19309 h 27474"/>
                    <a:gd name="T64" fmla="*/ 7821 w 27955"/>
                    <a:gd name="T65" fmla="*/ 18068 h 27474"/>
                    <a:gd name="T66" fmla="*/ 7568 w 27955"/>
                    <a:gd name="T67" fmla="*/ 21515 h 27474"/>
                    <a:gd name="T68" fmla="*/ 6895 w 27955"/>
                    <a:gd name="T69" fmla="*/ 24801 h 27474"/>
                    <a:gd name="T70" fmla="*/ 7740 w 27955"/>
                    <a:gd name="T71" fmla="*/ 25426 h 27474"/>
                    <a:gd name="T72" fmla="*/ 9276 w 27955"/>
                    <a:gd name="T73" fmla="*/ 26108 h 27474"/>
                    <a:gd name="T74" fmla="*/ 10829 w 27955"/>
                    <a:gd name="T75" fmla="*/ 26378 h 27474"/>
                    <a:gd name="T76" fmla="*/ 11936 w 27955"/>
                    <a:gd name="T77" fmla="*/ 26030 h 27474"/>
                    <a:gd name="T78" fmla="*/ 13920 w 27955"/>
                    <a:gd name="T79" fmla="*/ 26659 h 27474"/>
                    <a:gd name="T80" fmla="*/ 14918 w 27955"/>
                    <a:gd name="T81" fmla="*/ 27221 h 27474"/>
                    <a:gd name="T82" fmla="*/ 16624 w 27955"/>
                    <a:gd name="T83" fmla="*/ 27074 h 27474"/>
                    <a:gd name="T84" fmla="*/ 16816 w 27955"/>
                    <a:gd name="T85" fmla="*/ 25688 h 27474"/>
                    <a:gd name="T86" fmla="*/ 17890 w 27955"/>
                    <a:gd name="T87" fmla="*/ 24749 h 27474"/>
                    <a:gd name="T88" fmla="*/ 19061 w 27955"/>
                    <a:gd name="T89" fmla="*/ 23836 h 27474"/>
                    <a:gd name="T90" fmla="*/ 19965 w 27955"/>
                    <a:gd name="T91" fmla="*/ 23982 h 27474"/>
                    <a:gd name="T92" fmla="*/ 20741 w 27955"/>
                    <a:gd name="T93" fmla="*/ 24432 h 27474"/>
                    <a:gd name="T94" fmla="*/ 21214 w 27955"/>
                    <a:gd name="T95" fmla="*/ 24571 h 27474"/>
                    <a:gd name="T96" fmla="*/ 23046 w 27955"/>
                    <a:gd name="T97" fmla="*/ 25224 h 27474"/>
                    <a:gd name="T98" fmla="*/ 24598 w 27955"/>
                    <a:gd name="T99" fmla="*/ 24982 h 27474"/>
                    <a:gd name="T100" fmla="*/ 25433 w 27955"/>
                    <a:gd name="T101" fmla="*/ 23920 h 27474"/>
                    <a:gd name="T102" fmla="*/ 26826 w 27955"/>
                    <a:gd name="T103" fmla="*/ 22432 h 27474"/>
                    <a:gd name="T104" fmla="*/ 25257 w 27955"/>
                    <a:gd name="T105" fmla="*/ 21678 h 27474"/>
                    <a:gd name="T106" fmla="*/ 25333 w 27955"/>
                    <a:gd name="T107" fmla="*/ 20267 h 27474"/>
                    <a:gd name="T108" fmla="*/ 25106 w 27955"/>
                    <a:gd name="T109" fmla="*/ 19107 h 27474"/>
                    <a:gd name="T110" fmla="*/ 25267 w 27955"/>
                    <a:gd name="T111" fmla="*/ 17706 h 27474"/>
                    <a:gd name="T112" fmla="*/ 25156 w 27955"/>
                    <a:gd name="T113" fmla="*/ 16319 h 27474"/>
                    <a:gd name="T114" fmla="*/ 23795 w 27955"/>
                    <a:gd name="T115" fmla="*/ 15286 h 27474"/>
                    <a:gd name="T116" fmla="*/ 23438 w 27955"/>
                    <a:gd name="T117" fmla="*/ 15559 h 27474"/>
                    <a:gd name="T118" fmla="*/ 24477 w 27955"/>
                    <a:gd name="T119" fmla="*/ 13401 h 27474"/>
                    <a:gd name="T120" fmla="*/ 25105 w 27955"/>
                    <a:gd name="T121" fmla="*/ 12172 h 27474"/>
                    <a:gd name="T122" fmla="*/ 26392 w 27955"/>
                    <a:gd name="T123" fmla="*/ 11658 h 27474"/>
                    <a:gd name="T124" fmla="*/ 26836 w 27955"/>
                    <a:gd name="T125" fmla="*/ 9019 h 27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55" h="27474">
                      <a:moveTo>
                        <a:pt x="27890" y="7076"/>
                      </a:moveTo>
                      <a:lnTo>
                        <a:pt x="27874" y="7071"/>
                      </a:lnTo>
                      <a:lnTo>
                        <a:pt x="27858" y="7064"/>
                      </a:lnTo>
                      <a:lnTo>
                        <a:pt x="27842" y="7057"/>
                      </a:lnTo>
                      <a:lnTo>
                        <a:pt x="27828" y="7048"/>
                      </a:lnTo>
                      <a:lnTo>
                        <a:pt x="27822" y="7043"/>
                      </a:lnTo>
                      <a:lnTo>
                        <a:pt x="27815" y="7041"/>
                      </a:lnTo>
                      <a:lnTo>
                        <a:pt x="27803" y="7037"/>
                      </a:lnTo>
                      <a:lnTo>
                        <a:pt x="27790" y="7034"/>
                      </a:lnTo>
                      <a:lnTo>
                        <a:pt x="27777" y="7033"/>
                      </a:lnTo>
                      <a:lnTo>
                        <a:pt x="27763" y="7030"/>
                      </a:lnTo>
                      <a:lnTo>
                        <a:pt x="27750" y="7028"/>
                      </a:lnTo>
                      <a:lnTo>
                        <a:pt x="27738" y="7025"/>
                      </a:lnTo>
                      <a:lnTo>
                        <a:pt x="27725" y="7020"/>
                      </a:lnTo>
                      <a:lnTo>
                        <a:pt x="27717" y="7014"/>
                      </a:lnTo>
                      <a:lnTo>
                        <a:pt x="27708" y="7009"/>
                      </a:lnTo>
                      <a:lnTo>
                        <a:pt x="27692" y="6995"/>
                      </a:lnTo>
                      <a:lnTo>
                        <a:pt x="27676" y="6981"/>
                      </a:lnTo>
                      <a:lnTo>
                        <a:pt x="27660" y="6966"/>
                      </a:lnTo>
                      <a:lnTo>
                        <a:pt x="27650" y="6960"/>
                      </a:lnTo>
                      <a:lnTo>
                        <a:pt x="27658" y="6965"/>
                      </a:lnTo>
                      <a:lnTo>
                        <a:pt x="27611" y="6951"/>
                      </a:lnTo>
                      <a:lnTo>
                        <a:pt x="27587" y="6944"/>
                      </a:lnTo>
                      <a:lnTo>
                        <a:pt x="27562" y="6938"/>
                      </a:lnTo>
                      <a:lnTo>
                        <a:pt x="27552" y="6936"/>
                      </a:lnTo>
                      <a:lnTo>
                        <a:pt x="27540" y="6935"/>
                      </a:lnTo>
                      <a:lnTo>
                        <a:pt x="27514" y="6935"/>
                      </a:lnTo>
                      <a:lnTo>
                        <a:pt x="27500" y="6934"/>
                      </a:lnTo>
                      <a:lnTo>
                        <a:pt x="27488" y="6933"/>
                      </a:lnTo>
                      <a:lnTo>
                        <a:pt x="27476" y="6930"/>
                      </a:lnTo>
                      <a:lnTo>
                        <a:pt x="27471" y="6927"/>
                      </a:lnTo>
                      <a:lnTo>
                        <a:pt x="27466" y="6925"/>
                      </a:lnTo>
                      <a:lnTo>
                        <a:pt x="27459" y="6921"/>
                      </a:lnTo>
                      <a:lnTo>
                        <a:pt x="27453" y="6915"/>
                      </a:lnTo>
                      <a:lnTo>
                        <a:pt x="27442" y="6905"/>
                      </a:lnTo>
                      <a:lnTo>
                        <a:pt x="27432" y="6892"/>
                      </a:lnTo>
                      <a:lnTo>
                        <a:pt x="27424" y="6880"/>
                      </a:lnTo>
                      <a:lnTo>
                        <a:pt x="27414" y="6868"/>
                      </a:lnTo>
                      <a:lnTo>
                        <a:pt x="27404" y="6856"/>
                      </a:lnTo>
                      <a:lnTo>
                        <a:pt x="27398" y="6850"/>
                      </a:lnTo>
                      <a:lnTo>
                        <a:pt x="27392" y="6846"/>
                      </a:lnTo>
                      <a:lnTo>
                        <a:pt x="27385" y="6842"/>
                      </a:lnTo>
                      <a:lnTo>
                        <a:pt x="27378" y="6837"/>
                      </a:lnTo>
                      <a:lnTo>
                        <a:pt x="27349" y="6826"/>
                      </a:lnTo>
                      <a:lnTo>
                        <a:pt x="27328" y="6819"/>
                      </a:lnTo>
                      <a:lnTo>
                        <a:pt x="27305" y="6812"/>
                      </a:lnTo>
                      <a:lnTo>
                        <a:pt x="27284" y="6807"/>
                      </a:lnTo>
                      <a:lnTo>
                        <a:pt x="27274" y="6806"/>
                      </a:lnTo>
                      <a:lnTo>
                        <a:pt x="27264" y="6806"/>
                      </a:lnTo>
                      <a:lnTo>
                        <a:pt x="27257" y="6806"/>
                      </a:lnTo>
                      <a:lnTo>
                        <a:pt x="27250" y="6808"/>
                      </a:lnTo>
                      <a:lnTo>
                        <a:pt x="27246" y="6810"/>
                      </a:lnTo>
                      <a:lnTo>
                        <a:pt x="27245" y="6812"/>
                      </a:lnTo>
                      <a:lnTo>
                        <a:pt x="27244" y="6815"/>
                      </a:lnTo>
                      <a:lnTo>
                        <a:pt x="27240" y="6830"/>
                      </a:lnTo>
                      <a:lnTo>
                        <a:pt x="27239" y="6844"/>
                      </a:lnTo>
                      <a:lnTo>
                        <a:pt x="27238" y="6859"/>
                      </a:lnTo>
                      <a:lnTo>
                        <a:pt x="27235" y="6871"/>
                      </a:lnTo>
                      <a:lnTo>
                        <a:pt x="27234" y="6876"/>
                      </a:lnTo>
                      <a:lnTo>
                        <a:pt x="27231" y="6880"/>
                      </a:lnTo>
                      <a:lnTo>
                        <a:pt x="27227" y="6883"/>
                      </a:lnTo>
                      <a:lnTo>
                        <a:pt x="27223" y="6885"/>
                      </a:lnTo>
                      <a:lnTo>
                        <a:pt x="27217" y="6886"/>
                      </a:lnTo>
                      <a:lnTo>
                        <a:pt x="27211" y="6885"/>
                      </a:lnTo>
                      <a:lnTo>
                        <a:pt x="27203" y="6883"/>
                      </a:lnTo>
                      <a:lnTo>
                        <a:pt x="27194" y="6879"/>
                      </a:lnTo>
                      <a:lnTo>
                        <a:pt x="27181" y="6872"/>
                      </a:lnTo>
                      <a:lnTo>
                        <a:pt x="27169" y="6868"/>
                      </a:lnTo>
                      <a:lnTo>
                        <a:pt x="27158" y="6862"/>
                      </a:lnTo>
                      <a:lnTo>
                        <a:pt x="27148" y="6858"/>
                      </a:lnTo>
                      <a:lnTo>
                        <a:pt x="27139" y="6853"/>
                      </a:lnTo>
                      <a:lnTo>
                        <a:pt x="27132" y="6846"/>
                      </a:lnTo>
                      <a:lnTo>
                        <a:pt x="27125" y="6837"/>
                      </a:lnTo>
                      <a:lnTo>
                        <a:pt x="27118" y="6825"/>
                      </a:lnTo>
                      <a:lnTo>
                        <a:pt x="27113" y="6819"/>
                      </a:lnTo>
                      <a:lnTo>
                        <a:pt x="27107" y="6812"/>
                      </a:lnTo>
                      <a:lnTo>
                        <a:pt x="27098" y="6806"/>
                      </a:lnTo>
                      <a:lnTo>
                        <a:pt x="27087" y="6800"/>
                      </a:lnTo>
                      <a:lnTo>
                        <a:pt x="27076" y="6794"/>
                      </a:lnTo>
                      <a:lnTo>
                        <a:pt x="27065" y="6790"/>
                      </a:lnTo>
                      <a:lnTo>
                        <a:pt x="27053" y="6785"/>
                      </a:lnTo>
                      <a:lnTo>
                        <a:pt x="27041" y="6781"/>
                      </a:lnTo>
                      <a:lnTo>
                        <a:pt x="27030" y="6779"/>
                      </a:lnTo>
                      <a:lnTo>
                        <a:pt x="27020" y="6778"/>
                      </a:lnTo>
                      <a:lnTo>
                        <a:pt x="27012" y="6778"/>
                      </a:lnTo>
                      <a:lnTo>
                        <a:pt x="27007" y="6779"/>
                      </a:lnTo>
                      <a:lnTo>
                        <a:pt x="27005" y="6780"/>
                      </a:lnTo>
                      <a:lnTo>
                        <a:pt x="27003" y="6782"/>
                      </a:lnTo>
                      <a:lnTo>
                        <a:pt x="27003" y="6784"/>
                      </a:lnTo>
                      <a:lnTo>
                        <a:pt x="27003" y="6786"/>
                      </a:lnTo>
                      <a:lnTo>
                        <a:pt x="27006" y="6794"/>
                      </a:lnTo>
                      <a:lnTo>
                        <a:pt x="27012" y="6803"/>
                      </a:lnTo>
                      <a:lnTo>
                        <a:pt x="26996" y="6811"/>
                      </a:lnTo>
                      <a:lnTo>
                        <a:pt x="26979" y="6821"/>
                      </a:lnTo>
                      <a:lnTo>
                        <a:pt x="26969" y="6825"/>
                      </a:lnTo>
                      <a:lnTo>
                        <a:pt x="26959" y="6829"/>
                      </a:lnTo>
                      <a:lnTo>
                        <a:pt x="26951" y="6830"/>
                      </a:lnTo>
                      <a:lnTo>
                        <a:pt x="26942" y="6829"/>
                      </a:lnTo>
                      <a:lnTo>
                        <a:pt x="26926" y="6824"/>
                      </a:lnTo>
                      <a:lnTo>
                        <a:pt x="26912" y="6820"/>
                      </a:lnTo>
                      <a:lnTo>
                        <a:pt x="26899" y="6816"/>
                      </a:lnTo>
                      <a:lnTo>
                        <a:pt x="26886" y="6812"/>
                      </a:lnTo>
                      <a:lnTo>
                        <a:pt x="26874" y="6811"/>
                      </a:lnTo>
                      <a:lnTo>
                        <a:pt x="26859" y="6810"/>
                      </a:lnTo>
                      <a:lnTo>
                        <a:pt x="26844" y="6812"/>
                      </a:lnTo>
                      <a:lnTo>
                        <a:pt x="26828" y="6817"/>
                      </a:lnTo>
                      <a:lnTo>
                        <a:pt x="26815" y="6821"/>
                      </a:lnTo>
                      <a:lnTo>
                        <a:pt x="26803" y="6826"/>
                      </a:lnTo>
                      <a:lnTo>
                        <a:pt x="26778" y="6839"/>
                      </a:lnTo>
                      <a:lnTo>
                        <a:pt x="26754" y="6853"/>
                      </a:lnTo>
                      <a:lnTo>
                        <a:pt x="26742" y="6857"/>
                      </a:lnTo>
                      <a:lnTo>
                        <a:pt x="26729" y="6861"/>
                      </a:lnTo>
                      <a:lnTo>
                        <a:pt x="26725" y="6861"/>
                      </a:lnTo>
                      <a:lnTo>
                        <a:pt x="26720" y="6861"/>
                      </a:lnTo>
                      <a:lnTo>
                        <a:pt x="26715" y="6859"/>
                      </a:lnTo>
                      <a:lnTo>
                        <a:pt x="26711" y="6857"/>
                      </a:lnTo>
                      <a:lnTo>
                        <a:pt x="26703" y="6849"/>
                      </a:lnTo>
                      <a:lnTo>
                        <a:pt x="26697" y="6839"/>
                      </a:lnTo>
                      <a:lnTo>
                        <a:pt x="26684" y="6818"/>
                      </a:lnTo>
                      <a:lnTo>
                        <a:pt x="26677" y="6809"/>
                      </a:lnTo>
                      <a:lnTo>
                        <a:pt x="26671" y="6803"/>
                      </a:lnTo>
                      <a:lnTo>
                        <a:pt x="26658" y="6794"/>
                      </a:lnTo>
                      <a:lnTo>
                        <a:pt x="26646" y="6787"/>
                      </a:lnTo>
                      <a:lnTo>
                        <a:pt x="26633" y="6782"/>
                      </a:lnTo>
                      <a:lnTo>
                        <a:pt x="26619" y="6780"/>
                      </a:lnTo>
                      <a:lnTo>
                        <a:pt x="26606" y="6778"/>
                      </a:lnTo>
                      <a:lnTo>
                        <a:pt x="26591" y="6777"/>
                      </a:lnTo>
                      <a:lnTo>
                        <a:pt x="26562" y="6778"/>
                      </a:lnTo>
                      <a:lnTo>
                        <a:pt x="26546" y="6778"/>
                      </a:lnTo>
                      <a:lnTo>
                        <a:pt x="26532" y="6775"/>
                      </a:lnTo>
                      <a:lnTo>
                        <a:pt x="26519" y="6772"/>
                      </a:lnTo>
                      <a:lnTo>
                        <a:pt x="26508" y="6767"/>
                      </a:lnTo>
                      <a:lnTo>
                        <a:pt x="26485" y="6755"/>
                      </a:lnTo>
                      <a:lnTo>
                        <a:pt x="26472" y="6749"/>
                      </a:lnTo>
                      <a:lnTo>
                        <a:pt x="26458" y="6743"/>
                      </a:lnTo>
                      <a:lnTo>
                        <a:pt x="26455" y="6742"/>
                      </a:lnTo>
                      <a:lnTo>
                        <a:pt x="26453" y="6740"/>
                      </a:lnTo>
                      <a:lnTo>
                        <a:pt x="26449" y="6735"/>
                      </a:lnTo>
                      <a:lnTo>
                        <a:pt x="26447" y="6728"/>
                      </a:lnTo>
                      <a:lnTo>
                        <a:pt x="26447" y="6720"/>
                      </a:lnTo>
                      <a:lnTo>
                        <a:pt x="26447" y="6711"/>
                      </a:lnTo>
                      <a:lnTo>
                        <a:pt x="26448" y="6702"/>
                      </a:lnTo>
                      <a:lnTo>
                        <a:pt x="26450" y="6680"/>
                      </a:lnTo>
                      <a:lnTo>
                        <a:pt x="26453" y="6657"/>
                      </a:lnTo>
                      <a:lnTo>
                        <a:pt x="26453" y="6646"/>
                      </a:lnTo>
                      <a:lnTo>
                        <a:pt x="26450" y="6635"/>
                      </a:lnTo>
                      <a:lnTo>
                        <a:pt x="26448" y="6626"/>
                      </a:lnTo>
                      <a:lnTo>
                        <a:pt x="26444" y="6617"/>
                      </a:lnTo>
                      <a:lnTo>
                        <a:pt x="26437" y="6608"/>
                      </a:lnTo>
                      <a:lnTo>
                        <a:pt x="26433" y="6605"/>
                      </a:lnTo>
                      <a:lnTo>
                        <a:pt x="26429" y="6602"/>
                      </a:lnTo>
                      <a:lnTo>
                        <a:pt x="26415" y="6592"/>
                      </a:lnTo>
                      <a:lnTo>
                        <a:pt x="26403" y="6583"/>
                      </a:lnTo>
                      <a:lnTo>
                        <a:pt x="26395" y="6576"/>
                      </a:lnTo>
                      <a:lnTo>
                        <a:pt x="26390" y="6568"/>
                      </a:lnTo>
                      <a:lnTo>
                        <a:pt x="26386" y="6562"/>
                      </a:lnTo>
                      <a:lnTo>
                        <a:pt x="26385" y="6555"/>
                      </a:lnTo>
                      <a:lnTo>
                        <a:pt x="26386" y="6549"/>
                      </a:lnTo>
                      <a:lnTo>
                        <a:pt x="26389" y="6541"/>
                      </a:lnTo>
                      <a:lnTo>
                        <a:pt x="26393" y="6535"/>
                      </a:lnTo>
                      <a:lnTo>
                        <a:pt x="26397" y="6528"/>
                      </a:lnTo>
                      <a:lnTo>
                        <a:pt x="26407" y="6513"/>
                      </a:lnTo>
                      <a:lnTo>
                        <a:pt x="26411" y="6504"/>
                      </a:lnTo>
                      <a:lnTo>
                        <a:pt x="26417" y="6494"/>
                      </a:lnTo>
                      <a:lnTo>
                        <a:pt x="26420" y="6484"/>
                      </a:lnTo>
                      <a:lnTo>
                        <a:pt x="26422" y="6472"/>
                      </a:lnTo>
                      <a:lnTo>
                        <a:pt x="26423" y="6469"/>
                      </a:lnTo>
                      <a:lnTo>
                        <a:pt x="26422" y="6467"/>
                      </a:lnTo>
                      <a:lnTo>
                        <a:pt x="26420" y="6464"/>
                      </a:lnTo>
                      <a:lnTo>
                        <a:pt x="26415" y="6462"/>
                      </a:lnTo>
                      <a:lnTo>
                        <a:pt x="26408" y="6461"/>
                      </a:lnTo>
                      <a:lnTo>
                        <a:pt x="26401" y="6460"/>
                      </a:lnTo>
                      <a:lnTo>
                        <a:pt x="26392" y="6461"/>
                      </a:lnTo>
                      <a:lnTo>
                        <a:pt x="26372" y="6463"/>
                      </a:lnTo>
                      <a:lnTo>
                        <a:pt x="26352" y="6466"/>
                      </a:lnTo>
                      <a:lnTo>
                        <a:pt x="26333" y="6469"/>
                      </a:lnTo>
                      <a:lnTo>
                        <a:pt x="26318" y="6473"/>
                      </a:lnTo>
                      <a:lnTo>
                        <a:pt x="26310" y="6474"/>
                      </a:lnTo>
                      <a:lnTo>
                        <a:pt x="26305" y="6474"/>
                      </a:lnTo>
                      <a:lnTo>
                        <a:pt x="26300" y="6473"/>
                      </a:lnTo>
                      <a:lnTo>
                        <a:pt x="26289" y="6469"/>
                      </a:lnTo>
                      <a:lnTo>
                        <a:pt x="26280" y="6464"/>
                      </a:lnTo>
                      <a:lnTo>
                        <a:pt x="26271" y="6456"/>
                      </a:lnTo>
                      <a:lnTo>
                        <a:pt x="26264" y="6449"/>
                      </a:lnTo>
                      <a:lnTo>
                        <a:pt x="26255" y="6439"/>
                      </a:lnTo>
                      <a:lnTo>
                        <a:pt x="26241" y="6421"/>
                      </a:lnTo>
                      <a:lnTo>
                        <a:pt x="26233" y="6412"/>
                      </a:lnTo>
                      <a:lnTo>
                        <a:pt x="26226" y="6404"/>
                      </a:lnTo>
                      <a:lnTo>
                        <a:pt x="26217" y="6398"/>
                      </a:lnTo>
                      <a:lnTo>
                        <a:pt x="26209" y="6394"/>
                      </a:lnTo>
                      <a:lnTo>
                        <a:pt x="26199" y="6390"/>
                      </a:lnTo>
                      <a:lnTo>
                        <a:pt x="26193" y="6390"/>
                      </a:lnTo>
                      <a:lnTo>
                        <a:pt x="26188" y="6390"/>
                      </a:lnTo>
                      <a:lnTo>
                        <a:pt x="26182" y="6391"/>
                      </a:lnTo>
                      <a:lnTo>
                        <a:pt x="26177" y="6392"/>
                      </a:lnTo>
                      <a:lnTo>
                        <a:pt x="26171" y="6396"/>
                      </a:lnTo>
                      <a:lnTo>
                        <a:pt x="26164" y="6399"/>
                      </a:lnTo>
                      <a:lnTo>
                        <a:pt x="26142" y="6412"/>
                      </a:lnTo>
                      <a:lnTo>
                        <a:pt x="26123" y="6424"/>
                      </a:lnTo>
                      <a:lnTo>
                        <a:pt x="26107" y="6437"/>
                      </a:lnTo>
                      <a:lnTo>
                        <a:pt x="26100" y="6443"/>
                      </a:lnTo>
                      <a:lnTo>
                        <a:pt x="26094" y="6450"/>
                      </a:lnTo>
                      <a:lnTo>
                        <a:pt x="26088" y="6458"/>
                      </a:lnTo>
                      <a:lnTo>
                        <a:pt x="26083" y="6466"/>
                      </a:lnTo>
                      <a:lnTo>
                        <a:pt x="26078" y="6475"/>
                      </a:lnTo>
                      <a:lnTo>
                        <a:pt x="26075" y="6485"/>
                      </a:lnTo>
                      <a:lnTo>
                        <a:pt x="26073" y="6496"/>
                      </a:lnTo>
                      <a:lnTo>
                        <a:pt x="26071" y="6507"/>
                      </a:lnTo>
                      <a:lnTo>
                        <a:pt x="26070" y="6519"/>
                      </a:lnTo>
                      <a:lnTo>
                        <a:pt x="26070" y="6533"/>
                      </a:lnTo>
                      <a:lnTo>
                        <a:pt x="26069" y="6528"/>
                      </a:lnTo>
                      <a:lnTo>
                        <a:pt x="26066" y="6525"/>
                      </a:lnTo>
                      <a:lnTo>
                        <a:pt x="26064" y="6522"/>
                      </a:lnTo>
                      <a:lnTo>
                        <a:pt x="26060" y="6520"/>
                      </a:lnTo>
                      <a:lnTo>
                        <a:pt x="26056" y="6519"/>
                      </a:lnTo>
                      <a:lnTo>
                        <a:pt x="26050" y="6519"/>
                      </a:lnTo>
                      <a:lnTo>
                        <a:pt x="26039" y="6522"/>
                      </a:lnTo>
                      <a:lnTo>
                        <a:pt x="26027" y="6526"/>
                      </a:lnTo>
                      <a:lnTo>
                        <a:pt x="26016" y="6530"/>
                      </a:lnTo>
                      <a:lnTo>
                        <a:pt x="26008" y="6536"/>
                      </a:lnTo>
                      <a:lnTo>
                        <a:pt x="26002" y="6539"/>
                      </a:lnTo>
                      <a:lnTo>
                        <a:pt x="25998" y="6544"/>
                      </a:lnTo>
                      <a:lnTo>
                        <a:pt x="25994" y="6550"/>
                      </a:lnTo>
                      <a:lnTo>
                        <a:pt x="25985" y="6563"/>
                      </a:lnTo>
                      <a:lnTo>
                        <a:pt x="25980" y="6577"/>
                      </a:lnTo>
                      <a:lnTo>
                        <a:pt x="25975" y="6590"/>
                      </a:lnTo>
                      <a:lnTo>
                        <a:pt x="25973" y="6594"/>
                      </a:lnTo>
                      <a:lnTo>
                        <a:pt x="25971" y="6596"/>
                      </a:lnTo>
                      <a:lnTo>
                        <a:pt x="25969" y="6599"/>
                      </a:lnTo>
                      <a:lnTo>
                        <a:pt x="25967" y="6600"/>
                      </a:lnTo>
                      <a:lnTo>
                        <a:pt x="25961" y="6601"/>
                      </a:lnTo>
                      <a:lnTo>
                        <a:pt x="25954" y="6600"/>
                      </a:lnTo>
                      <a:lnTo>
                        <a:pt x="25941" y="6594"/>
                      </a:lnTo>
                      <a:lnTo>
                        <a:pt x="25934" y="6592"/>
                      </a:lnTo>
                      <a:lnTo>
                        <a:pt x="25928" y="6590"/>
                      </a:lnTo>
                      <a:lnTo>
                        <a:pt x="25920" y="6587"/>
                      </a:lnTo>
                      <a:lnTo>
                        <a:pt x="25907" y="6582"/>
                      </a:lnTo>
                      <a:lnTo>
                        <a:pt x="25875" y="6568"/>
                      </a:lnTo>
                      <a:lnTo>
                        <a:pt x="25860" y="6563"/>
                      </a:lnTo>
                      <a:lnTo>
                        <a:pt x="25846" y="6560"/>
                      </a:lnTo>
                      <a:lnTo>
                        <a:pt x="25841" y="6558"/>
                      </a:lnTo>
                      <a:lnTo>
                        <a:pt x="25836" y="6558"/>
                      </a:lnTo>
                      <a:lnTo>
                        <a:pt x="25833" y="6560"/>
                      </a:lnTo>
                      <a:lnTo>
                        <a:pt x="25832" y="6562"/>
                      </a:lnTo>
                      <a:lnTo>
                        <a:pt x="25830" y="6565"/>
                      </a:lnTo>
                      <a:lnTo>
                        <a:pt x="25828" y="6567"/>
                      </a:lnTo>
                      <a:lnTo>
                        <a:pt x="25821" y="6573"/>
                      </a:lnTo>
                      <a:lnTo>
                        <a:pt x="25811" y="6577"/>
                      </a:lnTo>
                      <a:lnTo>
                        <a:pt x="25801" y="6581"/>
                      </a:lnTo>
                      <a:lnTo>
                        <a:pt x="25778" y="6589"/>
                      </a:lnTo>
                      <a:lnTo>
                        <a:pt x="25759" y="6594"/>
                      </a:lnTo>
                      <a:lnTo>
                        <a:pt x="25756" y="6595"/>
                      </a:lnTo>
                      <a:lnTo>
                        <a:pt x="25751" y="6595"/>
                      </a:lnTo>
                      <a:lnTo>
                        <a:pt x="25741" y="6594"/>
                      </a:lnTo>
                      <a:lnTo>
                        <a:pt x="25730" y="6591"/>
                      </a:lnTo>
                      <a:lnTo>
                        <a:pt x="25718" y="6587"/>
                      </a:lnTo>
                      <a:lnTo>
                        <a:pt x="25708" y="6581"/>
                      </a:lnTo>
                      <a:lnTo>
                        <a:pt x="25700" y="6575"/>
                      </a:lnTo>
                      <a:lnTo>
                        <a:pt x="25694" y="6569"/>
                      </a:lnTo>
                      <a:lnTo>
                        <a:pt x="25692" y="6567"/>
                      </a:lnTo>
                      <a:lnTo>
                        <a:pt x="25691" y="6564"/>
                      </a:lnTo>
                      <a:lnTo>
                        <a:pt x="25691" y="6567"/>
                      </a:lnTo>
                      <a:lnTo>
                        <a:pt x="25690" y="6569"/>
                      </a:lnTo>
                      <a:lnTo>
                        <a:pt x="25688" y="6571"/>
                      </a:lnTo>
                      <a:lnTo>
                        <a:pt x="25686" y="6573"/>
                      </a:lnTo>
                      <a:lnTo>
                        <a:pt x="25679" y="6576"/>
                      </a:lnTo>
                      <a:lnTo>
                        <a:pt x="25671" y="6577"/>
                      </a:lnTo>
                      <a:lnTo>
                        <a:pt x="25663" y="6578"/>
                      </a:lnTo>
                      <a:lnTo>
                        <a:pt x="25655" y="6579"/>
                      </a:lnTo>
                      <a:lnTo>
                        <a:pt x="25644" y="6578"/>
                      </a:lnTo>
                      <a:lnTo>
                        <a:pt x="25640" y="6576"/>
                      </a:lnTo>
                      <a:lnTo>
                        <a:pt x="25636" y="6571"/>
                      </a:lnTo>
                      <a:lnTo>
                        <a:pt x="25631" y="6565"/>
                      </a:lnTo>
                      <a:lnTo>
                        <a:pt x="25626" y="6558"/>
                      </a:lnTo>
                      <a:lnTo>
                        <a:pt x="25617" y="6543"/>
                      </a:lnTo>
                      <a:lnTo>
                        <a:pt x="25610" y="6531"/>
                      </a:lnTo>
                      <a:lnTo>
                        <a:pt x="25599" y="6518"/>
                      </a:lnTo>
                      <a:lnTo>
                        <a:pt x="25588" y="6507"/>
                      </a:lnTo>
                      <a:lnTo>
                        <a:pt x="25577" y="6499"/>
                      </a:lnTo>
                      <a:lnTo>
                        <a:pt x="25564" y="6492"/>
                      </a:lnTo>
                      <a:lnTo>
                        <a:pt x="25551" y="6487"/>
                      </a:lnTo>
                      <a:lnTo>
                        <a:pt x="25538" y="6482"/>
                      </a:lnTo>
                      <a:lnTo>
                        <a:pt x="25523" y="6481"/>
                      </a:lnTo>
                      <a:lnTo>
                        <a:pt x="25507" y="6481"/>
                      </a:lnTo>
                      <a:lnTo>
                        <a:pt x="25496" y="6482"/>
                      </a:lnTo>
                      <a:lnTo>
                        <a:pt x="25487" y="6485"/>
                      </a:lnTo>
                      <a:lnTo>
                        <a:pt x="25483" y="6487"/>
                      </a:lnTo>
                      <a:lnTo>
                        <a:pt x="25479" y="6490"/>
                      </a:lnTo>
                      <a:lnTo>
                        <a:pt x="25479" y="6493"/>
                      </a:lnTo>
                      <a:lnTo>
                        <a:pt x="25482" y="6498"/>
                      </a:lnTo>
                      <a:lnTo>
                        <a:pt x="25485" y="6502"/>
                      </a:lnTo>
                      <a:lnTo>
                        <a:pt x="25489" y="6505"/>
                      </a:lnTo>
                      <a:lnTo>
                        <a:pt x="25500" y="6514"/>
                      </a:lnTo>
                      <a:lnTo>
                        <a:pt x="25511" y="6523"/>
                      </a:lnTo>
                      <a:lnTo>
                        <a:pt x="25520" y="6530"/>
                      </a:lnTo>
                      <a:lnTo>
                        <a:pt x="25523" y="6533"/>
                      </a:lnTo>
                      <a:lnTo>
                        <a:pt x="25524" y="6537"/>
                      </a:lnTo>
                      <a:lnTo>
                        <a:pt x="25515" y="6543"/>
                      </a:lnTo>
                      <a:lnTo>
                        <a:pt x="25498" y="6558"/>
                      </a:lnTo>
                      <a:lnTo>
                        <a:pt x="25479" y="6577"/>
                      </a:lnTo>
                      <a:lnTo>
                        <a:pt x="25472" y="6584"/>
                      </a:lnTo>
                      <a:lnTo>
                        <a:pt x="25468" y="6590"/>
                      </a:lnTo>
                      <a:lnTo>
                        <a:pt x="25464" y="6596"/>
                      </a:lnTo>
                      <a:lnTo>
                        <a:pt x="25460" y="6602"/>
                      </a:lnTo>
                      <a:lnTo>
                        <a:pt x="25454" y="6604"/>
                      </a:lnTo>
                      <a:lnTo>
                        <a:pt x="25449" y="6606"/>
                      </a:lnTo>
                      <a:lnTo>
                        <a:pt x="25444" y="6606"/>
                      </a:lnTo>
                      <a:lnTo>
                        <a:pt x="25438" y="6604"/>
                      </a:lnTo>
                      <a:lnTo>
                        <a:pt x="25432" y="6602"/>
                      </a:lnTo>
                      <a:lnTo>
                        <a:pt x="25426" y="6599"/>
                      </a:lnTo>
                      <a:lnTo>
                        <a:pt x="25415" y="6589"/>
                      </a:lnTo>
                      <a:lnTo>
                        <a:pt x="25406" y="6579"/>
                      </a:lnTo>
                      <a:lnTo>
                        <a:pt x="25398" y="6568"/>
                      </a:lnTo>
                      <a:lnTo>
                        <a:pt x="25393" y="6558"/>
                      </a:lnTo>
                      <a:lnTo>
                        <a:pt x="25389" y="6547"/>
                      </a:lnTo>
                      <a:lnTo>
                        <a:pt x="25388" y="6536"/>
                      </a:lnTo>
                      <a:lnTo>
                        <a:pt x="25386" y="6513"/>
                      </a:lnTo>
                      <a:lnTo>
                        <a:pt x="25385" y="6503"/>
                      </a:lnTo>
                      <a:lnTo>
                        <a:pt x="25383" y="6492"/>
                      </a:lnTo>
                      <a:lnTo>
                        <a:pt x="25380" y="6482"/>
                      </a:lnTo>
                      <a:lnTo>
                        <a:pt x="25374" y="6472"/>
                      </a:lnTo>
                      <a:lnTo>
                        <a:pt x="25371" y="6466"/>
                      </a:lnTo>
                      <a:lnTo>
                        <a:pt x="25369" y="6461"/>
                      </a:lnTo>
                      <a:lnTo>
                        <a:pt x="25369" y="6453"/>
                      </a:lnTo>
                      <a:lnTo>
                        <a:pt x="25369" y="6446"/>
                      </a:lnTo>
                      <a:lnTo>
                        <a:pt x="25371" y="6428"/>
                      </a:lnTo>
                      <a:lnTo>
                        <a:pt x="25374" y="6411"/>
                      </a:lnTo>
                      <a:lnTo>
                        <a:pt x="25377" y="6394"/>
                      </a:lnTo>
                      <a:lnTo>
                        <a:pt x="25379" y="6385"/>
                      </a:lnTo>
                      <a:lnTo>
                        <a:pt x="25379" y="6377"/>
                      </a:lnTo>
                      <a:lnTo>
                        <a:pt x="25379" y="6371"/>
                      </a:lnTo>
                      <a:lnTo>
                        <a:pt x="25376" y="6364"/>
                      </a:lnTo>
                      <a:lnTo>
                        <a:pt x="25374" y="6359"/>
                      </a:lnTo>
                      <a:lnTo>
                        <a:pt x="25370" y="6356"/>
                      </a:lnTo>
                      <a:lnTo>
                        <a:pt x="25367" y="6357"/>
                      </a:lnTo>
                      <a:lnTo>
                        <a:pt x="25363" y="6358"/>
                      </a:lnTo>
                      <a:lnTo>
                        <a:pt x="25360" y="6360"/>
                      </a:lnTo>
                      <a:lnTo>
                        <a:pt x="25358" y="6363"/>
                      </a:lnTo>
                      <a:lnTo>
                        <a:pt x="25356" y="6365"/>
                      </a:lnTo>
                      <a:lnTo>
                        <a:pt x="25354" y="6365"/>
                      </a:lnTo>
                      <a:lnTo>
                        <a:pt x="25348" y="6365"/>
                      </a:lnTo>
                      <a:lnTo>
                        <a:pt x="25344" y="6363"/>
                      </a:lnTo>
                      <a:lnTo>
                        <a:pt x="25339" y="6359"/>
                      </a:lnTo>
                      <a:lnTo>
                        <a:pt x="25332" y="6350"/>
                      </a:lnTo>
                      <a:lnTo>
                        <a:pt x="25326" y="6343"/>
                      </a:lnTo>
                      <a:lnTo>
                        <a:pt x="25317" y="6334"/>
                      </a:lnTo>
                      <a:lnTo>
                        <a:pt x="25307" y="6327"/>
                      </a:lnTo>
                      <a:lnTo>
                        <a:pt x="25297" y="6324"/>
                      </a:lnTo>
                      <a:lnTo>
                        <a:pt x="25287" y="6322"/>
                      </a:lnTo>
                      <a:lnTo>
                        <a:pt x="25267" y="6321"/>
                      </a:lnTo>
                      <a:lnTo>
                        <a:pt x="25256" y="6320"/>
                      </a:lnTo>
                      <a:lnTo>
                        <a:pt x="25244" y="6319"/>
                      </a:lnTo>
                      <a:lnTo>
                        <a:pt x="25235" y="6316"/>
                      </a:lnTo>
                      <a:lnTo>
                        <a:pt x="25228" y="6313"/>
                      </a:lnTo>
                      <a:lnTo>
                        <a:pt x="25219" y="6309"/>
                      </a:lnTo>
                      <a:lnTo>
                        <a:pt x="25211" y="6305"/>
                      </a:lnTo>
                      <a:lnTo>
                        <a:pt x="25195" y="6293"/>
                      </a:lnTo>
                      <a:lnTo>
                        <a:pt x="25180" y="6281"/>
                      </a:lnTo>
                      <a:lnTo>
                        <a:pt x="25164" y="6269"/>
                      </a:lnTo>
                      <a:lnTo>
                        <a:pt x="25156" y="6263"/>
                      </a:lnTo>
                      <a:lnTo>
                        <a:pt x="25147" y="6259"/>
                      </a:lnTo>
                      <a:lnTo>
                        <a:pt x="25139" y="6255"/>
                      </a:lnTo>
                      <a:lnTo>
                        <a:pt x="25129" y="6252"/>
                      </a:lnTo>
                      <a:lnTo>
                        <a:pt x="25119" y="6251"/>
                      </a:lnTo>
                      <a:lnTo>
                        <a:pt x="25109" y="6251"/>
                      </a:lnTo>
                      <a:lnTo>
                        <a:pt x="25108" y="6251"/>
                      </a:lnTo>
                      <a:lnTo>
                        <a:pt x="25109" y="6254"/>
                      </a:lnTo>
                      <a:lnTo>
                        <a:pt x="25114" y="6260"/>
                      </a:lnTo>
                      <a:lnTo>
                        <a:pt x="25116" y="6263"/>
                      </a:lnTo>
                      <a:lnTo>
                        <a:pt x="25117" y="6268"/>
                      </a:lnTo>
                      <a:lnTo>
                        <a:pt x="25117" y="6270"/>
                      </a:lnTo>
                      <a:lnTo>
                        <a:pt x="25115" y="6272"/>
                      </a:lnTo>
                      <a:lnTo>
                        <a:pt x="25100" y="6275"/>
                      </a:lnTo>
                      <a:lnTo>
                        <a:pt x="25095" y="6275"/>
                      </a:lnTo>
                      <a:lnTo>
                        <a:pt x="25091" y="6275"/>
                      </a:lnTo>
                      <a:lnTo>
                        <a:pt x="25082" y="6273"/>
                      </a:lnTo>
                      <a:lnTo>
                        <a:pt x="25067" y="6272"/>
                      </a:lnTo>
                      <a:lnTo>
                        <a:pt x="25040" y="6270"/>
                      </a:lnTo>
                      <a:lnTo>
                        <a:pt x="25027" y="6271"/>
                      </a:lnTo>
                      <a:lnTo>
                        <a:pt x="25014" y="6272"/>
                      </a:lnTo>
                      <a:lnTo>
                        <a:pt x="25001" y="6274"/>
                      </a:lnTo>
                      <a:lnTo>
                        <a:pt x="24988" y="6277"/>
                      </a:lnTo>
                      <a:lnTo>
                        <a:pt x="24976" y="6284"/>
                      </a:lnTo>
                      <a:lnTo>
                        <a:pt x="24965" y="6291"/>
                      </a:lnTo>
                      <a:lnTo>
                        <a:pt x="24955" y="6301"/>
                      </a:lnTo>
                      <a:lnTo>
                        <a:pt x="24950" y="6308"/>
                      </a:lnTo>
                      <a:lnTo>
                        <a:pt x="24949" y="6311"/>
                      </a:lnTo>
                      <a:lnTo>
                        <a:pt x="24949" y="6314"/>
                      </a:lnTo>
                      <a:lnTo>
                        <a:pt x="24949" y="6316"/>
                      </a:lnTo>
                      <a:lnTo>
                        <a:pt x="24950" y="6319"/>
                      </a:lnTo>
                      <a:lnTo>
                        <a:pt x="24953" y="6324"/>
                      </a:lnTo>
                      <a:lnTo>
                        <a:pt x="24959" y="6329"/>
                      </a:lnTo>
                      <a:lnTo>
                        <a:pt x="24973" y="6343"/>
                      </a:lnTo>
                      <a:lnTo>
                        <a:pt x="24985" y="6356"/>
                      </a:lnTo>
                      <a:lnTo>
                        <a:pt x="24994" y="6370"/>
                      </a:lnTo>
                      <a:lnTo>
                        <a:pt x="24999" y="6378"/>
                      </a:lnTo>
                      <a:lnTo>
                        <a:pt x="25003" y="6386"/>
                      </a:lnTo>
                      <a:lnTo>
                        <a:pt x="25005" y="6395"/>
                      </a:lnTo>
                      <a:lnTo>
                        <a:pt x="25008" y="6403"/>
                      </a:lnTo>
                      <a:lnTo>
                        <a:pt x="25009" y="6411"/>
                      </a:lnTo>
                      <a:lnTo>
                        <a:pt x="25009" y="6420"/>
                      </a:lnTo>
                      <a:lnTo>
                        <a:pt x="25006" y="6427"/>
                      </a:lnTo>
                      <a:lnTo>
                        <a:pt x="25003" y="6434"/>
                      </a:lnTo>
                      <a:lnTo>
                        <a:pt x="24999" y="6440"/>
                      </a:lnTo>
                      <a:lnTo>
                        <a:pt x="24992" y="6447"/>
                      </a:lnTo>
                      <a:lnTo>
                        <a:pt x="24984" y="6452"/>
                      </a:lnTo>
                      <a:lnTo>
                        <a:pt x="24974" y="6456"/>
                      </a:lnTo>
                      <a:lnTo>
                        <a:pt x="24964" y="6459"/>
                      </a:lnTo>
                      <a:lnTo>
                        <a:pt x="24954" y="6460"/>
                      </a:lnTo>
                      <a:lnTo>
                        <a:pt x="24945" y="6461"/>
                      </a:lnTo>
                      <a:lnTo>
                        <a:pt x="24935" y="6461"/>
                      </a:lnTo>
                      <a:lnTo>
                        <a:pt x="24914" y="6460"/>
                      </a:lnTo>
                      <a:lnTo>
                        <a:pt x="24893" y="6455"/>
                      </a:lnTo>
                      <a:lnTo>
                        <a:pt x="24850" y="6447"/>
                      </a:lnTo>
                      <a:lnTo>
                        <a:pt x="24830" y="6442"/>
                      </a:lnTo>
                      <a:lnTo>
                        <a:pt x="24809" y="6439"/>
                      </a:lnTo>
                      <a:lnTo>
                        <a:pt x="24799" y="6437"/>
                      </a:lnTo>
                      <a:lnTo>
                        <a:pt x="24782" y="6431"/>
                      </a:lnTo>
                      <a:lnTo>
                        <a:pt x="24761" y="6424"/>
                      </a:lnTo>
                      <a:lnTo>
                        <a:pt x="24737" y="6413"/>
                      </a:lnTo>
                      <a:lnTo>
                        <a:pt x="24715" y="6402"/>
                      </a:lnTo>
                      <a:lnTo>
                        <a:pt x="24705" y="6396"/>
                      </a:lnTo>
                      <a:lnTo>
                        <a:pt x="24697" y="6390"/>
                      </a:lnTo>
                      <a:lnTo>
                        <a:pt x="24690" y="6384"/>
                      </a:lnTo>
                      <a:lnTo>
                        <a:pt x="24685" y="6378"/>
                      </a:lnTo>
                      <a:lnTo>
                        <a:pt x="24683" y="6372"/>
                      </a:lnTo>
                      <a:lnTo>
                        <a:pt x="24683" y="6370"/>
                      </a:lnTo>
                      <a:lnTo>
                        <a:pt x="24683" y="6366"/>
                      </a:lnTo>
                      <a:lnTo>
                        <a:pt x="24685" y="6363"/>
                      </a:lnTo>
                      <a:lnTo>
                        <a:pt x="24690" y="6359"/>
                      </a:lnTo>
                      <a:lnTo>
                        <a:pt x="24702" y="6347"/>
                      </a:lnTo>
                      <a:lnTo>
                        <a:pt x="24713" y="6334"/>
                      </a:lnTo>
                      <a:lnTo>
                        <a:pt x="24722" y="6325"/>
                      </a:lnTo>
                      <a:lnTo>
                        <a:pt x="24735" y="6309"/>
                      </a:lnTo>
                      <a:lnTo>
                        <a:pt x="24748" y="6291"/>
                      </a:lnTo>
                      <a:lnTo>
                        <a:pt x="24749" y="6288"/>
                      </a:lnTo>
                      <a:lnTo>
                        <a:pt x="24748" y="6287"/>
                      </a:lnTo>
                      <a:lnTo>
                        <a:pt x="24746" y="6286"/>
                      </a:lnTo>
                      <a:lnTo>
                        <a:pt x="24744" y="6285"/>
                      </a:lnTo>
                      <a:lnTo>
                        <a:pt x="24740" y="6285"/>
                      </a:lnTo>
                      <a:lnTo>
                        <a:pt x="24737" y="6285"/>
                      </a:lnTo>
                      <a:lnTo>
                        <a:pt x="24737" y="6283"/>
                      </a:lnTo>
                      <a:lnTo>
                        <a:pt x="24736" y="6281"/>
                      </a:lnTo>
                      <a:lnTo>
                        <a:pt x="24734" y="6280"/>
                      </a:lnTo>
                      <a:lnTo>
                        <a:pt x="24728" y="6276"/>
                      </a:lnTo>
                      <a:lnTo>
                        <a:pt x="24717" y="6274"/>
                      </a:lnTo>
                      <a:lnTo>
                        <a:pt x="24705" y="6274"/>
                      </a:lnTo>
                      <a:lnTo>
                        <a:pt x="24681" y="6274"/>
                      </a:lnTo>
                      <a:lnTo>
                        <a:pt x="24667" y="6274"/>
                      </a:lnTo>
                      <a:lnTo>
                        <a:pt x="24661" y="6275"/>
                      </a:lnTo>
                      <a:lnTo>
                        <a:pt x="24657" y="6274"/>
                      </a:lnTo>
                      <a:lnTo>
                        <a:pt x="24654" y="6273"/>
                      </a:lnTo>
                      <a:lnTo>
                        <a:pt x="24652" y="6272"/>
                      </a:lnTo>
                      <a:lnTo>
                        <a:pt x="24651" y="6269"/>
                      </a:lnTo>
                      <a:lnTo>
                        <a:pt x="24649" y="6265"/>
                      </a:lnTo>
                      <a:lnTo>
                        <a:pt x="24649" y="6259"/>
                      </a:lnTo>
                      <a:lnTo>
                        <a:pt x="24651" y="6251"/>
                      </a:lnTo>
                      <a:lnTo>
                        <a:pt x="24653" y="6244"/>
                      </a:lnTo>
                      <a:lnTo>
                        <a:pt x="24655" y="6236"/>
                      </a:lnTo>
                      <a:lnTo>
                        <a:pt x="24655" y="6231"/>
                      </a:lnTo>
                      <a:lnTo>
                        <a:pt x="24654" y="6226"/>
                      </a:lnTo>
                      <a:lnTo>
                        <a:pt x="24652" y="6220"/>
                      </a:lnTo>
                      <a:lnTo>
                        <a:pt x="24644" y="6204"/>
                      </a:lnTo>
                      <a:lnTo>
                        <a:pt x="24622" y="6166"/>
                      </a:lnTo>
                      <a:lnTo>
                        <a:pt x="24612" y="6147"/>
                      </a:lnTo>
                      <a:lnTo>
                        <a:pt x="24603" y="6130"/>
                      </a:lnTo>
                      <a:lnTo>
                        <a:pt x="24601" y="6122"/>
                      </a:lnTo>
                      <a:lnTo>
                        <a:pt x="24598" y="6116"/>
                      </a:lnTo>
                      <a:lnTo>
                        <a:pt x="24598" y="6111"/>
                      </a:lnTo>
                      <a:lnTo>
                        <a:pt x="24601" y="6108"/>
                      </a:lnTo>
                      <a:lnTo>
                        <a:pt x="24603" y="6105"/>
                      </a:lnTo>
                      <a:lnTo>
                        <a:pt x="24605" y="6101"/>
                      </a:lnTo>
                      <a:lnTo>
                        <a:pt x="24606" y="6097"/>
                      </a:lnTo>
                      <a:lnTo>
                        <a:pt x="24607" y="6094"/>
                      </a:lnTo>
                      <a:lnTo>
                        <a:pt x="24607" y="6090"/>
                      </a:lnTo>
                      <a:lnTo>
                        <a:pt x="24606" y="6086"/>
                      </a:lnTo>
                      <a:lnTo>
                        <a:pt x="24602" y="6079"/>
                      </a:lnTo>
                      <a:lnTo>
                        <a:pt x="24596" y="6071"/>
                      </a:lnTo>
                      <a:lnTo>
                        <a:pt x="24589" y="6063"/>
                      </a:lnTo>
                      <a:lnTo>
                        <a:pt x="24580" y="6055"/>
                      </a:lnTo>
                      <a:lnTo>
                        <a:pt x="24570" y="6048"/>
                      </a:lnTo>
                      <a:lnTo>
                        <a:pt x="24549" y="6033"/>
                      </a:lnTo>
                      <a:lnTo>
                        <a:pt x="24527" y="6020"/>
                      </a:lnTo>
                      <a:lnTo>
                        <a:pt x="24510" y="6009"/>
                      </a:lnTo>
                      <a:lnTo>
                        <a:pt x="24503" y="6004"/>
                      </a:lnTo>
                      <a:lnTo>
                        <a:pt x="24499" y="6000"/>
                      </a:lnTo>
                      <a:lnTo>
                        <a:pt x="24488" y="5988"/>
                      </a:lnTo>
                      <a:lnTo>
                        <a:pt x="24478" y="5976"/>
                      </a:lnTo>
                      <a:lnTo>
                        <a:pt x="24461" y="5950"/>
                      </a:lnTo>
                      <a:lnTo>
                        <a:pt x="24442" y="5923"/>
                      </a:lnTo>
                      <a:lnTo>
                        <a:pt x="24432" y="5910"/>
                      </a:lnTo>
                      <a:lnTo>
                        <a:pt x="24422" y="5897"/>
                      </a:lnTo>
                      <a:lnTo>
                        <a:pt x="24416" y="5889"/>
                      </a:lnTo>
                      <a:lnTo>
                        <a:pt x="24409" y="5877"/>
                      </a:lnTo>
                      <a:lnTo>
                        <a:pt x="24392" y="5848"/>
                      </a:lnTo>
                      <a:lnTo>
                        <a:pt x="24384" y="5834"/>
                      </a:lnTo>
                      <a:lnTo>
                        <a:pt x="24375" y="5821"/>
                      </a:lnTo>
                      <a:lnTo>
                        <a:pt x="24368" y="5812"/>
                      </a:lnTo>
                      <a:lnTo>
                        <a:pt x="24365" y="5809"/>
                      </a:lnTo>
                      <a:lnTo>
                        <a:pt x="24363" y="5808"/>
                      </a:lnTo>
                      <a:lnTo>
                        <a:pt x="24380" y="5814"/>
                      </a:lnTo>
                      <a:lnTo>
                        <a:pt x="24388" y="5816"/>
                      </a:lnTo>
                      <a:lnTo>
                        <a:pt x="24397" y="5818"/>
                      </a:lnTo>
                      <a:lnTo>
                        <a:pt x="24404" y="5819"/>
                      </a:lnTo>
                      <a:lnTo>
                        <a:pt x="24412" y="5818"/>
                      </a:lnTo>
                      <a:lnTo>
                        <a:pt x="24419" y="5816"/>
                      </a:lnTo>
                      <a:lnTo>
                        <a:pt x="24427" y="5812"/>
                      </a:lnTo>
                      <a:lnTo>
                        <a:pt x="24434" y="5808"/>
                      </a:lnTo>
                      <a:lnTo>
                        <a:pt x="24438" y="5802"/>
                      </a:lnTo>
                      <a:lnTo>
                        <a:pt x="24442" y="5797"/>
                      </a:lnTo>
                      <a:lnTo>
                        <a:pt x="24444" y="5791"/>
                      </a:lnTo>
                      <a:lnTo>
                        <a:pt x="24444" y="5786"/>
                      </a:lnTo>
                      <a:lnTo>
                        <a:pt x="24444" y="5780"/>
                      </a:lnTo>
                      <a:lnTo>
                        <a:pt x="24443" y="5774"/>
                      </a:lnTo>
                      <a:lnTo>
                        <a:pt x="24441" y="5768"/>
                      </a:lnTo>
                      <a:lnTo>
                        <a:pt x="24436" y="5758"/>
                      </a:lnTo>
                      <a:lnTo>
                        <a:pt x="24427" y="5747"/>
                      </a:lnTo>
                      <a:lnTo>
                        <a:pt x="24417" y="5738"/>
                      </a:lnTo>
                      <a:lnTo>
                        <a:pt x="24408" y="5729"/>
                      </a:lnTo>
                      <a:lnTo>
                        <a:pt x="24388" y="5714"/>
                      </a:lnTo>
                      <a:lnTo>
                        <a:pt x="24370" y="5699"/>
                      </a:lnTo>
                      <a:lnTo>
                        <a:pt x="24350" y="5685"/>
                      </a:lnTo>
                      <a:lnTo>
                        <a:pt x="24340" y="5678"/>
                      </a:lnTo>
                      <a:lnTo>
                        <a:pt x="24328" y="5672"/>
                      </a:lnTo>
                      <a:lnTo>
                        <a:pt x="24327" y="5671"/>
                      </a:lnTo>
                      <a:lnTo>
                        <a:pt x="24326" y="5668"/>
                      </a:lnTo>
                      <a:lnTo>
                        <a:pt x="24326" y="5659"/>
                      </a:lnTo>
                      <a:lnTo>
                        <a:pt x="24327" y="5647"/>
                      </a:lnTo>
                      <a:lnTo>
                        <a:pt x="24331" y="5634"/>
                      </a:lnTo>
                      <a:lnTo>
                        <a:pt x="24336" y="5608"/>
                      </a:lnTo>
                      <a:lnTo>
                        <a:pt x="24337" y="5596"/>
                      </a:lnTo>
                      <a:lnTo>
                        <a:pt x="24337" y="5592"/>
                      </a:lnTo>
                      <a:lnTo>
                        <a:pt x="24336" y="5587"/>
                      </a:lnTo>
                      <a:lnTo>
                        <a:pt x="24334" y="5583"/>
                      </a:lnTo>
                      <a:lnTo>
                        <a:pt x="24332" y="5577"/>
                      </a:lnTo>
                      <a:lnTo>
                        <a:pt x="24323" y="5568"/>
                      </a:lnTo>
                      <a:lnTo>
                        <a:pt x="24312" y="5559"/>
                      </a:lnTo>
                      <a:lnTo>
                        <a:pt x="24300" y="5550"/>
                      </a:lnTo>
                      <a:lnTo>
                        <a:pt x="24288" y="5543"/>
                      </a:lnTo>
                      <a:lnTo>
                        <a:pt x="24275" y="5536"/>
                      </a:lnTo>
                      <a:lnTo>
                        <a:pt x="24264" y="5532"/>
                      </a:lnTo>
                      <a:lnTo>
                        <a:pt x="24253" y="5529"/>
                      </a:lnTo>
                      <a:lnTo>
                        <a:pt x="24246" y="5526"/>
                      </a:lnTo>
                      <a:lnTo>
                        <a:pt x="24239" y="5524"/>
                      </a:lnTo>
                      <a:lnTo>
                        <a:pt x="24232" y="5520"/>
                      </a:lnTo>
                      <a:lnTo>
                        <a:pt x="24225" y="5515"/>
                      </a:lnTo>
                      <a:lnTo>
                        <a:pt x="24212" y="5504"/>
                      </a:lnTo>
                      <a:lnTo>
                        <a:pt x="24199" y="5491"/>
                      </a:lnTo>
                      <a:lnTo>
                        <a:pt x="24185" y="5478"/>
                      </a:lnTo>
                      <a:lnTo>
                        <a:pt x="24172" y="5466"/>
                      </a:lnTo>
                      <a:lnTo>
                        <a:pt x="24165" y="5460"/>
                      </a:lnTo>
                      <a:lnTo>
                        <a:pt x="24157" y="5457"/>
                      </a:lnTo>
                      <a:lnTo>
                        <a:pt x="24149" y="5454"/>
                      </a:lnTo>
                      <a:lnTo>
                        <a:pt x="24142" y="5452"/>
                      </a:lnTo>
                      <a:lnTo>
                        <a:pt x="24134" y="5449"/>
                      </a:lnTo>
                      <a:lnTo>
                        <a:pt x="24129" y="5448"/>
                      </a:lnTo>
                      <a:lnTo>
                        <a:pt x="24119" y="5443"/>
                      </a:lnTo>
                      <a:lnTo>
                        <a:pt x="24110" y="5438"/>
                      </a:lnTo>
                      <a:lnTo>
                        <a:pt x="24104" y="5431"/>
                      </a:lnTo>
                      <a:lnTo>
                        <a:pt x="24096" y="5426"/>
                      </a:lnTo>
                      <a:lnTo>
                        <a:pt x="24089" y="5422"/>
                      </a:lnTo>
                      <a:lnTo>
                        <a:pt x="24083" y="5421"/>
                      </a:lnTo>
                      <a:lnTo>
                        <a:pt x="24078" y="5421"/>
                      </a:lnTo>
                      <a:lnTo>
                        <a:pt x="24071" y="5421"/>
                      </a:lnTo>
                      <a:lnTo>
                        <a:pt x="24064" y="5422"/>
                      </a:lnTo>
                      <a:lnTo>
                        <a:pt x="24045" y="5427"/>
                      </a:lnTo>
                      <a:lnTo>
                        <a:pt x="24019" y="5434"/>
                      </a:lnTo>
                      <a:lnTo>
                        <a:pt x="23994" y="5443"/>
                      </a:lnTo>
                      <a:lnTo>
                        <a:pt x="23984" y="5446"/>
                      </a:lnTo>
                      <a:lnTo>
                        <a:pt x="23979" y="5449"/>
                      </a:lnTo>
                      <a:lnTo>
                        <a:pt x="23972" y="5456"/>
                      </a:lnTo>
                      <a:lnTo>
                        <a:pt x="23965" y="5460"/>
                      </a:lnTo>
                      <a:lnTo>
                        <a:pt x="23957" y="5462"/>
                      </a:lnTo>
                      <a:lnTo>
                        <a:pt x="23949" y="5464"/>
                      </a:lnTo>
                      <a:lnTo>
                        <a:pt x="23940" y="5462"/>
                      </a:lnTo>
                      <a:lnTo>
                        <a:pt x="23931" y="5461"/>
                      </a:lnTo>
                      <a:lnTo>
                        <a:pt x="23923" y="5459"/>
                      </a:lnTo>
                      <a:lnTo>
                        <a:pt x="23913" y="5456"/>
                      </a:lnTo>
                      <a:lnTo>
                        <a:pt x="23894" y="5448"/>
                      </a:lnTo>
                      <a:lnTo>
                        <a:pt x="23876" y="5439"/>
                      </a:lnTo>
                      <a:lnTo>
                        <a:pt x="23859" y="5430"/>
                      </a:lnTo>
                      <a:lnTo>
                        <a:pt x="23841" y="5422"/>
                      </a:lnTo>
                      <a:lnTo>
                        <a:pt x="23837" y="5420"/>
                      </a:lnTo>
                      <a:lnTo>
                        <a:pt x="23830" y="5416"/>
                      </a:lnTo>
                      <a:lnTo>
                        <a:pt x="23815" y="5405"/>
                      </a:lnTo>
                      <a:lnTo>
                        <a:pt x="23801" y="5393"/>
                      </a:lnTo>
                      <a:lnTo>
                        <a:pt x="23790" y="5383"/>
                      </a:lnTo>
                      <a:lnTo>
                        <a:pt x="23747" y="5340"/>
                      </a:lnTo>
                      <a:lnTo>
                        <a:pt x="23740" y="5334"/>
                      </a:lnTo>
                      <a:lnTo>
                        <a:pt x="23734" y="5332"/>
                      </a:lnTo>
                      <a:lnTo>
                        <a:pt x="23727" y="5330"/>
                      </a:lnTo>
                      <a:lnTo>
                        <a:pt x="23720" y="5330"/>
                      </a:lnTo>
                      <a:lnTo>
                        <a:pt x="23706" y="5329"/>
                      </a:lnTo>
                      <a:lnTo>
                        <a:pt x="23699" y="5328"/>
                      </a:lnTo>
                      <a:lnTo>
                        <a:pt x="23693" y="5325"/>
                      </a:lnTo>
                      <a:lnTo>
                        <a:pt x="23683" y="5319"/>
                      </a:lnTo>
                      <a:lnTo>
                        <a:pt x="23673" y="5316"/>
                      </a:lnTo>
                      <a:lnTo>
                        <a:pt x="23663" y="5314"/>
                      </a:lnTo>
                      <a:lnTo>
                        <a:pt x="23654" y="5314"/>
                      </a:lnTo>
                      <a:lnTo>
                        <a:pt x="23644" y="5314"/>
                      </a:lnTo>
                      <a:lnTo>
                        <a:pt x="23634" y="5315"/>
                      </a:lnTo>
                      <a:lnTo>
                        <a:pt x="23614" y="5318"/>
                      </a:lnTo>
                      <a:lnTo>
                        <a:pt x="23595" y="5325"/>
                      </a:lnTo>
                      <a:lnTo>
                        <a:pt x="23575" y="5330"/>
                      </a:lnTo>
                      <a:lnTo>
                        <a:pt x="23555" y="5336"/>
                      </a:lnTo>
                      <a:lnTo>
                        <a:pt x="23545" y="5338"/>
                      </a:lnTo>
                      <a:lnTo>
                        <a:pt x="23535" y="5339"/>
                      </a:lnTo>
                      <a:lnTo>
                        <a:pt x="23518" y="5342"/>
                      </a:lnTo>
                      <a:lnTo>
                        <a:pt x="23498" y="5346"/>
                      </a:lnTo>
                      <a:lnTo>
                        <a:pt x="23479" y="5351"/>
                      </a:lnTo>
                      <a:lnTo>
                        <a:pt x="23471" y="5352"/>
                      </a:lnTo>
                      <a:lnTo>
                        <a:pt x="23464" y="5352"/>
                      </a:lnTo>
                      <a:lnTo>
                        <a:pt x="23466" y="5353"/>
                      </a:lnTo>
                      <a:lnTo>
                        <a:pt x="23467" y="5354"/>
                      </a:lnTo>
                      <a:lnTo>
                        <a:pt x="23466" y="5360"/>
                      </a:lnTo>
                      <a:lnTo>
                        <a:pt x="23463" y="5369"/>
                      </a:lnTo>
                      <a:lnTo>
                        <a:pt x="23458" y="5380"/>
                      </a:lnTo>
                      <a:lnTo>
                        <a:pt x="23448" y="5400"/>
                      </a:lnTo>
                      <a:lnTo>
                        <a:pt x="23444" y="5407"/>
                      </a:lnTo>
                      <a:lnTo>
                        <a:pt x="23441" y="5410"/>
                      </a:lnTo>
                      <a:lnTo>
                        <a:pt x="23428" y="5417"/>
                      </a:lnTo>
                      <a:lnTo>
                        <a:pt x="23409" y="5424"/>
                      </a:lnTo>
                      <a:lnTo>
                        <a:pt x="23401" y="5429"/>
                      </a:lnTo>
                      <a:lnTo>
                        <a:pt x="23393" y="5433"/>
                      </a:lnTo>
                      <a:lnTo>
                        <a:pt x="23388" y="5438"/>
                      </a:lnTo>
                      <a:lnTo>
                        <a:pt x="23386" y="5440"/>
                      </a:lnTo>
                      <a:lnTo>
                        <a:pt x="23386" y="5442"/>
                      </a:lnTo>
                      <a:lnTo>
                        <a:pt x="23387" y="5443"/>
                      </a:lnTo>
                      <a:lnTo>
                        <a:pt x="23388" y="5444"/>
                      </a:lnTo>
                      <a:lnTo>
                        <a:pt x="23394" y="5446"/>
                      </a:lnTo>
                      <a:lnTo>
                        <a:pt x="23405" y="5446"/>
                      </a:lnTo>
                      <a:lnTo>
                        <a:pt x="23389" y="5473"/>
                      </a:lnTo>
                      <a:lnTo>
                        <a:pt x="23383" y="5481"/>
                      </a:lnTo>
                      <a:lnTo>
                        <a:pt x="23380" y="5483"/>
                      </a:lnTo>
                      <a:lnTo>
                        <a:pt x="23378" y="5485"/>
                      </a:lnTo>
                      <a:lnTo>
                        <a:pt x="23375" y="5485"/>
                      </a:lnTo>
                      <a:lnTo>
                        <a:pt x="23371" y="5485"/>
                      </a:lnTo>
                      <a:lnTo>
                        <a:pt x="23365" y="5483"/>
                      </a:lnTo>
                      <a:lnTo>
                        <a:pt x="23357" y="5478"/>
                      </a:lnTo>
                      <a:lnTo>
                        <a:pt x="23346" y="5470"/>
                      </a:lnTo>
                      <a:lnTo>
                        <a:pt x="23341" y="5466"/>
                      </a:lnTo>
                      <a:lnTo>
                        <a:pt x="23333" y="5462"/>
                      </a:lnTo>
                      <a:lnTo>
                        <a:pt x="23326" y="5459"/>
                      </a:lnTo>
                      <a:lnTo>
                        <a:pt x="23317" y="5457"/>
                      </a:lnTo>
                      <a:lnTo>
                        <a:pt x="23309" y="5456"/>
                      </a:lnTo>
                      <a:lnTo>
                        <a:pt x="23301" y="5456"/>
                      </a:lnTo>
                      <a:lnTo>
                        <a:pt x="23293" y="5458"/>
                      </a:lnTo>
                      <a:lnTo>
                        <a:pt x="23290" y="5460"/>
                      </a:lnTo>
                      <a:lnTo>
                        <a:pt x="23287" y="5462"/>
                      </a:lnTo>
                      <a:lnTo>
                        <a:pt x="23287" y="5472"/>
                      </a:lnTo>
                      <a:lnTo>
                        <a:pt x="23288" y="5482"/>
                      </a:lnTo>
                      <a:lnTo>
                        <a:pt x="23286" y="5487"/>
                      </a:lnTo>
                      <a:lnTo>
                        <a:pt x="23282" y="5491"/>
                      </a:lnTo>
                      <a:lnTo>
                        <a:pt x="23278" y="5493"/>
                      </a:lnTo>
                      <a:lnTo>
                        <a:pt x="23273" y="5493"/>
                      </a:lnTo>
                      <a:lnTo>
                        <a:pt x="23262" y="5493"/>
                      </a:lnTo>
                      <a:lnTo>
                        <a:pt x="23256" y="5493"/>
                      </a:lnTo>
                      <a:lnTo>
                        <a:pt x="23252" y="5494"/>
                      </a:lnTo>
                      <a:lnTo>
                        <a:pt x="23246" y="5496"/>
                      </a:lnTo>
                      <a:lnTo>
                        <a:pt x="23241" y="5500"/>
                      </a:lnTo>
                      <a:lnTo>
                        <a:pt x="23238" y="5505"/>
                      </a:lnTo>
                      <a:lnTo>
                        <a:pt x="23235" y="5510"/>
                      </a:lnTo>
                      <a:lnTo>
                        <a:pt x="23229" y="5520"/>
                      </a:lnTo>
                      <a:lnTo>
                        <a:pt x="23225" y="5523"/>
                      </a:lnTo>
                      <a:lnTo>
                        <a:pt x="23221" y="5526"/>
                      </a:lnTo>
                      <a:lnTo>
                        <a:pt x="23215" y="5526"/>
                      </a:lnTo>
                      <a:lnTo>
                        <a:pt x="23208" y="5525"/>
                      </a:lnTo>
                      <a:lnTo>
                        <a:pt x="23199" y="5524"/>
                      </a:lnTo>
                      <a:lnTo>
                        <a:pt x="23189" y="5521"/>
                      </a:lnTo>
                      <a:lnTo>
                        <a:pt x="23180" y="5518"/>
                      </a:lnTo>
                      <a:lnTo>
                        <a:pt x="23172" y="5515"/>
                      </a:lnTo>
                      <a:lnTo>
                        <a:pt x="23166" y="5510"/>
                      </a:lnTo>
                      <a:lnTo>
                        <a:pt x="23164" y="5508"/>
                      </a:lnTo>
                      <a:lnTo>
                        <a:pt x="23163" y="5506"/>
                      </a:lnTo>
                      <a:lnTo>
                        <a:pt x="23161" y="5499"/>
                      </a:lnTo>
                      <a:lnTo>
                        <a:pt x="23157" y="5495"/>
                      </a:lnTo>
                      <a:lnTo>
                        <a:pt x="23151" y="5493"/>
                      </a:lnTo>
                      <a:lnTo>
                        <a:pt x="23146" y="5491"/>
                      </a:lnTo>
                      <a:lnTo>
                        <a:pt x="23134" y="5489"/>
                      </a:lnTo>
                      <a:lnTo>
                        <a:pt x="23128" y="5486"/>
                      </a:lnTo>
                      <a:lnTo>
                        <a:pt x="23122" y="5482"/>
                      </a:lnTo>
                      <a:lnTo>
                        <a:pt x="23118" y="5475"/>
                      </a:lnTo>
                      <a:lnTo>
                        <a:pt x="23113" y="5469"/>
                      </a:lnTo>
                      <a:lnTo>
                        <a:pt x="23106" y="5454"/>
                      </a:lnTo>
                      <a:lnTo>
                        <a:pt x="23099" y="5438"/>
                      </a:lnTo>
                      <a:lnTo>
                        <a:pt x="23095" y="5422"/>
                      </a:lnTo>
                      <a:lnTo>
                        <a:pt x="23090" y="5404"/>
                      </a:lnTo>
                      <a:lnTo>
                        <a:pt x="23088" y="5394"/>
                      </a:lnTo>
                      <a:lnTo>
                        <a:pt x="23086" y="5385"/>
                      </a:lnTo>
                      <a:lnTo>
                        <a:pt x="23083" y="5376"/>
                      </a:lnTo>
                      <a:lnTo>
                        <a:pt x="23077" y="5368"/>
                      </a:lnTo>
                      <a:lnTo>
                        <a:pt x="23072" y="5362"/>
                      </a:lnTo>
                      <a:lnTo>
                        <a:pt x="23068" y="5358"/>
                      </a:lnTo>
                      <a:lnTo>
                        <a:pt x="23063" y="5356"/>
                      </a:lnTo>
                      <a:lnTo>
                        <a:pt x="23046" y="5350"/>
                      </a:lnTo>
                      <a:lnTo>
                        <a:pt x="23031" y="5345"/>
                      </a:lnTo>
                      <a:lnTo>
                        <a:pt x="23016" y="5343"/>
                      </a:lnTo>
                      <a:lnTo>
                        <a:pt x="23001" y="5343"/>
                      </a:lnTo>
                      <a:lnTo>
                        <a:pt x="22987" y="5344"/>
                      </a:lnTo>
                      <a:lnTo>
                        <a:pt x="22973" y="5346"/>
                      </a:lnTo>
                      <a:lnTo>
                        <a:pt x="22943" y="5352"/>
                      </a:lnTo>
                      <a:lnTo>
                        <a:pt x="22937" y="5353"/>
                      </a:lnTo>
                      <a:lnTo>
                        <a:pt x="22931" y="5353"/>
                      </a:lnTo>
                      <a:lnTo>
                        <a:pt x="22919" y="5351"/>
                      </a:lnTo>
                      <a:lnTo>
                        <a:pt x="22907" y="5346"/>
                      </a:lnTo>
                      <a:lnTo>
                        <a:pt x="22903" y="5343"/>
                      </a:lnTo>
                      <a:lnTo>
                        <a:pt x="22898" y="5341"/>
                      </a:lnTo>
                      <a:lnTo>
                        <a:pt x="22892" y="5336"/>
                      </a:lnTo>
                      <a:lnTo>
                        <a:pt x="22884" y="5331"/>
                      </a:lnTo>
                      <a:lnTo>
                        <a:pt x="22871" y="5324"/>
                      </a:lnTo>
                      <a:lnTo>
                        <a:pt x="22858" y="5316"/>
                      </a:lnTo>
                      <a:lnTo>
                        <a:pt x="22852" y="5313"/>
                      </a:lnTo>
                      <a:lnTo>
                        <a:pt x="22846" y="5307"/>
                      </a:lnTo>
                      <a:lnTo>
                        <a:pt x="22832" y="5298"/>
                      </a:lnTo>
                      <a:lnTo>
                        <a:pt x="22824" y="5291"/>
                      </a:lnTo>
                      <a:lnTo>
                        <a:pt x="22815" y="5283"/>
                      </a:lnTo>
                      <a:lnTo>
                        <a:pt x="22807" y="5275"/>
                      </a:lnTo>
                      <a:lnTo>
                        <a:pt x="22805" y="5270"/>
                      </a:lnTo>
                      <a:lnTo>
                        <a:pt x="22803" y="5266"/>
                      </a:lnTo>
                      <a:lnTo>
                        <a:pt x="22802" y="5262"/>
                      </a:lnTo>
                      <a:lnTo>
                        <a:pt x="22802" y="5257"/>
                      </a:lnTo>
                      <a:lnTo>
                        <a:pt x="22803" y="5253"/>
                      </a:lnTo>
                      <a:lnTo>
                        <a:pt x="22806" y="5248"/>
                      </a:lnTo>
                      <a:lnTo>
                        <a:pt x="22818" y="5235"/>
                      </a:lnTo>
                      <a:lnTo>
                        <a:pt x="22825" y="5228"/>
                      </a:lnTo>
                      <a:lnTo>
                        <a:pt x="22828" y="5223"/>
                      </a:lnTo>
                      <a:lnTo>
                        <a:pt x="22828" y="5220"/>
                      </a:lnTo>
                      <a:lnTo>
                        <a:pt x="22828" y="5219"/>
                      </a:lnTo>
                      <a:lnTo>
                        <a:pt x="22825" y="5216"/>
                      </a:lnTo>
                      <a:lnTo>
                        <a:pt x="22820" y="5215"/>
                      </a:lnTo>
                      <a:lnTo>
                        <a:pt x="22815" y="5214"/>
                      </a:lnTo>
                      <a:lnTo>
                        <a:pt x="22799" y="5212"/>
                      </a:lnTo>
                      <a:lnTo>
                        <a:pt x="22782" y="5211"/>
                      </a:lnTo>
                      <a:lnTo>
                        <a:pt x="22775" y="5210"/>
                      </a:lnTo>
                      <a:lnTo>
                        <a:pt x="22767" y="5207"/>
                      </a:lnTo>
                      <a:lnTo>
                        <a:pt x="22762" y="5205"/>
                      </a:lnTo>
                      <a:lnTo>
                        <a:pt x="22758" y="5202"/>
                      </a:lnTo>
                      <a:lnTo>
                        <a:pt x="22756" y="5200"/>
                      </a:lnTo>
                      <a:lnTo>
                        <a:pt x="22756" y="5198"/>
                      </a:lnTo>
                      <a:lnTo>
                        <a:pt x="22756" y="5194"/>
                      </a:lnTo>
                      <a:lnTo>
                        <a:pt x="22757" y="5191"/>
                      </a:lnTo>
                      <a:lnTo>
                        <a:pt x="22762" y="5185"/>
                      </a:lnTo>
                      <a:lnTo>
                        <a:pt x="22769" y="5175"/>
                      </a:lnTo>
                      <a:lnTo>
                        <a:pt x="22755" y="5172"/>
                      </a:lnTo>
                      <a:lnTo>
                        <a:pt x="22742" y="5166"/>
                      </a:lnTo>
                      <a:lnTo>
                        <a:pt x="22715" y="5155"/>
                      </a:lnTo>
                      <a:lnTo>
                        <a:pt x="22702" y="5150"/>
                      </a:lnTo>
                      <a:lnTo>
                        <a:pt x="22689" y="5146"/>
                      </a:lnTo>
                      <a:lnTo>
                        <a:pt x="22676" y="5142"/>
                      </a:lnTo>
                      <a:lnTo>
                        <a:pt x="22663" y="5140"/>
                      </a:lnTo>
                      <a:lnTo>
                        <a:pt x="22653" y="5140"/>
                      </a:lnTo>
                      <a:lnTo>
                        <a:pt x="22650" y="5140"/>
                      </a:lnTo>
                      <a:lnTo>
                        <a:pt x="22647" y="5141"/>
                      </a:lnTo>
                      <a:lnTo>
                        <a:pt x="22645" y="5143"/>
                      </a:lnTo>
                      <a:lnTo>
                        <a:pt x="22642" y="5146"/>
                      </a:lnTo>
                      <a:lnTo>
                        <a:pt x="22640" y="5150"/>
                      </a:lnTo>
                      <a:lnTo>
                        <a:pt x="22640" y="5156"/>
                      </a:lnTo>
                      <a:lnTo>
                        <a:pt x="22641" y="5164"/>
                      </a:lnTo>
                      <a:lnTo>
                        <a:pt x="22645" y="5180"/>
                      </a:lnTo>
                      <a:lnTo>
                        <a:pt x="22649" y="5198"/>
                      </a:lnTo>
                      <a:lnTo>
                        <a:pt x="22651" y="5205"/>
                      </a:lnTo>
                      <a:lnTo>
                        <a:pt x="22651" y="5212"/>
                      </a:lnTo>
                      <a:lnTo>
                        <a:pt x="22650" y="5218"/>
                      </a:lnTo>
                      <a:lnTo>
                        <a:pt x="22647" y="5224"/>
                      </a:lnTo>
                      <a:lnTo>
                        <a:pt x="22645" y="5225"/>
                      </a:lnTo>
                      <a:lnTo>
                        <a:pt x="22641" y="5227"/>
                      </a:lnTo>
                      <a:lnTo>
                        <a:pt x="22634" y="5228"/>
                      </a:lnTo>
                      <a:lnTo>
                        <a:pt x="22630" y="5228"/>
                      </a:lnTo>
                      <a:lnTo>
                        <a:pt x="22627" y="5227"/>
                      </a:lnTo>
                      <a:lnTo>
                        <a:pt x="22624" y="5226"/>
                      </a:lnTo>
                      <a:lnTo>
                        <a:pt x="22622" y="5224"/>
                      </a:lnTo>
                      <a:lnTo>
                        <a:pt x="22617" y="5218"/>
                      </a:lnTo>
                      <a:lnTo>
                        <a:pt x="22613" y="5212"/>
                      </a:lnTo>
                      <a:lnTo>
                        <a:pt x="22609" y="5205"/>
                      </a:lnTo>
                      <a:lnTo>
                        <a:pt x="22603" y="5200"/>
                      </a:lnTo>
                      <a:lnTo>
                        <a:pt x="22601" y="5199"/>
                      </a:lnTo>
                      <a:lnTo>
                        <a:pt x="22598" y="5197"/>
                      </a:lnTo>
                      <a:lnTo>
                        <a:pt x="22594" y="5197"/>
                      </a:lnTo>
                      <a:lnTo>
                        <a:pt x="22589" y="5197"/>
                      </a:lnTo>
                      <a:lnTo>
                        <a:pt x="22572" y="5199"/>
                      </a:lnTo>
                      <a:lnTo>
                        <a:pt x="22552" y="5201"/>
                      </a:lnTo>
                      <a:lnTo>
                        <a:pt x="22544" y="5201"/>
                      </a:lnTo>
                      <a:lnTo>
                        <a:pt x="22534" y="5200"/>
                      </a:lnTo>
                      <a:lnTo>
                        <a:pt x="22525" y="5199"/>
                      </a:lnTo>
                      <a:lnTo>
                        <a:pt x="22517" y="5196"/>
                      </a:lnTo>
                      <a:lnTo>
                        <a:pt x="22497" y="5186"/>
                      </a:lnTo>
                      <a:lnTo>
                        <a:pt x="22481" y="5176"/>
                      </a:lnTo>
                      <a:lnTo>
                        <a:pt x="22464" y="5167"/>
                      </a:lnTo>
                      <a:lnTo>
                        <a:pt x="22457" y="5164"/>
                      </a:lnTo>
                      <a:lnTo>
                        <a:pt x="22450" y="5162"/>
                      </a:lnTo>
                      <a:lnTo>
                        <a:pt x="22443" y="5160"/>
                      </a:lnTo>
                      <a:lnTo>
                        <a:pt x="22435" y="5160"/>
                      </a:lnTo>
                      <a:lnTo>
                        <a:pt x="22428" y="5161"/>
                      </a:lnTo>
                      <a:lnTo>
                        <a:pt x="22420" y="5164"/>
                      </a:lnTo>
                      <a:lnTo>
                        <a:pt x="22411" y="5168"/>
                      </a:lnTo>
                      <a:lnTo>
                        <a:pt x="22403" y="5174"/>
                      </a:lnTo>
                      <a:lnTo>
                        <a:pt x="22394" y="5183"/>
                      </a:lnTo>
                      <a:lnTo>
                        <a:pt x="22384" y="5193"/>
                      </a:lnTo>
                      <a:lnTo>
                        <a:pt x="22379" y="5199"/>
                      </a:lnTo>
                      <a:lnTo>
                        <a:pt x="22373" y="5204"/>
                      </a:lnTo>
                      <a:lnTo>
                        <a:pt x="22362" y="5211"/>
                      </a:lnTo>
                      <a:lnTo>
                        <a:pt x="22344" y="5218"/>
                      </a:lnTo>
                      <a:lnTo>
                        <a:pt x="22340" y="5220"/>
                      </a:lnTo>
                      <a:lnTo>
                        <a:pt x="22336" y="5224"/>
                      </a:lnTo>
                      <a:lnTo>
                        <a:pt x="22334" y="5227"/>
                      </a:lnTo>
                      <a:lnTo>
                        <a:pt x="22332" y="5230"/>
                      </a:lnTo>
                      <a:lnTo>
                        <a:pt x="22331" y="5236"/>
                      </a:lnTo>
                      <a:lnTo>
                        <a:pt x="22330" y="5241"/>
                      </a:lnTo>
                      <a:lnTo>
                        <a:pt x="22331" y="5249"/>
                      </a:lnTo>
                      <a:lnTo>
                        <a:pt x="22332" y="5257"/>
                      </a:lnTo>
                      <a:lnTo>
                        <a:pt x="22334" y="5266"/>
                      </a:lnTo>
                      <a:lnTo>
                        <a:pt x="22333" y="5273"/>
                      </a:lnTo>
                      <a:lnTo>
                        <a:pt x="22332" y="5277"/>
                      </a:lnTo>
                      <a:lnTo>
                        <a:pt x="22329" y="5279"/>
                      </a:lnTo>
                      <a:lnTo>
                        <a:pt x="22326" y="5281"/>
                      </a:lnTo>
                      <a:lnTo>
                        <a:pt x="22320" y="5281"/>
                      </a:lnTo>
                      <a:lnTo>
                        <a:pt x="22315" y="5280"/>
                      </a:lnTo>
                      <a:lnTo>
                        <a:pt x="22309" y="5279"/>
                      </a:lnTo>
                      <a:lnTo>
                        <a:pt x="22296" y="5274"/>
                      </a:lnTo>
                      <a:lnTo>
                        <a:pt x="22282" y="5266"/>
                      </a:lnTo>
                      <a:lnTo>
                        <a:pt x="22260" y="5254"/>
                      </a:lnTo>
                      <a:lnTo>
                        <a:pt x="22247" y="5249"/>
                      </a:lnTo>
                      <a:lnTo>
                        <a:pt x="22238" y="5244"/>
                      </a:lnTo>
                      <a:lnTo>
                        <a:pt x="22231" y="5244"/>
                      </a:lnTo>
                      <a:lnTo>
                        <a:pt x="22228" y="5245"/>
                      </a:lnTo>
                      <a:lnTo>
                        <a:pt x="22225" y="5250"/>
                      </a:lnTo>
                      <a:lnTo>
                        <a:pt x="22221" y="5254"/>
                      </a:lnTo>
                      <a:lnTo>
                        <a:pt x="22216" y="5261"/>
                      </a:lnTo>
                      <a:lnTo>
                        <a:pt x="22209" y="5267"/>
                      </a:lnTo>
                      <a:lnTo>
                        <a:pt x="22205" y="5269"/>
                      </a:lnTo>
                      <a:lnTo>
                        <a:pt x="22201" y="5273"/>
                      </a:lnTo>
                      <a:lnTo>
                        <a:pt x="22192" y="5275"/>
                      </a:lnTo>
                      <a:lnTo>
                        <a:pt x="22185" y="5276"/>
                      </a:lnTo>
                      <a:lnTo>
                        <a:pt x="22177" y="5276"/>
                      </a:lnTo>
                      <a:lnTo>
                        <a:pt x="22169" y="5277"/>
                      </a:lnTo>
                      <a:lnTo>
                        <a:pt x="22161" y="5279"/>
                      </a:lnTo>
                      <a:lnTo>
                        <a:pt x="22157" y="5281"/>
                      </a:lnTo>
                      <a:lnTo>
                        <a:pt x="22153" y="5285"/>
                      </a:lnTo>
                      <a:lnTo>
                        <a:pt x="22149" y="5288"/>
                      </a:lnTo>
                      <a:lnTo>
                        <a:pt x="22144" y="5293"/>
                      </a:lnTo>
                      <a:lnTo>
                        <a:pt x="22139" y="5298"/>
                      </a:lnTo>
                      <a:lnTo>
                        <a:pt x="22134" y="5300"/>
                      </a:lnTo>
                      <a:lnTo>
                        <a:pt x="22128" y="5301"/>
                      </a:lnTo>
                      <a:lnTo>
                        <a:pt x="22121" y="5302"/>
                      </a:lnTo>
                      <a:lnTo>
                        <a:pt x="22106" y="5300"/>
                      </a:lnTo>
                      <a:lnTo>
                        <a:pt x="22090" y="5296"/>
                      </a:lnTo>
                      <a:lnTo>
                        <a:pt x="22075" y="5295"/>
                      </a:lnTo>
                      <a:lnTo>
                        <a:pt x="22067" y="5295"/>
                      </a:lnTo>
                      <a:lnTo>
                        <a:pt x="22061" y="5296"/>
                      </a:lnTo>
                      <a:lnTo>
                        <a:pt x="22054" y="5299"/>
                      </a:lnTo>
                      <a:lnTo>
                        <a:pt x="22048" y="5303"/>
                      </a:lnTo>
                      <a:lnTo>
                        <a:pt x="22042" y="5308"/>
                      </a:lnTo>
                      <a:lnTo>
                        <a:pt x="22038" y="5317"/>
                      </a:lnTo>
                      <a:lnTo>
                        <a:pt x="22032" y="5311"/>
                      </a:lnTo>
                      <a:lnTo>
                        <a:pt x="22024" y="5304"/>
                      </a:lnTo>
                      <a:lnTo>
                        <a:pt x="22008" y="5290"/>
                      </a:lnTo>
                      <a:lnTo>
                        <a:pt x="22001" y="5282"/>
                      </a:lnTo>
                      <a:lnTo>
                        <a:pt x="21996" y="5275"/>
                      </a:lnTo>
                      <a:lnTo>
                        <a:pt x="21994" y="5270"/>
                      </a:lnTo>
                      <a:lnTo>
                        <a:pt x="21993" y="5267"/>
                      </a:lnTo>
                      <a:lnTo>
                        <a:pt x="21993" y="5263"/>
                      </a:lnTo>
                      <a:lnTo>
                        <a:pt x="21994" y="5258"/>
                      </a:lnTo>
                      <a:lnTo>
                        <a:pt x="21996" y="5245"/>
                      </a:lnTo>
                      <a:lnTo>
                        <a:pt x="21997" y="5228"/>
                      </a:lnTo>
                      <a:lnTo>
                        <a:pt x="21999" y="5210"/>
                      </a:lnTo>
                      <a:lnTo>
                        <a:pt x="22001" y="5203"/>
                      </a:lnTo>
                      <a:lnTo>
                        <a:pt x="22002" y="5199"/>
                      </a:lnTo>
                      <a:lnTo>
                        <a:pt x="21999" y="5194"/>
                      </a:lnTo>
                      <a:lnTo>
                        <a:pt x="21994" y="5191"/>
                      </a:lnTo>
                      <a:lnTo>
                        <a:pt x="21978" y="5181"/>
                      </a:lnTo>
                      <a:lnTo>
                        <a:pt x="21964" y="5175"/>
                      </a:lnTo>
                      <a:lnTo>
                        <a:pt x="21960" y="5172"/>
                      </a:lnTo>
                      <a:lnTo>
                        <a:pt x="21958" y="5171"/>
                      </a:lnTo>
                      <a:lnTo>
                        <a:pt x="21959" y="5165"/>
                      </a:lnTo>
                      <a:lnTo>
                        <a:pt x="21963" y="5161"/>
                      </a:lnTo>
                      <a:lnTo>
                        <a:pt x="21974" y="5151"/>
                      </a:lnTo>
                      <a:lnTo>
                        <a:pt x="21979" y="5146"/>
                      </a:lnTo>
                      <a:lnTo>
                        <a:pt x="21985" y="5140"/>
                      </a:lnTo>
                      <a:lnTo>
                        <a:pt x="21988" y="5135"/>
                      </a:lnTo>
                      <a:lnTo>
                        <a:pt x="21990" y="5128"/>
                      </a:lnTo>
                      <a:lnTo>
                        <a:pt x="21982" y="5128"/>
                      </a:lnTo>
                      <a:lnTo>
                        <a:pt x="21974" y="5127"/>
                      </a:lnTo>
                      <a:lnTo>
                        <a:pt x="21969" y="5125"/>
                      </a:lnTo>
                      <a:lnTo>
                        <a:pt x="21964" y="5123"/>
                      </a:lnTo>
                      <a:lnTo>
                        <a:pt x="21961" y="5120"/>
                      </a:lnTo>
                      <a:lnTo>
                        <a:pt x="21958" y="5115"/>
                      </a:lnTo>
                      <a:lnTo>
                        <a:pt x="21957" y="5110"/>
                      </a:lnTo>
                      <a:lnTo>
                        <a:pt x="21956" y="5105"/>
                      </a:lnTo>
                      <a:lnTo>
                        <a:pt x="21955" y="5094"/>
                      </a:lnTo>
                      <a:lnTo>
                        <a:pt x="21955" y="5082"/>
                      </a:lnTo>
                      <a:lnTo>
                        <a:pt x="21953" y="5070"/>
                      </a:lnTo>
                      <a:lnTo>
                        <a:pt x="21952" y="5063"/>
                      </a:lnTo>
                      <a:lnTo>
                        <a:pt x="21950" y="5058"/>
                      </a:lnTo>
                      <a:lnTo>
                        <a:pt x="21936" y="5022"/>
                      </a:lnTo>
                      <a:lnTo>
                        <a:pt x="21930" y="5009"/>
                      </a:lnTo>
                      <a:lnTo>
                        <a:pt x="21923" y="4999"/>
                      </a:lnTo>
                      <a:lnTo>
                        <a:pt x="21914" y="4990"/>
                      </a:lnTo>
                      <a:lnTo>
                        <a:pt x="21904" y="4983"/>
                      </a:lnTo>
                      <a:lnTo>
                        <a:pt x="21889" y="4973"/>
                      </a:lnTo>
                      <a:lnTo>
                        <a:pt x="21871" y="4961"/>
                      </a:lnTo>
                      <a:lnTo>
                        <a:pt x="21863" y="4957"/>
                      </a:lnTo>
                      <a:lnTo>
                        <a:pt x="21856" y="4954"/>
                      </a:lnTo>
                      <a:lnTo>
                        <a:pt x="21841" y="4947"/>
                      </a:lnTo>
                      <a:lnTo>
                        <a:pt x="21833" y="4944"/>
                      </a:lnTo>
                      <a:lnTo>
                        <a:pt x="21827" y="4939"/>
                      </a:lnTo>
                      <a:lnTo>
                        <a:pt x="21820" y="4934"/>
                      </a:lnTo>
                      <a:lnTo>
                        <a:pt x="21813" y="4928"/>
                      </a:lnTo>
                      <a:lnTo>
                        <a:pt x="21808" y="4919"/>
                      </a:lnTo>
                      <a:lnTo>
                        <a:pt x="21797" y="4908"/>
                      </a:lnTo>
                      <a:lnTo>
                        <a:pt x="21787" y="4897"/>
                      </a:lnTo>
                      <a:lnTo>
                        <a:pt x="21782" y="4894"/>
                      </a:lnTo>
                      <a:lnTo>
                        <a:pt x="21779" y="4892"/>
                      </a:lnTo>
                      <a:lnTo>
                        <a:pt x="21777" y="4893"/>
                      </a:lnTo>
                      <a:lnTo>
                        <a:pt x="21773" y="4895"/>
                      </a:lnTo>
                      <a:lnTo>
                        <a:pt x="21766" y="4900"/>
                      </a:lnTo>
                      <a:lnTo>
                        <a:pt x="21747" y="4920"/>
                      </a:lnTo>
                      <a:lnTo>
                        <a:pt x="21730" y="4939"/>
                      </a:lnTo>
                      <a:lnTo>
                        <a:pt x="21720" y="4951"/>
                      </a:lnTo>
                      <a:lnTo>
                        <a:pt x="21716" y="4956"/>
                      </a:lnTo>
                      <a:lnTo>
                        <a:pt x="21712" y="4958"/>
                      </a:lnTo>
                      <a:lnTo>
                        <a:pt x="21708" y="4958"/>
                      </a:lnTo>
                      <a:lnTo>
                        <a:pt x="21704" y="4957"/>
                      </a:lnTo>
                      <a:lnTo>
                        <a:pt x="21701" y="4954"/>
                      </a:lnTo>
                      <a:lnTo>
                        <a:pt x="21697" y="4950"/>
                      </a:lnTo>
                      <a:lnTo>
                        <a:pt x="21694" y="4945"/>
                      </a:lnTo>
                      <a:lnTo>
                        <a:pt x="21692" y="4939"/>
                      </a:lnTo>
                      <a:lnTo>
                        <a:pt x="21688" y="4928"/>
                      </a:lnTo>
                      <a:lnTo>
                        <a:pt x="21687" y="4913"/>
                      </a:lnTo>
                      <a:lnTo>
                        <a:pt x="21687" y="4907"/>
                      </a:lnTo>
                      <a:lnTo>
                        <a:pt x="21687" y="4900"/>
                      </a:lnTo>
                      <a:lnTo>
                        <a:pt x="21689" y="4895"/>
                      </a:lnTo>
                      <a:lnTo>
                        <a:pt x="21691" y="4890"/>
                      </a:lnTo>
                      <a:lnTo>
                        <a:pt x="21694" y="4886"/>
                      </a:lnTo>
                      <a:lnTo>
                        <a:pt x="21698" y="4882"/>
                      </a:lnTo>
                      <a:lnTo>
                        <a:pt x="21708" y="4874"/>
                      </a:lnTo>
                      <a:lnTo>
                        <a:pt x="21719" y="4867"/>
                      </a:lnTo>
                      <a:lnTo>
                        <a:pt x="21730" y="4859"/>
                      </a:lnTo>
                      <a:lnTo>
                        <a:pt x="21734" y="4855"/>
                      </a:lnTo>
                      <a:lnTo>
                        <a:pt x="21738" y="4850"/>
                      </a:lnTo>
                      <a:lnTo>
                        <a:pt x="21740" y="4846"/>
                      </a:lnTo>
                      <a:lnTo>
                        <a:pt x="21742" y="4842"/>
                      </a:lnTo>
                      <a:lnTo>
                        <a:pt x="21741" y="4836"/>
                      </a:lnTo>
                      <a:lnTo>
                        <a:pt x="21739" y="4831"/>
                      </a:lnTo>
                      <a:lnTo>
                        <a:pt x="21735" y="4826"/>
                      </a:lnTo>
                      <a:lnTo>
                        <a:pt x="21729" y="4820"/>
                      </a:lnTo>
                      <a:lnTo>
                        <a:pt x="21714" y="4808"/>
                      </a:lnTo>
                      <a:lnTo>
                        <a:pt x="21697" y="4797"/>
                      </a:lnTo>
                      <a:lnTo>
                        <a:pt x="21681" y="4786"/>
                      </a:lnTo>
                      <a:lnTo>
                        <a:pt x="21666" y="4775"/>
                      </a:lnTo>
                      <a:lnTo>
                        <a:pt x="21642" y="4753"/>
                      </a:lnTo>
                      <a:lnTo>
                        <a:pt x="21608" y="4721"/>
                      </a:lnTo>
                      <a:lnTo>
                        <a:pt x="21592" y="4704"/>
                      </a:lnTo>
                      <a:lnTo>
                        <a:pt x="21579" y="4689"/>
                      </a:lnTo>
                      <a:lnTo>
                        <a:pt x="21569" y="4676"/>
                      </a:lnTo>
                      <a:lnTo>
                        <a:pt x="21567" y="4671"/>
                      </a:lnTo>
                      <a:lnTo>
                        <a:pt x="21566" y="4667"/>
                      </a:lnTo>
                      <a:lnTo>
                        <a:pt x="21567" y="4674"/>
                      </a:lnTo>
                      <a:lnTo>
                        <a:pt x="21570" y="4680"/>
                      </a:lnTo>
                      <a:lnTo>
                        <a:pt x="21578" y="4692"/>
                      </a:lnTo>
                      <a:lnTo>
                        <a:pt x="21554" y="4702"/>
                      </a:lnTo>
                      <a:lnTo>
                        <a:pt x="21526" y="4712"/>
                      </a:lnTo>
                      <a:lnTo>
                        <a:pt x="21511" y="4716"/>
                      </a:lnTo>
                      <a:lnTo>
                        <a:pt x="21496" y="4720"/>
                      </a:lnTo>
                      <a:lnTo>
                        <a:pt x="21480" y="4724"/>
                      </a:lnTo>
                      <a:lnTo>
                        <a:pt x="21465" y="4726"/>
                      </a:lnTo>
                      <a:lnTo>
                        <a:pt x="21451" y="4726"/>
                      </a:lnTo>
                      <a:lnTo>
                        <a:pt x="21437" y="4725"/>
                      </a:lnTo>
                      <a:lnTo>
                        <a:pt x="21424" y="4722"/>
                      </a:lnTo>
                      <a:lnTo>
                        <a:pt x="21412" y="4717"/>
                      </a:lnTo>
                      <a:lnTo>
                        <a:pt x="21408" y="4714"/>
                      </a:lnTo>
                      <a:lnTo>
                        <a:pt x="21402" y="4710"/>
                      </a:lnTo>
                      <a:lnTo>
                        <a:pt x="21398" y="4706"/>
                      </a:lnTo>
                      <a:lnTo>
                        <a:pt x="21395" y="4701"/>
                      </a:lnTo>
                      <a:lnTo>
                        <a:pt x="21391" y="4695"/>
                      </a:lnTo>
                      <a:lnTo>
                        <a:pt x="21388" y="4689"/>
                      </a:lnTo>
                      <a:lnTo>
                        <a:pt x="21386" y="4681"/>
                      </a:lnTo>
                      <a:lnTo>
                        <a:pt x="21385" y="4674"/>
                      </a:lnTo>
                      <a:lnTo>
                        <a:pt x="21383" y="4666"/>
                      </a:lnTo>
                      <a:lnTo>
                        <a:pt x="21382" y="4659"/>
                      </a:lnTo>
                      <a:lnTo>
                        <a:pt x="21380" y="4655"/>
                      </a:lnTo>
                      <a:lnTo>
                        <a:pt x="21376" y="4652"/>
                      </a:lnTo>
                      <a:lnTo>
                        <a:pt x="21373" y="4650"/>
                      </a:lnTo>
                      <a:lnTo>
                        <a:pt x="21370" y="4649"/>
                      </a:lnTo>
                      <a:lnTo>
                        <a:pt x="21365" y="4648"/>
                      </a:lnTo>
                      <a:lnTo>
                        <a:pt x="21361" y="4648"/>
                      </a:lnTo>
                      <a:lnTo>
                        <a:pt x="21351" y="4649"/>
                      </a:lnTo>
                      <a:lnTo>
                        <a:pt x="21340" y="4650"/>
                      </a:lnTo>
                      <a:lnTo>
                        <a:pt x="21327" y="4651"/>
                      </a:lnTo>
                      <a:lnTo>
                        <a:pt x="21321" y="4650"/>
                      </a:lnTo>
                      <a:lnTo>
                        <a:pt x="21313" y="4649"/>
                      </a:lnTo>
                      <a:lnTo>
                        <a:pt x="21301" y="4645"/>
                      </a:lnTo>
                      <a:lnTo>
                        <a:pt x="21294" y="4642"/>
                      </a:lnTo>
                      <a:lnTo>
                        <a:pt x="21292" y="4640"/>
                      </a:lnTo>
                      <a:lnTo>
                        <a:pt x="21289" y="4638"/>
                      </a:lnTo>
                      <a:lnTo>
                        <a:pt x="21288" y="4636"/>
                      </a:lnTo>
                      <a:lnTo>
                        <a:pt x="21288" y="4633"/>
                      </a:lnTo>
                      <a:lnTo>
                        <a:pt x="21289" y="4628"/>
                      </a:lnTo>
                      <a:lnTo>
                        <a:pt x="21294" y="4624"/>
                      </a:lnTo>
                      <a:lnTo>
                        <a:pt x="21299" y="4618"/>
                      </a:lnTo>
                      <a:lnTo>
                        <a:pt x="21306" y="4613"/>
                      </a:lnTo>
                      <a:lnTo>
                        <a:pt x="21320" y="4603"/>
                      </a:lnTo>
                      <a:lnTo>
                        <a:pt x="21334" y="4594"/>
                      </a:lnTo>
                      <a:lnTo>
                        <a:pt x="21343" y="4587"/>
                      </a:lnTo>
                      <a:lnTo>
                        <a:pt x="21345" y="4585"/>
                      </a:lnTo>
                      <a:lnTo>
                        <a:pt x="21345" y="4584"/>
                      </a:lnTo>
                      <a:lnTo>
                        <a:pt x="21344" y="4582"/>
                      </a:lnTo>
                      <a:lnTo>
                        <a:pt x="21340" y="4581"/>
                      </a:lnTo>
                      <a:lnTo>
                        <a:pt x="21337" y="4580"/>
                      </a:lnTo>
                      <a:lnTo>
                        <a:pt x="21330" y="4580"/>
                      </a:lnTo>
                      <a:lnTo>
                        <a:pt x="21321" y="4581"/>
                      </a:lnTo>
                      <a:lnTo>
                        <a:pt x="21313" y="4584"/>
                      </a:lnTo>
                      <a:lnTo>
                        <a:pt x="21305" y="4586"/>
                      </a:lnTo>
                      <a:lnTo>
                        <a:pt x="21296" y="4587"/>
                      </a:lnTo>
                      <a:lnTo>
                        <a:pt x="21293" y="4586"/>
                      </a:lnTo>
                      <a:lnTo>
                        <a:pt x="21288" y="4585"/>
                      </a:lnTo>
                      <a:lnTo>
                        <a:pt x="21285" y="4582"/>
                      </a:lnTo>
                      <a:lnTo>
                        <a:pt x="21282" y="4580"/>
                      </a:lnTo>
                      <a:lnTo>
                        <a:pt x="21279" y="4576"/>
                      </a:lnTo>
                      <a:lnTo>
                        <a:pt x="21274" y="4569"/>
                      </a:lnTo>
                      <a:lnTo>
                        <a:pt x="21268" y="4553"/>
                      </a:lnTo>
                      <a:lnTo>
                        <a:pt x="21262" y="4537"/>
                      </a:lnTo>
                      <a:lnTo>
                        <a:pt x="21257" y="4524"/>
                      </a:lnTo>
                      <a:lnTo>
                        <a:pt x="21246" y="4504"/>
                      </a:lnTo>
                      <a:lnTo>
                        <a:pt x="21237" y="4490"/>
                      </a:lnTo>
                      <a:lnTo>
                        <a:pt x="21229" y="4478"/>
                      </a:lnTo>
                      <a:lnTo>
                        <a:pt x="21224" y="4473"/>
                      </a:lnTo>
                      <a:lnTo>
                        <a:pt x="21220" y="4470"/>
                      </a:lnTo>
                      <a:lnTo>
                        <a:pt x="21215" y="4465"/>
                      </a:lnTo>
                      <a:lnTo>
                        <a:pt x="21209" y="4463"/>
                      </a:lnTo>
                      <a:lnTo>
                        <a:pt x="21203" y="4461"/>
                      </a:lnTo>
                      <a:lnTo>
                        <a:pt x="21196" y="4459"/>
                      </a:lnTo>
                      <a:lnTo>
                        <a:pt x="21179" y="4457"/>
                      </a:lnTo>
                      <a:lnTo>
                        <a:pt x="21158" y="4455"/>
                      </a:lnTo>
                      <a:lnTo>
                        <a:pt x="21153" y="4455"/>
                      </a:lnTo>
                      <a:lnTo>
                        <a:pt x="21148" y="4454"/>
                      </a:lnTo>
                      <a:lnTo>
                        <a:pt x="21139" y="4451"/>
                      </a:lnTo>
                      <a:lnTo>
                        <a:pt x="21131" y="4445"/>
                      </a:lnTo>
                      <a:lnTo>
                        <a:pt x="21122" y="4439"/>
                      </a:lnTo>
                      <a:lnTo>
                        <a:pt x="21114" y="4433"/>
                      </a:lnTo>
                      <a:lnTo>
                        <a:pt x="21105" y="4426"/>
                      </a:lnTo>
                      <a:lnTo>
                        <a:pt x="21096" y="4422"/>
                      </a:lnTo>
                      <a:lnTo>
                        <a:pt x="21092" y="4421"/>
                      </a:lnTo>
                      <a:lnTo>
                        <a:pt x="21087" y="4420"/>
                      </a:lnTo>
                      <a:lnTo>
                        <a:pt x="21067" y="4419"/>
                      </a:lnTo>
                      <a:lnTo>
                        <a:pt x="21050" y="4416"/>
                      </a:lnTo>
                      <a:lnTo>
                        <a:pt x="21031" y="4413"/>
                      </a:lnTo>
                      <a:lnTo>
                        <a:pt x="21013" y="4409"/>
                      </a:lnTo>
                      <a:lnTo>
                        <a:pt x="20946" y="4391"/>
                      </a:lnTo>
                      <a:lnTo>
                        <a:pt x="20913" y="4383"/>
                      </a:lnTo>
                      <a:lnTo>
                        <a:pt x="20883" y="4373"/>
                      </a:lnTo>
                      <a:lnTo>
                        <a:pt x="20869" y="4370"/>
                      </a:lnTo>
                      <a:lnTo>
                        <a:pt x="20856" y="4368"/>
                      </a:lnTo>
                      <a:lnTo>
                        <a:pt x="20842" y="4365"/>
                      </a:lnTo>
                      <a:lnTo>
                        <a:pt x="20831" y="4365"/>
                      </a:lnTo>
                      <a:lnTo>
                        <a:pt x="20805" y="4365"/>
                      </a:lnTo>
                      <a:lnTo>
                        <a:pt x="20790" y="4364"/>
                      </a:lnTo>
                      <a:lnTo>
                        <a:pt x="20776" y="4364"/>
                      </a:lnTo>
                      <a:lnTo>
                        <a:pt x="20763" y="4363"/>
                      </a:lnTo>
                      <a:lnTo>
                        <a:pt x="20752" y="4363"/>
                      </a:lnTo>
                      <a:lnTo>
                        <a:pt x="20743" y="4363"/>
                      </a:lnTo>
                      <a:lnTo>
                        <a:pt x="20736" y="4363"/>
                      </a:lnTo>
                      <a:lnTo>
                        <a:pt x="20733" y="4362"/>
                      </a:lnTo>
                      <a:lnTo>
                        <a:pt x="20731" y="4361"/>
                      </a:lnTo>
                      <a:lnTo>
                        <a:pt x="20730" y="4359"/>
                      </a:lnTo>
                      <a:lnTo>
                        <a:pt x="20729" y="4357"/>
                      </a:lnTo>
                      <a:lnTo>
                        <a:pt x="20727" y="4353"/>
                      </a:lnTo>
                      <a:lnTo>
                        <a:pt x="20727" y="4349"/>
                      </a:lnTo>
                      <a:lnTo>
                        <a:pt x="20730" y="4338"/>
                      </a:lnTo>
                      <a:lnTo>
                        <a:pt x="20731" y="4331"/>
                      </a:lnTo>
                      <a:lnTo>
                        <a:pt x="20732" y="4323"/>
                      </a:lnTo>
                      <a:lnTo>
                        <a:pt x="20732" y="4309"/>
                      </a:lnTo>
                      <a:lnTo>
                        <a:pt x="20729" y="4295"/>
                      </a:lnTo>
                      <a:lnTo>
                        <a:pt x="20725" y="4281"/>
                      </a:lnTo>
                      <a:lnTo>
                        <a:pt x="20719" y="4253"/>
                      </a:lnTo>
                      <a:lnTo>
                        <a:pt x="20717" y="4238"/>
                      </a:lnTo>
                      <a:lnTo>
                        <a:pt x="20716" y="4224"/>
                      </a:lnTo>
                      <a:lnTo>
                        <a:pt x="20716" y="4212"/>
                      </a:lnTo>
                      <a:lnTo>
                        <a:pt x="20713" y="4200"/>
                      </a:lnTo>
                      <a:lnTo>
                        <a:pt x="20710" y="4191"/>
                      </a:lnTo>
                      <a:lnTo>
                        <a:pt x="20706" y="4180"/>
                      </a:lnTo>
                      <a:lnTo>
                        <a:pt x="20701" y="4170"/>
                      </a:lnTo>
                      <a:lnTo>
                        <a:pt x="20698" y="4159"/>
                      </a:lnTo>
                      <a:lnTo>
                        <a:pt x="20695" y="4148"/>
                      </a:lnTo>
                      <a:lnTo>
                        <a:pt x="20694" y="4138"/>
                      </a:lnTo>
                      <a:lnTo>
                        <a:pt x="20695" y="4126"/>
                      </a:lnTo>
                      <a:lnTo>
                        <a:pt x="20698" y="4115"/>
                      </a:lnTo>
                      <a:lnTo>
                        <a:pt x="20703" y="4104"/>
                      </a:lnTo>
                      <a:lnTo>
                        <a:pt x="20708" y="4094"/>
                      </a:lnTo>
                      <a:lnTo>
                        <a:pt x="20714" y="4085"/>
                      </a:lnTo>
                      <a:lnTo>
                        <a:pt x="20721" y="4077"/>
                      </a:lnTo>
                      <a:lnTo>
                        <a:pt x="20736" y="4059"/>
                      </a:lnTo>
                      <a:lnTo>
                        <a:pt x="20744" y="4051"/>
                      </a:lnTo>
                      <a:lnTo>
                        <a:pt x="20750" y="4042"/>
                      </a:lnTo>
                      <a:lnTo>
                        <a:pt x="20756" y="4032"/>
                      </a:lnTo>
                      <a:lnTo>
                        <a:pt x="20760" y="4023"/>
                      </a:lnTo>
                      <a:lnTo>
                        <a:pt x="20763" y="4012"/>
                      </a:lnTo>
                      <a:lnTo>
                        <a:pt x="20765" y="4000"/>
                      </a:lnTo>
                      <a:lnTo>
                        <a:pt x="20764" y="3987"/>
                      </a:lnTo>
                      <a:lnTo>
                        <a:pt x="20761" y="3973"/>
                      </a:lnTo>
                      <a:lnTo>
                        <a:pt x="20758" y="3964"/>
                      </a:lnTo>
                      <a:lnTo>
                        <a:pt x="20754" y="3955"/>
                      </a:lnTo>
                      <a:lnTo>
                        <a:pt x="20742" y="3936"/>
                      </a:lnTo>
                      <a:lnTo>
                        <a:pt x="20726" y="3915"/>
                      </a:lnTo>
                      <a:lnTo>
                        <a:pt x="20711" y="3894"/>
                      </a:lnTo>
                      <a:lnTo>
                        <a:pt x="20696" y="3874"/>
                      </a:lnTo>
                      <a:lnTo>
                        <a:pt x="20683" y="3855"/>
                      </a:lnTo>
                      <a:lnTo>
                        <a:pt x="20679" y="3846"/>
                      </a:lnTo>
                      <a:lnTo>
                        <a:pt x="20675" y="3838"/>
                      </a:lnTo>
                      <a:lnTo>
                        <a:pt x="20673" y="3830"/>
                      </a:lnTo>
                      <a:lnTo>
                        <a:pt x="20672" y="3823"/>
                      </a:lnTo>
                      <a:lnTo>
                        <a:pt x="20671" y="3827"/>
                      </a:lnTo>
                      <a:lnTo>
                        <a:pt x="20670" y="3830"/>
                      </a:lnTo>
                      <a:lnTo>
                        <a:pt x="20668" y="3834"/>
                      </a:lnTo>
                      <a:lnTo>
                        <a:pt x="20666" y="3836"/>
                      </a:lnTo>
                      <a:lnTo>
                        <a:pt x="20662" y="3837"/>
                      </a:lnTo>
                      <a:lnTo>
                        <a:pt x="20658" y="3839"/>
                      </a:lnTo>
                      <a:lnTo>
                        <a:pt x="20649" y="3839"/>
                      </a:lnTo>
                      <a:lnTo>
                        <a:pt x="20640" y="3838"/>
                      </a:lnTo>
                      <a:lnTo>
                        <a:pt x="20630" y="3835"/>
                      </a:lnTo>
                      <a:lnTo>
                        <a:pt x="20618" y="3830"/>
                      </a:lnTo>
                      <a:lnTo>
                        <a:pt x="20607" y="3824"/>
                      </a:lnTo>
                      <a:lnTo>
                        <a:pt x="20597" y="3816"/>
                      </a:lnTo>
                      <a:lnTo>
                        <a:pt x="20589" y="3808"/>
                      </a:lnTo>
                      <a:lnTo>
                        <a:pt x="20581" y="3798"/>
                      </a:lnTo>
                      <a:lnTo>
                        <a:pt x="20576" y="3787"/>
                      </a:lnTo>
                      <a:lnTo>
                        <a:pt x="20573" y="3782"/>
                      </a:lnTo>
                      <a:lnTo>
                        <a:pt x="20572" y="3776"/>
                      </a:lnTo>
                      <a:lnTo>
                        <a:pt x="20572" y="3771"/>
                      </a:lnTo>
                      <a:lnTo>
                        <a:pt x="20573" y="3764"/>
                      </a:lnTo>
                      <a:lnTo>
                        <a:pt x="20575" y="3759"/>
                      </a:lnTo>
                      <a:lnTo>
                        <a:pt x="20577" y="3753"/>
                      </a:lnTo>
                      <a:lnTo>
                        <a:pt x="20580" y="3747"/>
                      </a:lnTo>
                      <a:lnTo>
                        <a:pt x="20584" y="3741"/>
                      </a:lnTo>
                      <a:lnTo>
                        <a:pt x="20599" y="3723"/>
                      </a:lnTo>
                      <a:lnTo>
                        <a:pt x="20606" y="3715"/>
                      </a:lnTo>
                      <a:lnTo>
                        <a:pt x="20610" y="3708"/>
                      </a:lnTo>
                      <a:lnTo>
                        <a:pt x="20615" y="3700"/>
                      </a:lnTo>
                      <a:lnTo>
                        <a:pt x="20619" y="3690"/>
                      </a:lnTo>
                      <a:lnTo>
                        <a:pt x="20621" y="3680"/>
                      </a:lnTo>
                      <a:lnTo>
                        <a:pt x="20623" y="3667"/>
                      </a:lnTo>
                      <a:lnTo>
                        <a:pt x="20623" y="3658"/>
                      </a:lnTo>
                      <a:lnTo>
                        <a:pt x="20622" y="3649"/>
                      </a:lnTo>
                      <a:lnTo>
                        <a:pt x="20618" y="3635"/>
                      </a:lnTo>
                      <a:lnTo>
                        <a:pt x="20616" y="3629"/>
                      </a:lnTo>
                      <a:lnTo>
                        <a:pt x="20615" y="3622"/>
                      </a:lnTo>
                      <a:lnTo>
                        <a:pt x="20616" y="3615"/>
                      </a:lnTo>
                      <a:lnTo>
                        <a:pt x="20619" y="3608"/>
                      </a:lnTo>
                      <a:lnTo>
                        <a:pt x="20632" y="3593"/>
                      </a:lnTo>
                      <a:lnTo>
                        <a:pt x="20656" y="3567"/>
                      </a:lnTo>
                      <a:lnTo>
                        <a:pt x="20678" y="3542"/>
                      </a:lnTo>
                      <a:lnTo>
                        <a:pt x="20684" y="3533"/>
                      </a:lnTo>
                      <a:lnTo>
                        <a:pt x="20686" y="3530"/>
                      </a:lnTo>
                      <a:lnTo>
                        <a:pt x="20686" y="3529"/>
                      </a:lnTo>
                      <a:lnTo>
                        <a:pt x="20684" y="3527"/>
                      </a:lnTo>
                      <a:lnTo>
                        <a:pt x="20681" y="3524"/>
                      </a:lnTo>
                      <a:lnTo>
                        <a:pt x="20670" y="3521"/>
                      </a:lnTo>
                      <a:lnTo>
                        <a:pt x="20665" y="3520"/>
                      </a:lnTo>
                      <a:lnTo>
                        <a:pt x="20661" y="3518"/>
                      </a:lnTo>
                      <a:lnTo>
                        <a:pt x="20659" y="3516"/>
                      </a:lnTo>
                      <a:lnTo>
                        <a:pt x="20658" y="3515"/>
                      </a:lnTo>
                      <a:lnTo>
                        <a:pt x="20659" y="3513"/>
                      </a:lnTo>
                      <a:lnTo>
                        <a:pt x="20660" y="3508"/>
                      </a:lnTo>
                      <a:lnTo>
                        <a:pt x="20661" y="3504"/>
                      </a:lnTo>
                      <a:lnTo>
                        <a:pt x="20661" y="3499"/>
                      </a:lnTo>
                      <a:lnTo>
                        <a:pt x="20661" y="3495"/>
                      </a:lnTo>
                      <a:lnTo>
                        <a:pt x="20659" y="3488"/>
                      </a:lnTo>
                      <a:lnTo>
                        <a:pt x="20656" y="3480"/>
                      </a:lnTo>
                      <a:lnTo>
                        <a:pt x="20653" y="3472"/>
                      </a:lnTo>
                      <a:lnTo>
                        <a:pt x="20652" y="3464"/>
                      </a:lnTo>
                      <a:lnTo>
                        <a:pt x="20652" y="3459"/>
                      </a:lnTo>
                      <a:lnTo>
                        <a:pt x="20653" y="3454"/>
                      </a:lnTo>
                      <a:lnTo>
                        <a:pt x="20656" y="3448"/>
                      </a:lnTo>
                      <a:lnTo>
                        <a:pt x="20659" y="3442"/>
                      </a:lnTo>
                      <a:lnTo>
                        <a:pt x="20665" y="3433"/>
                      </a:lnTo>
                      <a:lnTo>
                        <a:pt x="20673" y="3417"/>
                      </a:lnTo>
                      <a:lnTo>
                        <a:pt x="20678" y="3408"/>
                      </a:lnTo>
                      <a:lnTo>
                        <a:pt x="20681" y="3401"/>
                      </a:lnTo>
                      <a:lnTo>
                        <a:pt x="20682" y="3394"/>
                      </a:lnTo>
                      <a:lnTo>
                        <a:pt x="20682" y="3391"/>
                      </a:lnTo>
                      <a:lnTo>
                        <a:pt x="20681" y="3390"/>
                      </a:lnTo>
                      <a:lnTo>
                        <a:pt x="20671" y="3380"/>
                      </a:lnTo>
                      <a:lnTo>
                        <a:pt x="20653" y="3365"/>
                      </a:lnTo>
                      <a:lnTo>
                        <a:pt x="20644" y="3356"/>
                      </a:lnTo>
                      <a:lnTo>
                        <a:pt x="20636" y="3350"/>
                      </a:lnTo>
                      <a:lnTo>
                        <a:pt x="20632" y="3343"/>
                      </a:lnTo>
                      <a:lnTo>
                        <a:pt x="20632" y="3341"/>
                      </a:lnTo>
                      <a:lnTo>
                        <a:pt x="20632" y="3339"/>
                      </a:lnTo>
                      <a:lnTo>
                        <a:pt x="20635" y="3337"/>
                      </a:lnTo>
                      <a:lnTo>
                        <a:pt x="20640" y="3335"/>
                      </a:lnTo>
                      <a:lnTo>
                        <a:pt x="20645" y="3335"/>
                      </a:lnTo>
                      <a:lnTo>
                        <a:pt x="20650" y="3336"/>
                      </a:lnTo>
                      <a:lnTo>
                        <a:pt x="20662" y="3339"/>
                      </a:lnTo>
                      <a:lnTo>
                        <a:pt x="20675" y="3344"/>
                      </a:lnTo>
                      <a:lnTo>
                        <a:pt x="20701" y="3356"/>
                      </a:lnTo>
                      <a:lnTo>
                        <a:pt x="20712" y="3361"/>
                      </a:lnTo>
                      <a:lnTo>
                        <a:pt x="20718" y="3362"/>
                      </a:lnTo>
                      <a:lnTo>
                        <a:pt x="20722" y="3363"/>
                      </a:lnTo>
                      <a:lnTo>
                        <a:pt x="20731" y="3362"/>
                      </a:lnTo>
                      <a:lnTo>
                        <a:pt x="20737" y="3360"/>
                      </a:lnTo>
                      <a:lnTo>
                        <a:pt x="20742" y="3355"/>
                      </a:lnTo>
                      <a:lnTo>
                        <a:pt x="20744" y="3351"/>
                      </a:lnTo>
                      <a:lnTo>
                        <a:pt x="20744" y="3345"/>
                      </a:lnTo>
                      <a:lnTo>
                        <a:pt x="20742" y="3339"/>
                      </a:lnTo>
                      <a:lnTo>
                        <a:pt x="20739" y="3331"/>
                      </a:lnTo>
                      <a:lnTo>
                        <a:pt x="20735" y="3324"/>
                      </a:lnTo>
                      <a:lnTo>
                        <a:pt x="20727" y="3309"/>
                      </a:lnTo>
                      <a:lnTo>
                        <a:pt x="20721" y="3293"/>
                      </a:lnTo>
                      <a:lnTo>
                        <a:pt x="20719" y="3287"/>
                      </a:lnTo>
                      <a:lnTo>
                        <a:pt x="20718" y="3280"/>
                      </a:lnTo>
                      <a:lnTo>
                        <a:pt x="20719" y="3276"/>
                      </a:lnTo>
                      <a:lnTo>
                        <a:pt x="20721" y="3272"/>
                      </a:lnTo>
                      <a:lnTo>
                        <a:pt x="20726" y="3267"/>
                      </a:lnTo>
                      <a:lnTo>
                        <a:pt x="20732" y="3264"/>
                      </a:lnTo>
                      <a:lnTo>
                        <a:pt x="20745" y="3258"/>
                      </a:lnTo>
                      <a:lnTo>
                        <a:pt x="20758" y="3251"/>
                      </a:lnTo>
                      <a:lnTo>
                        <a:pt x="20771" y="3244"/>
                      </a:lnTo>
                      <a:lnTo>
                        <a:pt x="20776" y="3240"/>
                      </a:lnTo>
                      <a:lnTo>
                        <a:pt x="20781" y="3236"/>
                      </a:lnTo>
                      <a:lnTo>
                        <a:pt x="20784" y="3231"/>
                      </a:lnTo>
                      <a:lnTo>
                        <a:pt x="20786" y="3227"/>
                      </a:lnTo>
                      <a:lnTo>
                        <a:pt x="20787" y="3221"/>
                      </a:lnTo>
                      <a:lnTo>
                        <a:pt x="20786" y="3215"/>
                      </a:lnTo>
                      <a:lnTo>
                        <a:pt x="20784" y="3208"/>
                      </a:lnTo>
                      <a:lnTo>
                        <a:pt x="20780" y="3200"/>
                      </a:lnTo>
                      <a:lnTo>
                        <a:pt x="20773" y="3191"/>
                      </a:lnTo>
                      <a:lnTo>
                        <a:pt x="20767" y="3184"/>
                      </a:lnTo>
                      <a:lnTo>
                        <a:pt x="20759" y="3178"/>
                      </a:lnTo>
                      <a:lnTo>
                        <a:pt x="20750" y="3173"/>
                      </a:lnTo>
                      <a:lnTo>
                        <a:pt x="20743" y="3169"/>
                      </a:lnTo>
                      <a:lnTo>
                        <a:pt x="20733" y="3164"/>
                      </a:lnTo>
                      <a:lnTo>
                        <a:pt x="20714" y="3159"/>
                      </a:lnTo>
                      <a:lnTo>
                        <a:pt x="20695" y="3156"/>
                      </a:lnTo>
                      <a:lnTo>
                        <a:pt x="20674" y="3152"/>
                      </a:lnTo>
                      <a:lnTo>
                        <a:pt x="20655" y="3150"/>
                      </a:lnTo>
                      <a:lnTo>
                        <a:pt x="20635" y="3148"/>
                      </a:lnTo>
                      <a:lnTo>
                        <a:pt x="20632" y="3148"/>
                      </a:lnTo>
                      <a:lnTo>
                        <a:pt x="20628" y="3149"/>
                      </a:lnTo>
                      <a:lnTo>
                        <a:pt x="20615" y="3154"/>
                      </a:lnTo>
                      <a:lnTo>
                        <a:pt x="20599" y="3163"/>
                      </a:lnTo>
                      <a:lnTo>
                        <a:pt x="20583" y="3174"/>
                      </a:lnTo>
                      <a:lnTo>
                        <a:pt x="20550" y="3196"/>
                      </a:lnTo>
                      <a:lnTo>
                        <a:pt x="20529" y="3211"/>
                      </a:lnTo>
                      <a:lnTo>
                        <a:pt x="20522" y="3215"/>
                      </a:lnTo>
                      <a:lnTo>
                        <a:pt x="20518" y="3221"/>
                      </a:lnTo>
                      <a:lnTo>
                        <a:pt x="20508" y="3231"/>
                      </a:lnTo>
                      <a:lnTo>
                        <a:pt x="20502" y="3243"/>
                      </a:lnTo>
                      <a:lnTo>
                        <a:pt x="20496" y="3255"/>
                      </a:lnTo>
                      <a:lnTo>
                        <a:pt x="20487" y="3282"/>
                      </a:lnTo>
                      <a:lnTo>
                        <a:pt x="20480" y="3295"/>
                      </a:lnTo>
                      <a:lnTo>
                        <a:pt x="20473" y="3310"/>
                      </a:lnTo>
                      <a:lnTo>
                        <a:pt x="20470" y="3312"/>
                      </a:lnTo>
                      <a:lnTo>
                        <a:pt x="20467" y="3315"/>
                      </a:lnTo>
                      <a:lnTo>
                        <a:pt x="20458" y="3319"/>
                      </a:lnTo>
                      <a:lnTo>
                        <a:pt x="20448" y="3324"/>
                      </a:lnTo>
                      <a:lnTo>
                        <a:pt x="20436" y="3329"/>
                      </a:lnTo>
                      <a:lnTo>
                        <a:pt x="20423" y="3333"/>
                      </a:lnTo>
                      <a:lnTo>
                        <a:pt x="20411" y="3339"/>
                      </a:lnTo>
                      <a:lnTo>
                        <a:pt x="20400" y="3345"/>
                      </a:lnTo>
                      <a:lnTo>
                        <a:pt x="20394" y="3349"/>
                      </a:lnTo>
                      <a:lnTo>
                        <a:pt x="20391" y="3352"/>
                      </a:lnTo>
                      <a:lnTo>
                        <a:pt x="20378" y="3367"/>
                      </a:lnTo>
                      <a:lnTo>
                        <a:pt x="20367" y="3383"/>
                      </a:lnTo>
                      <a:lnTo>
                        <a:pt x="20359" y="3400"/>
                      </a:lnTo>
                      <a:lnTo>
                        <a:pt x="20352" y="3417"/>
                      </a:lnTo>
                      <a:lnTo>
                        <a:pt x="20347" y="3434"/>
                      </a:lnTo>
                      <a:lnTo>
                        <a:pt x="20342" y="3453"/>
                      </a:lnTo>
                      <a:lnTo>
                        <a:pt x="20340" y="3472"/>
                      </a:lnTo>
                      <a:lnTo>
                        <a:pt x="20337" y="3492"/>
                      </a:lnTo>
                      <a:lnTo>
                        <a:pt x="20338" y="3490"/>
                      </a:lnTo>
                      <a:lnTo>
                        <a:pt x="20339" y="3489"/>
                      </a:lnTo>
                      <a:lnTo>
                        <a:pt x="20343" y="3489"/>
                      </a:lnTo>
                      <a:lnTo>
                        <a:pt x="20349" y="3489"/>
                      </a:lnTo>
                      <a:lnTo>
                        <a:pt x="20355" y="3491"/>
                      </a:lnTo>
                      <a:lnTo>
                        <a:pt x="20368" y="3497"/>
                      </a:lnTo>
                      <a:lnTo>
                        <a:pt x="20376" y="3501"/>
                      </a:lnTo>
                      <a:lnTo>
                        <a:pt x="20374" y="3505"/>
                      </a:lnTo>
                      <a:lnTo>
                        <a:pt x="20373" y="3510"/>
                      </a:lnTo>
                      <a:lnTo>
                        <a:pt x="20369" y="3524"/>
                      </a:lnTo>
                      <a:lnTo>
                        <a:pt x="20365" y="3558"/>
                      </a:lnTo>
                      <a:lnTo>
                        <a:pt x="20363" y="3573"/>
                      </a:lnTo>
                      <a:lnTo>
                        <a:pt x="20361" y="3586"/>
                      </a:lnTo>
                      <a:lnTo>
                        <a:pt x="20360" y="3592"/>
                      </a:lnTo>
                      <a:lnTo>
                        <a:pt x="20358" y="3595"/>
                      </a:lnTo>
                      <a:lnTo>
                        <a:pt x="20355" y="3597"/>
                      </a:lnTo>
                      <a:lnTo>
                        <a:pt x="20353" y="3597"/>
                      </a:lnTo>
                      <a:lnTo>
                        <a:pt x="20349" y="3596"/>
                      </a:lnTo>
                      <a:lnTo>
                        <a:pt x="20345" y="3597"/>
                      </a:lnTo>
                      <a:lnTo>
                        <a:pt x="20341" y="3599"/>
                      </a:lnTo>
                      <a:lnTo>
                        <a:pt x="20339" y="3604"/>
                      </a:lnTo>
                      <a:lnTo>
                        <a:pt x="20338" y="3609"/>
                      </a:lnTo>
                      <a:lnTo>
                        <a:pt x="20337" y="3616"/>
                      </a:lnTo>
                      <a:lnTo>
                        <a:pt x="20337" y="3622"/>
                      </a:lnTo>
                      <a:lnTo>
                        <a:pt x="20338" y="3630"/>
                      </a:lnTo>
                      <a:lnTo>
                        <a:pt x="20341" y="3646"/>
                      </a:lnTo>
                      <a:lnTo>
                        <a:pt x="20343" y="3652"/>
                      </a:lnTo>
                      <a:lnTo>
                        <a:pt x="20347" y="3660"/>
                      </a:lnTo>
                      <a:lnTo>
                        <a:pt x="20350" y="3667"/>
                      </a:lnTo>
                      <a:lnTo>
                        <a:pt x="20354" y="3671"/>
                      </a:lnTo>
                      <a:lnTo>
                        <a:pt x="20359" y="3675"/>
                      </a:lnTo>
                      <a:lnTo>
                        <a:pt x="20364" y="3677"/>
                      </a:lnTo>
                      <a:lnTo>
                        <a:pt x="20316" y="3688"/>
                      </a:lnTo>
                      <a:lnTo>
                        <a:pt x="20271" y="3699"/>
                      </a:lnTo>
                      <a:lnTo>
                        <a:pt x="20248" y="3705"/>
                      </a:lnTo>
                      <a:lnTo>
                        <a:pt x="20224" y="3709"/>
                      </a:lnTo>
                      <a:lnTo>
                        <a:pt x="20200" y="3713"/>
                      </a:lnTo>
                      <a:lnTo>
                        <a:pt x="20175" y="3715"/>
                      </a:lnTo>
                      <a:lnTo>
                        <a:pt x="20166" y="3717"/>
                      </a:lnTo>
                      <a:lnTo>
                        <a:pt x="20157" y="3719"/>
                      </a:lnTo>
                      <a:lnTo>
                        <a:pt x="20149" y="3721"/>
                      </a:lnTo>
                      <a:lnTo>
                        <a:pt x="20143" y="3725"/>
                      </a:lnTo>
                      <a:lnTo>
                        <a:pt x="20139" y="3727"/>
                      </a:lnTo>
                      <a:lnTo>
                        <a:pt x="20137" y="3730"/>
                      </a:lnTo>
                      <a:lnTo>
                        <a:pt x="20136" y="3733"/>
                      </a:lnTo>
                      <a:lnTo>
                        <a:pt x="20135" y="3737"/>
                      </a:lnTo>
                      <a:lnTo>
                        <a:pt x="20134" y="3741"/>
                      </a:lnTo>
                      <a:lnTo>
                        <a:pt x="20135" y="3746"/>
                      </a:lnTo>
                      <a:lnTo>
                        <a:pt x="20137" y="3758"/>
                      </a:lnTo>
                      <a:lnTo>
                        <a:pt x="20138" y="3764"/>
                      </a:lnTo>
                      <a:lnTo>
                        <a:pt x="20138" y="3769"/>
                      </a:lnTo>
                      <a:lnTo>
                        <a:pt x="20135" y="3773"/>
                      </a:lnTo>
                      <a:lnTo>
                        <a:pt x="20131" y="3775"/>
                      </a:lnTo>
                      <a:lnTo>
                        <a:pt x="20125" y="3777"/>
                      </a:lnTo>
                      <a:lnTo>
                        <a:pt x="20118" y="3778"/>
                      </a:lnTo>
                      <a:lnTo>
                        <a:pt x="20101" y="3778"/>
                      </a:lnTo>
                      <a:lnTo>
                        <a:pt x="20083" y="3776"/>
                      </a:lnTo>
                      <a:lnTo>
                        <a:pt x="20066" y="3774"/>
                      </a:lnTo>
                      <a:lnTo>
                        <a:pt x="20051" y="3773"/>
                      </a:lnTo>
                      <a:lnTo>
                        <a:pt x="20045" y="3773"/>
                      </a:lnTo>
                      <a:lnTo>
                        <a:pt x="20041" y="3773"/>
                      </a:lnTo>
                      <a:lnTo>
                        <a:pt x="20039" y="3774"/>
                      </a:lnTo>
                      <a:lnTo>
                        <a:pt x="20036" y="3776"/>
                      </a:lnTo>
                      <a:lnTo>
                        <a:pt x="20034" y="3782"/>
                      </a:lnTo>
                      <a:lnTo>
                        <a:pt x="20033" y="3790"/>
                      </a:lnTo>
                      <a:lnTo>
                        <a:pt x="20033" y="3799"/>
                      </a:lnTo>
                      <a:lnTo>
                        <a:pt x="20032" y="3809"/>
                      </a:lnTo>
                      <a:lnTo>
                        <a:pt x="20031" y="3817"/>
                      </a:lnTo>
                      <a:lnTo>
                        <a:pt x="20028" y="3825"/>
                      </a:lnTo>
                      <a:lnTo>
                        <a:pt x="20026" y="3828"/>
                      </a:lnTo>
                      <a:lnTo>
                        <a:pt x="20023" y="3830"/>
                      </a:lnTo>
                      <a:lnTo>
                        <a:pt x="20018" y="3833"/>
                      </a:lnTo>
                      <a:lnTo>
                        <a:pt x="20010" y="3835"/>
                      </a:lnTo>
                      <a:lnTo>
                        <a:pt x="19988" y="3836"/>
                      </a:lnTo>
                      <a:lnTo>
                        <a:pt x="19964" y="3837"/>
                      </a:lnTo>
                      <a:lnTo>
                        <a:pt x="19947" y="3839"/>
                      </a:lnTo>
                      <a:lnTo>
                        <a:pt x="19921" y="3845"/>
                      </a:lnTo>
                      <a:lnTo>
                        <a:pt x="19896" y="3851"/>
                      </a:lnTo>
                      <a:lnTo>
                        <a:pt x="19845" y="3866"/>
                      </a:lnTo>
                      <a:lnTo>
                        <a:pt x="19838" y="3868"/>
                      </a:lnTo>
                      <a:lnTo>
                        <a:pt x="19827" y="3870"/>
                      </a:lnTo>
                      <a:lnTo>
                        <a:pt x="19796" y="3871"/>
                      </a:lnTo>
                      <a:lnTo>
                        <a:pt x="19780" y="3871"/>
                      </a:lnTo>
                      <a:lnTo>
                        <a:pt x="19766" y="3871"/>
                      </a:lnTo>
                      <a:lnTo>
                        <a:pt x="19755" y="3868"/>
                      </a:lnTo>
                      <a:lnTo>
                        <a:pt x="19752" y="3867"/>
                      </a:lnTo>
                      <a:lnTo>
                        <a:pt x="19751" y="3865"/>
                      </a:lnTo>
                      <a:lnTo>
                        <a:pt x="19748" y="3861"/>
                      </a:lnTo>
                      <a:lnTo>
                        <a:pt x="19745" y="3858"/>
                      </a:lnTo>
                      <a:lnTo>
                        <a:pt x="19741" y="3854"/>
                      </a:lnTo>
                      <a:lnTo>
                        <a:pt x="19738" y="3853"/>
                      </a:lnTo>
                      <a:lnTo>
                        <a:pt x="19730" y="3851"/>
                      </a:lnTo>
                      <a:lnTo>
                        <a:pt x="19723" y="3850"/>
                      </a:lnTo>
                      <a:lnTo>
                        <a:pt x="19714" y="3849"/>
                      </a:lnTo>
                      <a:lnTo>
                        <a:pt x="19704" y="3848"/>
                      </a:lnTo>
                      <a:lnTo>
                        <a:pt x="19695" y="3846"/>
                      </a:lnTo>
                      <a:lnTo>
                        <a:pt x="19690" y="3843"/>
                      </a:lnTo>
                      <a:lnTo>
                        <a:pt x="19685" y="3841"/>
                      </a:lnTo>
                      <a:lnTo>
                        <a:pt x="19681" y="3839"/>
                      </a:lnTo>
                      <a:lnTo>
                        <a:pt x="19675" y="3838"/>
                      </a:lnTo>
                      <a:lnTo>
                        <a:pt x="19663" y="3840"/>
                      </a:lnTo>
                      <a:lnTo>
                        <a:pt x="19657" y="3840"/>
                      </a:lnTo>
                      <a:lnTo>
                        <a:pt x="19650" y="3840"/>
                      </a:lnTo>
                      <a:lnTo>
                        <a:pt x="19644" y="3838"/>
                      </a:lnTo>
                      <a:lnTo>
                        <a:pt x="19637" y="3834"/>
                      </a:lnTo>
                      <a:lnTo>
                        <a:pt x="19620" y="3819"/>
                      </a:lnTo>
                      <a:lnTo>
                        <a:pt x="19604" y="3804"/>
                      </a:lnTo>
                      <a:lnTo>
                        <a:pt x="19594" y="3798"/>
                      </a:lnTo>
                      <a:lnTo>
                        <a:pt x="19585" y="3792"/>
                      </a:lnTo>
                      <a:lnTo>
                        <a:pt x="19574" y="3788"/>
                      </a:lnTo>
                      <a:lnTo>
                        <a:pt x="19562" y="3784"/>
                      </a:lnTo>
                      <a:lnTo>
                        <a:pt x="19555" y="3783"/>
                      </a:lnTo>
                      <a:lnTo>
                        <a:pt x="19550" y="3784"/>
                      </a:lnTo>
                      <a:lnTo>
                        <a:pt x="19546" y="3785"/>
                      </a:lnTo>
                      <a:lnTo>
                        <a:pt x="19544" y="3788"/>
                      </a:lnTo>
                      <a:lnTo>
                        <a:pt x="19540" y="3794"/>
                      </a:lnTo>
                      <a:lnTo>
                        <a:pt x="19536" y="3795"/>
                      </a:lnTo>
                      <a:lnTo>
                        <a:pt x="19532" y="3796"/>
                      </a:lnTo>
                      <a:lnTo>
                        <a:pt x="19507" y="3796"/>
                      </a:lnTo>
                      <a:lnTo>
                        <a:pt x="19482" y="3797"/>
                      </a:lnTo>
                      <a:lnTo>
                        <a:pt x="19458" y="3800"/>
                      </a:lnTo>
                      <a:lnTo>
                        <a:pt x="19434" y="3804"/>
                      </a:lnTo>
                      <a:lnTo>
                        <a:pt x="19422" y="3809"/>
                      </a:lnTo>
                      <a:lnTo>
                        <a:pt x="19409" y="3814"/>
                      </a:lnTo>
                      <a:lnTo>
                        <a:pt x="19383" y="3826"/>
                      </a:lnTo>
                      <a:lnTo>
                        <a:pt x="19371" y="3832"/>
                      </a:lnTo>
                      <a:lnTo>
                        <a:pt x="19365" y="3833"/>
                      </a:lnTo>
                      <a:lnTo>
                        <a:pt x="19358" y="3834"/>
                      </a:lnTo>
                      <a:lnTo>
                        <a:pt x="19353" y="3834"/>
                      </a:lnTo>
                      <a:lnTo>
                        <a:pt x="19347" y="3833"/>
                      </a:lnTo>
                      <a:lnTo>
                        <a:pt x="19342" y="3830"/>
                      </a:lnTo>
                      <a:lnTo>
                        <a:pt x="19337" y="3827"/>
                      </a:lnTo>
                      <a:lnTo>
                        <a:pt x="19319" y="3809"/>
                      </a:lnTo>
                      <a:lnTo>
                        <a:pt x="19307" y="3797"/>
                      </a:lnTo>
                      <a:lnTo>
                        <a:pt x="19294" y="3784"/>
                      </a:lnTo>
                      <a:lnTo>
                        <a:pt x="19281" y="3773"/>
                      </a:lnTo>
                      <a:lnTo>
                        <a:pt x="19275" y="3769"/>
                      </a:lnTo>
                      <a:lnTo>
                        <a:pt x="19269" y="3765"/>
                      </a:lnTo>
                      <a:lnTo>
                        <a:pt x="19264" y="3763"/>
                      </a:lnTo>
                      <a:lnTo>
                        <a:pt x="19259" y="3763"/>
                      </a:lnTo>
                      <a:lnTo>
                        <a:pt x="19255" y="3764"/>
                      </a:lnTo>
                      <a:lnTo>
                        <a:pt x="19252" y="3768"/>
                      </a:lnTo>
                      <a:lnTo>
                        <a:pt x="19250" y="3770"/>
                      </a:lnTo>
                      <a:lnTo>
                        <a:pt x="19247" y="3771"/>
                      </a:lnTo>
                      <a:lnTo>
                        <a:pt x="19241" y="3771"/>
                      </a:lnTo>
                      <a:lnTo>
                        <a:pt x="19236" y="3771"/>
                      </a:lnTo>
                      <a:lnTo>
                        <a:pt x="19228" y="3769"/>
                      </a:lnTo>
                      <a:lnTo>
                        <a:pt x="19222" y="3766"/>
                      </a:lnTo>
                      <a:lnTo>
                        <a:pt x="19215" y="3763"/>
                      </a:lnTo>
                      <a:lnTo>
                        <a:pt x="19209" y="3760"/>
                      </a:lnTo>
                      <a:lnTo>
                        <a:pt x="19202" y="3754"/>
                      </a:lnTo>
                      <a:lnTo>
                        <a:pt x="19198" y="3749"/>
                      </a:lnTo>
                      <a:lnTo>
                        <a:pt x="19195" y="3743"/>
                      </a:lnTo>
                      <a:lnTo>
                        <a:pt x="19192" y="3736"/>
                      </a:lnTo>
                      <a:lnTo>
                        <a:pt x="19193" y="3728"/>
                      </a:lnTo>
                      <a:lnTo>
                        <a:pt x="19196" y="3720"/>
                      </a:lnTo>
                      <a:lnTo>
                        <a:pt x="19201" y="3711"/>
                      </a:lnTo>
                      <a:lnTo>
                        <a:pt x="19209" y="3701"/>
                      </a:lnTo>
                      <a:lnTo>
                        <a:pt x="19212" y="3698"/>
                      </a:lnTo>
                      <a:lnTo>
                        <a:pt x="19214" y="3694"/>
                      </a:lnTo>
                      <a:lnTo>
                        <a:pt x="19216" y="3690"/>
                      </a:lnTo>
                      <a:lnTo>
                        <a:pt x="19216" y="3687"/>
                      </a:lnTo>
                      <a:lnTo>
                        <a:pt x="19216" y="3683"/>
                      </a:lnTo>
                      <a:lnTo>
                        <a:pt x="19215" y="3680"/>
                      </a:lnTo>
                      <a:lnTo>
                        <a:pt x="19212" y="3672"/>
                      </a:lnTo>
                      <a:lnTo>
                        <a:pt x="19206" y="3664"/>
                      </a:lnTo>
                      <a:lnTo>
                        <a:pt x="19200" y="3657"/>
                      </a:lnTo>
                      <a:lnTo>
                        <a:pt x="19185" y="3642"/>
                      </a:lnTo>
                      <a:lnTo>
                        <a:pt x="19171" y="3626"/>
                      </a:lnTo>
                      <a:lnTo>
                        <a:pt x="19165" y="3619"/>
                      </a:lnTo>
                      <a:lnTo>
                        <a:pt x="19161" y="3612"/>
                      </a:lnTo>
                      <a:lnTo>
                        <a:pt x="19160" y="3605"/>
                      </a:lnTo>
                      <a:lnTo>
                        <a:pt x="19160" y="3601"/>
                      </a:lnTo>
                      <a:lnTo>
                        <a:pt x="19161" y="3598"/>
                      </a:lnTo>
                      <a:lnTo>
                        <a:pt x="19162" y="3594"/>
                      </a:lnTo>
                      <a:lnTo>
                        <a:pt x="19165" y="3591"/>
                      </a:lnTo>
                      <a:lnTo>
                        <a:pt x="19168" y="3587"/>
                      </a:lnTo>
                      <a:lnTo>
                        <a:pt x="19173" y="3584"/>
                      </a:lnTo>
                      <a:lnTo>
                        <a:pt x="19180" y="3580"/>
                      </a:lnTo>
                      <a:lnTo>
                        <a:pt x="19189" y="3577"/>
                      </a:lnTo>
                      <a:lnTo>
                        <a:pt x="19205" y="3570"/>
                      </a:lnTo>
                      <a:lnTo>
                        <a:pt x="19213" y="3566"/>
                      </a:lnTo>
                      <a:lnTo>
                        <a:pt x="19219" y="3560"/>
                      </a:lnTo>
                      <a:lnTo>
                        <a:pt x="19225" y="3554"/>
                      </a:lnTo>
                      <a:lnTo>
                        <a:pt x="19229" y="3546"/>
                      </a:lnTo>
                      <a:lnTo>
                        <a:pt x="19232" y="3536"/>
                      </a:lnTo>
                      <a:lnTo>
                        <a:pt x="19237" y="3529"/>
                      </a:lnTo>
                      <a:lnTo>
                        <a:pt x="19241" y="3522"/>
                      </a:lnTo>
                      <a:lnTo>
                        <a:pt x="19247" y="3518"/>
                      </a:lnTo>
                      <a:lnTo>
                        <a:pt x="19253" y="3515"/>
                      </a:lnTo>
                      <a:lnTo>
                        <a:pt x="19260" y="3510"/>
                      </a:lnTo>
                      <a:lnTo>
                        <a:pt x="19280" y="3501"/>
                      </a:lnTo>
                      <a:lnTo>
                        <a:pt x="19296" y="3492"/>
                      </a:lnTo>
                      <a:lnTo>
                        <a:pt x="19310" y="3481"/>
                      </a:lnTo>
                      <a:lnTo>
                        <a:pt x="19320" y="3470"/>
                      </a:lnTo>
                      <a:lnTo>
                        <a:pt x="19329" y="3457"/>
                      </a:lnTo>
                      <a:lnTo>
                        <a:pt x="19337" y="3444"/>
                      </a:lnTo>
                      <a:lnTo>
                        <a:pt x="19342" y="3429"/>
                      </a:lnTo>
                      <a:lnTo>
                        <a:pt x="19346" y="3413"/>
                      </a:lnTo>
                      <a:lnTo>
                        <a:pt x="19351" y="3395"/>
                      </a:lnTo>
                      <a:lnTo>
                        <a:pt x="19351" y="3390"/>
                      </a:lnTo>
                      <a:lnTo>
                        <a:pt x="19351" y="3384"/>
                      </a:lnTo>
                      <a:lnTo>
                        <a:pt x="19350" y="3379"/>
                      </a:lnTo>
                      <a:lnTo>
                        <a:pt x="19347" y="3374"/>
                      </a:lnTo>
                      <a:lnTo>
                        <a:pt x="19341" y="3364"/>
                      </a:lnTo>
                      <a:lnTo>
                        <a:pt x="19334" y="3356"/>
                      </a:lnTo>
                      <a:lnTo>
                        <a:pt x="19325" y="3346"/>
                      </a:lnTo>
                      <a:lnTo>
                        <a:pt x="19316" y="3338"/>
                      </a:lnTo>
                      <a:lnTo>
                        <a:pt x="19311" y="3328"/>
                      </a:lnTo>
                      <a:lnTo>
                        <a:pt x="19306" y="3317"/>
                      </a:lnTo>
                      <a:lnTo>
                        <a:pt x="19304" y="3306"/>
                      </a:lnTo>
                      <a:lnTo>
                        <a:pt x="19302" y="3294"/>
                      </a:lnTo>
                      <a:lnTo>
                        <a:pt x="19302" y="3282"/>
                      </a:lnTo>
                      <a:lnTo>
                        <a:pt x="19303" y="3269"/>
                      </a:lnTo>
                      <a:lnTo>
                        <a:pt x="19303" y="3263"/>
                      </a:lnTo>
                      <a:lnTo>
                        <a:pt x="19301" y="3255"/>
                      </a:lnTo>
                      <a:lnTo>
                        <a:pt x="19296" y="3249"/>
                      </a:lnTo>
                      <a:lnTo>
                        <a:pt x="19290" y="3242"/>
                      </a:lnTo>
                      <a:lnTo>
                        <a:pt x="19283" y="3237"/>
                      </a:lnTo>
                      <a:lnTo>
                        <a:pt x="19275" y="3231"/>
                      </a:lnTo>
                      <a:lnTo>
                        <a:pt x="19266" y="3226"/>
                      </a:lnTo>
                      <a:lnTo>
                        <a:pt x="19256" y="3222"/>
                      </a:lnTo>
                      <a:lnTo>
                        <a:pt x="19247" y="3218"/>
                      </a:lnTo>
                      <a:lnTo>
                        <a:pt x="19237" y="3215"/>
                      </a:lnTo>
                      <a:lnTo>
                        <a:pt x="19227" y="3213"/>
                      </a:lnTo>
                      <a:lnTo>
                        <a:pt x="19218" y="3212"/>
                      </a:lnTo>
                      <a:lnTo>
                        <a:pt x="19210" y="3211"/>
                      </a:lnTo>
                      <a:lnTo>
                        <a:pt x="19202" y="3212"/>
                      </a:lnTo>
                      <a:lnTo>
                        <a:pt x="19197" y="3214"/>
                      </a:lnTo>
                      <a:lnTo>
                        <a:pt x="19192" y="3217"/>
                      </a:lnTo>
                      <a:lnTo>
                        <a:pt x="19190" y="3221"/>
                      </a:lnTo>
                      <a:lnTo>
                        <a:pt x="19190" y="3224"/>
                      </a:lnTo>
                      <a:lnTo>
                        <a:pt x="19192" y="3231"/>
                      </a:lnTo>
                      <a:lnTo>
                        <a:pt x="19193" y="3235"/>
                      </a:lnTo>
                      <a:lnTo>
                        <a:pt x="19192" y="3237"/>
                      </a:lnTo>
                      <a:lnTo>
                        <a:pt x="19190" y="3240"/>
                      </a:lnTo>
                      <a:lnTo>
                        <a:pt x="19186" y="3241"/>
                      </a:lnTo>
                      <a:lnTo>
                        <a:pt x="19181" y="3242"/>
                      </a:lnTo>
                      <a:lnTo>
                        <a:pt x="19176" y="3242"/>
                      </a:lnTo>
                      <a:lnTo>
                        <a:pt x="19172" y="3241"/>
                      </a:lnTo>
                      <a:lnTo>
                        <a:pt x="19167" y="3239"/>
                      </a:lnTo>
                      <a:lnTo>
                        <a:pt x="19160" y="3235"/>
                      </a:lnTo>
                      <a:lnTo>
                        <a:pt x="19154" y="3228"/>
                      </a:lnTo>
                      <a:lnTo>
                        <a:pt x="19152" y="3225"/>
                      </a:lnTo>
                      <a:lnTo>
                        <a:pt x="19151" y="3221"/>
                      </a:lnTo>
                      <a:lnTo>
                        <a:pt x="19150" y="3217"/>
                      </a:lnTo>
                      <a:lnTo>
                        <a:pt x="19151" y="3214"/>
                      </a:lnTo>
                      <a:lnTo>
                        <a:pt x="19152" y="3211"/>
                      </a:lnTo>
                      <a:lnTo>
                        <a:pt x="19154" y="3208"/>
                      </a:lnTo>
                      <a:lnTo>
                        <a:pt x="19159" y="3204"/>
                      </a:lnTo>
                      <a:lnTo>
                        <a:pt x="19163" y="3202"/>
                      </a:lnTo>
                      <a:lnTo>
                        <a:pt x="19181" y="3196"/>
                      </a:lnTo>
                      <a:lnTo>
                        <a:pt x="19187" y="3193"/>
                      </a:lnTo>
                      <a:lnTo>
                        <a:pt x="19191" y="3190"/>
                      </a:lnTo>
                      <a:lnTo>
                        <a:pt x="19192" y="3187"/>
                      </a:lnTo>
                      <a:lnTo>
                        <a:pt x="19193" y="3182"/>
                      </a:lnTo>
                      <a:lnTo>
                        <a:pt x="19191" y="3175"/>
                      </a:lnTo>
                      <a:lnTo>
                        <a:pt x="19188" y="3166"/>
                      </a:lnTo>
                      <a:lnTo>
                        <a:pt x="19185" y="3154"/>
                      </a:lnTo>
                      <a:lnTo>
                        <a:pt x="19184" y="3146"/>
                      </a:lnTo>
                      <a:lnTo>
                        <a:pt x="19185" y="3139"/>
                      </a:lnTo>
                      <a:lnTo>
                        <a:pt x="19188" y="3135"/>
                      </a:lnTo>
                      <a:lnTo>
                        <a:pt x="19197" y="3126"/>
                      </a:lnTo>
                      <a:lnTo>
                        <a:pt x="19201" y="3120"/>
                      </a:lnTo>
                      <a:lnTo>
                        <a:pt x="19205" y="3113"/>
                      </a:lnTo>
                      <a:lnTo>
                        <a:pt x="19209" y="3101"/>
                      </a:lnTo>
                      <a:lnTo>
                        <a:pt x="19210" y="3088"/>
                      </a:lnTo>
                      <a:lnTo>
                        <a:pt x="19210" y="3076"/>
                      </a:lnTo>
                      <a:lnTo>
                        <a:pt x="19210" y="3063"/>
                      </a:lnTo>
                      <a:lnTo>
                        <a:pt x="19208" y="3037"/>
                      </a:lnTo>
                      <a:lnTo>
                        <a:pt x="19206" y="3025"/>
                      </a:lnTo>
                      <a:lnTo>
                        <a:pt x="19208" y="3013"/>
                      </a:lnTo>
                      <a:lnTo>
                        <a:pt x="19210" y="3000"/>
                      </a:lnTo>
                      <a:lnTo>
                        <a:pt x="19212" y="2994"/>
                      </a:lnTo>
                      <a:lnTo>
                        <a:pt x="19214" y="2988"/>
                      </a:lnTo>
                      <a:lnTo>
                        <a:pt x="19217" y="2982"/>
                      </a:lnTo>
                      <a:lnTo>
                        <a:pt x="19222" y="2978"/>
                      </a:lnTo>
                      <a:lnTo>
                        <a:pt x="19227" y="2973"/>
                      </a:lnTo>
                      <a:lnTo>
                        <a:pt x="19232" y="2971"/>
                      </a:lnTo>
                      <a:lnTo>
                        <a:pt x="19242" y="2967"/>
                      </a:lnTo>
                      <a:lnTo>
                        <a:pt x="19249" y="2962"/>
                      </a:lnTo>
                      <a:lnTo>
                        <a:pt x="19253" y="2957"/>
                      </a:lnTo>
                      <a:lnTo>
                        <a:pt x="19255" y="2950"/>
                      </a:lnTo>
                      <a:lnTo>
                        <a:pt x="19257" y="2937"/>
                      </a:lnTo>
                      <a:lnTo>
                        <a:pt x="19260" y="2930"/>
                      </a:lnTo>
                      <a:lnTo>
                        <a:pt x="19265" y="2922"/>
                      </a:lnTo>
                      <a:lnTo>
                        <a:pt x="19276" y="2907"/>
                      </a:lnTo>
                      <a:lnTo>
                        <a:pt x="19288" y="2892"/>
                      </a:lnTo>
                      <a:lnTo>
                        <a:pt x="19300" y="2879"/>
                      </a:lnTo>
                      <a:lnTo>
                        <a:pt x="19314" y="2865"/>
                      </a:lnTo>
                      <a:lnTo>
                        <a:pt x="19324" y="2857"/>
                      </a:lnTo>
                      <a:lnTo>
                        <a:pt x="19334" y="2851"/>
                      </a:lnTo>
                      <a:lnTo>
                        <a:pt x="19358" y="2838"/>
                      </a:lnTo>
                      <a:lnTo>
                        <a:pt x="19370" y="2831"/>
                      </a:lnTo>
                      <a:lnTo>
                        <a:pt x="19382" y="2825"/>
                      </a:lnTo>
                      <a:lnTo>
                        <a:pt x="19392" y="2818"/>
                      </a:lnTo>
                      <a:lnTo>
                        <a:pt x="19401" y="2810"/>
                      </a:lnTo>
                      <a:lnTo>
                        <a:pt x="19400" y="2810"/>
                      </a:lnTo>
                      <a:lnTo>
                        <a:pt x="19396" y="2810"/>
                      </a:lnTo>
                      <a:lnTo>
                        <a:pt x="19390" y="2808"/>
                      </a:lnTo>
                      <a:lnTo>
                        <a:pt x="19380" y="2804"/>
                      </a:lnTo>
                      <a:lnTo>
                        <a:pt x="19368" y="2796"/>
                      </a:lnTo>
                      <a:lnTo>
                        <a:pt x="19338" y="2779"/>
                      </a:lnTo>
                      <a:lnTo>
                        <a:pt x="19304" y="2757"/>
                      </a:lnTo>
                      <a:lnTo>
                        <a:pt x="19269" y="2737"/>
                      </a:lnTo>
                      <a:lnTo>
                        <a:pt x="19253" y="2727"/>
                      </a:lnTo>
                      <a:lnTo>
                        <a:pt x="19238" y="2719"/>
                      </a:lnTo>
                      <a:lnTo>
                        <a:pt x="19224" y="2713"/>
                      </a:lnTo>
                      <a:lnTo>
                        <a:pt x="19212" y="2708"/>
                      </a:lnTo>
                      <a:lnTo>
                        <a:pt x="19203" y="2707"/>
                      </a:lnTo>
                      <a:lnTo>
                        <a:pt x="19200" y="2707"/>
                      </a:lnTo>
                      <a:lnTo>
                        <a:pt x="19197" y="2708"/>
                      </a:lnTo>
                      <a:lnTo>
                        <a:pt x="19196" y="2711"/>
                      </a:lnTo>
                      <a:lnTo>
                        <a:pt x="19193" y="2713"/>
                      </a:lnTo>
                      <a:lnTo>
                        <a:pt x="19193" y="2719"/>
                      </a:lnTo>
                      <a:lnTo>
                        <a:pt x="19195" y="2728"/>
                      </a:lnTo>
                      <a:lnTo>
                        <a:pt x="19197" y="2737"/>
                      </a:lnTo>
                      <a:lnTo>
                        <a:pt x="19202" y="2753"/>
                      </a:lnTo>
                      <a:lnTo>
                        <a:pt x="19209" y="2764"/>
                      </a:lnTo>
                      <a:lnTo>
                        <a:pt x="19221" y="2781"/>
                      </a:lnTo>
                      <a:lnTo>
                        <a:pt x="19223" y="2785"/>
                      </a:lnTo>
                      <a:lnTo>
                        <a:pt x="19223" y="2789"/>
                      </a:lnTo>
                      <a:lnTo>
                        <a:pt x="19222" y="2792"/>
                      </a:lnTo>
                      <a:lnTo>
                        <a:pt x="19218" y="2795"/>
                      </a:lnTo>
                      <a:lnTo>
                        <a:pt x="19214" y="2800"/>
                      </a:lnTo>
                      <a:lnTo>
                        <a:pt x="19209" y="2806"/>
                      </a:lnTo>
                      <a:lnTo>
                        <a:pt x="19203" y="2812"/>
                      </a:lnTo>
                      <a:lnTo>
                        <a:pt x="19198" y="2815"/>
                      </a:lnTo>
                      <a:lnTo>
                        <a:pt x="19195" y="2816"/>
                      </a:lnTo>
                      <a:lnTo>
                        <a:pt x="19191" y="2816"/>
                      </a:lnTo>
                      <a:lnTo>
                        <a:pt x="19186" y="2814"/>
                      </a:lnTo>
                      <a:lnTo>
                        <a:pt x="19181" y="2810"/>
                      </a:lnTo>
                      <a:lnTo>
                        <a:pt x="19176" y="2804"/>
                      </a:lnTo>
                      <a:lnTo>
                        <a:pt x="19172" y="2797"/>
                      </a:lnTo>
                      <a:lnTo>
                        <a:pt x="19168" y="2789"/>
                      </a:lnTo>
                      <a:lnTo>
                        <a:pt x="19161" y="2770"/>
                      </a:lnTo>
                      <a:lnTo>
                        <a:pt x="19155" y="2751"/>
                      </a:lnTo>
                      <a:lnTo>
                        <a:pt x="19152" y="2734"/>
                      </a:lnTo>
                      <a:lnTo>
                        <a:pt x="19151" y="2721"/>
                      </a:lnTo>
                      <a:lnTo>
                        <a:pt x="19151" y="2707"/>
                      </a:lnTo>
                      <a:lnTo>
                        <a:pt x="19149" y="2697"/>
                      </a:lnTo>
                      <a:lnTo>
                        <a:pt x="19145" y="2687"/>
                      </a:lnTo>
                      <a:lnTo>
                        <a:pt x="19140" y="2680"/>
                      </a:lnTo>
                      <a:lnTo>
                        <a:pt x="19135" y="2675"/>
                      </a:lnTo>
                      <a:lnTo>
                        <a:pt x="19129" y="2672"/>
                      </a:lnTo>
                      <a:lnTo>
                        <a:pt x="19122" y="2669"/>
                      </a:lnTo>
                      <a:lnTo>
                        <a:pt x="19115" y="2667"/>
                      </a:lnTo>
                      <a:lnTo>
                        <a:pt x="19100" y="2664"/>
                      </a:lnTo>
                      <a:lnTo>
                        <a:pt x="19094" y="2662"/>
                      </a:lnTo>
                      <a:lnTo>
                        <a:pt x="19087" y="2660"/>
                      </a:lnTo>
                      <a:lnTo>
                        <a:pt x="19081" y="2655"/>
                      </a:lnTo>
                      <a:lnTo>
                        <a:pt x="19074" y="2650"/>
                      </a:lnTo>
                      <a:lnTo>
                        <a:pt x="19070" y="2642"/>
                      </a:lnTo>
                      <a:lnTo>
                        <a:pt x="19065" y="2632"/>
                      </a:lnTo>
                      <a:lnTo>
                        <a:pt x="19062" y="2616"/>
                      </a:lnTo>
                      <a:lnTo>
                        <a:pt x="19060" y="2599"/>
                      </a:lnTo>
                      <a:lnTo>
                        <a:pt x="19058" y="2581"/>
                      </a:lnTo>
                      <a:lnTo>
                        <a:pt x="19056" y="2564"/>
                      </a:lnTo>
                      <a:lnTo>
                        <a:pt x="19053" y="2555"/>
                      </a:lnTo>
                      <a:lnTo>
                        <a:pt x="19051" y="2548"/>
                      </a:lnTo>
                      <a:lnTo>
                        <a:pt x="19048" y="2540"/>
                      </a:lnTo>
                      <a:lnTo>
                        <a:pt x="19044" y="2533"/>
                      </a:lnTo>
                      <a:lnTo>
                        <a:pt x="19039" y="2526"/>
                      </a:lnTo>
                      <a:lnTo>
                        <a:pt x="19033" y="2520"/>
                      </a:lnTo>
                      <a:lnTo>
                        <a:pt x="19025" y="2513"/>
                      </a:lnTo>
                      <a:lnTo>
                        <a:pt x="19017" y="2509"/>
                      </a:lnTo>
                      <a:lnTo>
                        <a:pt x="19002" y="2502"/>
                      </a:lnTo>
                      <a:lnTo>
                        <a:pt x="18987" y="2496"/>
                      </a:lnTo>
                      <a:lnTo>
                        <a:pt x="18970" y="2490"/>
                      </a:lnTo>
                      <a:lnTo>
                        <a:pt x="18961" y="2488"/>
                      </a:lnTo>
                      <a:lnTo>
                        <a:pt x="18953" y="2487"/>
                      </a:lnTo>
                      <a:lnTo>
                        <a:pt x="18944" y="2487"/>
                      </a:lnTo>
                      <a:lnTo>
                        <a:pt x="18936" y="2487"/>
                      </a:lnTo>
                      <a:lnTo>
                        <a:pt x="18929" y="2488"/>
                      </a:lnTo>
                      <a:lnTo>
                        <a:pt x="18922" y="2491"/>
                      </a:lnTo>
                      <a:lnTo>
                        <a:pt x="18917" y="2496"/>
                      </a:lnTo>
                      <a:lnTo>
                        <a:pt x="18912" y="2500"/>
                      </a:lnTo>
                      <a:lnTo>
                        <a:pt x="18908" y="2508"/>
                      </a:lnTo>
                      <a:lnTo>
                        <a:pt x="18906" y="2516"/>
                      </a:lnTo>
                      <a:lnTo>
                        <a:pt x="18905" y="2517"/>
                      </a:lnTo>
                      <a:lnTo>
                        <a:pt x="18902" y="2519"/>
                      </a:lnTo>
                      <a:lnTo>
                        <a:pt x="18891" y="2517"/>
                      </a:lnTo>
                      <a:lnTo>
                        <a:pt x="18858" y="2511"/>
                      </a:lnTo>
                      <a:lnTo>
                        <a:pt x="18839" y="2507"/>
                      </a:lnTo>
                      <a:lnTo>
                        <a:pt x="18820" y="2504"/>
                      </a:lnTo>
                      <a:lnTo>
                        <a:pt x="18813" y="2504"/>
                      </a:lnTo>
                      <a:lnTo>
                        <a:pt x="18805" y="2504"/>
                      </a:lnTo>
                      <a:lnTo>
                        <a:pt x="18799" y="2506"/>
                      </a:lnTo>
                      <a:lnTo>
                        <a:pt x="18794" y="2508"/>
                      </a:lnTo>
                      <a:lnTo>
                        <a:pt x="18782" y="2515"/>
                      </a:lnTo>
                      <a:lnTo>
                        <a:pt x="18772" y="2524"/>
                      </a:lnTo>
                      <a:lnTo>
                        <a:pt x="18752" y="2540"/>
                      </a:lnTo>
                      <a:lnTo>
                        <a:pt x="18742" y="2548"/>
                      </a:lnTo>
                      <a:lnTo>
                        <a:pt x="18730" y="2554"/>
                      </a:lnTo>
                      <a:lnTo>
                        <a:pt x="18718" y="2560"/>
                      </a:lnTo>
                      <a:lnTo>
                        <a:pt x="18705" y="2564"/>
                      </a:lnTo>
                      <a:lnTo>
                        <a:pt x="18679" y="2568"/>
                      </a:lnTo>
                      <a:lnTo>
                        <a:pt x="18662" y="2571"/>
                      </a:lnTo>
                      <a:lnTo>
                        <a:pt x="18644" y="2572"/>
                      </a:lnTo>
                      <a:lnTo>
                        <a:pt x="18636" y="2572"/>
                      </a:lnTo>
                      <a:lnTo>
                        <a:pt x="18628" y="2571"/>
                      </a:lnTo>
                      <a:lnTo>
                        <a:pt x="18622" y="2568"/>
                      </a:lnTo>
                      <a:lnTo>
                        <a:pt x="18616" y="2566"/>
                      </a:lnTo>
                      <a:lnTo>
                        <a:pt x="18612" y="2563"/>
                      </a:lnTo>
                      <a:lnTo>
                        <a:pt x="18609" y="2559"/>
                      </a:lnTo>
                      <a:lnTo>
                        <a:pt x="18608" y="2553"/>
                      </a:lnTo>
                      <a:lnTo>
                        <a:pt x="18608" y="2546"/>
                      </a:lnTo>
                      <a:lnTo>
                        <a:pt x="18598" y="2545"/>
                      </a:lnTo>
                      <a:lnTo>
                        <a:pt x="18588" y="2542"/>
                      </a:lnTo>
                      <a:lnTo>
                        <a:pt x="18572" y="2536"/>
                      </a:lnTo>
                      <a:lnTo>
                        <a:pt x="18558" y="2529"/>
                      </a:lnTo>
                      <a:lnTo>
                        <a:pt x="18544" y="2523"/>
                      </a:lnTo>
                      <a:lnTo>
                        <a:pt x="18529" y="2517"/>
                      </a:lnTo>
                      <a:lnTo>
                        <a:pt x="18514" y="2512"/>
                      </a:lnTo>
                      <a:lnTo>
                        <a:pt x="18507" y="2511"/>
                      </a:lnTo>
                      <a:lnTo>
                        <a:pt x="18498" y="2510"/>
                      </a:lnTo>
                      <a:lnTo>
                        <a:pt x="18488" y="2510"/>
                      </a:lnTo>
                      <a:lnTo>
                        <a:pt x="18478" y="2511"/>
                      </a:lnTo>
                      <a:lnTo>
                        <a:pt x="18391" y="2515"/>
                      </a:lnTo>
                      <a:lnTo>
                        <a:pt x="18335" y="2519"/>
                      </a:lnTo>
                      <a:lnTo>
                        <a:pt x="18318" y="2521"/>
                      </a:lnTo>
                      <a:lnTo>
                        <a:pt x="18309" y="2522"/>
                      </a:lnTo>
                      <a:lnTo>
                        <a:pt x="18310" y="2523"/>
                      </a:lnTo>
                      <a:lnTo>
                        <a:pt x="18312" y="2527"/>
                      </a:lnTo>
                      <a:lnTo>
                        <a:pt x="18315" y="2533"/>
                      </a:lnTo>
                      <a:lnTo>
                        <a:pt x="18316" y="2540"/>
                      </a:lnTo>
                      <a:lnTo>
                        <a:pt x="18317" y="2548"/>
                      </a:lnTo>
                      <a:lnTo>
                        <a:pt x="18316" y="2557"/>
                      </a:lnTo>
                      <a:lnTo>
                        <a:pt x="18314" y="2565"/>
                      </a:lnTo>
                      <a:lnTo>
                        <a:pt x="18311" y="2568"/>
                      </a:lnTo>
                      <a:lnTo>
                        <a:pt x="18308" y="2573"/>
                      </a:lnTo>
                      <a:lnTo>
                        <a:pt x="18295" y="2586"/>
                      </a:lnTo>
                      <a:lnTo>
                        <a:pt x="18282" y="2599"/>
                      </a:lnTo>
                      <a:lnTo>
                        <a:pt x="18277" y="2606"/>
                      </a:lnTo>
                      <a:lnTo>
                        <a:pt x="18272" y="2614"/>
                      </a:lnTo>
                      <a:lnTo>
                        <a:pt x="18268" y="2622"/>
                      </a:lnTo>
                      <a:lnTo>
                        <a:pt x="18266" y="2629"/>
                      </a:lnTo>
                      <a:lnTo>
                        <a:pt x="18253" y="2627"/>
                      </a:lnTo>
                      <a:lnTo>
                        <a:pt x="18240" y="2624"/>
                      </a:lnTo>
                      <a:lnTo>
                        <a:pt x="18228" y="2618"/>
                      </a:lnTo>
                      <a:lnTo>
                        <a:pt x="18218" y="2613"/>
                      </a:lnTo>
                      <a:lnTo>
                        <a:pt x="18208" y="2605"/>
                      </a:lnTo>
                      <a:lnTo>
                        <a:pt x="18205" y="2600"/>
                      </a:lnTo>
                      <a:lnTo>
                        <a:pt x="18202" y="2596"/>
                      </a:lnTo>
                      <a:lnTo>
                        <a:pt x="18199" y="2590"/>
                      </a:lnTo>
                      <a:lnTo>
                        <a:pt x="18196" y="2584"/>
                      </a:lnTo>
                      <a:lnTo>
                        <a:pt x="18195" y="2577"/>
                      </a:lnTo>
                      <a:lnTo>
                        <a:pt x="18194" y="2570"/>
                      </a:lnTo>
                      <a:lnTo>
                        <a:pt x="18194" y="2551"/>
                      </a:lnTo>
                      <a:lnTo>
                        <a:pt x="18194" y="2545"/>
                      </a:lnTo>
                      <a:lnTo>
                        <a:pt x="18193" y="2540"/>
                      </a:lnTo>
                      <a:lnTo>
                        <a:pt x="18192" y="2536"/>
                      </a:lnTo>
                      <a:lnTo>
                        <a:pt x="18188" y="2534"/>
                      </a:lnTo>
                      <a:lnTo>
                        <a:pt x="18181" y="2530"/>
                      </a:lnTo>
                      <a:lnTo>
                        <a:pt x="18173" y="2528"/>
                      </a:lnTo>
                      <a:lnTo>
                        <a:pt x="18164" y="2526"/>
                      </a:lnTo>
                      <a:lnTo>
                        <a:pt x="18157" y="2521"/>
                      </a:lnTo>
                      <a:lnTo>
                        <a:pt x="18152" y="2515"/>
                      </a:lnTo>
                      <a:lnTo>
                        <a:pt x="18148" y="2508"/>
                      </a:lnTo>
                      <a:lnTo>
                        <a:pt x="18143" y="2499"/>
                      </a:lnTo>
                      <a:lnTo>
                        <a:pt x="18141" y="2491"/>
                      </a:lnTo>
                      <a:lnTo>
                        <a:pt x="18137" y="2475"/>
                      </a:lnTo>
                      <a:lnTo>
                        <a:pt x="18135" y="2468"/>
                      </a:lnTo>
                      <a:lnTo>
                        <a:pt x="18135" y="2460"/>
                      </a:lnTo>
                      <a:lnTo>
                        <a:pt x="18136" y="2451"/>
                      </a:lnTo>
                      <a:lnTo>
                        <a:pt x="18137" y="2443"/>
                      </a:lnTo>
                      <a:lnTo>
                        <a:pt x="18141" y="2425"/>
                      </a:lnTo>
                      <a:lnTo>
                        <a:pt x="18149" y="2408"/>
                      </a:lnTo>
                      <a:lnTo>
                        <a:pt x="18157" y="2389"/>
                      </a:lnTo>
                      <a:lnTo>
                        <a:pt x="18167" y="2370"/>
                      </a:lnTo>
                      <a:lnTo>
                        <a:pt x="18189" y="2332"/>
                      </a:lnTo>
                      <a:lnTo>
                        <a:pt x="18199" y="2313"/>
                      </a:lnTo>
                      <a:lnTo>
                        <a:pt x="18207" y="2295"/>
                      </a:lnTo>
                      <a:lnTo>
                        <a:pt x="18213" y="2277"/>
                      </a:lnTo>
                      <a:lnTo>
                        <a:pt x="18215" y="2268"/>
                      </a:lnTo>
                      <a:lnTo>
                        <a:pt x="18217" y="2259"/>
                      </a:lnTo>
                      <a:lnTo>
                        <a:pt x="18217" y="2251"/>
                      </a:lnTo>
                      <a:lnTo>
                        <a:pt x="18217" y="2243"/>
                      </a:lnTo>
                      <a:lnTo>
                        <a:pt x="18216" y="2234"/>
                      </a:lnTo>
                      <a:lnTo>
                        <a:pt x="18214" y="2227"/>
                      </a:lnTo>
                      <a:lnTo>
                        <a:pt x="18210" y="2219"/>
                      </a:lnTo>
                      <a:lnTo>
                        <a:pt x="18206" y="2211"/>
                      </a:lnTo>
                      <a:lnTo>
                        <a:pt x="18200" y="2205"/>
                      </a:lnTo>
                      <a:lnTo>
                        <a:pt x="18193" y="2197"/>
                      </a:lnTo>
                      <a:lnTo>
                        <a:pt x="18167" y="2176"/>
                      </a:lnTo>
                      <a:lnTo>
                        <a:pt x="18155" y="2165"/>
                      </a:lnTo>
                      <a:lnTo>
                        <a:pt x="18144" y="2154"/>
                      </a:lnTo>
                      <a:lnTo>
                        <a:pt x="18135" y="2142"/>
                      </a:lnTo>
                      <a:lnTo>
                        <a:pt x="18126" y="2129"/>
                      </a:lnTo>
                      <a:lnTo>
                        <a:pt x="18119" y="2115"/>
                      </a:lnTo>
                      <a:lnTo>
                        <a:pt x="18113" y="2099"/>
                      </a:lnTo>
                      <a:lnTo>
                        <a:pt x="18105" y="2077"/>
                      </a:lnTo>
                      <a:lnTo>
                        <a:pt x="18099" y="2060"/>
                      </a:lnTo>
                      <a:lnTo>
                        <a:pt x="18094" y="2053"/>
                      </a:lnTo>
                      <a:lnTo>
                        <a:pt x="18090" y="2048"/>
                      </a:lnTo>
                      <a:lnTo>
                        <a:pt x="18086" y="2042"/>
                      </a:lnTo>
                      <a:lnTo>
                        <a:pt x="18081" y="2038"/>
                      </a:lnTo>
                      <a:lnTo>
                        <a:pt x="18076" y="2035"/>
                      </a:lnTo>
                      <a:lnTo>
                        <a:pt x="18071" y="2031"/>
                      </a:lnTo>
                      <a:lnTo>
                        <a:pt x="18056" y="2025"/>
                      </a:lnTo>
                      <a:lnTo>
                        <a:pt x="18039" y="2020"/>
                      </a:lnTo>
                      <a:lnTo>
                        <a:pt x="18018" y="2016"/>
                      </a:lnTo>
                      <a:lnTo>
                        <a:pt x="18000" y="2011"/>
                      </a:lnTo>
                      <a:lnTo>
                        <a:pt x="17985" y="2005"/>
                      </a:lnTo>
                      <a:lnTo>
                        <a:pt x="17973" y="2001"/>
                      </a:lnTo>
                      <a:lnTo>
                        <a:pt x="17962" y="1998"/>
                      </a:lnTo>
                      <a:lnTo>
                        <a:pt x="17951" y="1996"/>
                      </a:lnTo>
                      <a:lnTo>
                        <a:pt x="17945" y="1996"/>
                      </a:lnTo>
                      <a:lnTo>
                        <a:pt x="17938" y="1996"/>
                      </a:lnTo>
                      <a:lnTo>
                        <a:pt x="17922" y="1999"/>
                      </a:lnTo>
                      <a:lnTo>
                        <a:pt x="17901" y="2006"/>
                      </a:lnTo>
                      <a:lnTo>
                        <a:pt x="17874" y="2016"/>
                      </a:lnTo>
                      <a:lnTo>
                        <a:pt x="17856" y="2022"/>
                      </a:lnTo>
                      <a:lnTo>
                        <a:pt x="17836" y="2026"/>
                      </a:lnTo>
                      <a:lnTo>
                        <a:pt x="17826" y="2027"/>
                      </a:lnTo>
                      <a:lnTo>
                        <a:pt x="17817" y="2028"/>
                      </a:lnTo>
                      <a:lnTo>
                        <a:pt x="17807" y="2028"/>
                      </a:lnTo>
                      <a:lnTo>
                        <a:pt x="17798" y="2027"/>
                      </a:lnTo>
                      <a:lnTo>
                        <a:pt x="17791" y="2025"/>
                      </a:lnTo>
                      <a:lnTo>
                        <a:pt x="17783" y="2022"/>
                      </a:lnTo>
                      <a:lnTo>
                        <a:pt x="17778" y="2016"/>
                      </a:lnTo>
                      <a:lnTo>
                        <a:pt x="17772" y="2011"/>
                      </a:lnTo>
                      <a:lnTo>
                        <a:pt x="17773" y="2009"/>
                      </a:lnTo>
                      <a:lnTo>
                        <a:pt x="17775" y="2006"/>
                      </a:lnTo>
                      <a:lnTo>
                        <a:pt x="17782" y="1998"/>
                      </a:lnTo>
                      <a:lnTo>
                        <a:pt x="17807" y="1975"/>
                      </a:lnTo>
                      <a:lnTo>
                        <a:pt x="17849" y="1937"/>
                      </a:lnTo>
                      <a:lnTo>
                        <a:pt x="17850" y="1936"/>
                      </a:lnTo>
                      <a:lnTo>
                        <a:pt x="17851" y="1934"/>
                      </a:lnTo>
                      <a:lnTo>
                        <a:pt x="17851" y="1933"/>
                      </a:lnTo>
                      <a:lnTo>
                        <a:pt x="17850" y="1930"/>
                      </a:lnTo>
                      <a:lnTo>
                        <a:pt x="17847" y="1927"/>
                      </a:lnTo>
                      <a:lnTo>
                        <a:pt x="17841" y="1925"/>
                      </a:lnTo>
                      <a:lnTo>
                        <a:pt x="17833" y="1922"/>
                      </a:lnTo>
                      <a:lnTo>
                        <a:pt x="17823" y="1920"/>
                      </a:lnTo>
                      <a:lnTo>
                        <a:pt x="17800" y="1915"/>
                      </a:lnTo>
                      <a:lnTo>
                        <a:pt x="17777" y="1912"/>
                      </a:lnTo>
                      <a:lnTo>
                        <a:pt x="17754" y="1910"/>
                      </a:lnTo>
                      <a:lnTo>
                        <a:pt x="17735" y="1909"/>
                      </a:lnTo>
                      <a:lnTo>
                        <a:pt x="17723" y="1910"/>
                      </a:lnTo>
                      <a:lnTo>
                        <a:pt x="17720" y="1911"/>
                      </a:lnTo>
                      <a:lnTo>
                        <a:pt x="17717" y="1914"/>
                      </a:lnTo>
                      <a:lnTo>
                        <a:pt x="17715" y="1920"/>
                      </a:lnTo>
                      <a:lnTo>
                        <a:pt x="17711" y="1925"/>
                      </a:lnTo>
                      <a:lnTo>
                        <a:pt x="17707" y="1940"/>
                      </a:lnTo>
                      <a:lnTo>
                        <a:pt x="17703" y="1955"/>
                      </a:lnTo>
                      <a:lnTo>
                        <a:pt x="17698" y="1969"/>
                      </a:lnTo>
                      <a:lnTo>
                        <a:pt x="17696" y="1976"/>
                      </a:lnTo>
                      <a:lnTo>
                        <a:pt x="17694" y="1980"/>
                      </a:lnTo>
                      <a:lnTo>
                        <a:pt x="17691" y="1984"/>
                      </a:lnTo>
                      <a:lnTo>
                        <a:pt x="17689" y="1985"/>
                      </a:lnTo>
                      <a:lnTo>
                        <a:pt x="17685" y="1984"/>
                      </a:lnTo>
                      <a:lnTo>
                        <a:pt x="17682" y="1980"/>
                      </a:lnTo>
                      <a:lnTo>
                        <a:pt x="17676" y="1974"/>
                      </a:lnTo>
                      <a:lnTo>
                        <a:pt x="17669" y="1969"/>
                      </a:lnTo>
                      <a:lnTo>
                        <a:pt x="17663" y="1967"/>
                      </a:lnTo>
                      <a:lnTo>
                        <a:pt x="17657" y="1968"/>
                      </a:lnTo>
                      <a:lnTo>
                        <a:pt x="17651" y="1972"/>
                      </a:lnTo>
                      <a:lnTo>
                        <a:pt x="17645" y="1976"/>
                      </a:lnTo>
                      <a:lnTo>
                        <a:pt x="17639" y="1981"/>
                      </a:lnTo>
                      <a:lnTo>
                        <a:pt x="17633" y="1988"/>
                      </a:lnTo>
                      <a:lnTo>
                        <a:pt x="17622" y="2004"/>
                      </a:lnTo>
                      <a:lnTo>
                        <a:pt x="17613" y="2019"/>
                      </a:lnTo>
                      <a:lnTo>
                        <a:pt x="17603" y="2031"/>
                      </a:lnTo>
                      <a:lnTo>
                        <a:pt x="17599" y="2037"/>
                      </a:lnTo>
                      <a:lnTo>
                        <a:pt x="17594" y="2039"/>
                      </a:lnTo>
                      <a:lnTo>
                        <a:pt x="17584" y="2042"/>
                      </a:lnTo>
                      <a:lnTo>
                        <a:pt x="17574" y="2044"/>
                      </a:lnTo>
                      <a:lnTo>
                        <a:pt x="17562" y="2043"/>
                      </a:lnTo>
                      <a:lnTo>
                        <a:pt x="17549" y="2041"/>
                      </a:lnTo>
                      <a:lnTo>
                        <a:pt x="17536" y="2037"/>
                      </a:lnTo>
                      <a:lnTo>
                        <a:pt x="17523" y="2031"/>
                      </a:lnTo>
                      <a:lnTo>
                        <a:pt x="17510" y="2025"/>
                      </a:lnTo>
                      <a:lnTo>
                        <a:pt x="17496" y="2017"/>
                      </a:lnTo>
                      <a:lnTo>
                        <a:pt x="17482" y="2009"/>
                      </a:lnTo>
                      <a:lnTo>
                        <a:pt x="17469" y="2000"/>
                      </a:lnTo>
                      <a:lnTo>
                        <a:pt x="17446" y="1981"/>
                      </a:lnTo>
                      <a:lnTo>
                        <a:pt x="17427" y="1964"/>
                      </a:lnTo>
                      <a:lnTo>
                        <a:pt x="17418" y="1956"/>
                      </a:lnTo>
                      <a:lnTo>
                        <a:pt x="17413" y="1949"/>
                      </a:lnTo>
                      <a:lnTo>
                        <a:pt x="17404" y="1938"/>
                      </a:lnTo>
                      <a:lnTo>
                        <a:pt x="17396" y="1927"/>
                      </a:lnTo>
                      <a:lnTo>
                        <a:pt x="17377" y="1909"/>
                      </a:lnTo>
                      <a:lnTo>
                        <a:pt x="17357" y="1891"/>
                      </a:lnTo>
                      <a:lnTo>
                        <a:pt x="17335" y="1874"/>
                      </a:lnTo>
                      <a:lnTo>
                        <a:pt x="17328" y="1867"/>
                      </a:lnTo>
                      <a:lnTo>
                        <a:pt x="17323" y="1860"/>
                      </a:lnTo>
                      <a:lnTo>
                        <a:pt x="17320" y="1851"/>
                      </a:lnTo>
                      <a:lnTo>
                        <a:pt x="17319" y="1843"/>
                      </a:lnTo>
                      <a:lnTo>
                        <a:pt x="17319" y="1832"/>
                      </a:lnTo>
                      <a:lnTo>
                        <a:pt x="17320" y="1821"/>
                      </a:lnTo>
                      <a:lnTo>
                        <a:pt x="17323" y="1798"/>
                      </a:lnTo>
                      <a:lnTo>
                        <a:pt x="17328" y="1775"/>
                      </a:lnTo>
                      <a:lnTo>
                        <a:pt x="17333" y="1752"/>
                      </a:lnTo>
                      <a:lnTo>
                        <a:pt x="17334" y="1742"/>
                      </a:lnTo>
                      <a:lnTo>
                        <a:pt x="17334" y="1732"/>
                      </a:lnTo>
                      <a:lnTo>
                        <a:pt x="17334" y="1722"/>
                      </a:lnTo>
                      <a:lnTo>
                        <a:pt x="17332" y="1713"/>
                      </a:lnTo>
                      <a:lnTo>
                        <a:pt x="17325" y="1697"/>
                      </a:lnTo>
                      <a:lnTo>
                        <a:pt x="17318" y="1681"/>
                      </a:lnTo>
                      <a:lnTo>
                        <a:pt x="17300" y="1648"/>
                      </a:lnTo>
                      <a:lnTo>
                        <a:pt x="17292" y="1632"/>
                      </a:lnTo>
                      <a:lnTo>
                        <a:pt x="17285" y="1615"/>
                      </a:lnTo>
                      <a:lnTo>
                        <a:pt x="17280" y="1597"/>
                      </a:lnTo>
                      <a:lnTo>
                        <a:pt x="17277" y="1589"/>
                      </a:lnTo>
                      <a:lnTo>
                        <a:pt x="17276" y="1580"/>
                      </a:lnTo>
                      <a:lnTo>
                        <a:pt x="17274" y="1570"/>
                      </a:lnTo>
                      <a:lnTo>
                        <a:pt x="17272" y="1561"/>
                      </a:lnTo>
                      <a:lnTo>
                        <a:pt x="17266" y="1544"/>
                      </a:lnTo>
                      <a:lnTo>
                        <a:pt x="17257" y="1528"/>
                      </a:lnTo>
                      <a:lnTo>
                        <a:pt x="17248" y="1510"/>
                      </a:lnTo>
                      <a:lnTo>
                        <a:pt x="17239" y="1494"/>
                      </a:lnTo>
                      <a:lnTo>
                        <a:pt x="17233" y="1477"/>
                      </a:lnTo>
                      <a:lnTo>
                        <a:pt x="17231" y="1467"/>
                      </a:lnTo>
                      <a:lnTo>
                        <a:pt x="17229" y="1458"/>
                      </a:lnTo>
                      <a:lnTo>
                        <a:pt x="17229" y="1449"/>
                      </a:lnTo>
                      <a:lnTo>
                        <a:pt x="17229" y="1438"/>
                      </a:lnTo>
                      <a:lnTo>
                        <a:pt x="17231" y="1431"/>
                      </a:lnTo>
                      <a:lnTo>
                        <a:pt x="17233" y="1426"/>
                      </a:lnTo>
                      <a:lnTo>
                        <a:pt x="17237" y="1420"/>
                      </a:lnTo>
                      <a:lnTo>
                        <a:pt x="17243" y="1415"/>
                      </a:lnTo>
                      <a:lnTo>
                        <a:pt x="17255" y="1406"/>
                      </a:lnTo>
                      <a:lnTo>
                        <a:pt x="17266" y="1398"/>
                      </a:lnTo>
                      <a:lnTo>
                        <a:pt x="17270" y="1394"/>
                      </a:lnTo>
                      <a:lnTo>
                        <a:pt x="17273" y="1390"/>
                      </a:lnTo>
                      <a:lnTo>
                        <a:pt x="17275" y="1386"/>
                      </a:lnTo>
                      <a:lnTo>
                        <a:pt x="17276" y="1381"/>
                      </a:lnTo>
                      <a:lnTo>
                        <a:pt x="17274" y="1377"/>
                      </a:lnTo>
                      <a:lnTo>
                        <a:pt x="17271" y="1373"/>
                      </a:lnTo>
                      <a:lnTo>
                        <a:pt x="17264" y="1368"/>
                      </a:lnTo>
                      <a:lnTo>
                        <a:pt x="17255" y="1363"/>
                      </a:lnTo>
                      <a:lnTo>
                        <a:pt x="17243" y="1356"/>
                      </a:lnTo>
                      <a:lnTo>
                        <a:pt x="17232" y="1352"/>
                      </a:lnTo>
                      <a:lnTo>
                        <a:pt x="17222" y="1349"/>
                      </a:lnTo>
                      <a:lnTo>
                        <a:pt x="17215" y="1344"/>
                      </a:lnTo>
                      <a:lnTo>
                        <a:pt x="17207" y="1340"/>
                      </a:lnTo>
                      <a:lnTo>
                        <a:pt x="17200" y="1333"/>
                      </a:lnTo>
                      <a:lnTo>
                        <a:pt x="17194" y="1324"/>
                      </a:lnTo>
                      <a:lnTo>
                        <a:pt x="17187" y="1312"/>
                      </a:lnTo>
                      <a:lnTo>
                        <a:pt x="17180" y="1297"/>
                      </a:lnTo>
                      <a:lnTo>
                        <a:pt x="17172" y="1286"/>
                      </a:lnTo>
                      <a:lnTo>
                        <a:pt x="17165" y="1278"/>
                      </a:lnTo>
                      <a:lnTo>
                        <a:pt x="17159" y="1272"/>
                      </a:lnTo>
                      <a:lnTo>
                        <a:pt x="17156" y="1264"/>
                      </a:lnTo>
                      <a:lnTo>
                        <a:pt x="17155" y="1261"/>
                      </a:lnTo>
                      <a:lnTo>
                        <a:pt x="17155" y="1257"/>
                      </a:lnTo>
                      <a:lnTo>
                        <a:pt x="17155" y="1251"/>
                      </a:lnTo>
                      <a:lnTo>
                        <a:pt x="17156" y="1246"/>
                      </a:lnTo>
                      <a:lnTo>
                        <a:pt x="17161" y="1231"/>
                      </a:lnTo>
                      <a:lnTo>
                        <a:pt x="17165" y="1222"/>
                      </a:lnTo>
                      <a:lnTo>
                        <a:pt x="17167" y="1214"/>
                      </a:lnTo>
                      <a:lnTo>
                        <a:pt x="17167" y="1207"/>
                      </a:lnTo>
                      <a:lnTo>
                        <a:pt x="17166" y="1199"/>
                      </a:lnTo>
                      <a:lnTo>
                        <a:pt x="17165" y="1194"/>
                      </a:lnTo>
                      <a:lnTo>
                        <a:pt x="17161" y="1187"/>
                      </a:lnTo>
                      <a:lnTo>
                        <a:pt x="17158" y="1182"/>
                      </a:lnTo>
                      <a:lnTo>
                        <a:pt x="17154" y="1176"/>
                      </a:lnTo>
                      <a:lnTo>
                        <a:pt x="17144" y="1165"/>
                      </a:lnTo>
                      <a:lnTo>
                        <a:pt x="17133" y="1155"/>
                      </a:lnTo>
                      <a:lnTo>
                        <a:pt x="17121" y="1144"/>
                      </a:lnTo>
                      <a:lnTo>
                        <a:pt x="17111" y="1132"/>
                      </a:lnTo>
                      <a:lnTo>
                        <a:pt x="17107" y="1125"/>
                      </a:lnTo>
                      <a:lnTo>
                        <a:pt x="17105" y="1118"/>
                      </a:lnTo>
                      <a:lnTo>
                        <a:pt x="17103" y="1102"/>
                      </a:lnTo>
                      <a:lnTo>
                        <a:pt x="17102" y="1095"/>
                      </a:lnTo>
                      <a:lnTo>
                        <a:pt x="17101" y="1087"/>
                      </a:lnTo>
                      <a:lnTo>
                        <a:pt x="17096" y="1081"/>
                      </a:lnTo>
                      <a:lnTo>
                        <a:pt x="17091" y="1074"/>
                      </a:lnTo>
                      <a:lnTo>
                        <a:pt x="17083" y="1069"/>
                      </a:lnTo>
                      <a:lnTo>
                        <a:pt x="17076" y="1063"/>
                      </a:lnTo>
                      <a:lnTo>
                        <a:pt x="17058" y="1056"/>
                      </a:lnTo>
                      <a:lnTo>
                        <a:pt x="17040" y="1049"/>
                      </a:lnTo>
                      <a:lnTo>
                        <a:pt x="17022" y="1044"/>
                      </a:lnTo>
                      <a:lnTo>
                        <a:pt x="17011" y="1041"/>
                      </a:lnTo>
                      <a:lnTo>
                        <a:pt x="17000" y="1038"/>
                      </a:lnTo>
                      <a:lnTo>
                        <a:pt x="16989" y="1037"/>
                      </a:lnTo>
                      <a:lnTo>
                        <a:pt x="16979" y="1038"/>
                      </a:lnTo>
                      <a:lnTo>
                        <a:pt x="16969" y="1041"/>
                      </a:lnTo>
                      <a:lnTo>
                        <a:pt x="16961" y="1045"/>
                      </a:lnTo>
                      <a:lnTo>
                        <a:pt x="16953" y="1051"/>
                      </a:lnTo>
                      <a:lnTo>
                        <a:pt x="16945" y="1061"/>
                      </a:lnTo>
                      <a:lnTo>
                        <a:pt x="16921" y="1064"/>
                      </a:lnTo>
                      <a:lnTo>
                        <a:pt x="16896" y="1069"/>
                      </a:lnTo>
                      <a:lnTo>
                        <a:pt x="16870" y="1074"/>
                      </a:lnTo>
                      <a:lnTo>
                        <a:pt x="16845" y="1078"/>
                      </a:lnTo>
                      <a:lnTo>
                        <a:pt x="16812" y="1083"/>
                      </a:lnTo>
                      <a:lnTo>
                        <a:pt x="16792" y="1088"/>
                      </a:lnTo>
                      <a:lnTo>
                        <a:pt x="16787" y="1091"/>
                      </a:lnTo>
                      <a:lnTo>
                        <a:pt x="16785" y="1091"/>
                      </a:lnTo>
                      <a:lnTo>
                        <a:pt x="16785" y="1092"/>
                      </a:lnTo>
                      <a:lnTo>
                        <a:pt x="16786" y="1095"/>
                      </a:lnTo>
                      <a:lnTo>
                        <a:pt x="16786" y="1098"/>
                      </a:lnTo>
                      <a:lnTo>
                        <a:pt x="16786" y="1101"/>
                      </a:lnTo>
                      <a:lnTo>
                        <a:pt x="16785" y="1104"/>
                      </a:lnTo>
                      <a:lnTo>
                        <a:pt x="16781" y="1110"/>
                      </a:lnTo>
                      <a:lnTo>
                        <a:pt x="16774" y="1114"/>
                      </a:lnTo>
                      <a:lnTo>
                        <a:pt x="16768" y="1119"/>
                      </a:lnTo>
                      <a:lnTo>
                        <a:pt x="16761" y="1123"/>
                      </a:lnTo>
                      <a:lnTo>
                        <a:pt x="16749" y="1127"/>
                      </a:lnTo>
                      <a:lnTo>
                        <a:pt x="16725" y="1136"/>
                      </a:lnTo>
                      <a:lnTo>
                        <a:pt x="16700" y="1144"/>
                      </a:lnTo>
                      <a:lnTo>
                        <a:pt x="16675" y="1150"/>
                      </a:lnTo>
                      <a:lnTo>
                        <a:pt x="16651" y="1155"/>
                      </a:lnTo>
                      <a:lnTo>
                        <a:pt x="16635" y="1158"/>
                      </a:lnTo>
                      <a:lnTo>
                        <a:pt x="16628" y="1159"/>
                      </a:lnTo>
                      <a:lnTo>
                        <a:pt x="16620" y="1160"/>
                      </a:lnTo>
                      <a:lnTo>
                        <a:pt x="16613" y="1163"/>
                      </a:lnTo>
                      <a:lnTo>
                        <a:pt x="16609" y="1166"/>
                      </a:lnTo>
                      <a:lnTo>
                        <a:pt x="16607" y="1169"/>
                      </a:lnTo>
                      <a:lnTo>
                        <a:pt x="16606" y="1172"/>
                      </a:lnTo>
                      <a:lnTo>
                        <a:pt x="16605" y="1175"/>
                      </a:lnTo>
                      <a:lnTo>
                        <a:pt x="16605" y="1180"/>
                      </a:lnTo>
                      <a:lnTo>
                        <a:pt x="16605" y="1194"/>
                      </a:lnTo>
                      <a:lnTo>
                        <a:pt x="16604" y="1200"/>
                      </a:lnTo>
                      <a:lnTo>
                        <a:pt x="16602" y="1204"/>
                      </a:lnTo>
                      <a:lnTo>
                        <a:pt x="16598" y="1209"/>
                      </a:lnTo>
                      <a:lnTo>
                        <a:pt x="16594" y="1212"/>
                      </a:lnTo>
                      <a:lnTo>
                        <a:pt x="16589" y="1213"/>
                      </a:lnTo>
                      <a:lnTo>
                        <a:pt x="16581" y="1214"/>
                      </a:lnTo>
                      <a:lnTo>
                        <a:pt x="16583" y="1231"/>
                      </a:lnTo>
                      <a:lnTo>
                        <a:pt x="16587" y="1248"/>
                      </a:lnTo>
                      <a:lnTo>
                        <a:pt x="16591" y="1257"/>
                      </a:lnTo>
                      <a:lnTo>
                        <a:pt x="16594" y="1264"/>
                      </a:lnTo>
                      <a:lnTo>
                        <a:pt x="16598" y="1272"/>
                      </a:lnTo>
                      <a:lnTo>
                        <a:pt x="16603" y="1278"/>
                      </a:lnTo>
                      <a:lnTo>
                        <a:pt x="16605" y="1282"/>
                      </a:lnTo>
                      <a:lnTo>
                        <a:pt x="16605" y="1284"/>
                      </a:lnTo>
                      <a:lnTo>
                        <a:pt x="16604" y="1287"/>
                      </a:lnTo>
                      <a:lnTo>
                        <a:pt x="16602" y="1289"/>
                      </a:lnTo>
                      <a:lnTo>
                        <a:pt x="16594" y="1293"/>
                      </a:lnTo>
                      <a:lnTo>
                        <a:pt x="16584" y="1299"/>
                      </a:lnTo>
                      <a:lnTo>
                        <a:pt x="16564" y="1306"/>
                      </a:lnTo>
                      <a:lnTo>
                        <a:pt x="16556" y="1310"/>
                      </a:lnTo>
                      <a:lnTo>
                        <a:pt x="16554" y="1312"/>
                      </a:lnTo>
                      <a:lnTo>
                        <a:pt x="16553" y="1313"/>
                      </a:lnTo>
                      <a:lnTo>
                        <a:pt x="16551" y="1318"/>
                      </a:lnTo>
                      <a:lnTo>
                        <a:pt x="16549" y="1326"/>
                      </a:lnTo>
                      <a:lnTo>
                        <a:pt x="16547" y="1346"/>
                      </a:lnTo>
                      <a:lnTo>
                        <a:pt x="16546" y="1355"/>
                      </a:lnTo>
                      <a:lnTo>
                        <a:pt x="16543" y="1364"/>
                      </a:lnTo>
                      <a:lnTo>
                        <a:pt x="16542" y="1366"/>
                      </a:lnTo>
                      <a:lnTo>
                        <a:pt x="16541" y="1368"/>
                      </a:lnTo>
                      <a:lnTo>
                        <a:pt x="16539" y="1369"/>
                      </a:lnTo>
                      <a:lnTo>
                        <a:pt x="16536" y="1369"/>
                      </a:lnTo>
                      <a:lnTo>
                        <a:pt x="16526" y="1366"/>
                      </a:lnTo>
                      <a:lnTo>
                        <a:pt x="16517" y="1361"/>
                      </a:lnTo>
                      <a:lnTo>
                        <a:pt x="16507" y="1354"/>
                      </a:lnTo>
                      <a:lnTo>
                        <a:pt x="16498" y="1347"/>
                      </a:lnTo>
                      <a:lnTo>
                        <a:pt x="16489" y="1340"/>
                      </a:lnTo>
                      <a:lnTo>
                        <a:pt x="16480" y="1334"/>
                      </a:lnTo>
                      <a:lnTo>
                        <a:pt x="16470" y="1328"/>
                      </a:lnTo>
                      <a:lnTo>
                        <a:pt x="16459" y="1324"/>
                      </a:lnTo>
                      <a:lnTo>
                        <a:pt x="16463" y="1331"/>
                      </a:lnTo>
                      <a:lnTo>
                        <a:pt x="16455" y="1327"/>
                      </a:lnTo>
                      <a:lnTo>
                        <a:pt x="16451" y="1324"/>
                      </a:lnTo>
                      <a:lnTo>
                        <a:pt x="16447" y="1323"/>
                      </a:lnTo>
                      <a:lnTo>
                        <a:pt x="16454" y="1323"/>
                      </a:lnTo>
                      <a:lnTo>
                        <a:pt x="16459" y="1324"/>
                      </a:lnTo>
                      <a:lnTo>
                        <a:pt x="16444" y="1292"/>
                      </a:lnTo>
                      <a:lnTo>
                        <a:pt x="16437" y="1276"/>
                      </a:lnTo>
                      <a:lnTo>
                        <a:pt x="16427" y="1261"/>
                      </a:lnTo>
                      <a:lnTo>
                        <a:pt x="16425" y="1258"/>
                      </a:lnTo>
                      <a:lnTo>
                        <a:pt x="16420" y="1255"/>
                      </a:lnTo>
                      <a:lnTo>
                        <a:pt x="16416" y="1254"/>
                      </a:lnTo>
                      <a:lnTo>
                        <a:pt x="16412" y="1254"/>
                      </a:lnTo>
                      <a:lnTo>
                        <a:pt x="16400" y="1257"/>
                      </a:lnTo>
                      <a:lnTo>
                        <a:pt x="16388" y="1261"/>
                      </a:lnTo>
                      <a:lnTo>
                        <a:pt x="16364" y="1270"/>
                      </a:lnTo>
                      <a:lnTo>
                        <a:pt x="16353" y="1273"/>
                      </a:lnTo>
                      <a:lnTo>
                        <a:pt x="16349" y="1273"/>
                      </a:lnTo>
                      <a:lnTo>
                        <a:pt x="16344" y="1273"/>
                      </a:lnTo>
                      <a:lnTo>
                        <a:pt x="16332" y="1271"/>
                      </a:lnTo>
                      <a:lnTo>
                        <a:pt x="16317" y="1265"/>
                      </a:lnTo>
                      <a:lnTo>
                        <a:pt x="16302" y="1260"/>
                      </a:lnTo>
                      <a:lnTo>
                        <a:pt x="16288" y="1251"/>
                      </a:lnTo>
                      <a:lnTo>
                        <a:pt x="16281" y="1247"/>
                      </a:lnTo>
                      <a:lnTo>
                        <a:pt x="16276" y="1242"/>
                      </a:lnTo>
                      <a:lnTo>
                        <a:pt x="16271" y="1237"/>
                      </a:lnTo>
                      <a:lnTo>
                        <a:pt x="16266" y="1231"/>
                      </a:lnTo>
                      <a:lnTo>
                        <a:pt x="16263" y="1224"/>
                      </a:lnTo>
                      <a:lnTo>
                        <a:pt x="16262" y="1217"/>
                      </a:lnTo>
                      <a:lnTo>
                        <a:pt x="16261" y="1210"/>
                      </a:lnTo>
                      <a:lnTo>
                        <a:pt x="16262" y="1202"/>
                      </a:lnTo>
                      <a:lnTo>
                        <a:pt x="16263" y="1195"/>
                      </a:lnTo>
                      <a:lnTo>
                        <a:pt x="16262" y="1188"/>
                      </a:lnTo>
                      <a:lnTo>
                        <a:pt x="16260" y="1182"/>
                      </a:lnTo>
                      <a:lnTo>
                        <a:pt x="16257" y="1176"/>
                      </a:lnTo>
                      <a:lnTo>
                        <a:pt x="16248" y="1166"/>
                      </a:lnTo>
                      <a:lnTo>
                        <a:pt x="16242" y="1161"/>
                      </a:lnTo>
                      <a:lnTo>
                        <a:pt x="16239" y="1155"/>
                      </a:lnTo>
                      <a:lnTo>
                        <a:pt x="16237" y="1152"/>
                      </a:lnTo>
                      <a:lnTo>
                        <a:pt x="16235" y="1151"/>
                      </a:lnTo>
                      <a:lnTo>
                        <a:pt x="16228" y="1148"/>
                      </a:lnTo>
                      <a:lnTo>
                        <a:pt x="16222" y="1147"/>
                      </a:lnTo>
                      <a:lnTo>
                        <a:pt x="16215" y="1146"/>
                      </a:lnTo>
                      <a:lnTo>
                        <a:pt x="16208" y="1145"/>
                      </a:lnTo>
                      <a:lnTo>
                        <a:pt x="16202" y="1144"/>
                      </a:lnTo>
                      <a:lnTo>
                        <a:pt x="16198" y="1142"/>
                      </a:lnTo>
                      <a:lnTo>
                        <a:pt x="16196" y="1139"/>
                      </a:lnTo>
                      <a:lnTo>
                        <a:pt x="16196" y="1138"/>
                      </a:lnTo>
                      <a:lnTo>
                        <a:pt x="16196" y="1135"/>
                      </a:lnTo>
                      <a:lnTo>
                        <a:pt x="16197" y="1132"/>
                      </a:lnTo>
                      <a:lnTo>
                        <a:pt x="16201" y="1126"/>
                      </a:lnTo>
                      <a:lnTo>
                        <a:pt x="16216" y="1113"/>
                      </a:lnTo>
                      <a:lnTo>
                        <a:pt x="16224" y="1106"/>
                      </a:lnTo>
                      <a:lnTo>
                        <a:pt x="16227" y="1101"/>
                      </a:lnTo>
                      <a:lnTo>
                        <a:pt x="16229" y="1097"/>
                      </a:lnTo>
                      <a:lnTo>
                        <a:pt x="16232" y="1093"/>
                      </a:lnTo>
                      <a:lnTo>
                        <a:pt x="16233" y="1087"/>
                      </a:lnTo>
                      <a:lnTo>
                        <a:pt x="16233" y="1082"/>
                      </a:lnTo>
                      <a:lnTo>
                        <a:pt x="16232" y="1075"/>
                      </a:lnTo>
                      <a:lnTo>
                        <a:pt x="16229" y="1069"/>
                      </a:lnTo>
                      <a:lnTo>
                        <a:pt x="16226" y="1063"/>
                      </a:lnTo>
                      <a:lnTo>
                        <a:pt x="16223" y="1059"/>
                      </a:lnTo>
                      <a:lnTo>
                        <a:pt x="16220" y="1055"/>
                      </a:lnTo>
                      <a:lnTo>
                        <a:pt x="16211" y="1048"/>
                      </a:lnTo>
                      <a:lnTo>
                        <a:pt x="16200" y="1042"/>
                      </a:lnTo>
                      <a:lnTo>
                        <a:pt x="16195" y="1037"/>
                      </a:lnTo>
                      <a:lnTo>
                        <a:pt x="16189" y="1031"/>
                      </a:lnTo>
                      <a:lnTo>
                        <a:pt x="16177" y="1015"/>
                      </a:lnTo>
                      <a:lnTo>
                        <a:pt x="16152" y="974"/>
                      </a:lnTo>
                      <a:lnTo>
                        <a:pt x="16139" y="956"/>
                      </a:lnTo>
                      <a:lnTo>
                        <a:pt x="16133" y="948"/>
                      </a:lnTo>
                      <a:lnTo>
                        <a:pt x="16126" y="941"/>
                      </a:lnTo>
                      <a:lnTo>
                        <a:pt x="16120" y="935"/>
                      </a:lnTo>
                      <a:lnTo>
                        <a:pt x="16112" y="932"/>
                      </a:lnTo>
                      <a:lnTo>
                        <a:pt x="16105" y="930"/>
                      </a:lnTo>
                      <a:lnTo>
                        <a:pt x="16098" y="931"/>
                      </a:lnTo>
                      <a:lnTo>
                        <a:pt x="16078" y="938"/>
                      </a:lnTo>
                      <a:lnTo>
                        <a:pt x="16070" y="939"/>
                      </a:lnTo>
                      <a:lnTo>
                        <a:pt x="16063" y="939"/>
                      </a:lnTo>
                      <a:lnTo>
                        <a:pt x="16058" y="938"/>
                      </a:lnTo>
                      <a:lnTo>
                        <a:pt x="16050" y="934"/>
                      </a:lnTo>
                      <a:lnTo>
                        <a:pt x="16030" y="926"/>
                      </a:lnTo>
                      <a:lnTo>
                        <a:pt x="16022" y="923"/>
                      </a:lnTo>
                      <a:lnTo>
                        <a:pt x="16015" y="922"/>
                      </a:lnTo>
                      <a:lnTo>
                        <a:pt x="15996" y="922"/>
                      </a:lnTo>
                      <a:lnTo>
                        <a:pt x="15986" y="922"/>
                      </a:lnTo>
                      <a:lnTo>
                        <a:pt x="15978" y="921"/>
                      </a:lnTo>
                      <a:lnTo>
                        <a:pt x="15971" y="920"/>
                      </a:lnTo>
                      <a:lnTo>
                        <a:pt x="15965" y="918"/>
                      </a:lnTo>
                      <a:lnTo>
                        <a:pt x="15960" y="914"/>
                      </a:lnTo>
                      <a:lnTo>
                        <a:pt x="15955" y="907"/>
                      </a:lnTo>
                      <a:lnTo>
                        <a:pt x="15944" y="892"/>
                      </a:lnTo>
                      <a:lnTo>
                        <a:pt x="15931" y="874"/>
                      </a:lnTo>
                      <a:lnTo>
                        <a:pt x="15919" y="855"/>
                      </a:lnTo>
                      <a:lnTo>
                        <a:pt x="15906" y="840"/>
                      </a:lnTo>
                      <a:lnTo>
                        <a:pt x="15900" y="834"/>
                      </a:lnTo>
                      <a:lnTo>
                        <a:pt x="15894" y="830"/>
                      </a:lnTo>
                      <a:lnTo>
                        <a:pt x="15889" y="828"/>
                      </a:lnTo>
                      <a:lnTo>
                        <a:pt x="15883" y="828"/>
                      </a:lnTo>
                      <a:lnTo>
                        <a:pt x="15880" y="829"/>
                      </a:lnTo>
                      <a:lnTo>
                        <a:pt x="15878" y="831"/>
                      </a:lnTo>
                      <a:lnTo>
                        <a:pt x="15874" y="837"/>
                      </a:lnTo>
                      <a:lnTo>
                        <a:pt x="15872" y="828"/>
                      </a:lnTo>
                      <a:lnTo>
                        <a:pt x="15872" y="820"/>
                      </a:lnTo>
                      <a:lnTo>
                        <a:pt x="15872" y="814"/>
                      </a:lnTo>
                      <a:lnTo>
                        <a:pt x="15874" y="807"/>
                      </a:lnTo>
                      <a:lnTo>
                        <a:pt x="15876" y="801"/>
                      </a:lnTo>
                      <a:lnTo>
                        <a:pt x="15879" y="795"/>
                      </a:lnTo>
                      <a:lnTo>
                        <a:pt x="15887" y="781"/>
                      </a:lnTo>
                      <a:lnTo>
                        <a:pt x="15893" y="772"/>
                      </a:lnTo>
                      <a:lnTo>
                        <a:pt x="15896" y="763"/>
                      </a:lnTo>
                      <a:lnTo>
                        <a:pt x="15897" y="755"/>
                      </a:lnTo>
                      <a:lnTo>
                        <a:pt x="15897" y="748"/>
                      </a:lnTo>
                      <a:lnTo>
                        <a:pt x="15895" y="740"/>
                      </a:lnTo>
                      <a:lnTo>
                        <a:pt x="15893" y="732"/>
                      </a:lnTo>
                      <a:lnTo>
                        <a:pt x="15891" y="724"/>
                      </a:lnTo>
                      <a:lnTo>
                        <a:pt x="15889" y="714"/>
                      </a:lnTo>
                      <a:lnTo>
                        <a:pt x="15887" y="692"/>
                      </a:lnTo>
                      <a:lnTo>
                        <a:pt x="15885" y="655"/>
                      </a:lnTo>
                      <a:lnTo>
                        <a:pt x="15884" y="620"/>
                      </a:lnTo>
                      <a:lnTo>
                        <a:pt x="15884" y="609"/>
                      </a:lnTo>
                      <a:lnTo>
                        <a:pt x="15885" y="605"/>
                      </a:lnTo>
                      <a:lnTo>
                        <a:pt x="15885" y="604"/>
                      </a:lnTo>
                      <a:lnTo>
                        <a:pt x="15887" y="604"/>
                      </a:lnTo>
                      <a:lnTo>
                        <a:pt x="15885" y="603"/>
                      </a:lnTo>
                      <a:lnTo>
                        <a:pt x="15881" y="599"/>
                      </a:lnTo>
                      <a:lnTo>
                        <a:pt x="15866" y="588"/>
                      </a:lnTo>
                      <a:lnTo>
                        <a:pt x="15858" y="582"/>
                      </a:lnTo>
                      <a:lnTo>
                        <a:pt x="15852" y="576"/>
                      </a:lnTo>
                      <a:lnTo>
                        <a:pt x="15849" y="571"/>
                      </a:lnTo>
                      <a:lnTo>
                        <a:pt x="15849" y="570"/>
                      </a:lnTo>
                      <a:lnTo>
                        <a:pt x="15849" y="569"/>
                      </a:lnTo>
                      <a:lnTo>
                        <a:pt x="15861" y="564"/>
                      </a:lnTo>
                      <a:lnTo>
                        <a:pt x="15870" y="562"/>
                      </a:lnTo>
                      <a:lnTo>
                        <a:pt x="15885" y="560"/>
                      </a:lnTo>
                      <a:lnTo>
                        <a:pt x="15892" y="558"/>
                      </a:lnTo>
                      <a:lnTo>
                        <a:pt x="15897" y="553"/>
                      </a:lnTo>
                      <a:lnTo>
                        <a:pt x="15904" y="545"/>
                      </a:lnTo>
                      <a:lnTo>
                        <a:pt x="15909" y="533"/>
                      </a:lnTo>
                      <a:lnTo>
                        <a:pt x="15916" y="521"/>
                      </a:lnTo>
                      <a:lnTo>
                        <a:pt x="15921" y="511"/>
                      </a:lnTo>
                      <a:lnTo>
                        <a:pt x="15927" y="502"/>
                      </a:lnTo>
                      <a:lnTo>
                        <a:pt x="15932" y="494"/>
                      </a:lnTo>
                      <a:lnTo>
                        <a:pt x="15934" y="484"/>
                      </a:lnTo>
                      <a:lnTo>
                        <a:pt x="15935" y="480"/>
                      </a:lnTo>
                      <a:lnTo>
                        <a:pt x="15935" y="475"/>
                      </a:lnTo>
                      <a:lnTo>
                        <a:pt x="15935" y="470"/>
                      </a:lnTo>
                      <a:lnTo>
                        <a:pt x="15933" y="464"/>
                      </a:lnTo>
                      <a:lnTo>
                        <a:pt x="15931" y="458"/>
                      </a:lnTo>
                      <a:lnTo>
                        <a:pt x="15929" y="451"/>
                      </a:lnTo>
                      <a:lnTo>
                        <a:pt x="15915" y="428"/>
                      </a:lnTo>
                      <a:lnTo>
                        <a:pt x="15901" y="405"/>
                      </a:lnTo>
                      <a:lnTo>
                        <a:pt x="15887" y="381"/>
                      </a:lnTo>
                      <a:lnTo>
                        <a:pt x="15881" y="369"/>
                      </a:lnTo>
                      <a:lnTo>
                        <a:pt x="15877" y="356"/>
                      </a:lnTo>
                      <a:lnTo>
                        <a:pt x="15867" y="328"/>
                      </a:lnTo>
                      <a:lnTo>
                        <a:pt x="15863" y="318"/>
                      </a:lnTo>
                      <a:lnTo>
                        <a:pt x="15858" y="311"/>
                      </a:lnTo>
                      <a:lnTo>
                        <a:pt x="15852" y="307"/>
                      </a:lnTo>
                      <a:lnTo>
                        <a:pt x="15843" y="303"/>
                      </a:lnTo>
                      <a:lnTo>
                        <a:pt x="15814" y="294"/>
                      </a:lnTo>
                      <a:lnTo>
                        <a:pt x="15812" y="293"/>
                      </a:lnTo>
                      <a:lnTo>
                        <a:pt x="15810" y="292"/>
                      </a:lnTo>
                      <a:lnTo>
                        <a:pt x="15806" y="285"/>
                      </a:lnTo>
                      <a:lnTo>
                        <a:pt x="15803" y="277"/>
                      </a:lnTo>
                      <a:lnTo>
                        <a:pt x="15801" y="267"/>
                      </a:lnTo>
                      <a:lnTo>
                        <a:pt x="15800" y="254"/>
                      </a:lnTo>
                      <a:lnTo>
                        <a:pt x="15799" y="240"/>
                      </a:lnTo>
                      <a:lnTo>
                        <a:pt x="15798" y="209"/>
                      </a:lnTo>
                      <a:lnTo>
                        <a:pt x="15798" y="148"/>
                      </a:lnTo>
                      <a:lnTo>
                        <a:pt x="15797" y="123"/>
                      </a:lnTo>
                      <a:lnTo>
                        <a:pt x="15797" y="113"/>
                      </a:lnTo>
                      <a:lnTo>
                        <a:pt x="15794" y="105"/>
                      </a:lnTo>
                      <a:lnTo>
                        <a:pt x="15790" y="90"/>
                      </a:lnTo>
                      <a:lnTo>
                        <a:pt x="15785" y="77"/>
                      </a:lnTo>
                      <a:lnTo>
                        <a:pt x="15779" y="63"/>
                      </a:lnTo>
                      <a:lnTo>
                        <a:pt x="15773" y="51"/>
                      </a:lnTo>
                      <a:lnTo>
                        <a:pt x="15759" y="25"/>
                      </a:lnTo>
                      <a:lnTo>
                        <a:pt x="15743" y="0"/>
                      </a:lnTo>
                      <a:lnTo>
                        <a:pt x="15729" y="9"/>
                      </a:lnTo>
                      <a:lnTo>
                        <a:pt x="15714" y="18"/>
                      </a:lnTo>
                      <a:lnTo>
                        <a:pt x="15684" y="34"/>
                      </a:lnTo>
                      <a:lnTo>
                        <a:pt x="15653" y="48"/>
                      </a:lnTo>
                      <a:lnTo>
                        <a:pt x="15623" y="61"/>
                      </a:lnTo>
                      <a:lnTo>
                        <a:pt x="15562" y="87"/>
                      </a:lnTo>
                      <a:lnTo>
                        <a:pt x="15531" y="101"/>
                      </a:lnTo>
                      <a:lnTo>
                        <a:pt x="15500" y="116"/>
                      </a:lnTo>
                      <a:lnTo>
                        <a:pt x="15495" y="119"/>
                      </a:lnTo>
                      <a:lnTo>
                        <a:pt x="15488" y="122"/>
                      </a:lnTo>
                      <a:lnTo>
                        <a:pt x="15474" y="124"/>
                      </a:lnTo>
                      <a:lnTo>
                        <a:pt x="15457" y="126"/>
                      </a:lnTo>
                      <a:lnTo>
                        <a:pt x="15439" y="127"/>
                      </a:lnTo>
                      <a:lnTo>
                        <a:pt x="15418" y="127"/>
                      </a:lnTo>
                      <a:lnTo>
                        <a:pt x="15397" y="126"/>
                      </a:lnTo>
                      <a:lnTo>
                        <a:pt x="15354" y="123"/>
                      </a:lnTo>
                      <a:lnTo>
                        <a:pt x="15313" y="120"/>
                      </a:lnTo>
                      <a:lnTo>
                        <a:pt x="15294" y="119"/>
                      </a:lnTo>
                      <a:lnTo>
                        <a:pt x="15277" y="119"/>
                      </a:lnTo>
                      <a:lnTo>
                        <a:pt x="15263" y="120"/>
                      </a:lnTo>
                      <a:lnTo>
                        <a:pt x="15250" y="123"/>
                      </a:lnTo>
                      <a:lnTo>
                        <a:pt x="15245" y="125"/>
                      </a:lnTo>
                      <a:lnTo>
                        <a:pt x="15241" y="127"/>
                      </a:lnTo>
                      <a:lnTo>
                        <a:pt x="15238" y="129"/>
                      </a:lnTo>
                      <a:lnTo>
                        <a:pt x="15236" y="131"/>
                      </a:lnTo>
                      <a:lnTo>
                        <a:pt x="15236" y="135"/>
                      </a:lnTo>
                      <a:lnTo>
                        <a:pt x="15237" y="138"/>
                      </a:lnTo>
                      <a:lnTo>
                        <a:pt x="15239" y="140"/>
                      </a:lnTo>
                      <a:lnTo>
                        <a:pt x="15242" y="142"/>
                      </a:lnTo>
                      <a:lnTo>
                        <a:pt x="15251" y="148"/>
                      </a:lnTo>
                      <a:lnTo>
                        <a:pt x="15259" y="152"/>
                      </a:lnTo>
                      <a:lnTo>
                        <a:pt x="15263" y="155"/>
                      </a:lnTo>
                      <a:lnTo>
                        <a:pt x="15265" y="157"/>
                      </a:lnTo>
                      <a:lnTo>
                        <a:pt x="15265" y="161"/>
                      </a:lnTo>
                      <a:lnTo>
                        <a:pt x="15264" y="164"/>
                      </a:lnTo>
                      <a:lnTo>
                        <a:pt x="15261" y="166"/>
                      </a:lnTo>
                      <a:lnTo>
                        <a:pt x="15254" y="170"/>
                      </a:lnTo>
                      <a:lnTo>
                        <a:pt x="15245" y="174"/>
                      </a:lnTo>
                      <a:lnTo>
                        <a:pt x="15233" y="177"/>
                      </a:lnTo>
                      <a:lnTo>
                        <a:pt x="15220" y="181"/>
                      </a:lnTo>
                      <a:lnTo>
                        <a:pt x="15206" y="183"/>
                      </a:lnTo>
                      <a:lnTo>
                        <a:pt x="15179" y="187"/>
                      </a:lnTo>
                      <a:lnTo>
                        <a:pt x="15152" y="189"/>
                      </a:lnTo>
                      <a:lnTo>
                        <a:pt x="15125" y="190"/>
                      </a:lnTo>
                      <a:lnTo>
                        <a:pt x="15097" y="191"/>
                      </a:lnTo>
                      <a:lnTo>
                        <a:pt x="15070" y="193"/>
                      </a:lnTo>
                      <a:lnTo>
                        <a:pt x="15043" y="196"/>
                      </a:lnTo>
                      <a:lnTo>
                        <a:pt x="15029" y="200"/>
                      </a:lnTo>
                      <a:lnTo>
                        <a:pt x="15015" y="203"/>
                      </a:lnTo>
                      <a:lnTo>
                        <a:pt x="14990" y="209"/>
                      </a:lnTo>
                      <a:lnTo>
                        <a:pt x="14965" y="215"/>
                      </a:lnTo>
                      <a:lnTo>
                        <a:pt x="14914" y="225"/>
                      </a:lnTo>
                      <a:lnTo>
                        <a:pt x="14888" y="229"/>
                      </a:lnTo>
                      <a:lnTo>
                        <a:pt x="14862" y="233"/>
                      </a:lnTo>
                      <a:lnTo>
                        <a:pt x="14839" y="240"/>
                      </a:lnTo>
                      <a:lnTo>
                        <a:pt x="14814" y="247"/>
                      </a:lnTo>
                      <a:lnTo>
                        <a:pt x="14796" y="255"/>
                      </a:lnTo>
                      <a:lnTo>
                        <a:pt x="14778" y="264"/>
                      </a:lnTo>
                      <a:lnTo>
                        <a:pt x="14760" y="272"/>
                      </a:lnTo>
                      <a:lnTo>
                        <a:pt x="14751" y="276"/>
                      </a:lnTo>
                      <a:lnTo>
                        <a:pt x="14741" y="278"/>
                      </a:lnTo>
                      <a:lnTo>
                        <a:pt x="14720" y="282"/>
                      </a:lnTo>
                      <a:lnTo>
                        <a:pt x="14700" y="285"/>
                      </a:lnTo>
                      <a:lnTo>
                        <a:pt x="14657" y="291"/>
                      </a:lnTo>
                      <a:lnTo>
                        <a:pt x="14615" y="296"/>
                      </a:lnTo>
                      <a:lnTo>
                        <a:pt x="14593" y="299"/>
                      </a:lnTo>
                      <a:lnTo>
                        <a:pt x="14573" y="304"/>
                      </a:lnTo>
                      <a:lnTo>
                        <a:pt x="14530" y="314"/>
                      </a:lnTo>
                      <a:lnTo>
                        <a:pt x="14486" y="323"/>
                      </a:lnTo>
                      <a:lnTo>
                        <a:pt x="14443" y="334"/>
                      </a:lnTo>
                      <a:lnTo>
                        <a:pt x="14421" y="341"/>
                      </a:lnTo>
                      <a:lnTo>
                        <a:pt x="14400" y="347"/>
                      </a:lnTo>
                      <a:lnTo>
                        <a:pt x="14375" y="356"/>
                      </a:lnTo>
                      <a:lnTo>
                        <a:pt x="14349" y="362"/>
                      </a:lnTo>
                      <a:lnTo>
                        <a:pt x="14323" y="368"/>
                      </a:lnTo>
                      <a:lnTo>
                        <a:pt x="14297" y="372"/>
                      </a:lnTo>
                      <a:lnTo>
                        <a:pt x="14244" y="380"/>
                      </a:lnTo>
                      <a:lnTo>
                        <a:pt x="14218" y="385"/>
                      </a:lnTo>
                      <a:lnTo>
                        <a:pt x="14192" y="391"/>
                      </a:lnTo>
                      <a:lnTo>
                        <a:pt x="14181" y="394"/>
                      </a:lnTo>
                      <a:lnTo>
                        <a:pt x="14170" y="397"/>
                      </a:lnTo>
                      <a:lnTo>
                        <a:pt x="14149" y="407"/>
                      </a:lnTo>
                      <a:lnTo>
                        <a:pt x="14128" y="419"/>
                      </a:lnTo>
                      <a:lnTo>
                        <a:pt x="14107" y="432"/>
                      </a:lnTo>
                      <a:lnTo>
                        <a:pt x="14067" y="459"/>
                      </a:lnTo>
                      <a:lnTo>
                        <a:pt x="14048" y="473"/>
                      </a:lnTo>
                      <a:lnTo>
                        <a:pt x="14029" y="485"/>
                      </a:lnTo>
                      <a:lnTo>
                        <a:pt x="14013" y="496"/>
                      </a:lnTo>
                      <a:lnTo>
                        <a:pt x="13997" y="509"/>
                      </a:lnTo>
                      <a:lnTo>
                        <a:pt x="13980" y="522"/>
                      </a:lnTo>
                      <a:lnTo>
                        <a:pt x="13965" y="536"/>
                      </a:lnTo>
                      <a:lnTo>
                        <a:pt x="13951" y="551"/>
                      </a:lnTo>
                      <a:lnTo>
                        <a:pt x="13938" y="568"/>
                      </a:lnTo>
                      <a:lnTo>
                        <a:pt x="13926" y="584"/>
                      </a:lnTo>
                      <a:lnTo>
                        <a:pt x="13916" y="601"/>
                      </a:lnTo>
                      <a:lnTo>
                        <a:pt x="13908" y="617"/>
                      </a:lnTo>
                      <a:lnTo>
                        <a:pt x="13896" y="635"/>
                      </a:lnTo>
                      <a:lnTo>
                        <a:pt x="13883" y="651"/>
                      </a:lnTo>
                      <a:lnTo>
                        <a:pt x="13869" y="666"/>
                      </a:lnTo>
                      <a:lnTo>
                        <a:pt x="13852" y="680"/>
                      </a:lnTo>
                      <a:lnTo>
                        <a:pt x="13836" y="692"/>
                      </a:lnTo>
                      <a:lnTo>
                        <a:pt x="13819" y="703"/>
                      </a:lnTo>
                      <a:lnTo>
                        <a:pt x="13810" y="706"/>
                      </a:lnTo>
                      <a:lnTo>
                        <a:pt x="13801" y="710"/>
                      </a:lnTo>
                      <a:lnTo>
                        <a:pt x="13724" y="736"/>
                      </a:lnTo>
                      <a:lnTo>
                        <a:pt x="13718" y="738"/>
                      </a:lnTo>
                      <a:lnTo>
                        <a:pt x="13713" y="741"/>
                      </a:lnTo>
                      <a:lnTo>
                        <a:pt x="13710" y="743"/>
                      </a:lnTo>
                      <a:lnTo>
                        <a:pt x="13707" y="747"/>
                      </a:lnTo>
                      <a:lnTo>
                        <a:pt x="13706" y="751"/>
                      </a:lnTo>
                      <a:lnTo>
                        <a:pt x="13705" y="754"/>
                      </a:lnTo>
                      <a:lnTo>
                        <a:pt x="13704" y="763"/>
                      </a:lnTo>
                      <a:lnTo>
                        <a:pt x="13705" y="773"/>
                      </a:lnTo>
                      <a:lnTo>
                        <a:pt x="13707" y="783"/>
                      </a:lnTo>
                      <a:lnTo>
                        <a:pt x="13709" y="794"/>
                      </a:lnTo>
                      <a:lnTo>
                        <a:pt x="13710" y="806"/>
                      </a:lnTo>
                      <a:lnTo>
                        <a:pt x="13721" y="919"/>
                      </a:lnTo>
                      <a:lnTo>
                        <a:pt x="13733" y="1031"/>
                      </a:lnTo>
                      <a:lnTo>
                        <a:pt x="13732" y="1036"/>
                      </a:lnTo>
                      <a:lnTo>
                        <a:pt x="13730" y="1043"/>
                      </a:lnTo>
                      <a:lnTo>
                        <a:pt x="13722" y="1058"/>
                      </a:lnTo>
                      <a:lnTo>
                        <a:pt x="13713" y="1074"/>
                      </a:lnTo>
                      <a:lnTo>
                        <a:pt x="13707" y="1087"/>
                      </a:lnTo>
                      <a:lnTo>
                        <a:pt x="13697" y="1117"/>
                      </a:lnTo>
                      <a:lnTo>
                        <a:pt x="13689" y="1146"/>
                      </a:lnTo>
                      <a:lnTo>
                        <a:pt x="13681" y="1176"/>
                      </a:lnTo>
                      <a:lnTo>
                        <a:pt x="13674" y="1206"/>
                      </a:lnTo>
                      <a:lnTo>
                        <a:pt x="13673" y="1221"/>
                      </a:lnTo>
                      <a:lnTo>
                        <a:pt x="13673" y="1235"/>
                      </a:lnTo>
                      <a:lnTo>
                        <a:pt x="13673" y="1249"/>
                      </a:lnTo>
                      <a:lnTo>
                        <a:pt x="13676" y="1263"/>
                      </a:lnTo>
                      <a:lnTo>
                        <a:pt x="13679" y="1277"/>
                      </a:lnTo>
                      <a:lnTo>
                        <a:pt x="13682" y="1291"/>
                      </a:lnTo>
                      <a:lnTo>
                        <a:pt x="13690" y="1320"/>
                      </a:lnTo>
                      <a:lnTo>
                        <a:pt x="13698" y="1347"/>
                      </a:lnTo>
                      <a:lnTo>
                        <a:pt x="13706" y="1375"/>
                      </a:lnTo>
                      <a:lnTo>
                        <a:pt x="13709" y="1389"/>
                      </a:lnTo>
                      <a:lnTo>
                        <a:pt x="13711" y="1403"/>
                      </a:lnTo>
                      <a:lnTo>
                        <a:pt x="13712" y="1417"/>
                      </a:lnTo>
                      <a:lnTo>
                        <a:pt x="13712" y="1432"/>
                      </a:lnTo>
                      <a:lnTo>
                        <a:pt x="13710" y="1458"/>
                      </a:lnTo>
                      <a:lnTo>
                        <a:pt x="13708" y="1486"/>
                      </a:lnTo>
                      <a:lnTo>
                        <a:pt x="13704" y="1540"/>
                      </a:lnTo>
                      <a:lnTo>
                        <a:pt x="13703" y="1567"/>
                      </a:lnTo>
                      <a:lnTo>
                        <a:pt x="13703" y="1593"/>
                      </a:lnTo>
                      <a:lnTo>
                        <a:pt x="13705" y="1620"/>
                      </a:lnTo>
                      <a:lnTo>
                        <a:pt x="13708" y="1646"/>
                      </a:lnTo>
                      <a:lnTo>
                        <a:pt x="13712" y="1673"/>
                      </a:lnTo>
                      <a:lnTo>
                        <a:pt x="13716" y="1700"/>
                      </a:lnTo>
                      <a:lnTo>
                        <a:pt x="13717" y="1728"/>
                      </a:lnTo>
                      <a:lnTo>
                        <a:pt x="13717" y="1756"/>
                      </a:lnTo>
                      <a:lnTo>
                        <a:pt x="13716" y="1783"/>
                      </a:lnTo>
                      <a:lnTo>
                        <a:pt x="13713" y="1811"/>
                      </a:lnTo>
                      <a:lnTo>
                        <a:pt x="13707" y="1866"/>
                      </a:lnTo>
                      <a:lnTo>
                        <a:pt x="13691" y="1979"/>
                      </a:lnTo>
                      <a:lnTo>
                        <a:pt x="13684" y="2035"/>
                      </a:lnTo>
                      <a:lnTo>
                        <a:pt x="13682" y="2062"/>
                      </a:lnTo>
                      <a:lnTo>
                        <a:pt x="13680" y="2089"/>
                      </a:lnTo>
                      <a:lnTo>
                        <a:pt x="13678" y="2145"/>
                      </a:lnTo>
                      <a:lnTo>
                        <a:pt x="13673" y="2203"/>
                      </a:lnTo>
                      <a:lnTo>
                        <a:pt x="13662" y="2316"/>
                      </a:lnTo>
                      <a:lnTo>
                        <a:pt x="13657" y="2351"/>
                      </a:lnTo>
                      <a:lnTo>
                        <a:pt x="13651" y="2387"/>
                      </a:lnTo>
                      <a:lnTo>
                        <a:pt x="13643" y="2422"/>
                      </a:lnTo>
                      <a:lnTo>
                        <a:pt x="13635" y="2458"/>
                      </a:lnTo>
                      <a:lnTo>
                        <a:pt x="13627" y="2493"/>
                      </a:lnTo>
                      <a:lnTo>
                        <a:pt x="13620" y="2528"/>
                      </a:lnTo>
                      <a:lnTo>
                        <a:pt x="13615" y="2563"/>
                      </a:lnTo>
                      <a:lnTo>
                        <a:pt x="13613" y="2581"/>
                      </a:lnTo>
                      <a:lnTo>
                        <a:pt x="13611" y="2600"/>
                      </a:lnTo>
                      <a:lnTo>
                        <a:pt x="13608" y="2621"/>
                      </a:lnTo>
                      <a:lnTo>
                        <a:pt x="13604" y="2643"/>
                      </a:lnTo>
                      <a:lnTo>
                        <a:pt x="13593" y="2690"/>
                      </a:lnTo>
                      <a:lnTo>
                        <a:pt x="13589" y="2713"/>
                      </a:lnTo>
                      <a:lnTo>
                        <a:pt x="13585" y="2736"/>
                      </a:lnTo>
                      <a:lnTo>
                        <a:pt x="13585" y="2746"/>
                      </a:lnTo>
                      <a:lnTo>
                        <a:pt x="13587" y="2757"/>
                      </a:lnTo>
                      <a:lnTo>
                        <a:pt x="13588" y="2768"/>
                      </a:lnTo>
                      <a:lnTo>
                        <a:pt x="13590" y="2779"/>
                      </a:lnTo>
                      <a:lnTo>
                        <a:pt x="13592" y="2782"/>
                      </a:lnTo>
                      <a:lnTo>
                        <a:pt x="13596" y="2784"/>
                      </a:lnTo>
                      <a:lnTo>
                        <a:pt x="13608" y="2789"/>
                      </a:lnTo>
                      <a:lnTo>
                        <a:pt x="13621" y="2794"/>
                      </a:lnTo>
                      <a:lnTo>
                        <a:pt x="13628" y="2797"/>
                      </a:lnTo>
                      <a:lnTo>
                        <a:pt x="13633" y="2802"/>
                      </a:lnTo>
                      <a:lnTo>
                        <a:pt x="13648" y="2816"/>
                      </a:lnTo>
                      <a:lnTo>
                        <a:pt x="13662" y="2830"/>
                      </a:lnTo>
                      <a:lnTo>
                        <a:pt x="13676" y="2845"/>
                      </a:lnTo>
                      <a:lnTo>
                        <a:pt x="13686" y="2861"/>
                      </a:lnTo>
                      <a:lnTo>
                        <a:pt x="13698" y="2877"/>
                      </a:lnTo>
                      <a:lnTo>
                        <a:pt x="13708" y="2894"/>
                      </a:lnTo>
                      <a:lnTo>
                        <a:pt x="13729" y="2929"/>
                      </a:lnTo>
                      <a:lnTo>
                        <a:pt x="13737" y="2952"/>
                      </a:lnTo>
                      <a:lnTo>
                        <a:pt x="13753" y="2993"/>
                      </a:lnTo>
                      <a:lnTo>
                        <a:pt x="13759" y="3014"/>
                      </a:lnTo>
                      <a:lnTo>
                        <a:pt x="13763" y="3033"/>
                      </a:lnTo>
                      <a:lnTo>
                        <a:pt x="13766" y="3039"/>
                      </a:lnTo>
                      <a:lnTo>
                        <a:pt x="13766" y="3045"/>
                      </a:lnTo>
                      <a:lnTo>
                        <a:pt x="13764" y="3048"/>
                      </a:lnTo>
                      <a:lnTo>
                        <a:pt x="13764" y="3049"/>
                      </a:lnTo>
                      <a:lnTo>
                        <a:pt x="13763" y="3049"/>
                      </a:lnTo>
                      <a:lnTo>
                        <a:pt x="13755" y="3046"/>
                      </a:lnTo>
                      <a:lnTo>
                        <a:pt x="13745" y="3040"/>
                      </a:lnTo>
                      <a:lnTo>
                        <a:pt x="13724" y="3029"/>
                      </a:lnTo>
                      <a:lnTo>
                        <a:pt x="13703" y="3016"/>
                      </a:lnTo>
                      <a:lnTo>
                        <a:pt x="13686" y="3004"/>
                      </a:lnTo>
                      <a:lnTo>
                        <a:pt x="13681" y="3000"/>
                      </a:lnTo>
                      <a:lnTo>
                        <a:pt x="13676" y="2998"/>
                      </a:lnTo>
                      <a:lnTo>
                        <a:pt x="13670" y="2996"/>
                      </a:lnTo>
                      <a:lnTo>
                        <a:pt x="13664" y="2995"/>
                      </a:lnTo>
                      <a:lnTo>
                        <a:pt x="13652" y="2994"/>
                      </a:lnTo>
                      <a:lnTo>
                        <a:pt x="13639" y="2995"/>
                      </a:lnTo>
                      <a:lnTo>
                        <a:pt x="13626" y="2997"/>
                      </a:lnTo>
                      <a:lnTo>
                        <a:pt x="13613" y="3000"/>
                      </a:lnTo>
                      <a:lnTo>
                        <a:pt x="13589" y="3008"/>
                      </a:lnTo>
                      <a:lnTo>
                        <a:pt x="13572" y="3012"/>
                      </a:lnTo>
                      <a:lnTo>
                        <a:pt x="13556" y="3018"/>
                      </a:lnTo>
                      <a:lnTo>
                        <a:pt x="13542" y="3023"/>
                      </a:lnTo>
                      <a:lnTo>
                        <a:pt x="13530" y="3030"/>
                      </a:lnTo>
                      <a:lnTo>
                        <a:pt x="13518" y="3037"/>
                      </a:lnTo>
                      <a:lnTo>
                        <a:pt x="13507" y="3045"/>
                      </a:lnTo>
                      <a:lnTo>
                        <a:pt x="13496" y="3054"/>
                      </a:lnTo>
                      <a:lnTo>
                        <a:pt x="13488" y="3062"/>
                      </a:lnTo>
                      <a:lnTo>
                        <a:pt x="13479" y="3072"/>
                      </a:lnTo>
                      <a:lnTo>
                        <a:pt x="13472" y="3083"/>
                      </a:lnTo>
                      <a:lnTo>
                        <a:pt x="13464" y="3094"/>
                      </a:lnTo>
                      <a:lnTo>
                        <a:pt x="13457" y="3107"/>
                      </a:lnTo>
                      <a:lnTo>
                        <a:pt x="13444" y="3134"/>
                      </a:lnTo>
                      <a:lnTo>
                        <a:pt x="13431" y="3166"/>
                      </a:lnTo>
                      <a:lnTo>
                        <a:pt x="13421" y="3189"/>
                      </a:lnTo>
                      <a:lnTo>
                        <a:pt x="13410" y="3212"/>
                      </a:lnTo>
                      <a:lnTo>
                        <a:pt x="13396" y="3234"/>
                      </a:lnTo>
                      <a:lnTo>
                        <a:pt x="13383" y="3254"/>
                      </a:lnTo>
                      <a:lnTo>
                        <a:pt x="13368" y="3276"/>
                      </a:lnTo>
                      <a:lnTo>
                        <a:pt x="13354" y="3298"/>
                      </a:lnTo>
                      <a:lnTo>
                        <a:pt x="13341" y="3320"/>
                      </a:lnTo>
                      <a:lnTo>
                        <a:pt x="13329" y="3343"/>
                      </a:lnTo>
                      <a:lnTo>
                        <a:pt x="13326" y="3350"/>
                      </a:lnTo>
                      <a:lnTo>
                        <a:pt x="13321" y="3354"/>
                      </a:lnTo>
                      <a:lnTo>
                        <a:pt x="13315" y="3360"/>
                      </a:lnTo>
                      <a:lnTo>
                        <a:pt x="13309" y="3364"/>
                      </a:lnTo>
                      <a:lnTo>
                        <a:pt x="13296" y="3373"/>
                      </a:lnTo>
                      <a:lnTo>
                        <a:pt x="13284" y="3380"/>
                      </a:lnTo>
                      <a:lnTo>
                        <a:pt x="13276" y="3388"/>
                      </a:lnTo>
                      <a:lnTo>
                        <a:pt x="13270" y="3395"/>
                      </a:lnTo>
                      <a:lnTo>
                        <a:pt x="13264" y="3405"/>
                      </a:lnTo>
                      <a:lnTo>
                        <a:pt x="13259" y="3415"/>
                      </a:lnTo>
                      <a:lnTo>
                        <a:pt x="13251" y="3435"/>
                      </a:lnTo>
                      <a:lnTo>
                        <a:pt x="13245" y="3454"/>
                      </a:lnTo>
                      <a:lnTo>
                        <a:pt x="13240" y="3466"/>
                      </a:lnTo>
                      <a:lnTo>
                        <a:pt x="13234" y="3477"/>
                      </a:lnTo>
                      <a:lnTo>
                        <a:pt x="13227" y="3488"/>
                      </a:lnTo>
                      <a:lnTo>
                        <a:pt x="13219" y="3497"/>
                      </a:lnTo>
                      <a:lnTo>
                        <a:pt x="13210" y="3507"/>
                      </a:lnTo>
                      <a:lnTo>
                        <a:pt x="13200" y="3517"/>
                      </a:lnTo>
                      <a:lnTo>
                        <a:pt x="13180" y="3535"/>
                      </a:lnTo>
                      <a:lnTo>
                        <a:pt x="13158" y="3553"/>
                      </a:lnTo>
                      <a:lnTo>
                        <a:pt x="13135" y="3570"/>
                      </a:lnTo>
                      <a:lnTo>
                        <a:pt x="13115" y="3586"/>
                      </a:lnTo>
                      <a:lnTo>
                        <a:pt x="13095" y="3601"/>
                      </a:lnTo>
                      <a:lnTo>
                        <a:pt x="13089" y="3607"/>
                      </a:lnTo>
                      <a:lnTo>
                        <a:pt x="13081" y="3612"/>
                      </a:lnTo>
                      <a:lnTo>
                        <a:pt x="13066" y="3621"/>
                      </a:lnTo>
                      <a:lnTo>
                        <a:pt x="13034" y="3637"/>
                      </a:lnTo>
                      <a:lnTo>
                        <a:pt x="13020" y="3646"/>
                      </a:lnTo>
                      <a:lnTo>
                        <a:pt x="13013" y="3650"/>
                      </a:lnTo>
                      <a:lnTo>
                        <a:pt x="13006" y="3656"/>
                      </a:lnTo>
                      <a:lnTo>
                        <a:pt x="13001" y="3662"/>
                      </a:lnTo>
                      <a:lnTo>
                        <a:pt x="12994" y="3669"/>
                      </a:lnTo>
                      <a:lnTo>
                        <a:pt x="12990" y="3676"/>
                      </a:lnTo>
                      <a:lnTo>
                        <a:pt x="12986" y="3685"/>
                      </a:lnTo>
                      <a:lnTo>
                        <a:pt x="12983" y="3690"/>
                      </a:lnTo>
                      <a:lnTo>
                        <a:pt x="12982" y="3697"/>
                      </a:lnTo>
                      <a:lnTo>
                        <a:pt x="12980" y="3713"/>
                      </a:lnTo>
                      <a:lnTo>
                        <a:pt x="12977" y="3730"/>
                      </a:lnTo>
                      <a:lnTo>
                        <a:pt x="12975" y="3735"/>
                      </a:lnTo>
                      <a:lnTo>
                        <a:pt x="12971" y="3738"/>
                      </a:lnTo>
                      <a:lnTo>
                        <a:pt x="12904" y="3786"/>
                      </a:lnTo>
                      <a:lnTo>
                        <a:pt x="12860" y="3817"/>
                      </a:lnTo>
                      <a:lnTo>
                        <a:pt x="12814" y="3847"/>
                      </a:lnTo>
                      <a:lnTo>
                        <a:pt x="12791" y="3861"/>
                      </a:lnTo>
                      <a:lnTo>
                        <a:pt x="12769" y="3874"/>
                      </a:lnTo>
                      <a:lnTo>
                        <a:pt x="12745" y="3887"/>
                      </a:lnTo>
                      <a:lnTo>
                        <a:pt x="12721" y="3899"/>
                      </a:lnTo>
                      <a:lnTo>
                        <a:pt x="12707" y="3903"/>
                      </a:lnTo>
                      <a:lnTo>
                        <a:pt x="12694" y="3908"/>
                      </a:lnTo>
                      <a:lnTo>
                        <a:pt x="12680" y="3910"/>
                      </a:lnTo>
                      <a:lnTo>
                        <a:pt x="12665" y="3911"/>
                      </a:lnTo>
                      <a:lnTo>
                        <a:pt x="12651" y="3911"/>
                      </a:lnTo>
                      <a:lnTo>
                        <a:pt x="12637" y="3911"/>
                      </a:lnTo>
                      <a:lnTo>
                        <a:pt x="12608" y="3910"/>
                      </a:lnTo>
                      <a:lnTo>
                        <a:pt x="12529" y="3905"/>
                      </a:lnTo>
                      <a:lnTo>
                        <a:pt x="12451" y="3900"/>
                      </a:lnTo>
                      <a:lnTo>
                        <a:pt x="12439" y="3900"/>
                      </a:lnTo>
                      <a:lnTo>
                        <a:pt x="12415" y="3900"/>
                      </a:lnTo>
                      <a:lnTo>
                        <a:pt x="12403" y="3901"/>
                      </a:lnTo>
                      <a:lnTo>
                        <a:pt x="12393" y="3902"/>
                      </a:lnTo>
                      <a:lnTo>
                        <a:pt x="12388" y="3904"/>
                      </a:lnTo>
                      <a:lnTo>
                        <a:pt x="12387" y="3905"/>
                      </a:lnTo>
                      <a:lnTo>
                        <a:pt x="12387" y="3908"/>
                      </a:lnTo>
                      <a:lnTo>
                        <a:pt x="12394" y="3916"/>
                      </a:lnTo>
                      <a:lnTo>
                        <a:pt x="12401" y="3924"/>
                      </a:lnTo>
                      <a:lnTo>
                        <a:pt x="12405" y="3929"/>
                      </a:lnTo>
                      <a:lnTo>
                        <a:pt x="12407" y="3932"/>
                      </a:lnTo>
                      <a:lnTo>
                        <a:pt x="12407" y="3935"/>
                      </a:lnTo>
                      <a:lnTo>
                        <a:pt x="12407" y="3937"/>
                      </a:lnTo>
                      <a:lnTo>
                        <a:pt x="12406" y="3939"/>
                      </a:lnTo>
                      <a:lnTo>
                        <a:pt x="12400" y="3942"/>
                      </a:lnTo>
                      <a:lnTo>
                        <a:pt x="12389" y="3947"/>
                      </a:lnTo>
                      <a:lnTo>
                        <a:pt x="12371" y="3952"/>
                      </a:lnTo>
                      <a:lnTo>
                        <a:pt x="12338" y="3962"/>
                      </a:lnTo>
                      <a:lnTo>
                        <a:pt x="12304" y="3970"/>
                      </a:lnTo>
                      <a:lnTo>
                        <a:pt x="12236" y="3986"/>
                      </a:lnTo>
                      <a:lnTo>
                        <a:pt x="12202" y="3993"/>
                      </a:lnTo>
                      <a:lnTo>
                        <a:pt x="12167" y="4001"/>
                      </a:lnTo>
                      <a:lnTo>
                        <a:pt x="12134" y="4010"/>
                      </a:lnTo>
                      <a:lnTo>
                        <a:pt x="12101" y="4020"/>
                      </a:lnTo>
                      <a:lnTo>
                        <a:pt x="12077" y="4027"/>
                      </a:lnTo>
                      <a:lnTo>
                        <a:pt x="12055" y="4034"/>
                      </a:lnTo>
                      <a:lnTo>
                        <a:pt x="12007" y="4045"/>
                      </a:lnTo>
                      <a:lnTo>
                        <a:pt x="11958" y="4056"/>
                      </a:lnTo>
                      <a:lnTo>
                        <a:pt x="11909" y="4066"/>
                      </a:lnTo>
                      <a:lnTo>
                        <a:pt x="11860" y="4075"/>
                      </a:lnTo>
                      <a:lnTo>
                        <a:pt x="11812" y="4085"/>
                      </a:lnTo>
                      <a:lnTo>
                        <a:pt x="11764" y="4096"/>
                      </a:lnTo>
                      <a:lnTo>
                        <a:pt x="11740" y="4103"/>
                      </a:lnTo>
                      <a:lnTo>
                        <a:pt x="11716" y="4110"/>
                      </a:lnTo>
                      <a:lnTo>
                        <a:pt x="11681" y="4122"/>
                      </a:lnTo>
                      <a:lnTo>
                        <a:pt x="11648" y="4135"/>
                      </a:lnTo>
                      <a:lnTo>
                        <a:pt x="11579" y="4161"/>
                      </a:lnTo>
                      <a:lnTo>
                        <a:pt x="11512" y="4189"/>
                      </a:lnTo>
                      <a:lnTo>
                        <a:pt x="11477" y="4200"/>
                      </a:lnTo>
                      <a:lnTo>
                        <a:pt x="11443" y="4212"/>
                      </a:lnTo>
                      <a:lnTo>
                        <a:pt x="11434" y="4214"/>
                      </a:lnTo>
                      <a:lnTo>
                        <a:pt x="11426" y="4216"/>
                      </a:lnTo>
                      <a:lnTo>
                        <a:pt x="11410" y="4216"/>
                      </a:lnTo>
                      <a:lnTo>
                        <a:pt x="11394" y="4217"/>
                      </a:lnTo>
                      <a:lnTo>
                        <a:pt x="11386" y="4218"/>
                      </a:lnTo>
                      <a:lnTo>
                        <a:pt x="11379" y="4219"/>
                      </a:lnTo>
                      <a:lnTo>
                        <a:pt x="11356" y="4227"/>
                      </a:lnTo>
                      <a:lnTo>
                        <a:pt x="11331" y="4236"/>
                      </a:lnTo>
                      <a:lnTo>
                        <a:pt x="11319" y="4242"/>
                      </a:lnTo>
                      <a:lnTo>
                        <a:pt x="11308" y="4248"/>
                      </a:lnTo>
                      <a:lnTo>
                        <a:pt x="11297" y="4255"/>
                      </a:lnTo>
                      <a:lnTo>
                        <a:pt x="11289" y="4262"/>
                      </a:lnTo>
                      <a:lnTo>
                        <a:pt x="11282" y="4269"/>
                      </a:lnTo>
                      <a:lnTo>
                        <a:pt x="11277" y="4278"/>
                      </a:lnTo>
                      <a:lnTo>
                        <a:pt x="11266" y="4294"/>
                      </a:lnTo>
                      <a:lnTo>
                        <a:pt x="11260" y="4302"/>
                      </a:lnTo>
                      <a:lnTo>
                        <a:pt x="11255" y="4311"/>
                      </a:lnTo>
                      <a:lnTo>
                        <a:pt x="11247" y="4319"/>
                      </a:lnTo>
                      <a:lnTo>
                        <a:pt x="11239" y="4326"/>
                      </a:lnTo>
                      <a:lnTo>
                        <a:pt x="11221" y="4339"/>
                      </a:lnTo>
                      <a:lnTo>
                        <a:pt x="11205" y="4355"/>
                      </a:lnTo>
                      <a:lnTo>
                        <a:pt x="11175" y="4386"/>
                      </a:lnTo>
                      <a:lnTo>
                        <a:pt x="11158" y="4401"/>
                      </a:lnTo>
                      <a:lnTo>
                        <a:pt x="11142" y="4415"/>
                      </a:lnTo>
                      <a:lnTo>
                        <a:pt x="11126" y="4429"/>
                      </a:lnTo>
                      <a:lnTo>
                        <a:pt x="11108" y="4440"/>
                      </a:lnTo>
                      <a:lnTo>
                        <a:pt x="11038" y="4480"/>
                      </a:lnTo>
                      <a:lnTo>
                        <a:pt x="11002" y="4499"/>
                      </a:lnTo>
                      <a:lnTo>
                        <a:pt x="10968" y="4515"/>
                      </a:lnTo>
                      <a:lnTo>
                        <a:pt x="10933" y="4529"/>
                      </a:lnTo>
                      <a:lnTo>
                        <a:pt x="10896" y="4544"/>
                      </a:lnTo>
                      <a:lnTo>
                        <a:pt x="10858" y="4559"/>
                      </a:lnTo>
                      <a:lnTo>
                        <a:pt x="10821" y="4575"/>
                      </a:lnTo>
                      <a:lnTo>
                        <a:pt x="10784" y="4591"/>
                      </a:lnTo>
                      <a:lnTo>
                        <a:pt x="10748" y="4610"/>
                      </a:lnTo>
                      <a:lnTo>
                        <a:pt x="10732" y="4619"/>
                      </a:lnTo>
                      <a:lnTo>
                        <a:pt x="10715" y="4629"/>
                      </a:lnTo>
                      <a:lnTo>
                        <a:pt x="10700" y="4640"/>
                      </a:lnTo>
                      <a:lnTo>
                        <a:pt x="10684" y="4652"/>
                      </a:lnTo>
                      <a:lnTo>
                        <a:pt x="10678" y="4659"/>
                      </a:lnTo>
                      <a:lnTo>
                        <a:pt x="10674" y="4667"/>
                      </a:lnTo>
                      <a:lnTo>
                        <a:pt x="10669" y="4677"/>
                      </a:lnTo>
                      <a:lnTo>
                        <a:pt x="10666" y="4688"/>
                      </a:lnTo>
                      <a:lnTo>
                        <a:pt x="10659" y="4708"/>
                      </a:lnTo>
                      <a:lnTo>
                        <a:pt x="10656" y="4718"/>
                      </a:lnTo>
                      <a:lnTo>
                        <a:pt x="10652" y="4727"/>
                      </a:lnTo>
                      <a:lnTo>
                        <a:pt x="10636" y="4756"/>
                      </a:lnTo>
                      <a:lnTo>
                        <a:pt x="10621" y="4784"/>
                      </a:lnTo>
                      <a:lnTo>
                        <a:pt x="10608" y="4814"/>
                      </a:lnTo>
                      <a:lnTo>
                        <a:pt x="10595" y="4845"/>
                      </a:lnTo>
                      <a:lnTo>
                        <a:pt x="10567" y="4917"/>
                      </a:lnTo>
                      <a:lnTo>
                        <a:pt x="10540" y="4987"/>
                      </a:lnTo>
                      <a:lnTo>
                        <a:pt x="10525" y="5023"/>
                      </a:lnTo>
                      <a:lnTo>
                        <a:pt x="10510" y="5058"/>
                      </a:lnTo>
                      <a:lnTo>
                        <a:pt x="10492" y="5092"/>
                      </a:lnTo>
                      <a:lnTo>
                        <a:pt x="10475" y="5127"/>
                      </a:lnTo>
                      <a:lnTo>
                        <a:pt x="10467" y="5141"/>
                      </a:lnTo>
                      <a:lnTo>
                        <a:pt x="10462" y="5155"/>
                      </a:lnTo>
                      <a:lnTo>
                        <a:pt x="10457" y="5171"/>
                      </a:lnTo>
                      <a:lnTo>
                        <a:pt x="10452" y="5186"/>
                      </a:lnTo>
                      <a:lnTo>
                        <a:pt x="10448" y="5201"/>
                      </a:lnTo>
                      <a:lnTo>
                        <a:pt x="10446" y="5216"/>
                      </a:lnTo>
                      <a:lnTo>
                        <a:pt x="10444" y="5231"/>
                      </a:lnTo>
                      <a:lnTo>
                        <a:pt x="10442" y="5247"/>
                      </a:lnTo>
                      <a:lnTo>
                        <a:pt x="10441" y="5263"/>
                      </a:lnTo>
                      <a:lnTo>
                        <a:pt x="10441" y="5279"/>
                      </a:lnTo>
                      <a:lnTo>
                        <a:pt x="10444" y="5311"/>
                      </a:lnTo>
                      <a:lnTo>
                        <a:pt x="10448" y="5342"/>
                      </a:lnTo>
                      <a:lnTo>
                        <a:pt x="10454" y="5373"/>
                      </a:lnTo>
                      <a:lnTo>
                        <a:pt x="10460" y="5391"/>
                      </a:lnTo>
                      <a:lnTo>
                        <a:pt x="10466" y="5406"/>
                      </a:lnTo>
                      <a:lnTo>
                        <a:pt x="10474" y="5421"/>
                      </a:lnTo>
                      <a:lnTo>
                        <a:pt x="10483" y="5434"/>
                      </a:lnTo>
                      <a:lnTo>
                        <a:pt x="10493" y="5445"/>
                      </a:lnTo>
                      <a:lnTo>
                        <a:pt x="10504" y="5456"/>
                      </a:lnTo>
                      <a:lnTo>
                        <a:pt x="10516" y="5465"/>
                      </a:lnTo>
                      <a:lnTo>
                        <a:pt x="10529" y="5472"/>
                      </a:lnTo>
                      <a:lnTo>
                        <a:pt x="10543" y="5480"/>
                      </a:lnTo>
                      <a:lnTo>
                        <a:pt x="10557" y="5485"/>
                      </a:lnTo>
                      <a:lnTo>
                        <a:pt x="10573" y="5491"/>
                      </a:lnTo>
                      <a:lnTo>
                        <a:pt x="10589" y="5494"/>
                      </a:lnTo>
                      <a:lnTo>
                        <a:pt x="10605" y="5497"/>
                      </a:lnTo>
                      <a:lnTo>
                        <a:pt x="10621" y="5499"/>
                      </a:lnTo>
                      <a:lnTo>
                        <a:pt x="10638" y="5502"/>
                      </a:lnTo>
                      <a:lnTo>
                        <a:pt x="10655" y="5502"/>
                      </a:lnTo>
                      <a:lnTo>
                        <a:pt x="10691" y="5502"/>
                      </a:lnTo>
                      <a:lnTo>
                        <a:pt x="10735" y="5500"/>
                      </a:lnTo>
                      <a:lnTo>
                        <a:pt x="10786" y="5499"/>
                      </a:lnTo>
                      <a:lnTo>
                        <a:pt x="10812" y="5499"/>
                      </a:lnTo>
                      <a:lnTo>
                        <a:pt x="10838" y="5500"/>
                      </a:lnTo>
                      <a:lnTo>
                        <a:pt x="10863" y="5503"/>
                      </a:lnTo>
                      <a:lnTo>
                        <a:pt x="10888" y="5506"/>
                      </a:lnTo>
                      <a:lnTo>
                        <a:pt x="10912" y="5510"/>
                      </a:lnTo>
                      <a:lnTo>
                        <a:pt x="10934" y="5517"/>
                      </a:lnTo>
                      <a:lnTo>
                        <a:pt x="10944" y="5521"/>
                      </a:lnTo>
                      <a:lnTo>
                        <a:pt x="10953" y="5525"/>
                      </a:lnTo>
                      <a:lnTo>
                        <a:pt x="10962" y="5531"/>
                      </a:lnTo>
                      <a:lnTo>
                        <a:pt x="10970" y="5536"/>
                      </a:lnTo>
                      <a:lnTo>
                        <a:pt x="10977" y="5542"/>
                      </a:lnTo>
                      <a:lnTo>
                        <a:pt x="10984" y="5549"/>
                      </a:lnTo>
                      <a:lnTo>
                        <a:pt x="10989" y="5556"/>
                      </a:lnTo>
                      <a:lnTo>
                        <a:pt x="10994" y="5564"/>
                      </a:lnTo>
                      <a:lnTo>
                        <a:pt x="10963" y="5571"/>
                      </a:lnTo>
                      <a:lnTo>
                        <a:pt x="10933" y="5577"/>
                      </a:lnTo>
                      <a:lnTo>
                        <a:pt x="10871" y="5591"/>
                      </a:lnTo>
                      <a:lnTo>
                        <a:pt x="10807" y="5604"/>
                      </a:lnTo>
                      <a:lnTo>
                        <a:pt x="10744" y="5618"/>
                      </a:lnTo>
                      <a:lnTo>
                        <a:pt x="10713" y="5625"/>
                      </a:lnTo>
                      <a:lnTo>
                        <a:pt x="10681" y="5635"/>
                      </a:lnTo>
                      <a:lnTo>
                        <a:pt x="10651" y="5645"/>
                      </a:lnTo>
                      <a:lnTo>
                        <a:pt x="10620" y="5656"/>
                      </a:lnTo>
                      <a:lnTo>
                        <a:pt x="10591" y="5669"/>
                      </a:lnTo>
                      <a:lnTo>
                        <a:pt x="10564" y="5683"/>
                      </a:lnTo>
                      <a:lnTo>
                        <a:pt x="10537" y="5698"/>
                      </a:lnTo>
                      <a:lnTo>
                        <a:pt x="10511" y="5716"/>
                      </a:lnTo>
                      <a:lnTo>
                        <a:pt x="10471" y="5746"/>
                      </a:lnTo>
                      <a:lnTo>
                        <a:pt x="10431" y="5777"/>
                      </a:lnTo>
                      <a:lnTo>
                        <a:pt x="10411" y="5795"/>
                      </a:lnTo>
                      <a:lnTo>
                        <a:pt x="10391" y="5811"/>
                      </a:lnTo>
                      <a:lnTo>
                        <a:pt x="10374" y="5829"/>
                      </a:lnTo>
                      <a:lnTo>
                        <a:pt x="10357" y="5847"/>
                      </a:lnTo>
                      <a:lnTo>
                        <a:pt x="10348" y="5856"/>
                      </a:lnTo>
                      <a:lnTo>
                        <a:pt x="10339" y="5864"/>
                      </a:lnTo>
                      <a:lnTo>
                        <a:pt x="10331" y="5870"/>
                      </a:lnTo>
                      <a:lnTo>
                        <a:pt x="10322" y="5877"/>
                      </a:lnTo>
                      <a:lnTo>
                        <a:pt x="10304" y="5889"/>
                      </a:lnTo>
                      <a:lnTo>
                        <a:pt x="10284" y="5899"/>
                      </a:lnTo>
                      <a:lnTo>
                        <a:pt x="10267" y="5910"/>
                      </a:lnTo>
                      <a:lnTo>
                        <a:pt x="10248" y="5921"/>
                      </a:lnTo>
                      <a:lnTo>
                        <a:pt x="10241" y="5928"/>
                      </a:lnTo>
                      <a:lnTo>
                        <a:pt x="10233" y="5936"/>
                      </a:lnTo>
                      <a:lnTo>
                        <a:pt x="10225" y="5944"/>
                      </a:lnTo>
                      <a:lnTo>
                        <a:pt x="10218" y="5953"/>
                      </a:lnTo>
                      <a:lnTo>
                        <a:pt x="10208" y="5967"/>
                      </a:lnTo>
                      <a:lnTo>
                        <a:pt x="10196" y="5979"/>
                      </a:lnTo>
                      <a:lnTo>
                        <a:pt x="10184" y="5990"/>
                      </a:lnTo>
                      <a:lnTo>
                        <a:pt x="10172" y="5999"/>
                      </a:lnTo>
                      <a:lnTo>
                        <a:pt x="10158" y="6006"/>
                      </a:lnTo>
                      <a:lnTo>
                        <a:pt x="10145" y="6013"/>
                      </a:lnTo>
                      <a:lnTo>
                        <a:pt x="10130" y="6017"/>
                      </a:lnTo>
                      <a:lnTo>
                        <a:pt x="10116" y="6021"/>
                      </a:lnTo>
                      <a:lnTo>
                        <a:pt x="10101" y="6026"/>
                      </a:lnTo>
                      <a:lnTo>
                        <a:pt x="10084" y="6028"/>
                      </a:lnTo>
                      <a:lnTo>
                        <a:pt x="10053" y="6033"/>
                      </a:lnTo>
                      <a:lnTo>
                        <a:pt x="10020" y="6039"/>
                      </a:lnTo>
                      <a:lnTo>
                        <a:pt x="9988" y="6044"/>
                      </a:lnTo>
                      <a:lnTo>
                        <a:pt x="9957" y="6051"/>
                      </a:lnTo>
                      <a:lnTo>
                        <a:pt x="9927" y="6054"/>
                      </a:lnTo>
                      <a:lnTo>
                        <a:pt x="9898" y="6056"/>
                      </a:lnTo>
                      <a:lnTo>
                        <a:pt x="9869" y="6057"/>
                      </a:lnTo>
                      <a:lnTo>
                        <a:pt x="9839" y="6056"/>
                      </a:lnTo>
                      <a:lnTo>
                        <a:pt x="9810" y="6054"/>
                      </a:lnTo>
                      <a:lnTo>
                        <a:pt x="9780" y="6051"/>
                      </a:lnTo>
                      <a:lnTo>
                        <a:pt x="9749" y="6046"/>
                      </a:lnTo>
                      <a:lnTo>
                        <a:pt x="9733" y="6043"/>
                      </a:lnTo>
                      <a:lnTo>
                        <a:pt x="9718" y="6040"/>
                      </a:lnTo>
                      <a:lnTo>
                        <a:pt x="9703" y="6034"/>
                      </a:lnTo>
                      <a:lnTo>
                        <a:pt x="9687" y="6029"/>
                      </a:lnTo>
                      <a:lnTo>
                        <a:pt x="9659" y="6016"/>
                      </a:lnTo>
                      <a:lnTo>
                        <a:pt x="9631" y="6001"/>
                      </a:lnTo>
                      <a:lnTo>
                        <a:pt x="9575" y="5969"/>
                      </a:lnTo>
                      <a:lnTo>
                        <a:pt x="9546" y="5954"/>
                      </a:lnTo>
                      <a:lnTo>
                        <a:pt x="9532" y="5948"/>
                      </a:lnTo>
                      <a:lnTo>
                        <a:pt x="9517" y="5942"/>
                      </a:lnTo>
                      <a:lnTo>
                        <a:pt x="9491" y="5930"/>
                      </a:lnTo>
                      <a:lnTo>
                        <a:pt x="9463" y="5916"/>
                      </a:lnTo>
                      <a:lnTo>
                        <a:pt x="9432" y="5901"/>
                      </a:lnTo>
                      <a:lnTo>
                        <a:pt x="9402" y="5886"/>
                      </a:lnTo>
                      <a:lnTo>
                        <a:pt x="9371" y="5872"/>
                      </a:lnTo>
                      <a:lnTo>
                        <a:pt x="9355" y="5866"/>
                      </a:lnTo>
                      <a:lnTo>
                        <a:pt x="9340" y="5862"/>
                      </a:lnTo>
                      <a:lnTo>
                        <a:pt x="9325" y="5857"/>
                      </a:lnTo>
                      <a:lnTo>
                        <a:pt x="9311" y="5855"/>
                      </a:lnTo>
                      <a:lnTo>
                        <a:pt x="9296" y="5854"/>
                      </a:lnTo>
                      <a:lnTo>
                        <a:pt x="9282" y="5855"/>
                      </a:lnTo>
                      <a:lnTo>
                        <a:pt x="9270" y="5857"/>
                      </a:lnTo>
                      <a:lnTo>
                        <a:pt x="9258" y="5861"/>
                      </a:lnTo>
                      <a:lnTo>
                        <a:pt x="9234" y="5866"/>
                      </a:lnTo>
                      <a:lnTo>
                        <a:pt x="9222" y="5868"/>
                      </a:lnTo>
                      <a:lnTo>
                        <a:pt x="9210" y="5870"/>
                      </a:lnTo>
                      <a:lnTo>
                        <a:pt x="9198" y="5872"/>
                      </a:lnTo>
                      <a:lnTo>
                        <a:pt x="9184" y="5870"/>
                      </a:lnTo>
                      <a:lnTo>
                        <a:pt x="9165" y="5868"/>
                      </a:lnTo>
                      <a:lnTo>
                        <a:pt x="9147" y="5865"/>
                      </a:lnTo>
                      <a:lnTo>
                        <a:pt x="9109" y="5856"/>
                      </a:lnTo>
                      <a:lnTo>
                        <a:pt x="9072" y="5849"/>
                      </a:lnTo>
                      <a:lnTo>
                        <a:pt x="9054" y="5846"/>
                      </a:lnTo>
                      <a:lnTo>
                        <a:pt x="9034" y="5843"/>
                      </a:lnTo>
                      <a:lnTo>
                        <a:pt x="9019" y="5843"/>
                      </a:lnTo>
                      <a:lnTo>
                        <a:pt x="9004" y="5843"/>
                      </a:lnTo>
                      <a:lnTo>
                        <a:pt x="8975" y="5846"/>
                      </a:lnTo>
                      <a:lnTo>
                        <a:pt x="8944" y="5849"/>
                      </a:lnTo>
                      <a:lnTo>
                        <a:pt x="8913" y="5853"/>
                      </a:lnTo>
                      <a:lnTo>
                        <a:pt x="8882" y="5857"/>
                      </a:lnTo>
                      <a:lnTo>
                        <a:pt x="8852" y="5861"/>
                      </a:lnTo>
                      <a:lnTo>
                        <a:pt x="8836" y="5862"/>
                      </a:lnTo>
                      <a:lnTo>
                        <a:pt x="8820" y="5862"/>
                      </a:lnTo>
                      <a:lnTo>
                        <a:pt x="8805" y="5861"/>
                      </a:lnTo>
                      <a:lnTo>
                        <a:pt x="8789" y="5859"/>
                      </a:lnTo>
                      <a:lnTo>
                        <a:pt x="8764" y="5854"/>
                      </a:lnTo>
                      <a:lnTo>
                        <a:pt x="8739" y="5849"/>
                      </a:lnTo>
                      <a:lnTo>
                        <a:pt x="8715" y="5842"/>
                      </a:lnTo>
                      <a:lnTo>
                        <a:pt x="8690" y="5835"/>
                      </a:lnTo>
                      <a:lnTo>
                        <a:pt x="8666" y="5827"/>
                      </a:lnTo>
                      <a:lnTo>
                        <a:pt x="8643" y="5817"/>
                      </a:lnTo>
                      <a:lnTo>
                        <a:pt x="8596" y="5799"/>
                      </a:lnTo>
                      <a:lnTo>
                        <a:pt x="8549" y="5779"/>
                      </a:lnTo>
                      <a:lnTo>
                        <a:pt x="8502" y="5761"/>
                      </a:lnTo>
                      <a:lnTo>
                        <a:pt x="8478" y="5752"/>
                      </a:lnTo>
                      <a:lnTo>
                        <a:pt x="8454" y="5745"/>
                      </a:lnTo>
                      <a:lnTo>
                        <a:pt x="8430" y="5738"/>
                      </a:lnTo>
                      <a:lnTo>
                        <a:pt x="8406" y="5732"/>
                      </a:lnTo>
                      <a:lnTo>
                        <a:pt x="8350" y="5720"/>
                      </a:lnTo>
                      <a:lnTo>
                        <a:pt x="8321" y="5714"/>
                      </a:lnTo>
                      <a:lnTo>
                        <a:pt x="8292" y="5710"/>
                      </a:lnTo>
                      <a:lnTo>
                        <a:pt x="8264" y="5707"/>
                      </a:lnTo>
                      <a:lnTo>
                        <a:pt x="8236" y="5703"/>
                      </a:lnTo>
                      <a:lnTo>
                        <a:pt x="8206" y="5702"/>
                      </a:lnTo>
                      <a:lnTo>
                        <a:pt x="8178" y="5700"/>
                      </a:lnTo>
                      <a:lnTo>
                        <a:pt x="8149" y="5700"/>
                      </a:lnTo>
                      <a:lnTo>
                        <a:pt x="8121" y="5701"/>
                      </a:lnTo>
                      <a:lnTo>
                        <a:pt x="8093" y="5703"/>
                      </a:lnTo>
                      <a:lnTo>
                        <a:pt x="8064" y="5706"/>
                      </a:lnTo>
                      <a:lnTo>
                        <a:pt x="8036" y="5710"/>
                      </a:lnTo>
                      <a:lnTo>
                        <a:pt x="8008" y="5715"/>
                      </a:lnTo>
                      <a:lnTo>
                        <a:pt x="7980" y="5722"/>
                      </a:lnTo>
                      <a:lnTo>
                        <a:pt x="7953" y="5729"/>
                      </a:lnTo>
                      <a:lnTo>
                        <a:pt x="7942" y="5733"/>
                      </a:lnTo>
                      <a:lnTo>
                        <a:pt x="7933" y="5736"/>
                      </a:lnTo>
                      <a:lnTo>
                        <a:pt x="7925" y="5740"/>
                      </a:lnTo>
                      <a:lnTo>
                        <a:pt x="7921" y="5745"/>
                      </a:lnTo>
                      <a:lnTo>
                        <a:pt x="7919" y="5748"/>
                      </a:lnTo>
                      <a:lnTo>
                        <a:pt x="7918" y="5751"/>
                      </a:lnTo>
                      <a:lnTo>
                        <a:pt x="7918" y="5753"/>
                      </a:lnTo>
                      <a:lnTo>
                        <a:pt x="7918" y="5758"/>
                      </a:lnTo>
                      <a:lnTo>
                        <a:pt x="7921" y="5765"/>
                      </a:lnTo>
                      <a:lnTo>
                        <a:pt x="7927" y="5775"/>
                      </a:lnTo>
                      <a:lnTo>
                        <a:pt x="7931" y="5783"/>
                      </a:lnTo>
                      <a:lnTo>
                        <a:pt x="7935" y="5792"/>
                      </a:lnTo>
                      <a:lnTo>
                        <a:pt x="7938" y="5804"/>
                      </a:lnTo>
                      <a:lnTo>
                        <a:pt x="7941" y="5815"/>
                      </a:lnTo>
                      <a:lnTo>
                        <a:pt x="7941" y="5821"/>
                      </a:lnTo>
                      <a:lnTo>
                        <a:pt x="7940" y="5826"/>
                      </a:lnTo>
                      <a:lnTo>
                        <a:pt x="7938" y="5830"/>
                      </a:lnTo>
                      <a:lnTo>
                        <a:pt x="7936" y="5835"/>
                      </a:lnTo>
                      <a:lnTo>
                        <a:pt x="7933" y="5838"/>
                      </a:lnTo>
                      <a:lnTo>
                        <a:pt x="7929" y="5840"/>
                      </a:lnTo>
                      <a:lnTo>
                        <a:pt x="7923" y="5841"/>
                      </a:lnTo>
                      <a:lnTo>
                        <a:pt x="7917" y="5842"/>
                      </a:lnTo>
                      <a:lnTo>
                        <a:pt x="7910" y="5840"/>
                      </a:lnTo>
                      <a:lnTo>
                        <a:pt x="7898" y="5838"/>
                      </a:lnTo>
                      <a:lnTo>
                        <a:pt x="7869" y="5828"/>
                      </a:lnTo>
                      <a:lnTo>
                        <a:pt x="7841" y="5821"/>
                      </a:lnTo>
                      <a:lnTo>
                        <a:pt x="7832" y="5818"/>
                      </a:lnTo>
                      <a:lnTo>
                        <a:pt x="7830" y="5818"/>
                      </a:lnTo>
                      <a:lnTo>
                        <a:pt x="7829" y="5818"/>
                      </a:lnTo>
                      <a:lnTo>
                        <a:pt x="7829" y="5822"/>
                      </a:lnTo>
                      <a:lnTo>
                        <a:pt x="7827" y="5824"/>
                      </a:lnTo>
                      <a:lnTo>
                        <a:pt x="7825" y="5825"/>
                      </a:lnTo>
                      <a:lnTo>
                        <a:pt x="7820" y="5824"/>
                      </a:lnTo>
                      <a:lnTo>
                        <a:pt x="7812" y="5821"/>
                      </a:lnTo>
                      <a:lnTo>
                        <a:pt x="7801" y="5814"/>
                      </a:lnTo>
                      <a:lnTo>
                        <a:pt x="7789" y="5808"/>
                      </a:lnTo>
                      <a:lnTo>
                        <a:pt x="7779" y="5800"/>
                      </a:lnTo>
                      <a:lnTo>
                        <a:pt x="7768" y="5790"/>
                      </a:lnTo>
                      <a:lnTo>
                        <a:pt x="7759" y="5776"/>
                      </a:lnTo>
                      <a:lnTo>
                        <a:pt x="7753" y="5763"/>
                      </a:lnTo>
                      <a:lnTo>
                        <a:pt x="7751" y="5752"/>
                      </a:lnTo>
                      <a:lnTo>
                        <a:pt x="7751" y="5744"/>
                      </a:lnTo>
                      <a:lnTo>
                        <a:pt x="7753" y="5736"/>
                      </a:lnTo>
                      <a:lnTo>
                        <a:pt x="7757" y="5729"/>
                      </a:lnTo>
                      <a:lnTo>
                        <a:pt x="7763" y="5724"/>
                      </a:lnTo>
                      <a:lnTo>
                        <a:pt x="7769" y="5719"/>
                      </a:lnTo>
                      <a:lnTo>
                        <a:pt x="7783" y="5709"/>
                      </a:lnTo>
                      <a:lnTo>
                        <a:pt x="7791" y="5704"/>
                      </a:lnTo>
                      <a:lnTo>
                        <a:pt x="7797" y="5700"/>
                      </a:lnTo>
                      <a:lnTo>
                        <a:pt x="7803" y="5695"/>
                      </a:lnTo>
                      <a:lnTo>
                        <a:pt x="7807" y="5688"/>
                      </a:lnTo>
                      <a:lnTo>
                        <a:pt x="7809" y="5682"/>
                      </a:lnTo>
                      <a:lnTo>
                        <a:pt x="7809" y="5673"/>
                      </a:lnTo>
                      <a:lnTo>
                        <a:pt x="7807" y="5663"/>
                      </a:lnTo>
                      <a:lnTo>
                        <a:pt x="7805" y="5652"/>
                      </a:lnTo>
                      <a:lnTo>
                        <a:pt x="7802" y="5643"/>
                      </a:lnTo>
                      <a:lnTo>
                        <a:pt x="7798" y="5632"/>
                      </a:lnTo>
                      <a:lnTo>
                        <a:pt x="7789" y="5611"/>
                      </a:lnTo>
                      <a:lnTo>
                        <a:pt x="7777" y="5592"/>
                      </a:lnTo>
                      <a:lnTo>
                        <a:pt x="7764" y="5572"/>
                      </a:lnTo>
                      <a:lnTo>
                        <a:pt x="7750" y="5554"/>
                      </a:lnTo>
                      <a:lnTo>
                        <a:pt x="7734" y="5537"/>
                      </a:lnTo>
                      <a:lnTo>
                        <a:pt x="7720" y="5522"/>
                      </a:lnTo>
                      <a:lnTo>
                        <a:pt x="7674" y="5475"/>
                      </a:lnTo>
                      <a:lnTo>
                        <a:pt x="7628" y="5429"/>
                      </a:lnTo>
                      <a:lnTo>
                        <a:pt x="7585" y="5380"/>
                      </a:lnTo>
                      <a:lnTo>
                        <a:pt x="7541" y="5331"/>
                      </a:lnTo>
                      <a:lnTo>
                        <a:pt x="7537" y="5325"/>
                      </a:lnTo>
                      <a:lnTo>
                        <a:pt x="7534" y="5318"/>
                      </a:lnTo>
                      <a:lnTo>
                        <a:pt x="7529" y="5309"/>
                      </a:lnTo>
                      <a:lnTo>
                        <a:pt x="7526" y="5301"/>
                      </a:lnTo>
                      <a:lnTo>
                        <a:pt x="7521" y="5281"/>
                      </a:lnTo>
                      <a:lnTo>
                        <a:pt x="7516" y="5260"/>
                      </a:lnTo>
                      <a:lnTo>
                        <a:pt x="7512" y="5238"/>
                      </a:lnTo>
                      <a:lnTo>
                        <a:pt x="7509" y="5217"/>
                      </a:lnTo>
                      <a:lnTo>
                        <a:pt x="7504" y="5183"/>
                      </a:lnTo>
                      <a:lnTo>
                        <a:pt x="7504" y="5171"/>
                      </a:lnTo>
                      <a:lnTo>
                        <a:pt x="7504" y="5159"/>
                      </a:lnTo>
                      <a:lnTo>
                        <a:pt x="7506" y="5148"/>
                      </a:lnTo>
                      <a:lnTo>
                        <a:pt x="7508" y="5138"/>
                      </a:lnTo>
                      <a:lnTo>
                        <a:pt x="7510" y="5128"/>
                      </a:lnTo>
                      <a:lnTo>
                        <a:pt x="7514" y="5118"/>
                      </a:lnTo>
                      <a:lnTo>
                        <a:pt x="7519" y="5110"/>
                      </a:lnTo>
                      <a:lnTo>
                        <a:pt x="7524" y="5101"/>
                      </a:lnTo>
                      <a:lnTo>
                        <a:pt x="7536" y="5086"/>
                      </a:lnTo>
                      <a:lnTo>
                        <a:pt x="7550" y="5071"/>
                      </a:lnTo>
                      <a:lnTo>
                        <a:pt x="7565" y="5057"/>
                      </a:lnTo>
                      <a:lnTo>
                        <a:pt x="7580" y="5043"/>
                      </a:lnTo>
                      <a:lnTo>
                        <a:pt x="7597" y="5028"/>
                      </a:lnTo>
                      <a:lnTo>
                        <a:pt x="7612" y="5014"/>
                      </a:lnTo>
                      <a:lnTo>
                        <a:pt x="7625" y="5000"/>
                      </a:lnTo>
                      <a:lnTo>
                        <a:pt x="7637" y="4985"/>
                      </a:lnTo>
                      <a:lnTo>
                        <a:pt x="7642" y="4976"/>
                      </a:lnTo>
                      <a:lnTo>
                        <a:pt x="7647" y="4968"/>
                      </a:lnTo>
                      <a:lnTo>
                        <a:pt x="7650" y="4959"/>
                      </a:lnTo>
                      <a:lnTo>
                        <a:pt x="7652" y="4950"/>
                      </a:lnTo>
                      <a:lnTo>
                        <a:pt x="7654" y="4941"/>
                      </a:lnTo>
                      <a:lnTo>
                        <a:pt x="7654" y="4930"/>
                      </a:lnTo>
                      <a:lnTo>
                        <a:pt x="7654" y="4919"/>
                      </a:lnTo>
                      <a:lnTo>
                        <a:pt x="7653" y="4908"/>
                      </a:lnTo>
                      <a:lnTo>
                        <a:pt x="7650" y="4883"/>
                      </a:lnTo>
                      <a:lnTo>
                        <a:pt x="7649" y="4859"/>
                      </a:lnTo>
                      <a:lnTo>
                        <a:pt x="7648" y="4835"/>
                      </a:lnTo>
                      <a:lnTo>
                        <a:pt x="7647" y="4812"/>
                      </a:lnTo>
                      <a:lnTo>
                        <a:pt x="7644" y="4790"/>
                      </a:lnTo>
                      <a:lnTo>
                        <a:pt x="7643" y="4779"/>
                      </a:lnTo>
                      <a:lnTo>
                        <a:pt x="7640" y="4768"/>
                      </a:lnTo>
                      <a:lnTo>
                        <a:pt x="7637" y="4758"/>
                      </a:lnTo>
                      <a:lnTo>
                        <a:pt x="7631" y="4747"/>
                      </a:lnTo>
                      <a:lnTo>
                        <a:pt x="7626" y="4738"/>
                      </a:lnTo>
                      <a:lnTo>
                        <a:pt x="7618" y="4728"/>
                      </a:lnTo>
                      <a:lnTo>
                        <a:pt x="7610" y="4717"/>
                      </a:lnTo>
                      <a:lnTo>
                        <a:pt x="7599" y="4708"/>
                      </a:lnTo>
                      <a:lnTo>
                        <a:pt x="7588" y="4701"/>
                      </a:lnTo>
                      <a:lnTo>
                        <a:pt x="7575" y="4693"/>
                      </a:lnTo>
                      <a:lnTo>
                        <a:pt x="7562" y="4688"/>
                      </a:lnTo>
                      <a:lnTo>
                        <a:pt x="7549" y="4682"/>
                      </a:lnTo>
                      <a:lnTo>
                        <a:pt x="7535" y="4678"/>
                      </a:lnTo>
                      <a:lnTo>
                        <a:pt x="7520" y="4674"/>
                      </a:lnTo>
                      <a:lnTo>
                        <a:pt x="7504" y="4671"/>
                      </a:lnTo>
                      <a:lnTo>
                        <a:pt x="7490" y="4669"/>
                      </a:lnTo>
                      <a:lnTo>
                        <a:pt x="7460" y="4666"/>
                      </a:lnTo>
                      <a:lnTo>
                        <a:pt x="7430" y="4666"/>
                      </a:lnTo>
                      <a:lnTo>
                        <a:pt x="7402" y="4667"/>
                      </a:lnTo>
                      <a:lnTo>
                        <a:pt x="7373" y="4670"/>
                      </a:lnTo>
                      <a:lnTo>
                        <a:pt x="7345" y="4675"/>
                      </a:lnTo>
                      <a:lnTo>
                        <a:pt x="7287" y="4684"/>
                      </a:lnTo>
                      <a:lnTo>
                        <a:pt x="7231" y="4695"/>
                      </a:lnTo>
                      <a:lnTo>
                        <a:pt x="7203" y="4700"/>
                      </a:lnTo>
                      <a:lnTo>
                        <a:pt x="7174" y="4703"/>
                      </a:lnTo>
                      <a:lnTo>
                        <a:pt x="7156" y="4703"/>
                      </a:lnTo>
                      <a:lnTo>
                        <a:pt x="7148" y="4704"/>
                      </a:lnTo>
                      <a:lnTo>
                        <a:pt x="7140" y="4704"/>
                      </a:lnTo>
                      <a:lnTo>
                        <a:pt x="7133" y="4707"/>
                      </a:lnTo>
                      <a:lnTo>
                        <a:pt x="7130" y="4708"/>
                      </a:lnTo>
                      <a:lnTo>
                        <a:pt x="7128" y="4710"/>
                      </a:lnTo>
                      <a:lnTo>
                        <a:pt x="7126" y="4714"/>
                      </a:lnTo>
                      <a:lnTo>
                        <a:pt x="7125" y="4718"/>
                      </a:lnTo>
                      <a:lnTo>
                        <a:pt x="7125" y="4722"/>
                      </a:lnTo>
                      <a:lnTo>
                        <a:pt x="7125" y="4728"/>
                      </a:lnTo>
                      <a:lnTo>
                        <a:pt x="7127" y="4754"/>
                      </a:lnTo>
                      <a:lnTo>
                        <a:pt x="7127" y="4766"/>
                      </a:lnTo>
                      <a:lnTo>
                        <a:pt x="7125" y="4776"/>
                      </a:lnTo>
                      <a:lnTo>
                        <a:pt x="7124" y="4780"/>
                      </a:lnTo>
                      <a:lnTo>
                        <a:pt x="7120" y="4784"/>
                      </a:lnTo>
                      <a:lnTo>
                        <a:pt x="7117" y="4788"/>
                      </a:lnTo>
                      <a:lnTo>
                        <a:pt x="7114" y="4791"/>
                      </a:lnTo>
                      <a:lnTo>
                        <a:pt x="7108" y="4793"/>
                      </a:lnTo>
                      <a:lnTo>
                        <a:pt x="7103" y="4795"/>
                      </a:lnTo>
                      <a:lnTo>
                        <a:pt x="7097" y="4795"/>
                      </a:lnTo>
                      <a:lnTo>
                        <a:pt x="7089" y="4795"/>
                      </a:lnTo>
                      <a:lnTo>
                        <a:pt x="7066" y="4795"/>
                      </a:lnTo>
                      <a:lnTo>
                        <a:pt x="7046" y="4796"/>
                      </a:lnTo>
                      <a:lnTo>
                        <a:pt x="7026" y="4799"/>
                      </a:lnTo>
                      <a:lnTo>
                        <a:pt x="7009" y="4804"/>
                      </a:lnTo>
                      <a:lnTo>
                        <a:pt x="6992" y="4811"/>
                      </a:lnTo>
                      <a:lnTo>
                        <a:pt x="6975" y="4820"/>
                      </a:lnTo>
                      <a:lnTo>
                        <a:pt x="6959" y="4831"/>
                      </a:lnTo>
                      <a:lnTo>
                        <a:pt x="6940" y="4844"/>
                      </a:lnTo>
                      <a:lnTo>
                        <a:pt x="6916" y="4861"/>
                      </a:lnTo>
                      <a:lnTo>
                        <a:pt x="6906" y="4868"/>
                      </a:lnTo>
                      <a:lnTo>
                        <a:pt x="6895" y="4873"/>
                      </a:lnTo>
                      <a:lnTo>
                        <a:pt x="6885" y="4878"/>
                      </a:lnTo>
                      <a:lnTo>
                        <a:pt x="6875" y="4881"/>
                      </a:lnTo>
                      <a:lnTo>
                        <a:pt x="6865" y="4882"/>
                      </a:lnTo>
                      <a:lnTo>
                        <a:pt x="6856" y="4883"/>
                      </a:lnTo>
                      <a:lnTo>
                        <a:pt x="6847" y="4881"/>
                      </a:lnTo>
                      <a:lnTo>
                        <a:pt x="6837" y="4879"/>
                      </a:lnTo>
                      <a:lnTo>
                        <a:pt x="6829" y="4874"/>
                      </a:lnTo>
                      <a:lnTo>
                        <a:pt x="6820" y="4868"/>
                      </a:lnTo>
                      <a:lnTo>
                        <a:pt x="6811" y="4860"/>
                      </a:lnTo>
                      <a:lnTo>
                        <a:pt x="6801" y="4850"/>
                      </a:lnTo>
                      <a:lnTo>
                        <a:pt x="6793" y="4840"/>
                      </a:lnTo>
                      <a:lnTo>
                        <a:pt x="6784" y="4827"/>
                      </a:lnTo>
                      <a:lnTo>
                        <a:pt x="6775" y="4815"/>
                      </a:lnTo>
                      <a:lnTo>
                        <a:pt x="6771" y="4811"/>
                      </a:lnTo>
                      <a:lnTo>
                        <a:pt x="6768" y="4808"/>
                      </a:lnTo>
                      <a:lnTo>
                        <a:pt x="6757" y="4804"/>
                      </a:lnTo>
                      <a:lnTo>
                        <a:pt x="6743" y="4797"/>
                      </a:lnTo>
                      <a:lnTo>
                        <a:pt x="6726" y="4790"/>
                      </a:lnTo>
                      <a:lnTo>
                        <a:pt x="6708" y="4781"/>
                      </a:lnTo>
                      <a:lnTo>
                        <a:pt x="6672" y="4761"/>
                      </a:lnTo>
                      <a:lnTo>
                        <a:pt x="6654" y="4753"/>
                      </a:lnTo>
                      <a:lnTo>
                        <a:pt x="6637" y="4744"/>
                      </a:lnTo>
                      <a:lnTo>
                        <a:pt x="6618" y="4738"/>
                      </a:lnTo>
                      <a:lnTo>
                        <a:pt x="6600" y="4733"/>
                      </a:lnTo>
                      <a:lnTo>
                        <a:pt x="6587" y="4731"/>
                      </a:lnTo>
                      <a:lnTo>
                        <a:pt x="6575" y="4731"/>
                      </a:lnTo>
                      <a:lnTo>
                        <a:pt x="6563" y="4733"/>
                      </a:lnTo>
                      <a:lnTo>
                        <a:pt x="6551" y="4734"/>
                      </a:lnTo>
                      <a:lnTo>
                        <a:pt x="6539" y="4737"/>
                      </a:lnTo>
                      <a:lnTo>
                        <a:pt x="6527" y="4738"/>
                      </a:lnTo>
                      <a:lnTo>
                        <a:pt x="6514" y="4738"/>
                      </a:lnTo>
                      <a:lnTo>
                        <a:pt x="6502" y="4737"/>
                      </a:lnTo>
                      <a:lnTo>
                        <a:pt x="6488" y="4733"/>
                      </a:lnTo>
                      <a:lnTo>
                        <a:pt x="6476" y="4730"/>
                      </a:lnTo>
                      <a:lnTo>
                        <a:pt x="6465" y="4726"/>
                      </a:lnTo>
                      <a:lnTo>
                        <a:pt x="6455" y="4720"/>
                      </a:lnTo>
                      <a:lnTo>
                        <a:pt x="6447" y="4714"/>
                      </a:lnTo>
                      <a:lnTo>
                        <a:pt x="6437" y="4706"/>
                      </a:lnTo>
                      <a:lnTo>
                        <a:pt x="6420" y="4689"/>
                      </a:lnTo>
                      <a:lnTo>
                        <a:pt x="6402" y="4669"/>
                      </a:lnTo>
                      <a:lnTo>
                        <a:pt x="6390" y="4658"/>
                      </a:lnTo>
                      <a:lnTo>
                        <a:pt x="6378" y="4648"/>
                      </a:lnTo>
                      <a:lnTo>
                        <a:pt x="6373" y="4643"/>
                      </a:lnTo>
                      <a:lnTo>
                        <a:pt x="6366" y="4640"/>
                      </a:lnTo>
                      <a:lnTo>
                        <a:pt x="6360" y="4637"/>
                      </a:lnTo>
                      <a:lnTo>
                        <a:pt x="6353" y="4635"/>
                      </a:lnTo>
                      <a:lnTo>
                        <a:pt x="6347" y="4635"/>
                      </a:lnTo>
                      <a:lnTo>
                        <a:pt x="6340" y="4635"/>
                      </a:lnTo>
                      <a:lnTo>
                        <a:pt x="6335" y="4638"/>
                      </a:lnTo>
                      <a:lnTo>
                        <a:pt x="6328" y="4641"/>
                      </a:lnTo>
                      <a:lnTo>
                        <a:pt x="6326" y="4643"/>
                      </a:lnTo>
                      <a:lnTo>
                        <a:pt x="6323" y="4644"/>
                      </a:lnTo>
                      <a:lnTo>
                        <a:pt x="6314" y="4644"/>
                      </a:lnTo>
                      <a:lnTo>
                        <a:pt x="6305" y="4644"/>
                      </a:lnTo>
                      <a:lnTo>
                        <a:pt x="6294" y="4642"/>
                      </a:lnTo>
                      <a:lnTo>
                        <a:pt x="6283" y="4639"/>
                      </a:lnTo>
                      <a:lnTo>
                        <a:pt x="6272" y="4635"/>
                      </a:lnTo>
                      <a:lnTo>
                        <a:pt x="6257" y="4628"/>
                      </a:lnTo>
                      <a:lnTo>
                        <a:pt x="6242" y="4620"/>
                      </a:lnTo>
                      <a:lnTo>
                        <a:pt x="6228" y="4614"/>
                      </a:lnTo>
                      <a:lnTo>
                        <a:pt x="6212" y="4610"/>
                      </a:lnTo>
                      <a:lnTo>
                        <a:pt x="6198" y="4606"/>
                      </a:lnTo>
                      <a:lnTo>
                        <a:pt x="6184" y="4605"/>
                      </a:lnTo>
                      <a:lnTo>
                        <a:pt x="6170" y="4605"/>
                      </a:lnTo>
                      <a:lnTo>
                        <a:pt x="6158" y="4606"/>
                      </a:lnTo>
                      <a:lnTo>
                        <a:pt x="6146" y="4611"/>
                      </a:lnTo>
                      <a:lnTo>
                        <a:pt x="6136" y="4616"/>
                      </a:lnTo>
                      <a:lnTo>
                        <a:pt x="6128" y="4623"/>
                      </a:lnTo>
                      <a:lnTo>
                        <a:pt x="6123" y="4627"/>
                      </a:lnTo>
                      <a:lnTo>
                        <a:pt x="6120" y="4632"/>
                      </a:lnTo>
                      <a:lnTo>
                        <a:pt x="6117" y="4638"/>
                      </a:lnTo>
                      <a:lnTo>
                        <a:pt x="6115" y="4643"/>
                      </a:lnTo>
                      <a:lnTo>
                        <a:pt x="6111" y="4656"/>
                      </a:lnTo>
                      <a:lnTo>
                        <a:pt x="6110" y="4673"/>
                      </a:lnTo>
                      <a:lnTo>
                        <a:pt x="6111" y="4690"/>
                      </a:lnTo>
                      <a:lnTo>
                        <a:pt x="6116" y="4709"/>
                      </a:lnTo>
                      <a:lnTo>
                        <a:pt x="6120" y="4721"/>
                      </a:lnTo>
                      <a:lnTo>
                        <a:pt x="6126" y="4732"/>
                      </a:lnTo>
                      <a:lnTo>
                        <a:pt x="6132" y="4743"/>
                      </a:lnTo>
                      <a:lnTo>
                        <a:pt x="6140" y="4753"/>
                      </a:lnTo>
                      <a:lnTo>
                        <a:pt x="6149" y="4761"/>
                      </a:lnTo>
                      <a:lnTo>
                        <a:pt x="6159" y="4769"/>
                      </a:lnTo>
                      <a:lnTo>
                        <a:pt x="6171" y="4778"/>
                      </a:lnTo>
                      <a:lnTo>
                        <a:pt x="6182" y="4784"/>
                      </a:lnTo>
                      <a:lnTo>
                        <a:pt x="6207" y="4797"/>
                      </a:lnTo>
                      <a:lnTo>
                        <a:pt x="6233" y="4809"/>
                      </a:lnTo>
                      <a:lnTo>
                        <a:pt x="6281" y="4829"/>
                      </a:lnTo>
                      <a:lnTo>
                        <a:pt x="6296" y="4836"/>
                      </a:lnTo>
                      <a:lnTo>
                        <a:pt x="6308" y="4845"/>
                      </a:lnTo>
                      <a:lnTo>
                        <a:pt x="6319" y="4854"/>
                      </a:lnTo>
                      <a:lnTo>
                        <a:pt x="6326" y="4865"/>
                      </a:lnTo>
                      <a:lnTo>
                        <a:pt x="6332" y="4875"/>
                      </a:lnTo>
                      <a:lnTo>
                        <a:pt x="6336" y="4886"/>
                      </a:lnTo>
                      <a:lnTo>
                        <a:pt x="6339" y="4898"/>
                      </a:lnTo>
                      <a:lnTo>
                        <a:pt x="6341" y="4911"/>
                      </a:lnTo>
                      <a:lnTo>
                        <a:pt x="6341" y="4924"/>
                      </a:lnTo>
                      <a:lnTo>
                        <a:pt x="6341" y="4937"/>
                      </a:lnTo>
                      <a:lnTo>
                        <a:pt x="6340" y="4965"/>
                      </a:lnTo>
                      <a:lnTo>
                        <a:pt x="6340" y="4996"/>
                      </a:lnTo>
                      <a:lnTo>
                        <a:pt x="6340" y="5011"/>
                      </a:lnTo>
                      <a:lnTo>
                        <a:pt x="6341" y="5026"/>
                      </a:lnTo>
                      <a:lnTo>
                        <a:pt x="6344" y="5037"/>
                      </a:lnTo>
                      <a:lnTo>
                        <a:pt x="6348" y="5050"/>
                      </a:lnTo>
                      <a:lnTo>
                        <a:pt x="6359" y="5077"/>
                      </a:lnTo>
                      <a:lnTo>
                        <a:pt x="6364" y="5090"/>
                      </a:lnTo>
                      <a:lnTo>
                        <a:pt x="6369" y="5103"/>
                      </a:lnTo>
                      <a:lnTo>
                        <a:pt x="6370" y="5115"/>
                      </a:lnTo>
                      <a:lnTo>
                        <a:pt x="6370" y="5121"/>
                      </a:lnTo>
                      <a:lnTo>
                        <a:pt x="6369" y="5125"/>
                      </a:lnTo>
                      <a:lnTo>
                        <a:pt x="6366" y="5127"/>
                      </a:lnTo>
                      <a:lnTo>
                        <a:pt x="6364" y="5128"/>
                      </a:lnTo>
                      <a:lnTo>
                        <a:pt x="6356" y="5132"/>
                      </a:lnTo>
                      <a:lnTo>
                        <a:pt x="6347" y="5134"/>
                      </a:lnTo>
                      <a:lnTo>
                        <a:pt x="6343" y="5135"/>
                      </a:lnTo>
                      <a:lnTo>
                        <a:pt x="6339" y="5137"/>
                      </a:lnTo>
                      <a:lnTo>
                        <a:pt x="6327" y="5150"/>
                      </a:lnTo>
                      <a:lnTo>
                        <a:pt x="6313" y="5168"/>
                      </a:lnTo>
                      <a:lnTo>
                        <a:pt x="6297" y="5190"/>
                      </a:lnTo>
                      <a:lnTo>
                        <a:pt x="6289" y="5202"/>
                      </a:lnTo>
                      <a:lnTo>
                        <a:pt x="6283" y="5214"/>
                      </a:lnTo>
                      <a:lnTo>
                        <a:pt x="6277" y="5226"/>
                      </a:lnTo>
                      <a:lnTo>
                        <a:pt x="6274" y="5237"/>
                      </a:lnTo>
                      <a:lnTo>
                        <a:pt x="6272" y="5248"/>
                      </a:lnTo>
                      <a:lnTo>
                        <a:pt x="6272" y="5257"/>
                      </a:lnTo>
                      <a:lnTo>
                        <a:pt x="6273" y="5262"/>
                      </a:lnTo>
                      <a:lnTo>
                        <a:pt x="6275" y="5266"/>
                      </a:lnTo>
                      <a:lnTo>
                        <a:pt x="6277" y="5269"/>
                      </a:lnTo>
                      <a:lnTo>
                        <a:pt x="6281" y="5273"/>
                      </a:lnTo>
                      <a:lnTo>
                        <a:pt x="6285" y="5276"/>
                      </a:lnTo>
                      <a:lnTo>
                        <a:pt x="6289" y="5278"/>
                      </a:lnTo>
                      <a:lnTo>
                        <a:pt x="6296" y="5280"/>
                      </a:lnTo>
                      <a:lnTo>
                        <a:pt x="6302" y="5281"/>
                      </a:lnTo>
                      <a:lnTo>
                        <a:pt x="6301" y="5290"/>
                      </a:lnTo>
                      <a:lnTo>
                        <a:pt x="6301" y="5301"/>
                      </a:lnTo>
                      <a:lnTo>
                        <a:pt x="6302" y="5315"/>
                      </a:lnTo>
                      <a:lnTo>
                        <a:pt x="6305" y="5330"/>
                      </a:lnTo>
                      <a:lnTo>
                        <a:pt x="6308" y="5346"/>
                      </a:lnTo>
                      <a:lnTo>
                        <a:pt x="6311" y="5364"/>
                      </a:lnTo>
                      <a:lnTo>
                        <a:pt x="6322" y="5400"/>
                      </a:lnTo>
                      <a:lnTo>
                        <a:pt x="6327" y="5417"/>
                      </a:lnTo>
                      <a:lnTo>
                        <a:pt x="6334" y="5434"/>
                      </a:lnTo>
                      <a:lnTo>
                        <a:pt x="6340" y="5449"/>
                      </a:lnTo>
                      <a:lnTo>
                        <a:pt x="6348" y="5464"/>
                      </a:lnTo>
                      <a:lnTo>
                        <a:pt x="6356" y="5475"/>
                      </a:lnTo>
                      <a:lnTo>
                        <a:pt x="6362" y="5485"/>
                      </a:lnTo>
                      <a:lnTo>
                        <a:pt x="6370" y="5492"/>
                      </a:lnTo>
                      <a:lnTo>
                        <a:pt x="6373" y="5494"/>
                      </a:lnTo>
                      <a:lnTo>
                        <a:pt x="6376" y="5495"/>
                      </a:lnTo>
                      <a:lnTo>
                        <a:pt x="6377" y="5495"/>
                      </a:lnTo>
                      <a:lnTo>
                        <a:pt x="6378" y="5494"/>
                      </a:lnTo>
                      <a:lnTo>
                        <a:pt x="6379" y="5492"/>
                      </a:lnTo>
                      <a:lnTo>
                        <a:pt x="6377" y="5518"/>
                      </a:lnTo>
                      <a:lnTo>
                        <a:pt x="6377" y="5553"/>
                      </a:lnTo>
                      <a:lnTo>
                        <a:pt x="6378" y="5586"/>
                      </a:lnTo>
                      <a:lnTo>
                        <a:pt x="6379" y="5598"/>
                      </a:lnTo>
                      <a:lnTo>
                        <a:pt x="6381" y="5605"/>
                      </a:lnTo>
                      <a:lnTo>
                        <a:pt x="6385" y="5618"/>
                      </a:lnTo>
                      <a:lnTo>
                        <a:pt x="6391" y="5631"/>
                      </a:lnTo>
                      <a:lnTo>
                        <a:pt x="6397" y="5644"/>
                      </a:lnTo>
                      <a:lnTo>
                        <a:pt x="6404" y="5657"/>
                      </a:lnTo>
                      <a:lnTo>
                        <a:pt x="6412" y="5669"/>
                      </a:lnTo>
                      <a:lnTo>
                        <a:pt x="6421" y="5681"/>
                      </a:lnTo>
                      <a:lnTo>
                        <a:pt x="6429" y="5691"/>
                      </a:lnTo>
                      <a:lnTo>
                        <a:pt x="6439" y="5701"/>
                      </a:lnTo>
                      <a:lnTo>
                        <a:pt x="6476" y="5738"/>
                      </a:lnTo>
                      <a:lnTo>
                        <a:pt x="6512" y="5775"/>
                      </a:lnTo>
                      <a:lnTo>
                        <a:pt x="6529" y="5793"/>
                      </a:lnTo>
                      <a:lnTo>
                        <a:pt x="6545" y="5814"/>
                      </a:lnTo>
                      <a:lnTo>
                        <a:pt x="6561" y="5835"/>
                      </a:lnTo>
                      <a:lnTo>
                        <a:pt x="6575" y="5856"/>
                      </a:lnTo>
                      <a:lnTo>
                        <a:pt x="6580" y="5867"/>
                      </a:lnTo>
                      <a:lnTo>
                        <a:pt x="6586" y="5880"/>
                      </a:lnTo>
                      <a:lnTo>
                        <a:pt x="6592" y="5894"/>
                      </a:lnTo>
                      <a:lnTo>
                        <a:pt x="6600" y="5906"/>
                      </a:lnTo>
                      <a:lnTo>
                        <a:pt x="6604" y="5912"/>
                      </a:lnTo>
                      <a:lnTo>
                        <a:pt x="6608" y="5916"/>
                      </a:lnTo>
                      <a:lnTo>
                        <a:pt x="6613" y="5919"/>
                      </a:lnTo>
                      <a:lnTo>
                        <a:pt x="6618" y="5920"/>
                      </a:lnTo>
                      <a:lnTo>
                        <a:pt x="6624" y="5920"/>
                      </a:lnTo>
                      <a:lnTo>
                        <a:pt x="6630" y="5917"/>
                      </a:lnTo>
                      <a:lnTo>
                        <a:pt x="6637" y="5913"/>
                      </a:lnTo>
                      <a:lnTo>
                        <a:pt x="6644" y="5906"/>
                      </a:lnTo>
                      <a:lnTo>
                        <a:pt x="6651" y="5949"/>
                      </a:lnTo>
                      <a:lnTo>
                        <a:pt x="6654" y="5970"/>
                      </a:lnTo>
                      <a:lnTo>
                        <a:pt x="6658" y="5991"/>
                      </a:lnTo>
                      <a:lnTo>
                        <a:pt x="6660" y="5996"/>
                      </a:lnTo>
                      <a:lnTo>
                        <a:pt x="6663" y="6002"/>
                      </a:lnTo>
                      <a:lnTo>
                        <a:pt x="6668" y="6012"/>
                      </a:lnTo>
                      <a:lnTo>
                        <a:pt x="6676" y="6021"/>
                      </a:lnTo>
                      <a:lnTo>
                        <a:pt x="6684" y="6030"/>
                      </a:lnTo>
                      <a:lnTo>
                        <a:pt x="6702" y="6048"/>
                      </a:lnTo>
                      <a:lnTo>
                        <a:pt x="6710" y="6057"/>
                      </a:lnTo>
                      <a:lnTo>
                        <a:pt x="6717" y="6066"/>
                      </a:lnTo>
                      <a:lnTo>
                        <a:pt x="6724" y="6080"/>
                      </a:lnTo>
                      <a:lnTo>
                        <a:pt x="6732" y="6095"/>
                      </a:lnTo>
                      <a:lnTo>
                        <a:pt x="6737" y="6110"/>
                      </a:lnTo>
                      <a:lnTo>
                        <a:pt x="6743" y="6125"/>
                      </a:lnTo>
                      <a:lnTo>
                        <a:pt x="6754" y="6156"/>
                      </a:lnTo>
                      <a:lnTo>
                        <a:pt x="6759" y="6171"/>
                      </a:lnTo>
                      <a:lnTo>
                        <a:pt x="6766" y="6186"/>
                      </a:lnTo>
                      <a:lnTo>
                        <a:pt x="6771" y="6196"/>
                      </a:lnTo>
                      <a:lnTo>
                        <a:pt x="6775" y="6204"/>
                      </a:lnTo>
                      <a:lnTo>
                        <a:pt x="6780" y="6208"/>
                      </a:lnTo>
                      <a:lnTo>
                        <a:pt x="6785" y="6211"/>
                      </a:lnTo>
                      <a:lnTo>
                        <a:pt x="6795" y="6216"/>
                      </a:lnTo>
                      <a:lnTo>
                        <a:pt x="6801" y="6219"/>
                      </a:lnTo>
                      <a:lnTo>
                        <a:pt x="6809" y="6224"/>
                      </a:lnTo>
                      <a:lnTo>
                        <a:pt x="6813" y="6227"/>
                      </a:lnTo>
                      <a:lnTo>
                        <a:pt x="6818" y="6230"/>
                      </a:lnTo>
                      <a:lnTo>
                        <a:pt x="6821" y="6230"/>
                      </a:lnTo>
                      <a:lnTo>
                        <a:pt x="6825" y="6230"/>
                      </a:lnTo>
                      <a:lnTo>
                        <a:pt x="6829" y="6230"/>
                      </a:lnTo>
                      <a:lnTo>
                        <a:pt x="6833" y="6227"/>
                      </a:lnTo>
                      <a:lnTo>
                        <a:pt x="6839" y="6223"/>
                      </a:lnTo>
                      <a:lnTo>
                        <a:pt x="6852" y="6211"/>
                      </a:lnTo>
                      <a:lnTo>
                        <a:pt x="6859" y="6206"/>
                      </a:lnTo>
                      <a:lnTo>
                        <a:pt x="6867" y="6203"/>
                      </a:lnTo>
                      <a:lnTo>
                        <a:pt x="6874" y="6199"/>
                      </a:lnTo>
                      <a:lnTo>
                        <a:pt x="6880" y="6199"/>
                      </a:lnTo>
                      <a:lnTo>
                        <a:pt x="6884" y="6200"/>
                      </a:lnTo>
                      <a:lnTo>
                        <a:pt x="6887" y="6203"/>
                      </a:lnTo>
                      <a:lnTo>
                        <a:pt x="6888" y="6206"/>
                      </a:lnTo>
                      <a:lnTo>
                        <a:pt x="6888" y="6210"/>
                      </a:lnTo>
                      <a:lnTo>
                        <a:pt x="6887" y="6216"/>
                      </a:lnTo>
                      <a:lnTo>
                        <a:pt x="6886" y="6221"/>
                      </a:lnTo>
                      <a:lnTo>
                        <a:pt x="6881" y="6234"/>
                      </a:lnTo>
                      <a:lnTo>
                        <a:pt x="6875" y="6246"/>
                      </a:lnTo>
                      <a:lnTo>
                        <a:pt x="6870" y="6256"/>
                      </a:lnTo>
                      <a:lnTo>
                        <a:pt x="6865" y="6262"/>
                      </a:lnTo>
                      <a:lnTo>
                        <a:pt x="6851" y="6275"/>
                      </a:lnTo>
                      <a:lnTo>
                        <a:pt x="6841" y="6285"/>
                      </a:lnTo>
                      <a:lnTo>
                        <a:pt x="6830" y="6297"/>
                      </a:lnTo>
                      <a:lnTo>
                        <a:pt x="6820" y="6309"/>
                      </a:lnTo>
                      <a:lnTo>
                        <a:pt x="6817" y="6314"/>
                      </a:lnTo>
                      <a:lnTo>
                        <a:pt x="6813" y="6319"/>
                      </a:lnTo>
                      <a:lnTo>
                        <a:pt x="6812" y="6323"/>
                      </a:lnTo>
                      <a:lnTo>
                        <a:pt x="6812" y="6326"/>
                      </a:lnTo>
                      <a:lnTo>
                        <a:pt x="6814" y="6328"/>
                      </a:lnTo>
                      <a:lnTo>
                        <a:pt x="6818" y="6331"/>
                      </a:lnTo>
                      <a:lnTo>
                        <a:pt x="6822" y="6333"/>
                      </a:lnTo>
                      <a:lnTo>
                        <a:pt x="6825" y="6337"/>
                      </a:lnTo>
                      <a:lnTo>
                        <a:pt x="6830" y="6344"/>
                      </a:lnTo>
                      <a:lnTo>
                        <a:pt x="6833" y="6351"/>
                      </a:lnTo>
                      <a:lnTo>
                        <a:pt x="6844" y="6376"/>
                      </a:lnTo>
                      <a:lnTo>
                        <a:pt x="6852" y="6396"/>
                      </a:lnTo>
                      <a:lnTo>
                        <a:pt x="6860" y="6415"/>
                      </a:lnTo>
                      <a:lnTo>
                        <a:pt x="6873" y="6454"/>
                      </a:lnTo>
                      <a:lnTo>
                        <a:pt x="6886" y="6493"/>
                      </a:lnTo>
                      <a:lnTo>
                        <a:pt x="6894" y="6513"/>
                      </a:lnTo>
                      <a:lnTo>
                        <a:pt x="6902" y="6531"/>
                      </a:lnTo>
                      <a:lnTo>
                        <a:pt x="6915" y="6553"/>
                      </a:lnTo>
                      <a:lnTo>
                        <a:pt x="6920" y="6563"/>
                      </a:lnTo>
                      <a:lnTo>
                        <a:pt x="6923" y="6570"/>
                      </a:lnTo>
                      <a:lnTo>
                        <a:pt x="6923" y="6574"/>
                      </a:lnTo>
                      <a:lnTo>
                        <a:pt x="6922" y="6577"/>
                      </a:lnTo>
                      <a:lnTo>
                        <a:pt x="6921" y="6579"/>
                      </a:lnTo>
                      <a:lnTo>
                        <a:pt x="6919" y="6581"/>
                      </a:lnTo>
                      <a:lnTo>
                        <a:pt x="6915" y="6583"/>
                      </a:lnTo>
                      <a:lnTo>
                        <a:pt x="6911" y="6586"/>
                      </a:lnTo>
                      <a:lnTo>
                        <a:pt x="6898" y="6589"/>
                      </a:lnTo>
                      <a:lnTo>
                        <a:pt x="6890" y="6590"/>
                      </a:lnTo>
                      <a:lnTo>
                        <a:pt x="6882" y="6593"/>
                      </a:lnTo>
                      <a:lnTo>
                        <a:pt x="6872" y="6599"/>
                      </a:lnTo>
                      <a:lnTo>
                        <a:pt x="6861" y="6604"/>
                      </a:lnTo>
                      <a:lnTo>
                        <a:pt x="6851" y="6609"/>
                      </a:lnTo>
                      <a:lnTo>
                        <a:pt x="6844" y="6617"/>
                      </a:lnTo>
                      <a:lnTo>
                        <a:pt x="6837" y="6624"/>
                      </a:lnTo>
                      <a:lnTo>
                        <a:pt x="6835" y="6627"/>
                      </a:lnTo>
                      <a:lnTo>
                        <a:pt x="6834" y="6631"/>
                      </a:lnTo>
                      <a:lnTo>
                        <a:pt x="6832" y="6641"/>
                      </a:lnTo>
                      <a:lnTo>
                        <a:pt x="6832" y="6652"/>
                      </a:lnTo>
                      <a:lnTo>
                        <a:pt x="6832" y="6663"/>
                      </a:lnTo>
                      <a:lnTo>
                        <a:pt x="6833" y="6673"/>
                      </a:lnTo>
                      <a:lnTo>
                        <a:pt x="6835" y="6684"/>
                      </a:lnTo>
                      <a:lnTo>
                        <a:pt x="6837" y="6695"/>
                      </a:lnTo>
                      <a:lnTo>
                        <a:pt x="6844" y="6715"/>
                      </a:lnTo>
                      <a:lnTo>
                        <a:pt x="6848" y="6729"/>
                      </a:lnTo>
                      <a:lnTo>
                        <a:pt x="6851" y="6743"/>
                      </a:lnTo>
                      <a:lnTo>
                        <a:pt x="6852" y="6758"/>
                      </a:lnTo>
                      <a:lnTo>
                        <a:pt x="6854" y="6772"/>
                      </a:lnTo>
                      <a:lnTo>
                        <a:pt x="6856" y="6800"/>
                      </a:lnTo>
                      <a:lnTo>
                        <a:pt x="6858" y="6815"/>
                      </a:lnTo>
                      <a:lnTo>
                        <a:pt x="6860" y="6829"/>
                      </a:lnTo>
                      <a:lnTo>
                        <a:pt x="6869" y="6860"/>
                      </a:lnTo>
                      <a:lnTo>
                        <a:pt x="6884" y="6915"/>
                      </a:lnTo>
                      <a:lnTo>
                        <a:pt x="6892" y="6944"/>
                      </a:lnTo>
                      <a:lnTo>
                        <a:pt x="6899" y="6966"/>
                      </a:lnTo>
                      <a:lnTo>
                        <a:pt x="6906" y="6983"/>
                      </a:lnTo>
                      <a:lnTo>
                        <a:pt x="6908" y="6986"/>
                      </a:lnTo>
                      <a:lnTo>
                        <a:pt x="6909" y="6987"/>
                      </a:lnTo>
                      <a:lnTo>
                        <a:pt x="6910" y="6987"/>
                      </a:lnTo>
                      <a:lnTo>
                        <a:pt x="6918" y="6966"/>
                      </a:lnTo>
                      <a:lnTo>
                        <a:pt x="6926" y="6947"/>
                      </a:lnTo>
                      <a:lnTo>
                        <a:pt x="6937" y="6924"/>
                      </a:lnTo>
                      <a:lnTo>
                        <a:pt x="6949" y="6904"/>
                      </a:lnTo>
                      <a:lnTo>
                        <a:pt x="6954" y="6895"/>
                      </a:lnTo>
                      <a:lnTo>
                        <a:pt x="6960" y="6887"/>
                      </a:lnTo>
                      <a:lnTo>
                        <a:pt x="6966" y="6883"/>
                      </a:lnTo>
                      <a:lnTo>
                        <a:pt x="6972" y="6880"/>
                      </a:lnTo>
                      <a:lnTo>
                        <a:pt x="6974" y="6880"/>
                      </a:lnTo>
                      <a:lnTo>
                        <a:pt x="6977" y="6881"/>
                      </a:lnTo>
                      <a:lnTo>
                        <a:pt x="6979" y="6882"/>
                      </a:lnTo>
                      <a:lnTo>
                        <a:pt x="6982" y="6884"/>
                      </a:lnTo>
                      <a:lnTo>
                        <a:pt x="6983" y="6888"/>
                      </a:lnTo>
                      <a:lnTo>
                        <a:pt x="6983" y="6894"/>
                      </a:lnTo>
                      <a:lnTo>
                        <a:pt x="6982" y="6900"/>
                      </a:lnTo>
                      <a:lnTo>
                        <a:pt x="6979" y="6908"/>
                      </a:lnTo>
                      <a:lnTo>
                        <a:pt x="6975" y="6923"/>
                      </a:lnTo>
                      <a:lnTo>
                        <a:pt x="6971" y="6935"/>
                      </a:lnTo>
                      <a:lnTo>
                        <a:pt x="6967" y="6952"/>
                      </a:lnTo>
                      <a:lnTo>
                        <a:pt x="6966" y="6970"/>
                      </a:lnTo>
                      <a:lnTo>
                        <a:pt x="6965" y="6985"/>
                      </a:lnTo>
                      <a:lnTo>
                        <a:pt x="6966" y="7000"/>
                      </a:lnTo>
                      <a:lnTo>
                        <a:pt x="6967" y="7015"/>
                      </a:lnTo>
                      <a:lnTo>
                        <a:pt x="6970" y="7030"/>
                      </a:lnTo>
                      <a:lnTo>
                        <a:pt x="6976" y="7064"/>
                      </a:lnTo>
                      <a:lnTo>
                        <a:pt x="6977" y="7075"/>
                      </a:lnTo>
                      <a:lnTo>
                        <a:pt x="6977" y="7084"/>
                      </a:lnTo>
                      <a:lnTo>
                        <a:pt x="6974" y="7091"/>
                      </a:lnTo>
                      <a:lnTo>
                        <a:pt x="6971" y="7098"/>
                      </a:lnTo>
                      <a:lnTo>
                        <a:pt x="6962" y="7111"/>
                      </a:lnTo>
                      <a:lnTo>
                        <a:pt x="6958" y="7118"/>
                      </a:lnTo>
                      <a:lnTo>
                        <a:pt x="6953" y="7126"/>
                      </a:lnTo>
                      <a:lnTo>
                        <a:pt x="6948" y="7140"/>
                      </a:lnTo>
                      <a:lnTo>
                        <a:pt x="6944" y="7155"/>
                      </a:lnTo>
                      <a:lnTo>
                        <a:pt x="6941" y="7169"/>
                      </a:lnTo>
                      <a:lnTo>
                        <a:pt x="6939" y="7186"/>
                      </a:lnTo>
                      <a:lnTo>
                        <a:pt x="6937" y="7216"/>
                      </a:lnTo>
                      <a:lnTo>
                        <a:pt x="6936" y="7231"/>
                      </a:lnTo>
                      <a:lnTo>
                        <a:pt x="6934" y="7245"/>
                      </a:lnTo>
                      <a:lnTo>
                        <a:pt x="6931" y="7264"/>
                      </a:lnTo>
                      <a:lnTo>
                        <a:pt x="6925" y="7281"/>
                      </a:lnTo>
                      <a:lnTo>
                        <a:pt x="6920" y="7298"/>
                      </a:lnTo>
                      <a:lnTo>
                        <a:pt x="6913" y="7316"/>
                      </a:lnTo>
                      <a:lnTo>
                        <a:pt x="6899" y="7352"/>
                      </a:lnTo>
                      <a:lnTo>
                        <a:pt x="6884" y="7386"/>
                      </a:lnTo>
                      <a:lnTo>
                        <a:pt x="6869" y="7422"/>
                      </a:lnTo>
                      <a:lnTo>
                        <a:pt x="6862" y="7440"/>
                      </a:lnTo>
                      <a:lnTo>
                        <a:pt x="6856" y="7458"/>
                      </a:lnTo>
                      <a:lnTo>
                        <a:pt x="6851" y="7475"/>
                      </a:lnTo>
                      <a:lnTo>
                        <a:pt x="6847" y="7494"/>
                      </a:lnTo>
                      <a:lnTo>
                        <a:pt x="6844" y="7512"/>
                      </a:lnTo>
                      <a:lnTo>
                        <a:pt x="6843" y="7531"/>
                      </a:lnTo>
                      <a:lnTo>
                        <a:pt x="6843" y="7533"/>
                      </a:lnTo>
                      <a:lnTo>
                        <a:pt x="6844" y="7536"/>
                      </a:lnTo>
                      <a:lnTo>
                        <a:pt x="6848" y="7543"/>
                      </a:lnTo>
                      <a:lnTo>
                        <a:pt x="6855" y="7550"/>
                      </a:lnTo>
                      <a:lnTo>
                        <a:pt x="6863" y="7558"/>
                      </a:lnTo>
                      <a:lnTo>
                        <a:pt x="6884" y="7573"/>
                      </a:lnTo>
                      <a:lnTo>
                        <a:pt x="6908" y="7588"/>
                      </a:lnTo>
                      <a:lnTo>
                        <a:pt x="6931" y="7604"/>
                      </a:lnTo>
                      <a:lnTo>
                        <a:pt x="6940" y="7611"/>
                      </a:lnTo>
                      <a:lnTo>
                        <a:pt x="6949" y="7619"/>
                      </a:lnTo>
                      <a:lnTo>
                        <a:pt x="6956" y="7625"/>
                      </a:lnTo>
                      <a:lnTo>
                        <a:pt x="6960" y="7632"/>
                      </a:lnTo>
                      <a:lnTo>
                        <a:pt x="6961" y="7635"/>
                      </a:lnTo>
                      <a:lnTo>
                        <a:pt x="6961" y="7637"/>
                      </a:lnTo>
                      <a:lnTo>
                        <a:pt x="6961" y="7639"/>
                      </a:lnTo>
                      <a:lnTo>
                        <a:pt x="6959" y="7642"/>
                      </a:lnTo>
                      <a:lnTo>
                        <a:pt x="6950" y="7653"/>
                      </a:lnTo>
                      <a:lnTo>
                        <a:pt x="6946" y="7659"/>
                      </a:lnTo>
                      <a:lnTo>
                        <a:pt x="6941" y="7666"/>
                      </a:lnTo>
                      <a:lnTo>
                        <a:pt x="6935" y="7684"/>
                      </a:lnTo>
                      <a:lnTo>
                        <a:pt x="6933" y="7692"/>
                      </a:lnTo>
                      <a:lnTo>
                        <a:pt x="6928" y="7700"/>
                      </a:lnTo>
                      <a:lnTo>
                        <a:pt x="6920" y="7715"/>
                      </a:lnTo>
                      <a:lnTo>
                        <a:pt x="6911" y="7729"/>
                      </a:lnTo>
                      <a:lnTo>
                        <a:pt x="6903" y="7746"/>
                      </a:lnTo>
                      <a:lnTo>
                        <a:pt x="6899" y="7755"/>
                      </a:lnTo>
                      <a:lnTo>
                        <a:pt x="6899" y="7764"/>
                      </a:lnTo>
                      <a:lnTo>
                        <a:pt x="6900" y="7772"/>
                      </a:lnTo>
                      <a:lnTo>
                        <a:pt x="6903" y="7777"/>
                      </a:lnTo>
                      <a:lnTo>
                        <a:pt x="6909" y="7784"/>
                      </a:lnTo>
                      <a:lnTo>
                        <a:pt x="6914" y="7789"/>
                      </a:lnTo>
                      <a:lnTo>
                        <a:pt x="6921" y="7795"/>
                      </a:lnTo>
                      <a:lnTo>
                        <a:pt x="6927" y="7804"/>
                      </a:lnTo>
                      <a:lnTo>
                        <a:pt x="6931" y="7810"/>
                      </a:lnTo>
                      <a:lnTo>
                        <a:pt x="6935" y="7814"/>
                      </a:lnTo>
                      <a:lnTo>
                        <a:pt x="6939" y="7817"/>
                      </a:lnTo>
                      <a:lnTo>
                        <a:pt x="6942" y="7819"/>
                      </a:lnTo>
                      <a:lnTo>
                        <a:pt x="6951" y="7823"/>
                      </a:lnTo>
                      <a:lnTo>
                        <a:pt x="6960" y="7824"/>
                      </a:lnTo>
                      <a:lnTo>
                        <a:pt x="6969" y="7824"/>
                      </a:lnTo>
                      <a:lnTo>
                        <a:pt x="6978" y="7825"/>
                      </a:lnTo>
                      <a:lnTo>
                        <a:pt x="6988" y="7828"/>
                      </a:lnTo>
                      <a:lnTo>
                        <a:pt x="6993" y="7830"/>
                      </a:lnTo>
                      <a:lnTo>
                        <a:pt x="6999" y="7833"/>
                      </a:lnTo>
                      <a:lnTo>
                        <a:pt x="7000" y="7835"/>
                      </a:lnTo>
                      <a:lnTo>
                        <a:pt x="7001" y="7838"/>
                      </a:lnTo>
                      <a:lnTo>
                        <a:pt x="7002" y="7845"/>
                      </a:lnTo>
                      <a:lnTo>
                        <a:pt x="7002" y="7854"/>
                      </a:lnTo>
                      <a:lnTo>
                        <a:pt x="7001" y="7865"/>
                      </a:lnTo>
                      <a:lnTo>
                        <a:pt x="7001" y="7877"/>
                      </a:lnTo>
                      <a:lnTo>
                        <a:pt x="7000" y="7888"/>
                      </a:lnTo>
                      <a:lnTo>
                        <a:pt x="7001" y="7897"/>
                      </a:lnTo>
                      <a:lnTo>
                        <a:pt x="7002" y="7901"/>
                      </a:lnTo>
                      <a:lnTo>
                        <a:pt x="7004" y="7904"/>
                      </a:lnTo>
                      <a:lnTo>
                        <a:pt x="7010" y="7913"/>
                      </a:lnTo>
                      <a:lnTo>
                        <a:pt x="7017" y="7919"/>
                      </a:lnTo>
                      <a:lnTo>
                        <a:pt x="7025" y="7926"/>
                      </a:lnTo>
                      <a:lnTo>
                        <a:pt x="7034" y="7931"/>
                      </a:lnTo>
                      <a:lnTo>
                        <a:pt x="7042" y="7935"/>
                      </a:lnTo>
                      <a:lnTo>
                        <a:pt x="7050" y="7942"/>
                      </a:lnTo>
                      <a:lnTo>
                        <a:pt x="7057" y="7950"/>
                      </a:lnTo>
                      <a:lnTo>
                        <a:pt x="7063" y="7958"/>
                      </a:lnTo>
                      <a:lnTo>
                        <a:pt x="7069" y="7970"/>
                      </a:lnTo>
                      <a:lnTo>
                        <a:pt x="7077" y="7982"/>
                      </a:lnTo>
                      <a:lnTo>
                        <a:pt x="7085" y="7992"/>
                      </a:lnTo>
                      <a:lnTo>
                        <a:pt x="7094" y="8002"/>
                      </a:lnTo>
                      <a:lnTo>
                        <a:pt x="7098" y="8004"/>
                      </a:lnTo>
                      <a:lnTo>
                        <a:pt x="7104" y="8006"/>
                      </a:lnTo>
                      <a:lnTo>
                        <a:pt x="7122" y="8012"/>
                      </a:lnTo>
                      <a:lnTo>
                        <a:pt x="7138" y="8017"/>
                      </a:lnTo>
                      <a:lnTo>
                        <a:pt x="7143" y="8019"/>
                      </a:lnTo>
                      <a:lnTo>
                        <a:pt x="7145" y="8021"/>
                      </a:lnTo>
                      <a:lnTo>
                        <a:pt x="7145" y="8029"/>
                      </a:lnTo>
                      <a:lnTo>
                        <a:pt x="7144" y="8035"/>
                      </a:lnTo>
                      <a:lnTo>
                        <a:pt x="7141" y="8049"/>
                      </a:lnTo>
                      <a:lnTo>
                        <a:pt x="7140" y="8057"/>
                      </a:lnTo>
                      <a:lnTo>
                        <a:pt x="7140" y="8065"/>
                      </a:lnTo>
                      <a:lnTo>
                        <a:pt x="7142" y="8073"/>
                      </a:lnTo>
                      <a:lnTo>
                        <a:pt x="7148" y="8083"/>
                      </a:lnTo>
                      <a:lnTo>
                        <a:pt x="7150" y="8085"/>
                      </a:lnTo>
                      <a:lnTo>
                        <a:pt x="7153" y="8087"/>
                      </a:lnTo>
                      <a:lnTo>
                        <a:pt x="7157" y="8090"/>
                      </a:lnTo>
                      <a:lnTo>
                        <a:pt x="7162" y="8091"/>
                      </a:lnTo>
                      <a:lnTo>
                        <a:pt x="7172" y="8092"/>
                      </a:lnTo>
                      <a:lnTo>
                        <a:pt x="7183" y="8091"/>
                      </a:lnTo>
                      <a:lnTo>
                        <a:pt x="7194" y="8090"/>
                      </a:lnTo>
                      <a:lnTo>
                        <a:pt x="7205" y="8087"/>
                      </a:lnTo>
                      <a:lnTo>
                        <a:pt x="7222" y="8084"/>
                      </a:lnTo>
                      <a:lnTo>
                        <a:pt x="7250" y="8078"/>
                      </a:lnTo>
                      <a:lnTo>
                        <a:pt x="7259" y="8077"/>
                      </a:lnTo>
                      <a:lnTo>
                        <a:pt x="7268" y="8077"/>
                      </a:lnTo>
                      <a:lnTo>
                        <a:pt x="7271" y="8078"/>
                      </a:lnTo>
                      <a:lnTo>
                        <a:pt x="7273" y="8080"/>
                      </a:lnTo>
                      <a:lnTo>
                        <a:pt x="7276" y="8083"/>
                      </a:lnTo>
                      <a:lnTo>
                        <a:pt x="7277" y="8086"/>
                      </a:lnTo>
                      <a:lnTo>
                        <a:pt x="7277" y="8091"/>
                      </a:lnTo>
                      <a:lnTo>
                        <a:pt x="7277" y="8097"/>
                      </a:lnTo>
                      <a:lnTo>
                        <a:pt x="7272" y="8111"/>
                      </a:lnTo>
                      <a:lnTo>
                        <a:pt x="7269" y="8124"/>
                      </a:lnTo>
                      <a:lnTo>
                        <a:pt x="7267" y="8134"/>
                      </a:lnTo>
                      <a:lnTo>
                        <a:pt x="7266" y="8139"/>
                      </a:lnTo>
                      <a:lnTo>
                        <a:pt x="7264" y="8143"/>
                      </a:lnTo>
                      <a:lnTo>
                        <a:pt x="7261" y="8145"/>
                      </a:lnTo>
                      <a:lnTo>
                        <a:pt x="7258" y="8145"/>
                      </a:lnTo>
                      <a:lnTo>
                        <a:pt x="7242" y="8146"/>
                      </a:lnTo>
                      <a:lnTo>
                        <a:pt x="7213" y="8149"/>
                      </a:lnTo>
                      <a:lnTo>
                        <a:pt x="7186" y="8152"/>
                      </a:lnTo>
                      <a:lnTo>
                        <a:pt x="7172" y="8156"/>
                      </a:lnTo>
                      <a:lnTo>
                        <a:pt x="7159" y="8159"/>
                      </a:lnTo>
                      <a:lnTo>
                        <a:pt x="7148" y="8164"/>
                      </a:lnTo>
                      <a:lnTo>
                        <a:pt x="7136" y="8172"/>
                      </a:lnTo>
                      <a:lnTo>
                        <a:pt x="7129" y="8174"/>
                      </a:lnTo>
                      <a:lnTo>
                        <a:pt x="7120" y="8176"/>
                      </a:lnTo>
                      <a:lnTo>
                        <a:pt x="7111" y="8176"/>
                      </a:lnTo>
                      <a:lnTo>
                        <a:pt x="7100" y="8175"/>
                      </a:lnTo>
                      <a:lnTo>
                        <a:pt x="7088" y="8173"/>
                      </a:lnTo>
                      <a:lnTo>
                        <a:pt x="7075" y="8170"/>
                      </a:lnTo>
                      <a:lnTo>
                        <a:pt x="7049" y="8162"/>
                      </a:lnTo>
                      <a:lnTo>
                        <a:pt x="7025" y="8154"/>
                      </a:lnTo>
                      <a:lnTo>
                        <a:pt x="7004" y="8146"/>
                      </a:lnTo>
                      <a:lnTo>
                        <a:pt x="6990" y="8139"/>
                      </a:lnTo>
                      <a:lnTo>
                        <a:pt x="6986" y="8136"/>
                      </a:lnTo>
                      <a:lnTo>
                        <a:pt x="6985" y="8143"/>
                      </a:lnTo>
                      <a:lnTo>
                        <a:pt x="6985" y="8148"/>
                      </a:lnTo>
                      <a:lnTo>
                        <a:pt x="6985" y="8151"/>
                      </a:lnTo>
                      <a:lnTo>
                        <a:pt x="6985" y="8156"/>
                      </a:lnTo>
                      <a:lnTo>
                        <a:pt x="6984" y="8158"/>
                      </a:lnTo>
                      <a:lnTo>
                        <a:pt x="6980" y="8160"/>
                      </a:lnTo>
                      <a:lnTo>
                        <a:pt x="6975" y="8161"/>
                      </a:lnTo>
                      <a:lnTo>
                        <a:pt x="6965" y="8162"/>
                      </a:lnTo>
                      <a:lnTo>
                        <a:pt x="6950" y="8162"/>
                      </a:lnTo>
                      <a:lnTo>
                        <a:pt x="6935" y="8161"/>
                      </a:lnTo>
                      <a:lnTo>
                        <a:pt x="6903" y="8158"/>
                      </a:lnTo>
                      <a:lnTo>
                        <a:pt x="6888" y="8156"/>
                      </a:lnTo>
                      <a:lnTo>
                        <a:pt x="6873" y="8156"/>
                      </a:lnTo>
                      <a:lnTo>
                        <a:pt x="6858" y="8157"/>
                      </a:lnTo>
                      <a:lnTo>
                        <a:pt x="6844" y="8160"/>
                      </a:lnTo>
                      <a:lnTo>
                        <a:pt x="6836" y="8163"/>
                      </a:lnTo>
                      <a:lnTo>
                        <a:pt x="6829" y="8168"/>
                      </a:lnTo>
                      <a:lnTo>
                        <a:pt x="6821" y="8173"/>
                      </a:lnTo>
                      <a:lnTo>
                        <a:pt x="6814" y="8180"/>
                      </a:lnTo>
                      <a:lnTo>
                        <a:pt x="6800" y="8194"/>
                      </a:lnTo>
                      <a:lnTo>
                        <a:pt x="6786" y="8208"/>
                      </a:lnTo>
                      <a:lnTo>
                        <a:pt x="6772" y="8222"/>
                      </a:lnTo>
                      <a:lnTo>
                        <a:pt x="6765" y="8228"/>
                      </a:lnTo>
                      <a:lnTo>
                        <a:pt x="6758" y="8233"/>
                      </a:lnTo>
                      <a:lnTo>
                        <a:pt x="6750" y="8237"/>
                      </a:lnTo>
                      <a:lnTo>
                        <a:pt x="6743" y="8240"/>
                      </a:lnTo>
                      <a:lnTo>
                        <a:pt x="6734" y="8241"/>
                      </a:lnTo>
                      <a:lnTo>
                        <a:pt x="6727" y="8240"/>
                      </a:lnTo>
                      <a:lnTo>
                        <a:pt x="6714" y="8238"/>
                      </a:lnTo>
                      <a:lnTo>
                        <a:pt x="6701" y="8237"/>
                      </a:lnTo>
                      <a:lnTo>
                        <a:pt x="6688" y="8237"/>
                      </a:lnTo>
                      <a:lnTo>
                        <a:pt x="6675" y="8237"/>
                      </a:lnTo>
                      <a:lnTo>
                        <a:pt x="6648" y="8238"/>
                      </a:lnTo>
                      <a:lnTo>
                        <a:pt x="6621" y="8243"/>
                      </a:lnTo>
                      <a:lnTo>
                        <a:pt x="6567" y="8249"/>
                      </a:lnTo>
                      <a:lnTo>
                        <a:pt x="6541" y="8252"/>
                      </a:lnTo>
                      <a:lnTo>
                        <a:pt x="6515" y="8253"/>
                      </a:lnTo>
                      <a:lnTo>
                        <a:pt x="6490" y="8251"/>
                      </a:lnTo>
                      <a:lnTo>
                        <a:pt x="6466" y="8247"/>
                      </a:lnTo>
                      <a:lnTo>
                        <a:pt x="6442" y="8241"/>
                      </a:lnTo>
                      <a:lnTo>
                        <a:pt x="6418" y="8234"/>
                      </a:lnTo>
                      <a:lnTo>
                        <a:pt x="6396" y="8226"/>
                      </a:lnTo>
                      <a:lnTo>
                        <a:pt x="6372" y="8218"/>
                      </a:lnTo>
                      <a:lnTo>
                        <a:pt x="6326" y="8200"/>
                      </a:lnTo>
                      <a:lnTo>
                        <a:pt x="6321" y="8196"/>
                      </a:lnTo>
                      <a:lnTo>
                        <a:pt x="6314" y="8192"/>
                      </a:lnTo>
                      <a:lnTo>
                        <a:pt x="6309" y="8184"/>
                      </a:lnTo>
                      <a:lnTo>
                        <a:pt x="6303" y="8175"/>
                      </a:lnTo>
                      <a:lnTo>
                        <a:pt x="6299" y="8165"/>
                      </a:lnTo>
                      <a:lnTo>
                        <a:pt x="6295" y="8156"/>
                      </a:lnTo>
                      <a:lnTo>
                        <a:pt x="6290" y="8145"/>
                      </a:lnTo>
                      <a:lnTo>
                        <a:pt x="6288" y="8134"/>
                      </a:lnTo>
                      <a:lnTo>
                        <a:pt x="6285" y="8122"/>
                      </a:lnTo>
                      <a:lnTo>
                        <a:pt x="6284" y="8111"/>
                      </a:lnTo>
                      <a:lnTo>
                        <a:pt x="6283" y="8101"/>
                      </a:lnTo>
                      <a:lnTo>
                        <a:pt x="6283" y="8093"/>
                      </a:lnTo>
                      <a:lnTo>
                        <a:pt x="6284" y="8084"/>
                      </a:lnTo>
                      <a:lnTo>
                        <a:pt x="6286" y="8079"/>
                      </a:lnTo>
                      <a:lnTo>
                        <a:pt x="6289" y="8073"/>
                      </a:lnTo>
                      <a:lnTo>
                        <a:pt x="6292" y="8072"/>
                      </a:lnTo>
                      <a:lnTo>
                        <a:pt x="6294" y="8071"/>
                      </a:lnTo>
                      <a:lnTo>
                        <a:pt x="6297" y="8070"/>
                      </a:lnTo>
                      <a:lnTo>
                        <a:pt x="6300" y="8068"/>
                      </a:lnTo>
                      <a:lnTo>
                        <a:pt x="6308" y="8061"/>
                      </a:lnTo>
                      <a:lnTo>
                        <a:pt x="6315" y="8053"/>
                      </a:lnTo>
                      <a:lnTo>
                        <a:pt x="6324" y="8043"/>
                      </a:lnTo>
                      <a:lnTo>
                        <a:pt x="6338" y="8022"/>
                      </a:lnTo>
                      <a:lnTo>
                        <a:pt x="6347" y="8007"/>
                      </a:lnTo>
                      <a:lnTo>
                        <a:pt x="6349" y="8002"/>
                      </a:lnTo>
                      <a:lnTo>
                        <a:pt x="6349" y="7996"/>
                      </a:lnTo>
                      <a:lnTo>
                        <a:pt x="6347" y="7991"/>
                      </a:lnTo>
                      <a:lnTo>
                        <a:pt x="6345" y="7986"/>
                      </a:lnTo>
                      <a:lnTo>
                        <a:pt x="6340" y="7982"/>
                      </a:lnTo>
                      <a:lnTo>
                        <a:pt x="6336" y="7978"/>
                      </a:lnTo>
                      <a:lnTo>
                        <a:pt x="6331" y="7975"/>
                      </a:lnTo>
                      <a:lnTo>
                        <a:pt x="6324" y="7971"/>
                      </a:lnTo>
                      <a:lnTo>
                        <a:pt x="6311" y="7966"/>
                      </a:lnTo>
                      <a:lnTo>
                        <a:pt x="6297" y="7961"/>
                      </a:lnTo>
                      <a:lnTo>
                        <a:pt x="6285" y="7959"/>
                      </a:lnTo>
                      <a:lnTo>
                        <a:pt x="6274" y="7959"/>
                      </a:lnTo>
                      <a:lnTo>
                        <a:pt x="6254" y="7958"/>
                      </a:lnTo>
                      <a:lnTo>
                        <a:pt x="6220" y="7957"/>
                      </a:lnTo>
                      <a:lnTo>
                        <a:pt x="6204" y="7957"/>
                      </a:lnTo>
                      <a:lnTo>
                        <a:pt x="6190" y="7957"/>
                      </a:lnTo>
                      <a:lnTo>
                        <a:pt x="6184" y="7958"/>
                      </a:lnTo>
                      <a:lnTo>
                        <a:pt x="6180" y="7959"/>
                      </a:lnTo>
                      <a:lnTo>
                        <a:pt x="6178" y="7961"/>
                      </a:lnTo>
                      <a:lnTo>
                        <a:pt x="6177" y="7964"/>
                      </a:lnTo>
                      <a:lnTo>
                        <a:pt x="6177" y="7968"/>
                      </a:lnTo>
                      <a:lnTo>
                        <a:pt x="6177" y="7971"/>
                      </a:lnTo>
                      <a:lnTo>
                        <a:pt x="6175" y="7976"/>
                      </a:lnTo>
                      <a:lnTo>
                        <a:pt x="6173" y="7978"/>
                      </a:lnTo>
                      <a:lnTo>
                        <a:pt x="6168" y="7983"/>
                      </a:lnTo>
                      <a:lnTo>
                        <a:pt x="6161" y="7986"/>
                      </a:lnTo>
                      <a:lnTo>
                        <a:pt x="6154" y="7989"/>
                      </a:lnTo>
                      <a:lnTo>
                        <a:pt x="6145" y="7991"/>
                      </a:lnTo>
                      <a:lnTo>
                        <a:pt x="6128" y="7993"/>
                      </a:lnTo>
                      <a:lnTo>
                        <a:pt x="6104" y="7998"/>
                      </a:lnTo>
                      <a:lnTo>
                        <a:pt x="6072" y="8006"/>
                      </a:lnTo>
                      <a:lnTo>
                        <a:pt x="6037" y="8017"/>
                      </a:lnTo>
                      <a:lnTo>
                        <a:pt x="6017" y="8023"/>
                      </a:lnTo>
                      <a:lnTo>
                        <a:pt x="5999" y="8031"/>
                      </a:lnTo>
                      <a:lnTo>
                        <a:pt x="5981" y="8039"/>
                      </a:lnTo>
                      <a:lnTo>
                        <a:pt x="5965" y="8047"/>
                      </a:lnTo>
                      <a:lnTo>
                        <a:pt x="5950" y="8056"/>
                      </a:lnTo>
                      <a:lnTo>
                        <a:pt x="5937" y="8067"/>
                      </a:lnTo>
                      <a:lnTo>
                        <a:pt x="5931" y="8072"/>
                      </a:lnTo>
                      <a:lnTo>
                        <a:pt x="5927" y="8078"/>
                      </a:lnTo>
                      <a:lnTo>
                        <a:pt x="5923" y="8084"/>
                      </a:lnTo>
                      <a:lnTo>
                        <a:pt x="5919" y="8090"/>
                      </a:lnTo>
                      <a:lnTo>
                        <a:pt x="5917" y="8096"/>
                      </a:lnTo>
                      <a:lnTo>
                        <a:pt x="5915" y="8103"/>
                      </a:lnTo>
                      <a:lnTo>
                        <a:pt x="5915" y="8110"/>
                      </a:lnTo>
                      <a:lnTo>
                        <a:pt x="5915" y="8117"/>
                      </a:lnTo>
                      <a:lnTo>
                        <a:pt x="5920" y="8141"/>
                      </a:lnTo>
                      <a:lnTo>
                        <a:pt x="5927" y="8164"/>
                      </a:lnTo>
                      <a:lnTo>
                        <a:pt x="5936" y="8189"/>
                      </a:lnTo>
                      <a:lnTo>
                        <a:pt x="5947" y="8213"/>
                      </a:lnTo>
                      <a:lnTo>
                        <a:pt x="5958" y="8237"/>
                      </a:lnTo>
                      <a:lnTo>
                        <a:pt x="5973" y="8259"/>
                      </a:lnTo>
                      <a:lnTo>
                        <a:pt x="5988" y="8278"/>
                      </a:lnTo>
                      <a:lnTo>
                        <a:pt x="5995" y="8288"/>
                      </a:lnTo>
                      <a:lnTo>
                        <a:pt x="6004" y="8296"/>
                      </a:lnTo>
                      <a:lnTo>
                        <a:pt x="6020" y="8312"/>
                      </a:lnTo>
                      <a:lnTo>
                        <a:pt x="6030" y="8322"/>
                      </a:lnTo>
                      <a:lnTo>
                        <a:pt x="6040" y="8333"/>
                      </a:lnTo>
                      <a:lnTo>
                        <a:pt x="6049" y="8343"/>
                      </a:lnTo>
                      <a:lnTo>
                        <a:pt x="6055" y="8355"/>
                      </a:lnTo>
                      <a:lnTo>
                        <a:pt x="6059" y="8366"/>
                      </a:lnTo>
                      <a:lnTo>
                        <a:pt x="6060" y="8371"/>
                      </a:lnTo>
                      <a:lnTo>
                        <a:pt x="6062" y="8376"/>
                      </a:lnTo>
                      <a:lnTo>
                        <a:pt x="6060" y="8383"/>
                      </a:lnTo>
                      <a:lnTo>
                        <a:pt x="6057" y="8392"/>
                      </a:lnTo>
                      <a:lnTo>
                        <a:pt x="6054" y="8403"/>
                      </a:lnTo>
                      <a:lnTo>
                        <a:pt x="6049" y="8414"/>
                      </a:lnTo>
                      <a:lnTo>
                        <a:pt x="6043" y="8424"/>
                      </a:lnTo>
                      <a:lnTo>
                        <a:pt x="6038" y="8432"/>
                      </a:lnTo>
                      <a:lnTo>
                        <a:pt x="6031" y="8439"/>
                      </a:lnTo>
                      <a:lnTo>
                        <a:pt x="6028" y="8441"/>
                      </a:lnTo>
                      <a:lnTo>
                        <a:pt x="6025" y="8441"/>
                      </a:lnTo>
                      <a:lnTo>
                        <a:pt x="6009" y="8440"/>
                      </a:lnTo>
                      <a:lnTo>
                        <a:pt x="6004" y="8439"/>
                      </a:lnTo>
                      <a:lnTo>
                        <a:pt x="5998" y="8437"/>
                      </a:lnTo>
                      <a:lnTo>
                        <a:pt x="5993" y="8435"/>
                      </a:lnTo>
                      <a:lnTo>
                        <a:pt x="5988" y="8431"/>
                      </a:lnTo>
                      <a:lnTo>
                        <a:pt x="5981" y="8424"/>
                      </a:lnTo>
                      <a:lnTo>
                        <a:pt x="5975" y="8416"/>
                      </a:lnTo>
                      <a:lnTo>
                        <a:pt x="5970" y="8405"/>
                      </a:lnTo>
                      <a:lnTo>
                        <a:pt x="5968" y="8394"/>
                      </a:lnTo>
                      <a:lnTo>
                        <a:pt x="5965" y="8384"/>
                      </a:lnTo>
                      <a:lnTo>
                        <a:pt x="5962" y="8359"/>
                      </a:lnTo>
                      <a:lnTo>
                        <a:pt x="5957" y="8333"/>
                      </a:lnTo>
                      <a:lnTo>
                        <a:pt x="5954" y="8321"/>
                      </a:lnTo>
                      <a:lnTo>
                        <a:pt x="5950" y="8309"/>
                      </a:lnTo>
                      <a:lnTo>
                        <a:pt x="5944" y="8298"/>
                      </a:lnTo>
                      <a:lnTo>
                        <a:pt x="5937" y="8287"/>
                      </a:lnTo>
                      <a:lnTo>
                        <a:pt x="5910" y="8259"/>
                      </a:lnTo>
                      <a:lnTo>
                        <a:pt x="5875" y="8225"/>
                      </a:lnTo>
                      <a:lnTo>
                        <a:pt x="5856" y="8209"/>
                      </a:lnTo>
                      <a:lnTo>
                        <a:pt x="5838" y="8194"/>
                      </a:lnTo>
                      <a:lnTo>
                        <a:pt x="5820" y="8182"/>
                      </a:lnTo>
                      <a:lnTo>
                        <a:pt x="5804" y="8172"/>
                      </a:lnTo>
                      <a:lnTo>
                        <a:pt x="5791" y="8167"/>
                      </a:lnTo>
                      <a:lnTo>
                        <a:pt x="5779" y="8161"/>
                      </a:lnTo>
                      <a:lnTo>
                        <a:pt x="5769" y="8158"/>
                      </a:lnTo>
                      <a:lnTo>
                        <a:pt x="5758" y="8156"/>
                      </a:lnTo>
                      <a:lnTo>
                        <a:pt x="5749" y="8155"/>
                      </a:lnTo>
                      <a:lnTo>
                        <a:pt x="5739" y="8155"/>
                      </a:lnTo>
                      <a:lnTo>
                        <a:pt x="5731" y="8156"/>
                      </a:lnTo>
                      <a:lnTo>
                        <a:pt x="5723" y="8158"/>
                      </a:lnTo>
                      <a:lnTo>
                        <a:pt x="5714" y="8161"/>
                      </a:lnTo>
                      <a:lnTo>
                        <a:pt x="5707" y="8165"/>
                      </a:lnTo>
                      <a:lnTo>
                        <a:pt x="5690" y="8175"/>
                      </a:lnTo>
                      <a:lnTo>
                        <a:pt x="5672" y="8187"/>
                      </a:lnTo>
                      <a:lnTo>
                        <a:pt x="5651" y="8202"/>
                      </a:lnTo>
                      <a:lnTo>
                        <a:pt x="5633" y="8216"/>
                      </a:lnTo>
                      <a:lnTo>
                        <a:pt x="5623" y="8227"/>
                      </a:lnTo>
                      <a:lnTo>
                        <a:pt x="5620" y="8232"/>
                      </a:lnTo>
                      <a:lnTo>
                        <a:pt x="5618" y="8235"/>
                      </a:lnTo>
                      <a:lnTo>
                        <a:pt x="5618" y="8238"/>
                      </a:lnTo>
                      <a:lnTo>
                        <a:pt x="5618" y="8241"/>
                      </a:lnTo>
                      <a:lnTo>
                        <a:pt x="5621" y="8249"/>
                      </a:lnTo>
                      <a:lnTo>
                        <a:pt x="5625" y="8258"/>
                      </a:lnTo>
                      <a:lnTo>
                        <a:pt x="5626" y="8263"/>
                      </a:lnTo>
                      <a:lnTo>
                        <a:pt x="5629" y="8271"/>
                      </a:lnTo>
                      <a:lnTo>
                        <a:pt x="5630" y="8278"/>
                      </a:lnTo>
                      <a:lnTo>
                        <a:pt x="5630" y="8287"/>
                      </a:lnTo>
                      <a:lnTo>
                        <a:pt x="5630" y="8296"/>
                      </a:lnTo>
                      <a:lnTo>
                        <a:pt x="5629" y="8302"/>
                      </a:lnTo>
                      <a:lnTo>
                        <a:pt x="5626" y="8308"/>
                      </a:lnTo>
                      <a:lnTo>
                        <a:pt x="5623" y="8312"/>
                      </a:lnTo>
                      <a:lnTo>
                        <a:pt x="5619" y="8315"/>
                      </a:lnTo>
                      <a:lnTo>
                        <a:pt x="5615" y="8317"/>
                      </a:lnTo>
                      <a:lnTo>
                        <a:pt x="5610" y="8320"/>
                      </a:lnTo>
                      <a:lnTo>
                        <a:pt x="5605" y="8321"/>
                      </a:lnTo>
                      <a:lnTo>
                        <a:pt x="5594" y="8321"/>
                      </a:lnTo>
                      <a:lnTo>
                        <a:pt x="5582" y="8320"/>
                      </a:lnTo>
                      <a:lnTo>
                        <a:pt x="5570" y="8315"/>
                      </a:lnTo>
                      <a:lnTo>
                        <a:pt x="5559" y="8311"/>
                      </a:lnTo>
                      <a:lnTo>
                        <a:pt x="5554" y="8307"/>
                      </a:lnTo>
                      <a:lnTo>
                        <a:pt x="5548" y="8301"/>
                      </a:lnTo>
                      <a:lnTo>
                        <a:pt x="5538" y="8284"/>
                      </a:lnTo>
                      <a:lnTo>
                        <a:pt x="5526" y="8266"/>
                      </a:lnTo>
                      <a:lnTo>
                        <a:pt x="5519" y="8259"/>
                      </a:lnTo>
                      <a:lnTo>
                        <a:pt x="5513" y="8252"/>
                      </a:lnTo>
                      <a:lnTo>
                        <a:pt x="5497" y="8240"/>
                      </a:lnTo>
                      <a:lnTo>
                        <a:pt x="5488" y="8232"/>
                      </a:lnTo>
                      <a:lnTo>
                        <a:pt x="5477" y="8221"/>
                      </a:lnTo>
                      <a:lnTo>
                        <a:pt x="5467" y="8211"/>
                      </a:lnTo>
                      <a:lnTo>
                        <a:pt x="5460" y="8201"/>
                      </a:lnTo>
                      <a:lnTo>
                        <a:pt x="5457" y="8197"/>
                      </a:lnTo>
                      <a:lnTo>
                        <a:pt x="5456" y="8193"/>
                      </a:lnTo>
                      <a:lnTo>
                        <a:pt x="5456" y="8189"/>
                      </a:lnTo>
                      <a:lnTo>
                        <a:pt x="5457" y="8186"/>
                      </a:lnTo>
                      <a:lnTo>
                        <a:pt x="5464" y="8173"/>
                      </a:lnTo>
                      <a:lnTo>
                        <a:pt x="5469" y="8161"/>
                      </a:lnTo>
                      <a:lnTo>
                        <a:pt x="5471" y="8151"/>
                      </a:lnTo>
                      <a:lnTo>
                        <a:pt x="5472" y="8143"/>
                      </a:lnTo>
                      <a:lnTo>
                        <a:pt x="5472" y="8137"/>
                      </a:lnTo>
                      <a:lnTo>
                        <a:pt x="5469" y="8132"/>
                      </a:lnTo>
                      <a:lnTo>
                        <a:pt x="5466" y="8129"/>
                      </a:lnTo>
                      <a:lnTo>
                        <a:pt x="5462" y="8128"/>
                      </a:lnTo>
                      <a:lnTo>
                        <a:pt x="5456" y="8128"/>
                      </a:lnTo>
                      <a:lnTo>
                        <a:pt x="5450" y="8130"/>
                      </a:lnTo>
                      <a:lnTo>
                        <a:pt x="5444" y="8133"/>
                      </a:lnTo>
                      <a:lnTo>
                        <a:pt x="5438" y="8137"/>
                      </a:lnTo>
                      <a:lnTo>
                        <a:pt x="5430" y="8145"/>
                      </a:lnTo>
                      <a:lnTo>
                        <a:pt x="5425" y="8152"/>
                      </a:lnTo>
                      <a:lnTo>
                        <a:pt x="5418" y="8162"/>
                      </a:lnTo>
                      <a:lnTo>
                        <a:pt x="5413" y="8174"/>
                      </a:lnTo>
                      <a:lnTo>
                        <a:pt x="5408" y="8184"/>
                      </a:lnTo>
                      <a:lnTo>
                        <a:pt x="5402" y="8194"/>
                      </a:lnTo>
                      <a:lnTo>
                        <a:pt x="5394" y="8202"/>
                      </a:lnTo>
                      <a:lnTo>
                        <a:pt x="5386" y="8209"/>
                      </a:lnTo>
                      <a:lnTo>
                        <a:pt x="5377" y="8214"/>
                      </a:lnTo>
                      <a:lnTo>
                        <a:pt x="5367" y="8219"/>
                      </a:lnTo>
                      <a:lnTo>
                        <a:pt x="5359" y="8222"/>
                      </a:lnTo>
                      <a:lnTo>
                        <a:pt x="5350" y="8223"/>
                      </a:lnTo>
                      <a:lnTo>
                        <a:pt x="5341" y="8223"/>
                      </a:lnTo>
                      <a:lnTo>
                        <a:pt x="5334" y="8221"/>
                      </a:lnTo>
                      <a:lnTo>
                        <a:pt x="5328" y="8218"/>
                      </a:lnTo>
                      <a:lnTo>
                        <a:pt x="5323" y="8212"/>
                      </a:lnTo>
                      <a:lnTo>
                        <a:pt x="5319" y="8205"/>
                      </a:lnTo>
                      <a:lnTo>
                        <a:pt x="5318" y="8195"/>
                      </a:lnTo>
                      <a:lnTo>
                        <a:pt x="5319" y="8183"/>
                      </a:lnTo>
                      <a:lnTo>
                        <a:pt x="5324" y="8170"/>
                      </a:lnTo>
                      <a:lnTo>
                        <a:pt x="5326" y="8165"/>
                      </a:lnTo>
                      <a:lnTo>
                        <a:pt x="5328" y="8162"/>
                      </a:lnTo>
                      <a:lnTo>
                        <a:pt x="5335" y="8155"/>
                      </a:lnTo>
                      <a:lnTo>
                        <a:pt x="5342" y="8148"/>
                      </a:lnTo>
                      <a:lnTo>
                        <a:pt x="5352" y="8141"/>
                      </a:lnTo>
                      <a:lnTo>
                        <a:pt x="5361" y="8134"/>
                      </a:lnTo>
                      <a:lnTo>
                        <a:pt x="5369" y="8126"/>
                      </a:lnTo>
                      <a:lnTo>
                        <a:pt x="5377" y="8119"/>
                      </a:lnTo>
                      <a:lnTo>
                        <a:pt x="5382" y="8110"/>
                      </a:lnTo>
                      <a:lnTo>
                        <a:pt x="5383" y="8107"/>
                      </a:lnTo>
                      <a:lnTo>
                        <a:pt x="5383" y="8104"/>
                      </a:lnTo>
                      <a:lnTo>
                        <a:pt x="5382" y="8099"/>
                      </a:lnTo>
                      <a:lnTo>
                        <a:pt x="5380" y="8095"/>
                      </a:lnTo>
                      <a:lnTo>
                        <a:pt x="5375" y="8085"/>
                      </a:lnTo>
                      <a:lnTo>
                        <a:pt x="5368" y="8074"/>
                      </a:lnTo>
                      <a:lnTo>
                        <a:pt x="5353" y="8053"/>
                      </a:lnTo>
                      <a:lnTo>
                        <a:pt x="5348" y="8043"/>
                      </a:lnTo>
                      <a:lnTo>
                        <a:pt x="5344" y="8034"/>
                      </a:lnTo>
                      <a:lnTo>
                        <a:pt x="5342" y="8027"/>
                      </a:lnTo>
                      <a:lnTo>
                        <a:pt x="5338" y="8015"/>
                      </a:lnTo>
                      <a:lnTo>
                        <a:pt x="5332" y="7999"/>
                      </a:lnTo>
                      <a:lnTo>
                        <a:pt x="5326" y="7985"/>
                      </a:lnTo>
                      <a:lnTo>
                        <a:pt x="5322" y="7980"/>
                      </a:lnTo>
                      <a:lnTo>
                        <a:pt x="5318" y="7975"/>
                      </a:lnTo>
                      <a:lnTo>
                        <a:pt x="5314" y="7969"/>
                      </a:lnTo>
                      <a:lnTo>
                        <a:pt x="5310" y="7967"/>
                      </a:lnTo>
                      <a:lnTo>
                        <a:pt x="5305" y="7966"/>
                      </a:lnTo>
                      <a:lnTo>
                        <a:pt x="5301" y="7966"/>
                      </a:lnTo>
                      <a:lnTo>
                        <a:pt x="5297" y="7969"/>
                      </a:lnTo>
                      <a:lnTo>
                        <a:pt x="5292" y="7975"/>
                      </a:lnTo>
                      <a:lnTo>
                        <a:pt x="5276" y="7998"/>
                      </a:lnTo>
                      <a:lnTo>
                        <a:pt x="5260" y="8021"/>
                      </a:lnTo>
                      <a:lnTo>
                        <a:pt x="5245" y="8044"/>
                      </a:lnTo>
                      <a:lnTo>
                        <a:pt x="5230" y="8068"/>
                      </a:lnTo>
                      <a:lnTo>
                        <a:pt x="5223" y="8080"/>
                      </a:lnTo>
                      <a:lnTo>
                        <a:pt x="5214" y="8088"/>
                      </a:lnTo>
                      <a:lnTo>
                        <a:pt x="5206" y="8096"/>
                      </a:lnTo>
                      <a:lnTo>
                        <a:pt x="5195" y="8101"/>
                      </a:lnTo>
                      <a:lnTo>
                        <a:pt x="5184" y="8106"/>
                      </a:lnTo>
                      <a:lnTo>
                        <a:pt x="5173" y="8109"/>
                      </a:lnTo>
                      <a:lnTo>
                        <a:pt x="5161" y="8111"/>
                      </a:lnTo>
                      <a:lnTo>
                        <a:pt x="5148" y="8112"/>
                      </a:lnTo>
                      <a:lnTo>
                        <a:pt x="5123" y="8114"/>
                      </a:lnTo>
                      <a:lnTo>
                        <a:pt x="5097" y="8116"/>
                      </a:lnTo>
                      <a:lnTo>
                        <a:pt x="5085" y="8118"/>
                      </a:lnTo>
                      <a:lnTo>
                        <a:pt x="5073" y="8120"/>
                      </a:lnTo>
                      <a:lnTo>
                        <a:pt x="5061" y="8123"/>
                      </a:lnTo>
                      <a:lnTo>
                        <a:pt x="5050" y="8126"/>
                      </a:lnTo>
                      <a:lnTo>
                        <a:pt x="5025" y="8137"/>
                      </a:lnTo>
                      <a:lnTo>
                        <a:pt x="5018" y="8142"/>
                      </a:lnTo>
                      <a:lnTo>
                        <a:pt x="5012" y="8146"/>
                      </a:lnTo>
                      <a:lnTo>
                        <a:pt x="5011" y="8148"/>
                      </a:lnTo>
                      <a:lnTo>
                        <a:pt x="5010" y="8151"/>
                      </a:lnTo>
                      <a:lnTo>
                        <a:pt x="5011" y="8158"/>
                      </a:lnTo>
                      <a:lnTo>
                        <a:pt x="5014" y="8168"/>
                      </a:lnTo>
                      <a:lnTo>
                        <a:pt x="5018" y="8182"/>
                      </a:lnTo>
                      <a:lnTo>
                        <a:pt x="5018" y="8184"/>
                      </a:lnTo>
                      <a:lnTo>
                        <a:pt x="5017" y="8187"/>
                      </a:lnTo>
                      <a:lnTo>
                        <a:pt x="5011" y="8195"/>
                      </a:lnTo>
                      <a:lnTo>
                        <a:pt x="5004" y="8203"/>
                      </a:lnTo>
                      <a:lnTo>
                        <a:pt x="4994" y="8212"/>
                      </a:lnTo>
                      <a:lnTo>
                        <a:pt x="4973" y="8227"/>
                      </a:lnTo>
                      <a:lnTo>
                        <a:pt x="4960" y="8238"/>
                      </a:lnTo>
                      <a:lnTo>
                        <a:pt x="4948" y="8249"/>
                      </a:lnTo>
                      <a:lnTo>
                        <a:pt x="4939" y="8261"/>
                      </a:lnTo>
                      <a:lnTo>
                        <a:pt x="4928" y="8272"/>
                      </a:lnTo>
                      <a:lnTo>
                        <a:pt x="4922" y="8276"/>
                      </a:lnTo>
                      <a:lnTo>
                        <a:pt x="4915" y="8282"/>
                      </a:lnTo>
                      <a:lnTo>
                        <a:pt x="4903" y="8286"/>
                      </a:lnTo>
                      <a:lnTo>
                        <a:pt x="4889" y="8289"/>
                      </a:lnTo>
                      <a:lnTo>
                        <a:pt x="4859" y="8294"/>
                      </a:lnTo>
                      <a:lnTo>
                        <a:pt x="4844" y="8296"/>
                      </a:lnTo>
                      <a:lnTo>
                        <a:pt x="4831" y="8298"/>
                      </a:lnTo>
                      <a:lnTo>
                        <a:pt x="4819" y="8303"/>
                      </a:lnTo>
                      <a:lnTo>
                        <a:pt x="4814" y="8305"/>
                      </a:lnTo>
                      <a:lnTo>
                        <a:pt x="4810" y="8310"/>
                      </a:lnTo>
                      <a:lnTo>
                        <a:pt x="4804" y="8314"/>
                      </a:lnTo>
                      <a:lnTo>
                        <a:pt x="4799" y="8318"/>
                      </a:lnTo>
                      <a:lnTo>
                        <a:pt x="4789" y="8326"/>
                      </a:lnTo>
                      <a:lnTo>
                        <a:pt x="4786" y="8329"/>
                      </a:lnTo>
                      <a:lnTo>
                        <a:pt x="4784" y="8335"/>
                      </a:lnTo>
                      <a:lnTo>
                        <a:pt x="4782" y="8340"/>
                      </a:lnTo>
                      <a:lnTo>
                        <a:pt x="4782" y="8348"/>
                      </a:lnTo>
                      <a:lnTo>
                        <a:pt x="4784" y="8353"/>
                      </a:lnTo>
                      <a:lnTo>
                        <a:pt x="4781" y="8359"/>
                      </a:lnTo>
                      <a:lnTo>
                        <a:pt x="4778" y="8364"/>
                      </a:lnTo>
                      <a:lnTo>
                        <a:pt x="4774" y="8371"/>
                      </a:lnTo>
                      <a:lnTo>
                        <a:pt x="4761" y="8383"/>
                      </a:lnTo>
                      <a:lnTo>
                        <a:pt x="4746" y="8396"/>
                      </a:lnTo>
                      <a:lnTo>
                        <a:pt x="4714" y="8417"/>
                      </a:lnTo>
                      <a:lnTo>
                        <a:pt x="4701" y="8427"/>
                      </a:lnTo>
                      <a:lnTo>
                        <a:pt x="4692" y="8434"/>
                      </a:lnTo>
                      <a:lnTo>
                        <a:pt x="4676" y="8449"/>
                      </a:lnTo>
                      <a:lnTo>
                        <a:pt x="4661" y="8462"/>
                      </a:lnTo>
                      <a:lnTo>
                        <a:pt x="4647" y="8471"/>
                      </a:lnTo>
                      <a:lnTo>
                        <a:pt x="4632" y="8480"/>
                      </a:lnTo>
                      <a:lnTo>
                        <a:pt x="4616" y="8487"/>
                      </a:lnTo>
                      <a:lnTo>
                        <a:pt x="4599" y="8492"/>
                      </a:lnTo>
                      <a:lnTo>
                        <a:pt x="4580" y="8496"/>
                      </a:lnTo>
                      <a:lnTo>
                        <a:pt x="4558" y="8500"/>
                      </a:lnTo>
                      <a:lnTo>
                        <a:pt x="4559" y="8511"/>
                      </a:lnTo>
                      <a:lnTo>
                        <a:pt x="4561" y="8529"/>
                      </a:lnTo>
                      <a:lnTo>
                        <a:pt x="4561" y="8553"/>
                      </a:lnTo>
                      <a:lnTo>
                        <a:pt x="4561" y="8578"/>
                      </a:lnTo>
                      <a:lnTo>
                        <a:pt x="4560" y="8590"/>
                      </a:lnTo>
                      <a:lnTo>
                        <a:pt x="4558" y="8601"/>
                      </a:lnTo>
                      <a:lnTo>
                        <a:pt x="4556" y="8610"/>
                      </a:lnTo>
                      <a:lnTo>
                        <a:pt x="4552" y="8618"/>
                      </a:lnTo>
                      <a:lnTo>
                        <a:pt x="4548" y="8623"/>
                      </a:lnTo>
                      <a:lnTo>
                        <a:pt x="4545" y="8624"/>
                      </a:lnTo>
                      <a:lnTo>
                        <a:pt x="4542" y="8626"/>
                      </a:lnTo>
                      <a:lnTo>
                        <a:pt x="4539" y="8626"/>
                      </a:lnTo>
                      <a:lnTo>
                        <a:pt x="4535" y="8624"/>
                      </a:lnTo>
                      <a:lnTo>
                        <a:pt x="4532" y="8623"/>
                      </a:lnTo>
                      <a:lnTo>
                        <a:pt x="4527" y="8620"/>
                      </a:lnTo>
                      <a:lnTo>
                        <a:pt x="4514" y="8610"/>
                      </a:lnTo>
                      <a:lnTo>
                        <a:pt x="4504" y="8600"/>
                      </a:lnTo>
                      <a:lnTo>
                        <a:pt x="4499" y="8593"/>
                      </a:lnTo>
                      <a:lnTo>
                        <a:pt x="4495" y="8587"/>
                      </a:lnTo>
                      <a:lnTo>
                        <a:pt x="4492" y="8579"/>
                      </a:lnTo>
                      <a:lnTo>
                        <a:pt x="4491" y="8571"/>
                      </a:lnTo>
                      <a:lnTo>
                        <a:pt x="4488" y="8558"/>
                      </a:lnTo>
                      <a:lnTo>
                        <a:pt x="4485" y="8536"/>
                      </a:lnTo>
                      <a:lnTo>
                        <a:pt x="4484" y="8524"/>
                      </a:lnTo>
                      <a:lnTo>
                        <a:pt x="4482" y="8515"/>
                      </a:lnTo>
                      <a:lnTo>
                        <a:pt x="4479" y="8509"/>
                      </a:lnTo>
                      <a:lnTo>
                        <a:pt x="4478" y="8509"/>
                      </a:lnTo>
                      <a:lnTo>
                        <a:pt x="4476" y="8509"/>
                      </a:lnTo>
                      <a:lnTo>
                        <a:pt x="4475" y="8509"/>
                      </a:lnTo>
                      <a:lnTo>
                        <a:pt x="4473" y="8507"/>
                      </a:lnTo>
                      <a:lnTo>
                        <a:pt x="4466" y="8501"/>
                      </a:lnTo>
                      <a:lnTo>
                        <a:pt x="4445" y="8477"/>
                      </a:lnTo>
                      <a:lnTo>
                        <a:pt x="4410" y="8436"/>
                      </a:lnTo>
                      <a:lnTo>
                        <a:pt x="4403" y="8425"/>
                      </a:lnTo>
                      <a:lnTo>
                        <a:pt x="4397" y="8415"/>
                      </a:lnTo>
                      <a:lnTo>
                        <a:pt x="4394" y="8403"/>
                      </a:lnTo>
                      <a:lnTo>
                        <a:pt x="4393" y="8390"/>
                      </a:lnTo>
                      <a:lnTo>
                        <a:pt x="4392" y="8376"/>
                      </a:lnTo>
                      <a:lnTo>
                        <a:pt x="4390" y="8366"/>
                      </a:lnTo>
                      <a:lnTo>
                        <a:pt x="4386" y="8360"/>
                      </a:lnTo>
                      <a:lnTo>
                        <a:pt x="4382" y="8356"/>
                      </a:lnTo>
                      <a:lnTo>
                        <a:pt x="4371" y="8350"/>
                      </a:lnTo>
                      <a:lnTo>
                        <a:pt x="4365" y="8343"/>
                      </a:lnTo>
                      <a:lnTo>
                        <a:pt x="4357" y="8335"/>
                      </a:lnTo>
                      <a:lnTo>
                        <a:pt x="4351" y="8327"/>
                      </a:lnTo>
                      <a:lnTo>
                        <a:pt x="4345" y="8322"/>
                      </a:lnTo>
                      <a:lnTo>
                        <a:pt x="4332" y="8312"/>
                      </a:lnTo>
                      <a:lnTo>
                        <a:pt x="4327" y="8308"/>
                      </a:lnTo>
                      <a:lnTo>
                        <a:pt x="4323" y="8301"/>
                      </a:lnTo>
                      <a:lnTo>
                        <a:pt x="4321" y="8298"/>
                      </a:lnTo>
                      <a:lnTo>
                        <a:pt x="4321" y="8292"/>
                      </a:lnTo>
                      <a:lnTo>
                        <a:pt x="4321" y="8282"/>
                      </a:lnTo>
                      <a:lnTo>
                        <a:pt x="4322" y="8270"/>
                      </a:lnTo>
                      <a:lnTo>
                        <a:pt x="4322" y="8263"/>
                      </a:lnTo>
                      <a:lnTo>
                        <a:pt x="4322" y="8258"/>
                      </a:lnTo>
                      <a:lnTo>
                        <a:pt x="4321" y="8252"/>
                      </a:lnTo>
                      <a:lnTo>
                        <a:pt x="4319" y="8248"/>
                      </a:lnTo>
                      <a:lnTo>
                        <a:pt x="4315" y="8244"/>
                      </a:lnTo>
                      <a:lnTo>
                        <a:pt x="4310" y="8239"/>
                      </a:lnTo>
                      <a:lnTo>
                        <a:pt x="4297" y="8232"/>
                      </a:lnTo>
                      <a:lnTo>
                        <a:pt x="4282" y="8226"/>
                      </a:lnTo>
                      <a:lnTo>
                        <a:pt x="4248" y="8214"/>
                      </a:lnTo>
                      <a:lnTo>
                        <a:pt x="4230" y="8208"/>
                      </a:lnTo>
                      <a:lnTo>
                        <a:pt x="4214" y="8200"/>
                      </a:lnTo>
                      <a:lnTo>
                        <a:pt x="4207" y="8197"/>
                      </a:lnTo>
                      <a:lnTo>
                        <a:pt x="4202" y="8192"/>
                      </a:lnTo>
                      <a:lnTo>
                        <a:pt x="4197" y="8187"/>
                      </a:lnTo>
                      <a:lnTo>
                        <a:pt x="4192" y="8182"/>
                      </a:lnTo>
                      <a:lnTo>
                        <a:pt x="4187" y="8172"/>
                      </a:lnTo>
                      <a:lnTo>
                        <a:pt x="4184" y="8162"/>
                      </a:lnTo>
                      <a:lnTo>
                        <a:pt x="4177" y="8145"/>
                      </a:lnTo>
                      <a:lnTo>
                        <a:pt x="4169" y="8109"/>
                      </a:lnTo>
                      <a:lnTo>
                        <a:pt x="4166" y="8101"/>
                      </a:lnTo>
                      <a:lnTo>
                        <a:pt x="4163" y="8093"/>
                      </a:lnTo>
                      <a:lnTo>
                        <a:pt x="4160" y="8085"/>
                      </a:lnTo>
                      <a:lnTo>
                        <a:pt x="4154" y="8078"/>
                      </a:lnTo>
                      <a:lnTo>
                        <a:pt x="4149" y="8071"/>
                      </a:lnTo>
                      <a:lnTo>
                        <a:pt x="4141" y="8065"/>
                      </a:lnTo>
                      <a:lnTo>
                        <a:pt x="4133" y="8058"/>
                      </a:lnTo>
                      <a:lnTo>
                        <a:pt x="4122" y="8052"/>
                      </a:lnTo>
                      <a:lnTo>
                        <a:pt x="4115" y="8048"/>
                      </a:lnTo>
                      <a:lnTo>
                        <a:pt x="4112" y="8045"/>
                      </a:lnTo>
                      <a:lnTo>
                        <a:pt x="4110" y="8041"/>
                      </a:lnTo>
                      <a:lnTo>
                        <a:pt x="4109" y="8037"/>
                      </a:lnTo>
                      <a:lnTo>
                        <a:pt x="4110" y="8029"/>
                      </a:lnTo>
                      <a:lnTo>
                        <a:pt x="4110" y="8023"/>
                      </a:lnTo>
                      <a:lnTo>
                        <a:pt x="4110" y="8017"/>
                      </a:lnTo>
                      <a:lnTo>
                        <a:pt x="4108" y="8007"/>
                      </a:lnTo>
                      <a:lnTo>
                        <a:pt x="4103" y="8001"/>
                      </a:lnTo>
                      <a:lnTo>
                        <a:pt x="4098" y="7996"/>
                      </a:lnTo>
                      <a:lnTo>
                        <a:pt x="4092" y="7992"/>
                      </a:lnTo>
                      <a:lnTo>
                        <a:pt x="4080" y="7985"/>
                      </a:lnTo>
                      <a:lnTo>
                        <a:pt x="4075" y="7981"/>
                      </a:lnTo>
                      <a:lnTo>
                        <a:pt x="4072" y="7975"/>
                      </a:lnTo>
                      <a:lnTo>
                        <a:pt x="4069" y="7969"/>
                      </a:lnTo>
                      <a:lnTo>
                        <a:pt x="4064" y="7964"/>
                      </a:lnTo>
                      <a:lnTo>
                        <a:pt x="4056" y="7955"/>
                      </a:lnTo>
                      <a:lnTo>
                        <a:pt x="4046" y="7946"/>
                      </a:lnTo>
                      <a:lnTo>
                        <a:pt x="4035" y="7940"/>
                      </a:lnTo>
                      <a:lnTo>
                        <a:pt x="4013" y="7927"/>
                      </a:lnTo>
                      <a:lnTo>
                        <a:pt x="4002" y="7919"/>
                      </a:lnTo>
                      <a:lnTo>
                        <a:pt x="3992" y="7910"/>
                      </a:lnTo>
                      <a:lnTo>
                        <a:pt x="3989" y="7907"/>
                      </a:lnTo>
                      <a:lnTo>
                        <a:pt x="3988" y="7905"/>
                      </a:lnTo>
                      <a:lnTo>
                        <a:pt x="3987" y="7902"/>
                      </a:lnTo>
                      <a:lnTo>
                        <a:pt x="3988" y="7901"/>
                      </a:lnTo>
                      <a:lnTo>
                        <a:pt x="3990" y="7897"/>
                      </a:lnTo>
                      <a:lnTo>
                        <a:pt x="3995" y="7894"/>
                      </a:lnTo>
                      <a:lnTo>
                        <a:pt x="3999" y="7891"/>
                      </a:lnTo>
                      <a:lnTo>
                        <a:pt x="4003" y="7887"/>
                      </a:lnTo>
                      <a:lnTo>
                        <a:pt x="4003" y="7884"/>
                      </a:lnTo>
                      <a:lnTo>
                        <a:pt x="4005" y="7881"/>
                      </a:lnTo>
                      <a:lnTo>
                        <a:pt x="4003" y="7878"/>
                      </a:lnTo>
                      <a:lnTo>
                        <a:pt x="4001" y="7875"/>
                      </a:lnTo>
                      <a:lnTo>
                        <a:pt x="3995" y="7865"/>
                      </a:lnTo>
                      <a:lnTo>
                        <a:pt x="3986" y="7856"/>
                      </a:lnTo>
                      <a:lnTo>
                        <a:pt x="3977" y="7848"/>
                      </a:lnTo>
                      <a:lnTo>
                        <a:pt x="3969" y="7839"/>
                      </a:lnTo>
                      <a:lnTo>
                        <a:pt x="3962" y="7829"/>
                      </a:lnTo>
                      <a:lnTo>
                        <a:pt x="3960" y="7825"/>
                      </a:lnTo>
                      <a:lnTo>
                        <a:pt x="3958" y="7819"/>
                      </a:lnTo>
                      <a:lnTo>
                        <a:pt x="3958" y="7814"/>
                      </a:lnTo>
                      <a:lnTo>
                        <a:pt x="3959" y="7808"/>
                      </a:lnTo>
                      <a:lnTo>
                        <a:pt x="3961" y="7803"/>
                      </a:lnTo>
                      <a:lnTo>
                        <a:pt x="3965" y="7797"/>
                      </a:lnTo>
                      <a:lnTo>
                        <a:pt x="3972" y="7786"/>
                      </a:lnTo>
                      <a:lnTo>
                        <a:pt x="3976" y="7777"/>
                      </a:lnTo>
                      <a:lnTo>
                        <a:pt x="3978" y="7768"/>
                      </a:lnTo>
                      <a:lnTo>
                        <a:pt x="3978" y="7762"/>
                      </a:lnTo>
                      <a:lnTo>
                        <a:pt x="3977" y="7756"/>
                      </a:lnTo>
                      <a:lnTo>
                        <a:pt x="3974" y="7751"/>
                      </a:lnTo>
                      <a:lnTo>
                        <a:pt x="3970" y="7748"/>
                      </a:lnTo>
                      <a:lnTo>
                        <a:pt x="3964" y="7744"/>
                      </a:lnTo>
                      <a:lnTo>
                        <a:pt x="3957" y="7742"/>
                      </a:lnTo>
                      <a:lnTo>
                        <a:pt x="3949" y="7741"/>
                      </a:lnTo>
                      <a:lnTo>
                        <a:pt x="3942" y="7740"/>
                      </a:lnTo>
                      <a:lnTo>
                        <a:pt x="3933" y="7740"/>
                      </a:lnTo>
                      <a:lnTo>
                        <a:pt x="3914" y="7742"/>
                      </a:lnTo>
                      <a:lnTo>
                        <a:pt x="3897" y="7746"/>
                      </a:lnTo>
                      <a:lnTo>
                        <a:pt x="3893" y="7746"/>
                      </a:lnTo>
                      <a:lnTo>
                        <a:pt x="3886" y="7743"/>
                      </a:lnTo>
                      <a:lnTo>
                        <a:pt x="3880" y="7740"/>
                      </a:lnTo>
                      <a:lnTo>
                        <a:pt x="3872" y="7736"/>
                      </a:lnTo>
                      <a:lnTo>
                        <a:pt x="3857" y="7724"/>
                      </a:lnTo>
                      <a:lnTo>
                        <a:pt x="3841" y="7709"/>
                      </a:lnTo>
                      <a:lnTo>
                        <a:pt x="3828" y="7692"/>
                      </a:lnTo>
                      <a:lnTo>
                        <a:pt x="3822" y="7685"/>
                      </a:lnTo>
                      <a:lnTo>
                        <a:pt x="3818" y="7676"/>
                      </a:lnTo>
                      <a:lnTo>
                        <a:pt x="3815" y="7670"/>
                      </a:lnTo>
                      <a:lnTo>
                        <a:pt x="3812" y="7663"/>
                      </a:lnTo>
                      <a:lnTo>
                        <a:pt x="3812" y="7657"/>
                      </a:lnTo>
                      <a:lnTo>
                        <a:pt x="3815" y="7652"/>
                      </a:lnTo>
                      <a:lnTo>
                        <a:pt x="3821" y="7644"/>
                      </a:lnTo>
                      <a:lnTo>
                        <a:pt x="3829" y="7632"/>
                      </a:lnTo>
                      <a:lnTo>
                        <a:pt x="3836" y="7618"/>
                      </a:lnTo>
                      <a:lnTo>
                        <a:pt x="3843" y="7603"/>
                      </a:lnTo>
                      <a:lnTo>
                        <a:pt x="3848" y="7589"/>
                      </a:lnTo>
                      <a:lnTo>
                        <a:pt x="3852" y="7576"/>
                      </a:lnTo>
                      <a:lnTo>
                        <a:pt x="3852" y="7571"/>
                      </a:lnTo>
                      <a:lnTo>
                        <a:pt x="3850" y="7565"/>
                      </a:lnTo>
                      <a:lnTo>
                        <a:pt x="3849" y="7560"/>
                      </a:lnTo>
                      <a:lnTo>
                        <a:pt x="3846" y="7557"/>
                      </a:lnTo>
                      <a:lnTo>
                        <a:pt x="3835" y="7545"/>
                      </a:lnTo>
                      <a:lnTo>
                        <a:pt x="3830" y="7540"/>
                      </a:lnTo>
                      <a:lnTo>
                        <a:pt x="3826" y="7538"/>
                      </a:lnTo>
                      <a:lnTo>
                        <a:pt x="3820" y="7537"/>
                      </a:lnTo>
                      <a:lnTo>
                        <a:pt x="3814" y="7537"/>
                      </a:lnTo>
                      <a:lnTo>
                        <a:pt x="3806" y="7539"/>
                      </a:lnTo>
                      <a:lnTo>
                        <a:pt x="3795" y="7542"/>
                      </a:lnTo>
                      <a:lnTo>
                        <a:pt x="3775" y="7546"/>
                      </a:lnTo>
                      <a:lnTo>
                        <a:pt x="3762" y="7549"/>
                      </a:lnTo>
                      <a:lnTo>
                        <a:pt x="3748" y="7553"/>
                      </a:lnTo>
                      <a:lnTo>
                        <a:pt x="3735" y="7559"/>
                      </a:lnTo>
                      <a:lnTo>
                        <a:pt x="3730" y="7562"/>
                      </a:lnTo>
                      <a:lnTo>
                        <a:pt x="3726" y="7565"/>
                      </a:lnTo>
                      <a:lnTo>
                        <a:pt x="3722" y="7570"/>
                      </a:lnTo>
                      <a:lnTo>
                        <a:pt x="3720" y="7574"/>
                      </a:lnTo>
                      <a:lnTo>
                        <a:pt x="3720" y="7578"/>
                      </a:lnTo>
                      <a:lnTo>
                        <a:pt x="3720" y="7585"/>
                      </a:lnTo>
                      <a:lnTo>
                        <a:pt x="3724" y="7596"/>
                      </a:lnTo>
                      <a:lnTo>
                        <a:pt x="3725" y="7606"/>
                      </a:lnTo>
                      <a:lnTo>
                        <a:pt x="3724" y="7614"/>
                      </a:lnTo>
                      <a:lnTo>
                        <a:pt x="3721" y="7622"/>
                      </a:lnTo>
                      <a:lnTo>
                        <a:pt x="3717" y="7629"/>
                      </a:lnTo>
                      <a:lnTo>
                        <a:pt x="3711" y="7637"/>
                      </a:lnTo>
                      <a:lnTo>
                        <a:pt x="3694" y="7659"/>
                      </a:lnTo>
                      <a:lnTo>
                        <a:pt x="3683" y="7672"/>
                      </a:lnTo>
                      <a:lnTo>
                        <a:pt x="3674" y="7683"/>
                      </a:lnTo>
                      <a:lnTo>
                        <a:pt x="3664" y="7691"/>
                      </a:lnTo>
                      <a:lnTo>
                        <a:pt x="3655" y="7698"/>
                      </a:lnTo>
                      <a:lnTo>
                        <a:pt x="3644" y="7702"/>
                      </a:lnTo>
                      <a:lnTo>
                        <a:pt x="3633" y="7705"/>
                      </a:lnTo>
                      <a:lnTo>
                        <a:pt x="3619" y="7708"/>
                      </a:lnTo>
                      <a:lnTo>
                        <a:pt x="3603" y="7710"/>
                      </a:lnTo>
                      <a:lnTo>
                        <a:pt x="3625" y="7686"/>
                      </a:lnTo>
                      <a:lnTo>
                        <a:pt x="3640" y="7670"/>
                      </a:lnTo>
                      <a:lnTo>
                        <a:pt x="3654" y="7652"/>
                      </a:lnTo>
                      <a:lnTo>
                        <a:pt x="3660" y="7644"/>
                      </a:lnTo>
                      <a:lnTo>
                        <a:pt x="3664" y="7636"/>
                      </a:lnTo>
                      <a:lnTo>
                        <a:pt x="3667" y="7628"/>
                      </a:lnTo>
                      <a:lnTo>
                        <a:pt x="3668" y="7621"/>
                      </a:lnTo>
                      <a:lnTo>
                        <a:pt x="3668" y="7615"/>
                      </a:lnTo>
                      <a:lnTo>
                        <a:pt x="3667" y="7612"/>
                      </a:lnTo>
                      <a:lnTo>
                        <a:pt x="3665" y="7610"/>
                      </a:lnTo>
                      <a:lnTo>
                        <a:pt x="3662" y="7608"/>
                      </a:lnTo>
                      <a:lnTo>
                        <a:pt x="3658" y="7606"/>
                      </a:lnTo>
                      <a:lnTo>
                        <a:pt x="3650" y="7603"/>
                      </a:lnTo>
                      <a:lnTo>
                        <a:pt x="3667" y="7584"/>
                      </a:lnTo>
                      <a:lnTo>
                        <a:pt x="3675" y="7573"/>
                      </a:lnTo>
                      <a:lnTo>
                        <a:pt x="3682" y="7562"/>
                      </a:lnTo>
                      <a:lnTo>
                        <a:pt x="3688" y="7550"/>
                      </a:lnTo>
                      <a:lnTo>
                        <a:pt x="3690" y="7545"/>
                      </a:lnTo>
                      <a:lnTo>
                        <a:pt x="3692" y="7538"/>
                      </a:lnTo>
                      <a:lnTo>
                        <a:pt x="3692" y="7532"/>
                      </a:lnTo>
                      <a:lnTo>
                        <a:pt x="3692" y="7525"/>
                      </a:lnTo>
                      <a:lnTo>
                        <a:pt x="3692" y="7519"/>
                      </a:lnTo>
                      <a:lnTo>
                        <a:pt x="3690" y="7512"/>
                      </a:lnTo>
                      <a:lnTo>
                        <a:pt x="3684" y="7498"/>
                      </a:lnTo>
                      <a:lnTo>
                        <a:pt x="3679" y="7487"/>
                      </a:lnTo>
                      <a:lnTo>
                        <a:pt x="3669" y="7469"/>
                      </a:lnTo>
                      <a:lnTo>
                        <a:pt x="3666" y="7460"/>
                      </a:lnTo>
                      <a:lnTo>
                        <a:pt x="3665" y="7450"/>
                      </a:lnTo>
                      <a:lnTo>
                        <a:pt x="3666" y="7438"/>
                      </a:lnTo>
                      <a:lnTo>
                        <a:pt x="3669" y="7423"/>
                      </a:lnTo>
                      <a:lnTo>
                        <a:pt x="3673" y="7414"/>
                      </a:lnTo>
                      <a:lnTo>
                        <a:pt x="3678" y="7402"/>
                      </a:lnTo>
                      <a:lnTo>
                        <a:pt x="3684" y="7389"/>
                      </a:lnTo>
                      <a:lnTo>
                        <a:pt x="3689" y="7376"/>
                      </a:lnTo>
                      <a:lnTo>
                        <a:pt x="3691" y="7370"/>
                      </a:lnTo>
                      <a:lnTo>
                        <a:pt x="3692" y="7364"/>
                      </a:lnTo>
                      <a:lnTo>
                        <a:pt x="3692" y="7358"/>
                      </a:lnTo>
                      <a:lnTo>
                        <a:pt x="3691" y="7354"/>
                      </a:lnTo>
                      <a:lnTo>
                        <a:pt x="3689" y="7349"/>
                      </a:lnTo>
                      <a:lnTo>
                        <a:pt x="3686" y="7346"/>
                      </a:lnTo>
                      <a:lnTo>
                        <a:pt x="3680" y="7344"/>
                      </a:lnTo>
                      <a:lnTo>
                        <a:pt x="3674" y="7342"/>
                      </a:lnTo>
                      <a:lnTo>
                        <a:pt x="3661" y="7340"/>
                      </a:lnTo>
                      <a:lnTo>
                        <a:pt x="3651" y="7336"/>
                      </a:lnTo>
                      <a:lnTo>
                        <a:pt x="3641" y="7333"/>
                      </a:lnTo>
                      <a:lnTo>
                        <a:pt x="3632" y="7331"/>
                      </a:lnTo>
                      <a:lnTo>
                        <a:pt x="3624" y="7330"/>
                      </a:lnTo>
                      <a:lnTo>
                        <a:pt x="3620" y="7331"/>
                      </a:lnTo>
                      <a:lnTo>
                        <a:pt x="3616" y="7333"/>
                      </a:lnTo>
                      <a:lnTo>
                        <a:pt x="3613" y="7335"/>
                      </a:lnTo>
                      <a:lnTo>
                        <a:pt x="3610" y="7339"/>
                      </a:lnTo>
                      <a:lnTo>
                        <a:pt x="3605" y="7343"/>
                      </a:lnTo>
                      <a:lnTo>
                        <a:pt x="3602" y="7349"/>
                      </a:lnTo>
                      <a:lnTo>
                        <a:pt x="3597" y="7356"/>
                      </a:lnTo>
                      <a:lnTo>
                        <a:pt x="3591" y="7361"/>
                      </a:lnTo>
                      <a:lnTo>
                        <a:pt x="3584" y="7366"/>
                      </a:lnTo>
                      <a:lnTo>
                        <a:pt x="3576" y="7370"/>
                      </a:lnTo>
                      <a:lnTo>
                        <a:pt x="3568" y="7373"/>
                      </a:lnTo>
                      <a:lnTo>
                        <a:pt x="3560" y="7377"/>
                      </a:lnTo>
                      <a:lnTo>
                        <a:pt x="3543" y="7380"/>
                      </a:lnTo>
                      <a:lnTo>
                        <a:pt x="3539" y="7381"/>
                      </a:lnTo>
                      <a:lnTo>
                        <a:pt x="3536" y="7384"/>
                      </a:lnTo>
                      <a:lnTo>
                        <a:pt x="3532" y="7389"/>
                      </a:lnTo>
                      <a:lnTo>
                        <a:pt x="3529" y="7393"/>
                      </a:lnTo>
                      <a:lnTo>
                        <a:pt x="3524" y="7406"/>
                      </a:lnTo>
                      <a:lnTo>
                        <a:pt x="3520" y="7420"/>
                      </a:lnTo>
                      <a:lnTo>
                        <a:pt x="3511" y="7450"/>
                      </a:lnTo>
                      <a:lnTo>
                        <a:pt x="3505" y="7463"/>
                      </a:lnTo>
                      <a:lnTo>
                        <a:pt x="3503" y="7468"/>
                      </a:lnTo>
                      <a:lnTo>
                        <a:pt x="3500" y="7472"/>
                      </a:lnTo>
                      <a:lnTo>
                        <a:pt x="3490" y="7484"/>
                      </a:lnTo>
                      <a:lnTo>
                        <a:pt x="3483" y="7496"/>
                      </a:lnTo>
                      <a:lnTo>
                        <a:pt x="3475" y="7509"/>
                      </a:lnTo>
                      <a:lnTo>
                        <a:pt x="3470" y="7523"/>
                      </a:lnTo>
                      <a:lnTo>
                        <a:pt x="3460" y="7551"/>
                      </a:lnTo>
                      <a:lnTo>
                        <a:pt x="3450" y="7581"/>
                      </a:lnTo>
                      <a:lnTo>
                        <a:pt x="3443" y="7569"/>
                      </a:lnTo>
                      <a:lnTo>
                        <a:pt x="3436" y="7558"/>
                      </a:lnTo>
                      <a:lnTo>
                        <a:pt x="3433" y="7549"/>
                      </a:lnTo>
                      <a:lnTo>
                        <a:pt x="3430" y="7540"/>
                      </a:lnTo>
                      <a:lnTo>
                        <a:pt x="3428" y="7532"/>
                      </a:lnTo>
                      <a:lnTo>
                        <a:pt x="3427" y="7522"/>
                      </a:lnTo>
                      <a:lnTo>
                        <a:pt x="3426" y="7496"/>
                      </a:lnTo>
                      <a:lnTo>
                        <a:pt x="3425" y="7481"/>
                      </a:lnTo>
                      <a:lnTo>
                        <a:pt x="3423" y="7461"/>
                      </a:lnTo>
                      <a:lnTo>
                        <a:pt x="3420" y="7441"/>
                      </a:lnTo>
                      <a:lnTo>
                        <a:pt x="3418" y="7431"/>
                      </a:lnTo>
                      <a:lnTo>
                        <a:pt x="3414" y="7421"/>
                      </a:lnTo>
                      <a:lnTo>
                        <a:pt x="3411" y="7414"/>
                      </a:lnTo>
                      <a:lnTo>
                        <a:pt x="3407" y="7406"/>
                      </a:lnTo>
                      <a:lnTo>
                        <a:pt x="3402" y="7402"/>
                      </a:lnTo>
                      <a:lnTo>
                        <a:pt x="3397" y="7398"/>
                      </a:lnTo>
                      <a:lnTo>
                        <a:pt x="3394" y="7398"/>
                      </a:lnTo>
                      <a:lnTo>
                        <a:pt x="3390" y="7398"/>
                      </a:lnTo>
                      <a:lnTo>
                        <a:pt x="3387" y="7398"/>
                      </a:lnTo>
                      <a:lnTo>
                        <a:pt x="3384" y="7400"/>
                      </a:lnTo>
                      <a:lnTo>
                        <a:pt x="3376" y="7406"/>
                      </a:lnTo>
                      <a:lnTo>
                        <a:pt x="3368" y="7415"/>
                      </a:lnTo>
                      <a:lnTo>
                        <a:pt x="3363" y="7421"/>
                      </a:lnTo>
                      <a:lnTo>
                        <a:pt x="3360" y="7429"/>
                      </a:lnTo>
                      <a:lnTo>
                        <a:pt x="3357" y="7446"/>
                      </a:lnTo>
                      <a:lnTo>
                        <a:pt x="3356" y="7456"/>
                      </a:lnTo>
                      <a:lnTo>
                        <a:pt x="3354" y="7465"/>
                      </a:lnTo>
                      <a:lnTo>
                        <a:pt x="3350" y="7472"/>
                      </a:lnTo>
                      <a:lnTo>
                        <a:pt x="3345" y="7480"/>
                      </a:lnTo>
                      <a:lnTo>
                        <a:pt x="3341" y="7483"/>
                      </a:lnTo>
                      <a:lnTo>
                        <a:pt x="3335" y="7485"/>
                      </a:lnTo>
                      <a:lnTo>
                        <a:pt x="3329" y="7486"/>
                      </a:lnTo>
                      <a:lnTo>
                        <a:pt x="3321" y="7487"/>
                      </a:lnTo>
                      <a:lnTo>
                        <a:pt x="3307" y="7486"/>
                      </a:lnTo>
                      <a:lnTo>
                        <a:pt x="3296" y="7486"/>
                      </a:lnTo>
                      <a:lnTo>
                        <a:pt x="3271" y="7485"/>
                      </a:lnTo>
                      <a:lnTo>
                        <a:pt x="3256" y="7484"/>
                      </a:lnTo>
                      <a:lnTo>
                        <a:pt x="3241" y="7485"/>
                      </a:lnTo>
                      <a:lnTo>
                        <a:pt x="3233" y="7485"/>
                      </a:lnTo>
                      <a:lnTo>
                        <a:pt x="3228" y="7487"/>
                      </a:lnTo>
                      <a:lnTo>
                        <a:pt x="3222" y="7488"/>
                      </a:lnTo>
                      <a:lnTo>
                        <a:pt x="3219" y="7492"/>
                      </a:lnTo>
                      <a:lnTo>
                        <a:pt x="3218" y="7495"/>
                      </a:lnTo>
                      <a:lnTo>
                        <a:pt x="3218" y="7498"/>
                      </a:lnTo>
                      <a:lnTo>
                        <a:pt x="3220" y="7504"/>
                      </a:lnTo>
                      <a:lnTo>
                        <a:pt x="3226" y="7509"/>
                      </a:lnTo>
                      <a:lnTo>
                        <a:pt x="3192" y="7523"/>
                      </a:lnTo>
                      <a:lnTo>
                        <a:pt x="3158" y="7536"/>
                      </a:lnTo>
                      <a:lnTo>
                        <a:pt x="3125" y="7550"/>
                      </a:lnTo>
                      <a:lnTo>
                        <a:pt x="3090" y="7563"/>
                      </a:lnTo>
                      <a:lnTo>
                        <a:pt x="3070" y="7571"/>
                      </a:lnTo>
                      <a:lnTo>
                        <a:pt x="3051" y="7581"/>
                      </a:lnTo>
                      <a:lnTo>
                        <a:pt x="3034" y="7590"/>
                      </a:lnTo>
                      <a:lnTo>
                        <a:pt x="3014" y="7602"/>
                      </a:lnTo>
                      <a:lnTo>
                        <a:pt x="3010" y="7604"/>
                      </a:lnTo>
                      <a:lnTo>
                        <a:pt x="3005" y="7607"/>
                      </a:lnTo>
                      <a:lnTo>
                        <a:pt x="3002" y="7607"/>
                      </a:lnTo>
                      <a:lnTo>
                        <a:pt x="2999" y="7607"/>
                      </a:lnTo>
                      <a:lnTo>
                        <a:pt x="2993" y="7604"/>
                      </a:lnTo>
                      <a:lnTo>
                        <a:pt x="2989" y="7600"/>
                      </a:lnTo>
                      <a:lnTo>
                        <a:pt x="2985" y="7597"/>
                      </a:lnTo>
                      <a:lnTo>
                        <a:pt x="2980" y="7595"/>
                      </a:lnTo>
                      <a:lnTo>
                        <a:pt x="2978" y="7595"/>
                      </a:lnTo>
                      <a:lnTo>
                        <a:pt x="2976" y="7596"/>
                      </a:lnTo>
                      <a:lnTo>
                        <a:pt x="2973" y="7598"/>
                      </a:lnTo>
                      <a:lnTo>
                        <a:pt x="2970" y="7600"/>
                      </a:lnTo>
                      <a:lnTo>
                        <a:pt x="2967" y="7602"/>
                      </a:lnTo>
                      <a:lnTo>
                        <a:pt x="2965" y="7602"/>
                      </a:lnTo>
                      <a:lnTo>
                        <a:pt x="2960" y="7602"/>
                      </a:lnTo>
                      <a:lnTo>
                        <a:pt x="2953" y="7601"/>
                      </a:lnTo>
                      <a:lnTo>
                        <a:pt x="2947" y="7598"/>
                      </a:lnTo>
                      <a:lnTo>
                        <a:pt x="2939" y="7593"/>
                      </a:lnTo>
                      <a:lnTo>
                        <a:pt x="2930" y="7587"/>
                      </a:lnTo>
                      <a:lnTo>
                        <a:pt x="2913" y="7573"/>
                      </a:lnTo>
                      <a:lnTo>
                        <a:pt x="2879" y="7543"/>
                      </a:lnTo>
                      <a:lnTo>
                        <a:pt x="2865" y="7530"/>
                      </a:lnTo>
                      <a:lnTo>
                        <a:pt x="2856" y="7522"/>
                      </a:lnTo>
                      <a:lnTo>
                        <a:pt x="2845" y="7516"/>
                      </a:lnTo>
                      <a:lnTo>
                        <a:pt x="2834" y="7510"/>
                      </a:lnTo>
                      <a:lnTo>
                        <a:pt x="2824" y="7507"/>
                      </a:lnTo>
                      <a:lnTo>
                        <a:pt x="2814" y="7505"/>
                      </a:lnTo>
                      <a:lnTo>
                        <a:pt x="2806" y="7504"/>
                      </a:lnTo>
                      <a:lnTo>
                        <a:pt x="2798" y="7504"/>
                      </a:lnTo>
                      <a:lnTo>
                        <a:pt x="2789" y="7505"/>
                      </a:lnTo>
                      <a:lnTo>
                        <a:pt x="2782" y="7508"/>
                      </a:lnTo>
                      <a:lnTo>
                        <a:pt x="2774" y="7511"/>
                      </a:lnTo>
                      <a:lnTo>
                        <a:pt x="2767" y="7516"/>
                      </a:lnTo>
                      <a:lnTo>
                        <a:pt x="2751" y="7526"/>
                      </a:lnTo>
                      <a:lnTo>
                        <a:pt x="2736" y="7540"/>
                      </a:lnTo>
                      <a:lnTo>
                        <a:pt x="2719" y="7557"/>
                      </a:lnTo>
                      <a:lnTo>
                        <a:pt x="2703" y="7572"/>
                      </a:lnTo>
                      <a:lnTo>
                        <a:pt x="2689" y="7586"/>
                      </a:lnTo>
                      <a:lnTo>
                        <a:pt x="2674" y="7600"/>
                      </a:lnTo>
                      <a:lnTo>
                        <a:pt x="2661" y="7613"/>
                      </a:lnTo>
                      <a:lnTo>
                        <a:pt x="2654" y="7619"/>
                      </a:lnTo>
                      <a:lnTo>
                        <a:pt x="2646" y="7624"/>
                      </a:lnTo>
                      <a:lnTo>
                        <a:pt x="2639" y="7628"/>
                      </a:lnTo>
                      <a:lnTo>
                        <a:pt x="2630" y="7632"/>
                      </a:lnTo>
                      <a:lnTo>
                        <a:pt x="2621" y="7635"/>
                      </a:lnTo>
                      <a:lnTo>
                        <a:pt x="2611" y="7637"/>
                      </a:lnTo>
                      <a:lnTo>
                        <a:pt x="2601" y="7638"/>
                      </a:lnTo>
                      <a:lnTo>
                        <a:pt x="2589" y="7639"/>
                      </a:lnTo>
                      <a:lnTo>
                        <a:pt x="2585" y="7639"/>
                      </a:lnTo>
                      <a:lnTo>
                        <a:pt x="2582" y="7640"/>
                      </a:lnTo>
                      <a:lnTo>
                        <a:pt x="2576" y="7645"/>
                      </a:lnTo>
                      <a:lnTo>
                        <a:pt x="2570" y="7651"/>
                      </a:lnTo>
                      <a:lnTo>
                        <a:pt x="2566" y="7659"/>
                      </a:lnTo>
                      <a:lnTo>
                        <a:pt x="2563" y="7667"/>
                      </a:lnTo>
                      <a:lnTo>
                        <a:pt x="2560" y="7676"/>
                      </a:lnTo>
                      <a:lnTo>
                        <a:pt x="2559" y="7685"/>
                      </a:lnTo>
                      <a:lnTo>
                        <a:pt x="2559" y="7692"/>
                      </a:lnTo>
                      <a:lnTo>
                        <a:pt x="2564" y="7704"/>
                      </a:lnTo>
                      <a:lnTo>
                        <a:pt x="2569" y="7714"/>
                      </a:lnTo>
                      <a:lnTo>
                        <a:pt x="2576" y="7723"/>
                      </a:lnTo>
                      <a:lnTo>
                        <a:pt x="2583" y="7729"/>
                      </a:lnTo>
                      <a:lnTo>
                        <a:pt x="2592" y="7736"/>
                      </a:lnTo>
                      <a:lnTo>
                        <a:pt x="2602" y="7740"/>
                      </a:lnTo>
                      <a:lnTo>
                        <a:pt x="2613" y="7744"/>
                      </a:lnTo>
                      <a:lnTo>
                        <a:pt x="2623" y="7748"/>
                      </a:lnTo>
                      <a:lnTo>
                        <a:pt x="2648" y="7756"/>
                      </a:lnTo>
                      <a:lnTo>
                        <a:pt x="2656" y="7760"/>
                      </a:lnTo>
                      <a:lnTo>
                        <a:pt x="2661" y="7764"/>
                      </a:lnTo>
                      <a:lnTo>
                        <a:pt x="2662" y="7766"/>
                      </a:lnTo>
                      <a:lnTo>
                        <a:pt x="2662" y="7768"/>
                      </a:lnTo>
                      <a:lnTo>
                        <a:pt x="2662" y="7772"/>
                      </a:lnTo>
                      <a:lnTo>
                        <a:pt x="2661" y="7775"/>
                      </a:lnTo>
                      <a:lnTo>
                        <a:pt x="2656" y="7781"/>
                      </a:lnTo>
                      <a:lnTo>
                        <a:pt x="2646" y="7790"/>
                      </a:lnTo>
                      <a:lnTo>
                        <a:pt x="2636" y="7801"/>
                      </a:lnTo>
                      <a:lnTo>
                        <a:pt x="2628" y="7813"/>
                      </a:lnTo>
                      <a:lnTo>
                        <a:pt x="2622" y="7825"/>
                      </a:lnTo>
                      <a:lnTo>
                        <a:pt x="2618" y="7837"/>
                      </a:lnTo>
                      <a:lnTo>
                        <a:pt x="2616" y="7850"/>
                      </a:lnTo>
                      <a:lnTo>
                        <a:pt x="2616" y="7864"/>
                      </a:lnTo>
                      <a:lnTo>
                        <a:pt x="2618" y="7877"/>
                      </a:lnTo>
                      <a:lnTo>
                        <a:pt x="2621" y="7891"/>
                      </a:lnTo>
                      <a:lnTo>
                        <a:pt x="2622" y="7894"/>
                      </a:lnTo>
                      <a:lnTo>
                        <a:pt x="2622" y="7897"/>
                      </a:lnTo>
                      <a:lnTo>
                        <a:pt x="2620" y="7901"/>
                      </a:lnTo>
                      <a:lnTo>
                        <a:pt x="2617" y="7902"/>
                      </a:lnTo>
                      <a:lnTo>
                        <a:pt x="2610" y="7905"/>
                      </a:lnTo>
                      <a:lnTo>
                        <a:pt x="2601" y="7907"/>
                      </a:lnTo>
                      <a:lnTo>
                        <a:pt x="2593" y="7909"/>
                      </a:lnTo>
                      <a:lnTo>
                        <a:pt x="2589" y="7912"/>
                      </a:lnTo>
                      <a:lnTo>
                        <a:pt x="2587" y="7915"/>
                      </a:lnTo>
                      <a:lnTo>
                        <a:pt x="2584" y="7918"/>
                      </a:lnTo>
                      <a:lnTo>
                        <a:pt x="2583" y="7922"/>
                      </a:lnTo>
                      <a:lnTo>
                        <a:pt x="2584" y="7927"/>
                      </a:lnTo>
                      <a:lnTo>
                        <a:pt x="2587" y="7933"/>
                      </a:lnTo>
                      <a:lnTo>
                        <a:pt x="2593" y="7946"/>
                      </a:lnTo>
                      <a:lnTo>
                        <a:pt x="2600" y="7956"/>
                      </a:lnTo>
                      <a:lnTo>
                        <a:pt x="2606" y="7965"/>
                      </a:lnTo>
                      <a:lnTo>
                        <a:pt x="2611" y="7972"/>
                      </a:lnTo>
                      <a:lnTo>
                        <a:pt x="2614" y="7977"/>
                      </a:lnTo>
                      <a:lnTo>
                        <a:pt x="2615" y="7981"/>
                      </a:lnTo>
                      <a:lnTo>
                        <a:pt x="2615" y="7985"/>
                      </a:lnTo>
                      <a:lnTo>
                        <a:pt x="2615" y="7990"/>
                      </a:lnTo>
                      <a:lnTo>
                        <a:pt x="2613" y="7994"/>
                      </a:lnTo>
                      <a:lnTo>
                        <a:pt x="2609" y="7999"/>
                      </a:lnTo>
                      <a:lnTo>
                        <a:pt x="2605" y="8005"/>
                      </a:lnTo>
                      <a:lnTo>
                        <a:pt x="2598" y="8011"/>
                      </a:lnTo>
                      <a:lnTo>
                        <a:pt x="2592" y="8017"/>
                      </a:lnTo>
                      <a:lnTo>
                        <a:pt x="2584" y="8022"/>
                      </a:lnTo>
                      <a:lnTo>
                        <a:pt x="2577" y="8027"/>
                      </a:lnTo>
                      <a:lnTo>
                        <a:pt x="2569" y="8031"/>
                      </a:lnTo>
                      <a:lnTo>
                        <a:pt x="2560" y="8034"/>
                      </a:lnTo>
                      <a:lnTo>
                        <a:pt x="2552" y="8036"/>
                      </a:lnTo>
                      <a:lnTo>
                        <a:pt x="2534" y="8041"/>
                      </a:lnTo>
                      <a:lnTo>
                        <a:pt x="2516" y="8042"/>
                      </a:lnTo>
                      <a:lnTo>
                        <a:pt x="2498" y="8040"/>
                      </a:lnTo>
                      <a:lnTo>
                        <a:pt x="2480" y="8036"/>
                      </a:lnTo>
                      <a:lnTo>
                        <a:pt x="2472" y="8033"/>
                      </a:lnTo>
                      <a:lnTo>
                        <a:pt x="2463" y="8030"/>
                      </a:lnTo>
                      <a:lnTo>
                        <a:pt x="2462" y="8029"/>
                      </a:lnTo>
                      <a:lnTo>
                        <a:pt x="2462" y="8028"/>
                      </a:lnTo>
                      <a:lnTo>
                        <a:pt x="2462" y="8022"/>
                      </a:lnTo>
                      <a:lnTo>
                        <a:pt x="2463" y="8009"/>
                      </a:lnTo>
                      <a:lnTo>
                        <a:pt x="2464" y="8002"/>
                      </a:lnTo>
                      <a:lnTo>
                        <a:pt x="2464" y="7993"/>
                      </a:lnTo>
                      <a:lnTo>
                        <a:pt x="2463" y="7986"/>
                      </a:lnTo>
                      <a:lnTo>
                        <a:pt x="2462" y="7983"/>
                      </a:lnTo>
                      <a:lnTo>
                        <a:pt x="2460" y="7981"/>
                      </a:lnTo>
                      <a:lnTo>
                        <a:pt x="2455" y="7979"/>
                      </a:lnTo>
                      <a:lnTo>
                        <a:pt x="2447" y="7978"/>
                      </a:lnTo>
                      <a:lnTo>
                        <a:pt x="2424" y="7977"/>
                      </a:lnTo>
                      <a:lnTo>
                        <a:pt x="2402" y="7977"/>
                      </a:lnTo>
                      <a:lnTo>
                        <a:pt x="2395" y="7978"/>
                      </a:lnTo>
                      <a:lnTo>
                        <a:pt x="2390" y="7980"/>
                      </a:lnTo>
                      <a:lnTo>
                        <a:pt x="2385" y="7983"/>
                      </a:lnTo>
                      <a:lnTo>
                        <a:pt x="2379" y="7984"/>
                      </a:lnTo>
                      <a:lnTo>
                        <a:pt x="2373" y="7983"/>
                      </a:lnTo>
                      <a:lnTo>
                        <a:pt x="2365" y="7981"/>
                      </a:lnTo>
                      <a:lnTo>
                        <a:pt x="2358" y="7978"/>
                      </a:lnTo>
                      <a:lnTo>
                        <a:pt x="2349" y="7973"/>
                      </a:lnTo>
                      <a:lnTo>
                        <a:pt x="2333" y="7961"/>
                      </a:lnTo>
                      <a:lnTo>
                        <a:pt x="2317" y="7947"/>
                      </a:lnTo>
                      <a:lnTo>
                        <a:pt x="2303" y="7934"/>
                      </a:lnTo>
                      <a:lnTo>
                        <a:pt x="2286" y="7918"/>
                      </a:lnTo>
                      <a:lnTo>
                        <a:pt x="2260" y="7899"/>
                      </a:lnTo>
                      <a:lnTo>
                        <a:pt x="2250" y="7891"/>
                      </a:lnTo>
                      <a:lnTo>
                        <a:pt x="2239" y="7887"/>
                      </a:lnTo>
                      <a:lnTo>
                        <a:pt x="2235" y="7884"/>
                      </a:lnTo>
                      <a:lnTo>
                        <a:pt x="2230" y="7883"/>
                      </a:lnTo>
                      <a:lnTo>
                        <a:pt x="2223" y="7883"/>
                      </a:lnTo>
                      <a:lnTo>
                        <a:pt x="2218" y="7883"/>
                      </a:lnTo>
                      <a:lnTo>
                        <a:pt x="2204" y="7887"/>
                      </a:lnTo>
                      <a:lnTo>
                        <a:pt x="2186" y="7893"/>
                      </a:lnTo>
                      <a:lnTo>
                        <a:pt x="2173" y="7897"/>
                      </a:lnTo>
                      <a:lnTo>
                        <a:pt x="2158" y="7902"/>
                      </a:lnTo>
                      <a:lnTo>
                        <a:pt x="2123" y="7912"/>
                      </a:lnTo>
                      <a:lnTo>
                        <a:pt x="2087" y="7924"/>
                      </a:lnTo>
                      <a:lnTo>
                        <a:pt x="2070" y="7930"/>
                      </a:lnTo>
                      <a:lnTo>
                        <a:pt x="2053" y="7938"/>
                      </a:lnTo>
                      <a:lnTo>
                        <a:pt x="2038" y="7946"/>
                      </a:lnTo>
                      <a:lnTo>
                        <a:pt x="2023" y="7957"/>
                      </a:lnTo>
                      <a:lnTo>
                        <a:pt x="2018" y="7963"/>
                      </a:lnTo>
                      <a:lnTo>
                        <a:pt x="2013" y="7968"/>
                      </a:lnTo>
                      <a:lnTo>
                        <a:pt x="2008" y="7975"/>
                      </a:lnTo>
                      <a:lnTo>
                        <a:pt x="2005" y="7981"/>
                      </a:lnTo>
                      <a:lnTo>
                        <a:pt x="2002" y="7989"/>
                      </a:lnTo>
                      <a:lnTo>
                        <a:pt x="2000" y="7995"/>
                      </a:lnTo>
                      <a:lnTo>
                        <a:pt x="1999" y="8004"/>
                      </a:lnTo>
                      <a:lnTo>
                        <a:pt x="1999" y="8012"/>
                      </a:lnTo>
                      <a:lnTo>
                        <a:pt x="2000" y="8021"/>
                      </a:lnTo>
                      <a:lnTo>
                        <a:pt x="2002" y="8031"/>
                      </a:lnTo>
                      <a:lnTo>
                        <a:pt x="2006" y="8041"/>
                      </a:lnTo>
                      <a:lnTo>
                        <a:pt x="2010" y="8052"/>
                      </a:lnTo>
                      <a:lnTo>
                        <a:pt x="2022" y="8075"/>
                      </a:lnTo>
                      <a:lnTo>
                        <a:pt x="2027" y="8087"/>
                      </a:lnTo>
                      <a:lnTo>
                        <a:pt x="2030" y="8098"/>
                      </a:lnTo>
                      <a:lnTo>
                        <a:pt x="2032" y="8110"/>
                      </a:lnTo>
                      <a:lnTo>
                        <a:pt x="2032" y="8116"/>
                      </a:lnTo>
                      <a:lnTo>
                        <a:pt x="2031" y="8122"/>
                      </a:lnTo>
                      <a:lnTo>
                        <a:pt x="2030" y="8129"/>
                      </a:lnTo>
                      <a:lnTo>
                        <a:pt x="2028" y="8134"/>
                      </a:lnTo>
                      <a:lnTo>
                        <a:pt x="2025" y="8141"/>
                      </a:lnTo>
                      <a:lnTo>
                        <a:pt x="2020" y="8147"/>
                      </a:lnTo>
                      <a:lnTo>
                        <a:pt x="2018" y="8150"/>
                      </a:lnTo>
                      <a:lnTo>
                        <a:pt x="2014" y="8154"/>
                      </a:lnTo>
                      <a:lnTo>
                        <a:pt x="2010" y="8157"/>
                      </a:lnTo>
                      <a:lnTo>
                        <a:pt x="2005" y="8158"/>
                      </a:lnTo>
                      <a:lnTo>
                        <a:pt x="1996" y="8160"/>
                      </a:lnTo>
                      <a:lnTo>
                        <a:pt x="1985" y="8160"/>
                      </a:lnTo>
                      <a:lnTo>
                        <a:pt x="1976" y="8158"/>
                      </a:lnTo>
                      <a:lnTo>
                        <a:pt x="1967" y="8154"/>
                      </a:lnTo>
                      <a:lnTo>
                        <a:pt x="1958" y="8148"/>
                      </a:lnTo>
                      <a:lnTo>
                        <a:pt x="1955" y="8144"/>
                      </a:lnTo>
                      <a:lnTo>
                        <a:pt x="1953" y="8141"/>
                      </a:lnTo>
                      <a:lnTo>
                        <a:pt x="1950" y="8134"/>
                      </a:lnTo>
                      <a:lnTo>
                        <a:pt x="1946" y="8126"/>
                      </a:lnTo>
                      <a:lnTo>
                        <a:pt x="1940" y="8109"/>
                      </a:lnTo>
                      <a:lnTo>
                        <a:pt x="1933" y="8090"/>
                      </a:lnTo>
                      <a:lnTo>
                        <a:pt x="1926" y="8070"/>
                      </a:lnTo>
                      <a:lnTo>
                        <a:pt x="1920" y="8061"/>
                      </a:lnTo>
                      <a:lnTo>
                        <a:pt x="1916" y="8053"/>
                      </a:lnTo>
                      <a:lnTo>
                        <a:pt x="1910" y="8046"/>
                      </a:lnTo>
                      <a:lnTo>
                        <a:pt x="1903" y="8040"/>
                      </a:lnTo>
                      <a:lnTo>
                        <a:pt x="1897" y="8035"/>
                      </a:lnTo>
                      <a:lnTo>
                        <a:pt x="1888" y="8033"/>
                      </a:lnTo>
                      <a:lnTo>
                        <a:pt x="1879" y="8033"/>
                      </a:lnTo>
                      <a:lnTo>
                        <a:pt x="1868" y="8035"/>
                      </a:lnTo>
                      <a:lnTo>
                        <a:pt x="1873" y="8043"/>
                      </a:lnTo>
                      <a:lnTo>
                        <a:pt x="1876" y="8053"/>
                      </a:lnTo>
                      <a:lnTo>
                        <a:pt x="1879" y="8063"/>
                      </a:lnTo>
                      <a:lnTo>
                        <a:pt x="1880" y="8074"/>
                      </a:lnTo>
                      <a:lnTo>
                        <a:pt x="1880" y="8079"/>
                      </a:lnTo>
                      <a:lnTo>
                        <a:pt x="1879" y="8084"/>
                      </a:lnTo>
                      <a:lnTo>
                        <a:pt x="1877" y="8088"/>
                      </a:lnTo>
                      <a:lnTo>
                        <a:pt x="1874" y="8093"/>
                      </a:lnTo>
                      <a:lnTo>
                        <a:pt x="1869" y="8095"/>
                      </a:lnTo>
                      <a:lnTo>
                        <a:pt x="1864" y="8097"/>
                      </a:lnTo>
                      <a:lnTo>
                        <a:pt x="1851" y="8099"/>
                      </a:lnTo>
                      <a:lnTo>
                        <a:pt x="1840" y="8099"/>
                      </a:lnTo>
                      <a:lnTo>
                        <a:pt x="1835" y="8098"/>
                      </a:lnTo>
                      <a:lnTo>
                        <a:pt x="1830" y="8097"/>
                      </a:lnTo>
                      <a:lnTo>
                        <a:pt x="1827" y="8095"/>
                      </a:lnTo>
                      <a:lnTo>
                        <a:pt x="1824" y="8092"/>
                      </a:lnTo>
                      <a:lnTo>
                        <a:pt x="1821" y="8088"/>
                      </a:lnTo>
                      <a:lnTo>
                        <a:pt x="1818" y="8085"/>
                      </a:lnTo>
                      <a:lnTo>
                        <a:pt x="1814" y="8075"/>
                      </a:lnTo>
                      <a:lnTo>
                        <a:pt x="1812" y="8065"/>
                      </a:lnTo>
                      <a:lnTo>
                        <a:pt x="1811" y="8052"/>
                      </a:lnTo>
                      <a:lnTo>
                        <a:pt x="1810" y="8043"/>
                      </a:lnTo>
                      <a:lnTo>
                        <a:pt x="1808" y="8035"/>
                      </a:lnTo>
                      <a:lnTo>
                        <a:pt x="1800" y="8019"/>
                      </a:lnTo>
                      <a:lnTo>
                        <a:pt x="1797" y="8011"/>
                      </a:lnTo>
                      <a:lnTo>
                        <a:pt x="1793" y="8004"/>
                      </a:lnTo>
                      <a:lnTo>
                        <a:pt x="1792" y="7996"/>
                      </a:lnTo>
                      <a:lnTo>
                        <a:pt x="1792" y="7988"/>
                      </a:lnTo>
                      <a:lnTo>
                        <a:pt x="1797" y="7961"/>
                      </a:lnTo>
                      <a:lnTo>
                        <a:pt x="1800" y="7938"/>
                      </a:lnTo>
                      <a:lnTo>
                        <a:pt x="1801" y="7915"/>
                      </a:lnTo>
                      <a:lnTo>
                        <a:pt x="1799" y="7887"/>
                      </a:lnTo>
                      <a:lnTo>
                        <a:pt x="1798" y="7878"/>
                      </a:lnTo>
                      <a:lnTo>
                        <a:pt x="1795" y="7873"/>
                      </a:lnTo>
                      <a:lnTo>
                        <a:pt x="1789" y="7867"/>
                      </a:lnTo>
                      <a:lnTo>
                        <a:pt x="1784" y="7864"/>
                      </a:lnTo>
                      <a:lnTo>
                        <a:pt x="1776" y="7863"/>
                      </a:lnTo>
                      <a:lnTo>
                        <a:pt x="1767" y="7862"/>
                      </a:lnTo>
                      <a:lnTo>
                        <a:pt x="1759" y="7863"/>
                      </a:lnTo>
                      <a:lnTo>
                        <a:pt x="1749" y="7864"/>
                      </a:lnTo>
                      <a:lnTo>
                        <a:pt x="1729" y="7868"/>
                      </a:lnTo>
                      <a:lnTo>
                        <a:pt x="1710" y="7875"/>
                      </a:lnTo>
                      <a:lnTo>
                        <a:pt x="1677" y="7884"/>
                      </a:lnTo>
                      <a:lnTo>
                        <a:pt x="1672" y="7887"/>
                      </a:lnTo>
                      <a:lnTo>
                        <a:pt x="1664" y="7892"/>
                      </a:lnTo>
                      <a:lnTo>
                        <a:pt x="1645" y="7906"/>
                      </a:lnTo>
                      <a:lnTo>
                        <a:pt x="1623" y="7925"/>
                      </a:lnTo>
                      <a:lnTo>
                        <a:pt x="1600" y="7945"/>
                      </a:lnTo>
                      <a:lnTo>
                        <a:pt x="1559" y="7982"/>
                      </a:lnTo>
                      <a:lnTo>
                        <a:pt x="1546" y="7994"/>
                      </a:lnTo>
                      <a:lnTo>
                        <a:pt x="1541" y="7998"/>
                      </a:lnTo>
                      <a:lnTo>
                        <a:pt x="1537" y="7996"/>
                      </a:lnTo>
                      <a:lnTo>
                        <a:pt x="1535" y="7992"/>
                      </a:lnTo>
                      <a:lnTo>
                        <a:pt x="1533" y="7988"/>
                      </a:lnTo>
                      <a:lnTo>
                        <a:pt x="1532" y="7982"/>
                      </a:lnTo>
                      <a:lnTo>
                        <a:pt x="1530" y="7971"/>
                      </a:lnTo>
                      <a:lnTo>
                        <a:pt x="1528" y="7960"/>
                      </a:lnTo>
                      <a:lnTo>
                        <a:pt x="1525" y="7951"/>
                      </a:lnTo>
                      <a:lnTo>
                        <a:pt x="1523" y="7947"/>
                      </a:lnTo>
                      <a:lnTo>
                        <a:pt x="1521" y="7944"/>
                      </a:lnTo>
                      <a:lnTo>
                        <a:pt x="1518" y="7943"/>
                      </a:lnTo>
                      <a:lnTo>
                        <a:pt x="1514" y="7943"/>
                      </a:lnTo>
                      <a:lnTo>
                        <a:pt x="1508" y="7944"/>
                      </a:lnTo>
                      <a:lnTo>
                        <a:pt x="1502" y="7947"/>
                      </a:lnTo>
                      <a:lnTo>
                        <a:pt x="1472" y="7965"/>
                      </a:lnTo>
                      <a:lnTo>
                        <a:pt x="1441" y="7981"/>
                      </a:lnTo>
                      <a:lnTo>
                        <a:pt x="1425" y="7988"/>
                      </a:lnTo>
                      <a:lnTo>
                        <a:pt x="1408" y="7994"/>
                      </a:lnTo>
                      <a:lnTo>
                        <a:pt x="1392" y="8001"/>
                      </a:lnTo>
                      <a:lnTo>
                        <a:pt x="1375" y="8005"/>
                      </a:lnTo>
                      <a:lnTo>
                        <a:pt x="1362" y="8007"/>
                      </a:lnTo>
                      <a:lnTo>
                        <a:pt x="1348" y="8008"/>
                      </a:lnTo>
                      <a:lnTo>
                        <a:pt x="1320" y="8010"/>
                      </a:lnTo>
                      <a:lnTo>
                        <a:pt x="1293" y="8012"/>
                      </a:lnTo>
                      <a:lnTo>
                        <a:pt x="1281" y="8014"/>
                      </a:lnTo>
                      <a:lnTo>
                        <a:pt x="1272" y="8016"/>
                      </a:lnTo>
                      <a:lnTo>
                        <a:pt x="1263" y="8019"/>
                      </a:lnTo>
                      <a:lnTo>
                        <a:pt x="1260" y="8022"/>
                      </a:lnTo>
                      <a:lnTo>
                        <a:pt x="1256" y="8024"/>
                      </a:lnTo>
                      <a:lnTo>
                        <a:pt x="1254" y="8028"/>
                      </a:lnTo>
                      <a:lnTo>
                        <a:pt x="1252" y="8031"/>
                      </a:lnTo>
                      <a:lnTo>
                        <a:pt x="1252" y="8035"/>
                      </a:lnTo>
                      <a:lnTo>
                        <a:pt x="1251" y="8040"/>
                      </a:lnTo>
                      <a:lnTo>
                        <a:pt x="1252" y="8045"/>
                      </a:lnTo>
                      <a:lnTo>
                        <a:pt x="1253" y="8050"/>
                      </a:lnTo>
                      <a:lnTo>
                        <a:pt x="1259" y="8063"/>
                      </a:lnTo>
                      <a:lnTo>
                        <a:pt x="1267" y="8080"/>
                      </a:lnTo>
                      <a:lnTo>
                        <a:pt x="1280" y="8099"/>
                      </a:lnTo>
                      <a:lnTo>
                        <a:pt x="1248" y="8107"/>
                      </a:lnTo>
                      <a:lnTo>
                        <a:pt x="1215" y="8116"/>
                      </a:lnTo>
                      <a:lnTo>
                        <a:pt x="1151" y="8134"/>
                      </a:lnTo>
                      <a:lnTo>
                        <a:pt x="1140" y="8138"/>
                      </a:lnTo>
                      <a:lnTo>
                        <a:pt x="1132" y="8143"/>
                      </a:lnTo>
                      <a:lnTo>
                        <a:pt x="1123" y="8148"/>
                      </a:lnTo>
                      <a:lnTo>
                        <a:pt x="1116" y="8155"/>
                      </a:lnTo>
                      <a:lnTo>
                        <a:pt x="1107" y="8165"/>
                      </a:lnTo>
                      <a:lnTo>
                        <a:pt x="1097" y="8176"/>
                      </a:lnTo>
                      <a:lnTo>
                        <a:pt x="1092" y="8181"/>
                      </a:lnTo>
                      <a:lnTo>
                        <a:pt x="1087" y="8183"/>
                      </a:lnTo>
                      <a:lnTo>
                        <a:pt x="1081" y="8185"/>
                      </a:lnTo>
                      <a:lnTo>
                        <a:pt x="1073" y="8184"/>
                      </a:lnTo>
                      <a:lnTo>
                        <a:pt x="1065" y="8183"/>
                      </a:lnTo>
                      <a:lnTo>
                        <a:pt x="1056" y="8179"/>
                      </a:lnTo>
                      <a:lnTo>
                        <a:pt x="1044" y="8171"/>
                      </a:lnTo>
                      <a:lnTo>
                        <a:pt x="1030" y="8162"/>
                      </a:lnTo>
                      <a:lnTo>
                        <a:pt x="1033" y="8163"/>
                      </a:lnTo>
                      <a:lnTo>
                        <a:pt x="1036" y="8162"/>
                      </a:lnTo>
                      <a:lnTo>
                        <a:pt x="1038" y="8159"/>
                      </a:lnTo>
                      <a:lnTo>
                        <a:pt x="1039" y="8154"/>
                      </a:lnTo>
                      <a:lnTo>
                        <a:pt x="1042" y="8139"/>
                      </a:lnTo>
                      <a:lnTo>
                        <a:pt x="1043" y="8121"/>
                      </a:lnTo>
                      <a:lnTo>
                        <a:pt x="1043" y="8101"/>
                      </a:lnTo>
                      <a:lnTo>
                        <a:pt x="1041" y="8084"/>
                      </a:lnTo>
                      <a:lnTo>
                        <a:pt x="1039" y="8070"/>
                      </a:lnTo>
                      <a:lnTo>
                        <a:pt x="1037" y="8063"/>
                      </a:lnTo>
                      <a:lnTo>
                        <a:pt x="1029" y="8048"/>
                      </a:lnTo>
                      <a:lnTo>
                        <a:pt x="1024" y="8042"/>
                      </a:lnTo>
                      <a:lnTo>
                        <a:pt x="1020" y="8037"/>
                      </a:lnTo>
                      <a:lnTo>
                        <a:pt x="1016" y="8033"/>
                      </a:lnTo>
                      <a:lnTo>
                        <a:pt x="1010" y="8031"/>
                      </a:lnTo>
                      <a:lnTo>
                        <a:pt x="1006" y="8029"/>
                      </a:lnTo>
                      <a:lnTo>
                        <a:pt x="1000" y="8027"/>
                      </a:lnTo>
                      <a:lnTo>
                        <a:pt x="988" y="8026"/>
                      </a:lnTo>
                      <a:lnTo>
                        <a:pt x="977" y="8026"/>
                      </a:lnTo>
                      <a:lnTo>
                        <a:pt x="947" y="8027"/>
                      </a:lnTo>
                      <a:lnTo>
                        <a:pt x="926" y="8027"/>
                      </a:lnTo>
                      <a:lnTo>
                        <a:pt x="917" y="8027"/>
                      </a:lnTo>
                      <a:lnTo>
                        <a:pt x="908" y="8028"/>
                      </a:lnTo>
                      <a:lnTo>
                        <a:pt x="901" y="8030"/>
                      </a:lnTo>
                      <a:lnTo>
                        <a:pt x="893" y="8034"/>
                      </a:lnTo>
                      <a:lnTo>
                        <a:pt x="886" y="8040"/>
                      </a:lnTo>
                      <a:lnTo>
                        <a:pt x="880" y="8049"/>
                      </a:lnTo>
                      <a:lnTo>
                        <a:pt x="868" y="8068"/>
                      </a:lnTo>
                      <a:lnTo>
                        <a:pt x="859" y="8080"/>
                      </a:lnTo>
                      <a:lnTo>
                        <a:pt x="850" y="8092"/>
                      </a:lnTo>
                      <a:lnTo>
                        <a:pt x="840" y="8103"/>
                      </a:lnTo>
                      <a:lnTo>
                        <a:pt x="834" y="8107"/>
                      </a:lnTo>
                      <a:lnTo>
                        <a:pt x="829" y="8111"/>
                      </a:lnTo>
                      <a:lnTo>
                        <a:pt x="824" y="8113"/>
                      </a:lnTo>
                      <a:lnTo>
                        <a:pt x="818" y="8114"/>
                      </a:lnTo>
                      <a:lnTo>
                        <a:pt x="814" y="8116"/>
                      </a:lnTo>
                      <a:lnTo>
                        <a:pt x="808" y="8113"/>
                      </a:lnTo>
                      <a:lnTo>
                        <a:pt x="787" y="8103"/>
                      </a:lnTo>
                      <a:lnTo>
                        <a:pt x="780" y="8100"/>
                      </a:lnTo>
                      <a:lnTo>
                        <a:pt x="775" y="8099"/>
                      </a:lnTo>
                      <a:lnTo>
                        <a:pt x="768" y="8098"/>
                      </a:lnTo>
                      <a:lnTo>
                        <a:pt x="762" y="8099"/>
                      </a:lnTo>
                      <a:lnTo>
                        <a:pt x="752" y="8101"/>
                      </a:lnTo>
                      <a:lnTo>
                        <a:pt x="749" y="8103"/>
                      </a:lnTo>
                      <a:lnTo>
                        <a:pt x="747" y="8105"/>
                      </a:lnTo>
                      <a:lnTo>
                        <a:pt x="745" y="8107"/>
                      </a:lnTo>
                      <a:lnTo>
                        <a:pt x="745" y="8109"/>
                      </a:lnTo>
                      <a:lnTo>
                        <a:pt x="745" y="8113"/>
                      </a:lnTo>
                      <a:lnTo>
                        <a:pt x="750" y="8124"/>
                      </a:lnTo>
                      <a:lnTo>
                        <a:pt x="751" y="8130"/>
                      </a:lnTo>
                      <a:lnTo>
                        <a:pt x="751" y="8132"/>
                      </a:lnTo>
                      <a:lnTo>
                        <a:pt x="751" y="8134"/>
                      </a:lnTo>
                      <a:lnTo>
                        <a:pt x="741" y="8150"/>
                      </a:lnTo>
                      <a:lnTo>
                        <a:pt x="736" y="8156"/>
                      </a:lnTo>
                      <a:lnTo>
                        <a:pt x="730" y="8162"/>
                      </a:lnTo>
                      <a:lnTo>
                        <a:pt x="718" y="8172"/>
                      </a:lnTo>
                      <a:lnTo>
                        <a:pt x="703" y="8184"/>
                      </a:lnTo>
                      <a:lnTo>
                        <a:pt x="694" y="8189"/>
                      </a:lnTo>
                      <a:lnTo>
                        <a:pt x="685" y="8193"/>
                      </a:lnTo>
                      <a:lnTo>
                        <a:pt x="676" y="8193"/>
                      </a:lnTo>
                      <a:lnTo>
                        <a:pt x="666" y="8190"/>
                      </a:lnTo>
                      <a:lnTo>
                        <a:pt x="656" y="8187"/>
                      </a:lnTo>
                      <a:lnTo>
                        <a:pt x="648" y="8182"/>
                      </a:lnTo>
                      <a:lnTo>
                        <a:pt x="638" y="8176"/>
                      </a:lnTo>
                      <a:lnTo>
                        <a:pt x="629" y="8169"/>
                      </a:lnTo>
                      <a:lnTo>
                        <a:pt x="611" y="8154"/>
                      </a:lnTo>
                      <a:lnTo>
                        <a:pt x="594" y="8138"/>
                      </a:lnTo>
                      <a:lnTo>
                        <a:pt x="585" y="8132"/>
                      </a:lnTo>
                      <a:lnTo>
                        <a:pt x="576" y="8125"/>
                      </a:lnTo>
                      <a:lnTo>
                        <a:pt x="567" y="8121"/>
                      </a:lnTo>
                      <a:lnTo>
                        <a:pt x="559" y="8119"/>
                      </a:lnTo>
                      <a:lnTo>
                        <a:pt x="561" y="8120"/>
                      </a:lnTo>
                      <a:lnTo>
                        <a:pt x="563" y="8123"/>
                      </a:lnTo>
                      <a:lnTo>
                        <a:pt x="565" y="8128"/>
                      </a:lnTo>
                      <a:lnTo>
                        <a:pt x="567" y="8132"/>
                      </a:lnTo>
                      <a:lnTo>
                        <a:pt x="567" y="8137"/>
                      </a:lnTo>
                      <a:lnTo>
                        <a:pt x="567" y="8142"/>
                      </a:lnTo>
                      <a:lnTo>
                        <a:pt x="565" y="8144"/>
                      </a:lnTo>
                      <a:lnTo>
                        <a:pt x="564" y="8145"/>
                      </a:lnTo>
                      <a:lnTo>
                        <a:pt x="562" y="8146"/>
                      </a:lnTo>
                      <a:lnTo>
                        <a:pt x="539" y="8150"/>
                      </a:lnTo>
                      <a:lnTo>
                        <a:pt x="525" y="8154"/>
                      </a:lnTo>
                      <a:lnTo>
                        <a:pt x="511" y="8159"/>
                      </a:lnTo>
                      <a:lnTo>
                        <a:pt x="497" y="8164"/>
                      </a:lnTo>
                      <a:lnTo>
                        <a:pt x="486" y="8172"/>
                      </a:lnTo>
                      <a:lnTo>
                        <a:pt x="482" y="8175"/>
                      </a:lnTo>
                      <a:lnTo>
                        <a:pt x="479" y="8180"/>
                      </a:lnTo>
                      <a:lnTo>
                        <a:pt x="476" y="8184"/>
                      </a:lnTo>
                      <a:lnTo>
                        <a:pt x="476" y="8188"/>
                      </a:lnTo>
                      <a:lnTo>
                        <a:pt x="479" y="8199"/>
                      </a:lnTo>
                      <a:lnTo>
                        <a:pt x="482" y="8209"/>
                      </a:lnTo>
                      <a:lnTo>
                        <a:pt x="486" y="8220"/>
                      </a:lnTo>
                      <a:lnTo>
                        <a:pt x="489" y="8230"/>
                      </a:lnTo>
                      <a:lnTo>
                        <a:pt x="489" y="8234"/>
                      </a:lnTo>
                      <a:lnTo>
                        <a:pt x="489" y="8238"/>
                      </a:lnTo>
                      <a:lnTo>
                        <a:pt x="489" y="8243"/>
                      </a:lnTo>
                      <a:lnTo>
                        <a:pt x="487" y="8246"/>
                      </a:lnTo>
                      <a:lnTo>
                        <a:pt x="484" y="8248"/>
                      </a:lnTo>
                      <a:lnTo>
                        <a:pt x="479" y="8250"/>
                      </a:lnTo>
                      <a:lnTo>
                        <a:pt x="473" y="8251"/>
                      </a:lnTo>
                      <a:lnTo>
                        <a:pt x="464" y="8252"/>
                      </a:lnTo>
                      <a:lnTo>
                        <a:pt x="447" y="8252"/>
                      </a:lnTo>
                      <a:lnTo>
                        <a:pt x="434" y="8253"/>
                      </a:lnTo>
                      <a:lnTo>
                        <a:pt x="422" y="8257"/>
                      </a:lnTo>
                      <a:lnTo>
                        <a:pt x="418" y="8258"/>
                      </a:lnTo>
                      <a:lnTo>
                        <a:pt x="413" y="8261"/>
                      </a:lnTo>
                      <a:lnTo>
                        <a:pt x="410" y="8264"/>
                      </a:lnTo>
                      <a:lnTo>
                        <a:pt x="408" y="8267"/>
                      </a:lnTo>
                      <a:lnTo>
                        <a:pt x="406" y="8273"/>
                      </a:lnTo>
                      <a:lnTo>
                        <a:pt x="405" y="8278"/>
                      </a:lnTo>
                      <a:lnTo>
                        <a:pt x="405" y="8285"/>
                      </a:lnTo>
                      <a:lnTo>
                        <a:pt x="405" y="8291"/>
                      </a:lnTo>
                      <a:lnTo>
                        <a:pt x="406" y="8310"/>
                      </a:lnTo>
                      <a:lnTo>
                        <a:pt x="407" y="8317"/>
                      </a:lnTo>
                      <a:lnTo>
                        <a:pt x="406" y="8325"/>
                      </a:lnTo>
                      <a:lnTo>
                        <a:pt x="403" y="8333"/>
                      </a:lnTo>
                      <a:lnTo>
                        <a:pt x="399" y="8339"/>
                      </a:lnTo>
                      <a:lnTo>
                        <a:pt x="395" y="8346"/>
                      </a:lnTo>
                      <a:lnTo>
                        <a:pt x="388" y="8350"/>
                      </a:lnTo>
                      <a:lnTo>
                        <a:pt x="381" y="8354"/>
                      </a:lnTo>
                      <a:lnTo>
                        <a:pt x="373" y="8359"/>
                      </a:lnTo>
                      <a:lnTo>
                        <a:pt x="346" y="8367"/>
                      </a:lnTo>
                      <a:lnTo>
                        <a:pt x="340" y="8369"/>
                      </a:lnTo>
                      <a:lnTo>
                        <a:pt x="336" y="8372"/>
                      </a:lnTo>
                      <a:lnTo>
                        <a:pt x="334" y="8375"/>
                      </a:lnTo>
                      <a:lnTo>
                        <a:pt x="332" y="8380"/>
                      </a:lnTo>
                      <a:lnTo>
                        <a:pt x="329" y="8388"/>
                      </a:lnTo>
                      <a:lnTo>
                        <a:pt x="322" y="8400"/>
                      </a:lnTo>
                      <a:lnTo>
                        <a:pt x="320" y="8402"/>
                      </a:lnTo>
                      <a:lnTo>
                        <a:pt x="317" y="8404"/>
                      </a:lnTo>
                      <a:lnTo>
                        <a:pt x="313" y="8405"/>
                      </a:lnTo>
                      <a:lnTo>
                        <a:pt x="308" y="8405"/>
                      </a:lnTo>
                      <a:lnTo>
                        <a:pt x="296" y="8404"/>
                      </a:lnTo>
                      <a:lnTo>
                        <a:pt x="282" y="8401"/>
                      </a:lnTo>
                      <a:lnTo>
                        <a:pt x="257" y="8393"/>
                      </a:lnTo>
                      <a:lnTo>
                        <a:pt x="240" y="8388"/>
                      </a:lnTo>
                      <a:lnTo>
                        <a:pt x="224" y="8385"/>
                      </a:lnTo>
                      <a:lnTo>
                        <a:pt x="211" y="8384"/>
                      </a:lnTo>
                      <a:lnTo>
                        <a:pt x="200" y="8385"/>
                      </a:lnTo>
                      <a:lnTo>
                        <a:pt x="190" y="8387"/>
                      </a:lnTo>
                      <a:lnTo>
                        <a:pt x="180" y="8392"/>
                      </a:lnTo>
                      <a:lnTo>
                        <a:pt x="172" y="8399"/>
                      </a:lnTo>
                      <a:lnTo>
                        <a:pt x="149" y="8417"/>
                      </a:lnTo>
                      <a:lnTo>
                        <a:pt x="142" y="8425"/>
                      </a:lnTo>
                      <a:lnTo>
                        <a:pt x="136" y="8434"/>
                      </a:lnTo>
                      <a:lnTo>
                        <a:pt x="129" y="8442"/>
                      </a:lnTo>
                      <a:lnTo>
                        <a:pt x="124" y="8452"/>
                      </a:lnTo>
                      <a:lnTo>
                        <a:pt x="113" y="8473"/>
                      </a:lnTo>
                      <a:lnTo>
                        <a:pt x="106" y="8481"/>
                      </a:lnTo>
                      <a:lnTo>
                        <a:pt x="98" y="8490"/>
                      </a:lnTo>
                      <a:lnTo>
                        <a:pt x="92" y="8498"/>
                      </a:lnTo>
                      <a:lnTo>
                        <a:pt x="87" y="8505"/>
                      </a:lnTo>
                      <a:lnTo>
                        <a:pt x="81" y="8514"/>
                      </a:lnTo>
                      <a:lnTo>
                        <a:pt x="77" y="8522"/>
                      </a:lnTo>
                      <a:lnTo>
                        <a:pt x="75" y="8532"/>
                      </a:lnTo>
                      <a:lnTo>
                        <a:pt x="73" y="8542"/>
                      </a:lnTo>
                      <a:lnTo>
                        <a:pt x="73" y="8552"/>
                      </a:lnTo>
                      <a:lnTo>
                        <a:pt x="74" y="8560"/>
                      </a:lnTo>
                      <a:lnTo>
                        <a:pt x="79" y="8573"/>
                      </a:lnTo>
                      <a:lnTo>
                        <a:pt x="86" y="8587"/>
                      </a:lnTo>
                      <a:lnTo>
                        <a:pt x="102" y="8614"/>
                      </a:lnTo>
                      <a:lnTo>
                        <a:pt x="110" y="8627"/>
                      </a:lnTo>
                      <a:lnTo>
                        <a:pt x="117" y="8640"/>
                      </a:lnTo>
                      <a:lnTo>
                        <a:pt x="123" y="8653"/>
                      </a:lnTo>
                      <a:lnTo>
                        <a:pt x="125" y="8658"/>
                      </a:lnTo>
                      <a:lnTo>
                        <a:pt x="126" y="8665"/>
                      </a:lnTo>
                      <a:lnTo>
                        <a:pt x="126" y="8669"/>
                      </a:lnTo>
                      <a:lnTo>
                        <a:pt x="124" y="8671"/>
                      </a:lnTo>
                      <a:lnTo>
                        <a:pt x="121" y="8673"/>
                      </a:lnTo>
                      <a:lnTo>
                        <a:pt x="117" y="8675"/>
                      </a:lnTo>
                      <a:lnTo>
                        <a:pt x="107" y="8679"/>
                      </a:lnTo>
                      <a:lnTo>
                        <a:pt x="94" y="8681"/>
                      </a:lnTo>
                      <a:lnTo>
                        <a:pt x="81" y="8684"/>
                      </a:lnTo>
                      <a:lnTo>
                        <a:pt x="75" y="8686"/>
                      </a:lnTo>
                      <a:lnTo>
                        <a:pt x="70" y="8690"/>
                      </a:lnTo>
                      <a:lnTo>
                        <a:pt x="64" y="8693"/>
                      </a:lnTo>
                      <a:lnTo>
                        <a:pt x="59" y="8697"/>
                      </a:lnTo>
                      <a:lnTo>
                        <a:pt x="55" y="8704"/>
                      </a:lnTo>
                      <a:lnTo>
                        <a:pt x="52" y="8710"/>
                      </a:lnTo>
                      <a:lnTo>
                        <a:pt x="49" y="8723"/>
                      </a:lnTo>
                      <a:lnTo>
                        <a:pt x="46" y="8735"/>
                      </a:lnTo>
                      <a:lnTo>
                        <a:pt x="45" y="8748"/>
                      </a:lnTo>
                      <a:lnTo>
                        <a:pt x="43" y="8761"/>
                      </a:lnTo>
                      <a:lnTo>
                        <a:pt x="43" y="8787"/>
                      </a:lnTo>
                      <a:lnTo>
                        <a:pt x="43" y="8813"/>
                      </a:lnTo>
                      <a:lnTo>
                        <a:pt x="42" y="8821"/>
                      </a:lnTo>
                      <a:lnTo>
                        <a:pt x="41" y="8827"/>
                      </a:lnTo>
                      <a:lnTo>
                        <a:pt x="39" y="8833"/>
                      </a:lnTo>
                      <a:lnTo>
                        <a:pt x="37" y="8837"/>
                      </a:lnTo>
                      <a:lnTo>
                        <a:pt x="34" y="8842"/>
                      </a:lnTo>
                      <a:lnTo>
                        <a:pt x="30" y="8845"/>
                      </a:lnTo>
                      <a:lnTo>
                        <a:pt x="23" y="8850"/>
                      </a:lnTo>
                      <a:lnTo>
                        <a:pt x="15" y="8855"/>
                      </a:lnTo>
                      <a:lnTo>
                        <a:pt x="9" y="8860"/>
                      </a:lnTo>
                      <a:lnTo>
                        <a:pt x="6" y="8863"/>
                      </a:lnTo>
                      <a:lnTo>
                        <a:pt x="3" y="8868"/>
                      </a:lnTo>
                      <a:lnTo>
                        <a:pt x="1" y="8872"/>
                      </a:lnTo>
                      <a:lnTo>
                        <a:pt x="0" y="8877"/>
                      </a:lnTo>
                      <a:lnTo>
                        <a:pt x="0" y="8881"/>
                      </a:lnTo>
                      <a:lnTo>
                        <a:pt x="1" y="8885"/>
                      </a:lnTo>
                      <a:lnTo>
                        <a:pt x="4" y="8894"/>
                      </a:lnTo>
                      <a:lnTo>
                        <a:pt x="10" y="8904"/>
                      </a:lnTo>
                      <a:lnTo>
                        <a:pt x="16" y="8914"/>
                      </a:lnTo>
                      <a:lnTo>
                        <a:pt x="32" y="8934"/>
                      </a:lnTo>
                      <a:lnTo>
                        <a:pt x="43" y="8948"/>
                      </a:lnTo>
                      <a:lnTo>
                        <a:pt x="47" y="8952"/>
                      </a:lnTo>
                      <a:lnTo>
                        <a:pt x="50" y="8958"/>
                      </a:lnTo>
                      <a:lnTo>
                        <a:pt x="51" y="8964"/>
                      </a:lnTo>
                      <a:lnTo>
                        <a:pt x="51" y="8971"/>
                      </a:lnTo>
                      <a:lnTo>
                        <a:pt x="50" y="8977"/>
                      </a:lnTo>
                      <a:lnTo>
                        <a:pt x="49" y="8984"/>
                      </a:lnTo>
                      <a:lnTo>
                        <a:pt x="45" y="8998"/>
                      </a:lnTo>
                      <a:lnTo>
                        <a:pt x="33" y="9026"/>
                      </a:lnTo>
                      <a:lnTo>
                        <a:pt x="27" y="9038"/>
                      </a:lnTo>
                      <a:lnTo>
                        <a:pt x="25" y="9049"/>
                      </a:lnTo>
                      <a:lnTo>
                        <a:pt x="25" y="9059"/>
                      </a:lnTo>
                      <a:lnTo>
                        <a:pt x="27" y="9070"/>
                      </a:lnTo>
                      <a:lnTo>
                        <a:pt x="30" y="9086"/>
                      </a:lnTo>
                      <a:lnTo>
                        <a:pt x="35" y="9100"/>
                      </a:lnTo>
                      <a:lnTo>
                        <a:pt x="40" y="9115"/>
                      </a:lnTo>
                      <a:lnTo>
                        <a:pt x="47" y="9128"/>
                      </a:lnTo>
                      <a:lnTo>
                        <a:pt x="54" y="9138"/>
                      </a:lnTo>
                      <a:lnTo>
                        <a:pt x="58" y="9141"/>
                      </a:lnTo>
                      <a:lnTo>
                        <a:pt x="62" y="9143"/>
                      </a:lnTo>
                      <a:lnTo>
                        <a:pt x="68" y="9145"/>
                      </a:lnTo>
                      <a:lnTo>
                        <a:pt x="80" y="9145"/>
                      </a:lnTo>
                      <a:lnTo>
                        <a:pt x="93" y="9145"/>
                      </a:lnTo>
                      <a:lnTo>
                        <a:pt x="110" y="9143"/>
                      </a:lnTo>
                      <a:lnTo>
                        <a:pt x="139" y="9140"/>
                      </a:lnTo>
                      <a:lnTo>
                        <a:pt x="160" y="9138"/>
                      </a:lnTo>
                      <a:lnTo>
                        <a:pt x="169" y="9137"/>
                      </a:lnTo>
                      <a:lnTo>
                        <a:pt x="175" y="9135"/>
                      </a:lnTo>
                      <a:lnTo>
                        <a:pt x="179" y="9131"/>
                      </a:lnTo>
                      <a:lnTo>
                        <a:pt x="181" y="9127"/>
                      </a:lnTo>
                      <a:lnTo>
                        <a:pt x="181" y="9121"/>
                      </a:lnTo>
                      <a:lnTo>
                        <a:pt x="181" y="9115"/>
                      </a:lnTo>
                      <a:lnTo>
                        <a:pt x="181" y="9107"/>
                      </a:lnTo>
                      <a:lnTo>
                        <a:pt x="181" y="9100"/>
                      </a:lnTo>
                      <a:lnTo>
                        <a:pt x="183" y="9088"/>
                      </a:lnTo>
                      <a:lnTo>
                        <a:pt x="186" y="9078"/>
                      </a:lnTo>
                      <a:lnTo>
                        <a:pt x="189" y="9070"/>
                      </a:lnTo>
                      <a:lnTo>
                        <a:pt x="192" y="9065"/>
                      </a:lnTo>
                      <a:lnTo>
                        <a:pt x="196" y="9062"/>
                      </a:lnTo>
                      <a:lnTo>
                        <a:pt x="201" y="9060"/>
                      </a:lnTo>
                      <a:lnTo>
                        <a:pt x="206" y="9060"/>
                      </a:lnTo>
                      <a:lnTo>
                        <a:pt x="212" y="9061"/>
                      </a:lnTo>
                      <a:lnTo>
                        <a:pt x="217" y="9062"/>
                      </a:lnTo>
                      <a:lnTo>
                        <a:pt x="224" y="9065"/>
                      </a:lnTo>
                      <a:lnTo>
                        <a:pt x="236" y="9072"/>
                      </a:lnTo>
                      <a:lnTo>
                        <a:pt x="249" y="9079"/>
                      </a:lnTo>
                      <a:lnTo>
                        <a:pt x="263" y="9086"/>
                      </a:lnTo>
                      <a:lnTo>
                        <a:pt x="271" y="9091"/>
                      </a:lnTo>
                      <a:lnTo>
                        <a:pt x="283" y="9099"/>
                      </a:lnTo>
                      <a:lnTo>
                        <a:pt x="311" y="9117"/>
                      </a:lnTo>
                      <a:lnTo>
                        <a:pt x="327" y="9126"/>
                      </a:lnTo>
                      <a:lnTo>
                        <a:pt x="341" y="9132"/>
                      </a:lnTo>
                      <a:lnTo>
                        <a:pt x="346" y="9135"/>
                      </a:lnTo>
                      <a:lnTo>
                        <a:pt x="353" y="9137"/>
                      </a:lnTo>
                      <a:lnTo>
                        <a:pt x="357" y="9137"/>
                      </a:lnTo>
                      <a:lnTo>
                        <a:pt x="361" y="9137"/>
                      </a:lnTo>
                      <a:lnTo>
                        <a:pt x="374" y="9131"/>
                      </a:lnTo>
                      <a:lnTo>
                        <a:pt x="386" y="9126"/>
                      </a:lnTo>
                      <a:lnTo>
                        <a:pt x="409" y="9113"/>
                      </a:lnTo>
                      <a:lnTo>
                        <a:pt x="432" y="9099"/>
                      </a:lnTo>
                      <a:lnTo>
                        <a:pt x="456" y="9086"/>
                      </a:lnTo>
                      <a:lnTo>
                        <a:pt x="480" y="9074"/>
                      </a:lnTo>
                      <a:lnTo>
                        <a:pt x="500" y="9063"/>
                      </a:lnTo>
                      <a:lnTo>
                        <a:pt x="522" y="9051"/>
                      </a:lnTo>
                      <a:lnTo>
                        <a:pt x="543" y="9039"/>
                      </a:lnTo>
                      <a:lnTo>
                        <a:pt x="560" y="9026"/>
                      </a:lnTo>
                      <a:lnTo>
                        <a:pt x="566" y="9021"/>
                      </a:lnTo>
                      <a:lnTo>
                        <a:pt x="572" y="9016"/>
                      </a:lnTo>
                      <a:lnTo>
                        <a:pt x="574" y="9011"/>
                      </a:lnTo>
                      <a:lnTo>
                        <a:pt x="575" y="9010"/>
                      </a:lnTo>
                      <a:lnTo>
                        <a:pt x="574" y="9008"/>
                      </a:lnTo>
                      <a:lnTo>
                        <a:pt x="575" y="9009"/>
                      </a:lnTo>
                      <a:lnTo>
                        <a:pt x="576" y="9009"/>
                      </a:lnTo>
                      <a:lnTo>
                        <a:pt x="581" y="9008"/>
                      </a:lnTo>
                      <a:lnTo>
                        <a:pt x="594" y="9001"/>
                      </a:lnTo>
                      <a:lnTo>
                        <a:pt x="612" y="8990"/>
                      </a:lnTo>
                      <a:lnTo>
                        <a:pt x="633" y="8975"/>
                      </a:lnTo>
                      <a:lnTo>
                        <a:pt x="654" y="8960"/>
                      </a:lnTo>
                      <a:lnTo>
                        <a:pt x="673" y="8946"/>
                      </a:lnTo>
                      <a:lnTo>
                        <a:pt x="688" y="8934"/>
                      </a:lnTo>
                      <a:lnTo>
                        <a:pt x="696" y="8925"/>
                      </a:lnTo>
                      <a:lnTo>
                        <a:pt x="701" y="8920"/>
                      </a:lnTo>
                      <a:lnTo>
                        <a:pt x="706" y="8915"/>
                      </a:lnTo>
                      <a:lnTo>
                        <a:pt x="713" y="8912"/>
                      </a:lnTo>
                      <a:lnTo>
                        <a:pt x="718" y="8911"/>
                      </a:lnTo>
                      <a:lnTo>
                        <a:pt x="725" y="8910"/>
                      </a:lnTo>
                      <a:lnTo>
                        <a:pt x="731" y="8910"/>
                      </a:lnTo>
                      <a:lnTo>
                        <a:pt x="744" y="8912"/>
                      </a:lnTo>
                      <a:lnTo>
                        <a:pt x="758" y="8915"/>
                      </a:lnTo>
                      <a:lnTo>
                        <a:pt x="771" y="8920"/>
                      </a:lnTo>
                      <a:lnTo>
                        <a:pt x="784" y="8923"/>
                      </a:lnTo>
                      <a:lnTo>
                        <a:pt x="791" y="8924"/>
                      </a:lnTo>
                      <a:lnTo>
                        <a:pt x="798" y="8924"/>
                      </a:lnTo>
                      <a:lnTo>
                        <a:pt x="809" y="8923"/>
                      </a:lnTo>
                      <a:lnTo>
                        <a:pt x="821" y="8920"/>
                      </a:lnTo>
                      <a:lnTo>
                        <a:pt x="832" y="8915"/>
                      </a:lnTo>
                      <a:lnTo>
                        <a:pt x="843" y="8911"/>
                      </a:lnTo>
                      <a:lnTo>
                        <a:pt x="855" y="8906"/>
                      </a:lnTo>
                      <a:lnTo>
                        <a:pt x="866" y="8901"/>
                      </a:lnTo>
                      <a:lnTo>
                        <a:pt x="878" y="8898"/>
                      </a:lnTo>
                      <a:lnTo>
                        <a:pt x="890" y="8896"/>
                      </a:lnTo>
                      <a:lnTo>
                        <a:pt x="895" y="8897"/>
                      </a:lnTo>
                      <a:lnTo>
                        <a:pt x="898" y="8897"/>
                      </a:lnTo>
                      <a:lnTo>
                        <a:pt x="902" y="8899"/>
                      </a:lnTo>
                      <a:lnTo>
                        <a:pt x="904" y="8901"/>
                      </a:lnTo>
                      <a:lnTo>
                        <a:pt x="906" y="8903"/>
                      </a:lnTo>
                      <a:lnTo>
                        <a:pt x="907" y="8907"/>
                      </a:lnTo>
                      <a:lnTo>
                        <a:pt x="908" y="8914"/>
                      </a:lnTo>
                      <a:lnTo>
                        <a:pt x="907" y="8924"/>
                      </a:lnTo>
                      <a:lnTo>
                        <a:pt x="904" y="8935"/>
                      </a:lnTo>
                      <a:lnTo>
                        <a:pt x="898" y="8947"/>
                      </a:lnTo>
                      <a:lnTo>
                        <a:pt x="893" y="8959"/>
                      </a:lnTo>
                      <a:lnTo>
                        <a:pt x="885" y="8971"/>
                      </a:lnTo>
                      <a:lnTo>
                        <a:pt x="879" y="8984"/>
                      </a:lnTo>
                      <a:lnTo>
                        <a:pt x="863" y="9005"/>
                      </a:lnTo>
                      <a:lnTo>
                        <a:pt x="848" y="9023"/>
                      </a:lnTo>
                      <a:lnTo>
                        <a:pt x="842" y="9028"/>
                      </a:lnTo>
                      <a:lnTo>
                        <a:pt x="838" y="9031"/>
                      </a:lnTo>
                      <a:lnTo>
                        <a:pt x="822" y="9040"/>
                      </a:lnTo>
                      <a:lnTo>
                        <a:pt x="803" y="9053"/>
                      </a:lnTo>
                      <a:lnTo>
                        <a:pt x="781" y="9070"/>
                      </a:lnTo>
                      <a:lnTo>
                        <a:pt x="761" y="9088"/>
                      </a:lnTo>
                      <a:lnTo>
                        <a:pt x="751" y="9098"/>
                      </a:lnTo>
                      <a:lnTo>
                        <a:pt x="742" y="9106"/>
                      </a:lnTo>
                      <a:lnTo>
                        <a:pt x="736" y="9115"/>
                      </a:lnTo>
                      <a:lnTo>
                        <a:pt x="730" y="9124"/>
                      </a:lnTo>
                      <a:lnTo>
                        <a:pt x="728" y="9130"/>
                      </a:lnTo>
                      <a:lnTo>
                        <a:pt x="727" y="9133"/>
                      </a:lnTo>
                      <a:lnTo>
                        <a:pt x="728" y="9137"/>
                      </a:lnTo>
                      <a:lnTo>
                        <a:pt x="728" y="9139"/>
                      </a:lnTo>
                      <a:lnTo>
                        <a:pt x="730" y="9141"/>
                      </a:lnTo>
                      <a:lnTo>
                        <a:pt x="732" y="9143"/>
                      </a:lnTo>
                      <a:lnTo>
                        <a:pt x="736" y="9145"/>
                      </a:lnTo>
                      <a:lnTo>
                        <a:pt x="751" y="9151"/>
                      </a:lnTo>
                      <a:lnTo>
                        <a:pt x="763" y="9157"/>
                      </a:lnTo>
                      <a:lnTo>
                        <a:pt x="780" y="9166"/>
                      </a:lnTo>
                      <a:lnTo>
                        <a:pt x="789" y="9169"/>
                      </a:lnTo>
                      <a:lnTo>
                        <a:pt x="800" y="9170"/>
                      </a:lnTo>
                      <a:lnTo>
                        <a:pt x="813" y="9170"/>
                      </a:lnTo>
                      <a:lnTo>
                        <a:pt x="830" y="9169"/>
                      </a:lnTo>
                      <a:lnTo>
                        <a:pt x="847" y="9166"/>
                      </a:lnTo>
                      <a:lnTo>
                        <a:pt x="863" y="9161"/>
                      </a:lnTo>
                      <a:lnTo>
                        <a:pt x="878" y="9154"/>
                      </a:lnTo>
                      <a:lnTo>
                        <a:pt x="893" y="9146"/>
                      </a:lnTo>
                      <a:lnTo>
                        <a:pt x="921" y="9129"/>
                      </a:lnTo>
                      <a:lnTo>
                        <a:pt x="935" y="9120"/>
                      </a:lnTo>
                      <a:lnTo>
                        <a:pt x="950" y="9113"/>
                      </a:lnTo>
                      <a:lnTo>
                        <a:pt x="960" y="9108"/>
                      </a:lnTo>
                      <a:lnTo>
                        <a:pt x="974" y="9104"/>
                      </a:lnTo>
                      <a:lnTo>
                        <a:pt x="992" y="9101"/>
                      </a:lnTo>
                      <a:lnTo>
                        <a:pt x="1009" y="9099"/>
                      </a:lnTo>
                      <a:lnTo>
                        <a:pt x="1018" y="9099"/>
                      </a:lnTo>
                      <a:lnTo>
                        <a:pt x="1025" y="9099"/>
                      </a:lnTo>
                      <a:lnTo>
                        <a:pt x="1033" y="9100"/>
                      </a:lnTo>
                      <a:lnTo>
                        <a:pt x="1039" y="9102"/>
                      </a:lnTo>
                      <a:lnTo>
                        <a:pt x="1044" y="9105"/>
                      </a:lnTo>
                      <a:lnTo>
                        <a:pt x="1047" y="9110"/>
                      </a:lnTo>
                      <a:lnTo>
                        <a:pt x="1049" y="9116"/>
                      </a:lnTo>
                      <a:lnTo>
                        <a:pt x="1049" y="9123"/>
                      </a:lnTo>
                      <a:lnTo>
                        <a:pt x="1047" y="9129"/>
                      </a:lnTo>
                      <a:lnTo>
                        <a:pt x="1044" y="9135"/>
                      </a:lnTo>
                      <a:lnTo>
                        <a:pt x="1041" y="9140"/>
                      </a:lnTo>
                      <a:lnTo>
                        <a:pt x="1036" y="9144"/>
                      </a:lnTo>
                      <a:lnTo>
                        <a:pt x="1025" y="9153"/>
                      </a:lnTo>
                      <a:lnTo>
                        <a:pt x="1013" y="9161"/>
                      </a:lnTo>
                      <a:lnTo>
                        <a:pt x="1001" y="9168"/>
                      </a:lnTo>
                      <a:lnTo>
                        <a:pt x="993" y="9176"/>
                      </a:lnTo>
                      <a:lnTo>
                        <a:pt x="990" y="9180"/>
                      </a:lnTo>
                      <a:lnTo>
                        <a:pt x="987" y="9186"/>
                      </a:lnTo>
                      <a:lnTo>
                        <a:pt x="986" y="9190"/>
                      </a:lnTo>
                      <a:lnTo>
                        <a:pt x="986" y="9195"/>
                      </a:lnTo>
                      <a:lnTo>
                        <a:pt x="987" y="9197"/>
                      </a:lnTo>
                      <a:lnTo>
                        <a:pt x="988" y="9200"/>
                      </a:lnTo>
                      <a:lnTo>
                        <a:pt x="995" y="9204"/>
                      </a:lnTo>
                      <a:lnTo>
                        <a:pt x="1004" y="9208"/>
                      </a:lnTo>
                      <a:lnTo>
                        <a:pt x="1016" y="9213"/>
                      </a:lnTo>
                      <a:lnTo>
                        <a:pt x="1044" y="9221"/>
                      </a:lnTo>
                      <a:lnTo>
                        <a:pt x="1077" y="9230"/>
                      </a:lnTo>
                      <a:lnTo>
                        <a:pt x="1145" y="9245"/>
                      </a:lnTo>
                      <a:lnTo>
                        <a:pt x="1172" y="9252"/>
                      </a:lnTo>
                      <a:lnTo>
                        <a:pt x="1189" y="9257"/>
                      </a:lnTo>
                      <a:lnTo>
                        <a:pt x="1197" y="9261"/>
                      </a:lnTo>
                      <a:lnTo>
                        <a:pt x="1203" y="9266"/>
                      </a:lnTo>
                      <a:lnTo>
                        <a:pt x="1208" y="9271"/>
                      </a:lnTo>
                      <a:lnTo>
                        <a:pt x="1212" y="9278"/>
                      </a:lnTo>
                      <a:lnTo>
                        <a:pt x="1214" y="9283"/>
                      </a:lnTo>
                      <a:lnTo>
                        <a:pt x="1215" y="9290"/>
                      </a:lnTo>
                      <a:lnTo>
                        <a:pt x="1216" y="9296"/>
                      </a:lnTo>
                      <a:lnTo>
                        <a:pt x="1215" y="9302"/>
                      </a:lnTo>
                      <a:lnTo>
                        <a:pt x="1214" y="9307"/>
                      </a:lnTo>
                      <a:lnTo>
                        <a:pt x="1211" y="9311"/>
                      </a:lnTo>
                      <a:lnTo>
                        <a:pt x="1208" y="9316"/>
                      </a:lnTo>
                      <a:lnTo>
                        <a:pt x="1203" y="9318"/>
                      </a:lnTo>
                      <a:lnTo>
                        <a:pt x="1198" y="9319"/>
                      </a:lnTo>
                      <a:lnTo>
                        <a:pt x="1192" y="9318"/>
                      </a:lnTo>
                      <a:lnTo>
                        <a:pt x="1186" y="9316"/>
                      </a:lnTo>
                      <a:lnTo>
                        <a:pt x="1178" y="9311"/>
                      </a:lnTo>
                      <a:lnTo>
                        <a:pt x="1170" y="9306"/>
                      </a:lnTo>
                      <a:lnTo>
                        <a:pt x="1162" y="9303"/>
                      </a:lnTo>
                      <a:lnTo>
                        <a:pt x="1153" y="9298"/>
                      </a:lnTo>
                      <a:lnTo>
                        <a:pt x="1145" y="9296"/>
                      </a:lnTo>
                      <a:lnTo>
                        <a:pt x="1135" y="9294"/>
                      </a:lnTo>
                      <a:lnTo>
                        <a:pt x="1126" y="9293"/>
                      </a:lnTo>
                      <a:lnTo>
                        <a:pt x="1108" y="9292"/>
                      </a:lnTo>
                      <a:lnTo>
                        <a:pt x="1089" y="9293"/>
                      </a:lnTo>
                      <a:lnTo>
                        <a:pt x="1070" y="9295"/>
                      </a:lnTo>
                      <a:lnTo>
                        <a:pt x="1033" y="9302"/>
                      </a:lnTo>
                      <a:lnTo>
                        <a:pt x="1019" y="9305"/>
                      </a:lnTo>
                      <a:lnTo>
                        <a:pt x="1004" y="9308"/>
                      </a:lnTo>
                      <a:lnTo>
                        <a:pt x="990" y="9311"/>
                      </a:lnTo>
                      <a:lnTo>
                        <a:pt x="974" y="9314"/>
                      </a:lnTo>
                      <a:lnTo>
                        <a:pt x="968" y="9315"/>
                      </a:lnTo>
                      <a:lnTo>
                        <a:pt x="962" y="9316"/>
                      </a:lnTo>
                      <a:lnTo>
                        <a:pt x="950" y="9322"/>
                      </a:lnTo>
                      <a:lnTo>
                        <a:pt x="939" y="9331"/>
                      </a:lnTo>
                      <a:lnTo>
                        <a:pt x="927" y="9341"/>
                      </a:lnTo>
                      <a:lnTo>
                        <a:pt x="915" y="9349"/>
                      </a:lnTo>
                      <a:lnTo>
                        <a:pt x="904" y="9356"/>
                      </a:lnTo>
                      <a:lnTo>
                        <a:pt x="898" y="9358"/>
                      </a:lnTo>
                      <a:lnTo>
                        <a:pt x="894" y="9359"/>
                      </a:lnTo>
                      <a:lnTo>
                        <a:pt x="889" y="9360"/>
                      </a:lnTo>
                      <a:lnTo>
                        <a:pt x="884" y="9359"/>
                      </a:lnTo>
                      <a:lnTo>
                        <a:pt x="868" y="9354"/>
                      </a:lnTo>
                      <a:lnTo>
                        <a:pt x="852" y="9352"/>
                      </a:lnTo>
                      <a:lnTo>
                        <a:pt x="835" y="9349"/>
                      </a:lnTo>
                      <a:lnTo>
                        <a:pt x="819" y="9349"/>
                      </a:lnTo>
                      <a:lnTo>
                        <a:pt x="787" y="9349"/>
                      </a:lnTo>
                      <a:lnTo>
                        <a:pt x="769" y="9348"/>
                      </a:lnTo>
                      <a:lnTo>
                        <a:pt x="753" y="9347"/>
                      </a:lnTo>
                      <a:lnTo>
                        <a:pt x="744" y="9345"/>
                      </a:lnTo>
                      <a:lnTo>
                        <a:pt x="737" y="9343"/>
                      </a:lnTo>
                      <a:lnTo>
                        <a:pt x="729" y="9340"/>
                      </a:lnTo>
                      <a:lnTo>
                        <a:pt x="723" y="9336"/>
                      </a:lnTo>
                      <a:lnTo>
                        <a:pt x="710" y="9329"/>
                      </a:lnTo>
                      <a:lnTo>
                        <a:pt x="697" y="9319"/>
                      </a:lnTo>
                      <a:lnTo>
                        <a:pt x="685" y="9310"/>
                      </a:lnTo>
                      <a:lnTo>
                        <a:pt x="672" y="9303"/>
                      </a:lnTo>
                      <a:lnTo>
                        <a:pt x="664" y="9299"/>
                      </a:lnTo>
                      <a:lnTo>
                        <a:pt x="658" y="9296"/>
                      </a:lnTo>
                      <a:lnTo>
                        <a:pt x="649" y="9294"/>
                      </a:lnTo>
                      <a:lnTo>
                        <a:pt x="641" y="9293"/>
                      </a:lnTo>
                      <a:lnTo>
                        <a:pt x="628" y="9291"/>
                      </a:lnTo>
                      <a:lnTo>
                        <a:pt x="616" y="9289"/>
                      </a:lnTo>
                      <a:lnTo>
                        <a:pt x="605" y="9285"/>
                      </a:lnTo>
                      <a:lnTo>
                        <a:pt x="596" y="9282"/>
                      </a:lnTo>
                      <a:lnTo>
                        <a:pt x="587" y="9277"/>
                      </a:lnTo>
                      <a:lnTo>
                        <a:pt x="579" y="9270"/>
                      </a:lnTo>
                      <a:lnTo>
                        <a:pt x="573" y="9261"/>
                      </a:lnTo>
                      <a:lnTo>
                        <a:pt x="567" y="9251"/>
                      </a:lnTo>
                      <a:lnTo>
                        <a:pt x="562" y="9235"/>
                      </a:lnTo>
                      <a:lnTo>
                        <a:pt x="554" y="9221"/>
                      </a:lnTo>
                      <a:lnTo>
                        <a:pt x="547" y="9208"/>
                      </a:lnTo>
                      <a:lnTo>
                        <a:pt x="538" y="9195"/>
                      </a:lnTo>
                      <a:lnTo>
                        <a:pt x="531" y="9187"/>
                      </a:lnTo>
                      <a:lnTo>
                        <a:pt x="525" y="9182"/>
                      </a:lnTo>
                      <a:lnTo>
                        <a:pt x="522" y="9181"/>
                      </a:lnTo>
                      <a:lnTo>
                        <a:pt x="520" y="9181"/>
                      </a:lnTo>
                      <a:lnTo>
                        <a:pt x="515" y="9182"/>
                      </a:lnTo>
                      <a:lnTo>
                        <a:pt x="510" y="9186"/>
                      </a:lnTo>
                      <a:lnTo>
                        <a:pt x="505" y="9189"/>
                      </a:lnTo>
                      <a:lnTo>
                        <a:pt x="498" y="9192"/>
                      </a:lnTo>
                      <a:lnTo>
                        <a:pt x="492" y="9195"/>
                      </a:lnTo>
                      <a:lnTo>
                        <a:pt x="488" y="9196"/>
                      </a:lnTo>
                      <a:lnTo>
                        <a:pt x="486" y="9199"/>
                      </a:lnTo>
                      <a:lnTo>
                        <a:pt x="481" y="9205"/>
                      </a:lnTo>
                      <a:lnTo>
                        <a:pt x="470" y="9225"/>
                      </a:lnTo>
                      <a:lnTo>
                        <a:pt x="463" y="9235"/>
                      </a:lnTo>
                      <a:lnTo>
                        <a:pt x="457" y="9246"/>
                      </a:lnTo>
                      <a:lnTo>
                        <a:pt x="450" y="9255"/>
                      </a:lnTo>
                      <a:lnTo>
                        <a:pt x="446" y="9258"/>
                      </a:lnTo>
                      <a:lnTo>
                        <a:pt x="443" y="9261"/>
                      </a:lnTo>
                      <a:lnTo>
                        <a:pt x="432" y="9267"/>
                      </a:lnTo>
                      <a:lnTo>
                        <a:pt x="419" y="9272"/>
                      </a:lnTo>
                      <a:lnTo>
                        <a:pt x="406" y="9278"/>
                      </a:lnTo>
                      <a:lnTo>
                        <a:pt x="391" y="9285"/>
                      </a:lnTo>
                      <a:lnTo>
                        <a:pt x="378" y="9293"/>
                      </a:lnTo>
                      <a:lnTo>
                        <a:pt x="371" y="9297"/>
                      </a:lnTo>
                      <a:lnTo>
                        <a:pt x="366" y="9303"/>
                      </a:lnTo>
                      <a:lnTo>
                        <a:pt x="361" y="9307"/>
                      </a:lnTo>
                      <a:lnTo>
                        <a:pt x="357" y="9312"/>
                      </a:lnTo>
                      <a:lnTo>
                        <a:pt x="354" y="9319"/>
                      </a:lnTo>
                      <a:lnTo>
                        <a:pt x="353" y="9325"/>
                      </a:lnTo>
                      <a:lnTo>
                        <a:pt x="353" y="9328"/>
                      </a:lnTo>
                      <a:lnTo>
                        <a:pt x="354" y="9330"/>
                      </a:lnTo>
                      <a:lnTo>
                        <a:pt x="357" y="9332"/>
                      </a:lnTo>
                      <a:lnTo>
                        <a:pt x="360" y="9334"/>
                      </a:lnTo>
                      <a:lnTo>
                        <a:pt x="371" y="9339"/>
                      </a:lnTo>
                      <a:lnTo>
                        <a:pt x="385" y="9343"/>
                      </a:lnTo>
                      <a:lnTo>
                        <a:pt x="421" y="9349"/>
                      </a:lnTo>
                      <a:lnTo>
                        <a:pt x="463" y="9357"/>
                      </a:lnTo>
                      <a:lnTo>
                        <a:pt x="507" y="9365"/>
                      </a:lnTo>
                      <a:lnTo>
                        <a:pt x="527" y="9369"/>
                      </a:lnTo>
                      <a:lnTo>
                        <a:pt x="547" y="9374"/>
                      </a:lnTo>
                      <a:lnTo>
                        <a:pt x="563" y="9380"/>
                      </a:lnTo>
                      <a:lnTo>
                        <a:pt x="577" y="9386"/>
                      </a:lnTo>
                      <a:lnTo>
                        <a:pt x="583" y="9391"/>
                      </a:lnTo>
                      <a:lnTo>
                        <a:pt x="587" y="9394"/>
                      </a:lnTo>
                      <a:lnTo>
                        <a:pt x="590" y="9398"/>
                      </a:lnTo>
                      <a:lnTo>
                        <a:pt x="594" y="9403"/>
                      </a:lnTo>
                      <a:lnTo>
                        <a:pt x="547" y="9427"/>
                      </a:lnTo>
                      <a:lnTo>
                        <a:pt x="514" y="9446"/>
                      </a:lnTo>
                      <a:lnTo>
                        <a:pt x="496" y="9457"/>
                      </a:lnTo>
                      <a:lnTo>
                        <a:pt x="493" y="9460"/>
                      </a:lnTo>
                      <a:lnTo>
                        <a:pt x="492" y="9464"/>
                      </a:lnTo>
                      <a:lnTo>
                        <a:pt x="493" y="9469"/>
                      </a:lnTo>
                      <a:lnTo>
                        <a:pt x="495" y="9473"/>
                      </a:lnTo>
                      <a:lnTo>
                        <a:pt x="502" y="9484"/>
                      </a:lnTo>
                      <a:lnTo>
                        <a:pt x="509" y="9494"/>
                      </a:lnTo>
                      <a:lnTo>
                        <a:pt x="513" y="9500"/>
                      </a:lnTo>
                      <a:lnTo>
                        <a:pt x="514" y="9507"/>
                      </a:lnTo>
                      <a:lnTo>
                        <a:pt x="515" y="9514"/>
                      </a:lnTo>
                      <a:lnTo>
                        <a:pt x="515" y="9521"/>
                      </a:lnTo>
                      <a:lnTo>
                        <a:pt x="514" y="9526"/>
                      </a:lnTo>
                      <a:lnTo>
                        <a:pt x="512" y="9533"/>
                      </a:lnTo>
                      <a:lnTo>
                        <a:pt x="510" y="9539"/>
                      </a:lnTo>
                      <a:lnTo>
                        <a:pt x="507" y="9545"/>
                      </a:lnTo>
                      <a:lnTo>
                        <a:pt x="498" y="9557"/>
                      </a:lnTo>
                      <a:lnTo>
                        <a:pt x="488" y="9566"/>
                      </a:lnTo>
                      <a:lnTo>
                        <a:pt x="477" y="9576"/>
                      </a:lnTo>
                      <a:lnTo>
                        <a:pt x="468" y="9584"/>
                      </a:lnTo>
                      <a:lnTo>
                        <a:pt x="460" y="9590"/>
                      </a:lnTo>
                      <a:lnTo>
                        <a:pt x="455" y="9597"/>
                      </a:lnTo>
                      <a:lnTo>
                        <a:pt x="451" y="9604"/>
                      </a:lnTo>
                      <a:lnTo>
                        <a:pt x="449" y="9611"/>
                      </a:lnTo>
                      <a:lnTo>
                        <a:pt x="449" y="9618"/>
                      </a:lnTo>
                      <a:lnTo>
                        <a:pt x="450" y="9625"/>
                      </a:lnTo>
                      <a:lnTo>
                        <a:pt x="452" y="9633"/>
                      </a:lnTo>
                      <a:lnTo>
                        <a:pt x="456" y="9638"/>
                      </a:lnTo>
                      <a:lnTo>
                        <a:pt x="460" y="9643"/>
                      </a:lnTo>
                      <a:lnTo>
                        <a:pt x="466" y="9649"/>
                      </a:lnTo>
                      <a:lnTo>
                        <a:pt x="471" y="9653"/>
                      </a:lnTo>
                      <a:lnTo>
                        <a:pt x="479" y="9655"/>
                      </a:lnTo>
                      <a:lnTo>
                        <a:pt x="485" y="9658"/>
                      </a:lnTo>
                      <a:lnTo>
                        <a:pt x="494" y="9659"/>
                      </a:lnTo>
                      <a:lnTo>
                        <a:pt x="501" y="9658"/>
                      </a:lnTo>
                      <a:lnTo>
                        <a:pt x="510" y="9655"/>
                      </a:lnTo>
                      <a:lnTo>
                        <a:pt x="535" y="9646"/>
                      </a:lnTo>
                      <a:lnTo>
                        <a:pt x="547" y="9640"/>
                      </a:lnTo>
                      <a:lnTo>
                        <a:pt x="557" y="9634"/>
                      </a:lnTo>
                      <a:lnTo>
                        <a:pt x="565" y="9627"/>
                      </a:lnTo>
                      <a:lnTo>
                        <a:pt x="570" y="9623"/>
                      </a:lnTo>
                      <a:lnTo>
                        <a:pt x="573" y="9617"/>
                      </a:lnTo>
                      <a:lnTo>
                        <a:pt x="575" y="9613"/>
                      </a:lnTo>
                      <a:lnTo>
                        <a:pt x="578" y="9607"/>
                      </a:lnTo>
                      <a:lnTo>
                        <a:pt x="579" y="9600"/>
                      </a:lnTo>
                      <a:lnTo>
                        <a:pt x="581" y="9594"/>
                      </a:lnTo>
                      <a:lnTo>
                        <a:pt x="583" y="9582"/>
                      </a:lnTo>
                      <a:lnTo>
                        <a:pt x="585" y="9571"/>
                      </a:lnTo>
                      <a:lnTo>
                        <a:pt x="588" y="9559"/>
                      </a:lnTo>
                      <a:lnTo>
                        <a:pt x="592" y="9547"/>
                      </a:lnTo>
                      <a:lnTo>
                        <a:pt x="597" y="9536"/>
                      </a:lnTo>
                      <a:lnTo>
                        <a:pt x="602" y="9525"/>
                      </a:lnTo>
                      <a:lnTo>
                        <a:pt x="609" y="9515"/>
                      </a:lnTo>
                      <a:lnTo>
                        <a:pt x="614" y="9506"/>
                      </a:lnTo>
                      <a:lnTo>
                        <a:pt x="629" y="9485"/>
                      </a:lnTo>
                      <a:lnTo>
                        <a:pt x="647" y="9463"/>
                      </a:lnTo>
                      <a:lnTo>
                        <a:pt x="655" y="9454"/>
                      </a:lnTo>
                      <a:lnTo>
                        <a:pt x="665" y="9444"/>
                      </a:lnTo>
                      <a:lnTo>
                        <a:pt x="675" y="9436"/>
                      </a:lnTo>
                      <a:lnTo>
                        <a:pt x="686" y="9429"/>
                      </a:lnTo>
                      <a:lnTo>
                        <a:pt x="690" y="9426"/>
                      </a:lnTo>
                      <a:lnTo>
                        <a:pt x="696" y="9425"/>
                      </a:lnTo>
                      <a:lnTo>
                        <a:pt x="701" y="9426"/>
                      </a:lnTo>
                      <a:lnTo>
                        <a:pt x="705" y="9427"/>
                      </a:lnTo>
                      <a:lnTo>
                        <a:pt x="711" y="9429"/>
                      </a:lnTo>
                      <a:lnTo>
                        <a:pt x="715" y="9432"/>
                      </a:lnTo>
                      <a:lnTo>
                        <a:pt x="725" y="9438"/>
                      </a:lnTo>
                      <a:lnTo>
                        <a:pt x="733" y="9446"/>
                      </a:lnTo>
                      <a:lnTo>
                        <a:pt x="742" y="9455"/>
                      </a:lnTo>
                      <a:lnTo>
                        <a:pt x="750" y="9463"/>
                      </a:lnTo>
                      <a:lnTo>
                        <a:pt x="757" y="9470"/>
                      </a:lnTo>
                      <a:lnTo>
                        <a:pt x="768" y="9476"/>
                      </a:lnTo>
                      <a:lnTo>
                        <a:pt x="779" y="9483"/>
                      </a:lnTo>
                      <a:lnTo>
                        <a:pt x="790" y="9487"/>
                      </a:lnTo>
                      <a:lnTo>
                        <a:pt x="801" y="9492"/>
                      </a:lnTo>
                      <a:lnTo>
                        <a:pt x="822" y="9497"/>
                      </a:lnTo>
                      <a:lnTo>
                        <a:pt x="845" y="9501"/>
                      </a:lnTo>
                      <a:lnTo>
                        <a:pt x="867" y="9506"/>
                      </a:lnTo>
                      <a:lnTo>
                        <a:pt x="889" y="9510"/>
                      </a:lnTo>
                      <a:lnTo>
                        <a:pt x="899" y="9513"/>
                      </a:lnTo>
                      <a:lnTo>
                        <a:pt x="910" y="9516"/>
                      </a:lnTo>
                      <a:lnTo>
                        <a:pt x="921" y="9521"/>
                      </a:lnTo>
                      <a:lnTo>
                        <a:pt x="932" y="9526"/>
                      </a:lnTo>
                      <a:lnTo>
                        <a:pt x="1014" y="9572"/>
                      </a:lnTo>
                      <a:lnTo>
                        <a:pt x="1059" y="9598"/>
                      </a:lnTo>
                      <a:lnTo>
                        <a:pt x="1072" y="9607"/>
                      </a:lnTo>
                      <a:lnTo>
                        <a:pt x="1076" y="9609"/>
                      </a:lnTo>
                      <a:lnTo>
                        <a:pt x="1076" y="9611"/>
                      </a:lnTo>
                      <a:lnTo>
                        <a:pt x="1075" y="9612"/>
                      </a:lnTo>
                      <a:lnTo>
                        <a:pt x="1074" y="9613"/>
                      </a:lnTo>
                      <a:lnTo>
                        <a:pt x="1075" y="9615"/>
                      </a:lnTo>
                      <a:lnTo>
                        <a:pt x="1083" y="9622"/>
                      </a:lnTo>
                      <a:lnTo>
                        <a:pt x="1086" y="9626"/>
                      </a:lnTo>
                      <a:lnTo>
                        <a:pt x="1089" y="9630"/>
                      </a:lnTo>
                      <a:lnTo>
                        <a:pt x="1089" y="9634"/>
                      </a:lnTo>
                      <a:lnTo>
                        <a:pt x="1089" y="9636"/>
                      </a:lnTo>
                      <a:lnTo>
                        <a:pt x="1088" y="9639"/>
                      </a:lnTo>
                      <a:lnTo>
                        <a:pt x="1086" y="9641"/>
                      </a:lnTo>
                      <a:lnTo>
                        <a:pt x="1082" y="9649"/>
                      </a:lnTo>
                      <a:lnTo>
                        <a:pt x="1077" y="9655"/>
                      </a:lnTo>
                      <a:lnTo>
                        <a:pt x="1074" y="9661"/>
                      </a:lnTo>
                      <a:lnTo>
                        <a:pt x="1072" y="9667"/>
                      </a:lnTo>
                      <a:lnTo>
                        <a:pt x="1072" y="9673"/>
                      </a:lnTo>
                      <a:lnTo>
                        <a:pt x="1071" y="9678"/>
                      </a:lnTo>
                      <a:lnTo>
                        <a:pt x="1072" y="9684"/>
                      </a:lnTo>
                      <a:lnTo>
                        <a:pt x="1074" y="9689"/>
                      </a:lnTo>
                      <a:lnTo>
                        <a:pt x="1076" y="9694"/>
                      </a:lnTo>
                      <a:lnTo>
                        <a:pt x="1080" y="9700"/>
                      </a:lnTo>
                      <a:lnTo>
                        <a:pt x="1087" y="9710"/>
                      </a:lnTo>
                      <a:lnTo>
                        <a:pt x="1097" y="9720"/>
                      </a:lnTo>
                      <a:lnTo>
                        <a:pt x="1109" y="9731"/>
                      </a:lnTo>
                      <a:lnTo>
                        <a:pt x="1128" y="9750"/>
                      </a:lnTo>
                      <a:lnTo>
                        <a:pt x="1136" y="9757"/>
                      </a:lnTo>
                      <a:lnTo>
                        <a:pt x="1141" y="9765"/>
                      </a:lnTo>
                      <a:lnTo>
                        <a:pt x="1146" y="9774"/>
                      </a:lnTo>
                      <a:lnTo>
                        <a:pt x="1149" y="9783"/>
                      </a:lnTo>
                      <a:lnTo>
                        <a:pt x="1150" y="9794"/>
                      </a:lnTo>
                      <a:lnTo>
                        <a:pt x="1151" y="9808"/>
                      </a:lnTo>
                      <a:lnTo>
                        <a:pt x="1151" y="9821"/>
                      </a:lnTo>
                      <a:lnTo>
                        <a:pt x="1150" y="9837"/>
                      </a:lnTo>
                      <a:lnTo>
                        <a:pt x="1147" y="9854"/>
                      </a:lnTo>
                      <a:lnTo>
                        <a:pt x="1144" y="9871"/>
                      </a:lnTo>
                      <a:lnTo>
                        <a:pt x="1138" y="9888"/>
                      </a:lnTo>
                      <a:lnTo>
                        <a:pt x="1134" y="9894"/>
                      </a:lnTo>
                      <a:lnTo>
                        <a:pt x="1131" y="9901"/>
                      </a:lnTo>
                      <a:lnTo>
                        <a:pt x="1125" y="9907"/>
                      </a:lnTo>
                      <a:lnTo>
                        <a:pt x="1120" y="9911"/>
                      </a:lnTo>
                      <a:lnTo>
                        <a:pt x="1114" y="9915"/>
                      </a:lnTo>
                      <a:lnTo>
                        <a:pt x="1107" y="9917"/>
                      </a:lnTo>
                      <a:lnTo>
                        <a:pt x="1087" y="9919"/>
                      </a:lnTo>
                      <a:lnTo>
                        <a:pt x="1068" y="9920"/>
                      </a:lnTo>
                      <a:lnTo>
                        <a:pt x="1047" y="9919"/>
                      </a:lnTo>
                      <a:lnTo>
                        <a:pt x="1026" y="9917"/>
                      </a:lnTo>
                      <a:lnTo>
                        <a:pt x="985" y="9914"/>
                      </a:lnTo>
                      <a:lnTo>
                        <a:pt x="965" y="9913"/>
                      </a:lnTo>
                      <a:lnTo>
                        <a:pt x="944" y="9914"/>
                      </a:lnTo>
                      <a:lnTo>
                        <a:pt x="919" y="9915"/>
                      </a:lnTo>
                      <a:lnTo>
                        <a:pt x="894" y="9915"/>
                      </a:lnTo>
                      <a:lnTo>
                        <a:pt x="844" y="9915"/>
                      </a:lnTo>
                      <a:lnTo>
                        <a:pt x="838" y="9915"/>
                      </a:lnTo>
                      <a:lnTo>
                        <a:pt x="830" y="9916"/>
                      </a:lnTo>
                      <a:lnTo>
                        <a:pt x="817" y="9919"/>
                      </a:lnTo>
                      <a:lnTo>
                        <a:pt x="804" y="9924"/>
                      </a:lnTo>
                      <a:lnTo>
                        <a:pt x="792" y="9931"/>
                      </a:lnTo>
                      <a:lnTo>
                        <a:pt x="767" y="9946"/>
                      </a:lnTo>
                      <a:lnTo>
                        <a:pt x="755" y="9953"/>
                      </a:lnTo>
                      <a:lnTo>
                        <a:pt x="741" y="9958"/>
                      </a:lnTo>
                      <a:lnTo>
                        <a:pt x="731" y="9961"/>
                      </a:lnTo>
                      <a:lnTo>
                        <a:pt x="720" y="9964"/>
                      </a:lnTo>
                      <a:lnTo>
                        <a:pt x="709" y="9966"/>
                      </a:lnTo>
                      <a:lnTo>
                        <a:pt x="698" y="9967"/>
                      </a:lnTo>
                      <a:lnTo>
                        <a:pt x="674" y="9967"/>
                      </a:lnTo>
                      <a:lnTo>
                        <a:pt x="650" y="9966"/>
                      </a:lnTo>
                      <a:lnTo>
                        <a:pt x="602" y="9962"/>
                      </a:lnTo>
                      <a:lnTo>
                        <a:pt x="579" y="9961"/>
                      </a:lnTo>
                      <a:lnTo>
                        <a:pt x="557" y="9964"/>
                      </a:lnTo>
                      <a:lnTo>
                        <a:pt x="546" y="9965"/>
                      </a:lnTo>
                      <a:lnTo>
                        <a:pt x="536" y="9968"/>
                      </a:lnTo>
                      <a:lnTo>
                        <a:pt x="526" y="9972"/>
                      </a:lnTo>
                      <a:lnTo>
                        <a:pt x="517" y="9977"/>
                      </a:lnTo>
                      <a:lnTo>
                        <a:pt x="498" y="9986"/>
                      </a:lnTo>
                      <a:lnTo>
                        <a:pt x="480" y="9997"/>
                      </a:lnTo>
                      <a:lnTo>
                        <a:pt x="470" y="10002"/>
                      </a:lnTo>
                      <a:lnTo>
                        <a:pt x="459" y="10005"/>
                      </a:lnTo>
                      <a:lnTo>
                        <a:pt x="438" y="10011"/>
                      </a:lnTo>
                      <a:lnTo>
                        <a:pt x="418" y="10015"/>
                      </a:lnTo>
                      <a:lnTo>
                        <a:pt x="396" y="10017"/>
                      </a:lnTo>
                      <a:lnTo>
                        <a:pt x="373" y="10018"/>
                      </a:lnTo>
                      <a:lnTo>
                        <a:pt x="352" y="10018"/>
                      </a:lnTo>
                      <a:lnTo>
                        <a:pt x="309" y="10018"/>
                      </a:lnTo>
                      <a:lnTo>
                        <a:pt x="260" y="10017"/>
                      </a:lnTo>
                      <a:lnTo>
                        <a:pt x="232" y="10017"/>
                      </a:lnTo>
                      <a:lnTo>
                        <a:pt x="202" y="10017"/>
                      </a:lnTo>
                      <a:lnTo>
                        <a:pt x="173" y="10019"/>
                      </a:lnTo>
                      <a:lnTo>
                        <a:pt x="158" y="10021"/>
                      </a:lnTo>
                      <a:lnTo>
                        <a:pt x="145" y="10023"/>
                      </a:lnTo>
                      <a:lnTo>
                        <a:pt x="134" y="10026"/>
                      </a:lnTo>
                      <a:lnTo>
                        <a:pt x="123" y="10031"/>
                      </a:lnTo>
                      <a:lnTo>
                        <a:pt x="113" y="10035"/>
                      </a:lnTo>
                      <a:lnTo>
                        <a:pt x="105" y="10042"/>
                      </a:lnTo>
                      <a:lnTo>
                        <a:pt x="103" y="10044"/>
                      </a:lnTo>
                      <a:lnTo>
                        <a:pt x="103" y="10047"/>
                      </a:lnTo>
                      <a:lnTo>
                        <a:pt x="104" y="10050"/>
                      </a:lnTo>
                      <a:lnTo>
                        <a:pt x="107" y="10054"/>
                      </a:lnTo>
                      <a:lnTo>
                        <a:pt x="114" y="10062"/>
                      </a:lnTo>
                      <a:lnTo>
                        <a:pt x="125" y="10072"/>
                      </a:lnTo>
                      <a:lnTo>
                        <a:pt x="136" y="10080"/>
                      </a:lnTo>
                      <a:lnTo>
                        <a:pt x="147" y="10087"/>
                      </a:lnTo>
                      <a:lnTo>
                        <a:pt x="155" y="10093"/>
                      </a:lnTo>
                      <a:lnTo>
                        <a:pt x="162" y="10095"/>
                      </a:lnTo>
                      <a:lnTo>
                        <a:pt x="180" y="10098"/>
                      </a:lnTo>
                      <a:lnTo>
                        <a:pt x="198" y="10099"/>
                      </a:lnTo>
                      <a:lnTo>
                        <a:pt x="232" y="10100"/>
                      </a:lnTo>
                      <a:lnTo>
                        <a:pt x="251" y="10100"/>
                      </a:lnTo>
                      <a:lnTo>
                        <a:pt x="268" y="10102"/>
                      </a:lnTo>
                      <a:lnTo>
                        <a:pt x="285" y="10107"/>
                      </a:lnTo>
                      <a:lnTo>
                        <a:pt x="294" y="10110"/>
                      </a:lnTo>
                      <a:lnTo>
                        <a:pt x="302" y="10113"/>
                      </a:lnTo>
                      <a:lnTo>
                        <a:pt x="321" y="10123"/>
                      </a:lnTo>
                      <a:lnTo>
                        <a:pt x="340" y="10133"/>
                      </a:lnTo>
                      <a:lnTo>
                        <a:pt x="378" y="10152"/>
                      </a:lnTo>
                      <a:lnTo>
                        <a:pt x="396" y="10162"/>
                      </a:lnTo>
                      <a:lnTo>
                        <a:pt x="416" y="10170"/>
                      </a:lnTo>
                      <a:lnTo>
                        <a:pt x="435" y="10176"/>
                      </a:lnTo>
                      <a:lnTo>
                        <a:pt x="456" y="10182"/>
                      </a:lnTo>
                      <a:lnTo>
                        <a:pt x="474" y="10186"/>
                      </a:lnTo>
                      <a:lnTo>
                        <a:pt x="486" y="10187"/>
                      </a:lnTo>
                      <a:lnTo>
                        <a:pt x="497" y="10189"/>
                      </a:lnTo>
                      <a:lnTo>
                        <a:pt x="507" y="10188"/>
                      </a:lnTo>
                      <a:lnTo>
                        <a:pt x="511" y="10187"/>
                      </a:lnTo>
                      <a:lnTo>
                        <a:pt x="513" y="10185"/>
                      </a:lnTo>
                      <a:lnTo>
                        <a:pt x="515" y="10183"/>
                      </a:lnTo>
                      <a:lnTo>
                        <a:pt x="515" y="10178"/>
                      </a:lnTo>
                      <a:lnTo>
                        <a:pt x="514" y="10174"/>
                      </a:lnTo>
                      <a:lnTo>
                        <a:pt x="511" y="10169"/>
                      </a:lnTo>
                      <a:lnTo>
                        <a:pt x="506" y="10157"/>
                      </a:lnTo>
                      <a:lnTo>
                        <a:pt x="505" y="10152"/>
                      </a:lnTo>
                      <a:lnTo>
                        <a:pt x="503" y="10148"/>
                      </a:lnTo>
                      <a:lnTo>
                        <a:pt x="503" y="10144"/>
                      </a:lnTo>
                      <a:lnTo>
                        <a:pt x="505" y="10140"/>
                      </a:lnTo>
                      <a:lnTo>
                        <a:pt x="506" y="10137"/>
                      </a:lnTo>
                      <a:lnTo>
                        <a:pt x="508" y="10136"/>
                      </a:lnTo>
                      <a:lnTo>
                        <a:pt x="510" y="10134"/>
                      </a:lnTo>
                      <a:lnTo>
                        <a:pt x="513" y="10133"/>
                      </a:lnTo>
                      <a:lnTo>
                        <a:pt x="518" y="10133"/>
                      </a:lnTo>
                      <a:lnTo>
                        <a:pt x="521" y="10134"/>
                      </a:lnTo>
                      <a:lnTo>
                        <a:pt x="531" y="10137"/>
                      </a:lnTo>
                      <a:lnTo>
                        <a:pt x="541" y="10144"/>
                      </a:lnTo>
                      <a:lnTo>
                        <a:pt x="571" y="10165"/>
                      </a:lnTo>
                      <a:lnTo>
                        <a:pt x="601" y="10187"/>
                      </a:lnTo>
                      <a:lnTo>
                        <a:pt x="632" y="10209"/>
                      </a:lnTo>
                      <a:lnTo>
                        <a:pt x="662" y="10232"/>
                      </a:lnTo>
                      <a:lnTo>
                        <a:pt x="691" y="10255"/>
                      </a:lnTo>
                      <a:lnTo>
                        <a:pt x="704" y="10267"/>
                      </a:lnTo>
                      <a:lnTo>
                        <a:pt x="717" y="10280"/>
                      </a:lnTo>
                      <a:lnTo>
                        <a:pt x="730" y="10294"/>
                      </a:lnTo>
                      <a:lnTo>
                        <a:pt x="742" y="10309"/>
                      </a:lnTo>
                      <a:lnTo>
                        <a:pt x="752" y="10324"/>
                      </a:lnTo>
                      <a:lnTo>
                        <a:pt x="762" y="10339"/>
                      </a:lnTo>
                      <a:lnTo>
                        <a:pt x="788" y="10386"/>
                      </a:lnTo>
                      <a:lnTo>
                        <a:pt x="814" y="10433"/>
                      </a:lnTo>
                      <a:lnTo>
                        <a:pt x="840" y="10481"/>
                      </a:lnTo>
                      <a:lnTo>
                        <a:pt x="854" y="10504"/>
                      </a:lnTo>
                      <a:lnTo>
                        <a:pt x="868" y="10528"/>
                      </a:lnTo>
                      <a:lnTo>
                        <a:pt x="883" y="10551"/>
                      </a:lnTo>
                      <a:lnTo>
                        <a:pt x="897" y="10574"/>
                      </a:lnTo>
                      <a:lnTo>
                        <a:pt x="910" y="10598"/>
                      </a:lnTo>
                      <a:lnTo>
                        <a:pt x="922" y="10623"/>
                      </a:lnTo>
                      <a:lnTo>
                        <a:pt x="932" y="10648"/>
                      </a:lnTo>
                      <a:lnTo>
                        <a:pt x="941" y="10674"/>
                      </a:lnTo>
                      <a:lnTo>
                        <a:pt x="947" y="10700"/>
                      </a:lnTo>
                      <a:lnTo>
                        <a:pt x="950" y="10727"/>
                      </a:lnTo>
                      <a:lnTo>
                        <a:pt x="950" y="10737"/>
                      </a:lnTo>
                      <a:lnTo>
                        <a:pt x="948" y="10745"/>
                      </a:lnTo>
                      <a:lnTo>
                        <a:pt x="945" y="10753"/>
                      </a:lnTo>
                      <a:lnTo>
                        <a:pt x="941" y="10760"/>
                      </a:lnTo>
                      <a:lnTo>
                        <a:pt x="935" y="10767"/>
                      </a:lnTo>
                      <a:lnTo>
                        <a:pt x="929" y="10773"/>
                      </a:lnTo>
                      <a:lnTo>
                        <a:pt x="914" y="10784"/>
                      </a:lnTo>
                      <a:lnTo>
                        <a:pt x="899" y="10795"/>
                      </a:lnTo>
                      <a:lnTo>
                        <a:pt x="894" y="10800"/>
                      </a:lnTo>
                      <a:lnTo>
                        <a:pt x="889" y="10807"/>
                      </a:lnTo>
                      <a:lnTo>
                        <a:pt x="884" y="10813"/>
                      </a:lnTo>
                      <a:lnTo>
                        <a:pt x="881" y="10820"/>
                      </a:lnTo>
                      <a:lnTo>
                        <a:pt x="880" y="10826"/>
                      </a:lnTo>
                      <a:lnTo>
                        <a:pt x="880" y="10834"/>
                      </a:lnTo>
                      <a:lnTo>
                        <a:pt x="883" y="10845"/>
                      </a:lnTo>
                      <a:lnTo>
                        <a:pt x="888" y="10853"/>
                      </a:lnTo>
                      <a:lnTo>
                        <a:pt x="893" y="10860"/>
                      </a:lnTo>
                      <a:lnTo>
                        <a:pt x="898" y="10864"/>
                      </a:lnTo>
                      <a:lnTo>
                        <a:pt x="905" y="10867"/>
                      </a:lnTo>
                      <a:lnTo>
                        <a:pt x="913" y="10869"/>
                      </a:lnTo>
                      <a:lnTo>
                        <a:pt x="920" y="10869"/>
                      </a:lnTo>
                      <a:lnTo>
                        <a:pt x="928" y="10867"/>
                      </a:lnTo>
                      <a:lnTo>
                        <a:pt x="945" y="10863"/>
                      </a:lnTo>
                      <a:lnTo>
                        <a:pt x="961" y="10859"/>
                      </a:lnTo>
                      <a:lnTo>
                        <a:pt x="969" y="10858"/>
                      </a:lnTo>
                      <a:lnTo>
                        <a:pt x="975" y="10857"/>
                      </a:lnTo>
                      <a:lnTo>
                        <a:pt x="983" y="10857"/>
                      </a:lnTo>
                      <a:lnTo>
                        <a:pt x="988" y="10859"/>
                      </a:lnTo>
                      <a:lnTo>
                        <a:pt x="1101" y="10903"/>
                      </a:lnTo>
                      <a:lnTo>
                        <a:pt x="1108" y="10905"/>
                      </a:lnTo>
                      <a:lnTo>
                        <a:pt x="1114" y="10905"/>
                      </a:lnTo>
                      <a:lnTo>
                        <a:pt x="1122" y="10903"/>
                      </a:lnTo>
                      <a:lnTo>
                        <a:pt x="1131" y="10901"/>
                      </a:lnTo>
                      <a:lnTo>
                        <a:pt x="1150" y="10895"/>
                      </a:lnTo>
                      <a:lnTo>
                        <a:pt x="1169" y="10886"/>
                      </a:lnTo>
                      <a:lnTo>
                        <a:pt x="1202" y="10870"/>
                      </a:lnTo>
                      <a:lnTo>
                        <a:pt x="1213" y="10864"/>
                      </a:lnTo>
                      <a:lnTo>
                        <a:pt x="1217" y="10862"/>
                      </a:lnTo>
                      <a:lnTo>
                        <a:pt x="1221" y="10864"/>
                      </a:lnTo>
                      <a:lnTo>
                        <a:pt x="1224" y="10867"/>
                      </a:lnTo>
                      <a:lnTo>
                        <a:pt x="1233" y="10870"/>
                      </a:lnTo>
                      <a:lnTo>
                        <a:pt x="1241" y="10871"/>
                      </a:lnTo>
                      <a:lnTo>
                        <a:pt x="1250" y="10870"/>
                      </a:lnTo>
                      <a:lnTo>
                        <a:pt x="1261" y="10866"/>
                      </a:lnTo>
                      <a:lnTo>
                        <a:pt x="1271" y="10862"/>
                      </a:lnTo>
                      <a:lnTo>
                        <a:pt x="1281" y="10857"/>
                      </a:lnTo>
                      <a:lnTo>
                        <a:pt x="1292" y="10851"/>
                      </a:lnTo>
                      <a:lnTo>
                        <a:pt x="1314" y="10837"/>
                      </a:lnTo>
                      <a:lnTo>
                        <a:pt x="1333" y="10822"/>
                      </a:lnTo>
                      <a:lnTo>
                        <a:pt x="1364" y="10799"/>
                      </a:lnTo>
                      <a:lnTo>
                        <a:pt x="1367" y="10795"/>
                      </a:lnTo>
                      <a:lnTo>
                        <a:pt x="1369" y="10789"/>
                      </a:lnTo>
                      <a:lnTo>
                        <a:pt x="1369" y="10783"/>
                      </a:lnTo>
                      <a:lnTo>
                        <a:pt x="1368" y="10776"/>
                      </a:lnTo>
                      <a:lnTo>
                        <a:pt x="1366" y="10770"/>
                      </a:lnTo>
                      <a:lnTo>
                        <a:pt x="1364" y="10762"/>
                      </a:lnTo>
                      <a:lnTo>
                        <a:pt x="1355" y="10747"/>
                      </a:lnTo>
                      <a:lnTo>
                        <a:pt x="1346" y="10734"/>
                      </a:lnTo>
                      <a:lnTo>
                        <a:pt x="1337" y="10723"/>
                      </a:lnTo>
                      <a:lnTo>
                        <a:pt x="1329" y="10716"/>
                      </a:lnTo>
                      <a:lnTo>
                        <a:pt x="1326" y="10714"/>
                      </a:lnTo>
                      <a:lnTo>
                        <a:pt x="1324" y="10716"/>
                      </a:lnTo>
                      <a:lnTo>
                        <a:pt x="1322" y="10717"/>
                      </a:lnTo>
                      <a:lnTo>
                        <a:pt x="1320" y="10717"/>
                      </a:lnTo>
                      <a:lnTo>
                        <a:pt x="1316" y="10716"/>
                      </a:lnTo>
                      <a:lnTo>
                        <a:pt x="1312" y="10712"/>
                      </a:lnTo>
                      <a:lnTo>
                        <a:pt x="1307" y="10707"/>
                      </a:lnTo>
                      <a:lnTo>
                        <a:pt x="1303" y="10700"/>
                      </a:lnTo>
                      <a:lnTo>
                        <a:pt x="1299" y="10693"/>
                      </a:lnTo>
                      <a:lnTo>
                        <a:pt x="1294" y="10683"/>
                      </a:lnTo>
                      <a:lnTo>
                        <a:pt x="1291" y="10673"/>
                      </a:lnTo>
                      <a:lnTo>
                        <a:pt x="1289" y="10663"/>
                      </a:lnTo>
                      <a:lnTo>
                        <a:pt x="1287" y="10654"/>
                      </a:lnTo>
                      <a:lnTo>
                        <a:pt x="1286" y="10644"/>
                      </a:lnTo>
                      <a:lnTo>
                        <a:pt x="1286" y="10634"/>
                      </a:lnTo>
                      <a:lnTo>
                        <a:pt x="1288" y="10625"/>
                      </a:lnTo>
                      <a:lnTo>
                        <a:pt x="1290" y="10618"/>
                      </a:lnTo>
                      <a:lnTo>
                        <a:pt x="1294" y="10612"/>
                      </a:lnTo>
                      <a:lnTo>
                        <a:pt x="1298" y="10610"/>
                      </a:lnTo>
                      <a:lnTo>
                        <a:pt x="1301" y="10608"/>
                      </a:lnTo>
                      <a:lnTo>
                        <a:pt x="1303" y="10617"/>
                      </a:lnTo>
                      <a:lnTo>
                        <a:pt x="1308" y="10635"/>
                      </a:lnTo>
                      <a:lnTo>
                        <a:pt x="1317" y="10655"/>
                      </a:lnTo>
                      <a:lnTo>
                        <a:pt x="1320" y="10661"/>
                      </a:lnTo>
                      <a:lnTo>
                        <a:pt x="1324" y="10666"/>
                      </a:lnTo>
                      <a:lnTo>
                        <a:pt x="1328" y="10668"/>
                      </a:lnTo>
                      <a:lnTo>
                        <a:pt x="1333" y="10669"/>
                      </a:lnTo>
                      <a:lnTo>
                        <a:pt x="1343" y="10670"/>
                      </a:lnTo>
                      <a:lnTo>
                        <a:pt x="1354" y="10670"/>
                      </a:lnTo>
                      <a:lnTo>
                        <a:pt x="1365" y="10669"/>
                      </a:lnTo>
                      <a:lnTo>
                        <a:pt x="1376" y="10666"/>
                      </a:lnTo>
                      <a:lnTo>
                        <a:pt x="1387" y="10662"/>
                      </a:lnTo>
                      <a:lnTo>
                        <a:pt x="1405" y="10656"/>
                      </a:lnTo>
                      <a:lnTo>
                        <a:pt x="1414" y="10651"/>
                      </a:lnTo>
                      <a:lnTo>
                        <a:pt x="1422" y="10646"/>
                      </a:lnTo>
                      <a:lnTo>
                        <a:pt x="1440" y="10637"/>
                      </a:lnTo>
                      <a:lnTo>
                        <a:pt x="1448" y="10633"/>
                      </a:lnTo>
                      <a:lnTo>
                        <a:pt x="1457" y="10630"/>
                      </a:lnTo>
                      <a:lnTo>
                        <a:pt x="1467" y="10628"/>
                      </a:lnTo>
                      <a:lnTo>
                        <a:pt x="1477" y="10628"/>
                      </a:lnTo>
                      <a:lnTo>
                        <a:pt x="1494" y="10630"/>
                      </a:lnTo>
                      <a:lnTo>
                        <a:pt x="1510" y="10633"/>
                      </a:lnTo>
                      <a:lnTo>
                        <a:pt x="1544" y="10641"/>
                      </a:lnTo>
                      <a:lnTo>
                        <a:pt x="1578" y="10649"/>
                      </a:lnTo>
                      <a:lnTo>
                        <a:pt x="1594" y="10654"/>
                      </a:lnTo>
                      <a:lnTo>
                        <a:pt x="1611" y="10657"/>
                      </a:lnTo>
                      <a:lnTo>
                        <a:pt x="1623" y="10660"/>
                      </a:lnTo>
                      <a:lnTo>
                        <a:pt x="1640" y="10667"/>
                      </a:lnTo>
                      <a:lnTo>
                        <a:pt x="1685" y="10684"/>
                      </a:lnTo>
                      <a:lnTo>
                        <a:pt x="1708" y="10692"/>
                      </a:lnTo>
                      <a:lnTo>
                        <a:pt x="1728" y="10697"/>
                      </a:lnTo>
                      <a:lnTo>
                        <a:pt x="1737" y="10698"/>
                      </a:lnTo>
                      <a:lnTo>
                        <a:pt x="1745" y="10698"/>
                      </a:lnTo>
                      <a:lnTo>
                        <a:pt x="1750" y="10697"/>
                      </a:lnTo>
                      <a:lnTo>
                        <a:pt x="1753" y="10695"/>
                      </a:lnTo>
                      <a:lnTo>
                        <a:pt x="1763" y="10684"/>
                      </a:lnTo>
                      <a:lnTo>
                        <a:pt x="1771" y="10675"/>
                      </a:lnTo>
                      <a:lnTo>
                        <a:pt x="1775" y="10668"/>
                      </a:lnTo>
                      <a:lnTo>
                        <a:pt x="1777" y="10662"/>
                      </a:lnTo>
                      <a:lnTo>
                        <a:pt x="1778" y="10658"/>
                      </a:lnTo>
                      <a:lnTo>
                        <a:pt x="1777" y="10654"/>
                      </a:lnTo>
                      <a:lnTo>
                        <a:pt x="1774" y="10651"/>
                      </a:lnTo>
                      <a:lnTo>
                        <a:pt x="1771" y="10648"/>
                      </a:lnTo>
                      <a:lnTo>
                        <a:pt x="1761" y="10643"/>
                      </a:lnTo>
                      <a:lnTo>
                        <a:pt x="1757" y="10640"/>
                      </a:lnTo>
                      <a:lnTo>
                        <a:pt x="1751" y="10635"/>
                      </a:lnTo>
                      <a:lnTo>
                        <a:pt x="1747" y="10629"/>
                      </a:lnTo>
                      <a:lnTo>
                        <a:pt x="1742" y="10622"/>
                      </a:lnTo>
                      <a:lnTo>
                        <a:pt x="1739" y="10612"/>
                      </a:lnTo>
                      <a:lnTo>
                        <a:pt x="1737" y="10602"/>
                      </a:lnTo>
                      <a:lnTo>
                        <a:pt x="1738" y="10591"/>
                      </a:lnTo>
                      <a:lnTo>
                        <a:pt x="1738" y="10587"/>
                      </a:lnTo>
                      <a:lnTo>
                        <a:pt x="1740" y="10583"/>
                      </a:lnTo>
                      <a:lnTo>
                        <a:pt x="1742" y="10580"/>
                      </a:lnTo>
                      <a:lnTo>
                        <a:pt x="1745" y="10578"/>
                      </a:lnTo>
                      <a:lnTo>
                        <a:pt x="1750" y="10574"/>
                      </a:lnTo>
                      <a:lnTo>
                        <a:pt x="1758" y="10572"/>
                      </a:lnTo>
                      <a:lnTo>
                        <a:pt x="1766" y="10571"/>
                      </a:lnTo>
                      <a:lnTo>
                        <a:pt x="1776" y="10572"/>
                      </a:lnTo>
                      <a:lnTo>
                        <a:pt x="1786" y="10574"/>
                      </a:lnTo>
                      <a:lnTo>
                        <a:pt x="1797" y="10577"/>
                      </a:lnTo>
                      <a:lnTo>
                        <a:pt x="1808" y="10580"/>
                      </a:lnTo>
                      <a:lnTo>
                        <a:pt x="1827" y="10589"/>
                      </a:lnTo>
                      <a:lnTo>
                        <a:pt x="1844" y="10596"/>
                      </a:lnTo>
                      <a:lnTo>
                        <a:pt x="1857" y="10603"/>
                      </a:lnTo>
                      <a:lnTo>
                        <a:pt x="1890" y="10622"/>
                      </a:lnTo>
                      <a:lnTo>
                        <a:pt x="1903" y="10631"/>
                      </a:lnTo>
                      <a:lnTo>
                        <a:pt x="1914" y="10641"/>
                      </a:lnTo>
                      <a:lnTo>
                        <a:pt x="1918" y="10646"/>
                      </a:lnTo>
                      <a:lnTo>
                        <a:pt x="1921" y="10651"/>
                      </a:lnTo>
                      <a:lnTo>
                        <a:pt x="1925" y="10658"/>
                      </a:lnTo>
                      <a:lnTo>
                        <a:pt x="1928" y="10666"/>
                      </a:lnTo>
                      <a:lnTo>
                        <a:pt x="1930" y="10673"/>
                      </a:lnTo>
                      <a:lnTo>
                        <a:pt x="1932" y="10682"/>
                      </a:lnTo>
                      <a:lnTo>
                        <a:pt x="1934" y="10702"/>
                      </a:lnTo>
                      <a:lnTo>
                        <a:pt x="1936" y="10712"/>
                      </a:lnTo>
                      <a:lnTo>
                        <a:pt x="1938" y="10722"/>
                      </a:lnTo>
                      <a:lnTo>
                        <a:pt x="1942" y="10733"/>
                      </a:lnTo>
                      <a:lnTo>
                        <a:pt x="1946" y="10743"/>
                      </a:lnTo>
                      <a:lnTo>
                        <a:pt x="1951" y="10752"/>
                      </a:lnTo>
                      <a:lnTo>
                        <a:pt x="1957" y="10762"/>
                      </a:lnTo>
                      <a:lnTo>
                        <a:pt x="1970" y="10781"/>
                      </a:lnTo>
                      <a:lnTo>
                        <a:pt x="1985" y="10798"/>
                      </a:lnTo>
                      <a:lnTo>
                        <a:pt x="2002" y="10814"/>
                      </a:lnTo>
                      <a:lnTo>
                        <a:pt x="2018" y="10829"/>
                      </a:lnTo>
                      <a:lnTo>
                        <a:pt x="2033" y="10842"/>
                      </a:lnTo>
                      <a:lnTo>
                        <a:pt x="2046" y="10851"/>
                      </a:lnTo>
                      <a:lnTo>
                        <a:pt x="2058" y="10859"/>
                      </a:lnTo>
                      <a:lnTo>
                        <a:pt x="2069" y="10865"/>
                      </a:lnTo>
                      <a:lnTo>
                        <a:pt x="2081" y="10872"/>
                      </a:lnTo>
                      <a:lnTo>
                        <a:pt x="2093" y="10876"/>
                      </a:lnTo>
                      <a:lnTo>
                        <a:pt x="2104" y="10879"/>
                      </a:lnTo>
                      <a:lnTo>
                        <a:pt x="2115" y="10883"/>
                      </a:lnTo>
                      <a:lnTo>
                        <a:pt x="2127" y="10885"/>
                      </a:lnTo>
                      <a:lnTo>
                        <a:pt x="2138" y="10886"/>
                      </a:lnTo>
                      <a:lnTo>
                        <a:pt x="2150" y="10887"/>
                      </a:lnTo>
                      <a:lnTo>
                        <a:pt x="2174" y="10887"/>
                      </a:lnTo>
                      <a:lnTo>
                        <a:pt x="2200" y="10885"/>
                      </a:lnTo>
                      <a:lnTo>
                        <a:pt x="2229" y="10880"/>
                      </a:lnTo>
                      <a:lnTo>
                        <a:pt x="2234" y="10879"/>
                      </a:lnTo>
                      <a:lnTo>
                        <a:pt x="2238" y="10878"/>
                      </a:lnTo>
                      <a:lnTo>
                        <a:pt x="2242" y="10876"/>
                      </a:lnTo>
                      <a:lnTo>
                        <a:pt x="2245" y="10873"/>
                      </a:lnTo>
                      <a:lnTo>
                        <a:pt x="2250" y="10866"/>
                      </a:lnTo>
                      <a:lnTo>
                        <a:pt x="2253" y="10860"/>
                      </a:lnTo>
                      <a:lnTo>
                        <a:pt x="2261" y="10845"/>
                      </a:lnTo>
                      <a:lnTo>
                        <a:pt x="2266" y="10838"/>
                      </a:lnTo>
                      <a:lnTo>
                        <a:pt x="2272" y="10833"/>
                      </a:lnTo>
                      <a:lnTo>
                        <a:pt x="2274" y="10832"/>
                      </a:lnTo>
                      <a:lnTo>
                        <a:pt x="2278" y="10832"/>
                      </a:lnTo>
                      <a:lnTo>
                        <a:pt x="2282" y="10833"/>
                      </a:lnTo>
                      <a:lnTo>
                        <a:pt x="2286" y="10835"/>
                      </a:lnTo>
                      <a:lnTo>
                        <a:pt x="2296" y="10840"/>
                      </a:lnTo>
                      <a:lnTo>
                        <a:pt x="2306" y="10848"/>
                      </a:lnTo>
                      <a:lnTo>
                        <a:pt x="2323" y="10865"/>
                      </a:lnTo>
                      <a:lnTo>
                        <a:pt x="2335" y="10876"/>
                      </a:lnTo>
                      <a:lnTo>
                        <a:pt x="2354" y="10893"/>
                      </a:lnTo>
                      <a:lnTo>
                        <a:pt x="2373" y="10910"/>
                      </a:lnTo>
                      <a:lnTo>
                        <a:pt x="2391" y="10923"/>
                      </a:lnTo>
                      <a:lnTo>
                        <a:pt x="2400" y="10928"/>
                      </a:lnTo>
                      <a:lnTo>
                        <a:pt x="2410" y="10933"/>
                      </a:lnTo>
                      <a:lnTo>
                        <a:pt x="2419" y="10937"/>
                      </a:lnTo>
                      <a:lnTo>
                        <a:pt x="2429" y="10940"/>
                      </a:lnTo>
                      <a:lnTo>
                        <a:pt x="2439" y="10943"/>
                      </a:lnTo>
                      <a:lnTo>
                        <a:pt x="2451" y="10946"/>
                      </a:lnTo>
                      <a:lnTo>
                        <a:pt x="2463" y="10947"/>
                      </a:lnTo>
                      <a:lnTo>
                        <a:pt x="2475" y="10947"/>
                      </a:lnTo>
                      <a:lnTo>
                        <a:pt x="2489" y="10946"/>
                      </a:lnTo>
                      <a:lnTo>
                        <a:pt x="2503" y="10944"/>
                      </a:lnTo>
                      <a:lnTo>
                        <a:pt x="2539" y="10941"/>
                      </a:lnTo>
                      <a:lnTo>
                        <a:pt x="2575" y="10939"/>
                      </a:lnTo>
                      <a:lnTo>
                        <a:pt x="2610" y="10938"/>
                      </a:lnTo>
                      <a:lnTo>
                        <a:pt x="2646" y="10939"/>
                      </a:lnTo>
                      <a:lnTo>
                        <a:pt x="2669" y="10938"/>
                      </a:lnTo>
                      <a:lnTo>
                        <a:pt x="2696" y="10937"/>
                      </a:lnTo>
                      <a:lnTo>
                        <a:pt x="2709" y="10937"/>
                      </a:lnTo>
                      <a:lnTo>
                        <a:pt x="2722" y="10938"/>
                      </a:lnTo>
                      <a:lnTo>
                        <a:pt x="2734" y="10941"/>
                      </a:lnTo>
                      <a:lnTo>
                        <a:pt x="2738" y="10943"/>
                      </a:lnTo>
                      <a:lnTo>
                        <a:pt x="2743" y="10946"/>
                      </a:lnTo>
                      <a:lnTo>
                        <a:pt x="2744" y="10947"/>
                      </a:lnTo>
                      <a:lnTo>
                        <a:pt x="2744" y="10948"/>
                      </a:lnTo>
                      <a:lnTo>
                        <a:pt x="2743" y="10950"/>
                      </a:lnTo>
                      <a:lnTo>
                        <a:pt x="2735" y="10955"/>
                      </a:lnTo>
                      <a:lnTo>
                        <a:pt x="2722" y="10964"/>
                      </a:lnTo>
                      <a:lnTo>
                        <a:pt x="2721" y="10966"/>
                      </a:lnTo>
                      <a:lnTo>
                        <a:pt x="2720" y="10968"/>
                      </a:lnTo>
                      <a:lnTo>
                        <a:pt x="2720" y="10975"/>
                      </a:lnTo>
                      <a:lnTo>
                        <a:pt x="2721" y="10982"/>
                      </a:lnTo>
                      <a:lnTo>
                        <a:pt x="2724" y="10993"/>
                      </a:lnTo>
                      <a:lnTo>
                        <a:pt x="2732" y="11017"/>
                      </a:lnTo>
                      <a:lnTo>
                        <a:pt x="2743" y="11045"/>
                      </a:lnTo>
                      <a:lnTo>
                        <a:pt x="2755" y="11073"/>
                      </a:lnTo>
                      <a:lnTo>
                        <a:pt x="2767" y="11097"/>
                      </a:lnTo>
                      <a:lnTo>
                        <a:pt x="2777" y="11116"/>
                      </a:lnTo>
                      <a:lnTo>
                        <a:pt x="2785" y="11127"/>
                      </a:lnTo>
                      <a:lnTo>
                        <a:pt x="2794" y="11135"/>
                      </a:lnTo>
                      <a:lnTo>
                        <a:pt x="2802" y="11143"/>
                      </a:lnTo>
                      <a:lnTo>
                        <a:pt x="2812" y="11150"/>
                      </a:lnTo>
                      <a:lnTo>
                        <a:pt x="2821" y="11155"/>
                      </a:lnTo>
                      <a:lnTo>
                        <a:pt x="2832" y="11160"/>
                      </a:lnTo>
                      <a:lnTo>
                        <a:pt x="2841" y="11165"/>
                      </a:lnTo>
                      <a:lnTo>
                        <a:pt x="2852" y="11168"/>
                      </a:lnTo>
                      <a:lnTo>
                        <a:pt x="2863" y="11171"/>
                      </a:lnTo>
                      <a:lnTo>
                        <a:pt x="2885" y="11176"/>
                      </a:lnTo>
                      <a:lnTo>
                        <a:pt x="2908" y="11177"/>
                      </a:lnTo>
                      <a:lnTo>
                        <a:pt x="2930" y="11177"/>
                      </a:lnTo>
                      <a:lnTo>
                        <a:pt x="2954" y="11176"/>
                      </a:lnTo>
                      <a:lnTo>
                        <a:pt x="2973" y="11173"/>
                      </a:lnTo>
                      <a:lnTo>
                        <a:pt x="2991" y="11171"/>
                      </a:lnTo>
                      <a:lnTo>
                        <a:pt x="3026" y="11165"/>
                      </a:lnTo>
                      <a:lnTo>
                        <a:pt x="3061" y="11157"/>
                      </a:lnTo>
                      <a:lnTo>
                        <a:pt x="3096" y="11150"/>
                      </a:lnTo>
                      <a:lnTo>
                        <a:pt x="3125" y="11145"/>
                      </a:lnTo>
                      <a:lnTo>
                        <a:pt x="3143" y="11143"/>
                      </a:lnTo>
                      <a:lnTo>
                        <a:pt x="3162" y="11143"/>
                      </a:lnTo>
                      <a:lnTo>
                        <a:pt x="3169" y="11144"/>
                      </a:lnTo>
                      <a:lnTo>
                        <a:pt x="3176" y="11145"/>
                      </a:lnTo>
                      <a:lnTo>
                        <a:pt x="3180" y="11147"/>
                      </a:lnTo>
                      <a:lnTo>
                        <a:pt x="3183" y="11151"/>
                      </a:lnTo>
                      <a:lnTo>
                        <a:pt x="3183" y="11153"/>
                      </a:lnTo>
                      <a:lnTo>
                        <a:pt x="3183" y="11155"/>
                      </a:lnTo>
                      <a:lnTo>
                        <a:pt x="3181" y="11160"/>
                      </a:lnTo>
                      <a:lnTo>
                        <a:pt x="3176" y="11167"/>
                      </a:lnTo>
                      <a:lnTo>
                        <a:pt x="3167" y="11176"/>
                      </a:lnTo>
                      <a:lnTo>
                        <a:pt x="3217" y="11212"/>
                      </a:lnTo>
                      <a:lnTo>
                        <a:pt x="3241" y="11232"/>
                      </a:lnTo>
                      <a:lnTo>
                        <a:pt x="3265" y="11252"/>
                      </a:lnTo>
                      <a:lnTo>
                        <a:pt x="3288" y="11272"/>
                      </a:lnTo>
                      <a:lnTo>
                        <a:pt x="3310" y="11294"/>
                      </a:lnTo>
                      <a:lnTo>
                        <a:pt x="3332" y="11317"/>
                      </a:lnTo>
                      <a:lnTo>
                        <a:pt x="3352" y="11341"/>
                      </a:lnTo>
                      <a:lnTo>
                        <a:pt x="3363" y="11354"/>
                      </a:lnTo>
                      <a:lnTo>
                        <a:pt x="3376" y="11367"/>
                      </a:lnTo>
                      <a:lnTo>
                        <a:pt x="3400" y="11390"/>
                      </a:lnTo>
                      <a:lnTo>
                        <a:pt x="3426" y="11413"/>
                      </a:lnTo>
                      <a:lnTo>
                        <a:pt x="3452" y="11438"/>
                      </a:lnTo>
                      <a:lnTo>
                        <a:pt x="3467" y="11453"/>
                      </a:lnTo>
                      <a:lnTo>
                        <a:pt x="3483" y="11469"/>
                      </a:lnTo>
                      <a:lnTo>
                        <a:pt x="3491" y="11475"/>
                      </a:lnTo>
                      <a:lnTo>
                        <a:pt x="3500" y="11481"/>
                      </a:lnTo>
                      <a:lnTo>
                        <a:pt x="3510" y="11485"/>
                      </a:lnTo>
                      <a:lnTo>
                        <a:pt x="3521" y="11488"/>
                      </a:lnTo>
                      <a:lnTo>
                        <a:pt x="3538" y="11491"/>
                      </a:lnTo>
                      <a:lnTo>
                        <a:pt x="3546" y="11492"/>
                      </a:lnTo>
                      <a:lnTo>
                        <a:pt x="3553" y="11495"/>
                      </a:lnTo>
                      <a:lnTo>
                        <a:pt x="3560" y="11497"/>
                      </a:lnTo>
                      <a:lnTo>
                        <a:pt x="3566" y="11501"/>
                      </a:lnTo>
                      <a:lnTo>
                        <a:pt x="3572" y="11507"/>
                      </a:lnTo>
                      <a:lnTo>
                        <a:pt x="3576" y="11514"/>
                      </a:lnTo>
                      <a:lnTo>
                        <a:pt x="3585" y="11534"/>
                      </a:lnTo>
                      <a:lnTo>
                        <a:pt x="3591" y="11552"/>
                      </a:lnTo>
                      <a:lnTo>
                        <a:pt x="3598" y="11567"/>
                      </a:lnTo>
                      <a:lnTo>
                        <a:pt x="3601" y="11575"/>
                      </a:lnTo>
                      <a:lnTo>
                        <a:pt x="3604" y="11581"/>
                      </a:lnTo>
                      <a:lnTo>
                        <a:pt x="3609" y="11587"/>
                      </a:lnTo>
                      <a:lnTo>
                        <a:pt x="3613" y="11591"/>
                      </a:lnTo>
                      <a:lnTo>
                        <a:pt x="3618" y="11594"/>
                      </a:lnTo>
                      <a:lnTo>
                        <a:pt x="3625" y="11597"/>
                      </a:lnTo>
                      <a:lnTo>
                        <a:pt x="3631" y="11598"/>
                      </a:lnTo>
                      <a:lnTo>
                        <a:pt x="3640" y="11598"/>
                      </a:lnTo>
                      <a:lnTo>
                        <a:pt x="3649" y="11597"/>
                      </a:lnTo>
                      <a:lnTo>
                        <a:pt x="3660" y="11593"/>
                      </a:lnTo>
                      <a:lnTo>
                        <a:pt x="3667" y="11591"/>
                      </a:lnTo>
                      <a:lnTo>
                        <a:pt x="3674" y="11590"/>
                      </a:lnTo>
                      <a:lnTo>
                        <a:pt x="3681" y="11590"/>
                      </a:lnTo>
                      <a:lnTo>
                        <a:pt x="3688" y="11590"/>
                      </a:lnTo>
                      <a:lnTo>
                        <a:pt x="3702" y="11592"/>
                      </a:lnTo>
                      <a:lnTo>
                        <a:pt x="3715" y="11596"/>
                      </a:lnTo>
                      <a:lnTo>
                        <a:pt x="3728" y="11599"/>
                      </a:lnTo>
                      <a:lnTo>
                        <a:pt x="3741" y="11602"/>
                      </a:lnTo>
                      <a:lnTo>
                        <a:pt x="3753" y="11602"/>
                      </a:lnTo>
                      <a:lnTo>
                        <a:pt x="3758" y="11602"/>
                      </a:lnTo>
                      <a:lnTo>
                        <a:pt x="3764" y="11601"/>
                      </a:lnTo>
                      <a:lnTo>
                        <a:pt x="3773" y="11597"/>
                      </a:lnTo>
                      <a:lnTo>
                        <a:pt x="3785" y="11589"/>
                      </a:lnTo>
                      <a:lnTo>
                        <a:pt x="3801" y="11579"/>
                      </a:lnTo>
                      <a:lnTo>
                        <a:pt x="3816" y="11571"/>
                      </a:lnTo>
                      <a:lnTo>
                        <a:pt x="3831" y="11564"/>
                      </a:lnTo>
                      <a:lnTo>
                        <a:pt x="3839" y="11562"/>
                      </a:lnTo>
                      <a:lnTo>
                        <a:pt x="3845" y="11562"/>
                      </a:lnTo>
                      <a:lnTo>
                        <a:pt x="3849" y="11563"/>
                      </a:lnTo>
                      <a:lnTo>
                        <a:pt x="3854" y="11565"/>
                      </a:lnTo>
                      <a:lnTo>
                        <a:pt x="3857" y="11570"/>
                      </a:lnTo>
                      <a:lnTo>
                        <a:pt x="3859" y="11576"/>
                      </a:lnTo>
                      <a:lnTo>
                        <a:pt x="3860" y="11581"/>
                      </a:lnTo>
                      <a:lnTo>
                        <a:pt x="3862" y="11587"/>
                      </a:lnTo>
                      <a:lnTo>
                        <a:pt x="3867" y="11593"/>
                      </a:lnTo>
                      <a:lnTo>
                        <a:pt x="3871" y="11600"/>
                      </a:lnTo>
                      <a:lnTo>
                        <a:pt x="3882" y="11614"/>
                      </a:lnTo>
                      <a:lnTo>
                        <a:pt x="3895" y="11626"/>
                      </a:lnTo>
                      <a:lnTo>
                        <a:pt x="3909" y="11637"/>
                      </a:lnTo>
                      <a:lnTo>
                        <a:pt x="3916" y="11640"/>
                      </a:lnTo>
                      <a:lnTo>
                        <a:pt x="3923" y="11643"/>
                      </a:lnTo>
                      <a:lnTo>
                        <a:pt x="3930" y="11645"/>
                      </a:lnTo>
                      <a:lnTo>
                        <a:pt x="3936" y="11647"/>
                      </a:lnTo>
                      <a:lnTo>
                        <a:pt x="3943" y="11645"/>
                      </a:lnTo>
                      <a:lnTo>
                        <a:pt x="3947" y="11643"/>
                      </a:lnTo>
                      <a:lnTo>
                        <a:pt x="3948" y="11642"/>
                      </a:lnTo>
                      <a:lnTo>
                        <a:pt x="3949" y="11640"/>
                      </a:lnTo>
                      <a:lnTo>
                        <a:pt x="3949" y="11637"/>
                      </a:lnTo>
                      <a:lnTo>
                        <a:pt x="3947" y="11632"/>
                      </a:lnTo>
                      <a:lnTo>
                        <a:pt x="3945" y="11627"/>
                      </a:lnTo>
                      <a:lnTo>
                        <a:pt x="3938" y="11617"/>
                      </a:lnTo>
                      <a:lnTo>
                        <a:pt x="3933" y="11612"/>
                      </a:lnTo>
                      <a:lnTo>
                        <a:pt x="3946" y="11609"/>
                      </a:lnTo>
                      <a:lnTo>
                        <a:pt x="3959" y="11604"/>
                      </a:lnTo>
                      <a:lnTo>
                        <a:pt x="3964" y="11601"/>
                      </a:lnTo>
                      <a:lnTo>
                        <a:pt x="3971" y="11598"/>
                      </a:lnTo>
                      <a:lnTo>
                        <a:pt x="3976" y="11593"/>
                      </a:lnTo>
                      <a:lnTo>
                        <a:pt x="3980" y="11588"/>
                      </a:lnTo>
                      <a:lnTo>
                        <a:pt x="3983" y="11585"/>
                      </a:lnTo>
                      <a:lnTo>
                        <a:pt x="3984" y="11580"/>
                      </a:lnTo>
                      <a:lnTo>
                        <a:pt x="3984" y="11577"/>
                      </a:lnTo>
                      <a:lnTo>
                        <a:pt x="3984" y="11574"/>
                      </a:lnTo>
                      <a:lnTo>
                        <a:pt x="3981" y="11566"/>
                      </a:lnTo>
                      <a:lnTo>
                        <a:pt x="3977" y="11560"/>
                      </a:lnTo>
                      <a:lnTo>
                        <a:pt x="3972" y="11553"/>
                      </a:lnTo>
                      <a:lnTo>
                        <a:pt x="3969" y="11547"/>
                      </a:lnTo>
                      <a:lnTo>
                        <a:pt x="3967" y="11540"/>
                      </a:lnTo>
                      <a:lnTo>
                        <a:pt x="3967" y="11537"/>
                      </a:lnTo>
                      <a:lnTo>
                        <a:pt x="3968" y="11533"/>
                      </a:lnTo>
                      <a:lnTo>
                        <a:pt x="3971" y="11526"/>
                      </a:lnTo>
                      <a:lnTo>
                        <a:pt x="3975" y="11522"/>
                      </a:lnTo>
                      <a:lnTo>
                        <a:pt x="3981" y="11517"/>
                      </a:lnTo>
                      <a:lnTo>
                        <a:pt x="3987" y="11515"/>
                      </a:lnTo>
                      <a:lnTo>
                        <a:pt x="3994" y="11514"/>
                      </a:lnTo>
                      <a:lnTo>
                        <a:pt x="4001" y="11514"/>
                      </a:lnTo>
                      <a:lnTo>
                        <a:pt x="4009" y="11515"/>
                      </a:lnTo>
                      <a:lnTo>
                        <a:pt x="4016" y="11516"/>
                      </a:lnTo>
                      <a:lnTo>
                        <a:pt x="4032" y="11521"/>
                      </a:lnTo>
                      <a:lnTo>
                        <a:pt x="4047" y="11525"/>
                      </a:lnTo>
                      <a:lnTo>
                        <a:pt x="4059" y="11528"/>
                      </a:lnTo>
                      <a:lnTo>
                        <a:pt x="4069" y="11530"/>
                      </a:lnTo>
                      <a:lnTo>
                        <a:pt x="4082" y="11529"/>
                      </a:lnTo>
                      <a:lnTo>
                        <a:pt x="4091" y="11527"/>
                      </a:lnTo>
                      <a:lnTo>
                        <a:pt x="4099" y="11525"/>
                      </a:lnTo>
                      <a:lnTo>
                        <a:pt x="4104" y="11521"/>
                      </a:lnTo>
                      <a:lnTo>
                        <a:pt x="4108" y="11516"/>
                      </a:lnTo>
                      <a:lnTo>
                        <a:pt x="4110" y="11511"/>
                      </a:lnTo>
                      <a:lnTo>
                        <a:pt x="4112" y="11505"/>
                      </a:lnTo>
                      <a:lnTo>
                        <a:pt x="4112" y="11500"/>
                      </a:lnTo>
                      <a:lnTo>
                        <a:pt x="4113" y="11489"/>
                      </a:lnTo>
                      <a:lnTo>
                        <a:pt x="4113" y="11484"/>
                      </a:lnTo>
                      <a:lnTo>
                        <a:pt x="4114" y="11479"/>
                      </a:lnTo>
                      <a:lnTo>
                        <a:pt x="4116" y="11475"/>
                      </a:lnTo>
                      <a:lnTo>
                        <a:pt x="4120" y="11472"/>
                      </a:lnTo>
                      <a:lnTo>
                        <a:pt x="4125" y="11470"/>
                      </a:lnTo>
                      <a:lnTo>
                        <a:pt x="4131" y="11469"/>
                      </a:lnTo>
                      <a:lnTo>
                        <a:pt x="4158" y="11469"/>
                      </a:lnTo>
                      <a:lnTo>
                        <a:pt x="4182" y="11470"/>
                      </a:lnTo>
                      <a:lnTo>
                        <a:pt x="4207" y="11469"/>
                      </a:lnTo>
                      <a:lnTo>
                        <a:pt x="4220" y="11468"/>
                      </a:lnTo>
                      <a:lnTo>
                        <a:pt x="4235" y="11465"/>
                      </a:lnTo>
                      <a:lnTo>
                        <a:pt x="4253" y="11461"/>
                      </a:lnTo>
                      <a:lnTo>
                        <a:pt x="4281" y="11456"/>
                      </a:lnTo>
                      <a:lnTo>
                        <a:pt x="4315" y="11451"/>
                      </a:lnTo>
                      <a:lnTo>
                        <a:pt x="4333" y="11449"/>
                      </a:lnTo>
                      <a:lnTo>
                        <a:pt x="4351" y="11448"/>
                      </a:lnTo>
                      <a:lnTo>
                        <a:pt x="4367" y="11449"/>
                      </a:lnTo>
                      <a:lnTo>
                        <a:pt x="4382" y="11450"/>
                      </a:lnTo>
                      <a:lnTo>
                        <a:pt x="4396" y="11453"/>
                      </a:lnTo>
                      <a:lnTo>
                        <a:pt x="4402" y="11456"/>
                      </a:lnTo>
                      <a:lnTo>
                        <a:pt x="4407" y="11459"/>
                      </a:lnTo>
                      <a:lnTo>
                        <a:pt x="4412" y="11462"/>
                      </a:lnTo>
                      <a:lnTo>
                        <a:pt x="4416" y="11466"/>
                      </a:lnTo>
                      <a:lnTo>
                        <a:pt x="4419" y="11471"/>
                      </a:lnTo>
                      <a:lnTo>
                        <a:pt x="4421" y="11475"/>
                      </a:lnTo>
                      <a:lnTo>
                        <a:pt x="4422" y="11482"/>
                      </a:lnTo>
                      <a:lnTo>
                        <a:pt x="4423" y="11488"/>
                      </a:lnTo>
                      <a:lnTo>
                        <a:pt x="4422" y="11495"/>
                      </a:lnTo>
                      <a:lnTo>
                        <a:pt x="4420" y="11502"/>
                      </a:lnTo>
                      <a:lnTo>
                        <a:pt x="4416" y="11520"/>
                      </a:lnTo>
                      <a:lnTo>
                        <a:pt x="4412" y="11534"/>
                      </a:lnTo>
                      <a:lnTo>
                        <a:pt x="4412" y="11546"/>
                      </a:lnTo>
                      <a:lnTo>
                        <a:pt x="4412" y="11558"/>
                      </a:lnTo>
                      <a:lnTo>
                        <a:pt x="4415" y="11568"/>
                      </a:lnTo>
                      <a:lnTo>
                        <a:pt x="4417" y="11580"/>
                      </a:lnTo>
                      <a:lnTo>
                        <a:pt x="4423" y="11612"/>
                      </a:lnTo>
                      <a:lnTo>
                        <a:pt x="4425" y="11626"/>
                      </a:lnTo>
                      <a:lnTo>
                        <a:pt x="4425" y="11640"/>
                      </a:lnTo>
                      <a:lnTo>
                        <a:pt x="4423" y="11653"/>
                      </a:lnTo>
                      <a:lnTo>
                        <a:pt x="4421" y="11658"/>
                      </a:lnTo>
                      <a:lnTo>
                        <a:pt x="4419" y="11664"/>
                      </a:lnTo>
                      <a:lnTo>
                        <a:pt x="4416" y="11667"/>
                      </a:lnTo>
                      <a:lnTo>
                        <a:pt x="4412" y="11670"/>
                      </a:lnTo>
                      <a:lnTo>
                        <a:pt x="4409" y="11673"/>
                      </a:lnTo>
                      <a:lnTo>
                        <a:pt x="4405" y="11673"/>
                      </a:lnTo>
                      <a:lnTo>
                        <a:pt x="4399" y="11672"/>
                      </a:lnTo>
                      <a:lnTo>
                        <a:pt x="4394" y="11669"/>
                      </a:lnTo>
                      <a:lnTo>
                        <a:pt x="4388" y="11665"/>
                      </a:lnTo>
                      <a:lnTo>
                        <a:pt x="4381" y="11660"/>
                      </a:lnTo>
                      <a:lnTo>
                        <a:pt x="4376" y="11655"/>
                      </a:lnTo>
                      <a:lnTo>
                        <a:pt x="4370" y="11652"/>
                      </a:lnTo>
                      <a:lnTo>
                        <a:pt x="4364" y="11650"/>
                      </a:lnTo>
                      <a:lnTo>
                        <a:pt x="4357" y="11649"/>
                      </a:lnTo>
                      <a:lnTo>
                        <a:pt x="4342" y="11649"/>
                      </a:lnTo>
                      <a:lnTo>
                        <a:pt x="4326" y="11650"/>
                      </a:lnTo>
                      <a:lnTo>
                        <a:pt x="4292" y="11655"/>
                      </a:lnTo>
                      <a:lnTo>
                        <a:pt x="4277" y="11658"/>
                      </a:lnTo>
                      <a:lnTo>
                        <a:pt x="4263" y="11660"/>
                      </a:lnTo>
                      <a:lnTo>
                        <a:pt x="4246" y="11658"/>
                      </a:lnTo>
                      <a:lnTo>
                        <a:pt x="4232" y="11657"/>
                      </a:lnTo>
                      <a:lnTo>
                        <a:pt x="4218" y="11654"/>
                      </a:lnTo>
                      <a:lnTo>
                        <a:pt x="4204" y="11651"/>
                      </a:lnTo>
                      <a:lnTo>
                        <a:pt x="4176" y="11643"/>
                      </a:lnTo>
                      <a:lnTo>
                        <a:pt x="4147" y="11632"/>
                      </a:lnTo>
                      <a:lnTo>
                        <a:pt x="4136" y="11628"/>
                      </a:lnTo>
                      <a:lnTo>
                        <a:pt x="4125" y="11623"/>
                      </a:lnTo>
                      <a:lnTo>
                        <a:pt x="4102" y="11613"/>
                      </a:lnTo>
                      <a:lnTo>
                        <a:pt x="4090" y="11609"/>
                      </a:lnTo>
                      <a:lnTo>
                        <a:pt x="4078" y="11606"/>
                      </a:lnTo>
                      <a:lnTo>
                        <a:pt x="4066" y="11605"/>
                      </a:lnTo>
                      <a:lnTo>
                        <a:pt x="4061" y="11606"/>
                      </a:lnTo>
                      <a:lnTo>
                        <a:pt x="4054" y="11607"/>
                      </a:lnTo>
                      <a:lnTo>
                        <a:pt x="4048" y="11611"/>
                      </a:lnTo>
                      <a:lnTo>
                        <a:pt x="4039" y="11615"/>
                      </a:lnTo>
                      <a:lnTo>
                        <a:pt x="4031" y="11621"/>
                      </a:lnTo>
                      <a:lnTo>
                        <a:pt x="4022" y="11627"/>
                      </a:lnTo>
                      <a:lnTo>
                        <a:pt x="4013" y="11634"/>
                      </a:lnTo>
                      <a:lnTo>
                        <a:pt x="4007" y="11641"/>
                      </a:lnTo>
                      <a:lnTo>
                        <a:pt x="4001" y="11649"/>
                      </a:lnTo>
                      <a:lnTo>
                        <a:pt x="4000" y="11652"/>
                      </a:lnTo>
                      <a:lnTo>
                        <a:pt x="3999" y="11656"/>
                      </a:lnTo>
                      <a:lnTo>
                        <a:pt x="4000" y="11661"/>
                      </a:lnTo>
                      <a:lnTo>
                        <a:pt x="4005" y="11666"/>
                      </a:lnTo>
                      <a:lnTo>
                        <a:pt x="4010" y="11669"/>
                      </a:lnTo>
                      <a:lnTo>
                        <a:pt x="4016" y="11674"/>
                      </a:lnTo>
                      <a:lnTo>
                        <a:pt x="4025" y="11677"/>
                      </a:lnTo>
                      <a:lnTo>
                        <a:pt x="4035" y="11680"/>
                      </a:lnTo>
                      <a:lnTo>
                        <a:pt x="4057" y="11686"/>
                      </a:lnTo>
                      <a:lnTo>
                        <a:pt x="4100" y="11694"/>
                      </a:lnTo>
                      <a:lnTo>
                        <a:pt x="4117" y="11699"/>
                      </a:lnTo>
                      <a:lnTo>
                        <a:pt x="4124" y="11701"/>
                      </a:lnTo>
                      <a:lnTo>
                        <a:pt x="4128" y="11703"/>
                      </a:lnTo>
                      <a:lnTo>
                        <a:pt x="4135" y="11707"/>
                      </a:lnTo>
                      <a:lnTo>
                        <a:pt x="4140" y="11713"/>
                      </a:lnTo>
                      <a:lnTo>
                        <a:pt x="4149" y="11724"/>
                      </a:lnTo>
                      <a:lnTo>
                        <a:pt x="4156" y="11737"/>
                      </a:lnTo>
                      <a:lnTo>
                        <a:pt x="4164" y="11751"/>
                      </a:lnTo>
                      <a:lnTo>
                        <a:pt x="4177" y="11779"/>
                      </a:lnTo>
                      <a:lnTo>
                        <a:pt x="4184" y="11792"/>
                      </a:lnTo>
                      <a:lnTo>
                        <a:pt x="4192" y="11804"/>
                      </a:lnTo>
                      <a:lnTo>
                        <a:pt x="4200" y="11814"/>
                      </a:lnTo>
                      <a:lnTo>
                        <a:pt x="4207" y="11821"/>
                      </a:lnTo>
                      <a:lnTo>
                        <a:pt x="4216" y="11828"/>
                      </a:lnTo>
                      <a:lnTo>
                        <a:pt x="4225" y="11833"/>
                      </a:lnTo>
                      <a:lnTo>
                        <a:pt x="4233" y="11838"/>
                      </a:lnTo>
                      <a:lnTo>
                        <a:pt x="4242" y="11841"/>
                      </a:lnTo>
                      <a:lnTo>
                        <a:pt x="4252" y="11843"/>
                      </a:lnTo>
                      <a:lnTo>
                        <a:pt x="4262" y="11844"/>
                      </a:lnTo>
                      <a:lnTo>
                        <a:pt x="4271" y="11845"/>
                      </a:lnTo>
                      <a:lnTo>
                        <a:pt x="4281" y="11845"/>
                      </a:lnTo>
                      <a:lnTo>
                        <a:pt x="4302" y="11843"/>
                      </a:lnTo>
                      <a:lnTo>
                        <a:pt x="4322" y="11838"/>
                      </a:lnTo>
                      <a:lnTo>
                        <a:pt x="4343" y="11832"/>
                      </a:lnTo>
                      <a:lnTo>
                        <a:pt x="4351" y="11829"/>
                      </a:lnTo>
                      <a:lnTo>
                        <a:pt x="4358" y="11825"/>
                      </a:lnTo>
                      <a:lnTo>
                        <a:pt x="4370" y="11816"/>
                      </a:lnTo>
                      <a:lnTo>
                        <a:pt x="4381" y="11807"/>
                      </a:lnTo>
                      <a:lnTo>
                        <a:pt x="4391" y="11800"/>
                      </a:lnTo>
                      <a:lnTo>
                        <a:pt x="4396" y="11796"/>
                      </a:lnTo>
                      <a:lnTo>
                        <a:pt x="4402" y="11794"/>
                      </a:lnTo>
                      <a:lnTo>
                        <a:pt x="4406" y="11792"/>
                      </a:lnTo>
                      <a:lnTo>
                        <a:pt x="4411" y="11793"/>
                      </a:lnTo>
                      <a:lnTo>
                        <a:pt x="4417" y="11794"/>
                      </a:lnTo>
                      <a:lnTo>
                        <a:pt x="4423" y="11797"/>
                      </a:lnTo>
                      <a:lnTo>
                        <a:pt x="4430" y="11802"/>
                      </a:lnTo>
                      <a:lnTo>
                        <a:pt x="4436" y="11809"/>
                      </a:lnTo>
                      <a:lnTo>
                        <a:pt x="4443" y="11815"/>
                      </a:lnTo>
                      <a:lnTo>
                        <a:pt x="4449" y="11819"/>
                      </a:lnTo>
                      <a:lnTo>
                        <a:pt x="4457" y="11822"/>
                      </a:lnTo>
                      <a:lnTo>
                        <a:pt x="4467" y="11825"/>
                      </a:lnTo>
                      <a:lnTo>
                        <a:pt x="4475" y="11826"/>
                      </a:lnTo>
                      <a:lnTo>
                        <a:pt x="4485" y="11827"/>
                      </a:lnTo>
                      <a:lnTo>
                        <a:pt x="4495" y="11826"/>
                      </a:lnTo>
                      <a:lnTo>
                        <a:pt x="4504" y="11825"/>
                      </a:lnTo>
                      <a:lnTo>
                        <a:pt x="4513" y="11821"/>
                      </a:lnTo>
                      <a:lnTo>
                        <a:pt x="4522" y="11818"/>
                      </a:lnTo>
                      <a:lnTo>
                        <a:pt x="4529" y="11814"/>
                      </a:lnTo>
                      <a:lnTo>
                        <a:pt x="4535" y="11808"/>
                      </a:lnTo>
                      <a:lnTo>
                        <a:pt x="4540" y="11802"/>
                      </a:lnTo>
                      <a:lnTo>
                        <a:pt x="4544" y="11794"/>
                      </a:lnTo>
                      <a:lnTo>
                        <a:pt x="4546" y="11787"/>
                      </a:lnTo>
                      <a:lnTo>
                        <a:pt x="4546" y="11777"/>
                      </a:lnTo>
                      <a:lnTo>
                        <a:pt x="4562" y="11776"/>
                      </a:lnTo>
                      <a:lnTo>
                        <a:pt x="4576" y="11772"/>
                      </a:lnTo>
                      <a:lnTo>
                        <a:pt x="4588" y="11768"/>
                      </a:lnTo>
                      <a:lnTo>
                        <a:pt x="4600" y="11763"/>
                      </a:lnTo>
                      <a:lnTo>
                        <a:pt x="4622" y="11751"/>
                      </a:lnTo>
                      <a:lnTo>
                        <a:pt x="4635" y="11744"/>
                      </a:lnTo>
                      <a:lnTo>
                        <a:pt x="4648" y="11739"/>
                      </a:lnTo>
                      <a:lnTo>
                        <a:pt x="4659" y="11737"/>
                      </a:lnTo>
                      <a:lnTo>
                        <a:pt x="4668" y="11737"/>
                      </a:lnTo>
                      <a:lnTo>
                        <a:pt x="4677" y="11738"/>
                      </a:lnTo>
                      <a:lnTo>
                        <a:pt x="4686" y="11741"/>
                      </a:lnTo>
                      <a:lnTo>
                        <a:pt x="4693" y="11745"/>
                      </a:lnTo>
                      <a:lnTo>
                        <a:pt x="4701" y="11751"/>
                      </a:lnTo>
                      <a:lnTo>
                        <a:pt x="4716" y="11762"/>
                      </a:lnTo>
                      <a:lnTo>
                        <a:pt x="4724" y="11767"/>
                      </a:lnTo>
                      <a:lnTo>
                        <a:pt x="4731" y="11771"/>
                      </a:lnTo>
                      <a:lnTo>
                        <a:pt x="4739" y="11776"/>
                      </a:lnTo>
                      <a:lnTo>
                        <a:pt x="4747" y="11778"/>
                      </a:lnTo>
                      <a:lnTo>
                        <a:pt x="4755" y="11779"/>
                      </a:lnTo>
                      <a:lnTo>
                        <a:pt x="4764" y="11778"/>
                      </a:lnTo>
                      <a:lnTo>
                        <a:pt x="4774" y="11775"/>
                      </a:lnTo>
                      <a:lnTo>
                        <a:pt x="4785" y="11769"/>
                      </a:lnTo>
                      <a:lnTo>
                        <a:pt x="4800" y="11759"/>
                      </a:lnTo>
                      <a:lnTo>
                        <a:pt x="4814" y="11752"/>
                      </a:lnTo>
                      <a:lnTo>
                        <a:pt x="4828" y="11746"/>
                      </a:lnTo>
                      <a:lnTo>
                        <a:pt x="4842" y="11742"/>
                      </a:lnTo>
                      <a:lnTo>
                        <a:pt x="4856" y="11740"/>
                      </a:lnTo>
                      <a:lnTo>
                        <a:pt x="4872" y="11739"/>
                      </a:lnTo>
                      <a:lnTo>
                        <a:pt x="4889" y="11739"/>
                      </a:lnTo>
                      <a:lnTo>
                        <a:pt x="4908" y="11739"/>
                      </a:lnTo>
                      <a:lnTo>
                        <a:pt x="4925" y="11740"/>
                      </a:lnTo>
                      <a:lnTo>
                        <a:pt x="4944" y="11742"/>
                      </a:lnTo>
                      <a:lnTo>
                        <a:pt x="4966" y="11746"/>
                      </a:lnTo>
                      <a:lnTo>
                        <a:pt x="4977" y="11749"/>
                      </a:lnTo>
                      <a:lnTo>
                        <a:pt x="4986" y="11753"/>
                      </a:lnTo>
                      <a:lnTo>
                        <a:pt x="4996" y="11757"/>
                      </a:lnTo>
                      <a:lnTo>
                        <a:pt x="5006" y="11762"/>
                      </a:lnTo>
                      <a:lnTo>
                        <a:pt x="5014" y="11768"/>
                      </a:lnTo>
                      <a:lnTo>
                        <a:pt x="5021" y="11775"/>
                      </a:lnTo>
                      <a:lnTo>
                        <a:pt x="5028" y="11782"/>
                      </a:lnTo>
                      <a:lnTo>
                        <a:pt x="5032" y="11791"/>
                      </a:lnTo>
                      <a:lnTo>
                        <a:pt x="5035" y="11801"/>
                      </a:lnTo>
                      <a:lnTo>
                        <a:pt x="5035" y="11810"/>
                      </a:lnTo>
                      <a:lnTo>
                        <a:pt x="5034" y="11809"/>
                      </a:lnTo>
                      <a:lnTo>
                        <a:pt x="5029" y="11807"/>
                      </a:lnTo>
                      <a:lnTo>
                        <a:pt x="5021" y="11806"/>
                      </a:lnTo>
                      <a:lnTo>
                        <a:pt x="5010" y="11805"/>
                      </a:lnTo>
                      <a:lnTo>
                        <a:pt x="4985" y="11804"/>
                      </a:lnTo>
                      <a:lnTo>
                        <a:pt x="4972" y="11805"/>
                      </a:lnTo>
                      <a:lnTo>
                        <a:pt x="4958" y="11807"/>
                      </a:lnTo>
                      <a:lnTo>
                        <a:pt x="4944" y="11809"/>
                      </a:lnTo>
                      <a:lnTo>
                        <a:pt x="4931" y="11813"/>
                      </a:lnTo>
                      <a:lnTo>
                        <a:pt x="4920" y="11816"/>
                      </a:lnTo>
                      <a:lnTo>
                        <a:pt x="4910" y="11821"/>
                      </a:lnTo>
                      <a:lnTo>
                        <a:pt x="4907" y="11825"/>
                      </a:lnTo>
                      <a:lnTo>
                        <a:pt x="4904" y="11828"/>
                      </a:lnTo>
                      <a:lnTo>
                        <a:pt x="4902" y="11831"/>
                      </a:lnTo>
                      <a:lnTo>
                        <a:pt x="4900" y="11834"/>
                      </a:lnTo>
                      <a:lnTo>
                        <a:pt x="4899" y="11839"/>
                      </a:lnTo>
                      <a:lnTo>
                        <a:pt x="4900" y="11843"/>
                      </a:lnTo>
                      <a:lnTo>
                        <a:pt x="4901" y="11847"/>
                      </a:lnTo>
                      <a:lnTo>
                        <a:pt x="4903" y="11853"/>
                      </a:lnTo>
                      <a:lnTo>
                        <a:pt x="4906" y="11859"/>
                      </a:lnTo>
                      <a:lnTo>
                        <a:pt x="4908" y="11866"/>
                      </a:lnTo>
                      <a:lnTo>
                        <a:pt x="4910" y="11882"/>
                      </a:lnTo>
                      <a:lnTo>
                        <a:pt x="4914" y="11917"/>
                      </a:lnTo>
                      <a:lnTo>
                        <a:pt x="4916" y="11933"/>
                      </a:lnTo>
                      <a:lnTo>
                        <a:pt x="4918" y="11941"/>
                      </a:lnTo>
                      <a:lnTo>
                        <a:pt x="4920" y="11948"/>
                      </a:lnTo>
                      <a:lnTo>
                        <a:pt x="4925" y="11956"/>
                      </a:lnTo>
                      <a:lnTo>
                        <a:pt x="4929" y="11962"/>
                      </a:lnTo>
                      <a:lnTo>
                        <a:pt x="4934" y="11968"/>
                      </a:lnTo>
                      <a:lnTo>
                        <a:pt x="4942" y="11972"/>
                      </a:lnTo>
                      <a:lnTo>
                        <a:pt x="4946" y="11974"/>
                      </a:lnTo>
                      <a:lnTo>
                        <a:pt x="4952" y="11974"/>
                      </a:lnTo>
                      <a:lnTo>
                        <a:pt x="4956" y="11974"/>
                      </a:lnTo>
                      <a:lnTo>
                        <a:pt x="4963" y="11974"/>
                      </a:lnTo>
                      <a:lnTo>
                        <a:pt x="4973" y="11971"/>
                      </a:lnTo>
                      <a:lnTo>
                        <a:pt x="4986" y="11968"/>
                      </a:lnTo>
                      <a:lnTo>
                        <a:pt x="4998" y="11964"/>
                      </a:lnTo>
                      <a:lnTo>
                        <a:pt x="5010" y="11963"/>
                      </a:lnTo>
                      <a:lnTo>
                        <a:pt x="5016" y="11963"/>
                      </a:lnTo>
                      <a:lnTo>
                        <a:pt x="5022" y="11964"/>
                      </a:lnTo>
                      <a:lnTo>
                        <a:pt x="5028" y="11967"/>
                      </a:lnTo>
                      <a:lnTo>
                        <a:pt x="5032" y="11970"/>
                      </a:lnTo>
                      <a:lnTo>
                        <a:pt x="5031" y="11971"/>
                      </a:lnTo>
                      <a:lnTo>
                        <a:pt x="5029" y="11975"/>
                      </a:lnTo>
                      <a:lnTo>
                        <a:pt x="5023" y="11989"/>
                      </a:lnTo>
                      <a:lnTo>
                        <a:pt x="5019" y="12005"/>
                      </a:lnTo>
                      <a:lnTo>
                        <a:pt x="5018" y="12011"/>
                      </a:lnTo>
                      <a:lnTo>
                        <a:pt x="5018" y="12015"/>
                      </a:lnTo>
                      <a:lnTo>
                        <a:pt x="5019" y="12018"/>
                      </a:lnTo>
                      <a:lnTo>
                        <a:pt x="5021" y="12021"/>
                      </a:lnTo>
                      <a:lnTo>
                        <a:pt x="5028" y="12025"/>
                      </a:lnTo>
                      <a:lnTo>
                        <a:pt x="5037" y="12031"/>
                      </a:lnTo>
                      <a:lnTo>
                        <a:pt x="5048" y="12034"/>
                      </a:lnTo>
                      <a:lnTo>
                        <a:pt x="5070" y="12042"/>
                      </a:lnTo>
                      <a:lnTo>
                        <a:pt x="5080" y="12045"/>
                      </a:lnTo>
                      <a:lnTo>
                        <a:pt x="5086" y="12047"/>
                      </a:lnTo>
                      <a:lnTo>
                        <a:pt x="5092" y="12051"/>
                      </a:lnTo>
                      <a:lnTo>
                        <a:pt x="5099" y="12058"/>
                      </a:lnTo>
                      <a:lnTo>
                        <a:pt x="5109" y="12065"/>
                      </a:lnTo>
                      <a:lnTo>
                        <a:pt x="5118" y="12074"/>
                      </a:lnTo>
                      <a:lnTo>
                        <a:pt x="5124" y="12083"/>
                      </a:lnTo>
                      <a:lnTo>
                        <a:pt x="5126" y="12087"/>
                      </a:lnTo>
                      <a:lnTo>
                        <a:pt x="5127" y="12091"/>
                      </a:lnTo>
                      <a:lnTo>
                        <a:pt x="5127" y="12095"/>
                      </a:lnTo>
                      <a:lnTo>
                        <a:pt x="5126" y="12098"/>
                      </a:lnTo>
                      <a:lnTo>
                        <a:pt x="5123" y="12100"/>
                      </a:lnTo>
                      <a:lnTo>
                        <a:pt x="5119" y="12102"/>
                      </a:lnTo>
                      <a:lnTo>
                        <a:pt x="5112" y="12106"/>
                      </a:lnTo>
                      <a:lnTo>
                        <a:pt x="5104" y="12110"/>
                      </a:lnTo>
                      <a:lnTo>
                        <a:pt x="5083" y="12121"/>
                      </a:lnTo>
                      <a:lnTo>
                        <a:pt x="5073" y="12125"/>
                      </a:lnTo>
                      <a:lnTo>
                        <a:pt x="5063" y="12128"/>
                      </a:lnTo>
                      <a:lnTo>
                        <a:pt x="5055" y="12131"/>
                      </a:lnTo>
                      <a:lnTo>
                        <a:pt x="5051" y="12131"/>
                      </a:lnTo>
                      <a:lnTo>
                        <a:pt x="5048" y="12129"/>
                      </a:lnTo>
                      <a:lnTo>
                        <a:pt x="5030" y="12124"/>
                      </a:lnTo>
                      <a:lnTo>
                        <a:pt x="5021" y="12121"/>
                      </a:lnTo>
                      <a:lnTo>
                        <a:pt x="5012" y="12117"/>
                      </a:lnTo>
                      <a:lnTo>
                        <a:pt x="5006" y="12112"/>
                      </a:lnTo>
                      <a:lnTo>
                        <a:pt x="5004" y="12110"/>
                      </a:lnTo>
                      <a:lnTo>
                        <a:pt x="5002" y="12107"/>
                      </a:lnTo>
                      <a:lnTo>
                        <a:pt x="4999" y="12102"/>
                      </a:lnTo>
                      <a:lnTo>
                        <a:pt x="4998" y="12098"/>
                      </a:lnTo>
                      <a:lnTo>
                        <a:pt x="4998" y="12094"/>
                      </a:lnTo>
                      <a:lnTo>
                        <a:pt x="4999" y="12088"/>
                      </a:lnTo>
                      <a:lnTo>
                        <a:pt x="5000" y="12081"/>
                      </a:lnTo>
                      <a:lnTo>
                        <a:pt x="5000" y="12072"/>
                      </a:lnTo>
                      <a:lnTo>
                        <a:pt x="4998" y="12062"/>
                      </a:lnTo>
                      <a:lnTo>
                        <a:pt x="4996" y="12052"/>
                      </a:lnTo>
                      <a:lnTo>
                        <a:pt x="4992" y="12045"/>
                      </a:lnTo>
                      <a:lnTo>
                        <a:pt x="4989" y="12042"/>
                      </a:lnTo>
                      <a:lnTo>
                        <a:pt x="4985" y="12039"/>
                      </a:lnTo>
                      <a:lnTo>
                        <a:pt x="4982" y="12039"/>
                      </a:lnTo>
                      <a:lnTo>
                        <a:pt x="4979" y="12039"/>
                      </a:lnTo>
                      <a:lnTo>
                        <a:pt x="4974" y="12042"/>
                      </a:lnTo>
                      <a:lnTo>
                        <a:pt x="4969" y="12045"/>
                      </a:lnTo>
                      <a:lnTo>
                        <a:pt x="4935" y="12072"/>
                      </a:lnTo>
                      <a:lnTo>
                        <a:pt x="4914" y="12089"/>
                      </a:lnTo>
                      <a:lnTo>
                        <a:pt x="4892" y="12108"/>
                      </a:lnTo>
                      <a:lnTo>
                        <a:pt x="4870" y="12128"/>
                      </a:lnTo>
                      <a:lnTo>
                        <a:pt x="4862" y="12138"/>
                      </a:lnTo>
                      <a:lnTo>
                        <a:pt x="4853" y="12148"/>
                      </a:lnTo>
                      <a:lnTo>
                        <a:pt x="4846" y="12158"/>
                      </a:lnTo>
                      <a:lnTo>
                        <a:pt x="4840" y="12166"/>
                      </a:lnTo>
                      <a:lnTo>
                        <a:pt x="4837" y="12175"/>
                      </a:lnTo>
                      <a:lnTo>
                        <a:pt x="4834" y="12183"/>
                      </a:lnTo>
                      <a:lnTo>
                        <a:pt x="4834" y="12192"/>
                      </a:lnTo>
                      <a:lnTo>
                        <a:pt x="4834" y="12202"/>
                      </a:lnTo>
                      <a:lnTo>
                        <a:pt x="4836" y="12212"/>
                      </a:lnTo>
                      <a:lnTo>
                        <a:pt x="4837" y="12221"/>
                      </a:lnTo>
                      <a:lnTo>
                        <a:pt x="4840" y="12230"/>
                      </a:lnTo>
                      <a:lnTo>
                        <a:pt x="4843" y="12239"/>
                      </a:lnTo>
                      <a:lnTo>
                        <a:pt x="4851" y="12256"/>
                      </a:lnTo>
                      <a:lnTo>
                        <a:pt x="4861" y="12274"/>
                      </a:lnTo>
                      <a:lnTo>
                        <a:pt x="4871" y="12289"/>
                      </a:lnTo>
                      <a:lnTo>
                        <a:pt x="4884" y="12303"/>
                      </a:lnTo>
                      <a:lnTo>
                        <a:pt x="4897" y="12317"/>
                      </a:lnTo>
                      <a:lnTo>
                        <a:pt x="4900" y="12320"/>
                      </a:lnTo>
                      <a:lnTo>
                        <a:pt x="4902" y="12327"/>
                      </a:lnTo>
                      <a:lnTo>
                        <a:pt x="4904" y="12333"/>
                      </a:lnTo>
                      <a:lnTo>
                        <a:pt x="4905" y="12341"/>
                      </a:lnTo>
                      <a:lnTo>
                        <a:pt x="4908" y="12379"/>
                      </a:lnTo>
                      <a:lnTo>
                        <a:pt x="4910" y="12396"/>
                      </a:lnTo>
                      <a:lnTo>
                        <a:pt x="4913" y="12404"/>
                      </a:lnTo>
                      <a:lnTo>
                        <a:pt x="4915" y="12410"/>
                      </a:lnTo>
                      <a:lnTo>
                        <a:pt x="4918" y="12416"/>
                      </a:lnTo>
                      <a:lnTo>
                        <a:pt x="4922" y="12419"/>
                      </a:lnTo>
                      <a:lnTo>
                        <a:pt x="4928" y="12420"/>
                      </a:lnTo>
                      <a:lnTo>
                        <a:pt x="4934" y="12420"/>
                      </a:lnTo>
                      <a:lnTo>
                        <a:pt x="4943" y="12417"/>
                      </a:lnTo>
                      <a:lnTo>
                        <a:pt x="4952" y="12416"/>
                      </a:lnTo>
                      <a:lnTo>
                        <a:pt x="4957" y="12417"/>
                      </a:lnTo>
                      <a:lnTo>
                        <a:pt x="4963" y="12418"/>
                      </a:lnTo>
                      <a:lnTo>
                        <a:pt x="4967" y="12420"/>
                      </a:lnTo>
                      <a:lnTo>
                        <a:pt x="4970" y="12423"/>
                      </a:lnTo>
                      <a:lnTo>
                        <a:pt x="4972" y="12427"/>
                      </a:lnTo>
                      <a:lnTo>
                        <a:pt x="4973" y="12432"/>
                      </a:lnTo>
                      <a:lnTo>
                        <a:pt x="4977" y="12443"/>
                      </a:lnTo>
                      <a:lnTo>
                        <a:pt x="4980" y="12456"/>
                      </a:lnTo>
                      <a:lnTo>
                        <a:pt x="4985" y="12470"/>
                      </a:lnTo>
                      <a:lnTo>
                        <a:pt x="4989" y="12477"/>
                      </a:lnTo>
                      <a:lnTo>
                        <a:pt x="4994" y="12484"/>
                      </a:lnTo>
                      <a:lnTo>
                        <a:pt x="4999" y="12491"/>
                      </a:lnTo>
                      <a:lnTo>
                        <a:pt x="5006" y="12497"/>
                      </a:lnTo>
                      <a:lnTo>
                        <a:pt x="5012" y="12502"/>
                      </a:lnTo>
                      <a:lnTo>
                        <a:pt x="5020" y="12507"/>
                      </a:lnTo>
                      <a:lnTo>
                        <a:pt x="5035" y="12516"/>
                      </a:lnTo>
                      <a:lnTo>
                        <a:pt x="5051" y="12524"/>
                      </a:lnTo>
                      <a:lnTo>
                        <a:pt x="5068" y="12532"/>
                      </a:lnTo>
                      <a:lnTo>
                        <a:pt x="5083" y="12542"/>
                      </a:lnTo>
                      <a:lnTo>
                        <a:pt x="5089" y="12546"/>
                      </a:lnTo>
                      <a:lnTo>
                        <a:pt x="5096" y="12552"/>
                      </a:lnTo>
                      <a:lnTo>
                        <a:pt x="5101" y="12558"/>
                      </a:lnTo>
                      <a:lnTo>
                        <a:pt x="5107" y="12565"/>
                      </a:lnTo>
                      <a:lnTo>
                        <a:pt x="5104" y="12558"/>
                      </a:lnTo>
                      <a:lnTo>
                        <a:pt x="5100" y="12553"/>
                      </a:lnTo>
                      <a:lnTo>
                        <a:pt x="5098" y="12547"/>
                      </a:lnTo>
                      <a:lnTo>
                        <a:pt x="5097" y="12542"/>
                      </a:lnTo>
                      <a:lnTo>
                        <a:pt x="5097" y="12537"/>
                      </a:lnTo>
                      <a:lnTo>
                        <a:pt x="5097" y="12532"/>
                      </a:lnTo>
                      <a:lnTo>
                        <a:pt x="5098" y="12528"/>
                      </a:lnTo>
                      <a:lnTo>
                        <a:pt x="5100" y="12523"/>
                      </a:lnTo>
                      <a:lnTo>
                        <a:pt x="5105" y="12516"/>
                      </a:lnTo>
                      <a:lnTo>
                        <a:pt x="5112" y="12508"/>
                      </a:lnTo>
                      <a:lnTo>
                        <a:pt x="5120" y="12503"/>
                      </a:lnTo>
                      <a:lnTo>
                        <a:pt x="5130" y="12498"/>
                      </a:lnTo>
                      <a:lnTo>
                        <a:pt x="5140" y="12494"/>
                      </a:lnTo>
                      <a:lnTo>
                        <a:pt x="5152" y="12492"/>
                      </a:lnTo>
                      <a:lnTo>
                        <a:pt x="5164" y="12491"/>
                      </a:lnTo>
                      <a:lnTo>
                        <a:pt x="5176" y="12491"/>
                      </a:lnTo>
                      <a:lnTo>
                        <a:pt x="5187" y="12492"/>
                      </a:lnTo>
                      <a:lnTo>
                        <a:pt x="5198" y="12494"/>
                      </a:lnTo>
                      <a:lnTo>
                        <a:pt x="5208" y="12497"/>
                      </a:lnTo>
                      <a:lnTo>
                        <a:pt x="5216" y="12503"/>
                      </a:lnTo>
                      <a:lnTo>
                        <a:pt x="5223" y="12508"/>
                      </a:lnTo>
                      <a:lnTo>
                        <a:pt x="5232" y="12517"/>
                      </a:lnTo>
                      <a:lnTo>
                        <a:pt x="5253" y="12541"/>
                      </a:lnTo>
                      <a:lnTo>
                        <a:pt x="5280" y="12570"/>
                      </a:lnTo>
                      <a:lnTo>
                        <a:pt x="5310" y="12601"/>
                      </a:lnTo>
                      <a:lnTo>
                        <a:pt x="5339" y="12631"/>
                      </a:lnTo>
                      <a:lnTo>
                        <a:pt x="5353" y="12644"/>
                      </a:lnTo>
                      <a:lnTo>
                        <a:pt x="5367" y="12655"/>
                      </a:lnTo>
                      <a:lnTo>
                        <a:pt x="5379" y="12662"/>
                      </a:lnTo>
                      <a:lnTo>
                        <a:pt x="5389" y="12668"/>
                      </a:lnTo>
                      <a:lnTo>
                        <a:pt x="5393" y="12669"/>
                      </a:lnTo>
                      <a:lnTo>
                        <a:pt x="5398" y="12670"/>
                      </a:lnTo>
                      <a:lnTo>
                        <a:pt x="5402" y="12669"/>
                      </a:lnTo>
                      <a:lnTo>
                        <a:pt x="5404" y="12667"/>
                      </a:lnTo>
                      <a:lnTo>
                        <a:pt x="5405" y="12664"/>
                      </a:lnTo>
                      <a:lnTo>
                        <a:pt x="5405" y="12661"/>
                      </a:lnTo>
                      <a:lnTo>
                        <a:pt x="5404" y="12654"/>
                      </a:lnTo>
                      <a:lnTo>
                        <a:pt x="5402" y="12645"/>
                      </a:lnTo>
                      <a:lnTo>
                        <a:pt x="5400" y="12639"/>
                      </a:lnTo>
                      <a:lnTo>
                        <a:pt x="5401" y="12635"/>
                      </a:lnTo>
                      <a:lnTo>
                        <a:pt x="5402" y="12632"/>
                      </a:lnTo>
                      <a:lnTo>
                        <a:pt x="5404" y="12627"/>
                      </a:lnTo>
                      <a:lnTo>
                        <a:pt x="5407" y="12624"/>
                      </a:lnTo>
                      <a:lnTo>
                        <a:pt x="5416" y="12618"/>
                      </a:lnTo>
                      <a:lnTo>
                        <a:pt x="5427" y="12610"/>
                      </a:lnTo>
                      <a:lnTo>
                        <a:pt x="5449" y="12599"/>
                      </a:lnTo>
                      <a:lnTo>
                        <a:pt x="5465" y="12591"/>
                      </a:lnTo>
                      <a:lnTo>
                        <a:pt x="5474" y="12585"/>
                      </a:lnTo>
                      <a:lnTo>
                        <a:pt x="5481" y="12579"/>
                      </a:lnTo>
                      <a:lnTo>
                        <a:pt x="5495" y="12565"/>
                      </a:lnTo>
                      <a:lnTo>
                        <a:pt x="5520" y="12536"/>
                      </a:lnTo>
                      <a:lnTo>
                        <a:pt x="5527" y="12530"/>
                      </a:lnTo>
                      <a:lnTo>
                        <a:pt x="5533" y="12524"/>
                      </a:lnTo>
                      <a:lnTo>
                        <a:pt x="5541" y="12519"/>
                      </a:lnTo>
                      <a:lnTo>
                        <a:pt x="5548" y="12515"/>
                      </a:lnTo>
                      <a:lnTo>
                        <a:pt x="5557" y="12511"/>
                      </a:lnTo>
                      <a:lnTo>
                        <a:pt x="5566" y="12509"/>
                      </a:lnTo>
                      <a:lnTo>
                        <a:pt x="5577" y="12508"/>
                      </a:lnTo>
                      <a:lnTo>
                        <a:pt x="5587" y="12508"/>
                      </a:lnTo>
                      <a:lnTo>
                        <a:pt x="5597" y="12508"/>
                      </a:lnTo>
                      <a:lnTo>
                        <a:pt x="5605" y="12508"/>
                      </a:lnTo>
                      <a:lnTo>
                        <a:pt x="5612" y="12506"/>
                      </a:lnTo>
                      <a:lnTo>
                        <a:pt x="5618" y="12503"/>
                      </a:lnTo>
                      <a:lnTo>
                        <a:pt x="5623" y="12498"/>
                      </a:lnTo>
                      <a:lnTo>
                        <a:pt x="5628" y="12493"/>
                      </a:lnTo>
                      <a:lnTo>
                        <a:pt x="5631" y="12485"/>
                      </a:lnTo>
                      <a:lnTo>
                        <a:pt x="5635" y="12478"/>
                      </a:lnTo>
                      <a:lnTo>
                        <a:pt x="5638" y="12470"/>
                      </a:lnTo>
                      <a:lnTo>
                        <a:pt x="5641" y="12465"/>
                      </a:lnTo>
                      <a:lnTo>
                        <a:pt x="5644" y="12460"/>
                      </a:lnTo>
                      <a:lnTo>
                        <a:pt x="5647" y="12457"/>
                      </a:lnTo>
                      <a:lnTo>
                        <a:pt x="5650" y="12455"/>
                      </a:lnTo>
                      <a:lnTo>
                        <a:pt x="5655" y="12454"/>
                      </a:lnTo>
                      <a:lnTo>
                        <a:pt x="5658" y="12453"/>
                      </a:lnTo>
                      <a:lnTo>
                        <a:pt x="5661" y="12453"/>
                      </a:lnTo>
                      <a:lnTo>
                        <a:pt x="5670" y="12455"/>
                      </a:lnTo>
                      <a:lnTo>
                        <a:pt x="5679" y="12457"/>
                      </a:lnTo>
                      <a:lnTo>
                        <a:pt x="5689" y="12459"/>
                      </a:lnTo>
                      <a:lnTo>
                        <a:pt x="5701" y="12460"/>
                      </a:lnTo>
                      <a:lnTo>
                        <a:pt x="5713" y="12461"/>
                      </a:lnTo>
                      <a:lnTo>
                        <a:pt x="5725" y="12463"/>
                      </a:lnTo>
                      <a:lnTo>
                        <a:pt x="5749" y="12468"/>
                      </a:lnTo>
                      <a:lnTo>
                        <a:pt x="5772" y="12472"/>
                      </a:lnTo>
                      <a:lnTo>
                        <a:pt x="5785" y="12473"/>
                      </a:lnTo>
                      <a:lnTo>
                        <a:pt x="5797" y="12474"/>
                      </a:lnTo>
                      <a:lnTo>
                        <a:pt x="5826" y="12473"/>
                      </a:lnTo>
                      <a:lnTo>
                        <a:pt x="5855" y="12472"/>
                      </a:lnTo>
                      <a:lnTo>
                        <a:pt x="5885" y="12470"/>
                      </a:lnTo>
                      <a:lnTo>
                        <a:pt x="5914" y="12471"/>
                      </a:lnTo>
                      <a:lnTo>
                        <a:pt x="5938" y="12472"/>
                      </a:lnTo>
                      <a:lnTo>
                        <a:pt x="5955" y="12474"/>
                      </a:lnTo>
                      <a:lnTo>
                        <a:pt x="5962" y="12477"/>
                      </a:lnTo>
                      <a:lnTo>
                        <a:pt x="5967" y="12479"/>
                      </a:lnTo>
                      <a:lnTo>
                        <a:pt x="5971" y="12481"/>
                      </a:lnTo>
                      <a:lnTo>
                        <a:pt x="5975" y="12484"/>
                      </a:lnTo>
                      <a:lnTo>
                        <a:pt x="5977" y="12489"/>
                      </a:lnTo>
                      <a:lnTo>
                        <a:pt x="5978" y="12493"/>
                      </a:lnTo>
                      <a:lnTo>
                        <a:pt x="5979" y="12498"/>
                      </a:lnTo>
                      <a:lnTo>
                        <a:pt x="5979" y="12505"/>
                      </a:lnTo>
                      <a:lnTo>
                        <a:pt x="5976" y="12522"/>
                      </a:lnTo>
                      <a:lnTo>
                        <a:pt x="5973" y="12543"/>
                      </a:lnTo>
                      <a:lnTo>
                        <a:pt x="5971" y="12545"/>
                      </a:lnTo>
                      <a:lnTo>
                        <a:pt x="5970" y="12546"/>
                      </a:lnTo>
                      <a:lnTo>
                        <a:pt x="5965" y="12548"/>
                      </a:lnTo>
                      <a:lnTo>
                        <a:pt x="5958" y="12549"/>
                      </a:lnTo>
                      <a:lnTo>
                        <a:pt x="5950" y="12549"/>
                      </a:lnTo>
                      <a:lnTo>
                        <a:pt x="5928" y="12548"/>
                      </a:lnTo>
                      <a:lnTo>
                        <a:pt x="5902" y="12545"/>
                      </a:lnTo>
                      <a:lnTo>
                        <a:pt x="5854" y="12537"/>
                      </a:lnTo>
                      <a:lnTo>
                        <a:pt x="5826" y="12533"/>
                      </a:lnTo>
                      <a:lnTo>
                        <a:pt x="5798" y="12531"/>
                      </a:lnTo>
                      <a:lnTo>
                        <a:pt x="5770" y="12530"/>
                      </a:lnTo>
                      <a:lnTo>
                        <a:pt x="5741" y="12530"/>
                      </a:lnTo>
                      <a:lnTo>
                        <a:pt x="5727" y="12531"/>
                      </a:lnTo>
                      <a:lnTo>
                        <a:pt x="5714" y="12532"/>
                      </a:lnTo>
                      <a:lnTo>
                        <a:pt x="5700" y="12534"/>
                      </a:lnTo>
                      <a:lnTo>
                        <a:pt x="5687" y="12537"/>
                      </a:lnTo>
                      <a:lnTo>
                        <a:pt x="5675" y="12541"/>
                      </a:lnTo>
                      <a:lnTo>
                        <a:pt x="5662" y="12546"/>
                      </a:lnTo>
                      <a:lnTo>
                        <a:pt x="5650" y="12553"/>
                      </a:lnTo>
                      <a:lnTo>
                        <a:pt x="5640" y="12559"/>
                      </a:lnTo>
                      <a:lnTo>
                        <a:pt x="5629" y="12569"/>
                      </a:lnTo>
                      <a:lnTo>
                        <a:pt x="5619" y="12579"/>
                      </a:lnTo>
                      <a:lnTo>
                        <a:pt x="5629" y="12578"/>
                      </a:lnTo>
                      <a:lnTo>
                        <a:pt x="5636" y="12576"/>
                      </a:lnTo>
                      <a:lnTo>
                        <a:pt x="5633" y="12581"/>
                      </a:lnTo>
                      <a:lnTo>
                        <a:pt x="5629" y="12585"/>
                      </a:lnTo>
                      <a:lnTo>
                        <a:pt x="5620" y="12591"/>
                      </a:lnTo>
                      <a:lnTo>
                        <a:pt x="5618" y="12594"/>
                      </a:lnTo>
                      <a:lnTo>
                        <a:pt x="5617" y="12596"/>
                      </a:lnTo>
                      <a:lnTo>
                        <a:pt x="5618" y="12597"/>
                      </a:lnTo>
                      <a:lnTo>
                        <a:pt x="5621" y="12601"/>
                      </a:lnTo>
                      <a:lnTo>
                        <a:pt x="5628" y="12607"/>
                      </a:lnTo>
                      <a:lnTo>
                        <a:pt x="5636" y="12613"/>
                      </a:lnTo>
                      <a:lnTo>
                        <a:pt x="5646" y="12618"/>
                      </a:lnTo>
                      <a:lnTo>
                        <a:pt x="5666" y="12625"/>
                      </a:lnTo>
                      <a:lnTo>
                        <a:pt x="5647" y="12635"/>
                      </a:lnTo>
                      <a:lnTo>
                        <a:pt x="5635" y="12642"/>
                      </a:lnTo>
                      <a:lnTo>
                        <a:pt x="5622" y="12649"/>
                      </a:lnTo>
                      <a:lnTo>
                        <a:pt x="5610" y="12658"/>
                      </a:lnTo>
                      <a:lnTo>
                        <a:pt x="5600" y="12665"/>
                      </a:lnTo>
                      <a:lnTo>
                        <a:pt x="5597" y="12670"/>
                      </a:lnTo>
                      <a:lnTo>
                        <a:pt x="5596" y="12674"/>
                      </a:lnTo>
                      <a:lnTo>
                        <a:pt x="5595" y="12677"/>
                      </a:lnTo>
                      <a:lnTo>
                        <a:pt x="5597" y="12682"/>
                      </a:lnTo>
                      <a:lnTo>
                        <a:pt x="5603" y="12690"/>
                      </a:lnTo>
                      <a:lnTo>
                        <a:pt x="5609" y="12699"/>
                      </a:lnTo>
                      <a:lnTo>
                        <a:pt x="5623" y="12715"/>
                      </a:lnTo>
                      <a:lnTo>
                        <a:pt x="5636" y="12732"/>
                      </a:lnTo>
                      <a:lnTo>
                        <a:pt x="5643" y="12741"/>
                      </a:lnTo>
                      <a:lnTo>
                        <a:pt x="5647" y="12751"/>
                      </a:lnTo>
                      <a:lnTo>
                        <a:pt x="5654" y="12767"/>
                      </a:lnTo>
                      <a:lnTo>
                        <a:pt x="5657" y="12783"/>
                      </a:lnTo>
                      <a:lnTo>
                        <a:pt x="5657" y="12798"/>
                      </a:lnTo>
                      <a:lnTo>
                        <a:pt x="5655" y="12811"/>
                      </a:lnTo>
                      <a:lnTo>
                        <a:pt x="5650" y="12824"/>
                      </a:lnTo>
                      <a:lnTo>
                        <a:pt x="5645" y="12835"/>
                      </a:lnTo>
                      <a:lnTo>
                        <a:pt x="5636" y="12846"/>
                      </a:lnTo>
                      <a:lnTo>
                        <a:pt x="5626" y="12855"/>
                      </a:lnTo>
                      <a:lnTo>
                        <a:pt x="5617" y="12864"/>
                      </a:lnTo>
                      <a:lnTo>
                        <a:pt x="5605" y="12873"/>
                      </a:lnTo>
                      <a:lnTo>
                        <a:pt x="5592" y="12880"/>
                      </a:lnTo>
                      <a:lnTo>
                        <a:pt x="5579" y="12887"/>
                      </a:lnTo>
                      <a:lnTo>
                        <a:pt x="5551" y="12899"/>
                      </a:lnTo>
                      <a:lnTo>
                        <a:pt x="5525" y="12909"/>
                      </a:lnTo>
                      <a:lnTo>
                        <a:pt x="5516" y="12913"/>
                      </a:lnTo>
                      <a:lnTo>
                        <a:pt x="5507" y="12919"/>
                      </a:lnTo>
                      <a:lnTo>
                        <a:pt x="5498" y="12928"/>
                      </a:lnTo>
                      <a:lnTo>
                        <a:pt x="5492" y="12938"/>
                      </a:lnTo>
                      <a:lnTo>
                        <a:pt x="5490" y="12943"/>
                      </a:lnTo>
                      <a:lnTo>
                        <a:pt x="5489" y="12949"/>
                      </a:lnTo>
                      <a:lnTo>
                        <a:pt x="5488" y="12954"/>
                      </a:lnTo>
                      <a:lnTo>
                        <a:pt x="5488" y="12958"/>
                      </a:lnTo>
                      <a:lnTo>
                        <a:pt x="5489" y="12964"/>
                      </a:lnTo>
                      <a:lnTo>
                        <a:pt x="5490" y="12968"/>
                      </a:lnTo>
                      <a:lnTo>
                        <a:pt x="5493" y="12973"/>
                      </a:lnTo>
                      <a:lnTo>
                        <a:pt x="5497" y="12976"/>
                      </a:lnTo>
                      <a:lnTo>
                        <a:pt x="5509" y="12984"/>
                      </a:lnTo>
                      <a:lnTo>
                        <a:pt x="5518" y="12992"/>
                      </a:lnTo>
                      <a:lnTo>
                        <a:pt x="5532" y="13003"/>
                      </a:lnTo>
                      <a:lnTo>
                        <a:pt x="5539" y="13006"/>
                      </a:lnTo>
                      <a:lnTo>
                        <a:pt x="5547" y="13011"/>
                      </a:lnTo>
                      <a:lnTo>
                        <a:pt x="5558" y="13013"/>
                      </a:lnTo>
                      <a:lnTo>
                        <a:pt x="5573" y="13016"/>
                      </a:lnTo>
                      <a:lnTo>
                        <a:pt x="5602" y="13021"/>
                      </a:lnTo>
                      <a:lnTo>
                        <a:pt x="5631" y="13028"/>
                      </a:lnTo>
                      <a:lnTo>
                        <a:pt x="5688" y="13043"/>
                      </a:lnTo>
                      <a:lnTo>
                        <a:pt x="5699" y="13046"/>
                      </a:lnTo>
                      <a:lnTo>
                        <a:pt x="5707" y="13052"/>
                      </a:lnTo>
                      <a:lnTo>
                        <a:pt x="5714" y="13058"/>
                      </a:lnTo>
                      <a:lnTo>
                        <a:pt x="5722" y="13065"/>
                      </a:lnTo>
                      <a:lnTo>
                        <a:pt x="5730" y="13071"/>
                      </a:lnTo>
                      <a:lnTo>
                        <a:pt x="5738" y="13078"/>
                      </a:lnTo>
                      <a:lnTo>
                        <a:pt x="5748" y="13082"/>
                      </a:lnTo>
                      <a:lnTo>
                        <a:pt x="5755" y="13083"/>
                      </a:lnTo>
                      <a:lnTo>
                        <a:pt x="5761" y="13084"/>
                      </a:lnTo>
                      <a:lnTo>
                        <a:pt x="5773" y="13086"/>
                      </a:lnTo>
                      <a:lnTo>
                        <a:pt x="5784" y="13090"/>
                      </a:lnTo>
                      <a:lnTo>
                        <a:pt x="5794" y="13093"/>
                      </a:lnTo>
                      <a:lnTo>
                        <a:pt x="5803" y="13097"/>
                      </a:lnTo>
                      <a:lnTo>
                        <a:pt x="5821" y="13107"/>
                      </a:lnTo>
                      <a:lnTo>
                        <a:pt x="5838" y="13118"/>
                      </a:lnTo>
                      <a:lnTo>
                        <a:pt x="5872" y="13143"/>
                      </a:lnTo>
                      <a:lnTo>
                        <a:pt x="5890" y="13154"/>
                      </a:lnTo>
                      <a:lnTo>
                        <a:pt x="5900" y="13159"/>
                      </a:lnTo>
                      <a:lnTo>
                        <a:pt x="5910" y="13164"/>
                      </a:lnTo>
                      <a:lnTo>
                        <a:pt x="5938" y="13177"/>
                      </a:lnTo>
                      <a:lnTo>
                        <a:pt x="5951" y="13183"/>
                      </a:lnTo>
                      <a:lnTo>
                        <a:pt x="5962" y="13190"/>
                      </a:lnTo>
                      <a:lnTo>
                        <a:pt x="5973" y="13196"/>
                      </a:lnTo>
                      <a:lnTo>
                        <a:pt x="5982" y="13204"/>
                      </a:lnTo>
                      <a:lnTo>
                        <a:pt x="5991" y="13211"/>
                      </a:lnTo>
                      <a:lnTo>
                        <a:pt x="5998" y="13220"/>
                      </a:lnTo>
                      <a:lnTo>
                        <a:pt x="6004" y="13229"/>
                      </a:lnTo>
                      <a:lnTo>
                        <a:pt x="6009" y="13238"/>
                      </a:lnTo>
                      <a:lnTo>
                        <a:pt x="6014" y="13249"/>
                      </a:lnTo>
                      <a:lnTo>
                        <a:pt x="6017" y="13260"/>
                      </a:lnTo>
                      <a:lnTo>
                        <a:pt x="6019" y="13273"/>
                      </a:lnTo>
                      <a:lnTo>
                        <a:pt x="6020" y="13286"/>
                      </a:lnTo>
                      <a:lnTo>
                        <a:pt x="6020" y="13301"/>
                      </a:lnTo>
                      <a:lnTo>
                        <a:pt x="6019" y="13317"/>
                      </a:lnTo>
                      <a:lnTo>
                        <a:pt x="6017" y="13320"/>
                      </a:lnTo>
                      <a:lnTo>
                        <a:pt x="6013" y="13323"/>
                      </a:lnTo>
                      <a:lnTo>
                        <a:pt x="5996" y="13332"/>
                      </a:lnTo>
                      <a:lnTo>
                        <a:pt x="5979" y="13340"/>
                      </a:lnTo>
                      <a:lnTo>
                        <a:pt x="5968" y="13348"/>
                      </a:lnTo>
                      <a:lnTo>
                        <a:pt x="5956" y="13356"/>
                      </a:lnTo>
                      <a:lnTo>
                        <a:pt x="5944" y="13363"/>
                      </a:lnTo>
                      <a:lnTo>
                        <a:pt x="5932" y="13369"/>
                      </a:lnTo>
                      <a:lnTo>
                        <a:pt x="5922" y="13376"/>
                      </a:lnTo>
                      <a:lnTo>
                        <a:pt x="5912" y="13384"/>
                      </a:lnTo>
                      <a:lnTo>
                        <a:pt x="5907" y="13388"/>
                      </a:lnTo>
                      <a:lnTo>
                        <a:pt x="5904" y="13392"/>
                      </a:lnTo>
                      <a:lnTo>
                        <a:pt x="5901" y="13398"/>
                      </a:lnTo>
                      <a:lnTo>
                        <a:pt x="5899" y="13404"/>
                      </a:lnTo>
                      <a:lnTo>
                        <a:pt x="5897" y="13411"/>
                      </a:lnTo>
                      <a:lnTo>
                        <a:pt x="5896" y="13419"/>
                      </a:lnTo>
                      <a:lnTo>
                        <a:pt x="5896" y="13430"/>
                      </a:lnTo>
                      <a:lnTo>
                        <a:pt x="5897" y="13443"/>
                      </a:lnTo>
                      <a:lnTo>
                        <a:pt x="5898" y="13472"/>
                      </a:lnTo>
                      <a:lnTo>
                        <a:pt x="5899" y="13485"/>
                      </a:lnTo>
                      <a:lnTo>
                        <a:pt x="5898" y="13499"/>
                      </a:lnTo>
                      <a:lnTo>
                        <a:pt x="5894" y="13511"/>
                      </a:lnTo>
                      <a:lnTo>
                        <a:pt x="5892" y="13516"/>
                      </a:lnTo>
                      <a:lnTo>
                        <a:pt x="5890" y="13522"/>
                      </a:lnTo>
                      <a:lnTo>
                        <a:pt x="5885" y="13529"/>
                      </a:lnTo>
                      <a:lnTo>
                        <a:pt x="5879" y="13536"/>
                      </a:lnTo>
                      <a:lnTo>
                        <a:pt x="5873" y="13541"/>
                      </a:lnTo>
                      <a:lnTo>
                        <a:pt x="5866" y="13547"/>
                      </a:lnTo>
                      <a:lnTo>
                        <a:pt x="5851" y="13555"/>
                      </a:lnTo>
                      <a:lnTo>
                        <a:pt x="5836" y="13563"/>
                      </a:lnTo>
                      <a:lnTo>
                        <a:pt x="5803" y="13576"/>
                      </a:lnTo>
                      <a:lnTo>
                        <a:pt x="5788" y="13583"/>
                      </a:lnTo>
                      <a:lnTo>
                        <a:pt x="5774" y="13593"/>
                      </a:lnTo>
                      <a:lnTo>
                        <a:pt x="5768" y="13600"/>
                      </a:lnTo>
                      <a:lnTo>
                        <a:pt x="5761" y="13608"/>
                      </a:lnTo>
                      <a:lnTo>
                        <a:pt x="5756" y="13618"/>
                      </a:lnTo>
                      <a:lnTo>
                        <a:pt x="5749" y="13629"/>
                      </a:lnTo>
                      <a:lnTo>
                        <a:pt x="5745" y="13641"/>
                      </a:lnTo>
                      <a:lnTo>
                        <a:pt x="5740" y="13652"/>
                      </a:lnTo>
                      <a:lnTo>
                        <a:pt x="5737" y="13663"/>
                      </a:lnTo>
                      <a:lnTo>
                        <a:pt x="5736" y="13671"/>
                      </a:lnTo>
                      <a:lnTo>
                        <a:pt x="5733" y="13693"/>
                      </a:lnTo>
                      <a:lnTo>
                        <a:pt x="5730" y="13710"/>
                      </a:lnTo>
                      <a:lnTo>
                        <a:pt x="5725" y="13727"/>
                      </a:lnTo>
                      <a:lnTo>
                        <a:pt x="5721" y="13742"/>
                      </a:lnTo>
                      <a:lnTo>
                        <a:pt x="5718" y="13747"/>
                      </a:lnTo>
                      <a:lnTo>
                        <a:pt x="5714" y="13752"/>
                      </a:lnTo>
                      <a:lnTo>
                        <a:pt x="5710" y="13754"/>
                      </a:lnTo>
                      <a:lnTo>
                        <a:pt x="5707" y="13755"/>
                      </a:lnTo>
                      <a:lnTo>
                        <a:pt x="5701" y="13753"/>
                      </a:lnTo>
                      <a:lnTo>
                        <a:pt x="5697" y="13747"/>
                      </a:lnTo>
                      <a:lnTo>
                        <a:pt x="5690" y="13738"/>
                      </a:lnTo>
                      <a:lnTo>
                        <a:pt x="5685" y="13727"/>
                      </a:lnTo>
                      <a:lnTo>
                        <a:pt x="5681" y="13715"/>
                      </a:lnTo>
                      <a:lnTo>
                        <a:pt x="5679" y="13703"/>
                      </a:lnTo>
                      <a:lnTo>
                        <a:pt x="5676" y="13690"/>
                      </a:lnTo>
                      <a:lnTo>
                        <a:pt x="5675" y="13678"/>
                      </a:lnTo>
                      <a:lnTo>
                        <a:pt x="5675" y="13652"/>
                      </a:lnTo>
                      <a:lnTo>
                        <a:pt x="5674" y="13625"/>
                      </a:lnTo>
                      <a:lnTo>
                        <a:pt x="5674" y="13613"/>
                      </a:lnTo>
                      <a:lnTo>
                        <a:pt x="5672" y="13600"/>
                      </a:lnTo>
                      <a:lnTo>
                        <a:pt x="5670" y="13587"/>
                      </a:lnTo>
                      <a:lnTo>
                        <a:pt x="5667" y="13575"/>
                      </a:lnTo>
                      <a:lnTo>
                        <a:pt x="5661" y="13564"/>
                      </a:lnTo>
                      <a:lnTo>
                        <a:pt x="5656" y="13552"/>
                      </a:lnTo>
                      <a:lnTo>
                        <a:pt x="5649" y="13544"/>
                      </a:lnTo>
                      <a:lnTo>
                        <a:pt x="5644" y="13538"/>
                      </a:lnTo>
                      <a:lnTo>
                        <a:pt x="5638" y="13534"/>
                      </a:lnTo>
                      <a:lnTo>
                        <a:pt x="5634" y="13529"/>
                      </a:lnTo>
                      <a:lnTo>
                        <a:pt x="5629" y="13526"/>
                      </a:lnTo>
                      <a:lnTo>
                        <a:pt x="5623" y="13523"/>
                      </a:lnTo>
                      <a:lnTo>
                        <a:pt x="5612" y="13519"/>
                      </a:lnTo>
                      <a:lnTo>
                        <a:pt x="5590" y="13514"/>
                      </a:lnTo>
                      <a:lnTo>
                        <a:pt x="5577" y="13509"/>
                      </a:lnTo>
                      <a:lnTo>
                        <a:pt x="5562" y="13501"/>
                      </a:lnTo>
                      <a:lnTo>
                        <a:pt x="5556" y="13497"/>
                      </a:lnTo>
                      <a:lnTo>
                        <a:pt x="5549" y="13491"/>
                      </a:lnTo>
                      <a:lnTo>
                        <a:pt x="5538" y="13479"/>
                      </a:lnTo>
                      <a:lnTo>
                        <a:pt x="5526" y="13467"/>
                      </a:lnTo>
                      <a:lnTo>
                        <a:pt x="5513" y="13457"/>
                      </a:lnTo>
                      <a:lnTo>
                        <a:pt x="5496" y="13443"/>
                      </a:lnTo>
                      <a:lnTo>
                        <a:pt x="5490" y="13438"/>
                      </a:lnTo>
                      <a:lnTo>
                        <a:pt x="5484" y="13433"/>
                      </a:lnTo>
                      <a:lnTo>
                        <a:pt x="5480" y="13426"/>
                      </a:lnTo>
                      <a:lnTo>
                        <a:pt x="5477" y="13420"/>
                      </a:lnTo>
                      <a:lnTo>
                        <a:pt x="5475" y="13411"/>
                      </a:lnTo>
                      <a:lnTo>
                        <a:pt x="5474" y="13399"/>
                      </a:lnTo>
                      <a:lnTo>
                        <a:pt x="5475" y="13391"/>
                      </a:lnTo>
                      <a:lnTo>
                        <a:pt x="5476" y="13383"/>
                      </a:lnTo>
                      <a:lnTo>
                        <a:pt x="5478" y="13375"/>
                      </a:lnTo>
                      <a:lnTo>
                        <a:pt x="5481" y="13366"/>
                      </a:lnTo>
                      <a:lnTo>
                        <a:pt x="5488" y="13352"/>
                      </a:lnTo>
                      <a:lnTo>
                        <a:pt x="5494" y="13337"/>
                      </a:lnTo>
                      <a:lnTo>
                        <a:pt x="5497" y="13331"/>
                      </a:lnTo>
                      <a:lnTo>
                        <a:pt x="5500" y="13323"/>
                      </a:lnTo>
                      <a:lnTo>
                        <a:pt x="5500" y="13315"/>
                      </a:lnTo>
                      <a:lnTo>
                        <a:pt x="5500" y="13308"/>
                      </a:lnTo>
                      <a:lnTo>
                        <a:pt x="5498" y="13300"/>
                      </a:lnTo>
                      <a:lnTo>
                        <a:pt x="5495" y="13293"/>
                      </a:lnTo>
                      <a:lnTo>
                        <a:pt x="5490" y="13284"/>
                      </a:lnTo>
                      <a:lnTo>
                        <a:pt x="5483" y="13275"/>
                      </a:lnTo>
                      <a:lnTo>
                        <a:pt x="5477" y="13270"/>
                      </a:lnTo>
                      <a:lnTo>
                        <a:pt x="5471" y="13264"/>
                      </a:lnTo>
                      <a:lnTo>
                        <a:pt x="5465" y="13260"/>
                      </a:lnTo>
                      <a:lnTo>
                        <a:pt x="5459" y="13257"/>
                      </a:lnTo>
                      <a:lnTo>
                        <a:pt x="5453" y="13255"/>
                      </a:lnTo>
                      <a:lnTo>
                        <a:pt x="5447" y="13253"/>
                      </a:lnTo>
                      <a:lnTo>
                        <a:pt x="5441" y="13251"/>
                      </a:lnTo>
                      <a:lnTo>
                        <a:pt x="5436" y="13251"/>
                      </a:lnTo>
                      <a:lnTo>
                        <a:pt x="5429" y="13253"/>
                      </a:lnTo>
                      <a:lnTo>
                        <a:pt x="5424" y="13254"/>
                      </a:lnTo>
                      <a:lnTo>
                        <a:pt x="5413" y="13258"/>
                      </a:lnTo>
                      <a:lnTo>
                        <a:pt x="5402" y="13264"/>
                      </a:lnTo>
                      <a:lnTo>
                        <a:pt x="5392" y="13272"/>
                      </a:lnTo>
                      <a:lnTo>
                        <a:pt x="5382" y="13282"/>
                      </a:lnTo>
                      <a:lnTo>
                        <a:pt x="5374" y="13293"/>
                      </a:lnTo>
                      <a:lnTo>
                        <a:pt x="5365" y="13305"/>
                      </a:lnTo>
                      <a:lnTo>
                        <a:pt x="5359" y="13317"/>
                      </a:lnTo>
                      <a:lnTo>
                        <a:pt x="5352" y="13328"/>
                      </a:lnTo>
                      <a:lnTo>
                        <a:pt x="5347" y="13340"/>
                      </a:lnTo>
                      <a:lnTo>
                        <a:pt x="5342" y="13351"/>
                      </a:lnTo>
                      <a:lnTo>
                        <a:pt x="5339" y="13362"/>
                      </a:lnTo>
                      <a:lnTo>
                        <a:pt x="5338" y="13369"/>
                      </a:lnTo>
                      <a:lnTo>
                        <a:pt x="5339" y="13376"/>
                      </a:lnTo>
                      <a:lnTo>
                        <a:pt x="5340" y="13386"/>
                      </a:lnTo>
                      <a:lnTo>
                        <a:pt x="5343" y="13398"/>
                      </a:lnTo>
                      <a:lnTo>
                        <a:pt x="5351" y="13423"/>
                      </a:lnTo>
                      <a:lnTo>
                        <a:pt x="5361" y="13449"/>
                      </a:lnTo>
                      <a:lnTo>
                        <a:pt x="5373" y="13474"/>
                      </a:lnTo>
                      <a:lnTo>
                        <a:pt x="5385" y="13496"/>
                      </a:lnTo>
                      <a:lnTo>
                        <a:pt x="5390" y="13503"/>
                      </a:lnTo>
                      <a:lnTo>
                        <a:pt x="5395" y="13510"/>
                      </a:lnTo>
                      <a:lnTo>
                        <a:pt x="5401" y="13514"/>
                      </a:lnTo>
                      <a:lnTo>
                        <a:pt x="5405" y="13516"/>
                      </a:lnTo>
                      <a:lnTo>
                        <a:pt x="5414" y="13518"/>
                      </a:lnTo>
                      <a:lnTo>
                        <a:pt x="5421" y="13521"/>
                      </a:lnTo>
                      <a:lnTo>
                        <a:pt x="5433" y="13524"/>
                      </a:lnTo>
                      <a:lnTo>
                        <a:pt x="5438" y="13524"/>
                      </a:lnTo>
                      <a:lnTo>
                        <a:pt x="5442" y="13522"/>
                      </a:lnTo>
                      <a:lnTo>
                        <a:pt x="5446" y="13517"/>
                      </a:lnTo>
                      <a:lnTo>
                        <a:pt x="5451" y="13511"/>
                      </a:lnTo>
                      <a:lnTo>
                        <a:pt x="5455" y="13505"/>
                      </a:lnTo>
                      <a:lnTo>
                        <a:pt x="5459" y="13501"/>
                      </a:lnTo>
                      <a:lnTo>
                        <a:pt x="5464" y="13498"/>
                      </a:lnTo>
                      <a:lnTo>
                        <a:pt x="5468" y="13496"/>
                      </a:lnTo>
                      <a:lnTo>
                        <a:pt x="5474" y="13494"/>
                      </a:lnTo>
                      <a:lnTo>
                        <a:pt x="5479" y="13494"/>
                      </a:lnTo>
                      <a:lnTo>
                        <a:pt x="5484" y="13496"/>
                      </a:lnTo>
                      <a:lnTo>
                        <a:pt x="5490" y="13497"/>
                      </a:lnTo>
                      <a:lnTo>
                        <a:pt x="5502" y="13501"/>
                      </a:lnTo>
                      <a:lnTo>
                        <a:pt x="5513" y="13506"/>
                      </a:lnTo>
                      <a:lnTo>
                        <a:pt x="5531" y="13518"/>
                      </a:lnTo>
                      <a:lnTo>
                        <a:pt x="5543" y="13527"/>
                      </a:lnTo>
                      <a:lnTo>
                        <a:pt x="5555" y="13538"/>
                      </a:lnTo>
                      <a:lnTo>
                        <a:pt x="5568" y="13550"/>
                      </a:lnTo>
                      <a:lnTo>
                        <a:pt x="5582" y="13564"/>
                      </a:lnTo>
                      <a:lnTo>
                        <a:pt x="5594" y="13578"/>
                      </a:lnTo>
                      <a:lnTo>
                        <a:pt x="5605" y="13593"/>
                      </a:lnTo>
                      <a:lnTo>
                        <a:pt x="5613" y="13606"/>
                      </a:lnTo>
                      <a:lnTo>
                        <a:pt x="5619" y="13618"/>
                      </a:lnTo>
                      <a:lnTo>
                        <a:pt x="5634" y="13656"/>
                      </a:lnTo>
                      <a:lnTo>
                        <a:pt x="5643" y="13677"/>
                      </a:lnTo>
                      <a:lnTo>
                        <a:pt x="5651" y="13698"/>
                      </a:lnTo>
                      <a:lnTo>
                        <a:pt x="5658" y="13720"/>
                      </a:lnTo>
                      <a:lnTo>
                        <a:pt x="5663" y="13742"/>
                      </a:lnTo>
                      <a:lnTo>
                        <a:pt x="5666" y="13752"/>
                      </a:lnTo>
                      <a:lnTo>
                        <a:pt x="5667" y="13761"/>
                      </a:lnTo>
                      <a:lnTo>
                        <a:pt x="5667" y="13771"/>
                      </a:lnTo>
                      <a:lnTo>
                        <a:pt x="5666" y="13781"/>
                      </a:lnTo>
                      <a:lnTo>
                        <a:pt x="5666" y="13789"/>
                      </a:lnTo>
                      <a:lnTo>
                        <a:pt x="5666" y="13796"/>
                      </a:lnTo>
                      <a:lnTo>
                        <a:pt x="5667" y="13804"/>
                      </a:lnTo>
                      <a:lnTo>
                        <a:pt x="5669" y="13811"/>
                      </a:lnTo>
                      <a:lnTo>
                        <a:pt x="5674" y="13828"/>
                      </a:lnTo>
                      <a:lnTo>
                        <a:pt x="5681" y="13844"/>
                      </a:lnTo>
                      <a:lnTo>
                        <a:pt x="5688" y="13861"/>
                      </a:lnTo>
                      <a:lnTo>
                        <a:pt x="5695" y="13878"/>
                      </a:lnTo>
                      <a:lnTo>
                        <a:pt x="5700" y="13894"/>
                      </a:lnTo>
                      <a:lnTo>
                        <a:pt x="5701" y="13901"/>
                      </a:lnTo>
                      <a:lnTo>
                        <a:pt x="5702" y="13910"/>
                      </a:lnTo>
                      <a:lnTo>
                        <a:pt x="5705" y="13935"/>
                      </a:lnTo>
                      <a:lnTo>
                        <a:pt x="5707" y="13948"/>
                      </a:lnTo>
                      <a:lnTo>
                        <a:pt x="5709" y="13960"/>
                      </a:lnTo>
                      <a:lnTo>
                        <a:pt x="5713" y="13972"/>
                      </a:lnTo>
                      <a:lnTo>
                        <a:pt x="5719" y="13983"/>
                      </a:lnTo>
                      <a:lnTo>
                        <a:pt x="5726" y="13994"/>
                      </a:lnTo>
                      <a:lnTo>
                        <a:pt x="5736" y="14002"/>
                      </a:lnTo>
                      <a:lnTo>
                        <a:pt x="5758" y="14020"/>
                      </a:lnTo>
                      <a:lnTo>
                        <a:pt x="5782" y="14037"/>
                      </a:lnTo>
                      <a:lnTo>
                        <a:pt x="5807" y="14051"/>
                      </a:lnTo>
                      <a:lnTo>
                        <a:pt x="5820" y="14059"/>
                      </a:lnTo>
                      <a:lnTo>
                        <a:pt x="5832" y="14064"/>
                      </a:lnTo>
                      <a:lnTo>
                        <a:pt x="5843" y="14069"/>
                      </a:lnTo>
                      <a:lnTo>
                        <a:pt x="5858" y="14073"/>
                      </a:lnTo>
                      <a:lnTo>
                        <a:pt x="5873" y="14078"/>
                      </a:lnTo>
                      <a:lnTo>
                        <a:pt x="5888" y="14084"/>
                      </a:lnTo>
                      <a:lnTo>
                        <a:pt x="5902" y="14090"/>
                      </a:lnTo>
                      <a:lnTo>
                        <a:pt x="5909" y="14095"/>
                      </a:lnTo>
                      <a:lnTo>
                        <a:pt x="5914" y="14098"/>
                      </a:lnTo>
                      <a:lnTo>
                        <a:pt x="5919" y="14103"/>
                      </a:lnTo>
                      <a:lnTo>
                        <a:pt x="5923" y="14108"/>
                      </a:lnTo>
                      <a:lnTo>
                        <a:pt x="5926" y="14113"/>
                      </a:lnTo>
                      <a:lnTo>
                        <a:pt x="5927" y="14120"/>
                      </a:lnTo>
                      <a:lnTo>
                        <a:pt x="5928" y="14123"/>
                      </a:lnTo>
                      <a:lnTo>
                        <a:pt x="5929" y="14127"/>
                      </a:lnTo>
                      <a:lnTo>
                        <a:pt x="5935" y="14137"/>
                      </a:lnTo>
                      <a:lnTo>
                        <a:pt x="5942" y="14148"/>
                      </a:lnTo>
                      <a:lnTo>
                        <a:pt x="5951" y="14159"/>
                      </a:lnTo>
                      <a:lnTo>
                        <a:pt x="5968" y="14179"/>
                      </a:lnTo>
                      <a:lnTo>
                        <a:pt x="5975" y="14188"/>
                      </a:lnTo>
                      <a:lnTo>
                        <a:pt x="5980" y="14195"/>
                      </a:lnTo>
                      <a:lnTo>
                        <a:pt x="5998" y="14224"/>
                      </a:lnTo>
                      <a:lnTo>
                        <a:pt x="6014" y="14252"/>
                      </a:lnTo>
                      <a:lnTo>
                        <a:pt x="6029" y="14281"/>
                      </a:lnTo>
                      <a:lnTo>
                        <a:pt x="6043" y="14312"/>
                      </a:lnTo>
                      <a:lnTo>
                        <a:pt x="6047" y="14320"/>
                      </a:lnTo>
                      <a:lnTo>
                        <a:pt x="6051" y="14328"/>
                      </a:lnTo>
                      <a:lnTo>
                        <a:pt x="6055" y="14333"/>
                      </a:lnTo>
                      <a:lnTo>
                        <a:pt x="6059" y="14337"/>
                      </a:lnTo>
                      <a:lnTo>
                        <a:pt x="6063" y="14340"/>
                      </a:lnTo>
                      <a:lnTo>
                        <a:pt x="6067" y="14342"/>
                      </a:lnTo>
                      <a:lnTo>
                        <a:pt x="6071" y="14342"/>
                      </a:lnTo>
                      <a:lnTo>
                        <a:pt x="6076" y="14343"/>
                      </a:lnTo>
                      <a:lnTo>
                        <a:pt x="6084" y="14342"/>
                      </a:lnTo>
                      <a:lnTo>
                        <a:pt x="6094" y="14343"/>
                      </a:lnTo>
                      <a:lnTo>
                        <a:pt x="6100" y="14343"/>
                      </a:lnTo>
                      <a:lnTo>
                        <a:pt x="6105" y="14345"/>
                      </a:lnTo>
                      <a:lnTo>
                        <a:pt x="6110" y="14347"/>
                      </a:lnTo>
                      <a:lnTo>
                        <a:pt x="6117" y="14351"/>
                      </a:lnTo>
                      <a:lnTo>
                        <a:pt x="6122" y="14355"/>
                      </a:lnTo>
                      <a:lnTo>
                        <a:pt x="6127" y="14359"/>
                      </a:lnTo>
                      <a:lnTo>
                        <a:pt x="6131" y="14365"/>
                      </a:lnTo>
                      <a:lnTo>
                        <a:pt x="6134" y="14371"/>
                      </a:lnTo>
                      <a:lnTo>
                        <a:pt x="6141" y="14384"/>
                      </a:lnTo>
                      <a:lnTo>
                        <a:pt x="6146" y="14398"/>
                      </a:lnTo>
                      <a:lnTo>
                        <a:pt x="6154" y="14428"/>
                      </a:lnTo>
                      <a:lnTo>
                        <a:pt x="6157" y="14442"/>
                      </a:lnTo>
                      <a:lnTo>
                        <a:pt x="6160" y="14453"/>
                      </a:lnTo>
                      <a:lnTo>
                        <a:pt x="6168" y="14469"/>
                      </a:lnTo>
                      <a:lnTo>
                        <a:pt x="6175" y="14486"/>
                      </a:lnTo>
                      <a:lnTo>
                        <a:pt x="6185" y="14504"/>
                      </a:lnTo>
                      <a:lnTo>
                        <a:pt x="6196" y="14521"/>
                      </a:lnTo>
                      <a:lnTo>
                        <a:pt x="6208" y="14537"/>
                      </a:lnTo>
                      <a:lnTo>
                        <a:pt x="6220" y="14552"/>
                      </a:lnTo>
                      <a:lnTo>
                        <a:pt x="6233" y="14567"/>
                      </a:lnTo>
                      <a:lnTo>
                        <a:pt x="6246" y="14579"/>
                      </a:lnTo>
                      <a:lnTo>
                        <a:pt x="6270" y="14596"/>
                      </a:lnTo>
                      <a:lnTo>
                        <a:pt x="6279" y="14602"/>
                      </a:lnTo>
                      <a:lnTo>
                        <a:pt x="6286" y="14610"/>
                      </a:lnTo>
                      <a:lnTo>
                        <a:pt x="6293" y="14618"/>
                      </a:lnTo>
                      <a:lnTo>
                        <a:pt x="6297" y="14628"/>
                      </a:lnTo>
                      <a:lnTo>
                        <a:pt x="6299" y="14641"/>
                      </a:lnTo>
                      <a:lnTo>
                        <a:pt x="6301" y="14660"/>
                      </a:lnTo>
                      <a:lnTo>
                        <a:pt x="6301" y="14678"/>
                      </a:lnTo>
                      <a:lnTo>
                        <a:pt x="6300" y="14683"/>
                      </a:lnTo>
                      <a:lnTo>
                        <a:pt x="6298" y="14684"/>
                      </a:lnTo>
                      <a:lnTo>
                        <a:pt x="6292" y="14683"/>
                      </a:lnTo>
                      <a:lnTo>
                        <a:pt x="6286" y="14685"/>
                      </a:lnTo>
                      <a:lnTo>
                        <a:pt x="6280" y="14689"/>
                      </a:lnTo>
                      <a:lnTo>
                        <a:pt x="6279" y="14691"/>
                      </a:lnTo>
                      <a:lnTo>
                        <a:pt x="6277" y="14696"/>
                      </a:lnTo>
                      <a:lnTo>
                        <a:pt x="6279" y="14700"/>
                      </a:lnTo>
                      <a:lnTo>
                        <a:pt x="6281" y="14705"/>
                      </a:lnTo>
                      <a:lnTo>
                        <a:pt x="6286" y="14720"/>
                      </a:lnTo>
                      <a:lnTo>
                        <a:pt x="6293" y="14735"/>
                      </a:lnTo>
                      <a:lnTo>
                        <a:pt x="6309" y="14764"/>
                      </a:lnTo>
                      <a:lnTo>
                        <a:pt x="6319" y="14785"/>
                      </a:lnTo>
                      <a:lnTo>
                        <a:pt x="6337" y="14829"/>
                      </a:lnTo>
                      <a:lnTo>
                        <a:pt x="6354" y="14876"/>
                      </a:lnTo>
                      <a:lnTo>
                        <a:pt x="6363" y="14900"/>
                      </a:lnTo>
                      <a:lnTo>
                        <a:pt x="6370" y="14923"/>
                      </a:lnTo>
                      <a:lnTo>
                        <a:pt x="6376" y="14944"/>
                      </a:lnTo>
                      <a:lnTo>
                        <a:pt x="6382" y="14965"/>
                      </a:lnTo>
                      <a:lnTo>
                        <a:pt x="6384" y="14972"/>
                      </a:lnTo>
                      <a:lnTo>
                        <a:pt x="6388" y="14978"/>
                      </a:lnTo>
                      <a:lnTo>
                        <a:pt x="6395" y="14983"/>
                      </a:lnTo>
                      <a:lnTo>
                        <a:pt x="6402" y="14988"/>
                      </a:lnTo>
                      <a:lnTo>
                        <a:pt x="6410" y="14992"/>
                      </a:lnTo>
                      <a:lnTo>
                        <a:pt x="6420" y="14996"/>
                      </a:lnTo>
                      <a:lnTo>
                        <a:pt x="6441" y="15003"/>
                      </a:lnTo>
                      <a:lnTo>
                        <a:pt x="6484" y="15013"/>
                      </a:lnTo>
                      <a:lnTo>
                        <a:pt x="6502" y="15018"/>
                      </a:lnTo>
                      <a:lnTo>
                        <a:pt x="6510" y="15020"/>
                      </a:lnTo>
                      <a:lnTo>
                        <a:pt x="6515" y="15022"/>
                      </a:lnTo>
                      <a:lnTo>
                        <a:pt x="6550" y="15041"/>
                      </a:lnTo>
                      <a:lnTo>
                        <a:pt x="6569" y="15053"/>
                      </a:lnTo>
                      <a:lnTo>
                        <a:pt x="6590" y="15065"/>
                      </a:lnTo>
                      <a:lnTo>
                        <a:pt x="6609" y="15078"/>
                      </a:lnTo>
                      <a:lnTo>
                        <a:pt x="6626" y="15092"/>
                      </a:lnTo>
                      <a:lnTo>
                        <a:pt x="6633" y="15098"/>
                      </a:lnTo>
                      <a:lnTo>
                        <a:pt x="6640" y="15106"/>
                      </a:lnTo>
                      <a:lnTo>
                        <a:pt x="6644" y="15112"/>
                      </a:lnTo>
                      <a:lnTo>
                        <a:pt x="6648" y="15119"/>
                      </a:lnTo>
                      <a:lnTo>
                        <a:pt x="6653" y="15129"/>
                      </a:lnTo>
                      <a:lnTo>
                        <a:pt x="6658" y="15137"/>
                      </a:lnTo>
                      <a:lnTo>
                        <a:pt x="6664" y="15145"/>
                      </a:lnTo>
                      <a:lnTo>
                        <a:pt x="6670" y="15151"/>
                      </a:lnTo>
                      <a:lnTo>
                        <a:pt x="6677" y="15157"/>
                      </a:lnTo>
                      <a:lnTo>
                        <a:pt x="6684" y="15162"/>
                      </a:lnTo>
                      <a:lnTo>
                        <a:pt x="6691" y="15167"/>
                      </a:lnTo>
                      <a:lnTo>
                        <a:pt x="6699" y="15171"/>
                      </a:lnTo>
                      <a:lnTo>
                        <a:pt x="6716" y="15178"/>
                      </a:lnTo>
                      <a:lnTo>
                        <a:pt x="6734" y="15182"/>
                      </a:lnTo>
                      <a:lnTo>
                        <a:pt x="6770" y="15192"/>
                      </a:lnTo>
                      <a:lnTo>
                        <a:pt x="6796" y="15198"/>
                      </a:lnTo>
                      <a:lnTo>
                        <a:pt x="6822" y="15207"/>
                      </a:lnTo>
                      <a:lnTo>
                        <a:pt x="6835" y="15211"/>
                      </a:lnTo>
                      <a:lnTo>
                        <a:pt x="6848" y="15217"/>
                      </a:lnTo>
                      <a:lnTo>
                        <a:pt x="6860" y="15222"/>
                      </a:lnTo>
                      <a:lnTo>
                        <a:pt x="6871" y="15230"/>
                      </a:lnTo>
                      <a:lnTo>
                        <a:pt x="6873" y="15232"/>
                      </a:lnTo>
                      <a:lnTo>
                        <a:pt x="6874" y="15234"/>
                      </a:lnTo>
                      <a:lnTo>
                        <a:pt x="6873" y="15236"/>
                      </a:lnTo>
                      <a:lnTo>
                        <a:pt x="6871" y="15237"/>
                      </a:lnTo>
                      <a:lnTo>
                        <a:pt x="6867" y="15239"/>
                      </a:lnTo>
                      <a:lnTo>
                        <a:pt x="6864" y="15240"/>
                      </a:lnTo>
                      <a:lnTo>
                        <a:pt x="6864" y="15242"/>
                      </a:lnTo>
                      <a:lnTo>
                        <a:pt x="6868" y="15244"/>
                      </a:lnTo>
                      <a:lnTo>
                        <a:pt x="6873" y="15246"/>
                      </a:lnTo>
                      <a:lnTo>
                        <a:pt x="6880" y="15247"/>
                      </a:lnTo>
                      <a:lnTo>
                        <a:pt x="6888" y="15248"/>
                      </a:lnTo>
                      <a:lnTo>
                        <a:pt x="6909" y="15249"/>
                      </a:lnTo>
                      <a:lnTo>
                        <a:pt x="6933" y="15249"/>
                      </a:lnTo>
                      <a:lnTo>
                        <a:pt x="6978" y="15250"/>
                      </a:lnTo>
                      <a:lnTo>
                        <a:pt x="6998" y="15252"/>
                      </a:lnTo>
                      <a:lnTo>
                        <a:pt x="7004" y="15253"/>
                      </a:lnTo>
                      <a:lnTo>
                        <a:pt x="7011" y="15255"/>
                      </a:lnTo>
                      <a:lnTo>
                        <a:pt x="7021" y="15260"/>
                      </a:lnTo>
                      <a:lnTo>
                        <a:pt x="7030" y="15265"/>
                      </a:lnTo>
                      <a:lnTo>
                        <a:pt x="7038" y="15271"/>
                      </a:lnTo>
                      <a:lnTo>
                        <a:pt x="7044" y="15277"/>
                      </a:lnTo>
                      <a:lnTo>
                        <a:pt x="7051" y="15285"/>
                      </a:lnTo>
                      <a:lnTo>
                        <a:pt x="7055" y="15291"/>
                      </a:lnTo>
                      <a:lnTo>
                        <a:pt x="7060" y="15299"/>
                      </a:lnTo>
                      <a:lnTo>
                        <a:pt x="7064" y="15308"/>
                      </a:lnTo>
                      <a:lnTo>
                        <a:pt x="7071" y="15324"/>
                      </a:lnTo>
                      <a:lnTo>
                        <a:pt x="7076" y="15342"/>
                      </a:lnTo>
                      <a:lnTo>
                        <a:pt x="7081" y="15361"/>
                      </a:lnTo>
                      <a:lnTo>
                        <a:pt x="7088" y="15382"/>
                      </a:lnTo>
                      <a:lnTo>
                        <a:pt x="7098" y="15404"/>
                      </a:lnTo>
                      <a:lnTo>
                        <a:pt x="7103" y="15416"/>
                      </a:lnTo>
                      <a:lnTo>
                        <a:pt x="7110" y="15428"/>
                      </a:lnTo>
                      <a:lnTo>
                        <a:pt x="7117" y="15438"/>
                      </a:lnTo>
                      <a:lnTo>
                        <a:pt x="7122" y="15441"/>
                      </a:lnTo>
                      <a:lnTo>
                        <a:pt x="7126" y="15444"/>
                      </a:lnTo>
                      <a:lnTo>
                        <a:pt x="7130" y="15447"/>
                      </a:lnTo>
                      <a:lnTo>
                        <a:pt x="7136" y="15448"/>
                      </a:lnTo>
                      <a:lnTo>
                        <a:pt x="7141" y="15448"/>
                      </a:lnTo>
                      <a:lnTo>
                        <a:pt x="7146" y="15446"/>
                      </a:lnTo>
                      <a:lnTo>
                        <a:pt x="7158" y="15443"/>
                      </a:lnTo>
                      <a:lnTo>
                        <a:pt x="7172" y="15441"/>
                      </a:lnTo>
                      <a:lnTo>
                        <a:pt x="7180" y="15441"/>
                      </a:lnTo>
                      <a:lnTo>
                        <a:pt x="7188" y="15442"/>
                      </a:lnTo>
                      <a:lnTo>
                        <a:pt x="7194" y="15444"/>
                      </a:lnTo>
                      <a:lnTo>
                        <a:pt x="7199" y="15447"/>
                      </a:lnTo>
                      <a:lnTo>
                        <a:pt x="7209" y="15454"/>
                      </a:lnTo>
                      <a:lnTo>
                        <a:pt x="7216" y="15456"/>
                      </a:lnTo>
                      <a:lnTo>
                        <a:pt x="7218" y="15457"/>
                      </a:lnTo>
                      <a:lnTo>
                        <a:pt x="7220" y="15456"/>
                      </a:lnTo>
                      <a:lnTo>
                        <a:pt x="7222" y="15454"/>
                      </a:lnTo>
                      <a:lnTo>
                        <a:pt x="7225" y="15451"/>
                      </a:lnTo>
                      <a:lnTo>
                        <a:pt x="7229" y="15447"/>
                      </a:lnTo>
                      <a:lnTo>
                        <a:pt x="7234" y="15442"/>
                      </a:lnTo>
                      <a:lnTo>
                        <a:pt x="7239" y="15440"/>
                      </a:lnTo>
                      <a:lnTo>
                        <a:pt x="7244" y="15439"/>
                      </a:lnTo>
                      <a:lnTo>
                        <a:pt x="7259" y="15438"/>
                      </a:lnTo>
                      <a:lnTo>
                        <a:pt x="7279" y="15436"/>
                      </a:lnTo>
                      <a:lnTo>
                        <a:pt x="7302" y="15436"/>
                      </a:lnTo>
                      <a:lnTo>
                        <a:pt x="7325" y="15437"/>
                      </a:lnTo>
                      <a:lnTo>
                        <a:pt x="7348" y="15440"/>
                      </a:lnTo>
                      <a:lnTo>
                        <a:pt x="7359" y="15442"/>
                      </a:lnTo>
                      <a:lnTo>
                        <a:pt x="7368" y="15446"/>
                      </a:lnTo>
                      <a:lnTo>
                        <a:pt x="7376" y="15450"/>
                      </a:lnTo>
                      <a:lnTo>
                        <a:pt x="7384" y="15454"/>
                      </a:lnTo>
                      <a:lnTo>
                        <a:pt x="7388" y="15460"/>
                      </a:lnTo>
                      <a:lnTo>
                        <a:pt x="7392" y="15465"/>
                      </a:lnTo>
                      <a:lnTo>
                        <a:pt x="7397" y="15480"/>
                      </a:lnTo>
                      <a:lnTo>
                        <a:pt x="7404" y="15494"/>
                      </a:lnTo>
                      <a:lnTo>
                        <a:pt x="7411" y="15507"/>
                      </a:lnTo>
                      <a:lnTo>
                        <a:pt x="7419" y="15520"/>
                      </a:lnTo>
                      <a:lnTo>
                        <a:pt x="7436" y="15545"/>
                      </a:lnTo>
                      <a:lnTo>
                        <a:pt x="7453" y="15571"/>
                      </a:lnTo>
                      <a:lnTo>
                        <a:pt x="7468" y="15595"/>
                      </a:lnTo>
                      <a:lnTo>
                        <a:pt x="7477" y="15610"/>
                      </a:lnTo>
                      <a:lnTo>
                        <a:pt x="7488" y="15625"/>
                      </a:lnTo>
                      <a:lnTo>
                        <a:pt x="7494" y="15630"/>
                      </a:lnTo>
                      <a:lnTo>
                        <a:pt x="7499" y="15634"/>
                      </a:lnTo>
                      <a:lnTo>
                        <a:pt x="7504" y="15638"/>
                      </a:lnTo>
                      <a:lnTo>
                        <a:pt x="7510" y="15640"/>
                      </a:lnTo>
                      <a:lnTo>
                        <a:pt x="7515" y="15639"/>
                      </a:lnTo>
                      <a:lnTo>
                        <a:pt x="7520" y="15635"/>
                      </a:lnTo>
                      <a:lnTo>
                        <a:pt x="7524" y="15629"/>
                      </a:lnTo>
                      <a:lnTo>
                        <a:pt x="7528" y="15620"/>
                      </a:lnTo>
                      <a:lnTo>
                        <a:pt x="7529" y="15613"/>
                      </a:lnTo>
                      <a:lnTo>
                        <a:pt x="7531" y="15605"/>
                      </a:lnTo>
                      <a:lnTo>
                        <a:pt x="7531" y="15599"/>
                      </a:lnTo>
                      <a:lnTo>
                        <a:pt x="7528" y="15591"/>
                      </a:lnTo>
                      <a:lnTo>
                        <a:pt x="7524" y="15577"/>
                      </a:lnTo>
                      <a:lnTo>
                        <a:pt x="7519" y="15562"/>
                      </a:lnTo>
                      <a:lnTo>
                        <a:pt x="7512" y="15548"/>
                      </a:lnTo>
                      <a:lnTo>
                        <a:pt x="7507" y="15532"/>
                      </a:lnTo>
                      <a:lnTo>
                        <a:pt x="7504" y="15526"/>
                      </a:lnTo>
                      <a:lnTo>
                        <a:pt x="7503" y="15518"/>
                      </a:lnTo>
                      <a:lnTo>
                        <a:pt x="7503" y="15511"/>
                      </a:lnTo>
                      <a:lnTo>
                        <a:pt x="7504" y="15502"/>
                      </a:lnTo>
                      <a:lnTo>
                        <a:pt x="7524" y="15511"/>
                      </a:lnTo>
                      <a:lnTo>
                        <a:pt x="7545" y="15519"/>
                      </a:lnTo>
                      <a:lnTo>
                        <a:pt x="7554" y="15525"/>
                      </a:lnTo>
                      <a:lnTo>
                        <a:pt x="7564" y="15530"/>
                      </a:lnTo>
                      <a:lnTo>
                        <a:pt x="7573" y="15536"/>
                      </a:lnTo>
                      <a:lnTo>
                        <a:pt x="7580" y="15543"/>
                      </a:lnTo>
                      <a:lnTo>
                        <a:pt x="7588" y="15551"/>
                      </a:lnTo>
                      <a:lnTo>
                        <a:pt x="7593" y="15558"/>
                      </a:lnTo>
                      <a:lnTo>
                        <a:pt x="7605" y="15575"/>
                      </a:lnTo>
                      <a:lnTo>
                        <a:pt x="7615" y="15593"/>
                      </a:lnTo>
                      <a:lnTo>
                        <a:pt x="7625" y="15612"/>
                      </a:lnTo>
                      <a:lnTo>
                        <a:pt x="7635" y="15630"/>
                      </a:lnTo>
                      <a:lnTo>
                        <a:pt x="7644" y="15647"/>
                      </a:lnTo>
                      <a:lnTo>
                        <a:pt x="7656" y="15664"/>
                      </a:lnTo>
                      <a:lnTo>
                        <a:pt x="7663" y="15671"/>
                      </a:lnTo>
                      <a:lnTo>
                        <a:pt x="7669" y="15678"/>
                      </a:lnTo>
                      <a:lnTo>
                        <a:pt x="7675" y="15682"/>
                      </a:lnTo>
                      <a:lnTo>
                        <a:pt x="7679" y="15684"/>
                      </a:lnTo>
                      <a:lnTo>
                        <a:pt x="7683" y="15684"/>
                      </a:lnTo>
                      <a:lnTo>
                        <a:pt x="7688" y="15683"/>
                      </a:lnTo>
                      <a:lnTo>
                        <a:pt x="7692" y="15681"/>
                      </a:lnTo>
                      <a:lnTo>
                        <a:pt x="7695" y="15678"/>
                      </a:lnTo>
                      <a:lnTo>
                        <a:pt x="7699" y="15673"/>
                      </a:lnTo>
                      <a:lnTo>
                        <a:pt x="7701" y="15669"/>
                      </a:lnTo>
                      <a:lnTo>
                        <a:pt x="7706" y="15658"/>
                      </a:lnTo>
                      <a:lnTo>
                        <a:pt x="7710" y="15646"/>
                      </a:lnTo>
                      <a:lnTo>
                        <a:pt x="7712" y="15637"/>
                      </a:lnTo>
                      <a:lnTo>
                        <a:pt x="7713" y="15629"/>
                      </a:lnTo>
                      <a:lnTo>
                        <a:pt x="7714" y="15621"/>
                      </a:lnTo>
                      <a:lnTo>
                        <a:pt x="7716" y="15614"/>
                      </a:lnTo>
                      <a:lnTo>
                        <a:pt x="7720" y="15606"/>
                      </a:lnTo>
                      <a:lnTo>
                        <a:pt x="7726" y="15600"/>
                      </a:lnTo>
                      <a:lnTo>
                        <a:pt x="7732" y="15593"/>
                      </a:lnTo>
                      <a:lnTo>
                        <a:pt x="7739" y="15588"/>
                      </a:lnTo>
                      <a:lnTo>
                        <a:pt x="7748" y="15583"/>
                      </a:lnTo>
                      <a:lnTo>
                        <a:pt x="7756" y="15579"/>
                      </a:lnTo>
                      <a:lnTo>
                        <a:pt x="7765" y="15576"/>
                      </a:lnTo>
                      <a:lnTo>
                        <a:pt x="7775" y="15572"/>
                      </a:lnTo>
                      <a:lnTo>
                        <a:pt x="7783" y="15570"/>
                      </a:lnTo>
                      <a:lnTo>
                        <a:pt x="7793" y="15569"/>
                      </a:lnTo>
                      <a:lnTo>
                        <a:pt x="7803" y="15568"/>
                      </a:lnTo>
                      <a:lnTo>
                        <a:pt x="7812" y="15568"/>
                      </a:lnTo>
                      <a:lnTo>
                        <a:pt x="7819" y="15569"/>
                      </a:lnTo>
                      <a:lnTo>
                        <a:pt x="7827" y="15570"/>
                      </a:lnTo>
                      <a:lnTo>
                        <a:pt x="7832" y="15572"/>
                      </a:lnTo>
                      <a:lnTo>
                        <a:pt x="7838" y="15576"/>
                      </a:lnTo>
                      <a:lnTo>
                        <a:pt x="7842" y="15579"/>
                      </a:lnTo>
                      <a:lnTo>
                        <a:pt x="7846" y="15583"/>
                      </a:lnTo>
                      <a:lnTo>
                        <a:pt x="7855" y="15594"/>
                      </a:lnTo>
                      <a:lnTo>
                        <a:pt x="7863" y="15607"/>
                      </a:lnTo>
                      <a:lnTo>
                        <a:pt x="7869" y="15622"/>
                      </a:lnTo>
                      <a:lnTo>
                        <a:pt x="7874" y="15639"/>
                      </a:lnTo>
                      <a:lnTo>
                        <a:pt x="7879" y="15656"/>
                      </a:lnTo>
                      <a:lnTo>
                        <a:pt x="7881" y="15674"/>
                      </a:lnTo>
                      <a:lnTo>
                        <a:pt x="7883" y="15693"/>
                      </a:lnTo>
                      <a:lnTo>
                        <a:pt x="7883" y="15711"/>
                      </a:lnTo>
                      <a:lnTo>
                        <a:pt x="7881" y="15729"/>
                      </a:lnTo>
                      <a:lnTo>
                        <a:pt x="7879" y="15745"/>
                      </a:lnTo>
                      <a:lnTo>
                        <a:pt x="7873" y="15760"/>
                      </a:lnTo>
                      <a:lnTo>
                        <a:pt x="7868" y="15773"/>
                      </a:lnTo>
                      <a:lnTo>
                        <a:pt x="7864" y="15779"/>
                      </a:lnTo>
                      <a:lnTo>
                        <a:pt x="7859" y="15784"/>
                      </a:lnTo>
                      <a:lnTo>
                        <a:pt x="7855" y="15787"/>
                      </a:lnTo>
                      <a:lnTo>
                        <a:pt x="7849" y="15792"/>
                      </a:lnTo>
                      <a:lnTo>
                        <a:pt x="7830" y="15800"/>
                      </a:lnTo>
                      <a:lnTo>
                        <a:pt x="7810" y="15808"/>
                      </a:lnTo>
                      <a:lnTo>
                        <a:pt x="7771" y="15820"/>
                      </a:lnTo>
                      <a:lnTo>
                        <a:pt x="7752" y="15825"/>
                      </a:lnTo>
                      <a:lnTo>
                        <a:pt x="7731" y="15833"/>
                      </a:lnTo>
                      <a:lnTo>
                        <a:pt x="7712" y="15843"/>
                      </a:lnTo>
                      <a:lnTo>
                        <a:pt x="7703" y="15849"/>
                      </a:lnTo>
                      <a:lnTo>
                        <a:pt x="7693" y="15856"/>
                      </a:lnTo>
                      <a:lnTo>
                        <a:pt x="7688" y="15860"/>
                      </a:lnTo>
                      <a:lnTo>
                        <a:pt x="7683" y="15864"/>
                      </a:lnTo>
                      <a:lnTo>
                        <a:pt x="7680" y="15869"/>
                      </a:lnTo>
                      <a:lnTo>
                        <a:pt x="7679" y="15873"/>
                      </a:lnTo>
                      <a:lnTo>
                        <a:pt x="7678" y="15876"/>
                      </a:lnTo>
                      <a:lnTo>
                        <a:pt x="7678" y="15880"/>
                      </a:lnTo>
                      <a:lnTo>
                        <a:pt x="7679" y="15883"/>
                      </a:lnTo>
                      <a:lnTo>
                        <a:pt x="7681" y="15885"/>
                      </a:lnTo>
                      <a:lnTo>
                        <a:pt x="7685" y="15887"/>
                      </a:lnTo>
                      <a:lnTo>
                        <a:pt x="7688" y="15889"/>
                      </a:lnTo>
                      <a:lnTo>
                        <a:pt x="7695" y="15892"/>
                      </a:lnTo>
                      <a:lnTo>
                        <a:pt x="7705" y="15893"/>
                      </a:lnTo>
                      <a:lnTo>
                        <a:pt x="7716" y="15892"/>
                      </a:lnTo>
                      <a:lnTo>
                        <a:pt x="7702" y="15911"/>
                      </a:lnTo>
                      <a:lnTo>
                        <a:pt x="7688" y="15932"/>
                      </a:lnTo>
                      <a:lnTo>
                        <a:pt x="7674" y="15952"/>
                      </a:lnTo>
                      <a:lnTo>
                        <a:pt x="7663" y="15974"/>
                      </a:lnTo>
                      <a:lnTo>
                        <a:pt x="7661" y="15979"/>
                      </a:lnTo>
                      <a:lnTo>
                        <a:pt x="7660" y="15986"/>
                      </a:lnTo>
                      <a:lnTo>
                        <a:pt x="7660" y="15994"/>
                      </a:lnTo>
                      <a:lnTo>
                        <a:pt x="7661" y="16001"/>
                      </a:lnTo>
                      <a:lnTo>
                        <a:pt x="7663" y="16009"/>
                      </a:lnTo>
                      <a:lnTo>
                        <a:pt x="7665" y="16016"/>
                      </a:lnTo>
                      <a:lnTo>
                        <a:pt x="7669" y="16023"/>
                      </a:lnTo>
                      <a:lnTo>
                        <a:pt x="7673" y="16030"/>
                      </a:lnTo>
                      <a:lnTo>
                        <a:pt x="7678" y="16037"/>
                      </a:lnTo>
                      <a:lnTo>
                        <a:pt x="7682" y="16042"/>
                      </a:lnTo>
                      <a:lnTo>
                        <a:pt x="7689" y="16047"/>
                      </a:lnTo>
                      <a:lnTo>
                        <a:pt x="7694" y="16050"/>
                      </a:lnTo>
                      <a:lnTo>
                        <a:pt x="7701" y="16052"/>
                      </a:lnTo>
                      <a:lnTo>
                        <a:pt x="7706" y="16052"/>
                      </a:lnTo>
                      <a:lnTo>
                        <a:pt x="7713" y="16051"/>
                      </a:lnTo>
                      <a:lnTo>
                        <a:pt x="7719" y="16048"/>
                      </a:lnTo>
                      <a:lnTo>
                        <a:pt x="7733" y="16039"/>
                      </a:lnTo>
                      <a:lnTo>
                        <a:pt x="7742" y="16036"/>
                      </a:lnTo>
                      <a:lnTo>
                        <a:pt x="7751" y="16031"/>
                      </a:lnTo>
                      <a:lnTo>
                        <a:pt x="7759" y="16029"/>
                      </a:lnTo>
                      <a:lnTo>
                        <a:pt x="7769" y="16028"/>
                      </a:lnTo>
                      <a:lnTo>
                        <a:pt x="7777" y="16028"/>
                      </a:lnTo>
                      <a:lnTo>
                        <a:pt x="7784" y="16030"/>
                      </a:lnTo>
                      <a:lnTo>
                        <a:pt x="7790" y="16034"/>
                      </a:lnTo>
                      <a:lnTo>
                        <a:pt x="7793" y="16037"/>
                      </a:lnTo>
                      <a:lnTo>
                        <a:pt x="7795" y="16042"/>
                      </a:lnTo>
                      <a:lnTo>
                        <a:pt x="7797" y="16048"/>
                      </a:lnTo>
                      <a:lnTo>
                        <a:pt x="7802" y="16060"/>
                      </a:lnTo>
                      <a:lnTo>
                        <a:pt x="7804" y="16064"/>
                      </a:lnTo>
                      <a:lnTo>
                        <a:pt x="7807" y="16068"/>
                      </a:lnTo>
                      <a:lnTo>
                        <a:pt x="7816" y="16075"/>
                      </a:lnTo>
                      <a:lnTo>
                        <a:pt x="7825" y="16081"/>
                      </a:lnTo>
                      <a:lnTo>
                        <a:pt x="7842" y="16092"/>
                      </a:lnTo>
                      <a:lnTo>
                        <a:pt x="7851" y="16098"/>
                      </a:lnTo>
                      <a:lnTo>
                        <a:pt x="7858" y="16104"/>
                      </a:lnTo>
                      <a:lnTo>
                        <a:pt x="7866" y="16112"/>
                      </a:lnTo>
                      <a:lnTo>
                        <a:pt x="7872" y="16122"/>
                      </a:lnTo>
                      <a:lnTo>
                        <a:pt x="7877" y="16130"/>
                      </a:lnTo>
                      <a:lnTo>
                        <a:pt x="7881" y="16140"/>
                      </a:lnTo>
                      <a:lnTo>
                        <a:pt x="7887" y="16161"/>
                      </a:lnTo>
                      <a:lnTo>
                        <a:pt x="7891" y="16170"/>
                      </a:lnTo>
                      <a:lnTo>
                        <a:pt x="7895" y="16180"/>
                      </a:lnTo>
                      <a:lnTo>
                        <a:pt x="7899" y="16189"/>
                      </a:lnTo>
                      <a:lnTo>
                        <a:pt x="7905" y="16198"/>
                      </a:lnTo>
                      <a:lnTo>
                        <a:pt x="7917" y="16213"/>
                      </a:lnTo>
                      <a:lnTo>
                        <a:pt x="7930" y="16232"/>
                      </a:lnTo>
                      <a:lnTo>
                        <a:pt x="7944" y="16255"/>
                      </a:lnTo>
                      <a:lnTo>
                        <a:pt x="7958" y="16280"/>
                      </a:lnTo>
                      <a:lnTo>
                        <a:pt x="7972" y="16306"/>
                      </a:lnTo>
                      <a:lnTo>
                        <a:pt x="7985" y="16334"/>
                      </a:lnTo>
                      <a:lnTo>
                        <a:pt x="7997" y="16362"/>
                      </a:lnTo>
                      <a:lnTo>
                        <a:pt x="8007" y="16390"/>
                      </a:lnTo>
                      <a:lnTo>
                        <a:pt x="8010" y="16404"/>
                      </a:lnTo>
                      <a:lnTo>
                        <a:pt x="8013" y="16417"/>
                      </a:lnTo>
                      <a:lnTo>
                        <a:pt x="8015" y="16430"/>
                      </a:lnTo>
                      <a:lnTo>
                        <a:pt x="8017" y="16442"/>
                      </a:lnTo>
                      <a:lnTo>
                        <a:pt x="8017" y="16454"/>
                      </a:lnTo>
                      <a:lnTo>
                        <a:pt x="8017" y="16464"/>
                      </a:lnTo>
                      <a:lnTo>
                        <a:pt x="8014" y="16474"/>
                      </a:lnTo>
                      <a:lnTo>
                        <a:pt x="8011" y="16484"/>
                      </a:lnTo>
                      <a:lnTo>
                        <a:pt x="8006" y="16493"/>
                      </a:lnTo>
                      <a:lnTo>
                        <a:pt x="8000" y="16499"/>
                      </a:lnTo>
                      <a:lnTo>
                        <a:pt x="7993" y="16506"/>
                      </a:lnTo>
                      <a:lnTo>
                        <a:pt x="7983" y="16511"/>
                      </a:lnTo>
                      <a:lnTo>
                        <a:pt x="7972" y="16514"/>
                      </a:lnTo>
                      <a:lnTo>
                        <a:pt x="7959" y="16517"/>
                      </a:lnTo>
                      <a:lnTo>
                        <a:pt x="7945" y="16517"/>
                      </a:lnTo>
                      <a:lnTo>
                        <a:pt x="7929" y="16517"/>
                      </a:lnTo>
                      <a:lnTo>
                        <a:pt x="7937" y="16533"/>
                      </a:lnTo>
                      <a:lnTo>
                        <a:pt x="7945" y="16550"/>
                      </a:lnTo>
                      <a:lnTo>
                        <a:pt x="7948" y="16560"/>
                      </a:lnTo>
                      <a:lnTo>
                        <a:pt x="7950" y="16569"/>
                      </a:lnTo>
                      <a:lnTo>
                        <a:pt x="7951" y="16577"/>
                      </a:lnTo>
                      <a:lnTo>
                        <a:pt x="7953" y="16587"/>
                      </a:lnTo>
                      <a:lnTo>
                        <a:pt x="7953" y="16589"/>
                      </a:lnTo>
                      <a:lnTo>
                        <a:pt x="7955" y="16594"/>
                      </a:lnTo>
                      <a:lnTo>
                        <a:pt x="7959" y="16602"/>
                      </a:lnTo>
                      <a:lnTo>
                        <a:pt x="7974" y="16623"/>
                      </a:lnTo>
                      <a:lnTo>
                        <a:pt x="7988" y="16642"/>
                      </a:lnTo>
                      <a:lnTo>
                        <a:pt x="7993" y="16649"/>
                      </a:lnTo>
                      <a:lnTo>
                        <a:pt x="7994" y="16650"/>
                      </a:lnTo>
                      <a:lnTo>
                        <a:pt x="7994" y="16651"/>
                      </a:lnTo>
                      <a:lnTo>
                        <a:pt x="7979" y="16654"/>
                      </a:lnTo>
                      <a:lnTo>
                        <a:pt x="7972" y="16657"/>
                      </a:lnTo>
                      <a:lnTo>
                        <a:pt x="7967" y="16659"/>
                      </a:lnTo>
                      <a:lnTo>
                        <a:pt x="7961" y="16662"/>
                      </a:lnTo>
                      <a:lnTo>
                        <a:pt x="7956" y="16666"/>
                      </a:lnTo>
                      <a:lnTo>
                        <a:pt x="7941" y="16681"/>
                      </a:lnTo>
                      <a:lnTo>
                        <a:pt x="7955" y="16690"/>
                      </a:lnTo>
                      <a:lnTo>
                        <a:pt x="7972" y="16701"/>
                      </a:lnTo>
                      <a:lnTo>
                        <a:pt x="7981" y="16706"/>
                      </a:lnTo>
                      <a:lnTo>
                        <a:pt x="7987" y="16713"/>
                      </a:lnTo>
                      <a:lnTo>
                        <a:pt x="7993" y="16719"/>
                      </a:lnTo>
                      <a:lnTo>
                        <a:pt x="7997" y="16727"/>
                      </a:lnTo>
                      <a:lnTo>
                        <a:pt x="7997" y="16730"/>
                      </a:lnTo>
                      <a:lnTo>
                        <a:pt x="7996" y="16734"/>
                      </a:lnTo>
                      <a:lnTo>
                        <a:pt x="7992" y="16736"/>
                      </a:lnTo>
                      <a:lnTo>
                        <a:pt x="7987" y="16739"/>
                      </a:lnTo>
                      <a:lnTo>
                        <a:pt x="7973" y="16744"/>
                      </a:lnTo>
                      <a:lnTo>
                        <a:pt x="7958" y="16749"/>
                      </a:lnTo>
                      <a:lnTo>
                        <a:pt x="7928" y="16757"/>
                      </a:lnTo>
                      <a:lnTo>
                        <a:pt x="7917" y="16762"/>
                      </a:lnTo>
                      <a:lnTo>
                        <a:pt x="7913" y="16764"/>
                      </a:lnTo>
                      <a:lnTo>
                        <a:pt x="7912" y="16766"/>
                      </a:lnTo>
                      <a:lnTo>
                        <a:pt x="7913" y="16778"/>
                      </a:lnTo>
                      <a:lnTo>
                        <a:pt x="7915" y="16797"/>
                      </a:lnTo>
                      <a:lnTo>
                        <a:pt x="7918" y="16845"/>
                      </a:lnTo>
                      <a:lnTo>
                        <a:pt x="7918" y="16870"/>
                      </a:lnTo>
                      <a:lnTo>
                        <a:pt x="7918" y="16891"/>
                      </a:lnTo>
                      <a:lnTo>
                        <a:pt x="7917" y="16900"/>
                      </a:lnTo>
                      <a:lnTo>
                        <a:pt x="7915" y="16906"/>
                      </a:lnTo>
                      <a:lnTo>
                        <a:pt x="7912" y="16912"/>
                      </a:lnTo>
                      <a:lnTo>
                        <a:pt x="7910" y="16913"/>
                      </a:lnTo>
                      <a:lnTo>
                        <a:pt x="7909" y="16913"/>
                      </a:lnTo>
                      <a:lnTo>
                        <a:pt x="7904" y="16914"/>
                      </a:lnTo>
                      <a:lnTo>
                        <a:pt x="7899" y="16916"/>
                      </a:lnTo>
                      <a:lnTo>
                        <a:pt x="7887" y="16922"/>
                      </a:lnTo>
                      <a:lnTo>
                        <a:pt x="7876" y="16928"/>
                      </a:lnTo>
                      <a:lnTo>
                        <a:pt x="7869" y="16930"/>
                      </a:lnTo>
                      <a:lnTo>
                        <a:pt x="7864" y="16932"/>
                      </a:lnTo>
                      <a:lnTo>
                        <a:pt x="7840" y="16936"/>
                      </a:lnTo>
                      <a:lnTo>
                        <a:pt x="7830" y="16939"/>
                      </a:lnTo>
                      <a:lnTo>
                        <a:pt x="7821" y="16943"/>
                      </a:lnTo>
                      <a:lnTo>
                        <a:pt x="7818" y="16945"/>
                      </a:lnTo>
                      <a:lnTo>
                        <a:pt x="7815" y="16947"/>
                      </a:lnTo>
                      <a:lnTo>
                        <a:pt x="7813" y="16952"/>
                      </a:lnTo>
                      <a:lnTo>
                        <a:pt x="7812" y="16955"/>
                      </a:lnTo>
                      <a:lnTo>
                        <a:pt x="7810" y="16960"/>
                      </a:lnTo>
                      <a:lnTo>
                        <a:pt x="7810" y="16966"/>
                      </a:lnTo>
                      <a:lnTo>
                        <a:pt x="7812" y="16971"/>
                      </a:lnTo>
                      <a:lnTo>
                        <a:pt x="7813" y="16979"/>
                      </a:lnTo>
                      <a:lnTo>
                        <a:pt x="7816" y="16990"/>
                      </a:lnTo>
                      <a:lnTo>
                        <a:pt x="7818" y="17002"/>
                      </a:lnTo>
                      <a:lnTo>
                        <a:pt x="7821" y="17023"/>
                      </a:lnTo>
                      <a:lnTo>
                        <a:pt x="7825" y="17034"/>
                      </a:lnTo>
                      <a:lnTo>
                        <a:pt x="7828" y="17045"/>
                      </a:lnTo>
                      <a:lnTo>
                        <a:pt x="7833" y="17055"/>
                      </a:lnTo>
                      <a:lnTo>
                        <a:pt x="7840" y="17065"/>
                      </a:lnTo>
                      <a:lnTo>
                        <a:pt x="7845" y="17070"/>
                      </a:lnTo>
                      <a:lnTo>
                        <a:pt x="7851" y="17079"/>
                      </a:lnTo>
                      <a:lnTo>
                        <a:pt x="7855" y="17087"/>
                      </a:lnTo>
                      <a:lnTo>
                        <a:pt x="7859" y="17096"/>
                      </a:lnTo>
                      <a:lnTo>
                        <a:pt x="7860" y="17104"/>
                      </a:lnTo>
                      <a:lnTo>
                        <a:pt x="7860" y="17107"/>
                      </a:lnTo>
                      <a:lnTo>
                        <a:pt x="7859" y="17109"/>
                      </a:lnTo>
                      <a:lnTo>
                        <a:pt x="7856" y="17111"/>
                      </a:lnTo>
                      <a:lnTo>
                        <a:pt x="7853" y="17111"/>
                      </a:lnTo>
                      <a:lnTo>
                        <a:pt x="7848" y="17111"/>
                      </a:lnTo>
                      <a:lnTo>
                        <a:pt x="7842" y="17110"/>
                      </a:lnTo>
                      <a:lnTo>
                        <a:pt x="7833" y="17108"/>
                      </a:lnTo>
                      <a:lnTo>
                        <a:pt x="7825" y="17107"/>
                      </a:lnTo>
                      <a:lnTo>
                        <a:pt x="7817" y="17106"/>
                      </a:lnTo>
                      <a:lnTo>
                        <a:pt x="7808" y="17107"/>
                      </a:lnTo>
                      <a:lnTo>
                        <a:pt x="7801" y="17109"/>
                      </a:lnTo>
                      <a:lnTo>
                        <a:pt x="7794" y="17112"/>
                      </a:lnTo>
                      <a:lnTo>
                        <a:pt x="7787" y="17118"/>
                      </a:lnTo>
                      <a:lnTo>
                        <a:pt x="7780" y="17124"/>
                      </a:lnTo>
                      <a:lnTo>
                        <a:pt x="7769" y="17135"/>
                      </a:lnTo>
                      <a:lnTo>
                        <a:pt x="7758" y="17143"/>
                      </a:lnTo>
                      <a:lnTo>
                        <a:pt x="7750" y="17147"/>
                      </a:lnTo>
                      <a:lnTo>
                        <a:pt x="7740" y="17149"/>
                      </a:lnTo>
                      <a:lnTo>
                        <a:pt x="7731" y="17149"/>
                      </a:lnTo>
                      <a:lnTo>
                        <a:pt x="7720" y="17148"/>
                      </a:lnTo>
                      <a:lnTo>
                        <a:pt x="7693" y="17140"/>
                      </a:lnTo>
                      <a:lnTo>
                        <a:pt x="7679" y="17138"/>
                      </a:lnTo>
                      <a:lnTo>
                        <a:pt x="7667" y="17136"/>
                      </a:lnTo>
                      <a:lnTo>
                        <a:pt x="7655" y="17136"/>
                      </a:lnTo>
                      <a:lnTo>
                        <a:pt x="7644" y="17136"/>
                      </a:lnTo>
                      <a:lnTo>
                        <a:pt x="7636" y="17138"/>
                      </a:lnTo>
                      <a:lnTo>
                        <a:pt x="7627" y="17142"/>
                      </a:lnTo>
                      <a:lnTo>
                        <a:pt x="7619" y="17145"/>
                      </a:lnTo>
                      <a:lnTo>
                        <a:pt x="7613" y="17150"/>
                      </a:lnTo>
                      <a:lnTo>
                        <a:pt x="7609" y="17157"/>
                      </a:lnTo>
                      <a:lnTo>
                        <a:pt x="7604" y="17164"/>
                      </a:lnTo>
                      <a:lnTo>
                        <a:pt x="7601" y="17172"/>
                      </a:lnTo>
                      <a:lnTo>
                        <a:pt x="7598" y="17182"/>
                      </a:lnTo>
                      <a:lnTo>
                        <a:pt x="7597" y="17193"/>
                      </a:lnTo>
                      <a:lnTo>
                        <a:pt x="7597" y="17203"/>
                      </a:lnTo>
                      <a:lnTo>
                        <a:pt x="7598" y="17216"/>
                      </a:lnTo>
                      <a:lnTo>
                        <a:pt x="7600" y="17229"/>
                      </a:lnTo>
                      <a:lnTo>
                        <a:pt x="7604" y="17252"/>
                      </a:lnTo>
                      <a:lnTo>
                        <a:pt x="7611" y="17274"/>
                      </a:lnTo>
                      <a:lnTo>
                        <a:pt x="7626" y="17316"/>
                      </a:lnTo>
                      <a:lnTo>
                        <a:pt x="7633" y="17338"/>
                      </a:lnTo>
                      <a:lnTo>
                        <a:pt x="7638" y="17360"/>
                      </a:lnTo>
                      <a:lnTo>
                        <a:pt x="7639" y="17371"/>
                      </a:lnTo>
                      <a:lnTo>
                        <a:pt x="7639" y="17382"/>
                      </a:lnTo>
                      <a:lnTo>
                        <a:pt x="7639" y="17394"/>
                      </a:lnTo>
                      <a:lnTo>
                        <a:pt x="7638" y="17407"/>
                      </a:lnTo>
                      <a:lnTo>
                        <a:pt x="7635" y="17425"/>
                      </a:lnTo>
                      <a:lnTo>
                        <a:pt x="7633" y="17444"/>
                      </a:lnTo>
                      <a:lnTo>
                        <a:pt x="7633" y="17453"/>
                      </a:lnTo>
                      <a:lnTo>
                        <a:pt x="7634" y="17463"/>
                      </a:lnTo>
                      <a:lnTo>
                        <a:pt x="7636" y="17471"/>
                      </a:lnTo>
                      <a:lnTo>
                        <a:pt x="7639" y="17480"/>
                      </a:lnTo>
                      <a:lnTo>
                        <a:pt x="7642" y="17484"/>
                      </a:lnTo>
                      <a:lnTo>
                        <a:pt x="7648" y="17491"/>
                      </a:lnTo>
                      <a:lnTo>
                        <a:pt x="7656" y="17500"/>
                      </a:lnTo>
                      <a:lnTo>
                        <a:pt x="7666" y="17506"/>
                      </a:lnTo>
                      <a:lnTo>
                        <a:pt x="7675" y="17512"/>
                      </a:lnTo>
                      <a:lnTo>
                        <a:pt x="7679" y="17514"/>
                      </a:lnTo>
                      <a:lnTo>
                        <a:pt x="7682" y="17514"/>
                      </a:lnTo>
                      <a:lnTo>
                        <a:pt x="7686" y="17513"/>
                      </a:lnTo>
                      <a:lnTo>
                        <a:pt x="7688" y="17511"/>
                      </a:lnTo>
                      <a:lnTo>
                        <a:pt x="7690" y="17506"/>
                      </a:lnTo>
                      <a:lnTo>
                        <a:pt x="7690" y="17501"/>
                      </a:lnTo>
                      <a:lnTo>
                        <a:pt x="7689" y="17495"/>
                      </a:lnTo>
                      <a:lnTo>
                        <a:pt x="7686" y="17490"/>
                      </a:lnTo>
                      <a:lnTo>
                        <a:pt x="7676" y="17478"/>
                      </a:lnTo>
                      <a:lnTo>
                        <a:pt x="7672" y="17471"/>
                      </a:lnTo>
                      <a:lnTo>
                        <a:pt x="7668" y="17465"/>
                      </a:lnTo>
                      <a:lnTo>
                        <a:pt x="7667" y="17461"/>
                      </a:lnTo>
                      <a:lnTo>
                        <a:pt x="7667" y="17456"/>
                      </a:lnTo>
                      <a:lnTo>
                        <a:pt x="7668" y="17452"/>
                      </a:lnTo>
                      <a:lnTo>
                        <a:pt x="7669" y="17448"/>
                      </a:lnTo>
                      <a:lnTo>
                        <a:pt x="7672" y="17443"/>
                      </a:lnTo>
                      <a:lnTo>
                        <a:pt x="7675" y="17440"/>
                      </a:lnTo>
                      <a:lnTo>
                        <a:pt x="7678" y="17438"/>
                      </a:lnTo>
                      <a:lnTo>
                        <a:pt x="7681" y="17436"/>
                      </a:lnTo>
                      <a:lnTo>
                        <a:pt x="7690" y="17433"/>
                      </a:lnTo>
                      <a:lnTo>
                        <a:pt x="7701" y="17433"/>
                      </a:lnTo>
                      <a:lnTo>
                        <a:pt x="7711" y="17436"/>
                      </a:lnTo>
                      <a:lnTo>
                        <a:pt x="7720" y="17439"/>
                      </a:lnTo>
                      <a:lnTo>
                        <a:pt x="7729" y="17443"/>
                      </a:lnTo>
                      <a:lnTo>
                        <a:pt x="7736" y="17448"/>
                      </a:lnTo>
                      <a:lnTo>
                        <a:pt x="7775" y="17488"/>
                      </a:lnTo>
                      <a:lnTo>
                        <a:pt x="7792" y="17508"/>
                      </a:lnTo>
                      <a:lnTo>
                        <a:pt x="7810" y="17530"/>
                      </a:lnTo>
                      <a:lnTo>
                        <a:pt x="7817" y="17537"/>
                      </a:lnTo>
                      <a:lnTo>
                        <a:pt x="7823" y="17543"/>
                      </a:lnTo>
                      <a:lnTo>
                        <a:pt x="7839" y="17555"/>
                      </a:lnTo>
                      <a:lnTo>
                        <a:pt x="7855" y="17565"/>
                      </a:lnTo>
                      <a:lnTo>
                        <a:pt x="7871" y="17575"/>
                      </a:lnTo>
                      <a:lnTo>
                        <a:pt x="7889" y="17584"/>
                      </a:lnTo>
                      <a:lnTo>
                        <a:pt x="7905" y="17594"/>
                      </a:lnTo>
                      <a:lnTo>
                        <a:pt x="7921" y="17604"/>
                      </a:lnTo>
                      <a:lnTo>
                        <a:pt x="7936" y="17617"/>
                      </a:lnTo>
                      <a:lnTo>
                        <a:pt x="7984" y="17661"/>
                      </a:lnTo>
                      <a:lnTo>
                        <a:pt x="8006" y="17682"/>
                      </a:lnTo>
                      <a:lnTo>
                        <a:pt x="8025" y="17704"/>
                      </a:lnTo>
                      <a:lnTo>
                        <a:pt x="8035" y="17716"/>
                      </a:lnTo>
                      <a:lnTo>
                        <a:pt x="8044" y="17728"/>
                      </a:lnTo>
                      <a:lnTo>
                        <a:pt x="8051" y="17739"/>
                      </a:lnTo>
                      <a:lnTo>
                        <a:pt x="8059" y="17752"/>
                      </a:lnTo>
                      <a:lnTo>
                        <a:pt x="8065" y="17767"/>
                      </a:lnTo>
                      <a:lnTo>
                        <a:pt x="8072" y="17781"/>
                      </a:lnTo>
                      <a:lnTo>
                        <a:pt x="8077" y="17796"/>
                      </a:lnTo>
                      <a:lnTo>
                        <a:pt x="8082" y="17813"/>
                      </a:lnTo>
                      <a:lnTo>
                        <a:pt x="8084" y="17818"/>
                      </a:lnTo>
                      <a:lnTo>
                        <a:pt x="8086" y="17821"/>
                      </a:lnTo>
                      <a:lnTo>
                        <a:pt x="8088" y="17824"/>
                      </a:lnTo>
                      <a:lnTo>
                        <a:pt x="8091" y="17827"/>
                      </a:lnTo>
                      <a:lnTo>
                        <a:pt x="8100" y="17832"/>
                      </a:lnTo>
                      <a:lnTo>
                        <a:pt x="8110" y="17835"/>
                      </a:lnTo>
                      <a:lnTo>
                        <a:pt x="8122" y="17837"/>
                      </a:lnTo>
                      <a:lnTo>
                        <a:pt x="8134" y="17839"/>
                      </a:lnTo>
                      <a:lnTo>
                        <a:pt x="8162" y="17840"/>
                      </a:lnTo>
                      <a:lnTo>
                        <a:pt x="8192" y="17840"/>
                      </a:lnTo>
                      <a:lnTo>
                        <a:pt x="8221" y="17843"/>
                      </a:lnTo>
                      <a:lnTo>
                        <a:pt x="8234" y="17844"/>
                      </a:lnTo>
                      <a:lnTo>
                        <a:pt x="8244" y="17847"/>
                      </a:lnTo>
                      <a:lnTo>
                        <a:pt x="8255" y="17850"/>
                      </a:lnTo>
                      <a:lnTo>
                        <a:pt x="8263" y="17856"/>
                      </a:lnTo>
                      <a:lnTo>
                        <a:pt x="8299" y="17883"/>
                      </a:lnTo>
                      <a:lnTo>
                        <a:pt x="8334" y="17909"/>
                      </a:lnTo>
                      <a:lnTo>
                        <a:pt x="8370" y="17935"/>
                      </a:lnTo>
                      <a:lnTo>
                        <a:pt x="8388" y="17949"/>
                      </a:lnTo>
                      <a:lnTo>
                        <a:pt x="8405" y="17963"/>
                      </a:lnTo>
                      <a:lnTo>
                        <a:pt x="8429" y="17985"/>
                      </a:lnTo>
                      <a:lnTo>
                        <a:pt x="8453" y="18009"/>
                      </a:lnTo>
                      <a:lnTo>
                        <a:pt x="8475" y="18034"/>
                      </a:lnTo>
                      <a:lnTo>
                        <a:pt x="8496" y="18061"/>
                      </a:lnTo>
                      <a:lnTo>
                        <a:pt x="8517" y="18088"/>
                      </a:lnTo>
                      <a:lnTo>
                        <a:pt x="8535" y="18116"/>
                      </a:lnTo>
                      <a:lnTo>
                        <a:pt x="8553" y="18144"/>
                      </a:lnTo>
                      <a:lnTo>
                        <a:pt x="8568" y="18174"/>
                      </a:lnTo>
                      <a:lnTo>
                        <a:pt x="8582" y="18200"/>
                      </a:lnTo>
                      <a:lnTo>
                        <a:pt x="8598" y="18225"/>
                      </a:lnTo>
                      <a:lnTo>
                        <a:pt x="8614" y="18248"/>
                      </a:lnTo>
                      <a:lnTo>
                        <a:pt x="8633" y="18272"/>
                      </a:lnTo>
                      <a:lnTo>
                        <a:pt x="8650" y="18296"/>
                      </a:lnTo>
                      <a:lnTo>
                        <a:pt x="8666" y="18321"/>
                      </a:lnTo>
                      <a:lnTo>
                        <a:pt x="8682" y="18346"/>
                      </a:lnTo>
                      <a:lnTo>
                        <a:pt x="8689" y="18359"/>
                      </a:lnTo>
                      <a:lnTo>
                        <a:pt x="8695" y="18373"/>
                      </a:lnTo>
                      <a:lnTo>
                        <a:pt x="8698" y="18382"/>
                      </a:lnTo>
                      <a:lnTo>
                        <a:pt x="8700" y="18391"/>
                      </a:lnTo>
                      <a:lnTo>
                        <a:pt x="8701" y="18398"/>
                      </a:lnTo>
                      <a:lnTo>
                        <a:pt x="8701" y="18407"/>
                      </a:lnTo>
                      <a:lnTo>
                        <a:pt x="8701" y="18424"/>
                      </a:lnTo>
                      <a:lnTo>
                        <a:pt x="8701" y="18434"/>
                      </a:lnTo>
                      <a:lnTo>
                        <a:pt x="8702" y="18443"/>
                      </a:lnTo>
                      <a:lnTo>
                        <a:pt x="8707" y="18464"/>
                      </a:lnTo>
                      <a:lnTo>
                        <a:pt x="8713" y="18486"/>
                      </a:lnTo>
                      <a:lnTo>
                        <a:pt x="8721" y="18507"/>
                      </a:lnTo>
                      <a:lnTo>
                        <a:pt x="8728" y="18528"/>
                      </a:lnTo>
                      <a:lnTo>
                        <a:pt x="8746" y="18570"/>
                      </a:lnTo>
                      <a:lnTo>
                        <a:pt x="8753" y="18591"/>
                      </a:lnTo>
                      <a:lnTo>
                        <a:pt x="8760" y="18612"/>
                      </a:lnTo>
                      <a:lnTo>
                        <a:pt x="8773" y="18661"/>
                      </a:lnTo>
                      <a:lnTo>
                        <a:pt x="8785" y="18708"/>
                      </a:lnTo>
                      <a:lnTo>
                        <a:pt x="8796" y="18758"/>
                      </a:lnTo>
                      <a:lnTo>
                        <a:pt x="8806" y="18807"/>
                      </a:lnTo>
                      <a:lnTo>
                        <a:pt x="8816" y="18857"/>
                      </a:lnTo>
                      <a:lnTo>
                        <a:pt x="8825" y="18907"/>
                      </a:lnTo>
                      <a:lnTo>
                        <a:pt x="8832" y="18956"/>
                      </a:lnTo>
                      <a:lnTo>
                        <a:pt x="8839" y="19005"/>
                      </a:lnTo>
                      <a:lnTo>
                        <a:pt x="8847" y="19058"/>
                      </a:lnTo>
                      <a:lnTo>
                        <a:pt x="8851" y="19084"/>
                      </a:lnTo>
                      <a:lnTo>
                        <a:pt x="8856" y="19110"/>
                      </a:lnTo>
                      <a:lnTo>
                        <a:pt x="8863" y="19136"/>
                      </a:lnTo>
                      <a:lnTo>
                        <a:pt x="8870" y="19161"/>
                      </a:lnTo>
                      <a:lnTo>
                        <a:pt x="8879" y="19186"/>
                      </a:lnTo>
                      <a:lnTo>
                        <a:pt x="8890" y="19212"/>
                      </a:lnTo>
                      <a:lnTo>
                        <a:pt x="8895" y="19225"/>
                      </a:lnTo>
                      <a:lnTo>
                        <a:pt x="8900" y="19238"/>
                      </a:lnTo>
                      <a:lnTo>
                        <a:pt x="8907" y="19262"/>
                      </a:lnTo>
                      <a:lnTo>
                        <a:pt x="8914" y="19286"/>
                      </a:lnTo>
                      <a:lnTo>
                        <a:pt x="8920" y="19309"/>
                      </a:lnTo>
                      <a:lnTo>
                        <a:pt x="8925" y="19319"/>
                      </a:lnTo>
                      <a:lnTo>
                        <a:pt x="8929" y="19329"/>
                      </a:lnTo>
                      <a:lnTo>
                        <a:pt x="8934" y="19340"/>
                      </a:lnTo>
                      <a:lnTo>
                        <a:pt x="8941" y="19350"/>
                      </a:lnTo>
                      <a:lnTo>
                        <a:pt x="8949" y="19360"/>
                      </a:lnTo>
                      <a:lnTo>
                        <a:pt x="8957" y="19369"/>
                      </a:lnTo>
                      <a:lnTo>
                        <a:pt x="8967" y="19379"/>
                      </a:lnTo>
                      <a:lnTo>
                        <a:pt x="8980" y="19389"/>
                      </a:lnTo>
                      <a:lnTo>
                        <a:pt x="9024" y="19421"/>
                      </a:lnTo>
                      <a:lnTo>
                        <a:pt x="9067" y="19454"/>
                      </a:lnTo>
                      <a:lnTo>
                        <a:pt x="9090" y="19469"/>
                      </a:lnTo>
                      <a:lnTo>
                        <a:pt x="9111" y="19483"/>
                      </a:lnTo>
                      <a:lnTo>
                        <a:pt x="9135" y="19497"/>
                      </a:lnTo>
                      <a:lnTo>
                        <a:pt x="9161" y="19510"/>
                      </a:lnTo>
                      <a:lnTo>
                        <a:pt x="9172" y="19515"/>
                      </a:lnTo>
                      <a:lnTo>
                        <a:pt x="9185" y="19519"/>
                      </a:lnTo>
                      <a:lnTo>
                        <a:pt x="9214" y="19530"/>
                      </a:lnTo>
                      <a:lnTo>
                        <a:pt x="9230" y="19536"/>
                      </a:lnTo>
                      <a:lnTo>
                        <a:pt x="9243" y="19543"/>
                      </a:lnTo>
                      <a:lnTo>
                        <a:pt x="9253" y="19552"/>
                      </a:lnTo>
                      <a:lnTo>
                        <a:pt x="9258" y="19556"/>
                      </a:lnTo>
                      <a:lnTo>
                        <a:pt x="9261" y="19560"/>
                      </a:lnTo>
                      <a:lnTo>
                        <a:pt x="9267" y="19573"/>
                      </a:lnTo>
                      <a:lnTo>
                        <a:pt x="9274" y="19591"/>
                      </a:lnTo>
                      <a:lnTo>
                        <a:pt x="9276" y="19599"/>
                      </a:lnTo>
                      <a:lnTo>
                        <a:pt x="9277" y="19607"/>
                      </a:lnTo>
                      <a:lnTo>
                        <a:pt x="9277" y="19613"/>
                      </a:lnTo>
                      <a:lnTo>
                        <a:pt x="9276" y="19616"/>
                      </a:lnTo>
                      <a:lnTo>
                        <a:pt x="9275" y="19617"/>
                      </a:lnTo>
                      <a:lnTo>
                        <a:pt x="9272" y="19621"/>
                      </a:lnTo>
                      <a:lnTo>
                        <a:pt x="9269" y="19626"/>
                      </a:lnTo>
                      <a:lnTo>
                        <a:pt x="9265" y="19632"/>
                      </a:lnTo>
                      <a:lnTo>
                        <a:pt x="9262" y="19636"/>
                      </a:lnTo>
                      <a:lnTo>
                        <a:pt x="9259" y="19638"/>
                      </a:lnTo>
                      <a:lnTo>
                        <a:pt x="9258" y="19638"/>
                      </a:lnTo>
                      <a:lnTo>
                        <a:pt x="9256" y="19637"/>
                      </a:lnTo>
                      <a:lnTo>
                        <a:pt x="9253" y="19635"/>
                      </a:lnTo>
                      <a:lnTo>
                        <a:pt x="9251" y="19633"/>
                      </a:lnTo>
                      <a:lnTo>
                        <a:pt x="9247" y="19622"/>
                      </a:lnTo>
                      <a:lnTo>
                        <a:pt x="9239" y="19607"/>
                      </a:lnTo>
                      <a:lnTo>
                        <a:pt x="9232" y="19596"/>
                      </a:lnTo>
                      <a:lnTo>
                        <a:pt x="9224" y="19587"/>
                      </a:lnTo>
                      <a:lnTo>
                        <a:pt x="9215" y="19582"/>
                      </a:lnTo>
                      <a:lnTo>
                        <a:pt x="9206" y="19577"/>
                      </a:lnTo>
                      <a:lnTo>
                        <a:pt x="9195" y="19571"/>
                      </a:lnTo>
                      <a:lnTo>
                        <a:pt x="9182" y="19566"/>
                      </a:lnTo>
                      <a:lnTo>
                        <a:pt x="9167" y="19558"/>
                      </a:lnTo>
                      <a:lnTo>
                        <a:pt x="9130" y="19535"/>
                      </a:lnTo>
                      <a:lnTo>
                        <a:pt x="9073" y="19500"/>
                      </a:lnTo>
                      <a:lnTo>
                        <a:pt x="9021" y="19467"/>
                      </a:lnTo>
                      <a:lnTo>
                        <a:pt x="9005" y="19457"/>
                      </a:lnTo>
                      <a:lnTo>
                        <a:pt x="9001" y="19455"/>
                      </a:lnTo>
                      <a:lnTo>
                        <a:pt x="8998" y="19455"/>
                      </a:lnTo>
                      <a:lnTo>
                        <a:pt x="9000" y="19460"/>
                      </a:lnTo>
                      <a:lnTo>
                        <a:pt x="9001" y="19467"/>
                      </a:lnTo>
                      <a:lnTo>
                        <a:pt x="9007" y="19482"/>
                      </a:lnTo>
                      <a:lnTo>
                        <a:pt x="9016" y="19497"/>
                      </a:lnTo>
                      <a:lnTo>
                        <a:pt x="9026" y="19514"/>
                      </a:lnTo>
                      <a:lnTo>
                        <a:pt x="9037" y="19530"/>
                      </a:lnTo>
                      <a:lnTo>
                        <a:pt x="9048" y="19545"/>
                      </a:lnTo>
                      <a:lnTo>
                        <a:pt x="9067" y="19568"/>
                      </a:lnTo>
                      <a:lnTo>
                        <a:pt x="9074" y="19578"/>
                      </a:lnTo>
                      <a:lnTo>
                        <a:pt x="9083" y="19585"/>
                      </a:lnTo>
                      <a:lnTo>
                        <a:pt x="9100" y="19600"/>
                      </a:lnTo>
                      <a:lnTo>
                        <a:pt x="9118" y="19617"/>
                      </a:lnTo>
                      <a:lnTo>
                        <a:pt x="9126" y="19625"/>
                      </a:lnTo>
                      <a:lnTo>
                        <a:pt x="9134" y="19635"/>
                      </a:lnTo>
                      <a:lnTo>
                        <a:pt x="9136" y="19642"/>
                      </a:lnTo>
                      <a:lnTo>
                        <a:pt x="9137" y="19650"/>
                      </a:lnTo>
                      <a:lnTo>
                        <a:pt x="9136" y="19660"/>
                      </a:lnTo>
                      <a:lnTo>
                        <a:pt x="9135" y="19671"/>
                      </a:lnTo>
                      <a:lnTo>
                        <a:pt x="9132" y="19680"/>
                      </a:lnTo>
                      <a:lnTo>
                        <a:pt x="9130" y="19684"/>
                      </a:lnTo>
                      <a:lnTo>
                        <a:pt x="9128" y="19687"/>
                      </a:lnTo>
                      <a:lnTo>
                        <a:pt x="9124" y="19689"/>
                      </a:lnTo>
                      <a:lnTo>
                        <a:pt x="9121" y="19691"/>
                      </a:lnTo>
                      <a:lnTo>
                        <a:pt x="9118" y="19692"/>
                      </a:lnTo>
                      <a:lnTo>
                        <a:pt x="9113" y="19691"/>
                      </a:lnTo>
                      <a:lnTo>
                        <a:pt x="9107" y="19687"/>
                      </a:lnTo>
                      <a:lnTo>
                        <a:pt x="9100" y="19683"/>
                      </a:lnTo>
                      <a:lnTo>
                        <a:pt x="9095" y="19677"/>
                      </a:lnTo>
                      <a:lnTo>
                        <a:pt x="9090" y="19671"/>
                      </a:lnTo>
                      <a:lnTo>
                        <a:pt x="9079" y="19658"/>
                      </a:lnTo>
                      <a:lnTo>
                        <a:pt x="9070" y="19643"/>
                      </a:lnTo>
                      <a:lnTo>
                        <a:pt x="9061" y="19626"/>
                      </a:lnTo>
                      <a:lnTo>
                        <a:pt x="9053" y="19611"/>
                      </a:lnTo>
                      <a:lnTo>
                        <a:pt x="9043" y="19598"/>
                      </a:lnTo>
                      <a:lnTo>
                        <a:pt x="9037" y="19592"/>
                      </a:lnTo>
                      <a:lnTo>
                        <a:pt x="9031" y="19586"/>
                      </a:lnTo>
                      <a:lnTo>
                        <a:pt x="9024" y="19580"/>
                      </a:lnTo>
                      <a:lnTo>
                        <a:pt x="9017" y="19572"/>
                      </a:lnTo>
                      <a:lnTo>
                        <a:pt x="9004" y="19555"/>
                      </a:lnTo>
                      <a:lnTo>
                        <a:pt x="8992" y="19538"/>
                      </a:lnTo>
                      <a:lnTo>
                        <a:pt x="8985" y="19530"/>
                      </a:lnTo>
                      <a:lnTo>
                        <a:pt x="8979" y="19522"/>
                      </a:lnTo>
                      <a:lnTo>
                        <a:pt x="8969" y="19513"/>
                      </a:lnTo>
                      <a:lnTo>
                        <a:pt x="8958" y="19504"/>
                      </a:lnTo>
                      <a:lnTo>
                        <a:pt x="8937" y="19489"/>
                      </a:lnTo>
                      <a:lnTo>
                        <a:pt x="8913" y="19473"/>
                      </a:lnTo>
                      <a:lnTo>
                        <a:pt x="8891" y="19458"/>
                      </a:lnTo>
                      <a:lnTo>
                        <a:pt x="8883" y="19451"/>
                      </a:lnTo>
                      <a:lnTo>
                        <a:pt x="8876" y="19441"/>
                      </a:lnTo>
                      <a:lnTo>
                        <a:pt x="8870" y="19431"/>
                      </a:lnTo>
                      <a:lnTo>
                        <a:pt x="8865" y="19419"/>
                      </a:lnTo>
                      <a:lnTo>
                        <a:pt x="8857" y="19396"/>
                      </a:lnTo>
                      <a:lnTo>
                        <a:pt x="8849" y="19375"/>
                      </a:lnTo>
                      <a:lnTo>
                        <a:pt x="8839" y="19351"/>
                      </a:lnTo>
                      <a:lnTo>
                        <a:pt x="8828" y="19326"/>
                      </a:lnTo>
                      <a:lnTo>
                        <a:pt x="8805" y="19278"/>
                      </a:lnTo>
                      <a:lnTo>
                        <a:pt x="8758" y="19182"/>
                      </a:lnTo>
                      <a:lnTo>
                        <a:pt x="8735" y="19134"/>
                      </a:lnTo>
                      <a:lnTo>
                        <a:pt x="8724" y="19109"/>
                      </a:lnTo>
                      <a:lnTo>
                        <a:pt x="8714" y="19084"/>
                      </a:lnTo>
                      <a:lnTo>
                        <a:pt x="8705" y="19059"/>
                      </a:lnTo>
                      <a:lnTo>
                        <a:pt x="8697" y="19034"/>
                      </a:lnTo>
                      <a:lnTo>
                        <a:pt x="8690" y="19008"/>
                      </a:lnTo>
                      <a:lnTo>
                        <a:pt x="8684" y="18982"/>
                      </a:lnTo>
                      <a:lnTo>
                        <a:pt x="8657" y="18850"/>
                      </a:lnTo>
                      <a:lnTo>
                        <a:pt x="8631" y="18717"/>
                      </a:lnTo>
                      <a:lnTo>
                        <a:pt x="8623" y="18679"/>
                      </a:lnTo>
                      <a:lnTo>
                        <a:pt x="8620" y="18660"/>
                      </a:lnTo>
                      <a:lnTo>
                        <a:pt x="8614" y="18640"/>
                      </a:lnTo>
                      <a:lnTo>
                        <a:pt x="8609" y="18622"/>
                      </a:lnTo>
                      <a:lnTo>
                        <a:pt x="8601" y="18603"/>
                      </a:lnTo>
                      <a:lnTo>
                        <a:pt x="8593" y="18586"/>
                      </a:lnTo>
                      <a:lnTo>
                        <a:pt x="8581" y="18570"/>
                      </a:lnTo>
                      <a:lnTo>
                        <a:pt x="8543" y="18520"/>
                      </a:lnTo>
                      <a:lnTo>
                        <a:pt x="8523" y="18496"/>
                      </a:lnTo>
                      <a:lnTo>
                        <a:pt x="8512" y="18484"/>
                      </a:lnTo>
                      <a:lnTo>
                        <a:pt x="8502" y="18474"/>
                      </a:lnTo>
                      <a:lnTo>
                        <a:pt x="8480" y="18456"/>
                      </a:lnTo>
                      <a:lnTo>
                        <a:pt x="8457" y="18437"/>
                      </a:lnTo>
                      <a:lnTo>
                        <a:pt x="8446" y="18427"/>
                      </a:lnTo>
                      <a:lnTo>
                        <a:pt x="8438" y="18417"/>
                      </a:lnTo>
                      <a:lnTo>
                        <a:pt x="8429" y="18406"/>
                      </a:lnTo>
                      <a:lnTo>
                        <a:pt x="8422" y="18394"/>
                      </a:lnTo>
                      <a:lnTo>
                        <a:pt x="8418" y="18383"/>
                      </a:lnTo>
                      <a:lnTo>
                        <a:pt x="8415" y="18374"/>
                      </a:lnTo>
                      <a:lnTo>
                        <a:pt x="8413" y="18366"/>
                      </a:lnTo>
                      <a:lnTo>
                        <a:pt x="8410" y="18358"/>
                      </a:lnTo>
                      <a:lnTo>
                        <a:pt x="8406" y="18351"/>
                      </a:lnTo>
                      <a:lnTo>
                        <a:pt x="8401" y="18345"/>
                      </a:lnTo>
                      <a:lnTo>
                        <a:pt x="8393" y="18338"/>
                      </a:lnTo>
                      <a:lnTo>
                        <a:pt x="8382" y="18332"/>
                      </a:lnTo>
                      <a:lnTo>
                        <a:pt x="8345" y="18315"/>
                      </a:lnTo>
                      <a:lnTo>
                        <a:pt x="8327" y="18305"/>
                      </a:lnTo>
                      <a:lnTo>
                        <a:pt x="8309" y="18296"/>
                      </a:lnTo>
                      <a:lnTo>
                        <a:pt x="8292" y="18286"/>
                      </a:lnTo>
                      <a:lnTo>
                        <a:pt x="8276" y="18274"/>
                      </a:lnTo>
                      <a:lnTo>
                        <a:pt x="8261" y="18261"/>
                      </a:lnTo>
                      <a:lnTo>
                        <a:pt x="8247" y="18246"/>
                      </a:lnTo>
                      <a:lnTo>
                        <a:pt x="8199" y="18191"/>
                      </a:lnTo>
                      <a:lnTo>
                        <a:pt x="8176" y="18163"/>
                      </a:lnTo>
                      <a:lnTo>
                        <a:pt x="8154" y="18133"/>
                      </a:lnTo>
                      <a:lnTo>
                        <a:pt x="8139" y="18112"/>
                      </a:lnTo>
                      <a:lnTo>
                        <a:pt x="8130" y="18099"/>
                      </a:lnTo>
                      <a:lnTo>
                        <a:pt x="8121" y="18086"/>
                      </a:lnTo>
                      <a:lnTo>
                        <a:pt x="8111" y="18074"/>
                      </a:lnTo>
                      <a:lnTo>
                        <a:pt x="8100" y="18063"/>
                      </a:lnTo>
                      <a:lnTo>
                        <a:pt x="8095" y="18058"/>
                      </a:lnTo>
                      <a:lnTo>
                        <a:pt x="8088" y="18055"/>
                      </a:lnTo>
                      <a:lnTo>
                        <a:pt x="8083" y="18052"/>
                      </a:lnTo>
                      <a:lnTo>
                        <a:pt x="8077" y="18051"/>
                      </a:lnTo>
                      <a:lnTo>
                        <a:pt x="8059" y="18047"/>
                      </a:lnTo>
                      <a:lnTo>
                        <a:pt x="8051" y="18043"/>
                      </a:lnTo>
                      <a:lnTo>
                        <a:pt x="8045" y="18041"/>
                      </a:lnTo>
                      <a:lnTo>
                        <a:pt x="8040" y="18038"/>
                      </a:lnTo>
                      <a:lnTo>
                        <a:pt x="8036" y="18035"/>
                      </a:lnTo>
                      <a:lnTo>
                        <a:pt x="8034" y="18031"/>
                      </a:lnTo>
                      <a:lnTo>
                        <a:pt x="8032" y="18027"/>
                      </a:lnTo>
                      <a:lnTo>
                        <a:pt x="8031" y="18024"/>
                      </a:lnTo>
                      <a:lnTo>
                        <a:pt x="8031" y="18019"/>
                      </a:lnTo>
                      <a:lnTo>
                        <a:pt x="8032" y="18011"/>
                      </a:lnTo>
                      <a:lnTo>
                        <a:pt x="8036" y="18002"/>
                      </a:lnTo>
                      <a:lnTo>
                        <a:pt x="8040" y="17993"/>
                      </a:lnTo>
                      <a:lnTo>
                        <a:pt x="8052" y="17974"/>
                      </a:lnTo>
                      <a:lnTo>
                        <a:pt x="8058" y="17964"/>
                      </a:lnTo>
                      <a:lnTo>
                        <a:pt x="8061" y="17953"/>
                      </a:lnTo>
                      <a:lnTo>
                        <a:pt x="8063" y="17943"/>
                      </a:lnTo>
                      <a:lnTo>
                        <a:pt x="8063" y="17939"/>
                      </a:lnTo>
                      <a:lnTo>
                        <a:pt x="8062" y="17934"/>
                      </a:lnTo>
                      <a:lnTo>
                        <a:pt x="8060" y="17929"/>
                      </a:lnTo>
                      <a:lnTo>
                        <a:pt x="8058" y="17924"/>
                      </a:lnTo>
                      <a:lnTo>
                        <a:pt x="8055" y="17920"/>
                      </a:lnTo>
                      <a:lnTo>
                        <a:pt x="8050" y="17915"/>
                      </a:lnTo>
                      <a:lnTo>
                        <a:pt x="8044" y="17909"/>
                      </a:lnTo>
                      <a:lnTo>
                        <a:pt x="8039" y="17901"/>
                      </a:lnTo>
                      <a:lnTo>
                        <a:pt x="8036" y="17892"/>
                      </a:lnTo>
                      <a:lnTo>
                        <a:pt x="8034" y="17884"/>
                      </a:lnTo>
                      <a:lnTo>
                        <a:pt x="8031" y="17864"/>
                      </a:lnTo>
                      <a:lnTo>
                        <a:pt x="8026" y="17847"/>
                      </a:lnTo>
                      <a:lnTo>
                        <a:pt x="8024" y="17839"/>
                      </a:lnTo>
                      <a:lnTo>
                        <a:pt x="8021" y="17832"/>
                      </a:lnTo>
                      <a:lnTo>
                        <a:pt x="8015" y="17826"/>
                      </a:lnTo>
                      <a:lnTo>
                        <a:pt x="8010" y="17822"/>
                      </a:lnTo>
                      <a:lnTo>
                        <a:pt x="8001" y="17820"/>
                      </a:lnTo>
                      <a:lnTo>
                        <a:pt x="7992" y="17819"/>
                      </a:lnTo>
                      <a:lnTo>
                        <a:pt x="7980" y="17821"/>
                      </a:lnTo>
                      <a:lnTo>
                        <a:pt x="7964" y="17825"/>
                      </a:lnTo>
                      <a:lnTo>
                        <a:pt x="7959" y="17826"/>
                      </a:lnTo>
                      <a:lnTo>
                        <a:pt x="7955" y="17830"/>
                      </a:lnTo>
                      <a:lnTo>
                        <a:pt x="7947" y="17836"/>
                      </a:lnTo>
                      <a:lnTo>
                        <a:pt x="7940" y="17845"/>
                      </a:lnTo>
                      <a:lnTo>
                        <a:pt x="7932" y="17856"/>
                      </a:lnTo>
                      <a:lnTo>
                        <a:pt x="7925" y="17869"/>
                      </a:lnTo>
                      <a:lnTo>
                        <a:pt x="7920" y="17882"/>
                      </a:lnTo>
                      <a:lnTo>
                        <a:pt x="7908" y="17911"/>
                      </a:lnTo>
                      <a:lnTo>
                        <a:pt x="7889" y="17970"/>
                      </a:lnTo>
                      <a:lnTo>
                        <a:pt x="7880" y="17994"/>
                      </a:lnTo>
                      <a:lnTo>
                        <a:pt x="7874" y="18004"/>
                      </a:lnTo>
                      <a:lnTo>
                        <a:pt x="7869" y="18013"/>
                      </a:lnTo>
                      <a:lnTo>
                        <a:pt x="7860" y="18023"/>
                      </a:lnTo>
                      <a:lnTo>
                        <a:pt x="7852" y="18032"/>
                      </a:lnTo>
                      <a:lnTo>
                        <a:pt x="7831" y="18056"/>
                      </a:lnTo>
                      <a:lnTo>
                        <a:pt x="7821" y="18068"/>
                      </a:lnTo>
                      <a:lnTo>
                        <a:pt x="7814" y="18080"/>
                      </a:lnTo>
                      <a:lnTo>
                        <a:pt x="7810" y="18087"/>
                      </a:lnTo>
                      <a:lnTo>
                        <a:pt x="7808" y="18092"/>
                      </a:lnTo>
                      <a:lnTo>
                        <a:pt x="7807" y="18099"/>
                      </a:lnTo>
                      <a:lnTo>
                        <a:pt x="7806" y="18105"/>
                      </a:lnTo>
                      <a:lnTo>
                        <a:pt x="7806" y="18109"/>
                      </a:lnTo>
                      <a:lnTo>
                        <a:pt x="7807" y="18115"/>
                      </a:lnTo>
                      <a:lnTo>
                        <a:pt x="7812" y="18125"/>
                      </a:lnTo>
                      <a:lnTo>
                        <a:pt x="7817" y="18136"/>
                      </a:lnTo>
                      <a:lnTo>
                        <a:pt x="7825" y="18146"/>
                      </a:lnTo>
                      <a:lnTo>
                        <a:pt x="7831" y="18158"/>
                      </a:lnTo>
                      <a:lnTo>
                        <a:pt x="7836" y="18169"/>
                      </a:lnTo>
                      <a:lnTo>
                        <a:pt x="7841" y="18182"/>
                      </a:lnTo>
                      <a:lnTo>
                        <a:pt x="7842" y="18188"/>
                      </a:lnTo>
                      <a:lnTo>
                        <a:pt x="7842" y="18194"/>
                      </a:lnTo>
                      <a:lnTo>
                        <a:pt x="7841" y="18205"/>
                      </a:lnTo>
                      <a:lnTo>
                        <a:pt x="7838" y="18217"/>
                      </a:lnTo>
                      <a:lnTo>
                        <a:pt x="7834" y="18228"/>
                      </a:lnTo>
                      <a:lnTo>
                        <a:pt x="7830" y="18239"/>
                      </a:lnTo>
                      <a:lnTo>
                        <a:pt x="7820" y="18260"/>
                      </a:lnTo>
                      <a:lnTo>
                        <a:pt x="7817" y="18272"/>
                      </a:lnTo>
                      <a:lnTo>
                        <a:pt x="7815" y="18283"/>
                      </a:lnTo>
                      <a:lnTo>
                        <a:pt x="7813" y="18297"/>
                      </a:lnTo>
                      <a:lnTo>
                        <a:pt x="7810" y="18311"/>
                      </a:lnTo>
                      <a:lnTo>
                        <a:pt x="7809" y="18341"/>
                      </a:lnTo>
                      <a:lnTo>
                        <a:pt x="7810" y="18369"/>
                      </a:lnTo>
                      <a:lnTo>
                        <a:pt x="7812" y="18398"/>
                      </a:lnTo>
                      <a:lnTo>
                        <a:pt x="7812" y="18429"/>
                      </a:lnTo>
                      <a:lnTo>
                        <a:pt x="7810" y="18459"/>
                      </a:lnTo>
                      <a:lnTo>
                        <a:pt x="7809" y="18488"/>
                      </a:lnTo>
                      <a:lnTo>
                        <a:pt x="7806" y="18519"/>
                      </a:lnTo>
                      <a:lnTo>
                        <a:pt x="7800" y="18578"/>
                      </a:lnTo>
                      <a:lnTo>
                        <a:pt x="7793" y="18639"/>
                      </a:lnTo>
                      <a:lnTo>
                        <a:pt x="7791" y="18676"/>
                      </a:lnTo>
                      <a:lnTo>
                        <a:pt x="7789" y="18712"/>
                      </a:lnTo>
                      <a:lnTo>
                        <a:pt x="7783" y="18784"/>
                      </a:lnTo>
                      <a:lnTo>
                        <a:pt x="7781" y="18820"/>
                      </a:lnTo>
                      <a:lnTo>
                        <a:pt x="7778" y="18855"/>
                      </a:lnTo>
                      <a:lnTo>
                        <a:pt x="7772" y="18892"/>
                      </a:lnTo>
                      <a:lnTo>
                        <a:pt x="7766" y="18928"/>
                      </a:lnTo>
                      <a:lnTo>
                        <a:pt x="7761" y="18959"/>
                      </a:lnTo>
                      <a:lnTo>
                        <a:pt x="7756" y="18991"/>
                      </a:lnTo>
                      <a:lnTo>
                        <a:pt x="7748" y="19052"/>
                      </a:lnTo>
                      <a:lnTo>
                        <a:pt x="7742" y="19116"/>
                      </a:lnTo>
                      <a:lnTo>
                        <a:pt x="7738" y="19179"/>
                      </a:lnTo>
                      <a:lnTo>
                        <a:pt x="7733" y="19242"/>
                      </a:lnTo>
                      <a:lnTo>
                        <a:pt x="7728" y="19306"/>
                      </a:lnTo>
                      <a:lnTo>
                        <a:pt x="7723" y="19369"/>
                      </a:lnTo>
                      <a:lnTo>
                        <a:pt x="7718" y="19401"/>
                      </a:lnTo>
                      <a:lnTo>
                        <a:pt x="7714" y="19433"/>
                      </a:lnTo>
                      <a:lnTo>
                        <a:pt x="7705" y="19495"/>
                      </a:lnTo>
                      <a:lnTo>
                        <a:pt x="7698" y="19558"/>
                      </a:lnTo>
                      <a:lnTo>
                        <a:pt x="7685" y="19684"/>
                      </a:lnTo>
                      <a:lnTo>
                        <a:pt x="7672" y="19810"/>
                      </a:lnTo>
                      <a:lnTo>
                        <a:pt x="7665" y="19873"/>
                      </a:lnTo>
                      <a:lnTo>
                        <a:pt x="7657" y="19935"/>
                      </a:lnTo>
                      <a:lnTo>
                        <a:pt x="7653" y="19965"/>
                      </a:lnTo>
                      <a:lnTo>
                        <a:pt x="7647" y="20000"/>
                      </a:lnTo>
                      <a:lnTo>
                        <a:pt x="7639" y="20037"/>
                      </a:lnTo>
                      <a:lnTo>
                        <a:pt x="7634" y="20076"/>
                      </a:lnTo>
                      <a:lnTo>
                        <a:pt x="7630" y="20094"/>
                      </a:lnTo>
                      <a:lnTo>
                        <a:pt x="7629" y="20114"/>
                      </a:lnTo>
                      <a:lnTo>
                        <a:pt x="7628" y="20132"/>
                      </a:lnTo>
                      <a:lnTo>
                        <a:pt x="7628" y="20150"/>
                      </a:lnTo>
                      <a:lnTo>
                        <a:pt x="7630" y="20167"/>
                      </a:lnTo>
                      <a:lnTo>
                        <a:pt x="7633" y="20183"/>
                      </a:lnTo>
                      <a:lnTo>
                        <a:pt x="7637" y="20198"/>
                      </a:lnTo>
                      <a:lnTo>
                        <a:pt x="7643" y="20212"/>
                      </a:lnTo>
                      <a:lnTo>
                        <a:pt x="7649" y="20225"/>
                      </a:lnTo>
                      <a:lnTo>
                        <a:pt x="7652" y="20237"/>
                      </a:lnTo>
                      <a:lnTo>
                        <a:pt x="7654" y="20250"/>
                      </a:lnTo>
                      <a:lnTo>
                        <a:pt x="7655" y="20262"/>
                      </a:lnTo>
                      <a:lnTo>
                        <a:pt x="7654" y="20275"/>
                      </a:lnTo>
                      <a:lnTo>
                        <a:pt x="7652" y="20287"/>
                      </a:lnTo>
                      <a:lnTo>
                        <a:pt x="7649" y="20300"/>
                      </a:lnTo>
                      <a:lnTo>
                        <a:pt x="7646" y="20312"/>
                      </a:lnTo>
                      <a:lnTo>
                        <a:pt x="7637" y="20337"/>
                      </a:lnTo>
                      <a:lnTo>
                        <a:pt x="7627" y="20362"/>
                      </a:lnTo>
                      <a:lnTo>
                        <a:pt x="7618" y="20388"/>
                      </a:lnTo>
                      <a:lnTo>
                        <a:pt x="7614" y="20400"/>
                      </a:lnTo>
                      <a:lnTo>
                        <a:pt x="7612" y="20413"/>
                      </a:lnTo>
                      <a:lnTo>
                        <a:pt x="7600" y="20472"/>
                      </a:lnTo>
                      <a:lnTo>
                        <a:pt x="7590" y="20529"/>
                      </a:lnTo>
                      <a:lnTo>
                        <a:pt x="7586" y="20559"/>
                      </a:lnTo>
                      <a:lnTo>
                        <a:pt x="7582" y="20588"/>
                      </a:lnTo>
                      <a:lnTo>
                        <a:pt x="7578" y="20617"/>
                      </a:lnTo>
                      <a:lnTo>
                        <a:pt x="7576" y="20648"/>
                      </a:lnTo>
                      <a:lnTo>
                        <a:pt x="7575" y="20663"/>
                      </a:lnTo>
                      <a:lnTo>
                        <a:pt x="7575" y="20674"/>
                      </a:lnTo>
                      <a:lnTo>
                        <a:pt x="7576" y="20681"/>
                      </a:lnTo>
                      <a:lnTo>
                        <a:pt x="7578" y="20688"/>
                      </a:lnTo>
                      <a:lnTo>
                        <a:pt x="7583" y="20691"/>
                      </a:lnTo>
                      <a:lnTo>
                        <a:pt x="7589" y="20694"/>
                      </a:lnTo>
                      <a:lnTo>
                        <a:pt x="7611" y="20702"/>
                      </a:lnTo>
                      <a:lnTo>
                        <a:pt x="7614" y="20702"/>
                      </a:lnTo>
                      <a:lnTo>
                        <a:pt x="7616" y="20700"/>
                      </a:lnTo>
                      <a:lnTo>
                        <a:pt x="7618" y="20695"/>
                      </a:lnTo>
                      <a:lnTo>
                        <a:pt x="7621" y="20690"/>
                      </a:lnTo>
                      <a:lnTo>
                        <a:pt x="7623" y="20675"/>
                      </a:lnTo>
                      <a:lnTo>
                        <a:pt x="7624" y="20657"/>
                      </a:lnTo>
                      <a:lnTo>
                        <a:pt x="7625" y="20620"/>
                      </a:lnTo>
                      <a:lnTo>
                        <a:pt x="7625" y="20605"/>
                      </a:lnTo>
                      <a:lnTo>
                        <a:pt x="7626" y="20595"/>
                      </a:lnTo>
                      <a:lnTo>
                        <a:pt x="7631" y="20573"/>
                      </a:lnTo>
                      <a:lnTo>
                        <a:pt x="7637" y="20550"/>
                      </a:lnTo>
                      <a:lnTo>
                        <a:pt x="7643" y="20527"/>
                      </a:lnTo>
                      <a:lnTo>
                        <a:pt x="7651" y="20505"/>
                      </a:lnTo>
                      <a:lnTo>
                        <a:pt x="7655" y="20498"/>
                      </a:lnTo>
                      <a:lnTo>
                        <a:pt x="7661" y="20490"/>
                      </a:lnTo>
                      <a:lnTo>
                        <a:pt x="7668" y="20484"/>
                      </a:lnTo>
                      <a:lnTo>
                        <a:pt x="7676" y="20477"/>
                      </a:lnTo>
                      <a:lnTo>
                        <a:pt x="7691" y="20464"/>
                      </a:lnTo>
                      <a:lnTo>
                        <a:pt x="7699" y="20458"/>
                      </a:lnTo>
                      <a:lnTo>
                        <a:pt x="7704" y="20450"/>
                      </a:lnTo>
                      <a:lnTo>
                        <a:pt x="7720" y="20423"/>
                      </a:lnTo>
                      <a:lnTo>
                        <a:pt x="7736" y="20396"/>
                      </a:lnTo>
                      <a:lnTo>
                        <a:pt x="7749" y="20372"/>
                      </a:lnTo>
                      <a:lnTo>
                        <a:pt x="7756" y="20361"/>
                      </a:lnTo>
                      <a:lnTo>
                        <a:pt x="7765" y="20351"/>
                      </a:lnTo>
                      <a:lnTo>
                        <a:pt x="7772" y="20344"/>
                      </a:lnTo>
                      <a:lnTo>
                        <a:pt x="7782" y="20336"/>
                      </a:lnTo>
                      <a:lnTo>
                        <a:pt x="7793" y="20332"/>
                      </a:lnTo>
                      <a:lnTo>
                        <a:pt x="7805" y="20329"/>
                      </a:lnTo>
                      <a:lnTo>
                        <a:pt x="7818" y="20326"/>
                      </a:lnTo>
                      <a:lnTo>
                        <a:pt x="7833" y="20327"/>
                      </a:lnTo>
                      <a:lnTo>
                        <a:pt x="7851" y="20331"/>
                      </a:lnTo>
                      <a:lnTo>
                        <a:pt x="7870" y="20336"/>
                      </a:lnTo>
                      <a:lnTo>
                        <a:pt x="7882" y="20342"/>
                      </a:lnTo>
                      <a:lnTo>
                        <a:pt x="7895" y="20349"/>
                      </a:lnTo>
                      <a:lnTo>
                        <a:pt x="7908" y="20359"/>
                      </a:lnTo>
                      <a:lnTo>
                        <a:pt x="7921" y="20370"/>
                      </a:lnTo>
                      <a:lnTo>
                        <a:pt x="7947" y="20393"/>
                      </a:lnTo>
                      <a:lnTo>
                        <a:pt x="7959" y="20402"/>
                      </a:lnTo>
                      <a:lnTo>
                        <a:pt x="7970" y="20411"/>
                      </a:lnTo>
                      <a:lnTo>
                        <a:pt x="8001" y="20433"/>
                      </a:lnTo>
                      <a:lnTo>
                        <a:pt x="8009" y="20438"/>
                      </a:lnTo>
                      <a:lnTo>
                        <a:pt x="8017" y="20445"/>
                      </a:lnTo>
                      <a:lnTo>
                        <a:pt x="8023" y="20451"/>
                      </a:lnTo>
                      <a:lnTo>
                        <a:pt x="8028" y="20459"/>
                      </a:lnTo>
                      <a:lnTo>
                        <a:pt x="8031" y="20463"/>
                      </a:lnTo>
                      <a:lnTo>
                        <a:pt x="8032" y="20469"/>
                      </a:lnTo>
                      <a:lnTo>
                        <a:pt x="8032" y="20479"/>
                      </a:lnTo>
                      <a:lnTo>
                        <a:pt x="8032" y="20490"/>
                      </a:lnTo>
                      <a:lnTo>
                        <a:pt x="8033" y="20496"/>
                      </a:lnTo>
                      <a:lnTo>
                        <a:pt x="8035" y="20501"/>
                      </a:lnTo>
                      <a:lnTo>
                        <a:pt x="8042" y="20513"/>
                      </a:lnTo>
                      <a:lnTo>
                        <a:pt x="8050" y="20525"/>
                      </a:lnTo>
                      <a:lnTo>
                        <a:pt x="8060" y="20537"/>
                      </a:lnTo>
                      <a:lnTo>
                        <a:pt x="8070" y="20548"/>
                      </a:lnTo>
                      <a:lnTo>
                        <a:pt x="8090" y="20568"/>
                      </a:lnTo>
                      <a:lnTo>
                        <a:pt x="8100" y="20580"/>
                      </a:lnTo>
                      <a:lnTo>
                        <a:pt x="8109" y="20591"/>
                      </a:lnTo>
                      <a:lnTo>
                        <a:pt x="8116" y="20605"/>
                      </a:lnTo>
                      <a:lnTo>
                        <a:pt x="8121" y="20615"/>
                      </a:lnTo>
                      <a:lnTo>
                        <a:pt x="8121" y="20618"/>
                      </a:lnTo>
                      <a:lnTo>
                        <a:pt x="8121" y="20622"/>
                      </a:lnTo>
                      <a:lnTo>
                        <a:pt x="8120" y="20625"/>
                      </a:lnTo>
                      <a:lnTo>
                        <a:pt x="8117" y="20627"/>
                      </a:lnTo>
                      <a:lnTo>
                        <a:pt x="8112" y="20630"/>
                      </a:lnTo>
                      <a:lnTo>
                        <a:pt x="8103" y="20633"/>
                      </a:lnTo>
                      <a:lnTo>
                        <a:pt x="8081" y="20641"/>
                      </a:lnTo>
                      <a:lnTo>
                        <a:pt x="8062" y="20648"/>
                      </a:lnTo>
                      <a:lnTo>
                        <a:pt x="8044" y="20654"/>
                      </a:lnTo>
                      <a:lnTo>
                        <a:pt x="8024" y="20658"/>
                      </a:lnTo>
                      <a:lnTo>
                        <a:pt x="8004" y="20663"/>
                      </a:lnTo>
                      <a:lnTo>
                        <a:pt x="7984" y="20666"/>
                      </a:lnTo>
                      <a:lnTo>
                        <a:pt x="7963" y="20667"/>
                      </a:lnTo>
                      <a:lnTo>
                        <a:pt x="7944" y="20666"/>
                      </a:lnTo>
                      <a:lnTo>
                        <a:pt x="7924" y="20663"/>
                      </a:lnTo>
                      <a:lnTo>
                        <a:pt x="7910" y="20660"/>
                      </a:lnTo>
                      <a:lnTo>
                        <a:pt x="7895" y="20654"/>
                      </a:lnTo>
                      <a:lnTo>
                        <a:pt x="7867" y="20641"/>
                      </a:lnTo>
                      <a:lnTo>
                        <a:pt x="7840" y="20628"/>
                      </a:lnTo>
                      <a:lnTo>
                        <a:pt x="7825" y="20623"/>
                      </a:lnTo>
                      <a:lnTo>
                        <a:pt x="7810" y="20618"/>
                      </a:lnTo>
                      <a:lnTo>
                        <a:pt x="7802" y="20616"/>
                      </a:lnTo>
                      <a:lnTo>
                        <a:pt x="7794" y="20616"/>
                      </a:lnTo>
                      <a:lnTo>
                        <a:pt x="7787" y="20616"/>
                      </a:lnTo>
                      <a:lnTo>
                        <a:pt x="7779" y="20617"/>
                      </a:lnTo>
                      <a:lnTo>
                        <a:pt x="7774" y="20618"/>
                      </a:lnTo>
                      <a:lnTo>
                        <a:pt x="7767" y="20622"/>
                      </a:lnTo>
                      <a:lnTo>
                        <a:pt x="7762" y="20624"/>
                      </a:lnTo>
                      <a:lnTo>
                        <a:pt x="7756" y="20628"/>
                      </a:lnTo>
                      <a:lnTo>
                        <a:pt x="7746" y="20637"/>
                      </a:lnTo>
                      <a:lnTo>
                        <a:pt x="7739" y="20648"/>
                      </a:lnTo>
                      <a:lnTo>
                        <a:pt x="7731" y="20660"/>
                      </a:lnTo>
                      <a:lnTo>
                        <a:pt x="7725" y="20673"/>
                      </a:lnTo>
                      <a:lnTo>
                        <a:pt x="7720" y="20688"/>
                      </a:lnTo>
                      <a:lnTo>
                        <a:pt x="7715" y="20702"/>
                      </a:lnTo>
                      <a:lnTo>
                        <a:pt x="7707" y="20732"/>
                      </a:lnTo>
                      <a:lnTo>
                        <a:pt x="7700" y="20760"/>
                      </a:lnTo>
                      <a:lnTo>
                        <a:pt x="7697" y="20773"/>
                      </a:lnTo>
                      <a:lnTo>
                        <a:pt x="7692" y="20784"/>
                      </a:lnTo>
                      <a:lnTo>
                        <a:pt x="7682" y="20804"/>
                      </a:lnTo>
                      <a:lnTo>
                        <a:pt x="7672" y="20822"/>
                      </a:lnTo>
                      <a:lnTo>
                        <a:pt x="7660" y="20840"/>
                      </a:lnTo>
                      <a:lnTo>
                        <a:pt x="7647" y="20858"/>
                      </a:lnTo>
                      <a:lnTo>
                        <a:pt x="7635" y="20875"/>
                      </a:lnTo>
                      <a:lnTo>
                        <a:pt x="7624" y="20894"/>
                      </a:lnTo>
                      <a:lnTo>
                        <a:pt x="7614" y="20912"/>
                      </a:lnTo>
                      <a:lnTo>
                        <a:pt x="7610" y="20922"/>
                      </a:lnTo>
                      <a:lnTo>
                        <a:pt x="7608" y="20932"/>
                      </a:lnTo>
                      <a:lnTo>
                        <a:pt x="7602" y="20955"/>
                      </a:lnTo>
                      <a:lnTo>
                        <a:pt x="7599" y="20976"/>
                      </a:lnTo>
                      <a:lnTo>
                        <a:pt x="7597" y="20998"/>
                      </a:lnTo>
                      <a:lnTo>
                        <a:pt x="7597" y="21020"/>
                      </a:lnTo>
                      <a:lnTo>
                        <a:pt x="7597" y="21062"/>
                      </a:lnTo>
                      <a:lnTo>
                        <a:pt x="7598" y="21107"/>
                      </a:lnTo>
                      <a:lnTo>
                        <a:pt x="7598" y="21300"/>
                      </a:lnTo>
                      <a:lnTo>
                        <a:pt x="7597" y="21331"/>
                      </a:lnTo>
                      <a:lnTo>
                        <a:pt x="7593" y="21363"/>
                      </a:lnTo>
                      <a:lnTo>
                        <a:pt x="7589" y="21393"/>
                      </a:lnTo>
                      <a:lnTo>
                        <a:pt x="7584" y="21423"/>
                      </a:lnTo>
                      <a:lnTo>
                        <a:pt x="7573" y="21484"/>
                      </a:lnTo>
                      <a:lnTo>
                        <a:pt x="7568" y="21515"/>
                      </a:lnTo>
                      <a:lnTo>
                        <a:pt x="7565" y="21545"/>
                      </a:lnTo>
                      <a:lnTo>
                        <a:pt x="7548" y="21752"/>
                      </a:lnTo>
                      <a:lnTo>
                        <a:pt x="7537" y="21856"/>
                      </a:lnTo>
                      <a:lnTo>
                        <a:pt x="7526" y="21959"/>
                      </a:lnTo>
                      <a:lnTo>
                        <a:pt x="7513" y="22064"/>
                      </a:lnTo>
                      <a:lnTo>
                        <a:pt x="7498" y="22167"/>
                      </a:lnTo>
                      <a:lnTo>
                        <a:pt x="7489" y="22218"/>
                      </a:lnTo>
                      <a:lnTo>
                        <a:pt x="7480" y="22269"/>
                      </a:lnTo>
                      <a:lnTo>
                        <a:pt x="7470" y="22320"/>
                      </a:lnTo>
                      <a:lnTo>
                        <a:pt x="7458" y="22371"/>
                      </a:lnTo>
                      <a:lnTo>
                        <a:pt x="7419" y="22541"/>
                      </a:lnTo>
                      <a:lnTo>
                        <a:pt x="7381" y="22711"/>
                      </a:lnTo>
                      <a:lnTo>
                        <a:pt x="7373" y="22748"/>
                      </a:lnTo>
                      <a:lnTo>
                        <a:pt x="7366" y="22785"/>
                      </a:lnTo>
                      <a:lnTo>
                        <a:pt x="7361" y="22803"/>
                      </a:lnTo>
                      <a:lnTo>
                        <a:pt x="7356" y="22821"/>
                      </a:lnTo>
                      <a:lnTo>
                        <a:pt x="7349" y="22838"/>
                      </a:lnTo>
                      <a:lnTo>
                        <a:pt x="7343" y="22856"/>
                      </a:lnTo>
                      <a:lnTo>
                        <a:pt x="7336" y="22872"/>
                      </a:lnTo>
                      <a:lnTo>
                        <a:pt x="7332" y="22888"/>
                      </a:lnTo>
                      <a:lnTo>
                        <a:pt x="7330" y="22904"/>
                      </a:lnTo>
                      <a:lnTo>
                        <a:pt x="7329" y="22918"/>
                      </a:lnTo>
                      <a:lnTo>
                        <a:pt x="7327" y="22947"/>
                      </a:lnTo>
                      <a:lnTo>
                        <a:pt x="7324" y="22962"/>
                      </a:lnTo>
                      <a:lnTo>
                        <a:pt x="7322" y="22978"/>
                      </a:lnTo>
                      <a:lnTo>
                        <a:pt x="7302" y="23072"/>
                      </a:lnTo>
                      <a:lnTo>
                        <a:pt x="7280" y="23165"/>
                      </a:lnTo>
                      <a:lnTo>
                        <a:pt x="7257" y="23259"/>
                      </a:lnTo>
                      <a:lnTo>
                        <a:pt x="7245" y="23306"/>
                      </a:lnTo>
                      <a:lnTo>
                        <a:pt x="7232" y="23352"/>
                      </a:lnTo>
                      <a:lnTo>
                        <a:pt x="7221" y="23389"/>
                      </a:lnTo>
                      <a:lnTo>
                        <a:pt x="7209" y="23424"/>
                      </a:lnTo>
                      <a:lnTo>
                        <a:pt x="7199" y="23461"/>
                      </a:lnTo>
                      <a:lnTo>
                        <a:pt x="7193" y="23480"/>
                      </a:lnTo>
                      <a:lnTo>
                        <a:pt x="7190" y="23498"/>
                      </a:lnTo>
                      <a:lnTo>
                        <a:pt x="7187" y="23511"/>
                      </a:lnTo>
                      <a:lnTo>
                        <a:pt x="7180" y="23527"/>
                      </a:lnTo>
                      <a:lnTo>
                        <a:pt x="7174" y="23546"/>
                      </a:lnTo>
                      <a:lnTo>
                        <a:pt x="7168" y="23564"/>
                      </a:lnTo>
                      <a:lnTo>
                        <a:pt x="7166" y="23573"/>
                      </a:lnTo>
                      <a:lnTo>
                        <a:pt x="7165" y="23582"/>
                      </a:lnTo>
                      <a:lnTo>
                        <a:pt x="7164" y="23589"/>
                      </a:lnTo>
                      <a:lnTo>
                        <a:pt x="7165" y="23597"/>
                      </a:lnTo>
                      <a:lnTo>
                        <a:pt x="7168" y="23602"/>
                      </a:lnTo>
                      <a:lnTo>
                        <a:pt x="7172" y="23608"/>
                      </a:lnTo>
                      <a:lnTo>
                        <a:pt x="7178" y="23611"/>
                      </a:lnTo>
                      <a:lnTo>
                        <a:pt x="7187" y="23613"/>
                      </a:lnTo>
                      <a:lnTo>
                        <a:pt x="7182" y="23629"/>
                      </a:lnTo>
                      <a:lnTo>
                        <a:pt x="7177" y="23645"/>
                      </a:lnTo>
                      <a:lnTo>
                        <a:pt x="7170" y="23660"/>
                      </a:lnTo>
                      <a:lnTo>
                        <a:pt x="7164" y="23675"/>
                      </a:lnTo>
                      <a:lnTo>
                        <a:pt x="7148" y="23704"/>
                      </a:lnTo>
                      <a:lnTo>
                        <a:pt x="7131" y="23733"/>
                      </a:lnTo>
                      <a:lnTo>
                        <a:pt x="7114" y="23761"/>
                      </a:lnTo>
                      <a:lnTo>
                        <a:pt x="7097" y="23789"/>
                      </a:lnTo>
                      <a:lnTo>
                        <a:pt x="7081" y="23818"/>
                      </a:lnTo>
                      <a:lnTo>
                        <a:pt x="7074" y="23833"/>
                      </a:lnTo>
                      <a:lnTo>
                        <a:pt x="7068" y="23849"/>
                      </a:lnTo>
                      <a:lnTo>
                        <a:pt x="7064" y="23858"/>
                      </a:lnTo>
                      <a:lnTo>
                        <a:pt x="7060" y="23868"/>
                      </a:lnTo>
                      <a:lnTo>
                        <a:pt x="7047" y="23891"/>
                      </a:lnTo>
                      <a:lnTo>
                        <a:pt x="7033" y="23914"/>
                      </a:lnTo>
                      <a:lnTo>
                        <a:pt x="7017" y="23939"/>
                      </a:lnTo>
                      <a:lnTo>
                        <a:pt x="7005" y="23963"/>
                      </a:lnTo>
                      <a:lnTo>
                        <a:pt x="7000" y="23975"/>
                      </a:lnTo>
                      <a:lnTo>
                        <a:pt x="6996" y="23986"/>
                      </a:lnTo>
                      <a:lnTo>
                        <a:pt x="6993" y="23997"/>
                      </a:lnTo>
                      <a:lnTo>
                        <a:pt x="6992" y="24009"/>
                      </a:lnTo>
                      <a:lnTo>
                        <a:pt x="6993" y="24019"/>
                      </a:lnTo>
                      <a:lnTo>
                        <a:pt x="6996" y="24029"/>
                      </a:lnTo>
                      <a:lnTo>
                        <a:pt x="6998" y="24034"/>
                      </a:lnTo>
                      <a:lnTo>
                        <a:pt x="6999" y="24041"/>
                      </a:lnTo>
                      <a:lnTo>
                        <a:pt x="7000" y="24053"/>
                      </a:lnTo>
                      <a:lnTo>
                        <a:pt x="6999" y="24066"/>
                      </a:lnTo>
                      <a:lnTo>
                        <a:pt x="6996" y="24078"/>
                      </a:lnTo>
                      <a:lnTo>
                        <a:pt x="6991" y="24091"/>
                      </a:lnTo>
                      <a:lnTo>
                        <a:pt x="6985" y="24104"/>
                      </a:lnTo>
                      <a:lnTo>
                        <a:pt x="6977" y="24117"/>
                      </a:lnTo>
                      <a:lnTo>
                        <a:pt x="6970" y="24130"/>
                      </a:lnTo>
                      <a:lnTo>
                        <a:pt x="6951" y="24155"/>
                      </a:lnTo>
                      <a:lnTo>
                        <a:pt x="6934" y="24180"/>
                      </a:lnTo>
                      <a:lnTo>
                        <a:pt x="6918" y="24202"/>
                      </a:lnTo>
                      <a:lnTo>
                        <a:pt x="6911" y="24213"/>
                      </a:lnTo>
                      <a:lnTo>
                        <a:pt x="6906" y="24223"/>
                      </a:lnTo>
                      <a:lnTo>
                        <a:pt x="6901" y="24232"/>
                      </a:lnTo>
                      <a:lnTo>
                        <a:pt x="6897" y="24240"/>
                      </a:lnTo>
                      <a:lnTo>
                        <a:pt x="6892" y="24248"/>
                      </a:lnTo>
                      <a:lnTo>
                        <a:pt x="6886" y="24255"/>
                      </a:lnTo>
                      <a:lnTo>
                        <a:pt x="6880" y="24262"/>
                      </a:lnTo>
                      <a:lnTo>
                        <a:pt x="6873" y="24268"/>
                      </a:lnTo>
                      <a:lnTo>
                        <a:pt x="6865" y="24274"/>
                      </a:lnTo>
                      <a:lnTo>
                        <a:pt x="6858" y="24278"/>
                      </a:lnTo>
                      <a:lnTo>
                        <a:pt x="6846" y="24285"/>
                      </a:lnTo>
                      <a:lnTo>
                        <a:pt x="6830" y="24290"/>
                      </a:lnTo>
                      <a:lnTo>
                        <a:pt x="6794" y="24301"/>
                      </a:lnTo>
                      <a:lnTo>
                        <a:pt x="6776" y="24308"/>
                      </a:lnTo>
                      <a:lnTo>
                        <a:pt x="6761" y="24315"/>
                      </a:lnTo>
                      <a:lnTo>
                        <a:pt x="6755" y="24319"/>
                      </a:lnTo>
                      <a:lnTo>
                        <a:pt x="6749" y="24324"/>
                      </a:lnTo>
                      <a:lnTo>
                        <a:pt x="6746" y="24328"/>
                      </a:lnTo>
                      <a:lnTo>
                        <a:pt x="6744" y="24334"/>
                      </a:lnTo>
                      <a:lnTo>
                        <a:pt x="6744" y="24338"/>
                      </a:lnTo>
                      <a:lnTo>
                        <a:pt x="6745" y="24343"/>
                      </a:lnTo>
                      <a:lnTo>
                        <a:pt x="6748" y="24352"/>
                      </a:lnTo>
                      <a:lnTo>
                        <a:pt x="6749" y="24357"/>
                      </a:lnTo>
                      <a:lnTo>
                        <a:pt x="6749" y="24359"/>
                      </a:lnTo>
                      <a:lnTo>
                        <a:pt x="6748" y="24360"/>
                      </a:lnTo>
                      <a:lnTo>
                        <a:pt x="6746" y="24361"/>
                      </a:lnTo>
                      <a:lnTo>
                        <a:pt x="6744" y="24362"/>
                      </a:lnTo>
                      <a:lnTo>
                        <a:pt x="6736" y="24364"/>
                      </a:lnTo>
                      <a:lnTo>
                        <a:pt x="6724" y="24365"/>
                      </a:lnTo>
                      <a:lnTo>
                        <a:pt x="6710" y="24365"/>
                      </a:lnTo>
                      <a:lnTo>
                        <a:pt x="6704" y="24366"/>
                      </a:lnTo>
                      <a:lnTo>
                        <a:pt x="6697" y="24368"/>
                      </a:lnTo>
                      <a:lnTo>
                        <a:pt x="6692" y="24371"/>
                      </a:lnTo>
                      <a:lnTo>
                        <a:pt x="6686" y="24375"/>
                      </a:lnTo>
                      <a:lnTo>
                        <a:pt x="6684" y="24378"/>
                      </a:lnTo>
                      <a:lnTo>
                        <a:pt x="6682" y="24383"/>
                      </a:lnTo>
                      <a:lnTo>
                        <a:pt x="6679" y="24391"/>
                      </a:lnTo>
                      <a:lnTo>
                        <a:pt x="6678" y="24394"/>
                      </a:lnTo>
                      <a:lnTo>
                        <a:pt x="6676" y="24398"/>
                      </a:lnTo>
                      <a:lnTo>
                        <a:pt x="6672" y="24401"/>
                      </a:lnTo>
                      <a:lnTo>
                        <a:pt x="6668" y="24403"/>
                      </a:lnTo>
                      <a:lnTo>
                        <a:pt x="6646" y="24409"/>
                      </a:lnTo>
                      <a:lnTo>
                        <a:pt x="6625" y="24414"/>
                      </a:lnTo>
                      <a:lnTo>
                        <a:pt x="6602" y="24419"/>
                      </a:lnTo>
                      <a:lnTo>
                        <a:pt x="6579" y="24423"/>
                      </a:lnTo>
                      <a:lnTo>
                        <a:pt x="6556" y="24425"/>
                      </a:lnTo>
                      <a:lnTo>
                        <a:pt x="6533" y="24424"/>
                      </a:lnTo>
                      <a:lnTo>
                        <a:pt x="6523" y="24423"/>
                      </a:lnTo>
                      <a:lnTo>
                        <a:pt x="6512" y="24422"/>
                      </a:lnTo>
                      <a:lnTo>
                        <a:pt x="6501" y="24418"/>
                      </a:lnTo>
                      <a:lnTo>
                        <a:pt x="6491" y="24415"/>
                      </a:lnTo>
                      <a:lnTo>
                        <a:pt x="6486" y="24413"/>
                      </a:lnTo>
                      <a:lnTo>
                        <a:pt x="6480" y="24413"/>
                      </a:lnTo>
                      <a:lnTo>
                        <a:pt x="6476" y="24413"/>
                      </a:lnTo>
                      <a:lnTo>
                        <a:pt x="6472" y="24415"/>
                      </a:lnTo>
                      <a:lnTo>
                        <a:pt x="6467" y="24416"/>
                      </a:lnTo>
                      <a:lnTo>
                        <a:pt x="6463" y="24419"/>
                      </a:lnTo>
                      <a:lnTo>
                        <a:pt x="6456" y="24426"/>
                      </a:lnTo>
                      <a:lnTo>
                        <a:pt x="6450" y="24435"/>
                      </a:lnTo>
                      <a:lnTo>
                        <a:pt x="6445" y="24443"/>
                      </a:lnTo>
                      <a:lnTo>
                        <a:pt x="6441" y="24452"/>
                      </a:lnTo>
                      <a:lnTo>
                        <a:pt x="6439" y="24461"/>
                      </a:lnTo>
                      <a:lnTo>
                        <a:pt x="6436" y="24478"/>
                      </a:lnTo>
                      <a:lnTo>
                        <a:pt x="6435" y="24490"/>
                      </a:lnTo>
                      <a:lnTo>
                        <a:pt x="6435" y="24495"/>
                      </a:lnTo>
                      <a:lnTo>
                        <a:pt x="6436" y="24500"/>
                      </a:lnTo>
                      <a:lnTo>
                        <a:pt x="6437" y="24503"/>
                      </a:lnTo>
                      <a:lnTo>
                        <a:pt x="6439" y="24506"/>
                      </a:lnTo>
                      <a:lnTo>
                        <a:pt x="6446" y="24512"/>
                      </a:lnTo>
                      <a:lnTo>
                        <a:pt x="6454" y="24517"/>
                      </a:lnTo>
                      <a:lnTo>
                        <a:pt x="6465" y="24524"/>
                      </a:lnTo>
                      <a:lnTo>
                        <a:pt x="6479" y="24532"/>
                      </a:lnTo>
                      <a:lnTo>
                        <a:pt x="6489" y="24540"/>
                      </a:lnTo>
                      <a:lnTo>
                        <a:pt x="6497" y="24549"/>
                      </a:lnTo>
                      <a:lnTo>
                        <a:pt x="6503" y="24557"/>
                      </a:lnTo>
                      <a:lnTo>
                        <a:pt x="6510" y="24566"/>
                      </a:lnTo>
                      <a:lnTo>
                        <a:pt x="6519" y="24584"/>
                      </a:lnTo>
                      <a:lnTo>
                        <a:pt x="6528" y="24604"/>
                      </a:lnTo>
                      <a:lnTo>
                        <a:pt x="6537" y="24620"/>
                      </a:lnTo>
                      <a:lnTo>
                        <a:pt x="6542" y="24628"/>
                      </a:lnTo>
                      <a:lnTo>
                        <a:pt x="6549" y="24635"/>
                      </a:lnTo>
                      <a:lnTo>
                        <a:pt x="6555" y="24641"/>
                      </a:lnTo>
                      <a:lnTo>
                        <a:pt x="6564" y="24645"/>
                      </a:lnTo>
                      <a:lnTo>
                        <a:pt x="6574" y="24648"/>
                      </a:lnTo>
                      <a:lnTo>
                        <a:pt x="6584" y="24651"/>
                      </a:lnTo>
                      <a:lnTo>
                        <a:pt x="6591" y="24651"/>
                      </a:lnTo>
                      <a:lnTo>
                        <a:pt x="6595" y="24649"/>
                      </a:lnTo>
                      <a:lnTo>
                        <a:pt x="6599" y="24647"/>
                      </a:lnTo>
                      <a:lnTo>
                        <a:pt x="6601" y="24644"/>
                      </a:lnTo>
                      <a:lnTo>
                        <a:pt x="6602" y="24641"/>
                      </a:lnTo>
                      <a:lnTo>
                        <a:pt x="6603" y="24638"/>
                      </a:lnTo>
                      <a:lnTo>
                        <a:pt x="6605" y="24629"/>
                      </a:lnTo>
                      <a:lnTo>
                        <a:pt x="6606" y="24620"/>
                      </a:lnTo>
                      <a:lnTo>
                        <a:pt x="6608" y="24617"/>
                      </a:lnTo>
                      <a:lnTo>
                        <a:pt x="6609" y="24614"/>
                      </a:lnTo>
                      <a:lnTo>
                        <a:pt x="6613" y="24610"/>
                      </a:lnTo>
                      <a:lnTo>
                        <a:pt x="6616" y="24609"/>
                      </a:lnTo>
                      <a:lnTo>
                        <a:pt x="6621" y="24608"/>
                      </a:lnTo>
                      <a:lnTo>
                        <a:pt x="6628" y="24609"/>
                      </a:lnTo>
                      <a:lnTo>
                        <a:pt x="6642" y="24612"/>
                      </a:lnTo>
                      <a:lnTo>
                        <a:pt x="6656" y="24616"/>
                      </a:lnTo>
                      <a:lnTo>
                        <a:pt x="6683" y="24625"/>
                      </a:lnTo>
                      <a:lnTo>
                        <a:pt x="6697" y="24628"/>
                      </a:lnTo>
                      <a:lnTo>
                        <a:pt x="6710" y="24631"/>
                      </a:lnTo>
                      <a:lnTo>
                        <a:pt x="6726" y="24631"/>
                      </a:lnTo>
                      <a:lnTo>
                        <a:pt x="6742" y="24630"/>
                      </a:lnTo>
                      <a:lnTo>
                        <a:pt x="6759" y="24628"/>
                      </a:lnTo>
                      <a:lnTo>
                        <a:pt x="6775" y="24627"/>
                      </a:lnTo>
                      <a:lnTo>
                        <a:pt x="6787" y="24627"/>
                      </a:lnTo>
                      <a:lnTo>
                        <a:pt x="6797" y="24629"/>
                      </a:lnTo>
                      <a:lnTo>
                        <a:pt x="6805" y="24633"/>
                      </a:lnTo>
                      <a:lnTo>
                        <a:pt x="6810" y="24638"/>
                      </a:lnTo>
                      <a:lnTo>
                        <a:pt x="6813" y="24643"/>
                      </a:lnTo>
                      <a:lnTo>
                        <a:pt x="6816" y="24651"/>
                      </a:lnTo>
                      <a:lnTo>
                        <a:pt x="6816" y="24658"/>
                      </a:lnTo>
                      <a:lnTo>
                        <a:pt x="6816" y="24667"/>
                      </a:lnTo>
                      <a:lnTo>
                        <a:pt x="6813" y="24686"/>
                      </a:lnTo>
                      <a:lnTo>
                        <a:pt x="6810" y="24709"/>
                      </a:lnTo>
                      <a:lnTo>
                        <a:pt x="6809" y="24721"/>
                      </a:lnTo>
                      <a:lnTo>
                        <a:pt x="6809" y="24733"/>
                      </a:lnTo>
                      <a:lnTo>
                        <a:pt x="6809" y="24740"/>
                      </a:lnTo>
                      <a:lnTo>
                        <a:pt x="6810" y="24745"/>
                      </a:lnTo>
                      <a:lnTo>
                        <a:pt x="6812" y="24751"/>
                      </a:lnTo>
                      <a:lnTo>
                        <a:pt x="6816" y="24757"/>
                      </a:lnTo>
                      <a:lnTo>
                        <a:pt x="6822" y="24767"/>
                      </a:lnTo>
                      <a:lnTo>
                        <a:pt x="6831" y="24775"/>
                      </a:lnTo>
                      <a:lnTo>
                        <a:pt x="6841" y="24784"/>
                      </a:lnTo>
                      <a:lnTo>
                        <a:pt x="6851" y="24792"/>
                      </a:lnTo>
                      <a:lnTo>
                        <a:pt x="6872" y="24807"/>
                      </a:lnTo>
                      <a:lnTo>
                        <a:pt x="6874" y="24808"/>
                      </a:lnTo>
                      <a:lnTo>
                        <a:pt x="6877" y="24808"/>
                      </a:lnTo>
                      <a:lnTo>
                        <a:pt x="6885" y="24806"/>
                      </a:lnTo>
                      <a:lnTo>
                        <a:pt x="6895" y="24801"/>
                      </a:lnTo>
                      <a:lnTo>
                        <a:pt x="6906" y="24795"/>
                      </a:lnTo>
                      <a:lnTo>
                        <a:pt x="6925" y="24781"/>
                      </a:lnTo>
                      <a:lnTo>
                        <a:pt x="6937" y="24770"/>
                      </a:lnTo>
                      <a:lnTo>
                        <a:pt x="6942" y="24763"/>
                      </a:lnTo>
                      <a:lnTo>
                        <a:pt x="6946" y="24758"/>
                      </a:lnTo>
                      <a:lnTo>
                        <a:pt x="6948" y="24753"/>
                      </a:lnTo>
                      <a:lnTo>
                        <a:pt x="6949" y="24747"/>
                      </a:lnTo>
                      <a:lnTo>
                        <a:pt x="6949" y="24743"/>
                      </a:lnTo>
                      <a:lnTo>
                        <a:pt x="6948" y="24738"/>
                      </a:lnTo>
                      <a:lnTo>
                        <a:pt x="6946" y="24731"/>
                      </a:lnTo>
                      <a:lnTo>
                        <a:pt x="6942" y="24722"/>
                      </a:lnTo>
                      <a:lnTo>
                        <a:pt x="6941" y="24717"/>
                      </a:lnTo>
                      <a:lnTo>
                        <a:pt x="6940" y="24712"/>
                      </a:lnTo>
                      <a:lnTo>
                        <a:pt x="6940" y="24707"/>
                      </a:lnTo>
                      <a:lnTo>
                        <a:pt x="6942" y="24702"/>
                      </a:lnTo>
                      <a:lnTo>
                        <a:pt x="6945" y="24695"/>
                      </a:lnTo>
                      <a:lnTo>
                        <a:pt x="6949" y="24687"/>
                      </a:lnTo>
                      <a:lnTo>
                        <a:pt x="6954" y="24681"/>
                      </a:lnTo>
                      <a:lnTo>
                        <a:pt x="6961" y="24677"/>
                      </a:lnTo>
                      <a:lnTo>
                        <a:pt x="6969" y="24673"/>
                      </a:lnTo>
                      <a:lnTo>
                        <a:pt x="6976" y="24671"/>
                      </a:lnTo>
                      <a:lnTo>
                        <a:pt x="6984" y="24671"/>
                      </a:lnTo>
                      <a:lnTo>
                        <a:pt x="6992" y="24672"/>
                      </a:lnTo>
                      <a:lnTo>
                        <a:pt x="7002" y="24674"/>
                      </a:lnTo>
                      <a:lnTo>
                        <a:pt x="7011" y="24677"/>
                      </a:lnTo>
                      <a:lnTo>
                        <a:pt x="7029" y="24684"/>
                      </a:lnTo>
                      <a:lnTo>
                        <a:pt x="7047" y="24692"/>
                      </a:lnTo>
                      <a:lnTo>
                        <a:pt x="7075" y="24707"/>
                      </a:lnTo>
                      <a:lnTo>
                        <a:pt x="7084" y="24712"/>
                      </a:lnTo>
                      <a:lnTo>
                        <a:pt x="7092" y="24719"/>
                      </a:lnTo>
                      <a:lnTo>
                        <a:pt x="7111" y="24733"/>
                      </a:lnTo>
                      <a:lnTo>
                        <a:pt x="7119" y="24740"/>
                      </a:lnTo>
                      <a:lnTo>
                        <a:pt x="7129" y="24744"/>
                      </a:lnTo>
                      <a:lnTo>
                        <a:pt x="7138" y="24747"/>
                      </a:lnTo>
                      <a:lnTo>
                        <a:pt x="7142" y="24747"/>
                      </a:lnTo>
                      <a:lnTo>
                        <a:pt x="7146" y="24746"/>
                      </a:lnTo>
                      <a:lnTo>
                        <a:pt x="7168" y="24742"/>
                      </a:lnTo>
                      <a:lnTo>
                        <a:pt x="7193" y="24736"/>
                      </a:lnTo>
                      <a:lnTo>
                        <a:pt x="7207" y="24734"/>
                      </a:lnTo>
                      <a:lnTo>
                        <a:pt x="7219" y="24733"/>
                      </a:lnTo>
                      <a:lnTo>
                        <a:pt x="7230" y="24732"/>
                      </a:lnTo>
                      <a:lnTo>
                        <a:pt x="7239" y="24733"/>
                      </a:lnTo>
                      <a:lnTo>
                        <a:pt x="7248" y="24736"/>
                      </a:lnTo>
                      <a:lnTo>
                        <a:pt x="7260" y="24742"/>
                      </a:lnTo>
                      <a:lnTo>
                        <a:pt x="7273" y="24748"/>
                      </a:lnTo>
                      <a:lnTo>
                        <a:pt x="7286" y="24756"/>
                      </a:lnTo>
                      <a:lnTo>
                        <a:pt x="7299" y="24763"/>
                      </a:lnTo>
                      <a:lnTo>
                        <a:pt x="7311" y="24772"/>
                      </a:lnTo>
                      <a:lnTo>
                        <a:pt x="7321" y="24780"/>
                      </a:lnTo>
                      <a:lnTo>
                        <a:pt x="7328" y="24787"/>
                      </a:lnTo>
                      <a:lnTo>
                        <a:pt x="7333" y="24793"/>
                      </a:lnTo>
                      <a:lnTo>
                        <a:pt x="7336" y="24799"/>
                      </a:lnTo>
                      <a:lnTo>
                        <a:pt x="7338" y="24806"/>
                      </a:lnTo>
                      <a:lnTo>
                        <a:pt x="7340" y="24812"/>
                      </a:lnTo>
                      <a:lnTo>
                        <a:pt x="7341" y="24818"/>
                      </a:lnTo>
                      <a:lnTo>
                        <a:pt x="7341" y="24824"/>
                      </a:lnTo>
                      <a:lnTo>
                        <a:pt x="7340" y="24837"/>
                      </a:lnTo>
                      <a:lnTo>
                        <a:pt x="7336" y="24850"/>
                      </a:lnTo>
                      <a:lnTo>
                        <a:pt x="7333" y="24863"/>
                      </a:lnTo>
                      <a:lnTo>
                        <a:pt x="7330" y="24875"/>
                      </a:lnTo>
                      <a:lnTo>
                        <a:pt x="7328" y="24886"/>
                      </a:lnTo>
                      <a:lnTo>
                        <a:pt x="7328" y="24891"/>
                      </a:lnTo>
                      <a:lnTo>
                        <a:pt x="7329" y="24896"/>
                      </a:lnTo>
                      <a:lnTo>
                        <a:pt x="7332" y="24906"/>
                      </a:lnTo>
                      <a:lnTo>
                        <a:pt x="7336" y="24916"/>
                      </a:lnTo>
                      <a:lnTo>
                        <a:pt x="7342" y="24926"/>
                      </a:lnTo>
                      <a:lnTo>
                        <a:pt x="7346" y="24935"/>
                      </a:lnTo>
                      <a:lnTo>
                        <a:pt x="7349" y="24945"/>
                      </a:lnTo>
                      <a:lnTo>
                        <a:pt x="7349" y="24948"/>
                      </a:lnTo>
                      <a:lnTo>
                        <a:pt x="7348" y="24952"/>
                      </a:lnTo>
                      <a:lnTo>
                        <a:pt x="7347" y="24955"/>
                      </a:lnTo>
                      <a:lnTo>
                        <a:pt x="7344" y="24960"/>
                      </a:lnTo>
                      <a:lnTo>
                        <a:pt x="7338" y="24965"/>
                      </a:lnTo>
                      <a:lnTo>
                        <a:pt x="7331" y="24974"/>
                      </a:lnTo>
                      <a:lnTo>
                        <a:pt x="7324" y="24984"/>
                      </a:lnTo>
                      <a:lnTo>
                        <a:pt x="7318" y="24996"/>
                      </a:lnTo>
                      <a:lnTo>
                        <a:pt x="7312" y="25006"/>
                      </a:lnTo>
                      <a:lnTo>
                        <a:pt x="7309" y="25017"/>
                      </a:lnTo>
                      <a:lnTo>
                        <a:pt x="7309" y="25023"/>
                      </a:lnTo>
                      <a:lnTo>
                        <a:pt x="7310" y="25027"/>
                      </a:lnTo>
                      <a:lnTo>
                        <a:pt x="7311" y="25031"/>
                      </a:lnTo>
                      <a:lnTo>
                        <a:pt x="7315" y="25035"/>
                      </a:lnTo>
                      <a:lnTo>
                        <a:pt x="7316" y="25037"/>
                      </a:lnTo>
                      <a:lnTo>
                        <a:pt x="7316" y="25040"/>
                      </a:lnTo>
                      <a:lnTo>
                        <a:pt x="7315" y="25042"/>
                      </a:lnTo>
                      <a:lnTo>
                        <a:pt x="7312" y="25046"/>
                      </a:lnTo>
                      <a:lnTo>
                        <a:pt x="7307" y="25053"/>
                      </a:lnTo>
                      <a:lnTo>
                        <a:pt x="7298" y="25060"/>
                      </a:lnTo>
                      <a:lnTo>
                        <a:pt x="7280" y="25073"/>
                      </a:lnTo>
                      <a:lnTo>
                        <a:pt x="7269" y="25079"/>
                      </a:lnTo>
                      <a:lnTo>
                        <a:pt x="7265" y="25082"/>
                      </a:lnTo>
                      <a:lnTo>
                        <a:pt x="7261" y="25087"/>
                      </a:lnTo>
                      <a:lnTo>
                        <a:pt x="7258" y="25091"/>
                      </a:lnTo>
                      <a:lnTo>
                        <a:pt x="7257" y="25097"/>
                      </a:lnTo>
                      <a:lnTo>
                        <a:pt x="7254" y="25107"/>
                      </a:lnTo>
                      <a:lnTo>
                        <a:pt x="7253" y="25119"/>
                      </a:lnTo>
                      <a:lnTo>
                        <a:pt x="7251" y="25145"/>
                      </a:lnTo>
                      <a:lnTo>
                        <a:pt x="7248" y="25158"/>
                      </a:lnTo>
                      <a:lnTo>
                        <a:pt x="7245" y="25169"/>
                      </a:lnTo>
                      <a:lnTo>
                        <a:pt x="7242" y="25176"/>
                      </a:lnTo>
                      <a:lnTo>
                        <a:pt x="7238" y="25181"/>
                      </a:lnTo>
                      <a:lnTo>
                        <a:pt x="7232" y="25186"/>
                      </a:lnTo>
                      <a:lnTo>
                        <a:pt x="7227" y="25190"/>
                      </a:lnTo>
                      <a:lnTo>
                        <a:pt x="7214" y="25199"/>
                      </a:lnTo>
                      <a:lnTo>
                        <a:pt x="7201" y="25205"/>
                      </a:lnTo>
                      <a:lnTo>
                        <a:pt x="7188" y="25213"/>
                      </a:lnTo>
                      <a:lnTo>
                        <a:pt x="7176" y="25220"/>
                      </a:lnTo>
                      <a:lnTo>
                        <a:pt x="7170" y="25225"/>
                      </a:lnTo>
                      <a:lnTo>
                        <a:pt x="7166" y="25230"/>
                      </a:lnTo>
                      <a:lnTo>
                        <a:pt x="7163" y="25235"/>
                      </a:lnTo>
                      <a:lnTo>
                        <a:pt x="7159" y="25242"/>
                      </a:lnTo>
                      <a:lnTo>
                        <a:pt x="7152" y="25267"/>
                      </a:lnTo>
                      <a:lnTo>
                        <a:pt x="7146" y="25282"/>
                      </a:lnTo>
                      <a:lnTo>
                        <a:pt x="7143" y="25299"/>
                      </a:lnTo>
                      <a:lnTo>
                        <a:pt x="7141" y="25316"/>
                      </a:lnTo>
                      <a:lnTo>
                        <a:pt x="7142" y="25323"/>
                      </a:lnTo>
                      <a:lnTo>
                        <a:pt x="7142" y="25331"/>
                      </a:lnTo>
                      <a:lnTo>
                        <a:pt x="7144" y="25339"/>
                      </a:lnTo>
                      <a:lnTo>
                        <a:pt x="7148" y="25344"/>
                      </a:lnTo>
                      <a:lnTo>
                        <a:pt x="7152" y="25349"/>
                      </a:lnTo>
                      <a:lnTo>
                        <a:pt x="7158" y="25354"/>
                      </a:lnTo>
                      <a:lnTo>
                        <a:pt x="7208" y="25378"/>
                      </a:lnTo>
                      <a:lnTo>
                        <a:pt x="7232" y="25391"/>
                      </a:lnTo>
                      <a:lnTo>
                        <a:pt x="7257" y="25405"/>
                      </a:lnTo>
                      <a:lnTo>
                        <a:pt x="7267" y="25410"/>
                      </a:lnTo>
                      <a:lnTo>
                        <a:pt x="7283" y="25414"/>
                      </a:lnTo>
                      <a:lnTo>
                        <a:pt x="7304" y="25420"/>
                      </a:lnTo>
                      <a:lnTo>
                        <a:pt x="7325" y="25424"/>
                      </a:lnTo>
                      <a:lnTo>
                        <a:pt x="7346" y="25428"/>
                      </a:lnTo>
                      <a:lnTo>
                        <a:pt x="7356" y="25429"/>
                      </a:lnTo>
                      <a:lnTo>
                        <a:pt x="7363" y="25428"/>
                      </a:lnTo>
                      <a:lnTo>
                        <a:pt x="7370" y="25428"/>
                      </a:lnTo>
                      <a:lnTo>
                        <a:pt x="7374" y="25425"/>
                      </a:lnTo>
                      <a:lnTo>
                        <a:pt x="7376" y="25422"/>
                      </a:lnTo>
                      <a:lnTo>
                        <a:pt x="7376" y="25421"/>
                      </a:lnTo>
                      <a:lnTo>
                        <a:pt x="7376" y="25419"/>
                      </a:lnTo>
                      <a:lnTo>
                        <a:pt x="7373" y="25408"/>
                      </a:lnTo>
                      <a:lnTo>
                        <a:pt x="7372" y="25396"/>
                      </a:lnTo>
                      <a:lnTo>
                        <a:pt x="7372" y="25383"/>
                      </a:lnTo>
                      <a:lnTo>
                        <a:pt x="7373" y="25370"/>
                      </a:lnTo>
                      <a:lnTo>
                        <a:pt x="7376" y="25343"/>
                      </a:lnTo>
                      <a:lnTo>
                        <a:pt x="7378" y="25330"/>
                      </a:lnTo>
                      <a:lnTo>
                        <a:pt x="7378" y="25317"/>
                      </a:lnTo>
                      <a:lnTo>
                        <a:pt x="7378" y="25308"/>
                      </a:lnTo>
                      <a:lnTo>
                        <a:pt x="7376" y="25299"/>
                      </a:lnTo>
                      <a:lnTo>
                        <a:pt x="7373" y="25281"/>
                      </a:lnTo>
                      <a:lnTo>
                        <a:pt x="7373" y="25272"/>
                      </a:lnTo>
                      <a:lnTo>
                        <a:pt x="7374" y="25264"/>
                      </a:lnTo>
                      <a:lnTo>
                        <a:pt x="7376" y="25255"/>
                      </a:lnTo>
                      <a:lnTo>
                        <a:pt x="7381" y="25247"/>
                      </a:lnTo>
                      <a:lnTo>
                        <a:pt x="7384" y="25243"/>
                      </a:lnTo>
                      <a:lnTo>
                        <a:pt x="7387" y="25240"/>
                      </a:lnTo>
                      <a:lnTo>
                        <a:pt x="7392" y="25238"/>
                      </a:lnTo>
                      <a:lnTo>
                        <a:pt x="7396" y="25235"/>
                      </a:lnTo>
                      <a:lnTo>
                        <a:pt x="7405" y="25232"/>
                      </a:lnTo>
                      <a:lnTo>
                        <a:pt x="7414" y="25231"/>
                      </a:lnTo>
                      <a:lnTo>
                        <a:pt x="7424" y="25229"/>
                      </a:lnTo>
                      <a:lnTo>
                        <a:pt x="7434" y="25228"/>
                      </a:lnTo>
                      <a:lnTo>
                        <a:pt x="7444" y="25225"/>
                      </a:lnTo>
                      <a:lnTo>
                        <a:pt x="7448" y="25222"/>
                      </a:lnTo>
                      <a:lnTo>
                        <a:pt x="7451" y="25219"/>
                      </a:lnTo>
                      <a:lnTo>
                        <a:pt x="7462" y="25212"/>
                      </a:lnTo>
                      <a:lnTo>
                        <a:pt x="7476" y="25204"/>
                      </a:lnTo>
                      <a:lnTo>
                        <a:pt x="7490" y="25199"/>
                      </a:lnTo>
                      <a:lnTo>
                        <a:pt x="7503" y="25195"/>
                      </a:lnTo>
                      <a:lnTo>
                        <a:pt x="7510" y="25194"/>
                      </a:lnTo>
                      <a:lnTo>
                        <a:pt x="7514" y="25195"/>
                      </a:lnTo>
                      <a:lnTo>
                        <a:pt x="7519" y="25196"/>
                      </a:lnTo>
                      <a:lnTo>
                        <a:pt x="7522" y="25200"/>
                      </a:lnTo>
                      <a:lnTo>
                        <a:pt x="7523" y="25204"/>
                      </a:lnTo>
                      <a:lnTo>
                        <a:pt x="7523" y="25209"/>
                      </a:lnTo>
                      <a:lnTo>
                        <a:pt x="7521" y="25217"/>
                      </a:lnTo>
                      <a:lnTo>
                        <a:pt x="7518" y="25227"/>
                      </a:lnTo>
                      <a:lnTo>
                        <a:pt x="7510" y="25241"/>
                      </a:lnTo>
                      <a:lnTo>
                        <a:pt x="7504" y="25256"/>
                      </a:lnTo>
                      <a:lnTo>
                        <a:pt x="7500" y="25270"/>
                      </a:lnTo>
                      <a:lnTo>
                        <a:pt x="7496" y="25285"/>
                      </a:lnTo>
                      <a:lnTo>
                        <a:pt x="7488" y="25316"/>
                      </a:lnTo>
                      <a:lnTo>
                        <a:pt x="7481" y="25346"/>
                      </a:lnTo>
                      <a:lnTo>
                        <a:pt x="7509" y="25350"/>
                      </a:lnTo>
                      <a:lnTo>
                        <a:pt x="7522" y="25353"/>
                      </a:lnTo>
                      <a:lnTo>
                        <a:pt x="7535" y="25357"/>
                      </a:lnTo>
                      <a:lnTo>
                        <a:pt x="7546" y="25362"/>
                      </a:lnTo>
                      <a:lnTo>
                        <a:pt x="7555" y="25369"/>
                      </a:lnTo>
                      <a:lnTo>
                        <a:pt x="7560" y="25373"/>
                      </a:lnTo>
                      <a:lnTo>
                        <a:pt x="7564" y="25379"/>
                      </a:lnTo>
                      <a:lnTo>
                        <a:pt x="7568" y="25384"/>
                      </a:lnTo>
                      <a:lnTo>
                        <a:pt x="7572" y="25391"/>
                      </a:lnTo>
                      <a:lnTo>
                        <a:pt x="7574" y="25396"/>
                      </a:lnTo>
                      <a:lnTo>
                        <a:pt x="7577" y="25400"/>
                      </a:lnTo>
                      <a:lnTo>
                        <a:pt x="7580" y="25404"/>
                      </a:lnTo>
                      <a:lnTo>
                        <a:pt x="7584" y="25406"/>
                      </a:lnTo>
                      <a:lnTo>
                        <a:pt x="7587" y="25407"/>
                      </a:lnTo>
                      <a:lnTo>
                        <a:pt x="7591" y="25408"/>
                      </a:lnTo>
                      <a:lnTo>
                        <a:pt x="7599" y="25408"/>
                      </a:lnTo>
                      <a:lnTo>
                        <a:pt x="7608" y="25406"/>
                      </a:lnTo>
                      <a:lnTo>
                        <a:pt x="7616" y="25403"/>
                      </a:lnTo>
                      <a:lnTo>
                        <a:pt x="7636" y="25394"/>
                      </a:lnTo>
                      <a:lnTo>
                        <a:pt x="7654" y="25384"/>
                      </a:lnTo>
                      <a:lnTo>
                        <a:pt x="7663" y="25381"/>
                      </a:lnTo>
                      <a:lnTo>
                        <a:pt x="7673" y="25380"/>
                      </a:lnTo>
                      <a:lnTo>
                        <a:pt x="7680" y="25380"/>
                      </a:lnTo>
                      <a:lnTo>
                        <a:pt x="7685" y="25382"/>
                      </a:lnTo>
                      <a:lnTo>
                        <a:pt x="7689" y="25383"/>
                      </a:lnTo>
                      <a:lnTo>
                        <a:pt x="7692" y="25386"/>
                      </a:lnTo>
                      <a:lnTo>
                        <a:pt x="7695" y="25390"/>
                      </a:lnTo>
                      <a:lnTo>
                        <a:pt x="7699" y="25394"/>
                      </a:lnTo>
                      <a:lnTo>
                        <a:pt x="7702" y="25399"/>
                      </a:lnTo>
                      <a:lnTo>
                        <a:pt x="7706" y="25407"/>
                      </a:lnTo>
                      <a:lnTo>
                        <a:pt x="7711" y="25413"/>
                      </a:lnTo>
                      <a:lnTo>
                        <a:pt x="7715" y="25418"/>
                      </a:lnTo>
                      <a:lnTo>
                        <a:pt x="7720" y="25421"/>
                      </a:lnTo>
                      <a:lnTo>
                        <a:pt x="7725" y="25423"/>
                      </a:lnTo>
                      <a:lnTo>
                        <a:pt x="7730" y="25425"/>
                      </a:lnTo>
                      <a:lnTo>
                        <a:pt x="7740" y="25426"/>
                      </a:lnTo>
                      <a:lnTo>
                        <a:pt x="7751" y="25426"/>
                      </a:lnTo>
                      <a:lnTo>
                        <a:pt x="7762" y="25428"/>
                      </a:lnTo>
                      <a:lnTo>
                        <a:pt x="7768" y="25430"/>
                      </a:lnTo>
                      <a:lnTo>
                        <a:pt x="7775" y="25432"/>
                      </a:lnTo>
                      <a:lnTo>
                        <a:pt x="7781" y="25435"/>
                      </a:lnTo>
                      <a:lnTo>
                        <a:pt x="7788" y="25441"/>
                      </a:lnTo>
                      <a:lnTo>
                        <a:pt x="7793" y="25446"/>
                      </a:lnTo>
                      <a:lnTo>
                        <a:pt x="7798" y="25454"/>
                      </a:lnTo>
                      <a:lnTo>
                        <a:pt x="7802" y="25460"/>
                      </a:lnTo>
                      <a:lnTo>
                        <a:pt x="7806" y="25468"/>
                      </a:lnTo>
                      <a:lnTo>
                        <a:pt x="7812" y="25483"/>
                      </a:lnTo>
                      <a:lnTo>
                        <a:pt x="7817" y="25496"/>
                      </a:lnTo>
                      <a:lnTo>
                        <a:pt x="7819" y="25501"/>
                      </a:lnTo>
                      <a:lnTo>
                        <a:pt x="7822" y="25506"/>
                      </a:lnTo>
                      <a:lnTo>
                        <a:pt x="7827" y="25509"/>
                      </a:lnTo>
                      <a:lnTo>
                        <a:pt x="7832" y="25510"/>
                      </a:lnTo>
                      <a:lnTo>
                        <a:pt x="7838" y="25511"/>
                      </a:lnTo>
                      <a:lnTo>
                        <a:pt x="7845" y="25509"/>
                      </a:lnTo>
                      <a:lnTo>
                        <a:pt x="7853" y="25505"/>
                      </a:lnTo>
                      <a:lnTo>
                        <a:pt x="7864" y="25499"/>
                      </a:lnTo>
                      <a:lnTo>
                        <a:pt x="7874" y="25493"/>
                      </a:lnTo>
                      <a:lnTo>
                        <a:pt x="7884" y="25488"/>
                      </a:lnTo>
                      <a:lnTo>
                        <a:pt x="7893" y="25487"/>
                      </a:lnTo>
                      <a:lnTo>
                        <a:pt x="7899" y="25488"/>
                      </a:lnTo>
                      <a:lnTo>
                        <a:pt x="7905" y="25490"/>
                      </a:lnTo>
                      <a:lnTo>
                        <a:pt x="7910" y="25495"/>
                      </a:lnTo>
                      <a:lnTo>
                        <a:pt x="7915" y="25500"/>
                      </a:lnTo>
                      <a:lnTo>
                        <a:pt x="7918" y="25507"/>
                      </a:lnTo>
                      <a:lnTo>
                        <a:pt x="7925" y="25519"/>
                      </a:lnTo>
                      <a:lnTo>
                        <a:pt x="7930" y="25525"/>
                      </a:lnTo>
                      <a:lnTo>
                        <a:pt x="7934" y="25530"/>
                      </a:lnTo>
                      <a:lnTo>
                        <a:pt x="7940" y="25534"/>
                      </a:lnTo>
                      <a:lnTo>
                        <a:pt x="7946" y="25537"/>
                      </a:lnTo>
                      <a:lnTo>
                        <a:pt x="7953" y="25537"/>
                      </a:lnTo>
                      <a:lnTo>
                        <a:pt x="7962" y="25536"/>
                      </a:lnTo>
                      <a:lnTo>
                        <a:pt x="7969" y="25535"/>
                      </a:lnTo>
                      <a:lnTo>
                        <a:pt x="7976" y="25535"/>
                      </a:lnTo>
                      <a:lnTo>
                        <a:pt x="7984" y="25537"/>
                      </a:lnTo>
                      <a:lnTo>
                        <a:pt x="7991" y="25539"/>
                      </a:lnTo>
                      <a:lnTo>
                        <a:pt x="8006" y="25545"/>
                      </a:lnTo>
                      <a:lnTo>
                        <a:pt x="8013" y="25547"/>
                      </a:lnTo>
                      <a:lnTo>
                        <a:pt x="8021" y="25548"/>
                      </a:lnTo>
                      <a:lnTo>
                        <a:pt x="8033" y="25548"/>
                      </a:lnTo>
                      <a:lnTo>
                        <a:pt x="8043" y="25548"/>
                      </a:lnTo>
                      <a:lnTo>
                        <a:pt x="8060" y="25547"/>
                      </a:lnTo>
                      <a:lnTo>
                        <a:pt x="8068" y="25548"/>
                      </a:lnTo>
                      <a:lnTo>
                        <a:pt x="8075" y="25549"/>
                      </a:lnTo>
                      <a:lnTo>
                        <a:pt x="8084" y="25553"/>
                      </a:lnTo>
                      <a:lnTo>
                        <a:pt x="8094" y="25559"/>
                      </a:lnTo>
                      <a:lnTo>
                        <a:pt x="8136" y="25587"/>
                      </a:lnTo>
                      <a:lnTo>
                        <a:pt x="8171" y="25610"/>
                      </a:lnTo>
                      <a:lnTo>
                        <a:pt x="8210" y="25634"/>
                      </a:lnTo>
                      <a:lnTo>
                        <a:pt x="8248" y="25655"/>
                      </a:lnTo>
                      <a:lnTo>
                        <a:pt x="8266" y="25664"/>
                      </a:lnTo>
                      <a:lnTo>
                        <a:pt x="8281" y="25672"/>
                      </a:lnTo>
                      <a:lnTo>
                        <a:pt x="8295" y="25676"/>
                      </a:lnTo>
                      <a:lnTo>
                        <a:pt x="8306" y="25677"/>
                      </a:lnTo>
                      <a:lnTo>
                        <a:pt x="8311" y="25677"/>
                      </a:lnTo>
                      <a:lnTo>
                        <a:pt x="8314" y="25676"/>
                      </a:lnTo>
                      <a:lnTo>
                        <a:pt x="8316" y="25674"/>
                      </a:lnTo>
                      <a:lnTo>
                        <a:pt x="8317" y="25671"/>
                      </a:lnTo>
                      <a:lnTo>
                        <a:pt x="8321" y="25653"/>
                      </a:lnTo>
                      <a:lnTo>
                        <a:pt x="8324" y="25648"/>
                      </a:lnTo>
                      <a:lnTo>
                        <a:pt x="8327" y="25643"/>
                      </a:lnTo>
                      <a:lnTo>
                        <a:pt x="8329" y="25642"/>
                      </a:lnTo>
                      <a:lnTo>
                        <a:pt x="8332" y="25642"/>
                      </a:lnTo>
                      <a:lnTo>
                        <a:pt x="8336" y="25643"/>
                      </a:lnTo>
                      <a:lnTo>
                        <a:pt x="8339" y="25646"/>
                      </a:lnTo>
                      <a:lnTo>
                        <a:pt x="8346" y="25652"/>
                      </a:lnTo>
                      <a:lnTo>
                        <a:pt x="8357" y="25660"/>
                      </a:lnTo>
                      <a:lnTo>
                        <a:pt x="8363" y="25664"/>
                      </a:lnTo>
                      <a:lnTo>
                        <a:pt x="8369" y="25667"/>
                      </a:lnTo>
                      <a:lnTo>
                        <a:pt x="8377" y="25671"/>
                      </a:lnTo>
                      <a:lnTo>
                        <a:pt x="8384" y="25673"/>
                      </a:lnTo>
                      <a:lnTo>
                        <a:pt x="8428" y="25681"/>
                      </a:lnTo>
                      <a:lnTo>
                        <a:pt x="8451" y="25686"/>
                      </a:lnTo>
                      <a:lnTo>
                        <a:pt x="8472" y="25688"/>
                      </a:lnTo>
                      <a:lnTo>
                        <a:pt x="8483" y="25688"/>
                      </a:lnTo>
                      <a:lnTo>
                        <a:pt x="8494" y="25688"/>
                      </a:lnTo>
                      <a:lnTo>
                        <a:pt x="8505" y="25687"/>
                      </a:lnTo>
                      <a:lnTo>
                        <a:pt x="8516" y="25685"/>
                      </a:lnTo>
                      <a:lnTo>
                        <a:pt x="8526" y="25683"/>
                      </a:lnTo>
                      <a:lnTo>
                        <a:pt x="8537" y="25678"/>
                      </a:lnTo>
                      <a:lnTo>
                        <a:pt x="8547" y="25674"/>
                      </a:lnTo>
                      <a:lnTo>
                        <a:pt x="8558" y="25667"/>
                      </a:lnTo>
                      <a:lnTo>
                        <a:pt x="8571" y="25660"/>
                      </a:lnTo>
                      <a:lnTo>
                        <a:pt x="8586" y="25652"/>
                      </a:lnTo>
                      <a:lnTo>
                        <a:pt x="8604" y="25643"/>
                      </a:lnTo>
                      <a:lnTo>
                        <a:pt x="8622" y="25637"/>
                      </a:lnTo>
                      <a:lnTo>
                        <a:pt x="8631" y="25635"/>
                      </a:lnTo>
                      <a:lnTo>
                        <a:pt x="8640" y="25634"/>
                      </a:lnTo>
                      <a:lnTo>
                        <a:pt x="8649" y="25633"/>
                      </a:lnTo>
                      <a:lnTo>
                        <a:pt x="8658" y="25634"/>
                      </a:lnTo>
                      <a:lnTo>
                        <a:pt x="8666" y="25635"/>
                      </a:lnTo>
                      <a:lnTo>
                        <a:pt x="8674" y="25638"/>
                      </a:lnTo>
                      <a:lnTo>
                        <a:pt x="8682" y="25642"/>
                      </a:lnTo>
                      <a:lnTo>
                        <a:pt x="8688" y="25649"/>
                      </a:lnTo>
                      <a:lnTo>
                        <a:pt x="8696" y="25659"/>
                      </a:lnTo>
                      <a:lnTo>
                        <a:pt x="8705" y="25672"/>
                      </a:lnTo>
                      <a:lnTo>
                        <a:pt x="8715" y="25687"/>
                      </a:lnTo>
                      <a:lnTo>
                        <a:pt x="8725" y="25703"/>
                      </a:lnTo>
                      <a:lnTo>
                        <a:pt x="8733" y="25720"/>
                      </a:lnTo>
                      <a:lnTo>
                        <a:pt x="8736" y="25728"/>
                      </a:lnTo>
                      <a:lnTo>
                        <a:pt x="8738" y="25737"/>
                      </a:lnTo>
                      <a:lnTo>
                        <a:pt x="8739" y="25744"/>
                      </a:lnTo>
                      <a:lnTo>
                        <a:pt x="8739" y="25752"/>
                      </a:lnTo>
                      <a:lnTo>
                        <a:pt x="8738" y="25760"/>
                      </a:lnTo>
                      <a:lnTo>
                        <a:pt x="8736" y="25765"/>
                      </a:lnTo>
                      <a:lnTo>
                        <a:pt x="8732" y="25777"/>
                      </a:lnTo>
                      <a:lnTo>
                        <a:pt x="8725" y="25794"/>
                      </a:lnTo>
                      <a:lnTo>
                        <a:pt x="8720" y="25815"/>
                      </a:lnTo>
                      <a:lnTo>
                        <a:pt x="8715" y="25837"/>
                      </a:lnTo>
                      <a:lnTo>
                        <a:pt x="8714" y="25847"/>
                      </a:lnTo>
                      <a:lnTo>
                        <a:pt x="8713" y="25858"/>
                      </a:lnTo>
                      <a:lnTo>
                        <a:pt x="8714" y="25868"/>
                      </a:lnTo>
                      <a:lnTo>
                        <a:pt x="8715" y="25877"/>
                      </a:lnTo>
                      <a:lnTo>
                        <a:pt x="8717" y="25884"/>
                      </a:lnTo>
                      <a:lnTo>
                        <a:pt x="8722" y="25890"/>
                      </a:lnTo>
                      <a:lnTo>
                        <a:pt x="8725" y="25893"/>
                      </a:lnTo>
                      <a:lnTo>
                        <a:pt x="8727" y="25894"/>
                      </a:lnTo>
                      <a:lnTo>
                        <a:pt x="8732" y="25895"/>
                      </a:lnTo>
                      <a:lnTo>
                        <a:pt x="8735" y="25896"/>
                      </a:lnTo>
                      <a:lnTo>
                        <a:pt x="8750" y="25896"/>
                      </a:lnTo>
                      <a:lnTo>
                        <a:pt x="8767" y="25894"/>
                      </a:lnTo>
                      <a:lnTo>
                        <a:pt x="8786" y="25892"/>
                      </a:lnTo>
                      <a:lnTo>
                        <a:pt x="8805" y="25891"/>
                      </a:lnTo>
                      <a:lnTo>
                        <a:pt x="8814" y="25891"/>
                      </a:lnTo>
                      <a:lnTo>
                        <a:pt x="8823" y="25891"/>
                      </a:lnTo>
                      <a:lnTo>
                        <a:pt x="8830" y="25893"/>
                      </a:lnTo>
                      <a:lnTo>
                        <a:pt x="8837" y="25895"/>
                      </a:lnTo>
                      <a:lnTo>
                        <a:pt x="8842" y="25900"/>
                      </a:lnTo>
                      <a:lnTo>
                        <a:pt x="8845" y="25905"/>
                      </a:lnTo>
                      <a:lnTo>
                        <a:pt x="8848" y="25911"/>
                      </a:lnTo>
                      <a:lnTo>
                        <a:pt x="8849" y="25920"/>
                      </a:lnTo>
                      <a:lnTo>
                        <a:pt x="8849" y="25922"/>
                      </a:lnTo>
                      <a:lnTo>
                        <a:pt x="8850" y="25924"/>
                      </a:lnTo>
                      <a:lnTo>
                        <a:pt x="8852" y="25929"/>
                      </a:lnTo>
                      <a:lnTo>
                        <a:pt x="8857" y="25931"/>
                      </a:lnTo>
                      <a:lnTo>
                        <a:pt x="8863" y="25933"/>
                      </a:lnTo>
                      <a:lnTo>
                        <a:pt x="8875" y="25938"/>
                      </a:lnTo>
                      <a:lnTo>
                        <a:pt x="8880" y="25940"/>
                      </a:lnTo>
                      <a:lnTo>
                        <a:pt x="8885" y="25942"/>
                      </a:lnTo>
                      <a:lnTo>
                        <a:pt x="8893" y="25949"/>
                      </a:lnTo>
                      <a:lnTo>
                        <a:pt x="8900" y="25959"/>
                      </a:lnTo>
                      <a:lnTo>
                        <a:pt x="8905" y="25969"/>
                      </a:lnTo>
                      <a:lnTo>
                        <a:pt x="8911" y="25980"/>
                      </a:lnTo>
                      <a:lnTo>
                        <a:pt x="8915" y="25991"/>
                      </a:lnTo>
                      <a:lnTo>
                        <a:pt x="8920" y="26002"/>
                      </a:lnTo>
                      <a:lnTo>
                        <a:pt x="8926" y="26011"/>
                      </a:lnTo>
                      <a:lnTo>
                        <a:pt x="8933" y="26020"/>
                      </a:lnTo>
                      <a:lnTo>
                        <a:pt x="8938" y="26022"/>
                      </a:lnTo>
                      <a:lnTo>
                        <a:pt x="8943" y="26022"/>
                      </a:lnTo>
                      <a:lnTo>
                        <a:pt x="8955" y="26021"/>
                      </a:lnTo>
                      <a:lnTo>
                        <a:pt x="8962" y="26021"/>
                      </a:lnTo>
                      <a:lnTo>
                        <a:pt x="8968" y="26021"/>
                      </a:lnTo>
                      <a:lnTo>
                        <a:pt x="8973" y="26024"/>
                      </a:lnTo>
                      <a:lnTo>
                        <a:pt x="8977" y="26026"/>
                      </a:lnTo>
                      <a:lnTo>
                        <a:pt x="8979" y="26029"/>
                      </a:lnTo>
                      <a:lnTo>
                        <a:pt x="8985" y="26040"/>
                      </a:lnTo>
                      <a:lnTo>
                        <a:pt x="8990" y="26049"/>
                      </a:lnTo>
                      <a:lnTo>
                        <a:pt x="8992" y="26060"/>
                      </a:lnTo>
                      <a:lnTo>
                        <a:pt x="8994" y="26070"/>
                      </a:lnTo>
                      <a:lnTo>
                        <a:pt x="8995" y="26081"/>
                      </a:lnTo>
                      <a:lnTo>
                        <a:pt x="8997" y="26091"/>
                      </a:lnTo>
                      <a:lnTo>
                        <a:pt x="9001" y="26100"/>
                      </a:lnTo>
                      <a:lnTo>
                        <a:pt x="9005" y="26111"/>
                      </a:lnTo>
                      <a:lnTo>
                        <a:pt x="9006" y="26110"/>
                      </a:lnTo>
                      <a:lnTo>
                        <a:pt x="9007" y="26110"/>
                      </a:lnTo>
                      <a:lnTo>
                        <a:pt x="9013" y="26109"/>
                      </a:lnTo>
                      <a:lnTo>
                        <a:pt x="9020" y="26108"/>
                      </a:lnTo>
                      <a:lnTo>
                        <a:pt x="9030" y="26109"/>
                      </a:lnTo>
                      <a:lnTo>
                        <a:pt x="9040" y="26111"/>
                      </a:lnTo>
                      <a:lnTo>
                        <a:pt x="9049" y="26115"/>
                      </a:lnTo>
                      <a:lnTo>
                        <a:pt x="9054" y="26119"/>
                      </a:lnTo>
                      <a:lnTo>
                        <a:pt x="9058" y="26122"/>
                      </a:lnTo>
                      <a:lnTo>
                        <a:pt x="9061" y="26126"/>
                      </a:lnTo>
                      <a:lnTo>
                        <a:pt x="9064" y="26132"/>
                      </a:lnTo>
                      <a:lnTo>
                        <a:pt x="9068" y="26147"/>
                      </a:lnTo>
                      <a:lnTo>
                        <a:pt x="9071" y="26160"/>
                      </a:lnTo>
                      <a:lnTo>
                        <a:pt x="9073" y="26170"/>
                      </a:lnTo>
                      <a:lnTo>
                        <a:pt x="9077" y="26177"/>
                      </a:lnTo>
                      <a:lnTo>
                        <a:pt x="9079" y="26179"/>
                      </a:lnTo>
                      <a:lnTo>
                        <a:pt x="9081" y="26181"/>
                      </a:lnTo>
                      <a:lnTo>
                        <a:pt x="9084" y="26182"/>
                      </a:lnTo>
                      <a:lnTo>
                        <a:pt x="9088" y="26181"/>
                      </a:lnTo>
                      <a:lnTo>
                        <a:pt x="9098" y="26176"/>
                      </a:lnTo>
                      <a:lnTo>
                        <a:pt x="9113" y="26166"/>
                      </a:lnTo>
                      <a:lnTo>
                        <a:pt x="9125" y="26159"/>
                      </a:lnTo>
                      <a:lnTo>
                        <a:pt x="9135" y="26150"/>
                      </a:lnTo>
                      <a:lnTo>
                        <a:pt x="9145" y="26142"/>
                      </a:lnTo>
                      <a:lnTo>
                        <a:pt x="9154" y="26133"/>
                      </a:lnTo>
                      <a:lnTo>
                        <a:pt x="9160" y="26123"/>
                      </a:lnTo>
                      <a:lnTo>
                        <a:pt x="9165" y="26112"/>
                      </a:lnTo>
                      <a:lnTo>
                        <a:pt x="9170" y="26100"/>
                      </a:lnTo>
                      <a:lnTo>
                        <a:pt x="9172" y="26086"/>
                      </a:lnTo>
                      <a:lnTo>
                        <a:pt x="9174" y="26076"/>
                      </a:lnTo>
                      <a:lnTo>
                        <a:pt x="9176" y="26070"/>
                      </a:lnTo>
                      <a:lnTo>
                        <a:pt x="9179" y="26062"/>
                      </a:lnTo>
                      <a:lnTo>
                        <a:pt x="9182" y="26056"/>
                      </a:lnTo>
                      <a:lnTo>
                        <a:pt x="9186" y="26051"/>
                      </a:lnTo>
                      <a:lnTo>
                        <a:pt x="9188" y="26050"/>
                      </a:lnTo>
                      <a:lnTo>
                        <a:pt x="9190" y="26049"/>
                      </a:lnTo>
                      <a:lnTo>
                        <a:pt x="9194" y="26049"/>
                      </a:lnTo>
                      <a:lnTo>
                        <a:pt x="9197" y="26051"/>
                      </a:lnTo>
                      <a:lnTo>
                        <a:pt x="9203" y="26054"/>
                      </a:lnTo>
                      <a:lnTo>
                        <a:pt x="9213" y="26057"/>
                      </a:lnTo>
                      <a:lnTo>
                        <a:pt x="9234" y="26061"/>
                      </a:lnTo>
                      <a:lnTo>
                        <a:pt x="9244" y="26063"/>
                      </a:lnTo>
                      <a:lnTo>
                        <a:pt x="9252" y="26066"/>
                      </a:lnTo>
                      <a:lnTo>
                        <a:pt x="9260" y="26070"/>
                      </a:lnTo>
                      <a:lnTo>
                        <a:pt x="9263" y="26072"/>
                      </a:lnTo>
                      <a:lnTo>
                        <a:pt x="9265" y="26074"/>
                      </a:lnTo>
                      <a:lnTo>
                        <a:pt x="9269" y="26081"/>
                      </a:lnTo>
                      <a:lnTo>
                        <a:pt x="9272" y="26089"/>
                      </a:lnTo>
                      <a:lnTo>
                        <a:pt x="9276" y="26108"/>
                      </a:lnTo>
                      <a:lnTo>
                        <a:pt x="9279" y="26117"/>
                      </a:lnTo>
                      <a:lnTo>
                        <a:pt x="9282" y="26120"/>
                      </a:lnTo>
                      <a:lnTo>
                        <a:pt x="9285" y="26123"/>
                      </a:lnTo>
                      <a:lnTo>
                        <a:pt x="9288" y="26125"/>
                      </a:lnTo>
                      <a:lnTo>
                        <a:pt x="9291" y="26127"/>
                      </a:lnTo>
                      <a:lnTo>
                        <a:pt x="9296" y="26127"/>
                      </a:lnTo>
                      <a:lnTo>
                        <a:pt x="9301" y="26127"/>
                      </a:lnTo>
                      <a:lnTo>
                        <a:pt x="9314" y="26124"/>
                      </a:lnTo>
                      <a:lnTo>
                        <a:pt x="9331" y="26119"/>
                      </a:lnTo>
                      <a:lnTo>
                        <a:pt x="9350" y="26112"/>
                      </a:lnTo>
                      <a:lnTo>
                        <a:pt x="9369" y="26107"/>
                      </a:lnTo>
                      <a:lnTo>
                        <a:pt x="9388" y="26101"/>
                      </a:lnTo>
                      <a:lnTo>
                        <a:pt x="9397" y="26100"/>
                      </a:lnTo>
                      <a:lnTo>
                        <a:pt x="9405" y="26100"/>
                      </a:lnTo>
                      <a:lnTo>
                        <a:pt x="9412" y="26101"/>
                      </a:lnTo>
                      <a:lnTo>
                        <a:pt x="9418" y="26105"/>
                      </a:lnTo>
                      <a:lnTo>
                        <a:pt x="9424" y="26108"/>
                      </a:lnTo>
                      <a:lnTo>
                        <a:pt x="9428" y="26113"/>
                      </a:lnTo>
                      <a:lnTo>
                        <a:pt x="9431" y="26120"/>
                      </a:lnTo>
                      <a:lnTo>
                        <a:pt x="9436" y="26124"/>
                      </a:lnTo>
                      <a:lnTo>
                        <a:pt x="9440" y="26127"/>
                      </a:lnTo>
                      <a:lnTo>
                        <a:pt x="9445" y="26128"/>
                      </a:lnTo>
                      <a:lnTo>
                        <a:pt x="9450" y="26128"/>
                      </a:lnTo>
                      <a:lnTo>
                        <a:pt x="9455" y="26128"/>
                      </a:lnTo>
                      <a:lnTo>
                        <a:pt x="9460" y="26126"/>
                      </a:lnTo>
                      <a:lnTo>
                        <a:pt x="9465" y="26123"/>
                      </a:lnTo>
                      <a:lnTo>
                        <a:pt x="9475" y="26117"/>
                      </a:lnTo>
                      <a:lnTo>
                        <a:pt x="9483" y="26108"/>
                      </a:lnTo>
                      <a:lnTo>
                        <a:pt x="9491" y="26098"/>
                      </a:lnTo>
                      <a:lnTo>
                        <a:pt x="9496" y="26089"/>
                      </a:lnTo>
                      <a:lnTo>
                        <a:pt x="9499" y="26083"/>
                      </a:lnTo>
                      <a:lnTo>
                        <a:pt x="9500" y="26076"/>
                      </a:lnTo>
                      <a:lnTo>
                        <a:pt x="9502" y="26061"/>
                      </a:lnTo>
                      <a:lnTo>
                        <a:pt x="9504" y="26044"/>
                      </a:lnTo>
                      <a:lnTo>
                        <a:pt x="9505" y="26036"/>
                      </a:lnTo>
                      <a:lnTo>
                        <a:pt x="9508" y="26030"/>
                      </a:lnTo>
                      <a:lnTo>
                        <a:pt x="9512" y="26024"/>
                      </a:lnTo>
                      <a:lnTo>
                        <a:pt x="9516" y="26020"/>
                      </a:lnTo>
                      <a:lnTo>
                        <a:pt x="9519" y="26017"/>
                      </a:lnTo>
                      <a:lnTo>
                        <a:pt x="9525" y="26015"/>
                      </a:lnTo>
                      <a:lnTo>
                        <a:pt x="9529" y="26013"/>
                      </a:lnTo>
                      <a:lnTo>
                        <a:pt x="9534" y="26012"/>
                      </a:lnTo>
                      <a:lnTo>
                        <a:pt x="9545" y="26013"/>
                      </a:lnTo>
                      <a:lnTo>
                        <a:pt x="9569" y="26017"/>
                      </a:lnTo>
                      <a:lnTo>
                        <a:pt x="9580" y="26019"/>
                      </a:lnTo>
                      <a:lnTo>
                        <a:pt x="9591" y="26018"/>
                      </a:lnTo>
                      <a:lnTo>
                        <a:pt x="9597" y="26017"/>
                      </a:lnTo>
                      <a:lnTo>
                        <a:pt x="9603" y="26013"/>
                      </a:lnTo>
                      <a:lnTo>
                        <a:pt x="9615" y="26005"/>
                      </a:lnTo>
                      <a:lnTo>
                        <a:pt x="9627" y="25998"/>
                      </a:lnTo>
                      <a:lnTo>
                        <a:pt x="9632" y="25995"/>
                      </a:lnTo>
                      <a:lnTo>
                        <a:pt x="9637" y="25995"/>
                      </a:lnTo>
                      <a:lnTo>
                        <a:pt x="9642" y="25995"/>
                      </a:lnTo>
                      <a:lnTo>
                        <a:pt x="9645" y="25996"/>
                      </a:lnTo>
                      <a:lnTo>
                        <a:pt x="9650" y="26000"/>
                      </a:lnTo>
                      <a:lnTo>
                        <a:pt x="9657" y="26007"/>
                      </a:lnTo>
                      <a:lnTo>
                        <a:pt x="9662" y="26013"/>
                      </a:lnTo>
                      <a:lnTo>
                        <a:pt x="9668" y="26021"/>
                      </a:lnTo>
                      <a:lnTo>
                        <a:pt x="9673" y="26028"/>
                      </a:lnTo>
                      <a:lnTo>
                        <a:pt x="9681" y="26033"/>
                      </a:lnTo>
                      <a:lnTo>
                        <a:pt x="9684" y="26035"/>
                      </a:lnTo>
                      <a:lnTo>
                        <a:pt x="9688" y="26036"/>
                      </a:lnTo>
                      <a:lnTo>
                        <a:pt x="9696" y="26037"/>
                      </a:lnTo>
                      <a:lnTo>
                        <a:pt x="9705" y="26037"/>
                      </a:lnTo>
                      <a:lnTo>
                        <a:pt x="9725" y="26036"/>
                      </a:lnTo>
                      <a:lnTo>
                        <a:pt x="9735" y="26037"/>
                      </a:lnTo>
                      <a:lnTo>
                        <a:pt x="9744" y="26040"/>
                      </a:lnTo>
                      <a:lnTo>
                        <a:pt x="9751" y="26043"/>
                      </a:lnTo>
                      <a:lnTo>
                        <a:pt x="9755" y="26046"/>
                      </a:lnTo>
                      <a:lnTo>
                        <a:pt x="9757" y="26049"/>
                      </a:lnTo>
                      <a:lnTo>
                        <a:pt x="9758" y="26051"/>
                      </a:lnTo>
                      <a:lnTo>
                        <a:pt x="9758" y="26054"/>
                      </a:lnTo>
                      <a:lnTo>
                        <a:pt x="9756" y="26059"/>
                      </a:lnTo>
                      <a:lnTo>
                        <a:pt x="9748" y="26072"/>
                      </a:lnTo>
                      <a:lnTo>
                        <a:pt x="9746" y="26079"/>
                      </a:lnTo>
                      <a:lnTo>
                        <a:pt x="9745" y="26082"/>
                      </a:lnTo>
                      <a:lnTo>
                        <a:pt x="9746" y="26085"/>
                      </a:lnTo>
                      <a:lnTo>
                        <a:pt x="9748" y="26088"/>
                      </a:lnTo>
                      <a:lnTo>
                        <a:pt x="9750" y="26091"/>
                      </a:lnTo>
                      <a:lnTo>
                        <a:pt x="9755" y="26094"/>
                      </a:lnTo>
                      <a:lnTo>
                        <a:pt x="9761" y="26097"/>
                      </a:lnTo>
                      <a:lnTo>
                        <a:pt x="9768" y="26100"/>
                      </a:lnTo>
                      <a:lnTo>
                        <a:pt x="9775" y="26105"/>
                      </a:lnTo>
                      <a:lnTo>
                        <a:pt x="9788" y="26115"/>
                      </a:lnTo>
                      <a:lnTo>
                        <a:pt x="9801" y="26128"/>
                      </a:lnTo>
                      <a:lnTo>
                        <a:pt x="9813" y="26142"/>
                      </a:lnTo>
                      <a:lnTo>
                        <a:pt x="9826" y="26155"/>
                      </a:lnTo>
                      <a:lnTo>
                        <a:pt x="9838" y="26166"/>
                      </a:lnTo>
                      <a:lnTo>
                        <a:pt x="9845" y="26171"/>
                      </a:lnTo>
                      <a:lnTo>
                        <a:pt x="9851" y="26175"/>
                      </a:lnTo>
                      <a:lnTo>
                        <a:pt x="9858" y="26178"/>
                      </a:lnTo>
                      <a:lnTo>
                        <a:pt x="9864" y="26181"/>
                      </a:lnTo>
                      <a:lnTo>
                        <a:pt x="9867" y="26181"/>
                      </a:lnTo>
                      <a:lnTo>
                        <a:pt x="9871" y="26179"/>
                      </a:lnTo>
                      <a:lnTo>
                        <a:pt x="9882" y="26175"/>
                      </a:lnTo>
                      <a:lnTo>
                        <a:pt x="9909" y="26161"/>
                      </a:lnTo>
                      <a:lnTo>
                        <a:pt x="9923" y="26153"/>
                      </a:lnTo>
                      <a:lnTo>
                        <a:pt x="9934" y="26149"/>
                      </a:lnTo>
                      <a:lnTo>
                        <a:pt x="9938" y="26147"/>
                      </a:lnTo>
                      <a:lnTo>
                        <a:pt x="9941" y="26147"/>
                      </a:lnTo>
                      <a:lnTo>
                        <a:pt x="9943" y="26147"/>
                      </a:lnTo>
                      <a:lnTo>
                        <a:pt x="9944" y="26149"/>
                      </a:lnTo>
                      <a:lnTo>
                        <a:pt x="9946" y="26165"/>
                      </a:lnTo>
                      <a:lnTo>
                        <a:pt x="9948" y="26178"/>
                      </a:lnTo>
                      <a:lnTo>
                        <a:pt x="9951" y="26191"/>
                      </a:lnTo>
                      <a:lnTo>
                        <a:pt x="9956" y="26202"/>
                      </a:lnTo>
                      <a:lnTo>
                        <a:pt x="9963" y="26213"/>
                      </a:lnTo>
                      <a:lnTo>
                        <a:pt x="9971" y="26223"/>
                      </a:lnTo>
                      <a:lnTo>
                        <a:pt x="9980" y="26233"/>
                      </a:lnTo>
                      <a:lnTo>
                        <a:pt x="9991" y="26242"/>
                      </a:lnTo>
                      <a:lnTo>
                        <a:pt x="10003" y="26252"/>
                      </a:lnTo>
                      <a:lnTo>
                        <a:pt x="10017" y="26265"/>
                      </a:lnTo>
                      <a:lnTo>
                        <a:pt x="10024" y="26272"/>
                      </a:lnTo>
                      <a:lnTo>
                        <a:pt x="10029" y="26279"/>
                      </a:lnTo>
                      <a:lnTo>
                        <a:pt x="10032" y="26286"/>
                      </a:lnTo>
                      <a:lnTo>
                        <a:pt x="10035" y="26293"/>
                      </a:lnTo>
                      <a:lnTo>
                        <a:pt x="10036" y="26315"/>
                      </a:lnTo>
                      <a:lnTo>
                        <a:pt x="10037" y="26325"/>
                      </a:lnTo>
                      <a:lnTo>
                        <a:pt x="10039" y="26334"/>
                      </a:lnTo>
                      <a:lnTo>
                        <a:pt x="10042" y="26342"/>
                      </a:lnTo>
                      <a:lnTo>
                        <a:pt x="10044" y="26346"/>
                      </a:lnTo>
                      <a:lnTo>
                        <a:pt x="10046" y="26349"/>
                      </a:lnTo>
                      <a:lnTo>
                        <a:pt x="10051" y="26352"/>
                      </a:lnTo>
                      <a:lnTo>
                        <a:pt x="10055" y="26354"/>
                      </a:lnTo>
                      <a:lnTo>
                        <a:pt x="10059" y="26355"/>
                      </a:lnTo>
                      <a:lnTo>
                        <a:pt x="10066" y="26356"/>
                      </a:lnTo>
                      <a:lnTo>
                        <a:pt x="10083" y="26359"/>
                      </a:lnTo>
                      <a:lnTo>
                        <a:pt x="10102" y="26363"/>
                      </a:lnTo>
                      <a:lnTo>
                        <a:pt x="10120" y="26368"/>
                      </a:lnTo>
                      <a:lnTo>
                        <a:pt x="10129" y="26372"/>
                      </a:lnTo>
                      <a:lnTo>
                        <a:pt x="10136" y="26376"/>
                      </a:lnTo>
                      <a:lnTo>
                        <a:pt x="10142" y="26380"/>
                      </a:lnTo>
                      <a:lnTo>
                        <a:pt x="10145" y="26386"/>
                      </a:lnTo>
                      <a:lnTo>
                        <a:pt x="10146" y="26390"/>
                      </a:lnTo>
                      <a:lnTo>
                        <a:pt x="10146" y="26395"/>
                      </a:lnTo>
                      <a:lnTo>
                        <a:pt x="10145" y="26406"/>
                      </a:lnTo>
                      <a:lnTo>
                        <a:pt x="10144" y="26413"/>
                      </a:lnTo>
                      <a:lnTo>
                        <a:pt x="10145" y="26419"/>
                      </a:lnTo>
                      <a:lnTo>
                        <a:pt x="10147" y="26426"/>
                      </a:lnTo>
                      <a:lnTo>
                        <a:pt x="10152" y="26432"/>
                      </a:lnTo>
                      <a:lnTo>
                        <a:pt x="10158" y="26439"/>
                      </a:lnTo>
                      <a:lnTo>
                        <a:pt x="10166" y="26444"/>
                      </a:lnTo>
                      <a:lnTo>
                        <a:pt x="10176" y="26450"/>
                      </a:lnTo>
                      <a:lnTo>
                        <a:pt x="10185" y="26454"/>
                      </a:lnTo>
                      <a:lnTo>
                        <a:pt x="10197" y="26458"/>
                      </a:lnTo>
                      <a:lnTo>
                        <a:pt x="10209" y="26463"/>
                      </a:lnTo>
                      <a:lnTo>
                        <a:pt x="10221" y="26466"/>
                      </a:lnTo>
                      <a:lnTo>
                        <a:pt x="10233" y="26468"/>
                      </a:lnTo>
                      <a:lnTo>
                        <a:pt x="10245" y="26470"/>
                      </a:lnTo>
                      <a:lnTo>
                        <a:pt x="10256" y="26470"/>
                      </a:lnTo>
                      <a:lnTo>
                        <a:pt x="10266" y="26470"/>
                      </a:lnTo>
                      <a:lnTo>
                        <a:pt x="10275" y="26469"/>
                      </a:lnTo>
                      <a:lnTo>
                        <a:pt x="10283" y="26467"/>
                      </a:lnTo>
                      <a:lnTo>
                        <a:pt x="10288" y="26464"/>
                      </a:lnTo>
                      <a:lnTo>
                        <a:pt x="10289" y="26463"/>
                      </a:lnTo>
                      <a:lnTo>
                        <a:pt x="10291" y="26461"/>
                      </a:lnTo>
                      <a:lnTo>
                        <a:pt x="10288" y="26456"/>
                      </a:lnTo>
                      <a:lnTo>
                        <a:pt x="10281" y="26444"/>
                      </a:lnTo>
                      <a:lnTo>
                        <a:pt x="10276" y="26437"/>
                      </a:lnTo>
                      <a:lnTo>
                        <a:pt x="10274" y="26430"/>
                      </a:lnTo>
                      <a:lnTo>
                        <a:pt x="10273" y="26427"/>
                      </a:lnTo>
                      <a:lnTo>
                        <a:pt x="10273" y="26424"/>
                      </a:lnTo>
                      <a:lnTo>
                        <a:pt x="10274" y="26421"/>
                      </a:lnTo>
                      <a:lnTo>
                        <a:pt x="10276" y="26418"/>
                      </a:lnTo>
                      <a:lnTo>
                        <a:pt x="10279" y="26417"/>
                      </a:lnTo>
                      <a:lnTo>
                        <a:pt x="10282" y="26415"/>
                      </a:lnTo>
                      <a:lnTo>
                        <a:pt x="10291" y="26414"/>
                      </a:lnTo>
                      <a:lnTo>
                        <a:pt x="10299" y="26414"/>
                      </a:lnTo>
                      <a:lnTo>
                        <a:pt x="10309" y="26415"/>
                      </a:lnTo>
                      <a:lnTo>
                        <a:pt x="10329" y="26419"/>
                      </a:lnTo>
                      <a:lnTo>
                        <a:pt x="10343" y="26424"/>
                      </a:lnTo>
                      <a:lnTo>
                        <a:pt x="10350" y="26425"/>
                      </a:lnTo>
                      <a:lnTo>
                        <a:pt x="10357" y="26425"/>
                      </a:lnTo>
                      <a:lnTo>
                        <a:pt x="10363" y="26424"/>
                      </a:lnTo>
                      <a:lnTo>
                        <a:pt x="10369" y="26421"/>
                      </a:lnTo>
                      <a:lnTo>
                        <a:pt x="10374" y="26419"/>
                      </a:lnTo>
                      <a:lnTo>
                        <a:pt x="10380" y="26416"/>
                      </a:lnTo>
                      <a:lnTo>
                        <a:pt x="10389" y="26407"/>
                      </a:lnTo>
                      <a:lnTo>
                        <a:pt x="10400" y="26399"/>
                      </a:lnTo>
                      <a:lnTo>
                        <a:pt x="10411" y="26390"/>
                      </a:lnTo>
                      <a:lnTo>
                        <a:pt x="10417" y="26386"/>
                      </a:lnTo>
                      <a:lnTo>
                        <a:pt x="10424" y="26381"/>
                      </a:lnTo>
                      <a:lnTo>
                        <a:pt x="10432" y="26378"/>
                      </a:lnTo>
                      <a:lnTo>
                        <a:pt x="10440" y="26376"/>
                      </a:lnTo>
                      <a:lnTo>
                        <a:pt x="10458" y="26373"/>
                      </a:lnTo>
                      <a:lnTo>
                        <a:pt x="10474" y="26370"/>
                      </a:lnTo>
                      <a:lnTo>
                        <a:pt x="10508" y="26366"/>
                      </a:lnTo>
                      <a:lnTo>
                        <a:pt x="10524" y="26364"/>
                      </a:lnTo>
                      <a:lnTo>
                        <a:pt x="10541" y="26362"/>
                      </a:lnTo>
                      <a:lnTo>
                        <a:pt x="10557" y="26357"/>
                      </a:lnTo>
                      <a:lnTo>
                        <a:pt x="10575" y="26351"/>
                      </a:lnTo>
                      <a:lnTo>
                        <a:pt x="10593" y="26340"/>
                      </a:lnTo>
                      <a:lnTo>
                        <a:pt x="10606" y="26331"/>
                      </a:lnTo>
                      <a:lnTo>
                        <a:pt x="10621" y="26324"/>
                      </a:lnTo>
                      <a:lnTo>
                        <a:pt x="10636" y="26317"/>
                      </a:lnTo>
                      <a:lnTo>
                        <a:pt x="10641" y="26315"/>
                      </a:lnTo>
                      <a:lnTo>
                        <a:pt x="10646" y="26315"/>
                      </a:lnTo>
                      <a:lnTo>
                        <a:pt x="10651" y="26316"/>
                      </a:lnTo>
                      <a:lnTo>
                        <a:pt x="10653" y="26318"/>
                      </a:lnTo>
                      <a:lnTo>
                        <a:pt x="10654" y="26323"/>
                      </a:lnTo>
                      <a:lnTo>
                        <a:pt x="10654" y="26329"/>
                      </a:lnTo>
                      <a:lnTo>
                        <a:pt x="10654" y="26331"/>
                      </a:lnTo>
                      <a:lnTo>
                        <a:pt x="10655" y="26335"/>
                      </a:lnTo>
                      <a:lnTo>
                        <a:pt x="10656" y="26337"/>
                      </a:lnTo>
                      <a:lnTo>
                        <a:pt x="10659" y="26340"/>
                      </a:lnTo>
                      <a:lnTo>
                        <a:pt x="10667" y="26343"/>
                      </a:lnTo>
                      <a:lnTo>
                        <a:pt x="10678" y="26348"/>
                      </a:lnTo>
                      <a:lnTo>
                        <a:pt x="10691" y="26350"/>
                      </a:lnTo>
                      <a:lnTo>
                        <a:pt x="10706" y="26353"/>
                      </a:lnTo>
                      <a:lnTo>
                        <a:pt x="10739" y="26359"/>
                      </a:lnTo>
                      <a:lnTo>
                        <a:pt x="10772" y="26363"/>
                      </a:lnTo>
                      <a:lnTo>
                        <a:pt x="10790" y="26366"/>
                      </a:lnTo>
                      <a:lnTo>
                        <a:pt x="10805" y="26369"/>
                      </a:lnTo>
                      <a:lnTo>
                        <a:pt x="10818" y="26373"/>
                      </a:lnTo>
                      <a:lnTo>
                        <a:pt x="10829" y="26378"/>
                      </a:lnTo>
                      <a:lnTo>
                        <a:pt x="10838" y="26382"/>
                      </a:lnTo>
                      <a:lnTo>
                        <a:pt x="10841" y="26386"/>
                      </a:lnTo>
                      <a:lnTo>
                        <a:pt x="10844" y="26389"/>
                      </a:lnTo>
                      <a:lnTo>
                        <a:pt x="10848" y="26399"/>
                      </a:lnTo>
                      <a:lnTo>
                        <a:pt x="10851" y="26408"/>
                      </a:lnTo>
                      <a:lnTo>
                        <a:pt x="10858" y="26427"/>
                      </a:lnTo>
                      <a:lnTo>
                        <a:pt x="10861" y="26436"/>
                      </a:lnTo>
                      <a:lnTo>
                        <a:pt x="10867" y="26443"/>
                      </a:lnTo>
                      <a:lnTo>
                        <a:pt x="10874" y="26450"/>
                      </a:lnTo>
                      <a:lnTo>
                        <a:pt x="10885" y="26456"/>
                      </a:lnTo>
                      <a:lnTo>
                        <a:pt x="10900" y="26463"/>
                      </a:lnTo>
                      <a:lnTo>
                        <a:pt x="10917" y="26468"/>
                      </a:lnTo>
                      <a:lnTo>
                        <a:pt x="10933" y="26474"/>
                      </a:lnTo>
                      <a:lnTo>
                        <a:pt x="10949" y="26477"/>
                      </a:lnTo>
                      <a:lnTo>
                        <a:pt x="10956" y="26478"/>
                      </a:lnTo>
                      <a:lnTo>
                        <a:pt x="10960" y="26478"/>
                      </a:lnTo>
                      <a:lnTo>
                        <a:pt x="10963" y="26477"/>
                      </a:lnTo>
                      <a:lnTo>
                        <a:pt x="10965" y="26476"/>
                      </a:lnTo>
                      <a:lnTo>
                        <a:pt x="10966" y="26474"/>
                      </a:lnTo>
                      <a:lnTo>
                        <a:pt x="10965" y="26471"/>
                      </a:lnTo>
                      <a:lnTo>
                        <a:pt x="10963" y="26466"/>
                      </a:lnTo>
                      <a:lnTo>
                        <a:pt x="10957" y="26453"/>
                      </a:lnTo>
                      <a:lnTo>
                        <a:pt x="10955" y="26448"/>
                      </a:lnTo>
                      <a:lnTo>
                        <a:pt x="10955" y="26445"/>
                      </a:lnTo>
                      <a:lnTo>
                        <a:pt x="10956" y="26444"/>
                      </a:lnTo>
                      <a:lnTo>
                        <a:pt x="10959" y="26441"/>
                      </a:lnTo>
                      <a:lnTo>
                        <a:pt x="10963" y="26440"/>
                      </a:lnTo>
                      <a:lnTo>
                        <a:pt x="10968" y="26440"/>
                      </a:lnTo>
                      <a:lnTo>
                        <a:pt x="10971" y="26440"/>
                      </a:lnTo>
                      <a:lnTo>
                        <a:pt x="10975" y="26440"/>
                      </a:lnTo>
                      <a:lnTo>
                        <a:pt x="10978" y="26440"/>
                      </a:lnTo>
                      <a:lnTo>
                        <a:pt x="10983" y="26437"/>
                      </a:lnTo>
                      <a:lnTo>
                        <a:pt x="10986" y="26431"/>
                      </a:lnTo>
                      <a:lnTo>
                        <a:pt x="10998" y="26407"/>
                      </a:lnTo>
                      <a:lnTo>
                        <a:pt x="11004" y="26397"/>
                      </a:lnTo>
                      <a:lnTo>
                        <a:pt x="11012" y="26385"/>
                      </a:lnTo>
                      <a:lnTo>
                        <a:pt x="11015" y="26381"/>
                      </a:lnTo>
                      <a:lnTo>
                        <a:pt x="11019" y="26378"/>
                      </a:lnTo>
                      <a:lnTo>
                        <a:pt x="11027" y="26375"/>
                      </a:lnTo>
                      <a:lnTo>
                        <a:pt x="11037" y="26372"/>
                      </a:lnTo>
                      <a:lnTo>
                        <a:pt x="11048" y="26372"/>
                      </a:lnTo>
                      <a:lnTo>
                        <a:pt x="11068" y="26372"/>
                      </a:lnTo>
                      <a:lnTo>
                        <a:pt x="11088" y="26372"/>
                      </a:lnTo>
                      <a:lnTo>
                        <a:pt x="11104" y="26372"/>
                      </a:lnTo>
                      <a:lnTo>
                        <a:pt x="11113" y="26372"/>
                      </a:lnTo>
                      <a:lnTo>
                        <a:pt x="11116" y="26373"/>
                      </a:lnTo>
                      <a:lnTo>
                        <a:pt x="11117" y="26374"/>
                      </a:lnTo>
                      <a:lnTo>
                        <a:pt x="11117" y="26375"/>
                      </a:lnTo>
                      <a:lnTo>
                        <a:pt x="11117" y="26376"/>
                      </a:lnTo>
                      <a:lnTo>
                        <a:pt x="11116" y="26380"/>
                      </a:lnTo>
                      <a:lnTo>
                        <a:pt x="11115" y="26385"/>
                      </a:lnTo>
                      <a:lnTo>
                        <a:pt x="11116" y="26387"/>
                      </a:lnTo>
                      <a:lnTo>
                        <a:pt x="11117" y="26389"/>
                      </a:lnTo>
                      <a:lnTo>
                        <a:pt x="11119" y="26392"/>
                      </a:lnTo>
                      <a:lnTo>
                        <a:pt x="11123" y="26395"/>
                      </a:lnTo>
                      <a:lnTo>
                        <a:pt x="11131" y="26402"/>
                      </a:lnTo>
                      <a:lnTo>
                        <a:pt x="11141" y="26411"/>
                      </a:lnTo>
                      <a:lnTo>
                        <a:pt x="11163" y="26431"/>
                      </a:lnTo>
                      <a:lnTo>
                        <a:pt x="11174" y="26441"/>
                      </a:lnTo>
                      <a:lnTo>
                        <a:pt x="11185" y="26449"/>
                      </a:lnTo>
                      <a:lnTo>
                        <a:pt x="11190" y="26451"/>
                      </a:lnTo>
                      <a:lnTo>
                        <a:pt x="11195" y="26453"/>
                      </a:lnTo>
                      <a:lnTo>
                        <a:pt x="11200" y="26454"/>
                      </a:lnTo>
                      <a:lnTo>
                        <a:pt x="11204" y="26453"/>
                      </a:lnTo>
                      <a:lnTo>
                        <a:pt x="11208" y="26453"/>
                      </a:lnTo>
                      <a:lnTo>
                        <a:pt x="11214" y="26453"/>
                      </a:lnTo>
                      <a:lnTo>
                        <a:pt x="11224" y="26455"/>
                      </a:lnTo>
                      <a:lnTo>
                        <a:pt x="11228" y="26455"/>
                      </a:lnTo>
                      <a:lnTo>
                        <a:pt x="11232" y="26454"/>
                      </a:lnTo>
                      <a:lnTo>
                        <a:pt x="11237" y="26452"/>
                      </a:lnTo>
                      <a:lnTo>
                        <a:pt x="11240" y="26446"/>
                      </a:lnTo>
                      <a:lnTo>
                        <a:pt x="11243" y="26436"/>
                      </a:lnTo>
                      <a:lnTo>
                        <a:pt x="11249" y="26424"/>
                      </a:lnTo>
                      <a:lnTo>
                        <a:pt x="11253" y="26418"/>
                      </a:lnTo>
                      <a:lnTo>
                        <a:pt x="11256" y="26414"/>
                      </a:lnTo>
                      <a:lnTo>
                        <a:pt x="11262" y="26411"/>
                      </a:lnTo>
                      <a:lnTo>
                        <a:pt x="11268" y="26408"/>
                      </a:lnTo>
                      <a:lnTo>
                        <a:pt x="11276" y="26408"/>
                      </a:lnTo>
                      <a:lnTo>
                        <a:pt x="11283" y="26410"/>
                      </a:lnTo>
                      <a:lnTo>
                        <a:pt x="11291" y="26413"/>
                      </a:lnTo>
                      <a:lnTo>
                        <a:pt x="11300" y="26416"/>
                      </a:lnTo>
                      <a:lnTo>
                        <a:pt x="11315" y="26427"/>
                      </a:lnTo>
                      <a:lnTo>
                        <a:pt x="11330" y="26439"/>
                      </a:lnTo>
                      <a:lnTo>
                        <a:pt x="11345" y="26449"/>
                      </a:lnTo>
                      <a:lnTo>
                        <a:pt x="11354" y="26453"/>
                      </a:lnTo>
                      <a:lnTo>
                        <a:pt x="11361" y="26456"/>
                      </a:lnTo>
                      <a:lnTo>
                        <a:pt x="11369" y="26458"/>
                      </a:lnTo>
                      <a:lnTo>
                        <a:pt x="11377" y="26458"/>
                      </a:lnTo>
                      <a:lnTo>
                        <a:pt x="11384" y="26456"/>
                      </a:lnTo>
                      <a:lnTo>
                        <a:pt x="11391" y="26453"/>
                      </a:lnTo>
                      <a:lnTo>
                        <a:pt x="11400" y="26445"/>
                      </a:lnTo>
                      <a:lnTo>
                        <a:pt x="11406" y="26439"/>
                      </a:lnTo>
                      <a:lnTo>
                        <a:pt x="11415" y="26428"/>
                      </a:lnTo>
                      <a:lnTo>
                        <a:pt x="11419" y="26424"/>
                      </a:lnTo>
                      <a:lnTo>
                        <a:pt x="11425" y="26420"/>
                      </a:lnTo>
                      <a:lnTo>
                        <a:pt x="11434" y="26417"/>
                      </a:lnTo>
                      <a:lnTo>
                        <a:pt x="11448" y="26415"/>
                      </a:lnTo>
                      <a:lnTo>
                        <a:pt x="11456" y="26415"/>
                      </a:lnTo>
                      <a:lnTo>
                        <a:pt x="11463" y="26416"/>
                      </a:lnTo>
                      <a:lnTo>
                        <a:pt x="11480" y="26419"/>
                      </a:lnTo>
                      <a:lnTo>
                        <a:pt x="11497" y="26426"/>
                      </a:lnTo>
                      <a:lnTo>
                        <a:pt x="11513" y="26432"/>
                      </a:lnTo>
                      <a:lnTo>
                        <a:pt x="11531" y="26438"/>
                      </a:lnTo>
                      <a:lnTo>
                        <a:pt x="11547" y="26443"/>
                      </a:lnTo>
                      <a:lnTo>
                        <a:pt x="11554" y="26444"/>
                      </a:lnTo>
                      <a:lnTo>
                        <a:pt x="11561" y="26444"/>
                      </a:lnTo>
                      <a:lnTo>
                        <a:pt x="11569" y="26444"/>
                      </a:lnTo>
                      <a:lnTo>
                        <a:pt x="11574" y="26442"/>
                      </a:lnTo>
                      <a:lnTo>
                        <a:pt x="11573" y="26440"/>
                      </a:lnTo>
                      <a:lnTo>
                        <a:pt x="11570" y="26433"/>
                      </a:lnTo>
                      <a:lnTo>
                        <a:pt x="11565" y="26425"/>
                      </a:lnTo>
                      <a:lnTo>
                        <a:pt x="11562" y="26415"/>
                      </a:lnTo>
                      <a:lnTo>
                        <a:pt x="11560" y="26407"/>
                      </a:lnTo>
                      <a:lnTo>
                        <a:pt x="11561" y="26404"/>
                      </a:lnTo>
                      <a:lnTo>
                        <a:pt x="11561" y="26402"/>
                      </a:lnTo>
                      <a:lnTo>
                        <a:pt x="11563" y="26401"/>
                      </a:lnTo>
                      <a:lnTo>
                        <a:pt x="11566" y="26401"/>
                      </a:lnTo>
                      <a:lnTo>
                        <a:pt x="11572" y="26403"/>
                      </a:lnTo>
                      <a:lnTo>
                        <a:pt x="11577" y="26406"/>
                      </a:lnTo>
                      <a:lnTo>
                        <a:pt x="11586" y="26412"/>
                      </a:lnTo>
                      <a:lnTo>
                        <a:pt x="11595" y="26416"/>
                      </a:lnTo>
                      <a:lnTo>
                        <a:pt x="11614" y="26423"/>
                      </a:lnTo>
                      <a:lnTo>
                        <a:pt x="11634" y="26428"/>
                      </a:lnTo>
                      <a:lnTo>
                        <a:pt x="11643" y="26431"/>
                      </a:lnTo>
                      <a:lnTo>
                        <a:pt x="11653" y="26434"/>
                      </a:lnTo>
                      <a:lnTo>
                        <a:pt x="11675" y="26444"/>
                      </a:lnTo>
                      <a:lnTo>
                        <a:pt x="11686" y="26448"/>
                      </a:lnTo>
                      <a:lnTo>
                        <a:pt x="11697" y="26452"/>
                      </a:lnTo>
                      <a:lnTo>
                        <a:pt x="11707" y="26454"/>
                      </a:lnTo>
                      <a:lnTo>
                        <a:pt x="11719" y="26455"/>
                      </a:lnTo>
                      <a:lnTo>
                        <a:pt x="11731" y="26455"/>
                      </a:lnTo>
                      <a:lnTo>
                        <a:pt x="11743" y="26453"/>
                      </a:lnTo>
                      <a:lnTo>
                        <a:pt x="11744" y="26452"/>
                      </a:lnTo>
                      <a:lnTo>
                        <a:pt x="11745" y="26451"/>
                      </a:lnTo>
                      <a:lnTo>
                        <a:pt x="11747" y="26446"/>
                      </a:lnTo>
                      <a:lnTo>
                        <a:pt x="11745" y="26440"/>
                      </a:lnTo>
                      <a:lnTo>
                        <a:pt x="11743" y="26431"/>
                      </a:lnTo>
                      <a:lnTo>
                        <a:pt x="11740" y="26415"/>
                      </a:lnTo>
                      <a:lnTo>
                        <a:pt x="11739" y="26408"/>
                      </a:lnTo>
                      <a:lnTo>
                        <a:pt x="11738" y="26402"/>
                      </a:lnTo>
                      <a:lnTo>
                        <a:pt x="11744" y="26374"/>
                      </a:lnTo>
                      <a:lnTo>
                        <a:pt x="11748" y="26355"/>
                      </a:lnTo>
                      <a:lnTo>
                        <a:pt x="11750" y="26337"/>
                      </a:lnTo>
                      <a:lnTo>
                        <a:pt x="11750" y="26328"/>
                      </a:lnTo>
                      <a:lnTo>
                        <a:pt x="11750" y="26319"/>
                      </a:lnTo>
                      <a:lnTo>
                        <a:pt x="11749" y="26311"/>
                      </a:lnTo>
                      <a:lnTo>
                        <a:pt x="11747" y="26302"/>
                      </a:lnTo>
                      <a:lnTo>
                        <a:pt x="11743" y="26296"/>
                      </a:lnTo>
                      <a:lnTo>
                        <a:pt x="11740" y="26289"/>
                      </a:lnTo>
                      <a:lnTo>
                        <a:pt x="11735" y="26284"/>
                      </a:lnTo>
                      <a:lnTo>
                        <a:pt x="11728" y="26278"/>
                      </a:lnTo>
                      <a:lnTo>
                        <a:pt x="11724" y="26277"/>
                      </a:lnTo>
                      <a:lnTo>
                        <a:pt x="11719" y="26277"/>
                      </a:lnTo>
                      <a:lnTo>
                        <a:pt x="11705" y="26277"/>
                      </a:lnTo>
                      <a:lnTo>
                        <a:pt x="11690" y="26277"/>
                      </a:lnTo>
                      <a:lnTo>
                        <a:pt x="11674" y="26278"/>
                      </a:lnTo>
                      <a:lnTo>
                        <a:pt x="11660" y="26277"/>
                      </a:lnTo>
                      <a:lnTo>
                        <a:pt x="11654" y="26275"/>
                      </a:lnTo>
                      <a:lnTo>
                        <a:pt x="11649" y="26273"/>
                      </a:lnTo>
                      <a:lnTo>
                        <a:pt x="11646" y="26271"/>
                      </a:lnTo>
                      <a:lnTo>
                        <a:pt x="11645" y="26266"/>
                      </a:lnTo>
                      <a:lnTo>
                        <a:pt x="11645" y="26261"/>
                      </a:lnTo>
                      <a:lnTo>
                        <a:pt x="11647" y="26254"/>
                      </a:lnTo>
                      <a:lnTo>
                        <a:pt x="11651" y="26249"/>
                      </a:lnTo>
                      <a:lnTo>
                        <a:pt x="11660" y="26240"/>
                      </a:lnTo>
                      <a:lnTo>
                        <a:pt x="11683" y="26222"/>
                      </a:lnTo>
                      <a:lnTo>
                        <a:pt x="11704" y="26204"/>
                      </a:lnTo>
                      <a:lnTo>
                        <a:pt x="11711" y="26198"/>
                      </a:lnTo>
                      <a:lnTo>
                        <a:pt x="11712" y="26197"/>
                      </a:lnTo>
                      <a:lnTo>
                        <a:pt x="11713" y="26195"/>
                      </a:lnTo>
                      <a:lnTo>
                        <a:pt x="11710" y="26189"/>
                      </a:lnTo>
                      <a:lnTo>
                        <a:pt x="11706" y="26184"/>
                      </a:lnTo>
                      <a:lnTo>
                        <a:pt x="11702" y="26178"/>
                      </a:lnTo>
                      <a:lnTo>
                        <a:pt x="11698" y="26174"/>
                      </a:lnTo>
                      <a:lnTo>
                        <a:pt x="11689" y="26168"/>
                      </a:lnTo>
                      <a:lnTo>
                        <a:pt x="11683" y="26160"/>
                      </a:lnTo>
                      <a:lnTo>
                        <a:pt x="11679" y="26157"/>
                      </a:lnTo>
                      <a:lnTo>
                        <a:pt x="11678" y="26152"/>
                      </a:lnTo>
                      <a:lnTo>
                        <a:pt x="11677" y="26148"/>
                      </a:lnTo>
                      <a:lnTo>
                        <a:pt x="11678" y="26143"/>
                      </a:lnTo>
                      <a:lnTo>
                        <a:pt x="11681" y="26137"/>
                      </a:lnTo>
                      <a:lnTo>
                        <a:pt x="11686" y="26130"/>
                      </a:lnTo>
                      <a:lnTo>
                        <a:pt x="11692" y="26122"/>
                      </a:lnTo>
                      <a:lnTo>
                        <a:pt x="11701" y="26112"/>
                      </a:lnTo>
                      <a:lnTo>
                        <a:pt x="11713" y="26100"/>
                      </a:lnTo>
                      <a:lnTo>
                        <a:pt x="11722" y="26091"/>
                      </a:lnTo>
                      <a:lnTo>
                        <a:pt x="11728" y="26083"/>
                      </a:lnTo>
                      <a:lnTo>
                        <a:pt x="11731" y="26074"/>
                      </a:lnTo>
                      <a:lnTo>
                        <a:pt x="11734" y="26066"/>
                      </a:lnTo>
                      <a:lnTo>
                        <a:pt x="11732" y="26056"/>
                      </a:lnTo>
                      <a:lnTo>
                        <a:pt x="11730" y="26043"/>
                      </a:lnTo>
                      <a:lnTo>
                        <a:pt x="11726" y="26028"/>
                      </a:lnTo>
                      <a:lnTo>
                        <a:pt x="11725" y="26019"/>
                      </a:lnTo>
                      <a:lnTo>
                        <a:pt x="11725" y="26009"/>
                      </a:lnTo>
                      <a:lnTo>
                        <a:pt x="11727" y="25999"/>
                      </a:lnTo>
                      <a:lnTo>
                        <a:pt x="11731" y="25991"/>
                      </a:lnTo>
                      <a:lnTo>
                        <a:pt x="11737" y="25981"/>
                      </a:lnTo>
                      <a:lnTo>
                        <a:pt x="11742" y="25973"/>
                      </a:lnTo>
                      <a:lnTo>
                        <a:pt x="11749" y="25966"/>
                      </a:lnTo>
                      <a:lnTo>
                        <a:pt x="11755" y="25960"/>
                      </a:lnTo>
                      <a:lnTo>
                        <a:pt x="11760" y="25958"/>
                      </a:lnTo>
                      <a:lnTo>
                        <a:pt x="11765" y="25957"/>
                      </a:lnTo>
                      <a:lnTo>
                        <a:pt x="11770" y="25957"/>
                      </a:lnTo>
                      <a:lnTo>
                        <a:pt x="11777" y="25957"/>
                      </a:lnTo>
                      <a:lnTo>
                        <a:pt x="11792" y="25959"/>
                      </a:lnTo>
                      <a:lnTo>
                        <a:pt x="11809" y="25964"/>
                      </a:lnTo>
                      <a:lnTo>
                        <a:pt x="11841" y="25974"/>
                      </a:lnTo>
                      <a:lnTo>
                        <a:pt x="11863" y="25982"/>
                      </a:lnTo>
                      <a:lnTo>
                        <a:pt x="11877" y="25986"/>
                      </a:lnTo>
                      <a:lnTo>
                        <a:pt x="11888" y="25991"/>
                      </a:lnTo>
                      <a:lnTo>
                        <a:pt x="11896" y="25995"/>
                      </a:lnTo>
                      <a:lnTo>
                        <a:pt x="11905" y="26000"/>
                      </a:lnTo>
                      <a:lnTo>
                        <a:pt x="11913" y="26007"/>
                      </a:lnTo>
                      <a:lnTo>
                        <a:pt x="11920" y="26013"/>
                      </a:lnTo>
                      <a:lnTo>
                        <a:pt x="11936" y="26030"/>
                      </a:lnTo>
                      <a:lnTo>
                        <a:pt x="11939" y="26031"/>
                      </a:lnTo>
                      <a:lnTo>
                        <a:pt x="11942" y="26032"/>
                      </a:lnTo>
                      <a:lnTo>
                        <a:pt x="11949" y="26030"/>
                      </a:lnTo>
                      <a:lnTo>
                        <a:pt x="11959" y="26026"/>
                      </a:lnTo>
                      <a:lnTo>
                        <a:pt x="11970" y="26022"/>
                      </a:lnTo>
                      <a:lnTo>
                        <a:pt x="11992" y="26011"/>
                      </a:lnTo>
                      <a:lnTo>
                        <a:pt x="12000" y="26008"/>
                      </a:lnTo>
                      <a:lnTo>
                        <a:pt x="12007" y="26006"/>
                      </a:lnTo>
                      <a:lnTo>
                        <a:pt x="12020" y="26007"/>
                      </a:lnTo>
                      <a:lnTo>
                        <a:pt x="12032" y="26008"/>
                      </a:lnTo>
                      <a:lnTo>
                        <a:pt x="12043" y="26012"/>
                      </a:lnTo>
                      <a:lnTo>
                        <a:pt x="12051" y="26017"/>
                      </a:lnTo>
                      <a:lnTo>
                        <a:pt x="12061" y="26022"/>
                      </a:lnTo>
                      <a:lnTo>
                        <a:pt x="12070" y="26029"/>
                      </a:lnTo>
                      <a:lnTo>
                        <a:pt x="12089" y="26042"/>
                      </a:lnTo>
                      <a:lnTo>
                        <a:pt x="12111" y="26057"/>
                      </a:lnTo>
                      <a:lnTo>
                        <a:pt x="12133" y="26072"/>
                      </a:lnTo>
                      <a:lnTo>
                        <a:pt x="12175" y="26106"/>
                      </a:lnTo>
                      <a:lnTo>
                        <a:pt x="12197" y="26122"/>
                      </a:lnTo>
                      <a:lnTo>
                        <a:pt x="12220" y="26137"/>
                      </a:lnTo>
                      <a:lnTo>
                        <a:pt x="12230" y="26144"/>
                      </a:lnTo>
                      <a:lnTo>
                        <a:pt x="12242" y="26150"/>
                      </a:lnTo>
                      <a:lnTo>
                        <a:pt x="12254" y="26156"/>
                      </a:lnTo>
                      <a:lnTo>
                        <a:pt x="12266" y="26160"/>
                      </a:lnTo>
                      <a:lnTo>
                        <a:pt x="12273" y="26161"/>
                      </a:lnTo>
                      <a:lnTo>
                        <a:pt x="12278" y="26161"/>
                      </a:lnTo>
                      <a:lnTo>
                        <a:pt x="12281" y="26161"/>
                      </a:lnTo>
                      <a:lnTo>
                        <a:pt x="12285" y="26159"/>
                      </a:lnTo>
                      <a:lnTo>
                        <a:pt x="12286" y="26156"/>
                      </a:lnTo>
                      <a:lnTo>
                        <a:pt x="12287" y="26151"/>
                      </a:lnTo>
                      <a:lnTo>
                        <a:pt x="12288" y="26142"/>
                      </a:lnTo>
                      <a:lnTo>
                        <a:pt x="12287" y="26131"/>
                      </a:lnTo>
                      <a:lnTo>
                        <a:pt x="12288" y="26119"/>
                      </a:lnTo>
                      <a:lnTo>
                        <a:pt x="12289" y="26114"/>
                      </a:lnTo>
                      <a:lnTo>
                        <a:pt x="12291" y="26109"/>
                      </a:lnTo>
                      <a:lnTo>
                        <a:pt x="12293" y="26106"/>
                      </a:lnTo>
                      <a:lnTo>
                        <a:pt x="12298" y="26102"/>
                      </a:lnTo>
                      <a:lnTo>
                        <a:pt x="12302" y="26100"/>
                      </a:lnTo>
                      <a:lnTo>
                        <a:pt x="12307" y="26099"/>
                      </a:lnTo>
                      <a:lnTo>
                        <a:pt x="12313" y="26099"/>
                      </a:lnTo>
                      <a:lnTo>
                        <a:pt x="12318" y="26099"/>
                      </a:lnTo>
                      <a:lnTo>
                        <a:pt x="12330" y="26104"/>
                      </a:lnTo>
                      <a:lnTo>
                        <a:pt x="12342" y="26110"/>
                      </a:lnTo>
                      <a:lnTo>
                        <a:pt x="12354" y="26117"/>
                      </a:lnTo>
                      <a:lnTo>
                        <a:pt x="12366" y="26124"/>
                      </a:lnTo>
                      <a:lnTo>
                        <a:pt x="12376" y="26131"/>
                      </a:lnTo>
                      <a:lnTo>
                        <a:pt x="12384" y="26136"/>
                      </a:lnTo>
                      <a:lnTo>
                        <a:pt x="12396" y="26143"/>
                      </a:lnTo>
                      <a:lnTo>
                        <a:pt x="12408" y="26150"/>
                      </a:lnTo>
                      <a:lnTo>
                        <a:pt x="12429" y="26162"/>
                      </a:lnTo>
                      <a:lnTo>
                        <a:pt x="12440" y="26168"/>
                      </a:lnTo>
                      <a:lnTo>
                        <a:pt x="12452" y="26172"/>
                      </a:lnTo>
                      <a:lnTo>
                        <a:pt x="12466" y="26174"/>
                      </a:lnTo>
                      <a:lnTo>
                        <a:pt x="12481" y="26175"/>
                      </a:lnTo>
                      <a:lnTo>
                        <a:pt x="12496" y="26175"/>
                      </a:lnTo>
                      <a:lnTo>
                        <a:pt x="12512" y="26173"/>
                      </a:lnTo>
                      <a:lnTo>
                        <a:pt x="12547" y="26170"/>
                      </a:lnTo>
                      <a:lnTo>
                        <a:pt x="12565" y="26169"/>
                      </a:lnTo>
                      <a:lnTo>
                        <a:pt x="12581" y="26170"/>
                      </a:lnTo>
                      <a:lnTo>
                        <a:pt x="12590" y="26171"/>
                      </a:lnTo>
                      <a:lnTo>
                        <a:pt x="12597" y="26172"/>
                      </a:lnTo>
                      <a:lnTo>
                        <a:pt x="12604" y="26175"/>
                      </a:lnTo>
                      <a:lnTo>
                        <a:pt x="12610" y="26178"/>
                      </a:lnTo>
                      <a:lnTo>
                        <a:pt x="12618" y="26183"/>
                      </a:lnTo>
                      <a:lnTo>
                        <a:pt x="12625" y="26189"/>
                      </a:lnTo>
                      <a:lnTo>
                        <a:pt x="12638" y="26202"/>
                      </a:lnTo>
                      <a:lnTo>
                        <a:pt x="12652" y="26216"/>
                      </a:lnTo>
                      <a:lnTo>
                        <a:pt x="12660" y="26223"/>
                      </a:lnTo>
                      <a:lnTo>
                        <a:pt x="12669" y="26229"/>
                      </a:lnTo>
                      <a:lnTo>
                        <a:pt x="12676" y="26234"/>
                      </a:lnTo>
                      <a:lnTo>
                        <a:pt x="12683" y="26238"/>
                      </a:lnTo>
                      <a:lnTo>
                        <a:pt x="12687" y="26244"/>
                      </a:lnTo>
                      <a:lnTo>
                        <a:pt x="12691" y="26248"/>
                      </a:lnTo>
                      <a:lnTo>
                        <a:pt x="12698" y="26258"/>
                      </a:lnTo>
                      <a:lnTo>
                        <a:pt x="12702" y="26267"/>
                      </a:lnTo>
                      <a:lnTo>
                        <a:pt x="12709" y="26289"/>
                      </a:lnTo>
                      <a:lnTo>
                        <a:pt x="12714" y="26301"/>
                      </a:lnTo>
                      <a:lnTo>
                        <a:pt x="12723" y="26313"/>
                      </a:lnTo>
                      <a:lnTo>
                        <a:pt x="12738" y="26330"/>
                      </a:lnTo>
                      <a:lnTo>
                        <a:pt x="12746" y="26338"/>
                      </a:lnTo>
                      <a:lnTo>
                        <a:pt x="12754" y="26346"/>
                      </a:lnTo>
                      <a:lnTo>
                        <a:pt x="12763" y="26352"/>
                      </a:lnTo>
                      <a:lnTo>
                        <a:pt x="12772" y="26359"/>
                      </a:lnTo>
                      <a:lnTo>
                        <a:pt x="12782" y="26363"/>
                      </a:lnTo>
                      <a:lnTo>
                        <a:pt x="12790" y="26367"/>
                      </a:lnTo>
                      <a:lnTo>
                        <a:pt x="12800" y="26370"/>
                      </a:lnTo>
                      <a:lnTo>
                        <a:pt x="12811" y="26372"/>
                      </a:lnTo>
                      <a:lnTo>
                        <a:pt x="12821" y="26373"/>
                      </a:lnTo>
                      <a:lnTo>
                        <a:pt x="12831" y="26373"/>
                      </a:lnTo>
                      <a:lnTo>
                        <a:pt x="12841" y="26370"/>
                      </a:lnTo>
                      <a:lnTo>
                        <a:pt x="12852" y="26367"/>
                      </a:lnTo>
                      <a:lnTo>
                        <a:pt x="12864" y="26363"/>
                      </a:lnTo>
                      <a:lnTo>
                        <a:pt x="12875" y="26356"/>
                      </a:lnTo>
                      <a:lnTo>
                        <a:pt x="12884" y="26352"/>
                      </a:lnTo>
                      <a:lnTo>
                        <a:pt x="12892" y="26349"/>
                      </a:lnTo>
                      <a:lnTo>
                        <a:pt x="12900" y="26347"/>
                      </a:lnTo>
                      <a:lnTo>
                        <a:pt x="12907" y="26346"/>
                      </a:lnTo>
                      <a:lnTo>
                        <a:pt x="12915" y="26346"/>
                      </a:lnTo>
                      <a:lnTo>
                        <a:pt x="12923" y="26346"/>
                      </a:lnTo>
                      <a:lnTo>
                        <a:pt x="12938" y="26348"/>
                      </a:lnTo>
                      <a:lnTo>
                        <a:pt x="12952" y="26350"/>
                      </a:lnTo>
                      <a:lnTo>
                        <a:pt x="12959" y="26351"/>
                      </a:lnTo>
                      <a:lnTo>
                        <a:pt x="12967" y="26351"/>
                      </a:lnTo>
                      <a:lnTo>
                        <a:pt x="12975" y="26350"/>
                      </a:lnTo>
                      <a:lnTo>
                        <a:pt x="12982" y="26348"/>
                      </a:lnTo>
                      <a:lnTo>
                        <a:pt x="12990" y="26344"/>
                      </a:lnTo>
                      <a:lnTo>
                        <a:pt x="12997" y="26340"/>
                      </a:lnTo>
                      <a:lnTo>
                        <a:pt x="13002" y="26338"/>
                      </a:lnTo>
                      <a:lnTo>
                        <a:pt x="13007" y="26336"/>
                      </a:lnTo>
                      <a:lnTo>
                        <a:pt x="13019" y="26332"/>
                      </a:lnTo>
                      <a:lnTo>
                        <a:pt x="13032" y="26331"/>
                      </a:lnTo>
                      <a:lnTo>
                        <a:pt x="13047" y="26331"/>
                      </a:lnTo>
                      <a:lnTo>
                        <a:pt x="13077" y="26331"/>
                      </a:lnTo>
                      <a:lnTo>
                        <a:pt x="13099" y="26334"/>
                      </a:lnTo>
                      <a:lnTo>
                        <a:pt x="13114" y="26336"/>
                      </a:lnTo>
                      <a:lnTo>
                        <a:pt x="13125" y="26338"/>
                      </a:lnTo>
                      <a:lnTo>
                        <a:pt x="13135" y="26342"/>
                      </a:lnTo>
                      <a:lnTo>
                        <a:pt x="13143" y="26347"/>
                      </a:lnTo>
                      <a:lnTo>
                        <a:pt x="13148" y="26353"/>
                      </a:lnTo>
                      <a:lnTo>
                        <a:pt x="13154" y="26362"/>
                      </a:lnTo>
                      <a:lnTo>
                        <a:pt x="13158" y="26372"/>
                      </a:lnTo>
                      <a:lnTo>
                        <a:pt x="13163" y="26382"/>
                      </a:lnTo>
                      <a:lnTo>
                        <a:pt x="13166" y="26387"/>
                      </a:lnTo>
                      <a:lnTo>
                        <a:pt x="13169" y="26391"/>
                      </a:lnTo>
                      <a:lnTo>
                        <a:pt x="13173" y="26393"/>
                      </a:lnTo>
                      <a:lnTo>
                        <a:pt x="13178" y="26397"/>
                      </a:lnTo>
                      <a:lnTo>
                        <a:pt x="13189" y="26401"/>
                      </a:lnTo>
                      <a:lnTo>
                        <a:pt x="13202" y="26404"/>
                      </a:lnTo>
                      <a:lnTo>
                        <a:pt x="13216" y="26407"/>
                      </a:lnTo>
                      <a:lnTo>
                        <a:pt x="13229" y="26411"/>
                      </a:lnTo>
                      <a:lnTo>
                        <a:pt x="13239" y="26416"/>
                      </a:lnTo>
                      <a:lnTo>
                        <a:pt x="13244" y="26418"/>
                      </a:lnTo>
                      <a:lnTo>
                        <a:pt x="13247" y="26423"/>
                      </a:lnTo>
                      <a:lnTo>
                        <a:pt x="13251" y="26429"/>
                      </a:lnTo>
                      <a:lnTo>
                        <a:pt x="13255" y="26438"/>
                      </a:lnTo>
                      <a:lnTo>
                        <a:pt x="13257" y="26448"/>
                      </a:lnTo>
                      <a:lnTo>
                        <a:pt x="13258" y="26457"/>
                      </a:lnTo>
                      <a:lnTo>
                        <a:pt x="13261" y="26478"/>
                      </a:lnTo>
                      <a:lnTo>
                        <a:pt x="13263" y="26487"/>
                      </a:lnTo>
                      <a:lnTo>
                        <a:pt x="13268" y="26495"/>
                      </a:lnTo>
                      <a:lnTo>
                        <a:pt x="13273" y="26504"/>
                      </a:lnTo>
                      <a:lnTo>
                        <a:pt x="13282" y="26512"/>
                      </a:lnTo>
                      <a:lnTo>
                        <a:pt x="13300" y="26528"/>
                      </a:lnTo>
                      <a:lnTo>
                        <a:pt x="13310" y="26535"/>
                      </a:lnTo>
                      <a:lnTo>
                        <a:pt x="13317" y="26543"/>
                      </a:lnTo>
                      <a:lnTo>
                        <a:pt x="13324" y="26552"/>
                      </a:lnTo>
                      <a:lnTo>
                        <a:pt x="13326" y="26556"/>
                      </a:lnTo>
                      <a:lnTo>
                        <a:pt x="13327" y="26560"/>
                      </a:lnTo>
                      <a:lnTo>
                        <a:pt x="13334" y="26586"/>
                      </a:lnTo>
                      <a:lnTo>
                        <a:pt x="13339" y="26606"/>
                      </a:lnTo>
                      <a:lnTo>
                        <a:pt x="13347" y="26627"/>
                      </a:lnTo>
                      <a:lnTo>
                        <a:pt x="13354" y="26646"/>
                      </a:lnTo>
                      <a:lnTo>
                        <a:pt x="13362" y="26662"/>
                      </a:lnTo>
                      <a:lnTo>
                        <a:pt x="13365" y="26669"/>
                      </a:lnTo>
                      <a:lnTo>
                        <a:pt x="13370" y="26674"/>
                      </a:lnTo>
                      <a:lnTo>
                        <a:pt x="13373" y="26678"/>
                      </a:lnTo>
                      <a:lnTo>
                        <a:pt x="13376" y="26679"/>
                      </a:lnTo>
                      <a:lnTo>
                        <a:pt x="13396" y="26680"/>
                      </a:lnTo>
                      <a:lnTo>
                        <a:pt x="13410" y="26680"/>
                      </a:lnTo>
                      <a:lnTo>
                        <a:pt x="13425" y="26679"/>
                      </a:lnTo>
                      <a:lnTo>
                        <a:pt x="13432" y="26676"/>
                      </a:lnTo>
                      <a:lnTo>
                        <a:pt x="13439" y="26675"/>
                      </a:lnTo>
                      <a:lnTo>
                        <a:pt x="13446" y="26672"/>
                      </a:lnTo>
                      <a:lnTo>
                        <a:pt x="13450" y="26669"/>
                      </a:lnTo>
                      <a:lnTo>
                        <a:pt x="13454" y="26663"/>
                      </a:lnTo>
                      <a:lnTo>
                        <a:pt x="13456" y="26658"/>
                      </a:lnTo>
                      <a:lnTo>
                        <a:pt x="13457" y="26652"/>
                      </a:lnTo>
                      <a:lnTo>
                        <a:pt x="13456" y="26644"/>
                      </a:lnTo>
                      <a:lnTo>
                        <a:pt x="13455" y="26635"/>
                      </a:lnTo>
                      <a:lnTo>
                        <a:pt x="13454" y="26627"/>
                      </a:lnTo>
                      <a:lnTo>
                        <a:pt x="13455" y="26617"/>
                      </a:lnTo>
                      <a:lnTo>
                        <a:pt x="13456" y="26607"/>
                      </a:lnTo>
                      <a:lnTo>
                        <a:pt x="13460" y="26588"/>
                      </a:lnTo>
                      <a:lnTo>
                        <a:pt x="13464" y="26571"/>
                      </a:lnTo>
                      <a:lnTo>
                        <a:pt x="13465" y="26568"/>
                      </a:lnTo>
                      <a:lnTo>
                        <a:pt x="13467" y="26566"/>
                      </a:lnTo>
                      <a:lnTo>
                        <a:pt x="13473" y="26561"/>
                      </a:lnTo>
                      <a:lnTo>
                        <a:pt x="13479" y="26560"/>
                      </a:lnTo>
                      <a:lnTo>
                        <a:pt x="13486" y="26559"/>
                      </a:lnTo>
                      <a:lnTo>
                        <a:pt x="13501" y="26560"/>
                      </a:lnTo>
                      <a:lnTo>
                        <a:pt x="13508" y="26561"/>
                      </a:lnTo>
                      <a:lnTo>
                        <a:pt x="13516" y="26560"/>
                      </a:lnTo>
                      <a:lnTo>
                        <a:pt x="13533" y="26558"/>
                      </a:lnTo>
                      <a:lnTo>
                        <a:pt x="13551" y="26557"/>
                      </a:lnTo>
                      <a:lnTo>
                        <a:pt x="13568" y="26557"/>
                      </a:lnTo>
                      <a:lnTo>
                        <a:pt x="13584" y="26559"/>
                      </a:lnTo>
                      <a:lnTo>
                        <a:pt x="13601" y="26564"/>
                      </a:lnTo>
                      <a:lnTo>
                        <a:pt x="13616" y="26569"/>
                      </a:lnTo>
                      <a:lnTo>
                        <a:pt x="13622" y="26573"/>
                      </a:lnTo>
                      <a:lnTo>
                        <a:pt x="13630" y="26578"/>
                      </a:lnTo>
                      <a:lnTo>
                        <a:pt x="13636" y="26583"/>
                      </a:lnTo>
                      <a:lnTo>
                        <a:pt x="13644" y="26590"/>
                      </a:lnTo>
                      <a:lnTo>
                        <a:pt x="13651" y="26596"/>
                      </a:lnTo>
                      <a:lnTo>
                        <a:pt x="13658" y="26603"/>
                      </a:lnTo>
                      <a:lnTo>
                        <a:pt x="13667" y="26607"/>
                      </a:lnTo>
                      <a:lnTo>
                        <a:pt x="13676" y="26611"/>
                      </a:lnTo>
                      <a:lnTo>
                        <a:pt x="13693" y="26618"/>
                      </a:lnTo>
                      <a:lnTo>
                        <a:pt x="13711" y="26623"/>
                      </a:lnTo>
                      <a:lnTo>
                        <a:pt x="13731" y="26628"/>
                      </a:lnTo>
                      <a:lnTo>
                        <a:pt x="13751" y="26631"/>
                      </a:lnTo>
                      <a:lnTo>
                        <a:pt x="13771" y="26635"/>
                      </a:lnTo>
                      <a:lnTo>
                        <a:pt x="13791" y="26640"/>
                      </a:lnTo>
                      <a:lnTo>
                        <a:pt x="13797" y="26641"/>
                      </a:lnTo>
                      <a:lnTo>
                        <a:pt x="13804" y="26641"/>
                      </a:lnTo>
                      <a:lnTo>
                        <a:pt x="13820" y="26640"/>
                      </a:lnTo>
                      <a:lnTo>
                        <a:pt x="13855" y="26635"/>
                      </a:lnTo>
                      <a:lnTo>
                        <a:pt x="13871" y="26632"/>
                      </a:lnTo>
                      <a:lnTo>
                        <a:pt x="13886" y="26632"/>
                      </a:lnTo>
                      <a:lnTo>
                        <a:pt x="13892" y="26633"/>
                      </a:lnTo>
                      <a:lnTo>
                        <a:pt x="13898" y="26634"/>
                      </a:lnTo>
                      <a:lnTo>
                        <a:pt x="13902" y="26636"/>
                      </a:lnTo>
                      <a:lnTo>
                        <a:pt x="13904" y="26641"/>
                      </a:lnTo>
                      <a:lnTo>
                        <a:pt x="13910" y="26648"/>
                      </a:lnTo>
                      <a:lnTo>
                        <a:pt x="13915" y="26655"/>
                      </a:lnTo>
                      <a:lnTo>
                        <a:pt x="13920" y="26659"/>
                      </a:lnTo>
                      <a:lnTo>
                        <a:pt x="13925" y="26661"/>
                      </a:lnTo>
                      <a:lnTo>
                        <a:pt x="13930" y="26661"/>
                      </a:lnTo>
                      <a:lnTo>
                        <a:pt x="13937" y="26660"/>
                      </a:lnTo>
                      <a:lnTo>
                        <a:pt x="13943" y="26658"/>
                      </a:lnTo>
                      <a:lnTo>
                        <a:pt x="13952" y="26655"/>
                      </a:lnTo>
                      <a:lnTo>
                        <a:pt x="13958" y="26654"/>
                      </a:lnTo>
                      <a:lnTo>
                        <a:pt x="13966" y="26654"/>
                      </a:lnTo>
                      <a:lnTo>
                        <a:pt x="13978" y="26655"/>
                      </a:lnTo>
                      <a:lnTo>
                        <a:pt x="13990" y="26657"/>
                      </a:lnTo>
                      <a:lnTo>
                        <a:pt x="14001" y="26660"/>
                      </a:lnTo>
                      <a:lnTo>
                        <a:pt x="14011" y="26663"/>
                      </a:lnTo>
                      <a:lnTo>
                        <a:pt x="14015" y="26666"/>
                      </a:lnTo>
                      <a:lnTo>
                        <a:pt x="14017" y="26669"/>
                      </a:lnTo>
                      <a:lnTo>
                        <a:pt x="14019" y="26671"/>
                      </a:lnTo>
                      <a:lnTo>
                        <a:pt x="14021" y="26674"/>
                      </a:lnTo>
                      <a:lnTo>
                        <a:pt x="14019" y="26679"/>
                      </a:lnTo>
                      <a:lnTo>
                        <a:pt x="14018" y="26684"/>
                      </a:lnTo>
                      <a:lnTo>
                        <a:pt x="14015" y="26695"/>
                      </a:lnTo>
                      <a:lnTo>
                        <a:pt x="14005" y="26716"/>
                      </a:lnTo>
                      <a:lnTo>
                        <a:pt x="14001" y="26726"/>
                      </a:lnTo>
                      <a:lnTo>
                        <a:pt x="13998" y="26737"/>
                      </a:lnTo>
                      <a:lnTo>
                        <a:pt x="13997" y="26743"/>
                      </a:lnTo>
                      <a:lnTo>
                        <a:pt x="13997" y="26749"/>
                      </a:lnTo>
                      <a:lnTo>
                        <a:pt x="13998" y="26755"/>
                      </a:lnTo>
                      <a:lnTo>
                        <a:pt x="13999" y="26761"/>
                      </a:lnTo>
                      <a:lnTo>
                        <a:pt x="14001" y="26763"/>
                      </a:lnTo>
                      <a:lnTo>
                        <a:pt x="14003" y="26765"/>
                      </a:lnTo>
                      <a:lnTo>
                        <a:pt x="14005" y="26767"/>
                      </a:lnTo>
                      <a:lnTo>
                        <a:pt x="14009" y="26768"/>
                      </a:lnTo>
                      <a:lnTo>
                        <a:pt x="14017" y="26768"/>
                      </a:lnTo>
                      <a:lnTo>
                        <a:pt x="14026" y="26767"/>
                      </a:lnTo>
                      <a:lnTo>
                        <a:pt x="14044" y="26762"/>
                      </a:lnTo>
                      <a:lnTo>
                        <a:pt x="14052" y="26761"/>
                      </a:lnTo>
                      <a:lnTo>
                        <a:pt x="14058" y="26761"/>
                      </a:lnTo>
                      <a:lnTo>
                        <a:pt x="14067" y="26762"/>
                      </a:lnTo>
                      <a:lnTo>
                        <a:pt x="14077" y="26765"/>
                      </a:lnTo>
                      <a:lnTo>
                        <a:pt x="14087" y="26769"/>
                      </a:lnTo>
                      <a:lnTo>
                        <a:pt x="14095" y="26773"/>
                      </a:lnTo>
                      <a:lnTo>
                        <a:pt x="14113" y="26784"/>
                      </a:lnTo>
                      <a:lnTo>
                        <a:pt x="14129" y="26796"/>
                      </a:lnTo>
                      <a:lnTo>
                        <a:pt x="14118" y="26806"/>
                      </a:lnTo>
                      <a:lnTo>
                        <a:pt x="14106" y="26813"/>
                      </a:lnTo>
                      <a:lnTo>
                        <a:pt x="14094" y="26820"/>
                      </a:lnTo>
                      <a:lnTo>
                        <a:pt x="14082" y="26826"/>
                      </a:lnTo>
                      <a:lnTo>
                        <a:pt x="14057" y="26839"/>
                      </a:lnTo>
                      <a:lnTo>
                        <a:pt x="14045" y="26847"/>
                      </a:lnTo>
                      <a:lnTo>
                        <a:pt x="14035" y="26856"/>
                      </a:lnTo>
                      <a:lnTo>
                        <a:pt x="14031" y="26859"/>
                      </a:lnTo>
                      <a:lnTo>
                        <a:pt x="14029" y="26862"/>
                      </a:lnTo>
                      <a:lnTo>
                        <a:pt x="14027" y="26865"/>
                      </a:lnTo>
                      <a:lnTo>
                        <a:pt x="14027" y="26870"/>
                      </a:lnTo>
                      <a:lnTo>
                        <a:pt x="14026" y="26877"/>
                      </a:lnTo>
                      <a:lnTo>
                        <a:pt x="14027" y="26887"/>
                      </a:lnTo>
                      <a:lnTo>
                        <a:pt x="14027" y="26896"/>
                      </a:lnTo>
                      <a:lnTo>
                        <a:pt x="14025" y="26905"/>
                      </a:lnTo>
                      <a:lnTo>
                        <a:pt x="14023" y="26910"/>
                      </a:lnTo>
                      <a:lnTo>
                        <a:pt x="14021" y="26915"/>
                      </a:lnTo>
                      <a:lnTo>
                        <a:pt x="14016" y="26920"/>
                      </a:lnTo>
                      <a:lnTo>
                        <a:pt x="14012" y="26925"/>
                      </a:lnTo>
                      <a:lnTo>
                        <a:pt x="14005" y="26930"/>
                      </a:lnTo>
                      <a:lnTo>
                        <a:pt x="14000" y="26936"/>
                      </a:lnTo>
                      <a:lnTo>
                        <a:pt x="13996" y="26941"/>
                      </a:lnTo>
                      <a:lnTo>
                        <a:pt x="13992" y="26947"/>
                      </a:lnTo>
                      <a:lnTo>
                        <a:pt x="13990" y="26953"/>
                      </a:lnTo>
                      <a:lnTo>
                        <a:pt x="13988" y="26959"/>
                      </a:lnTo>
                      <a:lnTo>
                        <a:pt x="13987" y="26964"/>
                      </a:lnTo>
                      <a:lnTo>
                        <a:pt x="13987" y="26969"/>
                      </a:lnTo>
                      <a:lnTo>
                        <a:pt x="13987" y="26974"/>
                      </a:lnTo>
                      <a:lnTo>
                        <a:pt x="13988" y="26979"/>
                      </a:lnTo>
                      <a:lnTo>
                        <a:pt x="13992" y="26989"/>
                      </a:lnTo>
                      <a:lnTo>
                        <a:pt x="13998" y="26998"/>
                      </a:lnTo>
                      <a:lnTo>
                        <a:pt x="14006" y="27006"/>
                      </a:lnTo>
                      <a:lnTo>
                        <a:pt x="14015" y="27014"/>
                      </a:lnTo>
                      <a:lnTo>
                        <a:pt x="14026" y="27022"/>
                      </a:lnTo>
                      <a:lnTo>
                        <a:pt x="14038" y="27027"/>
                      </a:lnTo>
                      <a:lnTo>
                        <a:pt x="14050" y="27031"/>
                      </a:lnTo>
                      <a:lnTo>
                        <a:pt x="14063" y="27035"/>
                      </a:lnTo>
                      <a:lnTo>
                        <a:pt x="14075" y="27037"/>
                      </a:lnTo>
                      <a:lnTo>
                        <a:pt x="14087" y="27038"/>
                      </a:lnTo>
                      <a:lnTo>
                        <a:pt x="14098" y="27038"/>
                      </a:lnTo>
                      <a:lnTo>
                        <a:pt x="14113" y="27036"/>
                      </a:lnTo>
                      <a:lnTo>
                        <a:pt x="14128" y="27036"/>
                      </a:lnTo>
                      <a:lnTo>
                        <a:pt x="14141" y="27036"/>
                      </a:lnTo>
                      <a:lnTo>
                        <a:pt x="14154" y="27037"/>
                      </a:lnTo>
                      <a:lnTo>
                        <a:pt x="14166" y="27039"/>
                      </a:lnTo>
                      <a:lnTo>
                        <a:pt x="14178" y="27041"/>
                      </a:lnTo>
                      <a:lnTo>
                        <a:pt x="14201" y="27048"/>
                      </a:lnTo>
                      <a:lnTo>
                        <a:pt x="14222" y="27057"/>
                      </a:lnTo>
                      <a:lnTo>
                        <a:pt x="14245" y="27067"/>
                      </a:lnTo>
                      <a:lnTo>
                        <a:pt x="14294" y="27091"/>
                      </a:lnTo>
                      <a:lnTo>
                        <a:pt x="14312" y="27099"/>
                      </a:lnTo>
                      <a:lnTo>
                        <a:pt x="14332" y="27103"/>
                      </a:lnTo>
                      <a:lnTo>
                        <a:pt x="14351" y="27106"/>
                      </a:lnTo>
                      <a:lnTo>
                        <a:pt x="14371" y="27108"/>
                      </a:lnTo>
                      <a:lnTo>
                        <a:pt x="14409" y="27112"/>
                      </a:lnTo>
                      <a:lnTo>
                        <a:pt x="14428" y="27113"/>
                      </a:lnTo>
                      <a:lnTo>
                        <a:pt x="14447" y="27115"/>
                      </a:lnTo>
                      <a:lnTo>
                        <a:pt x="14454" y="27115"/>
                      </a:lnTo>
                      <a:lnTo>
                        <a:pt x="14462" y="27113"/>
                      </a:lnTo>
                      <a:lnTo>
                        <a:pt x="14469" y="27109"/>
                      </a:lnTo>
                      <a:lnTo>
                        <a:pt x="14476" y="27105"/>
                      </a:lnTo>
                      <a:lnTo>
                        <a:pt x="14490" y="27094"/>
                      </a:lnTo>
                      <a:lnTo>
                        <a:pt x="14505" y="27082"/>
                      </a:lnTo>
                      <a:lnTo>
                        <a:pt x="14513" y="27077"/>
                      </a:lnTo>
                      <a:lnTo>
                        <a:pt x="14521" y="27071"/>
                      </a:lnTo>
                      <a:lnTo>
                        <a:pt x="14529" y="27067"/>
                      </a:lnTo>
                      <a:lnTo>
                        <a:pt x="14538" y="27064"/>
                      </a:lnTo>
                      <a:lnTo>
                        <a:pt x="14547" y="27062"/>
                      </a:lnTo>
                      <a:lnTo>
                        <a:pt x="14556" y="27062"/>
                      </a:lnTo>
                      <a:lnTo>
                        <a:pt x="14566" y="27063"/>
                      </a:lnTo>
                      <a:lnTo>
                        <a:pt x="14577" y="27067"/>
                      </a:lnTo>
                      <a:lnTo>
                        <a:pt x="14581" y="27070"/>
                      </a:lnTo>
                      <a:lnTo>
                        <a:pt x="14584" y="27075"/>
                      </a:lnTo>
                      <a:lnTo>
                        <a:pt x="14585" y="27079"/>
                      </a:lnTo>
                      <a:lnTo>
                        <a:pt x="14584" y="27084"/>
                      </a:lnTo>
                      <a:lnTo>
                        <a:pt x="14581" y="27090"/>
                      </a:lnTo>
                      <a:lnTo>
                        <a:pt x="14578" y="27095"/>
                      </a:lnTo>
                      <a:lnTo>
                        <a:pt x="14568" y="27108"/>
                      </a:lnTo>
                      <a:lnTo>
                        <a:pt x="14558" y="27119"/>
                      </a:lnTo>
                      <a:lnTo>
                        <a:pt x="14546" y="27129"/>
                      </a:lnTo>
                      <a:lnTo>
                        <a:pt x="14536" y="27137"/>
                      </a:lnTo>
                      <a:lnTo>
                        <a:pt x="14528" y="27141"/>
                      </a:lnTo>
                      <a:lnTo>
                        <a:pt x="14520" y="27144"/>
                      </a:lnTo>
                      <a:lnTo>
                        <a:pt x="14507" y="27146"/>
                      </a:lnTo>
                      <a:lnTo>
                        <a:pt x="14491" y="27151"/>
                      </a:lnTo>
                      <a:lnTo>
                        <a:pt x="14476" y="27155"/>
                      </a:lnTo>
                      <a:lnTo>
                        <a:pt x="14462" y="27162"/>
                      </a:lnTo>
                      <a:lnTo>
                        <a:pt x="14457" y="27165"/>
                      </a:lnTo>
                      <a:lnTo>
                        <a:pt x="14451" y="27169"/>
                      </a:lnTo>
                      <a:lnTo>
                        <a:pt x="14448" y="27173"/>
                      </a:lnTo>
                      <a:lnTo>
                        <a:pt x="14446" y="27178"/>
                      </a:lnTo>
                      <a:lnTo>
                        <a:pt x="14446" y="27183"/>
                      </a:lnTo>
                      <a:lnTo>
                        <a:pt x="14448" y="27190"/>
                      </a:lnTo>
                      <a:lnTo>
                        <a:pt x="14451" y="27197"/>
                      </a:lnTo>
                      <a:lnTo>
                        <a:pt x="14456" y="27204"/>
                      </a:lnTo>
                      <a:lnTo>
                        <a:pt x="14461" y="27209"/>
                      </a:lnTo>
                      <a:lnTo>
                        <a:pt x="14465" y="27215"/>
                      </a:lnTo>
                      <a:lnTo>
                        <a:pt x="14475" y="27222"/>
                      </a:lnTo>
                      <a:lnTo>
                        <a:pt x="14484" y="27230"/>
                      </a:lnTo>
                      <a:lnTo>
                        <a:pt x="14491" y="27239"/>
                      </a:lnTo>
                      <a:lnTo>
                        <a:pt x="14495" y="27243"/>
                      </a:lnTo>
                      <a:lnTo>
                        <a:pt x="14497" y="27248"/>
                      </a:lnTo>
                      <a:lnTo>
                        <a:pt x="14499" y="27255"/>
                      </a:lnTo>
                      <a:lnTo>
                        <a:pt x="14499" y="27262"/>
                      </a:lnTo>
                      <a:lnTo>
                        <a:pt x="14499" y="27271"/>
                      </a:lnTo>
                      <a:lnTo>
                        <a:pt x="14498" y="27282"/>
                      </a:lnTo>
                      <a:lnTo>
                        <a:pt x="14495" y="27304"/>
                      </a:lnTo>
                      <a:lnTo>
                        <a:pt x="14495" y="27311"/>
                      </a:lnTo>
                      <a:lnTo>
                        <a:pt x="14496" y="27319"/>
                      </a:lnTo>
                      <a:lnTo>
                        <a:pt x="14498" y="27325"/>
                      </a:lnTo>
                      <a:lnTo>
                        <a:pt x="14501" y="27332"/>
                      </a:lnTo>
                      <a:lnTo>
                        <a:pt x="14511" y="27349"/>
                      </a:lnTo>
                      <a:lnTo>
                        <a:pt x="14527" y="27363"/>
                      </a:lnTo>
                      <a:lnTo>
                        <a:pt x="14545" y="27380"/>
                      </a:lnTo>
                      <a:lnTo>
                        <a:pt x="14563" y="27397"/>
                      </a:lnTo>
                      <a:lnTo>
                        <a:pt x="14581" y="27415"/>
                      </a:lnTo>
                      <a:lnTo>
                        <a:pt x="14596" y="27433"/>
                      </a:lnTo>
                      <a:lnTo>
                        <a:pt x="14601" y="27440"/>
                      </a:lnTo>
                      <a:lnTo>
                        <a:pt x="14603" y="27447"/>
                      </a:lnTo>
                      <a:lnTo>
                        <a:pt x="14604" y="27451"/>
                      </a:lnTo>
                      <a:lnTo>
                        <a:pt x="14605" y="27450"/>
                      </a:lnTo>
                      <a:lnTo>
                        <a:pt x="14610" y="27443"/>
                      </a:lnTo>
                      <a:lnTo>
                        <a:pt x="14614" y="27435"/>
                      </a:lnTo>
                      <a:lnTo>
                        <a:pt x="14616" y="27431"/>
                      </a:lnTo>
                      <a:lnTo>
                        <a:pt x="14618" y="27428"/>
                      </a:lnTo>
                      <a:lnTo>
                        <a:pt x="14626" y="27424"/>
                      </a:lnTo>
                      <a:lnTo>
                        <a:pt x="14635" y="27420"/>
                      </a:lnTo>
                      <a:lnTo>
                        <a:pt x="14643" y="27418"/>
                      </a:lnTo>
                      <a:lnTo>
                        <a:pt x="14653" y="27417"/>
                      </a:lnTo>
                      <a:lnTo>
                        <a:pt x="14671" y="27417"/>
                      </a:lnTo>
                      <a:lnTo>
                        <a:pt x="14690" y="27418"/>
                      </a:lnTo>
                      <a:lnTo>
                        <a:pt x="14694" y="27417"/>
                      </a:lnTo>
                      <a:lnTo>
                        <a:pt x="14701" y="27415"/>
                      </a:lnTo>
                      <a:lnTo>
                        <a:pt x="14718" y="27410"/>
                      </a:lnTo>
                      <a:lnTo>
                        <a:pt x="14733" y="27405"/>
                      </a:lnTo>
                      <a:lnTo>
                        <a:pt x="14740" y="27401"/>
                      </a:lnTo>
                      <a:lnTo>
                        <a:pt x="14748" y="27405"/>
                      </a:lnTo>
                      <a:lnTo>
                        <a:pt x="14756" y="27408"/>
                      </a:lnTo>
                      <a:lnTo>
                        <a:pt x="14764" y="27409"/>
                      </a:lnTo>
                      <a:lnTo>
                        <a:pt x="14769" y="27409"/>
                      </a:lnTo>
                      <a:lnTo>
                        <a:pt x="14773" y="27408"/>
                      </a:lnTo>
                      <a:lnTo>
                        <a:pt x="14776" y="27406"/>
                      </a:lnTo>
                      <a:lnTo>
                        <a:pt x="14777" y="27404"/>
                      </a:lnTo>
                      <a:lnTo>
                        <a:pt x="14778" y="27397"/>
                      </a:lnTo>
                      <a:lnTo>
                        <a:pt x="14777" y="27387"/>
                      </a:lnTo>
                      <a:lnTo>
                        <a:pt x="14777" y="27383"/>
                      </a:lnTo>
                      <a:lnTo>
                        <a:pt x="14777" y="27379"/>
                      </a:lnTo>
                      <a:lnTo>
                        <a:pt x="14777" y="27374"/>
                      </a:lnTo>
                      <a:lnTo>
                        <a:pt x="14778" y="27371"/>
                      </a:lnTo>
                      <a:lnTo>
                        <a:pt x="14782" y="27366"/>
                      </a:lnTo>
                      <a:lnTo>
                        <a:pt x="14788" y="27360"/>
                      </a:lnTo>
                      <a:lnTo>
                        <a:pt x="14795" y="27357"/>
                      </a:lnTo>
                      <a:lnTo>
                        <a:pt x="14804" y="27354"/>
                      </a:lnTo>
                      <a:lnTo>
                        <a:pt x="14821" y="27348"/>
                      </a:lnTo>
                      <a:lnTo>
                        <a:pt x="14831" y="27345"/>
                      </a:lnTo>
                      <a:lnTo>
                        <a:pt x="14839" y="27342"/>
                      </a:lnTo>
                      <a:lnTo>
                        <a:pt x="14846" y="27337"/>
                      </a:lnTo>
                      <a:lnTo>
                        <a:pt x="14853" y="27333"/>
                      </a:lnTo>
                      <a:lnTo>
                        <a:pt x="14857" y="27326"/>
                      </a:lnTo>
                      <a:lnTo>
                        <a:pt x="14858" y="27322"/>
                      </a:lnTo>
                      <a:lnTo>
                        <a:pt x="14859" y="27318"/>
                      </a:lnTo>
                      <a:lnTo>
                        <a:pt x="14860" y="27313"/>
                      </a:lnTo>
                      <a:lnTo>
                        <a:pt x="14859" y="27308"/>
                      </a:lnTo>
                      <a:lnTo>
                        <a:pt x="14856" y="27296"/>
                      </a:lnTo>
                      <a:lnTo>
                        <a:pt x="14854" y="27285"/>
                      </a:lnTo>
                      <a:lnTo>
                        <a:pt x="14854" y="27275"/>
                      </a:lnTo>
                      <a:lnTo>
                        <a:pt x="14855" y="27267"/>
                      </a:lnTo>
                      <a:lnTo>
                        <a:pt x="14859" y="27258"/>
                      </a:lnTo>
                      <a:lnTo>
                        <a:pt x="14863" y="27251"/>
                      </a:lnTo>
                      <a:lnTo>
                        <a:pt x="14871" y="27244"/>
                      </a:lnTo>
                      <a:lnTo>
                        <a:pt x="14879" y="27237"/>
                      </a:lnTo>
                      <a:lnTo>
                        <a:pt x="14887" y="27232"/>
                      </a:lnTo>
                      <a:lnTo>
                        <a:pt x="14897" y="27228"/>
                      </a:lnTo>
                      <a:lnTo>
                        <a:pt x="14907" y="27224"/>
                      </a:lnTo>
                      <a:lnTo>
                        <a:pt x="14918" y="27221"/>
                      </a:lnTo>
                      <a:lnTo>
                        <a:pt x="14929" y="27220"/>
                      </a:lnTo>
                      <a:lnTo>
                        <a:pt x="14941" y="27219"/>
                      </a:lnTo>
                      <a:lnTo>
                        <a:pt x="14950" y="27219"/>
                      </a:lnTo>
                      <a:lnTo>
                        <a:pt x="14961" y="27219"/>
                      </a:lnTo>
                      <a:lnTo>
                        <a:pt x="14971" y="27221"/>
                      </a:lnTo>
                      <a:lnTo>
                        <a:pt x="14978" y="27224"/>
                      </a:lnTo>
                      <a:lnTo>
                        <a:pt x="14986" y="27229"/>
                      </a:lnTo>
                      <a:lnTo>
                        <a:pt x="14999" y="27237"/>
                      </a:lnTo>
                      <a:lnTo>
                        <a:pt x="15006" y="27241"/>
                      </a:lnTo>
                      <a:lnTo>
                        <a:pt x="15013" y="27244"/>
                      </a:lnTo>
                      <a:lnTo>
                        <a:pt x="15022" y="27245"/>
                      </a:lnTo>
                      <a:lnTo>
                        <a:pt x="15033" y="27244"/>
                      </a:lnTo>
                      <a:lnTo>
                        <a:pt x="15037" y="27243"/>
                      </a:lnTo>
                      <a:lnTo>
                        <a:pt x="15041" y="27242"/>
                      </a:lnTo>
                      <a:lnTo>
                        <a:pt x="15049" y="27236"/>
                      </a:lnTo>
                      <a:lnTo>
                        <a:pt x="15056" y="27230"/>
                      </a:lnTo>
                      <a:lnTo>
                        <a:pt x="15062" y="27223"/>
                      </a:lnTo>
                      <a:lnTo>
                        <a:pt x="15067" y="27216"/>
                      </a:lnTo>
                      <a:lnTo>
                        <a:pt x="15074" y="27208"/>
                      </a:lnTo>
                      <a:lnTo>
                        <a:pt x="15080" y="27202"/>
                      </a:lnTo>
                      <a:lnTo>
                        <a:pt x="15089" y="27197"/>
                      </a:lnTo>
                      <a:lnTo>
                        <a:pt x="15092" y="27196"/>
                      </a:lnTo>
                      <a:lnTo>
                        <a:pt x="15097" y="27196"/>
                      </a:lnTo>
                      <a:lnTo>
                        <a:pt x="15107" y="27196"/>
                      </a:lnTo>
                      <a:lnTo>
                        <a:pt x="15116" y="27200"/>
                      </a:lnTo>
                      <a:lnTo>
                        <a:pt x="15126" y="27202"/>
                      </a:lnTo>
                      <a:lnTo>
                        <a:pt x="15144" y="27207"/>
                      </a:lnTo>
                      <a:lnTo>
                        <a:pt x="15151" y="27208"/>
                      </a:lnTo>
                      <a:lnTo>
                        <a:pt x="15154" y="27208"/>
                      </a:lnTo>
                      <a:lnTo>
                        <a:pt x="15155" y="27207"/>
                      </a:lnTo>
                      <a:lnTo>
                        <a:pt x="15163" y="27203"/>
                      </a:lnTo>
                      <a:lnTo>
                        <a:pt x="15172" y="27198"/>
                      </a:lnTo>
                      <a:lnTo>
                        <a:pt x="15180" y="27196"/>
                      </a:lnTo>
                      <a:lnTo>
                        <a:pt x="15189" y="27195"/>
                      </a:lnTo>
                      <a:lnTo>
                        <a:pt x="15199" y="27195"/>
                      </a:lnTo>
                      <a:lnTo>
                        <a:pt x="15207" y="27195"/>
                      </a:lnTo>
                      <a:lnTo>
                        <a:pt x="15225" y="27197"/>
                      </a:lnTo>
                      <a:lnTo>
                        <a:pt x="15236" y="27201"/>
                      </a:lnTo>
                      <a:lnTo>
                        <a:pt x="15248" y="27205"/>
                      </a:lnTo>
                      <a:lnTo>
                        <a:pt x="15259" y="27213"/>
                      </a:lnTo>
                      <a:lnTo>
                        <a:pt x="15270" y="27220"/>
                      </a:lnTo>
                      <a:lnTo>
                        <a:pt x="15282" y="27230"/>
                      </a:lnTo>
                      <a:lnTo>
                        <a:pt x="15294" y="27241"/>
                      </a:lnTo>
                      <a:lnTo>
                        <a:pt x="15317" y="27264"/>
                      </a:lnTo>
                      <a:lnTo>
                        <a:pt x="15340" y="27287"/>
                      </a:lnTo>
                      <a:lnTo>
                        <a:pt x="15361" y="27309"/>
                      </a:lnTo>
                      <a:lnTo>
                        <a:pt x="15371" y="27318"/>
                      </a:lnTo>
                      <a:lnTo>
                        <a:pt x="15381" y="27326"/>
                      </a:lnTo>
                      <a:lnTo>
                        <a:pt x="15391" y="27333"/>
                      </a:lnTo>
                      <a:lnTo>
                        <a:pt x="15399" y="27337"/>
                      </a:lnTo>
                      <a:lnTo>
                        <a:pt x="15405" y="27339"/>
                      </a:lnTo>
                      <a:lnTo>
                        <a:pt x="15410" y="27339"/>
                      </a:lnTo>
                      <a:lnTo>
                        <a:pt x="15422" y="27339"/>
                      </a:lnTo>
                      <a:lnTo>
                        <a:pt x="15435" y="27337"/>
                      </a:lnTo>
                      <a:lnTo>
                        <a:pt x="15448" y="27333"/>
                      </a:lnTo>
                      <a:lnTo>
                        <a:pt x="15474" y="27323"/>
                      </a:lnTo>
                      <a:lnTo>
                        <a:pt x="15496" y="27315"/>
                      </a:lnTo>
                      <a:lnTo>
                        <a:pt x="15497" y="27330"/>
                      </a:lnTo>
                      <a:lnTo>
                        <a:pt x="15501" y="27343"/>
                      </a:lnTo>
                      <a:lnTo>
                        <a:pt x="15506" y="27353"/>
                      </a:lnTo>
                      <a:lnTo>
                        <a:pt x="15512" y="27362"/>
                      </a:lnTo>
                      <a:lnTo>
                        <a:pt x="15525" y="27380"/>
                      </a:lnTo>
                      <a:lnTo>
                        <a:pt x="15533" y="27388"/>
                      </a:lnTo>
                      <a:lnTo>
                        <a:pt x="15539" y="27399"/>
                      </a:lnTo>
                      <a:lnTo>
                        <a:pt x="15550" y="27419"/>
                      </a:lnTo>
                      <a:lnTo>
                        <a:pt x="15561" y="27433"/>
                      </a:lnTo>
                      <a:lnTo>
                        <a:pt x="15567" y="27438"/>
                      </a:lnTo>
                      <a:lnTo>
                        <a:pt x="15572" y="27444"/>
                      </a:lnTo>
                      <a:lnTo>
                        <a:pt x="15578" y="27448"/>
                      </a:lnTo>
                      <a:lnTo>
                        <a:pt x="15584" y="27451"/>
                      </a:lnTo>
                      <a:lnTo>
                        <a:pt x="15598" y="27456"/>
                      </a:lnTo>
                      <a:lnTo>
                        <a:pt x="15613" y="27459"/>
                      </a:lnTo>
                      <a:lnTo>
                        <a:pt x="15653" y="27464"/>
                      </a:lnTo>
                      <a:lnTo>
                        <a:pt x="15679" y="27469"/>
                      </a:lnTo>
                      <a:lnTo>
                        <a:pt x="15696" y="27471"/>
                      </a:lnTo>
                      <a:lnTo>
                        <a:pt x="15714" y="27472"/>
                      </a:lnTo>
                      <a:lnTo>
                        <a:pt x="15731" y="27472"/>
                      </a:lnTo>
                      <a:lnTo>
                        <a:pt x="15747" y="27471"/>
                      </a:lnTo>
                      <a:lnTo>
                        <a:pt x="15754" y="27469"/>
                      </a:lnTo>
                      <a:lnTo>
                        <a:pt x="15760" y="27466"/>
                      </a:lnTo>
                      <a:lnTo>
                        <a:pt x="15764" y="27463"/>
                      </a:lnTo>
                      <a:lnTo>
                        <a:pt x="15767" y="27460"/>
                      </a:lnTo>
                      <a:lnTo>
                        <a:pt x="15770" y="27457"/>
                      </a:lnTo>
                      <a:lnTo>
                        <a:pt x="15776" y="27455"/>
                      </a:lnTo>
                      <a:lnTo>
                        <a:pt x="15782" y="27453"/>
                      </a:lnTo>
                      <a:lnTo>
                        <a:pt x="15791" y="27453"/>
                      </a:lnTo>
                      <a:lnTo>
                        <a:pt x="15812" y="27455"/>
                      </a:lnTo>
                      <a:lnTo>
                        <a:pt x="15835" y="27458"/>
                      </a:lnTo>
                      <a:lnTo>
                        <a:pt x="15879" y="27466"/>
                      </a:lnTo>
                      <a:lnTo>
                        <a:pt x="15909" y="27473"/>
                      </a:lnTo>
                      <a:lnTo>
                        <a:pt x="15926" y="27474"/>
                      </a:lnTo>
                      <a:lnTo>
                        <a:pt x="15941" y="27474"/>
                      </a:lnTo>
                      <a:lnTo>
                        <a:pt x="15956" y="27473"/>
                      </a:lnTo>
                      <a:lnTo>
                        <a:pt x="15971" y="27470"/>
                      </a:lnTo>
                      <a:lnTo>
                        <a:pt x="15985" y="27465"/>
                      </a:lnTo>
                      <a:lnTo>
                        <a:pt x="15999" y="27460"/>
                      </a:lnTo>
                      <a:lnTo>
                        <a:pt x="16014" y="27452"/>
                      </a:lnTo>
                      <a:lnTo>
                        <a:pt x="16027" y="27445"/>
                      </a:lnTo>
                      <a:lnTo>
                        <a:pt x="16032" y="27440"/>
                      </a:lnTo>
                      <a:lnTo>
                        <a:pt x="16034" y="27435"/>
                      </a:lnTo>
                      <a:lnTo>
                        <a:pt x="16035" y="27430"/>
                      </a:lnTo>
                      <a:lnTo>
                        <a:pt x="16034" y="27424"/>
                      </a:lnTo>
                      <a:lnTo>
                        <a:pt x="16032" y="27419"/>
                      </a:lnTo>
                      <a:lnTo>
                        <a:pt x="16028" y="27412"/>
                      </a:lnTo>
                      <a:lnTo>
                        <a:pt x="16019" y="27399"/>
                      </a:lnTo>
                      <a:lnTo>
                        <a:pt x="16008" y="27386"/>
                      </a:lnTo>
                      <a:lnTo>
                        <a:pt x="16000" y="27374"/>
                      </a:lnTo>
                      <a:lnTo>
                        <a:pt x="15997" y="27368"/>
                      </a:lnTo>
                      <a:lnTo>
                        <a:pt x="15996" y="27361"/>
                      </a:lnTo>
                      <a:lnTo>
                        <a:pt x="15996" y="27356"/>
                      </a:lnTo>
                      <a:lnTo>
                        <a:pt x="15998" y="27350"/>
                      </a:lnTo>
                      <a:lnTo>
                        <a:pt x="16000" y="27345"/>
                      </a:lnTo>
                      <a:lnTo>
                        <a:pt x="16002" y="27339"/>
                      </a:lnTo>
                      <a:lnTo>
                        <a:pt x="16002" y="27334"/>
                      </a:lnTo>
                      <a:lnTo>
                        <a:pt x="16002" y="27329"/>
                      </a:lnTo>
                      <a:lnTo>
                        <a:pt x="16000" y="27318"/>
                      </a:lnTo>
                      <a:lnTo>
                        <a:pt x="16000" y="27311"/>
                      </a:lnTo>
                      <a:lnTo>
                        <a:pt x="16000" y="27306"/>
                      </a:lnTo>
                      <a:lnTo>
                        <a:pt x="16003" y="27300"/>
                      </a:lnTo>
                      <a:lnTo>
                        <a:pt x="16007" y="27295"/>
                      </a:lnTo>
                      <a:lnTo>
                        <a:pt x="16012" y="27291"/>
                      </a:lnTo>
                      <a:lnTo>
                        <a:pt x="16019" y="27285"/>
                      </a:lnTo>
                      <a:lnTo>
                        <a:pt x="16032" y="27275"/>
                      </a:lnTo>
                      <a:lnTo>
                        <a:pt x="16038" y="27270"/>
                      </a:lnTo>
                      <a:lnTo>
                        <a:pt x="16043" y="27264"/>
                      </a:lnTo>
                      <a:lnTo>
                        <a:pt x="16045" y="27260"/>
                      </a:lnTo>
                      <a:lnTo>
                        <a:pt x="16048" y="27257"/>
                      </a:lnTo>
                      <a:lnTo>
                        <a:pt x="16057" y="27253"/>
                      </a:lnTo>
                      <a:lnTo>
                        <a:pt x="16068" y="27248"/>
                      </a:lnTo>
                      <a:lnTo>
                        <a:pt x="16079" y="27246"/>
                      </a:lnTo>
                      <a:lnTo>
                        <a:pt x="16091" y="27245"/>
                      </a:lnTo>
                      <a:lnTo>
                        <a:pt x="16101" y="27244"/>
                      </a:lnTo>
                      <a:lnTo>
                        <a:pt x="16121" y="27244"/>
                      </a:lnTo>
                      <a:lnTo>
                        <a:pt x="16130" y="27243"/>
                      </a:lnTo>
                      <a:lnTo>
                        <a:pt x="16139" y="27241"/>
                      </a:lnTo>
                      <a:lnTo>
                        <a:pt x="16147" y="27236"/>
                      </a:lnTo>
                      <a:lnTo>
                        <a:pt x="16156" y="27232"/>
                      </a:lnTo>
                      <a:lnTo>
                        <a:pt x="16173" y="27223"/>
                      </a:lnTo>
                      <a:lnTo>
                        <a:pt x="16182" y="27220"/>
                      </a:lnTo>
                      <a:lnTo>
                        <a:pt x="16191" y="27218"/>
                      </a:lnTo>
                      <a:lnTo>
                        <a:pt x="16189" y="27219"/>
                      </a:lnTo>
                      <a:lnTo>
                        <a:pt x="16189" y="27220"/>
                      </a:lnTo>
                      <a:lnTo>
                        <a:pt x="16189" y="27221"/>
                      </a:lnTo>
                      <a:lnTo>
                        <a:pt x="16191" y="27223"/>
                      </a:lnTo>
                      <a:lnTo>
                        <a:pt x="16199" y="27228"/>
                      </a:lnTo>
                      <a:lnTo>
                        <a:pt x="16209" y="27232"/>
                      </a:lnTo>
                      <a:lnTo>
                        <a:pt x="16221" y="27237"/>
                      </a:lnTo>
                      <a:lnTo>
                        <a:pt x="16232" y="27241"/>
                      </a:lnTo>
                      <a:lnTo>
                        <a:pt x="16242" y="27244"/>
                      </a:lnTo>
                      <a:lnTo>
                        <a:pt x="16250" y="27244"/>
                      </a:lnTo>
                      <a:lnTo>
                        <a:pt x="16258" y="27243"/>
                      </a:lnTo>
                      <a:lnTo>
                        <a:pt x="16268" y="27239"/>
                      </a:lnTo>
                      <a:lnTo>
                        <a:pt x="16283" y="27234"/>
                      </a:lnTo>
                      <a:lnTo>
                        <a:pt x="16297" y="27228"/>
                      </a:lnTo>
                      <a:lnTo>
                        <a:pt x="16310" y="27221"/>
                      </a:lnTo>
                      <a:lnTo>
                        <a:pt x="16319" y="27215"/>
                      </a:lnTo>
                      <a:lnTo>
                        <a:pt x="16324" y="27211"/>
                      </a:lnTo>
                      <a:lnTo>
                        <a:pt x="16326" y="27208"/>
                      </a:lnTo>
                      <a:lnTo>
                        <a:pt x="16328" y="27206"/>
                      </a:lnTo>
                      <a:lnTo>
                        <a:pt x="16327" y="27204"/>
                      </a:lnTo>
                      <a:lnTo>
                        <a:pt x="16326" y="27202"/>
                      </a:lnTo>
                      <a:lnTo>
                        <a:pt x="16324" y="27201"/>
                      </a:lnTo>
                      <a:lnTo>
                        <a:pt x="16319" y="27198"/>
                      </a:lnTo>
                      <a:lnTo>
                        <a:pt x="16310" y="27197"/>
                      </a:lnTo>
                      <a:lnTo>
                        <a:pt x="16323" y="27185"/>
                      </a:lnTo>
                      <a:lnTo>
                        <a:pt x="16335" y="27172"/>
                      </a:lnTo>
                      <a:lnTo>
                        <a:pt x="16348" y="27160"/>
                      </a:lnTo>
                      <a:lnTo>
                        <a:pt x="16361" y="27149"/>
                      </a:lnTo>
                      <a:lnTo>
                        <a:pt x="16367" y="27143"/>
                      </a:lnTo>
                      <a:lnTo>
                        <a:pt x="16374" y="27139"/>
                      </a:lnTo>
                      <a:lnTo>
                        <a:pt x="16380" y="27135"/>
                      </a:lnTo>
                      <a:lnTo>
                        <a:pt x="16387" y="27133"/>
                      </a:lnTo>
                      <a:lnTo>
                        <a:pt x="16393" y="27132"/>
                      </a:lnTo>
                      <a:lnTo>
                        <a:pt x="16401" y="27132"/>
                      </a:lnTo>
                      <a:lnTo>
                        <a:pt x="16408" y="27134"/>
                      </a:lnTo>
                      <a:lnTo>
                        <a:pt x="16415" y="27138"/>
                      </a:lnTo>
                      <a:lnTo>
                        <a:pt x="16411" y="27125"/>
                      </a:lnTo>
                      <a:lnTo>
                        <a:pt x="16408" y="27119"/>
                      </a:lnTo>
                      <a:lnTo>
                        <a:pt x="16408" y="27115"/>
                      </a:lnTo>
                      <a:lnTo>
                        <a:pt x="16408" y="27111"/>
                      </a:lnTo>
                      <a:lnTo>
                        <a:pt x="16410" y="27108"/>
                      </a:lnTo>
                      <a:lnTo>
                        <a:pt x="16412" y="27106"/>
                      </a:lnTo>
                      <a:lnTo>
                        <a:pt x="16414" y="27104"/>
                      </a:lnTo>
                      <a:lnTo>
                        <a:pt x="16417" y="27103"/>
                      </a:lnTo>
                      <a:lnTo>
                        <a:pt x="16420" y="27103"/>
                      </a:lnTo>
                      <a:lnTo>
                        <a:pt x="16428" y="27104"/>
                      </a:lnTo>
                      <a:lnTo>
                        <a:pt x="16438" y="27106"/>
                      </a:lnTo>
                      <a:lnTo>
                        <a:pt x="16449" y="27111"/>
                      </a:lnTo>
                      <a:lnTo>
                        <a:pt x="16471" y="27121"/>
                      </a:lnTo>
                      <a:lnTo>
                        <a:pt x="16493" y="27133"/>
                      </a:lnTo>
                      <a:lnTo>
                        <a:pt x="16521" y="27150"/>
                      </a:lnTo>
                      <a:lnTo>
                        <a:pt x="16526" y="27152"/>
                      </a:lnTo>
                      <a:lnTo>
                        <a:pt x="16530" y="27153"/>
                      </a:lnTo>
                      <a:lnTo>
                        <a:pt x="16534" y="27153"/>
                      </a:lnTo>
                      <a:lnTo>
                        <a:pt x="16538" y="27153"/>
                      </a:lnTo>
                      <a:lnTo>
                        <a:pt x="16541" y="27152"/>
                      </a:lnTo>
                      <a:lnTo>
                        <a:pt x="16544" y="27151"/>
                      </a:lnTo>
                      <a:lnTo>
                        <a:pt x="16549" y="27145"/>
                      </a:lnTo>
                      <a:lnTo>
                        <a:pt x="16555" y="27139"/>
                      </a:lnTo>
                      <a:lnTo>
                        <a:pt x="16559" y="27130"/>
                      </a:lnTo>
                      <a:lnTo>
                        <a:pt x="16567" y="27111"/>
                      </a:lnTo>
                      <a:lnTo>
                        <a:pt x="16576" y="27090"/>
                      </a:lnTo>
                      <a:lnTo>
                        <a:pt x="16580" y="27079"/>
                      </a:lnTo>
                      <a:lnTo>
                        <a:pt x="16585" y="27070"/>
                      </a:lnTo>
                      <a:lnTo>
                        <a:pt x="16592" y="27063"/>
                      </a:lnTo>
                      <a:lnTo>
                        <a:pt x="16599" y="27056"/>
                      </a:lnTo>
                      <a:lnTo>
                        <a:pt x="16603" y="27054"/>
                      </a:lnTo>
                      <a:lnTo>
                        <a:pt x="16607" y="27052"/>
                      </a:lnTo>
                      <a:lnTo>
                        <a:pt x="16612" y="27051"/>
                      </a:lnTo>
                      <a:lnTo>
                        <a:pt x="16617" y="27051"/>
                      </a:lnTo>
                      <a:lnTo>
                        <a:pt x="16619" y="27051"/>
                      </a:lnTo>
                      <a:lnTo>
                        <a:pt x="16620" y="27052"/>
                      </a:lnTo>
                      <a:lnTo>
                        <a:pt x="16622" y="27057"/>
                      </a:lnTo>
                      <a:lnTo>
                        <a:pt x="16623" y="27065"/>
                      </a:lnTo>
                      <a:lnTo>
                        <a:pt x="16624" y="27074"/>
                      </a:lnTo>
                      <a:lnTo>
                        <a:pt x="16625" y="27091"/>
                      </a:lnTo>
                      <a:lnTo>
                        <a:pt x="16626" y="27099"/>
                      </a:lnTo>
                      <a:lnTo>
                        <a:pt x="16628" y="27103"/>
                      </a:lnTo>
                      <a:lnTo>
                        <a:pt x="16634" y="27109"/>
                      </a:lnTo>
                      <a:lnTo>
                        <a:pt x="16637" y="27112"/>
                      </a:lnTo>
                      <a:lnTo>
                        <a:pt x="16640" y="27113"/>
                      </a:lnTo>
                      <a:lnTo>
                        <a:pt x="16643" y="27113"/>
                      </a:lnTo>
                      <a:lnTo>
                        <a:pt x="16645" y="27113"/>
                      </a:lnTo>
                      <a:lnTo>
                        <a:pt x="16650" y="27111"/>
                      </a:lnTo>
                      <a:lnTo>
                        <a:pt x="16659" y="27103"/>
                      </a:lnTo>
                      <a:lnTo>
                        <a:pt x="16664" y="27100"/>
                      </a:lnTo>
                      <a:lnTo>
                        <a:pt x="16669" y="27098"/>
                      </a:lnTo>
                      <a:lnTo>
                        <a:pt x="16679" y="27095"/>
                      </a:lnTo>
                      <a:lnTo>
                        <a:pt x="16691" y="27095"/>
                      </a:lnTo>
                      <a:lnTo>
                        <a:pt x="16702" y="27096"/>
                      </a:lnTo>
                      <a:lnTo>
                        <a:pt x="16714" y="27099"/>
                      </a:lnTo>
                      <a:lnTo>
                        <a:pt x="16727" y="27101"/>
                      </a:lnTo>
                      <a:lnTo>
                        <a:pt x="16739" y="27104"/>
                      </a:lnTo>
                      <a:lnTo>
                        <a:pt x="16750" y="27108"/>
                      </a:lnTo>
                      <a:lnTo>
                        <a:pt x="16759" y="27112"/>
                      </a:lnTo>
                      <a:lnTo>
                        <a:pt x="16766" y="27115"/>
                      </a:lnTo>
                      <a:lnTo>
                        <a:pt x="16773" y="27115"/>
                      </a:lnTo>
                      <a:lnTo>
                        <a:pt x="16778" y="27114"/>
                      </a:lnTo>
                      <a:lnTo>
                        <a:pt x="16783" y="27111"/>
                      </a:lnTo>
                      <a:lnTo>
                        <a:pt x="16791" y="27102"/>
                      </a:lnTo>
                      <a:lnTo>
                        <a:pt x="16796" y="27098"/>
                      </a:lnTo>
                      <a:lnTo>
                        <a:pt x="16801" y="27093"/>
                      </a:lnTo>
                      <a:lnTo>
                        <a:pt x="16806" y="27091"/>
                      </a:lnTo>
                      <a:lnTo>
                        <a:pt x="16811" y="27092"/>
                      </a:lnTo>
                      <a:lnTo>
                        <a:pt x="16815" y="27094"/>
                      </a:lnTo>
                      <a:lnTo>
                        <a:pt x="16821" y="27099"/>
                      </a:lnTo>
                      <a:lnTo>
                        <a:pt x="16827" y="27104"/>
                      </a:lnTo>
                      <a:lnTo>
                        <a:pt x="16833" y="27111"/>
                      </a:lnTo>
                      <a:lnTo>
                        <a:pt x="16845" y="27126"/>
                      </a:lnTo>
                      <a:lnTo>
                        <a:pt x="16855" y="27143"/>
                      </a:lnTo>
                      <a:lnTo>
                        <a:pt x="16865" y="27160"/>
                      </a:lnTo>
                      <a:lnTo>
                        <a:pt x="16878" y="27186"/>
                      </a:lnTo>
                      <a:lnTo>
                        <a:pt x="16884" y="27194"/>
                      </a:lnTo>
                      <a:lnTo>
                        <a:pt x="16893" y="27202"/>
                      </a:lnTo>
                      <a:lnTo>
                        <a:pt x="16904" y="27210"/>
                      </a:lnTo>
                      <a:lnTo>
                        <a:pt x="16917" y="27217"/>
                      </a:lnTo>
                      <a:lnTo>
                        <a:pt x="16930" y="27222"/>
                      </a:lnTo>
                      <a:lnTo>
                        <a:pt x="16937" y="27223"/>
                      </a:lnTo>
                      <a:lnTo>
                        <a:pt x="16943" y="27224"/>
                      </a:lnTo>
                      <a:lnTo>
                        <a:pt x="16949" y="27224"/>
                      </a:lnTo>
                      <a:lnTo>
                        <a:pt x="16954" y="27223"/>
                      </a:lnTo>
                      <a:lnTo>
                        <a:pt x="16958" y="27221"/>
                      </a:lnTo>
                      <a:lnTo>
                        <a:pt x="16962" y="27217"/>
                      </a:lnTo>
                      <a:lnTo>
                        <a:pt x="16963" y="27214"/>
                      </a:lnTo>
                      <a:lnTo>
                        <a:pt x="16962" y="27210"/>
                      </a:lnTo>
                      <a:lnTo>
                        <a:pt x="16958" y="27202"/>
                      </a:lnTo>
                      <a:lnTo>
                        <a:pt x="16957" y="27198"/>
                      </a:lnTo>
                      <a:lnTo>
                        <a:pt x="16957" y="27195"/>
                      </a:lnTo>
                      <a:lnTo>
                        <a:pt x="16958" y="27193"/>
                      </a:lnTo>
                      <a:lnTo>
                        <a:pt x="16960" y="27192"/>
                      </a:lnTo>
                      <a:lnTo>
                        <a:pt x="16965" y="27191"/>
                      </a:lnTo>
                      <a:lnTo>
                        <a:pt x="16979" y="27192"/>
                      </a:lnTo>
                      <a:lnTo>
                        <a:pt x="16994" y="27194"/>
                      </a:lnTo>
                      <a:lnTo>
                        <a:pt x="17008" y="27197"/>
                      </a:lnTo>
                      <a:lnTo>
                        <a:pt x="17021" y="27202"/>
                      </a:lnTo>
                      <a:lnTo>
                        <a:pt x="17040" y="27207"/>
                      </a:lnTo>
                      <a:lnTo>
                        <a:pt x="17062" y="27214"/>
                      </a:lnTo>
                      <a:lnTo>
                        <a:pt x="17072" y="27216"/>
                      </a:lnTo>
                      <a:lnTo>
                        <a:pt x="17083" y="27217"/>
                      </a:lnTo>
                      <a:lnTo>
                        <a:pt x="17093" y="27217"/>
                      </a:lnTo>
                      <a:lnTo>
                        <a:pt x="17102" y="27217"/>
                      </a:lnTo>
                      <a:lnTo>
                        <a:pt x="17108" y="27215"/>
                      </a:lnTo>
                      <a:lnTo>
                        <a:pt x="17111" y="27211"/>
                      </a:lnTo>
                      <a:lnTo>
                        <a:pt x="17111" y="27207"/>
                      </a:lnTo>
                      <a:lnTo>
                        <a:pt x="17110" y="27202"/>
                      </a:lnTo>
                      <a:lnTo>
                        <a:pt x="17108" y="27196"/>
                      </a:lnTo>
                      <a:lnTo>
                        <a:pt x="17104" y="27190"/>
                      </a:lnTo>
                      <a:lnTo>
                        <a:pt x="17093" y="27177"/>
                      </a:lnTo>
                      <a:lnTo>
                        <a:pt x="17079" y="27164"/>
                      </a:lnTo>
                      <a:lnTo>
                        <a:pt x="17066" y="27152"/>
                      </a:lnTo>
                      <a:lnTo>
                        <a:pt x="17050" y="27139"/>
                      </a:lnTo>
                      <a:lnTo>
                        <a:pt x="17044" y="27134"/>
                      </a:lnTo>
                      <a:lnTo>
                        <a:pt x="17040" y="27130"/>
                      </a:lnTo>
                      <a:lnTo>
                        <a:pt x="17033" y="27120"/>
                      </a:lnTo>
                      <a:lnTo>
                        <a:pt x="17028" y="27109"/>
                      </a:lnTo>
                      <a:lnTo>
                        <a:pt x="17025" y="27099"/>
                      </a:lnTo>
                      <a:lnTo>
                        <a:pt x="17024" y="27087"/>
                      </a:lnTo>
                      <a:lnTo>
                        <a:pt x="17024" y="27074"/>
                      </a:lnTo>
                      <a:lnTo>
                        <a:pt x="17025" y="27049"/>
                      </a:lnTo>
                      <a:lnTo>
                        <a:pt x="17027" y="27023"/>
                      </a:lnTo>
                      <a:lnTo>
                        <a:pt x="17028" y="27011"/>
                      </a:lnTo>
                      <a:lnTo>
                        <a:pt x="17027" y="26998"/>
                      </a:lnTo>
                      <a:lnTo>
                        <a:pt x="17026" y="26986"/>
                      </a:lnTo>
                      <a:lnTo>
                        <a:pt x="17022" y="26975"/>
                      </a:lnTo>
                      <a:lnTo>
                        <a:pt x="17017" y="26964"/>
                      </a:lnTo>
                      <a:lnTo>
                        <a:pt x="17011" y="26953"/>
                      </a:lnTo>
                      <a:lnTo>
                        <a:pt x="16980" y="26922"/>
                      </a:lnTo>
                      <a:lnTo>
                        <a:pt x="16964" y="26905"/>
                      </a:lnTo>
                      <a:lnTo>
                        <a:pt x="16948" y="26891"/>
                      </a:lnTo>
                      <a:lnTo>
                        <a:pt x="16931" y="26877"/>
                      </a:lnTo>
                      <a:lnTo>
                        <a:pt x="16913" y="26864"/>
                      </a:lnTo>
                      <a:lnTo>
                        <a:pt x="16894" y="26853"/>
                      </a:lnTo>
                      <a:lnTo>
                        <a:pt x="16875" y="26844"/>
                      </a:lnTo>
                      <a:lnTo>
                        <a:pt x="16866" y="26840"/>
                      </a:lnTo>
                      <a:lnTo>
                        <a:pt x="16860" y="26839"/>
                      </a:lnTo>
                      <a:lnTo>
                        <a:pt x="16854" y="26839"/>
                      </a:lnTo>
                      <a:lnTo>
                        <a:pt x="16849" y="26840"/>
                      </a:lnTo>
                      <a:lnTo>
                        <a:pt x="16837" y="26844"/>
                      </a:lnTo>
                      <a:lnTo>
                        <a:pt x="16829" y="26845"/>
                      </a:lnTo>
                      <a:lnTo>
                        <a:pt x="16820" y="26844"/>
                      </a:lnTo>
                      <a:lnTo>
                        <a:pt x="16811" y="26841"/>
                      </a:lnTo>
                      <a:lnTo>
                        <a:pt x="16804" y="26839"/>
                      </a:lnTo>
                      <a:lnTo>
                        <a:pt x="16798" y="26836"/>
                      </a:lnTo>
                      <a:lnTo>
                        <a:pt x="16795" y="26832"/>
                      </a:lnTo>
                      <a:lnTo>
                        <a:pt x="16791" y="26827"/>
                      </a:lnTo>
                      <a:lnTo>
                        <a:pt x="16789" y="26822"/>
                      </a:lnTo>
                      <a:lnTo>
                        <a:pt x="16788" y="26816"/>
                      </a:lnTo>
                      <a:lnTo>
                        <a:pt x="16788" y="26811"/>
                      </a:lnTo>
                      <a:lnTo>
                        <a:pt x="16789" y="26798"/>
                      </a:lnTo>
                      <a:lnTo>
                        <a:pt x="16791" y="26785"/>
                      </a:lnTo>
                      <a:lnTo>
                        <a:pt x="16794" y="26771"/>
                      </a:lnTo>
                      <a:lnTo>
                        <a:pt x="16795" y="26758"/>
                      </a:lnTo>
                      <a:lnTo>
                        <a:pt x="16795" y="26746"/>
                      </a:lnTo>
                      <a:lnTo>
                        <a:pt x="16792" y="26733"/>
                      </a:lnTo>
                      <a:lnTo>
                        <a:pt x="16787" y="26707"/>
                      </a:lnTo>
                      <a:lnTo>
                        <a:pt x="16782" y="26682"/>
                      </a:lnTo>
                      <a:lnTo>
                        <a:pt x="16779" y="26669"/>
                      </a:lnTo>
                      <a:lnTo>
                        <a:pt x="16777" y="26656"/>
                      </a:lnTo>
                      <a:lnTo>
                        <a:pt x="16777" y="26652"/>
                      </a:lnTo>
                      <a:lnTo>
                        <a:pt x="16778" y="26646"/>
                      </a:lnTo>
                      <a:lnTo>
                        <a:pt x="16781" y="26636"/>
                      </a:lnTo>
                      <a:lnTo>
                        <a:pt x="16785" y="26629"/>
                      </a:lnTo>
                      <a:lnTo>
                        <a:pt x="16790" y="26620"/>
                      </a:lnTo>
                      <a:lnTo>
                        <a:pt x="16794" y="26611"/>
                      </a:lnTo>
                      <a:lnTo>
                        <a:pt x="16796" y="26603"/>
                      </a:lnTo>
                      <a:lnTo>
                        <a:pt x="16797" y="26597"/>
                      </a:lnTo>
                      <a:lnTo>
                        <a:pt x="16796" y="26593"/>
                      </a:lnTo>
                      <a:lnTo>
                        <a:pt x="16795" y="26588"/>
                      </a:lnTo>
                      <a:lnTo>
                        <a:pt x="16791" y="26581"/>
                      </a:lnTo>
                      <a:lnTo>
                        <a:pt x="16779" y="26558"/>
                      </a:lnTo>
                      <a:lnTo>
                        <a:pt x="16768" y="26535"/>
                      </a:lnTo>
                      <a:lnTo>
                        <a:pt x="16762" y="26523"/>
                      </a:lnTo>
                      <a:lnTo>
                        <a:pt x="16758" y="26510"/>
                      </a:lnTo>
                      <a:lnTo>
                        <a:pt x="16756" y="26499"/>
                      </a:lnTo>
                      <a:lnTo>
                        <a:pt x="16755" y="26486"/>
                      </a:lnTo>
                      <a:lnTo>
                        <a:pt x="16755" y="26481"/>
                      </a:lnTo>
                      <a:lnTo>
                        <a:pt x="16757" y="26478"/>
                      </a:lnTo>
                      <a:lnTo>
                        <a:pt x="16762" y="26468"/>
                      </a:lnTo>
                      <a:lnTo>
                        <a:pt x="16771" y="26459"/>
                      </a:lnTo>
                      <a:lnTo>
                        <a:pt x="16781" y="26450"/>
                      </a:lnTo>
                      <a:lnTo>
                        <a:pt x="16791" y="26440"/>
                      </a:lnTo>
                      <a:lnTo>
                        <a:pt x="16801" y="26431"/>
                      </a:lnTo>
                      <a:lnTo>
                        <a:pt x="16809" y="26421"/>
                      </a:lnTo>
                      <a:lnTo>
                        <a:pt x="16812" y="26416"/>
                      </a:lnTo>
                      <a:lnTo>
                        <a:pt x="16814" y="26412"/>
                      </a:lnTo>
                      <a:lnTo>
                        <a:pt x="16815" y="26404"/>
                      </a:lnTo>
                      <a:lnTo>
                        <a:pt x="16815" y="26398"/>
                      </a:lnTo>
                      <a:lnTo>
                        <a:pt x="16813" y="26391"/>
                      </a:lnTo>
                      <a:lnTo>
                        <a:pt x="16810" y="26387"/>
                      </a:lnTo>
                      <a:lnTo>
                        <a:pt x="16802" y="26376"/>
                      </a:lnTo>
                      <a:lnTo>
                        <a:pt x="16798" y="26370"/>
                      </a:lnTo>
                      <a:lnTo>
                        <a:pt x="16795" y="26364"/>
                      </a:lnTo>
                      <a:lnTo>
                        <a:pt x="16791" y="26353"/>
                      </a:lnTo>
                      <a:lnTo>
                        <a:pt x="16789" y="26341"/>
                      </a:lnTo>
                      <a:lnTo>
                        <a:pt x="16788" y="26330"/>
                      </a:lnTo>
                      <a:lnTo>
                        <a:pt x="16789" y="26318"/>
                      </a:lnTo>
                      <a:lnTo>
                        <a:pt x="16790" y="26308"/>
                      </a:lnTo>
                      <a:lnTo>
                        <a:pt x="16794" y="26298"/>
                      </a:lnTo>
                      <a:lnTo>
                        <a:pt x="16798" y="26287"/>
                      </a:lnTo>
                      <a:lnTo>
                        <a:pt x="16804" y="26277"/>
                      </a:lnTo>
                      <a:lnTo>
                        <a:pt x="16810" y="26270"/>
                      </a:lnTo>
                      <a:lnTo>
                        <a:pt x="16813" y="26262"/>
                      </a:lnTo>
                      <a:lnTo>
                        <a:pt x="16815" y="26254"/>
                      </a:lnTo>
                      <a:lnTo>
                        <a:pt x="16816" y="26247"/>
                      </a:lnTo>
                      <a:lnTo>
                        <a:pt x="16816" y="26239"/>
                      </a:lnTo>
                      <a:lnTo>
                        <a:pt x="16815" y="26233"/>
                      </a:lnTo>
                      <a:lnTo>
                        <a:pt x="16813" y="26225"/>
                      </a:lnTo>
                      <a:lnTo>
                        <a:pt x="16810" y="26219"/>
                      </a:lnTo>
                      <a:lnTo>
                        <a:pt x="16803" y="26204"/>
                      </a:lnTo>
                      <a:lnTo>
                        <a:pt x="16796" y="26190"/>
                      </a:lnTo>
                      <a:lnTo>
                        <a:pt x="16788" y="26175"/>
                      </a:lnTo>
                      <a:lnTo>
                        <a:pt x="16786" y="26168"/>
                      </a:lnTo>
                      <a:lnTo>
                        <a:pt x="16784" y="26159"/>
                      </a:lnTo>
                      <a:lnTo>
                        <a:pt x="16782" y="26147"/>
                      </a:lnTo>
                      <a:lnTo>
                        <a:pt x="16782" y="26135"/>
                      </a:lnTo>
                      <a:lnTo>
                        <a:pt x="16783" y="26121"/>
                      </a:lnTo>
                      <a:lnTo>
                        <a:pt x="16786" y="26108"/>
                      </a:lnTo>
                      <a:lnTo>
                        <a:pt x="16791" y="26081"/>
                      </a:lnTo>
                      <a:lnTo>
                        <a:pt x="16792" y="26068"/>
                      </a:lnTo>
                      <a:lnTo>
                        <a:pt x="16794" y="26056"/>
                      </a:lnTo>
                      <a:lnTo>
                        <a:pt x="16796" y="26031"/>
                      </a:lnTo>
                      <a:lnTo>
                        <a:pt x="16798" y="26008"/>
                      </a:lnTo>
                      <a:lnTo>
                        <a:pt x="16801" y="25985"/>
                      </a:lnTo>
                      <a:lnTo>
                        <a:pt x="16806" y="25965"/>
                      </a:lnTo>
                      <a:lnTo>
                        <a:pt x="16816" y="25922"/>
                      </a:lnTo>
                      <a:lnTo>
                        <a:pt x="16828" y="25877"/>
                      </a:lnTo>
                      <a:lnTo>
                        <a:pt x="16830" y="25866"/>
                      </a:lnTo>
                      <a:lnTo>
                        <a:pt x="16832" y="25856"/>
                      </a:lnTo>
                      <a:lnTo>
                        <a:pt x="16833" y="25836"/>
                      </a:lnTo>
                      <a:lnTo>
                        <a:pt x="16833" y="25826"/>
                      </a:lnTo>
                      <a:lnTo>
                        <a:pt x="16834" y="25815"/>
                      </a:lnTo>
                      <a:lnTo>
                        <a:pt x="16836" y="25805"/>
                      </a:lnTo>
                      <a:lnTo>
                        <a:pt x="16840" y="25794"/>
                      </a:lnTo>
                      <a:lnTo>
                        <a:pt x="16843" y="25782"/>
                      </a:lnTo>
                      <a:lnTo>
                        <a:pt x="16847" y="25774"/>
                      </a:lnTo>
                      <a:lnTo>
                        <a:pt x="16847" y="25766"/>
                      </a:lnTo>
                      <a:lnTo>
                        <a:pt x="16847" y="25761"/>
                      </a:lnTo>
                      <a:lnTo>
                        <a:pt x="16845" y="25756"/>
                      </a:lnTo>
                      <a:lnTo>
                        <a:pt x="16842" y="25753"/>
                      </a:lnTo>
                      <a:lnTo>
                        <a:pt x="16838" y="25750"/>
                      </a:lnTo>
                      <a:lnTo>
                        <a:pt x="16834" y="25748"/>
                      </a:lnTo>
                      <a:lnTo>
                        <a:pt x="16824" y="25744"/>
                      </a:lnTo>
                      <a:lnTo>
                        <a:pt x="16813" y="25739"/>
                      </a:lnTo>
                      <a:lnTo>
                        <a:pt x="16808" y="25736"/>
                      </a:lnTo>
                      <a:lnTo>
                        <a:pt x="16803" y="25730"/>
                      </a:lnTo>
                      <a:lnTo>
                        <a:pt x="16799" y="25725"/>
                      </a:lnTo>
                      <a:lnTo>
                        <a:pt x="16795" y="25716"/>
                      </a:lnTo>
                      <a:lnTo>
                        <a:pt x="16798" y="25712"/>
                      </a:lnTo>
                      <a:lnTo>
                        <a:pt x="16806" y="25702"/>
                      </a:lnTo>
                      <a:lnTo>
                        <a:pt x="16816" y="25688"/>
                      </a:lnTo>
                      <a:lnTo>
                        <a:pt x="16819" y="25681"/>
                      </a:lnTo>
                      <a:lnTo>
                        <a:pt x="16819" y="25675"/>
                      </a:lnTo>
                      <a:lnTo>
                        <a:pt x="16819" y="25663"/>
                      </a:lnTo>
                      <a:lnTo>
                        <a:pt x="16816" y="25650"/>
                      </a:lnTo>
                      <a:lnTo>
                        <a:pt x="16815" y="25637"/>
                      </a:lnTo>
                      <a:lnTo>
                        <a:pt x="16815" y="25630"/>
                      </a:lnTo>
                      <a:lnTo>
                        <a:pt x="16817" y="25625"/>
                      </a:lnTo>
                      <a:lnTo>
                        <a:pt x="16820" y="25620"/>
                      </a:lnTo>
                      <a:lnTo>
                        <a:pt x="16823" y="25615"/>
                      </a:lnTo>
                      <a:lnTo>
                        <a:pt x="16830" y="25604"/>
                      </a:lnTo>
                      <a:lnTo>
                        <a:pt x="16839" y="25595"/>
                      </a:lnTo>
                      <a:lnTo>
                        <a:pt x="16847" y="25584"/>
                      </a:lnTo>
                      <a:lnTo>
                        <a:pt x="16850" y="25579"/>
                      </a:lnTo>
                      <a:lnTo>
                        <a:pt x="16853" y="25574"/>
                      </a:lnTo>
                      <a:lnTo>
                        <a:pt x="16854" y="25569"/>
                      </a:lnTo>
                      <a:lnTo>
                        <a:pt x="16855" y="25563"/>
                      </a:lnTo>
                      <a:lnTo>
                        <a:pt x="16855" y="25557"/>
                      </a:lnTo>
                      <a:lnTo>
                        <a:pt x="16854" y="25551"/>
                      </a:lnTo>
                      <a:lnTo>
                        <a:pt x="16851" y="25543"/>
                      </a:lnTo>
                      <a:lnTo>
                        <a:pt x="16850" y="25535"/>
                      </a:lnTo>
                      <a:lnTo>
                        <a:pt x="16850" y="25528"/>
                      </a:lnTo>
                      <a:lnTo>
                        <a:pt x="16851" y="25523"/>
                      </a:lnTo>
                      <a:lnTo>
                        <a:pt x="16853" y="25516"/>
                      </a:lnTo>
                      <a:lnTo>
                        <a:pt x="16856" y="25512"/>
                      </a:lnTo>
                      <a:lnTo>
                        <a:pt x="16863" y="25502"/>
                      </a:lnTo>
                      <a:lnTo>
                        <a:pt x="16872" y="25494"/>
                      </a:lnTo>
                      <a:lnTo>
                        <a:pt x="16879" y="25484"/>
                      </a:lnTo>
                      <a:lnTo>
                        <a:pt x="16883" y="25480"/>
                      </a:lnTo>
                      <a:lnTo>
                        <a:pt x="16885" y="25474"/>
                      </a:lnTo>
                      <a:lnTo>
                        <a:pt x="16887" y="25468"/>
                      </a:lnTo>
                      <a:lnTo>
                        <a:pt x="16888" y="25461"/>
                      </a:lnTo>
                      <a:lnTo>
                        <a:pt x="16888" y="25455"/>
                      </a:lnTo>
                      <a:lnTo>
                        <a:pt x="16887" y="25448"/>
                      </a:lnTo>
                      <a:lnTo>
                        <a:pt x="16886" y="25433"/>
                      </a:lnTo>
                      <a:lnTo>
                        <a:pt x="16885" y="25425"/>
                      </a:lnTo>
                      <a:lnTo>
                        <a:pt x="16885" y="25419"/>
                      </a:lnTo>
                      <a:lnTo>
                        <a:pt x="16885" y="25411"/>
                      </a:lnTo>
                      <a:lnTo>
                        <a:pt x="16887" y="25405"/>
                      </a:lnTo>
                      <a:lnTo>
                        <a:pt x="16890" y="25401"/>
                      </a:lnTo>
                      <a:lnTo>
                        <a:pt x="16894" y="25396"/>
                      </a:lnTo>
                      <a:lnTo>
                        <a:pt x="16909" y="25383"/>
                      </a:lnTo>
                      <a:lnTo>
                        <a:pt x="16922" y="25370"/>
                      </a:lnTo>
                      <a:lnTo>
                        <a:pt x="16925" y="25366"/>
                      </a:lnTo>
                      <a:lnTo>
                        <a:pt x="16926" y="25363"/>
                      </a:lnTo>
                      <a:lnTo>
                        <a:pt x="16923" y="25360"/>
                      </a:lnTo>
                      <a:lnTo>
                        <a:pt x="16915" y="25358"/>
                      </a:lnTo>
                      <a:lnTo>
                        <a:pt x="16898" y="25355"/>
                      </a:lnTo>
                      <a:lnTo>
                        <a:pt x="16867" y="25352"/>
                      </a:lnTo>
                      <a:lnTo>
                        <a:pt x="16855" y="25348"/>
                      </a:lnTo>
                      <a:lnTo>
                        <a:pt x="16843" y="25344"/>
                      </a:lnTo>
                      <a:lnTo>
                        <a:pt x="16816" y="25332"/>
                      </a:lnTo>
                      <a:lnTo>
                        <a:pt x="16802" y="25327"/>
                      </a:lnTo>
                      <a:lnTo>
                        <a:pt x="16789" y="25322"/>
                      </a:lnTo>
                      <a:lnTo>
                        <a:pt x="16777" y="25320"/>
                      </a:lnTo>
                      <a:lnTo>
                        <a:pt x="16772" y="25320"/>
                      </a:lnTo>
                      <a:lnTo>
                        <a:pt x="16768" y="25321"/>
                      </a:lnTo>
                      <a:lnTo>
                        <a:pt x="16746" y="25328"/>
                      </a:lnTo>
                      <a:lnTo>
                        <a:pt x="16727" y="25333"/>
                      </a:lnTo>
                      <a:lnTo>
                        <a:pt x="16711" y="25337"/>
                      </a:lnTo>
                      <a:lnTo>
                        <a:pt x="16705" y="25337"/>
                      </a:lnTo>
                      <a:lnTo>
                        <a:pt x="16698" y="25337"/>
                      </a:lnTo>
                      <a:lnTo>
                        <a:pt x="16693" y="25336"/>
                      </a:lnTo>
                      <a:lnTo>
                        <a:pt x="16687" y="25334"/>
                      </a:lnTo>
                      <a:lnTo>
                        <a:pt x="16683" y="25330"/>
                      </a:lnTo>
                      <a:lnTo>
                        <a:pt x="16680" y="25324"/>
                      </a:lnTo>
                      <a:lnTo>
                        <a:pt x="16677" y="25317"/>
                      </a:lnTo>
                      <a:lnTo>
                        <a:pt x="16675" y="25307"/>
                      </a:lnTo>
                      <a:lnTo>
                        <a:pt x="16674" y="25295"/>
                      </a:lnTo>
                      <a:lnTo>
                        <a:pt x="16674" y="25281"/>
                      </a:lnTo>
                      <a:lnTo>
                        <a:pt x="16674" y="25271"/>
                      </a:lnTo>
                      <a:lnTo>
                        <a:pt x="16675" y="25258"/>
                      </a:lnTo>
                      <a:lnTo>
                        <a:pt x="16679" y="25242"/>
                      </a:lnTo>
                      <a:lnTo>
                        <a:pt x="16682" y="25227"/>
                      </a:lnTo>
                      <a:lnTo>
                        <a:pt x="16685" y="25220"/>
                      </a:lnTo>
                      <a:lnTo>
                        <a:pt x="16688" y="25214"/>
                      </a:lnTo>
                      <a:lnTo>
                        <a:pt x="16692" y="25208"/>
                      </a:lnTo>
                      <a:lnTo>
                        <a:pt x="16695" y="25205"/>
                      </a:lnTo>
                      <a:lnTo>
                        <a:pt x="16700" y="25203"/>
                      </a:lnTo>
                      <a:lnTo>
                        <a:pt x="16705" y="25202"/>
                      </a:lnTo>
                      <a:lnTo>
                        <a:pt x="16710" y="25204"/>
                      </a:lnTo>
                      <a:lnTo>
                        <a:pt x="16717" y="25208"/>
                      </a:lnTo>
                      <a:lnTo>
                        <a:pt x="16723" y="25214"/>
                      </a:lnTo>
                      <a:lnTo>
                        <a:pt x="16728" y="25220"/>
                      </a:lnTo>
                      <a:lnTo>
                        <a:pt x="16738" y="25234"/>
                      </a:lnTo>
                      <a:lnTo>
                        <a:pt x="16747" y="25250"/>
                      </a:lnTo>
                      <a:lnTo>
                        <a:pt x="16752" y="25257"/>
                      </a:lnTo>
                      <a:lnTo>
                        <a:pt x="16758" y="25264"/>
                      </a:lnTo>
                      <a:lnTo>
                        <a:pt x="16761" y="25267"/>
                      </a:lnTo>
                      <a:lnTo>
                        <a:pt x="16764" y="25270"/>
                      </a:lnTo>
                      <a:lnTo>
                        <a:pt x="16769" y="25272"/>
                      </a:lnTo>
                      <a:lnTo>
                        <a:pt x="16773" y="25273"/>
                      </a:lnTo>
                      <a:lnTo>
                        <a:pt x="16782" y="25275"/>
                      </a:lnTo>
                      <a:lnTo>
                        <a:pt x="16790" y="25273"/>
                      </a:lnTo>
                      <a:lnTo>
                        <a:pt x="16800" y="25271"/>
                      </a:lnTo>
                      <a:lnTo>
                        <a:pt x="16810" y="25268"/>
                      </a:lnTo>
                      <a:lnTo>
                        <a:pt x="16819" y="25266"/>
                      </a:lnTo>
                      <a:lnTo>
                        <a:pt x="16828" y="25264"/>
                      </a:lnTo>
                      <a:lnTo>
                        <a:pt x="16838" y="25263"/>
                      </a:lnTo>
                      <a:lnTo>
                        <a:pt x="16846" y="25264"/>
                      </a:lnTo>
                      <a:lnTo>
                        <a:pt x="16852" y="25266"/>
                      </a:lnTo>
                      <a:lnTo>
                        <a:pt x="16856" y="25269"/>
                      </a:lnTo>
                      <a:lnTo>
                        <a:pt x="16860" y="25275"/>
                      </a:lnTo>
                      <a:lnTo>
                        <a:pt x="16864" y="25281"/>
                      </a:lnTo>
                      <a:lnTo>
                        <a:pt x="16868" y="25289"/>
                      </a:lnTo>
                      <a:lnTo>
                        <a:pt x="16875" y="25296"/>
                      </a:lnTo>
                      <a:lnTo>
                        <a:pt x="16879" y="25303"/>
                      </a:lnTo>
                      <a:lnTo>
                        <a:pt x="16883" y="25310"/>
                      </a:lnTo>
                      <a:lnTo>
                        <a:pt x="16887" y="25319"/>
                      </a:lnTo>
                      <a:lnTo>
                        <a:pt x="16890" y="25327"/>
                      </a:lnTo>
                      <a:lnTo>
                        <a:pt x="16894" y="25333"/>
                      </a:lnTo>
                      <a:lnTo>
                        <a:pt x="16898" y="25335"/>
                      </a:lnTo>
                      <a:lnTo>
                        <a:pt x="16901" y="25336"/>
                      </a:lnTo>
                      <a:lnTo>
                        <a:pt x="16904" y="25337"/>
                      </a:lnTo>
                      <a:lnTo>
                        <a:pt x="16907" y="25336"/>
                      </a:lnTo>
                      <a:lnTo>
                        <a:pt x="16912" y="25335"/>
                      </a:lnTo>
                      <a:lnTo>
                        <a:pt x="16917" y="25332"/>
                      </a:lnTo>
                      <a:lnTo>
                        <a:pt x="16929" y="25323"/>
                      </a:lnTo>
                      <a:lnTo>
                        <a:pt x="16936" y="25317"/>
                      </a:lnTo>
                      <a:lnTo>
                        <a:pt x="16938" y="25315"/>
                      </a:lnTo>
                      <a:lnTo>
                        <a:pt x="16938" y="25312"/>
                      </a:lnTo>
                      <a:lnTo>
                        <a:pt x="16938" y="25309"/>
                      </a:lnTo>
                      <a:lnTo>
                        <a:pt x="16936" y="25306"/>
                      </a:lnTo>
                      <a:lnTo>
                        <a:pt x="16935" y="25302"/>
                      </a:lnTo>
                      <a:lnTo>
                        <a:pt x="16935" y="25299"/>
                      </a:lnTo>
                      <a:lnTo>
                        <a:pt x="16936" y="25297"/>
                      </a:lnTo>
                      <a:lnTo>
                        <a:pt x="16938" y="25293"/>
                      </a:lnTo>
                      <a:lnTo>
                        <a:pt x="16940" y="25290"/>
                      </a:lnTo>
                      <a:lnTo>
                        <a:pt x="16960" y="25268"/>
                      </a:lnTo>
                      <a:lnTo>
                        <a:pt x="16976" y="25250"/>
                      </a:lnTo>
                      <a:lnTo>
                        <a:pt x="16985" y="25240"/>
                      </a:lnTo>
                      <a:lnTo>
                        <a:pt x="16991" y="25230"/>
                      </a:lnTo>
                      <a:lnTo>
                        <a:pt x="16999" y="25218"/>
                      </a:lnTo>
                      <a:lnTo>
                        <a:pt x="17005" y="25205"/>
                      </a:lnTo>
                      <a:lnTo>
                        <a:pt x="17018" y="25175"/>
                      </a:lnTo>
                      <a:lnTo>
                        <a:pt x="17034" y="25145"/>
                      </a:lnTo>
                      <a:lnTo>
                        <a:pt x="17042" y="25131"/>
                      </a:lnTo>
                      <a:lnTo>
                        <a:pt x="17052" y="25118"/>
                      </a:lnTo>
                      <a:lnTo>
                        <a:pt x="17062" y="25105"/>
                      </a:lnTo>
                      <a:lnTo>
                        <a:pt x="17072" y="25092"/>
                      </a:lnTo>
                      <a:lnTo>
                        <a:pt x="17090" y="25073"/>
                      </a:lnTo>
                      <a:lnTo>
                        <a:pt x="17107" y="25051"/>
                      </a:lnTo>
                      <a:lnTo>
                        <a:pt x="17126" y="25027"/>
                      </a:lnTo>
                      <a:lnTo>
                        <a:pt x="17145" y="25004"/>
                      </a:lnTo>
                      <a:lnTo>
                        <a:pt x="17166" y="24982"/>
                      </a:lnTo>
                      <a:lnTo>
                        <a:pt x="17187" y="24961"/>
                      </a:lnTo>
                      <a:lnTo>
                        <a:pt x="17198" y="24951"/>
                      </a:lnTo>
                      <a:lnTo>
                        <a:pt x="17209" y="24944"/>
                      </a:lnTo>
                      <a:lnTo>
                        <a:pt x="17220" y="24936"/>
                      </a:lnTo>
                      <a:lnTo>
                        <a:pt x="17231" y="24931"/>
                      </a:lnTo>
                      <a:lnTo>
                        <a:pt x="17242" y="24925"/>
                      </a:lnTo>
                      <a:lnTo>
                        <a:pt x="17252" y="24919"/>
                      </a:lnTo>
                      <a:lnTo>
                        <a:pt x="17264" y="24911"/>
                      </a:lnTo>
                      <a:lnTo>
                        <a:pt x="17275" y="24903"/>
                      </a:lnTo>
                      <a:lnTo>
                        <a:pt x="17285" y="24895"/>
                      </a:lnTo>
                      <a:lnTo>
                        <a:pt x="17295" y="24885"/>
                      </a:lnTo>
                      <a:lnTo>
                        <a:pt x="17303" y="24876"/>
                      </a:lnTo>
                      <a:lnTo>
                        <a:pt x="17311" y="24865"/>
                      </a:lnTo>
                      <a:lnTo>
                        <a:pt x="17314" y="24860"/>
                      </a:lnTo>
                      <a:lnTo>
                        <a:pt x="17317" y="24853"/>
                      </a:lnTo>
                      <a:lnTo>
                        <a:pt x="17321" y="24840"/>
                      </a:lnTo>
                      <a:lnTo>
                        <a:pt x="17326" y="24827"/>
                      </a:lnTo>
                      <a:lnTo>
                        <a:pt x="17331" y="24821"/>
                      </a:lnTo>
                      <a:lnTo>
                        <a:pt x="17335" y="24816"/>
                      </a:lnTo>
                      <a:lnTo>
                        <a:pt x="17343" y="24809"/>
                      </a:lnTo>
                      <a:lnTo>
                        <a:pt x="17351" y="24804"/>
                      </a:lnTo>
                      <a:lnTo>
                        <a:pt x="17360" y="24799"/>
                      </a:lnTo>
                      <a:lnTo>
                        <a:pt x="17369" y="24796"/>
                      </a:lnTo>
                      <a:lnTo>
                        <a:pt x="17388" y="24789"/>
                      </a:lnTo>
                      <a:lnTo>
                        <a:pt x="17397" y="24785"/>
                      </a:lnTo>
                      <a:lnTo>
                        <a:pt x="17405" y="24781"/>
                      </a:lnTo>
                      <a:lnTo>
                        <a:pt x="17423" y="24768"/>
                      </a:lnTo>
                      <a:lnTo>
                        <a:pt x="17439" y="24755"/>
                      </a:lnTo>
                      <a:lnTo>
                        <a:pt x="17455" y="24743"/>
                      </a:lnTo>
                      <a:lnTo>
                        <a:pt x="17472" y="24731"/>
                      </a:lnTo>
                      <a:lnTo>
                        <a:pt x="17480" y="24727"/>
                      </a:lnTo>
                      <a:lnTo>
                        <a:pt x="17489" y="24722"/>
                      </a:lnTo>
                      <a:lnTo>
                        <a:pt x="17498" y="24719"/>
                      </a:lnTo>
                      <a:lnTo>
                        <a:pt x="17507" y="24717"/>
                      </a:lnTo>
                      <a:lnTo>
                        <a:pt x="17517" y="24715"/>
                      </a:lnTo>
                      <a:lnTo>
                        <a:pt x="17529" y="24715"/>
                      </a:lnTo>
                      <a:lnTo>
                        <a:pt x="17540" y="24716"/>
                      </a:lnTo>
                      <a:lnTo>
                        <a:pt x="17553" y="24719"/>
                      </a:lnTo>
                      <a:lnTo>
                        <a:pt x="17561" y="24720"/>
                      </a:lnTo>
                      <a:lnTo>
                        <a:pt x="17568" y="24721"/>
                      </a:lnTo>
                      <a:lnTo>
                        <a:pt x="17574" y="24721"/>
                      </a:lnTo>
                      <a:lnTo>
                        <a:pt x="17579" y="24720"/>
                      </a:lnTo>
                      <a:lnTo>
                        <a:pt x="17589" y="24717"/>
                      </a:lnTo>
                      <a:lnTo>
                        <a:pt x="17597" y="24712"/>
                      </a:lnTo>
                      <a:lnTo>
                        <a:pt x="17616" y="24699"/>
                      </a:lnTo>
                      <a:lnTo>
                        <a:pt x="17626" y="24694"/>
                      </a:lnTo>
                      <a:lnTo>
                        <a:pt x="17639" y="24689"/>
                      </a:lnTo>
                      <a:lnTo>
                        <a:pt x="17645" y="24687"/>
                      </a:lnTo>
                      <a:lnTo>
                        <a:pt x="17652" y="24686"/>
                      </a:lnTo>
                      <a:lnTo>
                        <a:pt x="17657" y="24685"/>
                      </a:lnTo>
                      <a:lnTo>
                        <a:pt x="17663" y="24686"/>
                      </a:lnTo>
                      <a:lnTo>
                        <a:pt x="17667" y="24687"/>
                      </a:lnTo>
                      <a:lnTo>
                        <a:pt x="17671" y="24689"/>
                      </a:lnTo>
                      <a:lnTo>
                        <a:pt x="17679" y="24694"/>
                      </a:lnTo>
                      <a:lnTo>
                        <a:pt x="17685" y="24700"/>
                      </a:lnTo>
                      <a:lnTo>
                        <a:pt x="17691" y="24708"/>
                      </a:lnTo>
                      <a:lnTo>
                        <a:pt x="17697" y="24718"/>
                      </a:lnTo>
                      <a:lnTo>
                        <a:pt x="17704" y="24727"/>
                      </a:lnTo>
                      <a:lnTo>
                        <a:pt x="17712" y="24735"/>
                      </a:lnTo>
                      <a:lnTo>
                        <a:pt x="17721" y="24742"/>
                      </a:lnTo>
                      <a:lnTo>
                        <a:pt x="17731" y="24747"/>
                      </a:lnTo>
                      <a:lnTo>
                        <a:pt x="17743" y="24753"/>
                      </a:lnTo>
                      <a:lnTo>
                        <a:pt x="17754" y="24756"/>
                      </a:lnTo>
                      <a:lnTo>
                        <a:pt x="17767" y="24759"/>
                      </a:lnTo>
                      <a:lnTo>
                        <a:pt x="17779" y="24761"/>
                      </a:lnTo>
                      <a:lnTo>
                        <a:pt x="17792" y="24762"/>
                      </a:lnTo>
                      <a:lnTo>
                        <a:pt x="17806" y="24763"/>
                      </a:lnTo>
                      <a:lnTo>
                        <a:pt x="17819" y="24762"/>
                      </a:lnTo>
                      <a:lnTo>
                        <a:pt x="17845" y="24760"/>
                      </a:lnTo>
                      <a:lnTo>
                        <a:pt x="17869" y="24756"/>
                      </a:lnTo>
                      <a:lnTo>
                        <a:pt x="17890" y="24749"/>
                      </a:lnTo>
                      <a:lnTo>
                        <a:pt x="17898" y="24747"/>
                      </a:lnTo>
                      <a:lnTo>
                        <a:pt x="17902" y="24744"/>
                      </a:lnTo>
                      <a:lnTo>
                        <a:pt x="17906" y="24741"/>
                      </a:lnTo>
                      <a:lnTo>
                        <a:pt x="17908" y="24737"/>
                      </a:lnTo>
                      <a:lnTo>
                        <a:pt x="17908" y="24734"/>
                      </a:lnTo>
                      <a:lnTo>
                        <a:pt x="17906" y="24731"/>
                      </a:lnTo>
                      <a:lnTo>
                        <a:pt x="17903" y="24728"/>
                      </a:lnTo>
                      <a:lnTo>
                        <a:pt x="17900" y="24723"/>
                      </a:lnTo>
                      <a:lnTo>
                        <a:pt x="17892" y="24717"/>
                      </a:lnTo>
                      <a:lnTo>
                        <a:pt x="17882" y="24710"/>
                      </a:lnTo>
                      <a:lnTo>
                        <a:pt x="17873" y="24704"/>
                      </a:lnTo>
                      <a:lnTo>
                        <a:pt x="17865" y="24697"/>
                      </a:lnTo>
                      <a:lnTo>
                        <a:pt x="17847" y="24680"/>
                      </a:lnTo>
                      <a:lnTo>
                        <a:pt x="17843" y="24673"/>
                      </a:lnTo>
                      <a:lnTo>
                        <a:pt x="17842" y="24671"/>
                      </a:lnTo>
                      <a:lnTo>
                        <a:pt x="17842" y="24668"/>
                      </a:lnTo>
                      <a:lnTo>
                        <a:pt x="17843" y="24661"/>
                      </a:lnTo>
                      <a:lnTo>
                        <a:pt x="17847" y="24654"/>
                      </a:lnTo>
                      <a:lnTo>
                        <a:pt x="17863" y="24627"/>
                      </a:lnTo>
                      <a:lnTo>
                        <a:pt x="17868" y="24617"/>
                      </a:lnTo>
                      <a:lnTo>
                        <a:pt x="17871" y="24606"/>
                      </a:lnTo>
                      <a:lnTo>
                        <a:pt x="17874" y="24581"/>
                      </a:lnTo>
                      <a:lnTo>
                        <a:pt x="17876" y="24569"/>
                      </a:lnTo>
                      <a:lnTo>
                        <a:pt x="17880" y="24558"/>
                      </a:lnTo>
                      <a:lnTo>
                        <a:pt x="17884" y="24549"/>
                      </a:lnTo>
                      <a:lnTo>
                        <a:pt x="17886" y="24544"/>
                      </a:lnTo>
                      <a:lnTo>
                        <a:pt x="17889" y="24541"/>
                      </a:lnTo>
                      <a:lnTo>
                        <a:pt x="17899" y="24533"/>
                      </a:lnTo>
                      <a:lnTo>
                        <a:pt x="17911" y="24527"/>
                      </a:lnTo>
                      <a:lnTo>
                        <a:pt x="17936" y="24512"/>
                      </a:lnTo>
                      <a:lnTo>
                        <a:pt x="17949" y="24504"/>
                      </a:lnTo>
                      <a:lnTo>
                        <a:pt x="17960" y="24495"/>
                      </a:lnTo>
                      <a:lnTo>
                        <a:pt x="17964" y="24490"/>
                      </a:lnTo>
                      <a:lnTo>
                        <a:pt x="17967" y="24485"/>
                      </a:lnTo>
                      <a:lnTo>
                        <a:pt x="17970" y="24479"/>
                      </a:lnTo>
                      <a:lnTo>
                        <a:pt x="17972" y="24474"/>
                      </a:lnTo>
                      <a:lnTo>
                        <a:pt x="17972" y="24466"/>
                      </a:lnTo>
                      <a:lnTo>
                        <a:pt x="17972" y="24460"/>
                      </a:lnTo>
                      <a:lnTo>
                        <a:pt x="17970" y="24454"/>
                      </a:lnTo>
                      <a:lnTo>
                        <a:pt x="17966" y="24449"/>
                      </a:lnTo>
                      <a:lnTo>
                        <a:pt x="17963" y="24444"/>
                      </a:lnTo>
                      <a:lnTo>
                        <a:pt x="17959" y="24440"/>
                      </a:lnTo>
                      <a:lnTo>
                        <a:pt x="17953" y="24436"/>
                      </a:lnTo>
                      <a:lnTo>
                        <a:pt x="17948" y="24432"/>
                      </a:lnTo>
                      <a:lnTo>
                        <a:pt x="17936" y="24427"/>
                      </a:lnTo>
                      <a:lnTo>
                        <a:pt x="17923" y="24424"/>
                      </a:lnTo>
                      <a:lnTo>
                        <a:pt x="17910" y="24421"/>
                      </a:lnTo>
                      <a:lnTo>
                        <a:pt x="17898" y="24419"/>
                      </a:lnTo>
                      <a:lnTo>
                        <a:pt x="17894" y="24418"/>
                      </a:lnTo>
                      <a:lnTo>
                        <a:pt x="17890" y="24415"/>
                      </a:lnTo>
                      <a:lnTo>
                        <a:pt x="17889" y="24412"/>
                      </a:lnTo>
                      <a:lnTo>
                        <a:pt x="17889" y="24408"/>
                      </a:lnTo>
                      <a:lnTo>
                        <a:pt x="17890" y="24403"/>
                      </a:lnTo>
                      <a:lnTo>
                        <a:pt x="17894" y="24398"/>
                      </a:lnTo>
                      <a:lnTo>
                        <a:pt x="17902" y="24386"/>
                      </a:lnTo>
                      <a:lnTo>
                        <a:pt x="17912" y="24375"/>
                      </a:lnTo>
                      <a:lnTo>
                        <a:pt x="17923" y="24364"/>
                      </a:lnTo>
                      <a:lnTo>
                        <a:pt x="17937" y="24351"/>
                      </a:lnTo>
                      <a:lnTo>
                        <a:pt x="17951" y="24339"/>
                      </a:lnTo>
                      <a:lnTo>
                        <a:pt x="17967" y="24324"/>
                      </a:lnTo>
                      <a:lnTo>
                        <a:pt x="17985" y="24307"/>
                      </a:lnTo>
                      <a:lnTo>
                        <a:pt x="18004" y="24290"/>
                      </a:lnTo>
                      <a:lnTo>
                        <a:pt x="18023" y="24275"/>
                      </a:lnTo>
                      <a:lnTo>
                        <a:pt x="18031" y="24270"/>
                      </a:lnTo>
                      <a:lnTo>
                        <a:pt x="18040" y="24264"/>
                      </a:lnTo>
                      <a:lnTo>
                        <a:pt x="18049" y="24260"/>
                      </a:lnTo>
                      <a:lnTo>
                        <a:pt x="18058" y="24258"/>
                      </a:lnTo>
                      <a:lnTo>
                        <a:pt x="18065" y="24258"/>
                      </a:lnTo>
                      <a:lnTo>
                        <a:pt x="18073" y="24259"/>
                      </a:lnTo>
                      <a:lnTo>
                        <a:pt x="18084" y="24262"/>
                      </a:lnTo>
                      <a:lnTo>
                        <a:pt x="18094" y="24263"/>
                      </a:lnTo>
                      <a:lnTo>
                        <a:pt x="18106" y="24264"/>
                      </a:lnTo>
                      <a:lnTo>
                        <a:pt x="18117" y="24263"/>
                      </a:lnTo>
                      <a:lnTo>
                        <a:pt x="18128" y="24262"/>
                      </a:lnTo>
                      <a:lnTo>
                        <a:pt x="18139" y="24259"/>
                      </a:lnTo>
                      <a:lnTo>
                        <a:pt x="18150" y="24255"/>
                      </a:lnTo>
                      <a:lnTo>
                        <a:pt x="18159" y="24250"/>
                      </a:lnTo>
                      <a:lnTo>
                        <a:pt x="18169" y="24246"/>
                      </a:lnTo>
                      <a:lnTo>
                        <a:pt x="18178" y="24243"/>
                      </a:lnTo>
                      <a:lnTo>
                        <a:pt x="18187" y="24241"/>
                      </a:lnTo>
                      <a:lnTo>
                        <a:pt x="18195" y="24241"/>
                      </a:lnTo>
                      <a:lnTo>
                        <a:pt x="18204" y="24243"/>
                      </a:lnTo>
                      <a:lnTo>
                        <a:pt x="18213" y="24245"/>
                      </a:lnTo>
                      <a:lnTo>
                        <a:pt x="18231" y="24250"/>
                      </a:lnTo>
                      <a:lnTo>
                        <a:pt x="18237" y="24252"/>
                      </a:lnTo>
                      <a:lnTo>
                        <a:pt x="18243" y="24257"/>
                      </a:lnTo>
                      <a:lnTo>
                        <a:pt x="18255" y="24266"/>
                      </a:lnTo>
                      <a:lnTo>
                        <a:pt x="18261" y="24271"/>
                      </a:lnTo>
                      <a:lnTo>
                        <a:pt x="18268" y="24275"/>
                      </a:lnTo>
                      <a:lnTo>
                        <a:pt x="18273" y="24277"/>
                      </a:lnTo>
                      <a:lnTo>
                        <a:pt x="18280" y="24278"/>
                      </a:lnTo>
                      <a:lnTo>
                        <a:pt x="18288" y="24277"/>
                      </a:lnTo>
                      <a:lnTo>
                        <a:pt x="18295" y="24276"/>
                      </a:lnTo>
                      <a:lnTo>
                        <a:pt x="18303" y="24273"/>
                      </a:lnTo>
                      <a:lnTo>
                        <a:pt x="18309" y="24271"/>
                      </a:lnTo>
                      <a:lnTo>
                        <a:pt x="18321" y="24262"/>
                      </a:lnTo>
                      <a:lnTo>
                        <a:pt x="18332" y="24253"/>
                      </a:lnTo>
                      <a:lnTo>
                        <a:pt x="18353" y="24235"/>
                      </a:lnTo>
                      <a:lnTo>
                        <a:pt x="18363" y="24226"/>
                      </a:lnTo>
                      <a:lnTo>
                        <a:pt x="18369" y="24223"/>
                      </a:lnTo>
                      <a:lnTo>
                        <a:pt x="18375" y="24220"/>
                      </a:lnTo>
                      <a:lnTo>
                        <a:pt x="18400" y="24211"/>
                      </a:lnTo>
                      <a:lnTo>
                        <a:pt x="18418" y="24205"/>
                      </a:lnTo>
                      <a:lnTo>
                        <a:pt x="18434" y="24197"/>
                      </a:lnTo>
                      <a:lnTo>
                        <a:pt x="18443" y="24192"/>
                      </a:lnTo>
                      <a:lnTo>
                        <a:pt x="18449" y="24187"/>
                      </a:lnTo>
                      <a:lnTo>
                        <a:pt x="18456" y="24183"/>
                      </a:lnTo>
                      <a:lnTo>
                        <a:pt x="18460" y="24177"/>
                      </a:lnTo>
                      <a:lnTo>
                        <a:pt x="18463" y="24172"/>
                      </a:lnTo>
                      <a:lnTo>
                        <a:pt x="18465" y="24167"/>
                      </a:lnTo>
                      <a:lnTo>
                        <a:pt x="18464" y="24161"/>
                      </a:lnTo>
                      <a:lnTo>
                        <a:pt x="18462" y="24155"/>
                      </a:lnTo>
                      <a:lnTo>
                        <a:pt x="18459" y="24149"/>
                      </a:lnTo>
                      <a:lnTo>
                        <a:pt x="18457" y="24143"/>
                      </a:lnTo>
                      <a:lnTo>
                        <a:pt x="18456" y="24138"/>
                      </a:lnTo>
                      <a:lnTo>
                        <a:pt x="18457" y="24133"/>
                      </a:lnTo>
                      <a:lnTo>
                        <a:pt x="18458" y="24129"/>
                      </a:lnTo>
                      <a:lnTo>
                        <a:pt x="18460" y="24124"/>
                      </a:lnTo>
                      <a:lnTo>
                        <a:pt x="18467" y="24117"/>
                      </a:lnTo>
                      <a:lnTo>
                        <a:pt x="18473" y="24109"/>
                      </a:lnTo>
                      <a:lnTo>
                        <a:pt x="18478" y="24100"/>
                      </a:lnTo>
                      <a:lnTo>
                        <a:pt x="18481" y="24096"/>
                      </a:lnTo>
                      <a:lnTo>
                        <a:pt x="18482" y="24092"/>
                      </a:lnTo>
                      <a:lnTo>
                        <a:pt x="18483" y="24086"/>
                      </a:lnTo>
                      <a:lnTo>
                        <a:pt x="18482" y="24081"/>
                      </a:lnTo>
                      <a:lnTo>
                        <a:pt x="18478" y="24070"/>
                      </a:lnTo>
                      <a:lnTo>
                        <a:pt x="18475" y="24061"/>
                      </a:lnTo>
                      <a:lnTo>
                        <a:pt x="18472" y="24054"/>
                      </a:lnTo>
                      <a:lnTo>
                        <a:pt x="18470" y="24047"/>
                      </a:lnTo>
                      <a:lnTo>
                        <a:pt x="18469" y="24045"/>
                      </a:lnTo>
                      <a:lnTo>
                        <a:pt x="18470" y="24042"/>
                      </a:lnTo>
                      <a:lnTo>
                        <a:pt x="18471" y="24040"/>
                      </a:lnTo>
                      <a:lnTo>
                        <a:pt x="18473" y="24037"/>
                      </a:lnTo>
                      <a:lnTo>
                        <a:pt x="18476" y="24035"/>
                      </a:lnTo>
                      <a:lnTo>
                        <a:pt x="18481" y="24032"/>
                      </a:lnTo>
                      <a:lnTo>
                        <a:pt x="18493" y="24028"/>
                      </a:lnTo>
                      <a:lnTo>
                        <a:pt x="18508" y="24024"/>
                      </a:lnTo>
                      <a:lnTo>
                        <a:pt x="18527" y="24020"/>
                      </a:lnTo>
                      <a:lnTo>
                        <a:pt x="18549" y="24017"/>
                      </a:lnTo>
                      <a:lnTo>
                        <a:pt x="18572" y="24011"/>
                      </a:lnTo>
                      <a:lnTo>
                        <a:pt x="18595" y="24006"/>
                      </a:lnTo>
                      <a:lnTo>
                        <a:pt x="18604" y="24002"/>
                      </a:lnTo>
                      <a:lnTo>
                        <a:pt x="18613" y="23998"/>
                      </a:lnTo>
                      <a:lnTo>
                        <a:pt x="18619" y="23994"/>
                      </a:lnTo>
                      <a:lnTo>
                        <a:pt x="18626" y="23990"/>
                      </a:lnTo>
                      <a:lnTo>
                        <a:pt x="18629" y="23984"/>
                      </a:lnTo>
                      <a:lnTo>
                        <a:pt x="18631" y="23979"/>
                      </a:lnTo>
                      <a:lnTo>
                        <a:pt x="18652" y="23980"/>
                      </a:lnTo>
                      <a:lnTo>
                        <a:pt x="18665" y="23981"/>
                      </a:lnTo>
                      <a:lnTo>
                        <a:pt x="18678" y="23981"/>
                      </a:lnTo>
                      <a:lnTo>
                        <a:pt x="18691" y="23980"/>
                      </a:lnTo>
                      <a:lnTo>
                        <a:pt x="18697" y="23979"/>
                      </a:lnTo>
                      <a:lnTo>
                        <a:pt x="18702" y="23978"/>
                      </a:lnTo>
                      <a:lnTo>
                        <a:pt x="18707" y="23976"/>
                      </a:lnTo>
                      <a:lnTo>
                        <a:pt x="18711" y="23972"/>
                      </a:lnTo>
                      <a:lnTo>
                        <a:pt x="18714" y="23969"/>
                      </a:lnTo>
                      <a:lnTo>
                        <a:pt x="18715" y="23965"/>
                      </a:lnTo>
                      <a:lnTo>
                        <a:pt x="18719" y="23947"/>
                      </a:lnTo>
                      <a:lnTo>
                        <a:pt x="18720" y="23935"/>
                      </a:lnTo>
                      <a:lnTo>
                        <a:pt x="18721" y="23930"/>
                      </a:lnTo>
                      <a:lnTo>
                        <a:pt x="18721" y="23927"/>
                      </a:lnTo>
                      <a:lnTo>
                        <a:pt x="18725" y="23927"/>
                      </a:lnTo>
                      <a:lnTo>
                        <a:pt x="18731" y="23929"/>
                      </a:lnTo>
                      <a:lnTo>
                        <a:pt x="18743" y="23931"/>
                      </a:lnTo>
                      <a:lnTo>
                        <a:pt x="18762" y="23931"/>
                      </a:lnTo>
                      <a:lnTo>
                        <a:pt x="18781" y="23932"/>
                      </a:lnTo>
                      <a:lnTo>
                        <a:pt x="18813" y="23932"/>
                      </a:lnTo>
                      <a:lnTo>
                        <a:pt x="18828" y="23931"/>
                      </a:lnTo>
                      <a:lnTo>
                        <a:pt x="18841" y="23930"/>
                      </a:lnTo>
                      <a:lnTo>
                        <a:pt x="18845" y="23928"/>
                      </a:lnTo>
                      <a:lnTo>
                        <a:pt x="18848" y="23927"/>
                      </a:lnTo>
                      <a:lnTo>
                        <a:pt x="18851" y="23925"/>
                      </a:lnTo>
                      <a:lnTo>
                        <a:pt x="18851" y="23921"/>
                      </a:lnTo>
                      <a:lnTo>
                        <a:pt x="18848" y="23914"/>
                      </a:lnTo>
                      <a:lnTo>
                        <a:pt x="18844" y="23904"/>
                      </a:lnTo>
                      <a:lnTo>
                        <a:pt x="18832" y="23884"/>
                      </a:lnTo>
                      <a:lnTo>
                        <a:pt x="18827" y="23875"/>
                      </a:lnTo>
                      <a:lnTo>
                        <a:pt x="18822" y="23866"/>
                      </a:lnTo>
                      <a:lnTo>
                        <a:pt x="18820" y="23857"/>
                      </a:lnTo>
                      <a:lnTo>
                        <a:pt x="18820" y="23854"/>
                      </a:lnTo>
                      <a:lnTo>
                        <a:pt x="18820" y="23851"/>
                      </a:lnTo>
                      <a:lnTo>
                        <a:pt x="18822" y="23844"/>
                      </a:lnTo>
                      <a:lnTo>
                        <a:pt x="18825" y="23839"/>
                      </a:lnTo>
                      <a:lnTo>
                        <a:pt x="18828" y="23833"/>
                      </a:lnTo>
                      <a:lnTo>
                        <a:pt x="18831" y="23829"/>
                      </a:lnTo>
                      <a:lnTo>
                        <a:pt x="18835" y="23825"/>
                      </a:lnTo>
                      <a:lnTo>
                        <a:pt x="18840" y="23822"/>
                      </a:lnTo>
                      <a:lnTo>
                        <a:pt x="18851" y="23816"/>
                      </a:lnTo>
                      <a:lnTo>
                        <a:pt x="18861" y="23813"/>
                      </a:lnTo>
                      <a:lnTo>
                        <a:pt x="18873" y="23811"/>
                      </a:lnTo>
                      <a:lnTo>
                        <a:pt x="18885" y="23811"/>
                      </a:lnTo>
                      <a:lnTo>
                        <a:pt x="18897" y="23813"/>
                      </a:lnTo>
                      <a:lnTo>
                        <a:pt x="18905" y="23814"/>
                      </a:lnTo>
                      <a:lnTo>
                        <a:pt x="18912" y="23814"/>
                      </a:lnTo>
                      <a:lnTo>
                        <a:pt x="18919" y="23814"/>
                      </a:lnTo>
                      <a:lnTo>
                        <a:pt x="18927" y="23812"/>
                      </a:lnTo>
                      <a:lnTo>
                        <a:pt x="18941" y="23807"/>
                      </a:lnTo>
                      <a:lnTo>
                        <a:pt x="18955" y="23802"/>
                      </a:lnTo>
                      <a:lnTo>
                        <a:pt x="18982" y="23788"/>
                      </a:lnTo>
                      <a:lnTo>
                        <a:pt x="18996" y="23782"/>
                      </a:lnTo>
                      <a:lnTo>
                        <a:pt x="19004" y="23781"/>
                      </a:lnTo>
                      <a:lnTo>
                        <a:pt x="19010" y="23779"/>
                      </a:lnTo>
                      <a:lnTo>
                        <a:pt x="19018" y="23779"/>
                      </a:lnTo>
                      <a:lnTo>
                        <a:pt x="19025" y="23779"/>
                      </a:lnTo>
                      <a:lnTo>
                        <a:pt x="19034" y="23781"/>
                      </a:lnTo>
                      <a:lnTo>
                        <a:pt x="19043" y="23784"/>
                      </a:lnTo>
                      <a:lnTo>
                        <a:pt x="19050" y="23786"/>
                      </a:lnTo>
                      <a:lnTo>
                        <a:pt x="19058" y="23790"/>
                      </a:lnTo>
                      <a:lnTo>
                        <a:pt x="19063" y="23795"/>
                      </a:lnTo>
                      <a:lnTo>
                        <a:pt x="19068" y="23802"/>
                      </a:lnTo>
                      <a:lnTo>
                        <a:pt x="19070" y="23809"/>
                      </a:lnTo>
                      <a:lnTo>
                        <a:pt x="19069" y="23815"/>
                      </a:lnTo>
                      <a:lnTo>
                        <a:pt x="19068" y="23822"/>
                      </a:lnTo>
                      <a:lnTo>
                        <a:pt x="19064" y="23828"/>
                      </a:lnTo>
                      <a:lnTo>
                        <a:pt x="19061" y="23836"/>
                      </a:lnTo>
                      <a:lnTo>
                        <a:pt x="19056" y="23843"/>
                      </a:lnTo>
                      <a:lnTo>
                        <a:pt x="19045" y="23857"/>
                      </a:lnTo>
                      <a:lnTo>
                        <a:pt x="19033" y="23871"/>
                      </a:lnTo>
                      <a:lnTo>
                        <a:pt x="19023" y="23884"/>
                      </a:lnTo>
                      <a:lnTo>
                        <a:pt x="19019" y="23890"/>
                      </a:lnTo>
                      <a:lnTo>
                        <a:pt x="19017" y="23895"/>
                      </a:lnTo>
                      <a:lnTo>
                        <a:pt x="19014" y="23901"/>
                      </a:lnTo>
                      <a:lnTo>
                        <a:pt x="19014" y="23903"/>
                      </a:lnTo>
                      <a:lnTo>
                        <a:pt x="19017" y="23903"/>
                      </a:lnTo>
                      <a:lnTo>
                        <a:pt x="19023" y="23903"/>
                      </a:lnTo>
                      <a:lnTo>
                        <a:pt x="19033" y="23905"/>
                      </a:lnTo>
                      <a:lnTo>
                        <a:pt x="19044" y="23908"/>
                      </a:lnTo>
                      <a:lnTo>
                        <a:pt x="19068" y="23917"/>
                      </a:lnTo>
                      <a:lnTo>
                        <a:pt x="19075" y="23921"/>
                      </a:lnTo>
                      <a:lnTo>
                        <a:pt x="19081" y="23925"/>
                      </a:lnTo>
                      <a:lnTo>
                        <a:pt x="19099" y="23944"/>
                      </a:lnTo>
                      <a:lnTo>
                        <a:pt x="19116" y="23962"/>
                      </a:lnTo>
                      <a:lnTo>
                        <a:pt x="19134" y="23981"/>
                      </a:lnTo>
                      <a:lnTo>
                        <a:pt x="19150" y="24003"/>
                      </a:lnTo>
                      <a:lnTo>
                        <a:pt x="19153" y="24007"/>
                      </a:lnTo>
                      <a:lnTo>
                        <a:pt x="19155" y="24011"/>
                      </a:lnTo>
                      <a:lnTo>
                        <a:pt x="19157" y="24016"/>
                      </a:lnTo>
                      <a:lnTo>
                        <a:pt x="19158" y="24019"/>
                      </a:lnTo>
                      <a:lnTo>
                        <a:pt x="19157" y="24022"/>
                      </a:lnTo>
                      <a:lnTo>
                        <a:pt x="19155" y="24026"/>
                      </a:lnTo>
                      <a:lnTo>
                        <a:pt x="19152" y="24032"/>
                      </a:lnTo>
                      <a:lnTo>
                        <a:pt x="19146" y="24037"/>
                      </a:lnTo>
                      <a:lnTo>
                        <a:pt x="19138" y="24042"/>
                      </a:lnTo>
                      <a:lnTo>
                        <a:pt x="19129" y="24046"/>
                      </a:lnTo>
                      <a:lnTo>
                        <a:pt x="19120" y="24049"/>
                      </a:lnTo>
                      <a:lnTo>
                        <a:pt x="19112" y="24053"/>
                      </a:lnTo>
                      <a:lnTo>
                        <a:pt x="19107" y="24057"/>
                      </a:lnTo>
                      <a:lnTo>
                        <a:pt x="19104" y="24062"/>
                      </a:lnTo>
                      <a:lnTo>
                        <a:pt x="19104" y="24067"/>
                      </a:lnTo>
                      <a:lnTo>
                        <a:pt x="19106" y="24073"/>
                      </a:lnTo>
                      <a:lnTo>
                        <a:pt x="19108" y="24079"/>
                      </a:lnTo>
                      <a:lnTo>
                        <a:pt x="19112" y="24085"/>
                      </a:lnTo>
                      <a:lnTo>
                        <a:pt x="19117" y="24092"/>
                      </a:lnTo>
                      <a:lnTo>
                        <a:pt x="19129" y="24105"/>
                      </a:lnTo>
                      <a:lnTo>
                        <a:pt x="19141" y="24118"/>
                      </a:lnTo>
                      <a:lnTo>
                        <a:pt x="19152" y="24129"/>
                      </a:lnTo>
                      <a:lnTo>
                        <a:pt x="19160" y="24137"/>
                      </a:lnTo>
                      <a:lnTo>
                        <a:pt x="19167" y="24148"/>
                      </a:lnTo>
                      <a:lnTo>
                        <a:pt x="19173" y="24156"/>
                      </a:lnTo>
                      <a:lnTo>
                        <a:pt x="19179" y="24160"/>
                      </a:lnTo>
                      <a:lnTo>
                        <a:pt x="19185" y="24161"/>
                      </a:lnTo>
                      <a:lnTo>
                        <a:pt x="19190" y="24160"/>
                      </a:lnTo>
                      <a:lnTo>
                        <a:pt x="19198" y="24158"/>
                      </a:lnTo>
                      <a:lnTo>
                        <a:pt x="19215" y="24149"/>
                      </a:lnTo>
                      <a:lnTo>
                        <a:pt x="19221" y="24147"/>
                      </a:lnTo>
                      <a:lnTo>
                        <a:pt x="19227" y="24145"/>
                      </a:lnTo>
                      <a:lnTo>
                        <a:pt x="19240" y="24143"/>
                      </a:lnTo>
                      <a:lnTo>
                        <a:pt x="19252" y="24144"/>
                      </a:lnTo>
                      <a:lnTo>
                        <a:pt x="19265" y="24146"/>
                      </a:lnTo>
                      <a:lnTo>
                        <a:pt x="19277" y="24149"/>
                      </a:lnTo>
                      <a:lnTo>
                        <a:pt x="19289" y="24154"/>
                      </a:lnTo>
                      <a:lnTo>
                        <a:pt x="19314" y="24162"/>
                      </a:lnTo>
                      <a:lnTo>
                        <a:pt x="19323" y="24164"/>
                      </a:lnTo>
                      <a:lnTo>
                        <a:pt x="19333" y="24168"/>
                      </a:lnTo>
                      <a:lnTo>
                        <a:pt x="19343" y="24169"/>
                      </a:lnTo>
                      <a:lnTo>
                        <a:pt x="19352" y="24169"/>
                      </a:lnTo>
                      <a:lnTo>
                        <a:pt x="19355" y="24168"/>
                      </a:lnTo>
                      <a:lnTo>
                        <a:pt x="19358" y="24167"/>
                      </a:lnTo>
                      <a:lnTo>
                        <a:pt x="19360" y="24166"/>
                      </a:lnTo>
                      <a:lnTo>
                        <a:pt x="19362" y="24162"/>
                      </a:lnTo>
                      <a:lnTo>
                        <a:pt x="19362" y="24159"/>
                      </a:lnTo>
                      <a:lnTo>
                        <a:pt x="19362" y="24156"/>
                      </a:lnTo>
                      <a:lnTo>
                        <a:pt x="19359" y="24150"/>
                      </a:lnTo>
                      <a:lnTo>
                        <a:pt x="19356" y="24145"/>
                      </a:lnTo>
                      <a:lnTo>
                        <a:pt x="19350" y="24134"/>
                      </a:lnTo>
                      <a:lnTo>
                        <a:pt x="19346" y="24124"/>
                      </a:lnTo>
                      <a:lnTo>
                        <a:pt x="19346" y="24117"/>
                      </a:lnTo>
                      <a:lnTo>
                        <a:pt x="19347" y="24111"/>
                      </a:lnTo>
                      <a:lnTo>
                        <a:pt x="19351" y="24107"/>
                      </a:lnTo>
                      <a:lnTo>
                        <a:pt x="19355" y="24105"/>
                      </a:lnTo>
                      <a:lnTo>
                        <a:pt x="19360" y="24104"/>
                      </a:lnTo>
                      <a:lnTo>
                        <a:pt x="19367" y="24103"/>
                      </a:lnTo>
                      <a:lnTo>
                        <a:pt x="19375" y="24104"/>
                      </a:lnTo>
                      <a:lnTo>
                        <a:pt x="19381" y="24106"/>
                      </a:lnTo>
                      <a:lnTo>
                        <a:pt x="19388" y="24109"/>
                      </a:lnTo>
                      <a:lnTo>
                        <a:pt x="19394" y="24112"/>
                      </a:lnTo>
                      <a:lnTo>
                        <a:pt x="19400" y="24117"/>
                      </a:lnTo>
                      <a:lnTo>
                        <a:pt x="19403" y="24121"/>
                      </a:lnTo>
                      <a:lnTo>
                        <a:pt x="19405" y="24126"/>
                      </a:lnTo>
                      <a:lnTo>
                        <a:pt x="19405" y="24132"/>
                      </a:lnTo>
                      <a:lnTo>
                        <a:pt x="19405" y="24143"/>
                      </a:lnTo>
                      <a:lnTo>
                        <a:pt x="19405" y="24154"/>
                      </a:lnTo>
                      <a:lnTo>
                        <a:pt x="19408" y="24163"/>
                      </a:lnTo>
                      <a:lnTo>
                        <a:pt x="19411" y="24171"/>
                      </a:lnTo>
                      <a:lnTo>
                        <a:pt x="19417" y="24179"/>
                      </a:lnTo>
                      <a:lnTo>
                        <a:pt x="19423" y="24184"/>
                      </a:lnTo>
                      <a:lnTo>
                        <a:pt x="19430" y="24189"/>
                      </a:lnTo>
                      <a:lnTo>
                        <a:pt x="19438" y="24193"/>
                      </a:lnTo>
                      <a:lnTo>
                        <a:pt x="19445" y="24194"/>
                      </a:lnTo>
                      <a:lnTo>
                        <a:pt x="19452" y="24194"/>
                      </a:lnTo>
                      <a:lnTo>
                        <a:pt x="19459" y="24193"/>
                      </a:lnTo>
                      <a:lnTo>
                        <a:pt x="19466" y="24189"/>
                      </a:lnTo>
                      <a:lnTo>
                        <a:pt x="19472" y="24184"/>
                      </a:lnTo>
                      <a:lnTo>
                        <a:pt x="19478" y="24177"/>
                      </a:lnTo>
                      <a:lnTo>
                        <a:pt x="19482" y="24169"/>
                      </a:lnTo>
                      <a:lnTo>
                        <a:pt x="19484" y="24158"/>
                      </a:lnTo>
                      <a:lnTo>
                        <a:pt x="19487" y="24148"/>
                      </a:lnTo>
                      <a:lnTo>
                        <a:pt x="19492" y="24139"/>
                      </a:lnTo>
                      <a:lnTo>
                        <a:pt x="19498" y="24132"/>
                      </a:lnTo>
                      <a:lnTo>
                        <a:pt x="19503" y="24130"/>
                      </a:lnTo>
                      <a:lnTo>
                        <a:pt x="19506" y="24128"/>
                      </a:lnTo>
                      <a:lnTo>
                        <a:pt x="19510" y="24125"/>
                      </a:lnTo>
                      <a:lnTo>
                        <a:pt x="19515" y="24125"/>
                      </a:lnTo>
                      <a:lnTo>
                        <a:pt x="19518" y="24125"/>
                      </a:lnTo>
                      <a:lnTo>
                        <a:pt x="19522" y="24126"/>
                      </a:lnTo>
                      <a:lnTo>
                        <a:pt x="19526" y="24129"/>
                      </a:lnTo>
                      <a:lnTo>
                        <a:pt x="19531" y="24132"/>
                      </a:lnTo>
                      <a:lnTo>
                        <a:pt x="19534" y="24136"/>
                      </a:lnTo>
                      <a:lnTo>
                        <a:pt x="19537" y="24143"/>
                      </a:lnTo>
                      <a:lnTo>
                        <a:pt x="19540" y="24148"/>
                      </a:lnTo>
                      <a:lnTo>
                        <a:pt x="19541" y="24153"/>
                      </a:lnTo>
                      <a:lnTo>
                        <a:pt x="19541" y="24157"/>
                      </a:lnTo>
                      <a:lnTo>
                        <a:pt x="19540" y="24160"/>
                      </a:lnTo>
                      <a:lnTo>
                        <a:pt x="19536" y="24167"/>
                      </a:lnTo>
                      <a:lnTo>
                        <a:pt x="19533" y="24172"/>
                      </a:lnTo>
                      <a:lnTo>
                        <a:pt x="19530" y="24179"/>
                      </a:lnTo>
                      <a:lnTo>
                        <a:pt x="19530" y="24182"/>
                      </a:lnTo>
                      <a:lnTo>
                        <a:pt x="19530" y="24185"/>
                      </a:lnTo>
                      <a:lnTo>
                        <a:pt x="19531" y="24188"/>
                      </a:lnTo>
                      <a:lnTo>
                        <a:pt x="19534" y="24192"/>
                      </a:lnTo>
                      <a:lnTo>
                        <a:pt x="19538" y="24197"/>
                      </a:lnTo>
                      <a:lnTo>
                        <a:pt x="19544" y="24201"/>
                      </a:lnTo>
                      <a:lnTo>
                        <a:pt x="19551" y="24207"/>
                      </a:lnTo>
                      <a:lnTo>
                        <a:pt x="19558" y="24210"/>
                      </a:lnTo>
                      <a:lnTo>
                        <a:pt x="19564" y="24212"/>
                      </a:lnTo>
                      <a:lnTo>
                        <a:pt x="19570" y="24214"/>
                      </a:lnTo>
                      <a:lnTo>
                        <a:pt x="19574" y="24214"/>
                      </a:lnTo>
                      <a:lnTo>
                        <a:pt x="19580" y="24214"/>
                      </a:lnTo>
                      <a:lnTo>
                        <a:pt x="19588" y="24211"/>
                      </a:lnTo>
                      <a:lnTo>
                        <a:pt x="19598" y="24207"/>
                      </a:lnTo>
                      <a:lnTo>
                        <a:pt x="19608" y="24201"/>
                      </a:lnTo>
                      <a:lnTo>
                        <a:pt x="19620" y="24196"/>
                      </a:lnTo>
                      <a:lnTo>
                        <a:pt x="19634" y="24190"/>
                      </a:lnTo>
                      <a:lnTo>
                        <a:pt x="19640" y="24189"/>
                      </a:lnTo>
                      <a:lnTo>
                        <a:pt x="19647" y="24188"/>
                      </a:lnTo>
                      <a:lnTo>
                        <a:pt x="19653" y="24189"/>
                      </a:lnTo>
                      <a:lnTo>
                        <a:pt x="19659" y="24189"/>
                      </a:lnTo>
                      <a:lnTo>
                        <a:pt x="19669" y="24194"/>
                      </a:lnTo>
                      <a:lnTo>
                        <a:pt x="19678" y="24198"/>
                      </a:lnTo>
                      <a:lnTo>
                        <a:pt x="19688" y="24204"/>
                      </a:lnTo>
                      <a:lnTo>
                        <a:pt x="19698" y="24209"/>
                      </a:lnTo>
                      <a:lnTo>
                        <a:pt x="19709" y="24213"/>
                      </a:lnTo>
                      <a:lnTo>
                        <a:pt x="19714" y="24214"/>
                      </a:lnTo>
                      <a:lnTo>
                        <a:pt x="19721" y="24214"/>
                      </a:lnTo>
                      <a:lnTo>
                        <a:pt x="19734" y="24214"/>
                      </a:lnTo>
                      <a:lnTo>
                        <a:pt x="19752" y="24213"/>
                      </a:lnTo>
                      <a:lnTo>
                        <a:pt x="19776" y="24211"/>
                      </a:lnTo>
                      <a:lnTo>
                        <a:pt x="19801" y="24208"/>
                      </a:lnTo>
                      <a:lnTo>
                        <a:pt x="19825" y="24204"/>
                      </a:lnTo>
                      <a:lnTo>
                        <a:pt x="19836" y="24201"/>
                      </a:lnTo>
                      <a:lnTo>
                        <a:pt x="19845" y="24198"/>
                      </a:lnTo>
                      <a:lnTo>
                        <a:pt x="19853" y="24195"/>
                      </a:lnTo>
                      <a:lnTo>
                        <a:pt x="19858" y="24192"/>
                      </a:lnTo>
                      <a:lnTo>
                        <a:pt x="19862" y="24187"/>
                      </a:lnTo>
                      <a:lnTo>
                        <a:pt x="19863" y="24185"/>
                      </a:lnTo>
                      <a:lnTo>
                        <a:pt x="19863" y="24183"/>
                      </a:lnTo>
                      <a:lnTo>
                        <a:pt x="19854" y="24179"/>
                      </a:lnTo>
                      <a:lnTo>
                        <a:pt x="19836" y="24168"/>
                      </a:lnTo>
                      <a:lnTo>
                        <a:pt x="19806" y="24149"/>
                      </a:lnTo>
                      <a:lnTo>
                        <a:pt x="19802" y="24146"/>
                      </a:lnTo>
                      <a:lnTo>
                        <a:pt x="19801" y="24143"/>
                      </a:lnTo>
                      <a:lnTo>
                        <a:pt x="19801" y="24139"/>
                      </a:lnTo>
                      <a:lnTo>
                        <a:pt x="19803" y="24136"/>
                      </a:lnTo>
                      <a:lnTo>
                        <a:pt x="19806" y="24134"/>
                      </a:lnTo>
                      <a:lnTo>
                        <a:pt x="19811" y="24132"/>
                      </a:lnTo>
                      <a:lnTo>
                        <a:pt x="19822" y="24129"/>
                      </a:lnTo>
                      <a:lnTo>
                        <a:pt x="19834" y="24125"/>
                      </a:lnTo>
                      <a:lnTo>
                        <a:pt x="19844" y="24121"/>
                      </a:lnTo>
                      <a:lnTo>
                        <a:pt x="19848" y="24119"/>
                      </a:lnTo>
                      <a:lnTo>
                        <a:pt x="19850" y="24117"/>
                      </a:lnTo>
                      <a:lnTo>
                        <a:pt x="19850" y="24115"/>
                      </a:lnTo>
                      <a:lnTo>
                        <a:pt x="19848" y="24112"/>
                      </a:lnTo>
                      <a:lnTo>
                        <a:pt x="19843" y="24108"/>
                      </a:lnTo>
                      <a:lnTo>
                        <a:pt x="19838" y="24105"/>
                      </a:lnTo>
                      <a:lnTo>
                        <a:pt x="19825" y="24098"/>
                      </a:lnTo>
                      <a:lnTo>
                        <a:pt x="19791" y="24083"/>
                      </a:lnTo>
                      <a:lnTo>
                        <a:pt x="19775" y="24074"/>
                      </a:lnTo>
                      <a:lnTo>
                        <a:pt x="19761" y="24066"/>
                      </a:lnTo>
                      <a:lnTo>
                        <a:pt x="19755" y="24061"/>
                      </a:lnTo>
                      <a:lnTo>
                        <a:pt x="19750" y="24056"/>
                      </a:lnTo>
                      <a:lnTo>
                        <a:pt x="19747" y="24051"/>
                      </a:lnTo>
                      <a:lnTo>
                        <a:pt x="19746" y="24045"/>
                      </a:lnTo>
                      <a:lnTo>
                        <a:pt x="19748" y="24047"/>
                      </a:lnTo>
                      <a:lnTo>
                        <a:pt x="19752" y="24048"/>
                      </a:lnTo>
                      <a:lnTo>
                        <a:pt x="19770" y="24051"/>
                      </a:lnTo>
                      <a:lnTo>
                        <a:pt x="19791" y="24052"/>
                      </a:lnTo>
                      <a:lnTo>
                        <a:pt x="19815" y="24051"/>
                      </a:lnTo>
                      <a:lnTo>
                        <a:pt x="19826" y="24049"/>
                      </a:lnTo>
                      <a:lnTo>
                        <a:pt x="19835" y="24047"/>
                      </a:lnTo>
                      <a:lnTo>
                        <a:pt x="19842" y="24044"/>
                      </a:lnTo>
                      <a:lnTo>
                        <a:pt x="19848" y="24040"/>
                      </a:lnTo>
                      <a:lnTo>
                        <a:pt x="19850" y="24037"/>
                      </a:lnTo>
                      <a:lnTo>
                        <a:pt x="19850" y="24035"/>
                      </a:lnTo>
                      <a:lnTo>
                        <a:pt x="19850" y="24032"/>
                      </a:lnTo>
                      <a:lnTo>
                        <a:pt x="19849" y="24029"/>
                      </a:lnTo>
                      <a:lnTo>
                        <a:pt x="19847" y="24026"/>
                      </a:lnTo>
                      <a:lnTo>
                        <a:pt x="19843" y="24022"/>
                      </a:lnTo>
                      <a:lnTo>
                        <a:pt x="19834" y="24014"/>
                      </a:lnTo>
                      <a:lnTo>
                        <a:pt x="19855" y="24016"/>
                      </a:lnTo>
                      <a:lnTo>
                        <a:pt x="19876" y="24016"/>
                      </a:lnTo>
                      <a:lnTo>
                        <a:pt x="19898" y="24015"/>
                      </a:lnTo>
                      <a:lnTo>
                        <a:pt x="19918" y="24011"/>
                      </a:lnTo>
                      <a:lnTo>
                        <a:pt x="19926" y="24009"/>
                      </a:lnTo>
                      <a:lnTo>
                        <a:pt x="19933" y="24005"/>
                      </a:lnTo>
                      <a:lnTo>
                        <a:pt x="19951" y="23994"/>
                      </a:lnTo>
                      <a:lnTo>
                        <a:pt x="19967" y="23983"/>
                      </a:lnTo>
                      <a:lnTo>
                        <a:pt x="19973" y="23980"/>
                      </a:lnTo>
                      <a:lnTo>
                        <a:pt x="19978" y="23979"/>
                      </a:lnTo>
                      <a:lnTo>
                        <a:pt x="19972" y="23980"/>
                      </a:lnTo>
                      <a:lnTo>
                        <a:pt x="19965" y="23982"/>
                      </a:lnTo>
                      <a:lnTo>
                        <a:pt x="19946" y="23988"/>
                      </a:lnTo>
                      <a:lnTo>
                        <a:pt x="19937" y="23991"/>
                      </a:lnTo>
                      <a:lnTo>
                        <a:pt x="19929" y="23992"/>
                      </a:lnTo>
                      <a:lnTo>
                        <a:pt x="19925" y="23992"/>
                      </a:lnTo>
                      <a:lnTo>
                        <a:pt x="19921" y="23991"/>
                      </a:lnTo>
                      <a:lnTo>
                        <a:pt x="19919" y="23990"/>
                      </a:lnTo>
                      <a:lnTo>
                        <a:pt x="19917" y="23988"/>
                      </a:lnTo>
                      <a:lnTo>
                        <a:pt x="19916" y="23984"/>
                      </a:lnTo>
                      <a:lnTo>
                        <a:pt x="19915" y="23980"/>
                      </a:lnTo>
                      <a:lnTo>
                        <a:pt x="19916" y="23971"/>
                      </a:lnTo>
                      <a:lnTo>
                        <a:pt x="19918" y="23963"/>
                      </a:lnTo>
                      <a:lnTo>
                        <a:pt x="19922" y="23954"/>
                      </a:lnTo>
                      <a:lnTo>
                        <a:pt x="19928" y="23945"/>
                      </a:lnTo>
                      <a:lnTo>
                        <a:pt x="19933" y="23938"/>
                      </a:lnTo>
                      <a:lnTo>
                        <a:pt x="19940" y="23931"/>
                      </a:lnTo>
                      <a:lnTo>
                        <a:pt x="19945" y="23928"/>
                      </a:lnTo>
                      <a:lnTo>
                        <a:pt x="19953" y="23924"/>
                      </a:lnTo>
                      <a:lnTo>
                        <a:pt x="19957" y="23919"/>
                      </a:lnTo>
                      <a:lnTo>
                        <a:pt x="19960" y="23914"/>
                      </a:lnTo>
                      <a:lnTo>
                        <a:pt x="19963" y="23907"/>
                      </a:lnTo>
                      <a:lnTo>
                        <a:pt x="19967" y="23895"/>
                      </a:lnTo>
                      <a:lnTo>
                        <a:pt x="19970" y="23889"/>
                      </a:lnTo>
                      <a:lnTo>
                        <a:pt x="19976" y="23884"/>
                      </a:lnTo>
                      <a:lnTo>
                        <a:pt x="19982" y="23880"/>
                      </a:lnTo>
                      <a:lnTo>
                        <a:pt x="19991" y="23877"/>
                      </a:lnTo>
                      <a:lnTo>
                        <a:pt x="20001" y="23875"/>
                      </a:lnTo>
                      <a:lnTo>
                        <a:pt x="20010" y="23873"/>
                      </a:lnTo>
                      <a:lnTo>
                        <a:pt x="20021" y="23873"/>
                      </a:lnTo>
                      <a:lnTo>
                        <a:pt x="20031" y="23873"/>
                      </a:lnTo>
                      <a:lnTo>
                        <a:pt x="20048" y="23875"/>
                      </a:lnTo>
                      <a:lnTo>
                        <a:pt x="20082" y="23881"/>
                      </a:lnTo>
                      <a:lnTo>
                        <a:pt x="20101" y="23886"/>
                      </a:lnTo>
                      <a:lnTo>
                        <a:pt x="20121" y="23890"/>
                      </a:lnTo>
                      <a:lnTo>
                        <a:pt x="20141" y="23896"/>
                      </a:lnTo>
                      <a:lnTo>
                        <a:pt x="20158" y="23903"/>
                      </a:lnTo>
                      <a:lnTo>
                        <a:pt x="20174" y="23911"/>
                      </a:lnTo>
                      <a:lnTo>
                        <a:pt x="20182" y="23915"/>
                      </a:lnTo>
                      <a:lnTo>
                        <a:pt x="20187" y="23919"/>
                      </a:lnTo>
                      <a:lnTo>
                        <a:pt x="20203" y="23933"/>
                      </a:lnTo>
                      <a:lnTo>
                        <a:pt x="20210" y="23940"/>
                      </a:lnTo>
                      <a:lnTo>
                        <a:pt x="20215" y="23946"/>
                      </a:lnTo>
                      <a:lnTo>
                        <a:pt x="20221" y="23954"/>
                      </a:lnTo>
                      <a:lnTo>
                        <a:pt x="20224" y="23963"/>
                      </a:lnTo>
                      <a:lnTo>
                        <a:pt x="20225" y="23972"/>
                      </a:lnTo>
                      <a:lnTo>
                        <a:pt x="20224" y="23983"/>
                      </a:lnTo>
                      <a:lnTo>
                        <a:pt x="20222" y="23998"/>
                      </a:lnTo>
                      <a:lnTo>
                        <a:pt x="20219" y="24022"/>
                      </a:lnTo>
                      <a:lnTo>
                        <a:pt x="20215" y="24045"/>
                      </a:lnTo>
                      <a:lnTo>
                        <a:pt x="20213" y="24054"/>
                      </a:lnTo>
                      <a:lnTo>
                        <a:pt x="20212" y="24058"/>
                      </a:lnTo>
                      <a:lnTo>
                        <a:pt x="20208" y="24059"/>
                      </a:lnTo>
                      <a:lnTo>
                        <a:pt x="20198" y="24060"/>
                      </a:lnTo>
                      <a:lnTo>
                        <a:pt x="20186" y="24061"/>
                      </a:lnTo>
                      <a:lnTo>
                        <a:pt x="20173" y="24064"/>
                      </a:lnTo>
                      <a:lnTo>
                        <a:pt x="20161" y="24067"/>
                      </a:lnTo>
                      <a:lnTo>
                        <a:pt x="20156" y="24070"/>
                      </a:lnTo>
                      <a:lnTo>
                        <a:pt x="20152" y="24072"/>
                      </a:lnTo>
                      <a:lnTo>
                        <a:pt x="20150" y="24077"/>
                      </a:lnTo>
                      <a:lnTo>
                        <a:pt x="20149" y="24080"/>
                      </a:lnTo>
                      <a:lnTo>
                        <a:pt x="20150" y="24085"/>
                      </a:lnTo>
                      <a:lnTo>
                        <a:pt x="20154" y="24091"/>
                      </a:lnTo>
                      <a:lnTo>
                        <a:pt x="20157" y="24094"/>
                      </a:lnTo>
                      <a:lnTo>
                        <a:pt x="20160" y="24097"/>
                      </a:lnTo>
                      <a:lnTo>
                        <a:pt x="20169" y="24103"/>
                      </a:lnTo>
                      <a:lnTo>
                        <a:pt x="20180" y="24108"/>
                      </a:lnTo>
                      <a:lnTo>
                        <a:pt x="20190" y="24111"/>
                      </a:lnTo>
                      <a:lnTo>
                        <a:pt x="20214" y="24117"/>
                      </a:lnTo>
                      <a:lnTo>
                        <a:pt x="20235" y="24120"/>
                      </a:lnTo>
                      <a:lnTo>
                        <a:pt x="20225" y="24121"/>
                      </a:lnTo>
                      <a:lnTo>
                        <a:pt x="20216" y="24121"/>
                      </a:lnTo>
                      <a:lnTo>
                        <a:pt x="20196" y="24120"/>
                      </a:lnTo>
                      <a:lnTo>
                        <a:pt x="20174" y="24118"/>
                      </a:lnTo>
                      <a:lnTo>
                        <a:pt x="20154" y="24117"/>
                      </a:lnTo>
                      <a:lnTo>
                        <a:pt x="20143" y="24117"/>
                      </a:lnTo>
                      <a:lnTo>
                        <a:pt x="20134" y="24118"/>
                      </a:lnTo>
                      <a:lnTo>
                        <a:pt x="20125" y="24120"/>
                      </a:lnTo>
                      <a:lnTo>
                        <a:pt x="20117" y="24123"/>
                      </a:lnTo>
                      <a:lnTo>
                        <a:pt x="20110" y="24128"/>
                      </a:lnTo>
                      <a:lnTo>
                        <a:pt x="20105" y="24134"/>
                      </a:lnTo>
                      <a:lnTo>
                        <a:pt x="20100" y="24142"/>
                      </a:lnTo>
                      <a:lnTo>
                        <a:pt x="20097" y="24151"/>
                      </a:lnTo>
                      <a:lnTo>
                        <a:pt x="20098" y="24153"/>
                      </a:lnTo>
                      <a:lnTo>
                        <a:pt x="20101" y="24155"/>
                      </a:lnTo>
                      <a:lnTo>
                        <a:pt x="20111" y="24157"/>
                      </a:lnTo>
                      <a:lnTo>
                        <a:pt x="20143" y="24164"/>
                      </a:lnTo>
                      <a:lnTo>
                        <a:pt x="20173" y="24171"/>
                      </a:lnTo>
                      <a:lnTo>
                        <a:pt x="20183" y="24174"/>
                      </a:lnTo>
                      <a:lnTo>
                        <a:pt x="20185" y="24175"/>
                      </a:lnTo>
                      <a:lnTo>
                        <a:pt x="20186" y="24176"/>
                      </a:lnTo>
                      <a:lnTo>
                        <a:pt x="20166" y="24196"/>
                      </a:lnTo>
                      <a:lnTo>
                        <a:pt x="20154" y="24209"/>
                      </a:lnTo>
                      <a:lnTo>
                        <a:pt x="20150" y="24213"/>
                      </a:lnTo>
                      <a:lnTo>
                        <a:pt x="20150" y="24214"/>
                      </a:lnTo>
                      <a:lnTo>
                        <a:pt x="20143" y="24217"/>
                      </a:lnTo>
                      <a:lnTo>
                        <a:pt x="20133" y="24219"/>
                      </a:lnTo>
                      <a:lnTo>
                        <a:pt x="20108" y="24226"/>
                      </a:lnTo>
                      <a:lnTo>
                        <a:pt x="20084" y="24233"/>
                      </a:lnTo>
                      <a:lnTo>
                        <a:pt x="20075" y="24234"/>
                      </a:lnTo>
                      <a:lnTo>
                        <a:pt x="20072" y="24234"/>
                      </a:lnTo>
                      <a:lnTo>
                        <a:pt x="20071" y="24234"/>
                      </a:lnTo>
                      <a:lnTo>
                        <a:pt x="20079" y="24239"/>
                      </a:lnTo>
                      <a:lnTo>
                        <a:pt x="20085" y="24245"/>
                      </a:lnTo>
                      <a:lnTo>
                        <a:pt x="20096" y="24255"/>
                      </a:lnTo>
                      <a:lnTo>
                        <a:pt x="20101" y="24258"/>
                      </a:lnTo>
                      <a:lnTo>
                        <a:pt x="20108" y="24261"/>
                      </a:lnTo>
                      <a:lnTo>
                        <a:pt x="20116" y="24264"/>
                      </a:lnTo>
                      <a:lnTo>
                        <a:pt x="20125" y="24266"/>
                      </a:lnTo>
                      <a:lnTo>
                        <a:pt x="20146" y="24270"/>
                      </a:lnTo>
                      <a:lnTo>
                        <a:pt x="20163" y="24272"/>
                      </a:lnTo>
                      <a:lnTo>
                        <a:pt x="20182" y="24276"/>
                      </a:lnTo>
                      <a:lnTo>
                        <a:pt x="20198" y="24283"/>
                      </a:lnTo>
                      <a:lnTo>
                        <a:pt x="20206" y="24286"/>
                      </a:lnTo>
                      <a:lnTo>
                        <a:pt x="20211" y="24289"/>
                      </a:lnTo>
                      <a:lnTo>
                        <a:pt x="20215" y="24294"/>
                      </a:lnTo>
                      <a:lnTo>
                        <a:pt x="20218" y="24298"/>
                      </a:lnTo>
                      <a:lnTo>
                        <a:pt x="20218" y="24303"/>
                      </a:lnTo>
                      <a:lnTo>
                        <a:pt x="20214" y="24309"/>
                      </a:lnTo>
                      <a:lnTo>
                        <a:pt x="20210" y="24317"/>
                      </a:lnTo>
                      <a:lnTo>
                        <a:pt x="20203" y="24332"/>
                      </a:lnTo>
                      <a:lnTo>
                        <a:pt x="20198" y="24348"/>
                      </a:lnTo>
                      <a:lnTo>
                        <a:pt x="20194" y="24366"/>
                      </a:lnTo>
                      <a:lnTo>
                        <a:pt x="20190" y="24381"/>
                      </a:lnTo>
                      <a:lnTo>
                        <a:pt x="20190" y="24388"/>
                      </a:lnTo>
                      <a:lnTo>
                        <a:pt x="20192" y="24393"/>
                      </a:lnTo>
                      <a:lnTo>
                        <a:pt x="20194" y="24397"/>
                      </a:lnTo>
                      <a:lnTo>
                        <a:pt x="20197" y="24399"/>
                      </a:lnTo>
                      <a:lnTo>
                        <a:pt x="20201" y="24398"/>
                      </a:lnTo>
                      <a:lnTo>
                        <a:pt x="20207" y="24394"/>
                      </a:lnTo>
                      <a:lnTo>
                        <a:pt x="20238" y="24375"/>
                      </a:lnTo>
                      <a:lnTo>
                        <a:pt x="20270" y="24355"/>
                      </a:lnTo>
                      <a:lnTo>
                        <a:pt x="20269" y="24374"/>
                      </a:lnTo>
                      <a:lnTo>
                        <a:pt x="20269" y="24384"/>
                      </a:lnTo>
                      <a:lnTo>
                        <a:pt x="20269" y="24393"/>
                      </a:lnTo>
                      <a:lnTo>
                        <a:pt x="20270" y="24402"/>
                      </a:lnTo>
                      <a:lnTo>
                        <a:pt x="20273" y="24412"/>
                      </a:lnTo>
                      <a:lnTo>
                        <a:pt x="20276" y="24419"/>
                      </a:lnTo>
                      <a:lnTo>
                        <a:pt x="20282" y="24427"/>
                      </a:lnTo>
                      <a:lnTo>
                        <a:pt x="20288" y="24431"/>
                      </a:lnTo>
                      <a:lnTo>
                        <a:pt x="20294" y="24434"/>
                      </a:lnTo>
                      <a:lnTo>
                        <a:pt x="20298" y="24435"/>
                      </a:lnTo>
                      <a:lnTo>
                        <a:pt x="20303" y="24432"/>
                      </a:lnTo>
                      <a:lnTo>
                        <a:pt x="20308" y="24429"/>
                      </a:lnTo>
                      <a:lnTo>
                        <a:pt x="20312" y="24425"/>
                      </a:lnTo>
                      <a:lnTo>
                        <a:pt x="20320" y="24413"/>
                      </a:lnTo>
                      <a:lnTo>
                        <a:pt x="20334" y="24387"/>
                      </a:lnTo>
                      <a:lnTo>
                        <a:pt x="20340" y="24377"/>
                      </a:lnTo>
                      <a:lnTo>
                        <a:pt x="20343" y="24374"/>
                      </a:lnTo>
                      <a:lnTo>
                        <a:pt x="20347" y="24372"/>
                      </a:lnTo>
                      <a:lnTo>
                        <a:pt x="20351" y="24379"/>
                      </a:lnTo>
                      <a:lnTo>
                        <a:pt x="20363" y="24397"/>
                      </a:lnTo>
                      <a:lnTo>
                        <a:pt x="20377" y="24414"/>
                      </a:lnTo>
                      <a:lnTo>
                        <a:pt x="20384" y="24421"/>
                      </a:lnTo>
                      <a:lnTo>
                        <a:pt x="20388" y="24424"/>
                      </a:lnTo>
                      <a:lnTo>
                        <a:pt x="20398" y="24427"/>
                      </a:lnTo>
                      <a:lnTo>
                        <a:pt x="20401" y="24427"/>
                      </a:lnTo>
                      <a:lnTo>
                        <a:pt x="20404" y="24426"/>
                      </a:lnTo>
                      <a:lnTo>
                        <a:pt x="20406" y="24425"/>
                      </a:lnTo>
                      <a:lnTo>
                        <a:pt x="20407" y="24423"/>
                      </a:lnTo>
                      <a:lnTo>
                        <a:pt x="20409" y="24418"/>
                      </a:lnTo>
                      <a:lnTo>
                        <a:pt x="20410" y="24404"/>
                      </a:lnTo>
                      <a:lnTo>
                        <a:pt x="20413" y="24398"/>
                      </a:lnTo>
                      <a:lnTo>
                        <a:pt x="20414" y="24394"/>
                      </a:lnTo>
                      <a:lnTo>
                        <a:pt x="20417" y="24391"/>
                      </a:lnTo>
                      <a:lnTo>
                        <a:pt x="20425" y="24403"/>
                      </a:lnTo>
                      <a:lnTo>
                        <a:pt x="20443" y="24430"/>
                      </a:lnTo>
                      <a:lnTo>
                        <a:pt x="20465" y="24457"/>
                      </a:lnTo>
                      <a:lnTo>
                        <a:pt x="20475" y="24468"/>
                      </a:lnTo>
                      <a:lnTo>
                        <a:pt x="20482" y="24474"/>
                      </a:lnTo>
                      <a:lnTo>
                        <a:pt x="20481" y="24468"/>
                      </a:lnTo>
                      <a:lnTo>
                        <a:pt x="20480" y="24463"/>
                      </a:lnTo>
                      <a:lnTo>
                        <a:pt x="20481" y="24450"/>
                      </a:lnTo>
                      <a:lnTo>
                        <a:pt x="20483" y="24438"/>
                      </a:lnTo>
                      <a:lnTo>
                        <a:pt x="20488" y="24427"/>
                      </a:lnTo>
                      <a:lnTo>
                        <a:pt x="20490" y="24424"/>
                      </a:lnTo>
                      <a:lnTo>
                        <a:pt x="20492" y="24421"/>
                      </a:lnTo>
                      <a:lnTo>
                        <a:pt x="20494" y="24419"/>
                      </a:lnTo>
                      <a:lnTo>
                        <a:pt x="20497" y="24419"/>
                      </a:lnTo>
                      <a:lnTo>
                        <a:pt x="20500" y="24421"/>
                      </a:lnTo>
                      <a:lnTo>
                        <a:pt x="20502" y="24425"/>
                      </a:lnTo>
                      <a:lnTo>
                        <a:pt x="20504" y="24430"/>
                      </a:lnTo>
                      <a:lnTo>
                        <a:pt x="20506" y="24439"/>
                      </a:lnTo>
                      <a:lnTo>
                        <a:pt x="20511" y="24463"/>
                      </a:lnTo>
                      <a:lnTo>
                        <a:pt x="20514" y="24476"/>
                      </a:lnTo>
                      <a:lnTo>
                        <a:pt x="20518" y="24488"/>
                      </a:lnTo>
                      <a:lnTo>
                        <a:pt x="20524" y="24499"/>
                      </a:lnTo>
                      <a:lnTo>
                        <a:pt x="20530" y="24508"/>
                      </a:lnTo>
                      <a:lnTo>
                        <a:pt x="20534" y="24513"/>
                      </a:lnTo>
                      <a:lnTo>
                        <a:pt x="20540" y="24516"/>
                      </a:lnTo>
                      <a:lnTo>
                        <a:pt x="20545" y="24519"/>
                      </a:lnTo>
                      <a:lnTo>
                        <a:pt x="20551" y="24521"/>
                      </a:lnTo>
                      <a:lnTo>
                        <a:pt x="20589" y="24533"/>
                      </a:lnTo>
                      <a:lnTo>
                        <a:pt x="20614" y="24541"/>
                      </a:lnTo>
                      <a:lnTo>
                        <a:pt x="20641" y="24547"/>
                      </a:lnTo>
                      <a:lnTo>
                        <a:pt x="20667" y="24553"/>
                      </a:lnTo>
                      <a:lnTo>
                        <a:pt x="20679" y="24555"/>
                      </a:lnTo>
                      <a:lnTo>
                        <a:pt x="20691" y="24556"/>
                      </a:lnTo>
                      <a:lnTo>
                        <a:pt x="20701" y="24556"/>
                      </a:lnTo>
                      <a:lnTo>
                        <a:pt x="20710" y="24555"/>
                      </a:lnTo>
                      <a:lnTo>
                        <a:pt x="20718" y="24553"/>
                      </a:lnTo>
                      <a:lnTo>
                        <a:pt x="20723" y="24550"/>
                      </a:lnTo>
                      <a:lnTo>
                        <a:pt x="20731" y="24544"/>
                      </a:lnTo>
                      <a:lnTo>
                        <a:pt x="20737" y="24537"/>
                      </a:lnTo>
                      <a:lnTo>
                        <a:pt x="20744" y="24529"/>
                      </a:lnTo>
                      <a:lnTo>
                        <a:pt x="20749" y="24521"/>
                      </a:lnTo>
                      <a:lnTo>
                        <a:pt x="20755" y="24513"/>
                      </a:lnTo>
                      <a:lnTo>
                        <a:pt x="20759" y="24504"/>
                      </a:lnTo>
                      <a:lnTo>
                        <a:pt x="20763" y="24495"/>
                      </a:lnTo>
                      <a:lnTo>
                        <a:pt x="20765" y="24486"/>
                      </a:lnTo>
                      <a:lnTo>
                        <a:pt x="20767" y="24477"/>
                      </a:lnTo>
                      <a:lnTo>
                        <a:pt x="20767" y="24468"/>
                      </a:lnTo>
                      <a:lnTo>
                        <a:pt x="20765" y="24460"/>
                      </a:lnTo>
                      <a:lnTo>
                        <a:pt x="20762" y="24452"/>
                      </a:lnTo>
                      <a:lnTo>
                        <a:pt x="20757" y="24444"/>
                      </a:lnTo>
                      <a:lnTo>
                        <a:pt x="20750" y="24438"/>
                      </a:lnTo>
                      <a:lnTo>
                        <a:pt x="20741" y="24432"/>
                      </a:lnTo>
                      <a:lnTo>
                        <a:pt x="20730" y="24427"/>
                      </a:lnTo>
                      <a:lnTo>
                        <a:pt x="20718" y="24423"/>
                      </a:lnTo>
                      <a:lnTo>
                        <a:pt x="20708" y="24417"/>
                      </a:lnTo>
                      <a:lnTo>
                        <a:pt x="20699" y="24411"/>
                      </a:lnTo>
                      <a:lnTo>
                        <a:pt x="20693" y="24403"/>
                      </a:lnTo>
                      <a:lnTo>
                        <a:pt x="20690" y="24399"/>
                      </a:lnTo>
                      <a:lnTo>
                        <a:pt x="20688" y="24396"/>
                      </a:lnTo>
                      <a:lnTo>
                        <a:pt x="20687" y="24391"/>
                      </a:lnTo>
                      <a:lnTo>
                        <a:pt x="20687" y="24387"/>
                      </a:lnTo>
                      <a:lnTo>
                        <a:pt x="20687" y="24381"/>
                      </a:lnTo>
                      <a:lnTo>
                        <a:pt x="20688" y="24377"/>
                      </a:lnTo>
                      <a:lnTo>
                        <a:pt x="20691" y="24373"/>
                      </a:lnTo>
                      <a:lnTo>
                        <a:pt x="20694" y="24367"/>
                      </a:lnTo>
                      <a:lnTo>
                        <a:pt x="20699" y="24362"/>
                      </a:lnTo>
                      <a:lnTo>
                        <a:pt x="20705" y="24358"/>
                      </a:lnTo>
                      <a:lnTo>
                        <a:pt x="20710" y="24353"/>
                      </a:lnTo>
                      <a:lnTo>
                        <a:pt x="20716" y="24350"/>
                      </a:lnTo>
                      <a:lnTo>
                        <a:pt x="20730" y="24343"/>
                      </a:lnTo>
                      <a:lnTo>
                        <a:pt x="20744" y="24339"/>
                      </a:lnTo>
                      <a:lnTo>
                        <a:pt x="20773" y="24332"/>
                      </a:lnTo>
                      <a:lnTo>
                        <a:pt x="20787" y="24327"/>
                      </a:lnTo>
                      <a:lnTo>
                        <a:pt x="20801" y="24322"/>
                      </a:lnTo>
                      <a:lnTo>
                        <a:pt x="20811" y="24315"/>
                      </a:lnTo>
                      <a:lnTo>
                        <a:pt x="20821" y="24309"/>
                      </a:lnTo>
                      <a:lnTo>
                        <a:pt x="20840" y="24296"/>
                      </a:lnTo>
                      <a:lnTo>
                        <a:pt x="20850" y="24290"/>
                      </a:lnTo>
                      <a:lnTo>
                        <a:pt x="20860" y="24286"/>
                      </a:lnTo>
                      <a:lnTo>
                        <a:pt x="20871" y="24284"/>
                      </a:lnTo>
                      <a:lnTo>
                        <a:pt x="20877" y="24285"/>
                      </a:lnTo>
                      <a:lnTo>
                        <a:pt x="20883" y="24285"/>
                      </a:lnTo>
                      <a:lnTo>
                        <a:pt x="20899" y="24288"/>
                      </a:lnTo>
                      <a:lnTo>
                        <a:pt x="20914" y="24292"/>
                      </a:lnTo>
                      <a:lnTo>
                        <a:pt x="20927" y="24297"/>
                      </a:lnTo>
                      <a:lnTo>
                        <a:pt x="20939" y="24302"/>
                      </a:lnTo>
                      <a:lnTo>
                        <a:pt x="20950" y="24310"/>
                      </a:lnTo>
                      <a:lnTo>
                        <a:pt x="20954" y="24314"/>
                      </a:lnTo>
                      <a:lnTo>
                        <a:pt x="20959" y="24320"/>
                      </a:lnTo>
                      <a:lnTo>
                        <a:pt x="20962" y="24325"/>
                      </a:lnTo>
                      <a:lnTo>
                        <a:pt x="20965" y="24332"/>
                      </a:lnTo>
                      <a:lnTo>
                        <a:pt x="20968" y="24338"/>
                      </a:lnTo>
                      <a:lnTo>
                        <a:pt x="20972" y="24347"/>
                      </a:lnTo>
                      <a:lnTo>
                        <a:pt x="20975" y="24354"/>
                      </a:lnTo>
                      <a:lnTo>
                        <a:pt x="20979" y="24361"/>
                      </a:lnTo>
                      <a:lnTo>
                        <a:pt x="20986" y="24366"/>
                      </a:lnTo>
                      <a:lnTo>
                        <a:pt x="20993" y="24371"/>
                      </a:lnTo>
                      <a:lnTo>
                        <a:pt x="21001" y="24374"/>
                      </a:lnTo>
                      <a:lnTo>
                        <a:pt x="21011" y="24376"/>
                      </a:lnTo>
                      <a:lnTo>
                        <a:pt x="21019" y="24377"/>
                      </a:lnTo>
                      <a:lnTo>
                        <a:pt x="21029" y="24377"/>
                      </a:lnTo>
                      <a:lnTo>
                        <a:pt x="21039" y="24377"/>
                      </a:lnTo>
                      <a:lnTo>
                        <a:pt x="21049" y="24376"/>
                      </a:lnTo>
                      <a:lnTo>
                        <a:pt x="21058" y="24374"/>
                      </a:lnTo>
                      <a:lnTo>
                        <a:pt x="21068" y="24371"/>
                      </a:lnTo>
                      <a:lnTo>
                        <a:pt x="21076" y="24367"/>
                      </a:lnTo>
                      <a:lnTo>
                        <a:pt x="21083" y="24364"/>
                      </a:lnTo>
                      <a:lnTo>
                        <a:pt x="21090" y="24360"/>
                      </a:lnTo>
                      <a:lnTo>
                        <a:pt x="21095" y="24355"/>
                      </a:lnTo>
                      <a:lnTo>
                        <a:pt x="21106" y="24345"/>
                      </a:lnTo>
                      <a:lnTo>
                        <a:pt x="21116" y="24334"/>
                      </a:lnTo>
                      <a:lnTo>
                        <a:pt x="21125" y="24323"/>
                      </a:lnTo>
                      <a:lnTo>
                        <a:pt x="21128" y="24316"/>
                      </a:lnTo>
                      <a:lnTo>
                        <a:pt x="21130" y="24309"/>
                      </a:lnTo>
                      <a:lnTo>
                        <a:pt x="21132" y="24300"/>
                      </a:lnTo>
                      <a:lnTo>
                        <a:pt x="21134" y="24286"/>
                      </a:lnTo>
                      <a:lnTo>
                        <a:pt x="21135" y="24271"/>
                      </a:lnTo>
                      <a:lnTo>
                        <a:pt x="21135" y="24252"/>
                      </a:lnTo>
                      <a:lnTo>
                        <a:pt x="21135" y="24236"/>
                      </a:lnTo>
                      <a:lnTo>
                        <a:pt x="21133" y="24220"/>
                      </a:lnTo>
                      <a:lnTo>
                        <a:pt x="21131" y="24208"/>
                      </a:lnTo>
                      <a:lnTo>
                        <a:pt x="21130" y="24202"/>
                      </a:lnTo>
                      <a:lnTo>
                        <a:pt x="21128" y="24199"/>
                      </a:lnTo>
                      <a:lnTo>
                        <a:pt x="21112" y="24183"/>
                      </a:lnTo>
                      <a:lnTo>
                        <a:pt x="21093" y="24166"/>
                      </a:lnTo>
                      <a:lnTo>
                        <a:pt x="21075" y="24147"/>
                      </a:lnTo>
                      <a:lnTo>
                        <a:pt x="21066" y="24137"/>
                      </a:lnTo>
                      <a:lnTo>
                        <a:pt x="21058" y="24128"/>
                      </a:lnTo>
                      <a:lnTo>
                        <a:pt x="21051" y="24118"/>
                      </a:lnTo>
                      <a:lnTo>
                        <a:pt x="21044" y="24107"/>
                      </a:lnTo>
                      <a:lnTo>
                        <a:pt x="21039" y="24096"/>
                      </a:lnTo>
                      <a:lnTo>
                        <a:pt x="21035" y="24085"/>
                      </a:lnTo>
                      <a:lnTo>
                        <a:pt x="21032" y="24073"/>
                      </a:lnTo>
                      <a:lnTo>
                        <a:pt x="21032" y="24060"/>
                      </a:lnTo>
                      <a:lnTo>
                        <a:pt x="21035" y="24047"/>
                      </a:lnTo>
                      <a:lnTo>
                        <a:pt x="21038" y="24033"/>
                      </a:lnTo>
                      <a:lnTo>
                        <a:pt x="21040" y="24029"/>
                      </a:lnTo>
                      <a:lnTo>
                        <a:pt x="21042" y="24024"/>
                      </a:lnTo>
                      <a:lnTo>
                        <a:pt x="21050" y="24018"/>
                      </a:lnTo>
                      <a:lnTo>
                        <a:pt x="21058" y="24013"/>
                      </a:lnTo>
                      <a:lnTo>
                        <a:pt x="21069" y="24008"/>
                      </a:lnTo>
                      <a:lnTo>
                        <a:pt x="21081" y="24005"/>
                      </a:lnTo>
                      <a:lnTo>
                        <a:pt x="21094" y="24003"/>
                      </a:lnTo>
                      <a:lnTo>
                        <a:pt x="21108" y="24001"/>
                      </a:lnTo>
                      <a:lnTo>
                        <a:pt x="21123" y="24000"/>
                      </a:lnTo>
                      <a:lnTo>
                        <a:pt x="21153" y="23998"/>
                      </a:lnTo>
                      <a:lnTo>
                        <a:pt x="21181" y="24001"/>
                      </a:lnTo>
                      <a:lnTo>
                        <a:pt x="21205" y="24003"/>
                      </a:lnTo>
                      <a:lnTo>
                        <a:pt x="21222" y="24005"/>
                      </a:lnTo>
                      <a:lnTo>
                        <a:pt x="21230" y="24008"/>
                      </a:lnTo>
                      <a:lnTo>
                        <a:pt x="21236" y="24014"/>
                      </a:lnTo>
                      <a:lnTo>
                        <a:pt x="21243" y="24021"/>
                      </a:lnTo>
                      <a:lnTo>
                        <a:pt x="21249" y="24030"/>
                      </a:lnTo>
                      <a:lnTo>
                        <a:pt x="21255" y="24041"/>
                      </a:lnTo>
                      <a:lnTo>
                        <a:pt x="21260" y="24052"/>
                      </a:lnTo>
                      <a:lnTo>
                        <a:pt x="21270" y="24078"/>
                      </a:lnTo>
                      <a:lnTo>
                        <a:pt x="21279" y="24104"/>
                      </a:lnTo>
                      <a:lnTo>
                        <a:pt x="21286" y="24130"/>
                      </a:lnTo>
                      <a:lnTo>
                        <a:pt x="21292" y="24151"/>
                      </a:lnTo>
                      <a:lnTo>
                        <a:pt x="21296" y="24167"/>
                      </a:lnTo>
                      <a:lnTo>
                        <a:pt x="21301" y="24180"/>
                      </a:lnTo>
                      <a:lnTo>
                        <a:pt x="21307" y="24189"/>
                      </a:lnTo>
                      <a:lnTo>
                        <a:pt x="21314" y="24197"/>
                      </a:lnTo>
                      <a:lnTo>
                        <a:pt x="21321" y="24204"/>
                      </a:lnTo>
                      <a:lnTo>
                        <a:pt x="21329" y="24207"/>
                      </a:lnTo>
                      <a:lnTo>
                        <a:pt x="21337" y="24208"/>
                      </a:lnTo>
                      <a:lnTo>
                        <a:pt x="21346" y="24208"/>
                      </a:lnTo>
                      <a:lnTo>
                        <a:pt x="21355" y="24206"/>
                      </a:lnTo>
                      <a:lnTo>
                        <a:pt x="21363" y="24202"/>
                      </a:lnTo>
                      <a:lnTo>
                        <a:pt x="21372" y="24198"/>
                      </a:lnTo>
                      <a:lnTo>
                        <a:pt x="21381" y="24192"/>
                      </a:lnTo>
                      <a:lnTo>
                        <a:pt x="21389" y="24185"/>
                      </a:lnTo>
                      <a:lnTo>
                        <a:pt x="21398" y="24177"/>
                      </a:lnTo>
                      <a:lnTo>
                        <a:pt x="21406" y="24170"/>
                      </a:lnTo>
                      <a:lnTo>
                        <a:pt x="21413" y="24161"/>
                      </a:lnTo>
                      <a:lnTo>
                        <a:pt x="21420" y="24153"/>
                      </a:lnTo>
                      <a:lnTo>
                        <a:pt x="21428" y="24142"/>
                      </a:lnTo>
                      <a:lnTo>
                        <a:pt x="21438" y="24133"/>
                      </a:lnTo>
                      <a:lnTo>
                        <a:pt x="21444" y="24130"/>
                      </a:lnTo>
                      <a:lnTo>
                        <a:pt x="21448" y="24128"/>
                      </a:lnTo>
                      <a:lnTo>
                        <a:pt x="21453" y="24125"/>
                      </a:lnTo>
                      <a:lnTo>
                        <a:pt x="21459" y="24124"/>
                      </a:lnTo>
                      <a:lnTo>
                        <a:pt x="21463" y="24124"/>
                      </a:lnTo>
                      <a:lnTo>
                        <a:pt x="21468" y="24125"/>
                      </a:lnTo>
                      <a:lnTo>
                        <a:pt x="21473" y="24128"/>
                      </a:lnTo>
                      <a:lnTo>
                        <a:pt x="21477" y="24131"/>
                      </a:lnTo>
                      <a:lnTo>
                        <a:pt x="21482" y="24135"/>
                      </a:lnTo>
                      <a:lnTo>
                        <a:pt x="21486" y="24141"/>
                      </a:lnTo>
                      <a:lnTo>
                        <a:pt x="21489" y="24147"/>
                      </a:lnTo>
                      <a:lnTo>
                        <a:pt x="21491" y="24156"/>
                      </a:lnTo>
                      <a:lnTo>
                        <a:pt x="21502" y="24188"/>
                      </a:lnTo>
                      <a:lnTo>
                        <a:pt x="21505" y="24201"/>
                      </a:lnTo>
                      <a:lnTo>
                        <a:pt x="21508" y="24213"/>
                      </a:lnTo>
                      <a:lnTo>
                        <a:pt x="21506" y="24219"/>
                      </a:lnTo>
                      <a:lnTo>
                        <a:pt x="21506" y="24224"/>
                      </a:lnTo>
                      <a:lnTo>
                        <a:pt x="21504" y="24231"/>
                      </a:lnTo>
                      <a:lnTo>
                        <a:pt x="21502" y="24236"/>
                      </a:lnTo>
                      <a:lnTo>
                        <a:pt x="21495" y="24248"/>
                      </a:lnTo>
                      <a:lnTo>
                        <a:pt x="21484" y="24262"/>
                      </a:lnTo>
                      <a:lnTo>
                        <a:pt x="21480" y="24264"/>
                      </a:lnTo>
                      <a:lnTo>
                        <a:pt x="21476" y="24268"/>
                      </a:lnTo>
                      <a:lnTo>
                        <a:pt x="21463" y="24273"/>
                      </a:lnTo>
                      <a:lnTo>
                        <a:pt x="21434" y="24285"/>
                      </a:lnTo>
                      <a:lnTo>
                        <a:pt x="21420" y="24291"/>
                      </a:lnTo>
                      <a:lnTo>
                        <a:pt x="21414" y="24296"/>
                      </a:lnTo>
                      <a:lnTo>
                        <a:pt x="21410" y="24299"/>
                      </a:lnTo>
                      <a:lnTo>
                        <a:pt x="21407" y="24304"/>
                      </a:lnTo>
                      <a:lnTo>
                        <a:pt x="21404" y="24310"/>
                      </a:lnTo>
                      <a:lnTo>
                        <a:pt x="21404" y="24315"/>
                      </a:lnTo>
                      <a:lnTo>
                        <a:pt x="21407" y="24322"/>
                      </a:lnTo>
                      <a:lnTo>
                        <a:pt x="21410" y="24328"/>
                      </a:lnTo>
                      <a:lnTo>
                        <a:pt x="21412" y="24335"/>
                      </a:lnTo>
                      <a:lnTo>
                        <a:pt x="21412" y="24339"/>
                      </a:lnTo>
                      <a:lnTo>
                        <a:pt x="21412" y="24343"/>
                      </a:lnTo>
                      <a:lnTo>
                        <a:pt x="21411" y="24347"/>
                      </a:lnTo>
                      <a:lnTo>
                        <a:pt x="21410" y="24349"/>
                      </a:lnTo>
                      <a:lnTo>
                        <a:pt x="21407" y="24351"/>
                      </a:lnTo>
                      <a:lnTo>
                        <a:pt x="21403" y="24352"/>
                      </a:lnTo>
                      <a:lnTo>
                        <a:pt x="21396" y="24353"/>
                      </a:lnTo>
                      <a:lnTo>
                        <a:pt x="21387" y="24354"/>
                      </a:lnTo>
                      <a:lnTo>
                        <a:pt x="21376" y="24354"/>
                      </a:lnTo>
                      <a:lnTo>
                        <a:pt x="21367" y="24355"/>
                      </a:lnTo>
                      <a:lnTo>
                        <a:pt x="21352" y="24359"/>
                      </a:lnTo>
                      <a:lnTo>
                        <a:pt x="21338" y="24360"/>
                      </a:lnTo>
                      <a:lnTo>
                        <a:pt x="21309" y="24363"/>
                      </a:lnTo>
                      <a:lnTo>
                        <a:pt x="21281" y="24366"/>
                      </a:lnTo>
                      <a:lnTo>
                        <a:pt x="21267" y="24370"/>
                      </a:lnTo>
                      <a:lnTo>
                        <a:pt x="21253" y="24373"/>
                      </a:lnTo>
                      <a:lnTo>
                        <a:pt x="21222" y="24383"/>
                      </a:lnTo>
                      <a:lnTo>
                        <a:pt x="21191" y="24391"/>
                      </a:lnTo>
                      <a:lnTo>
                        <a:pt x="21174" y="24396"/>
                      </a:lnTo>
                      <a:lnTo>
                        <a:pt x="21159" y="24400"/>
                      </a:lnTo>
                      <a:lnTo>
                        <a:pt x="21143" y="24402"/>
                      </a:lnTo>
                      <a:lnTo>
                        <a:pt x="21127" y="24403"/>
                      </a:lnTo>
                      <a:lnTo>
                        <a:pt x="21116" y="24403"/>
                      </a:lnTo>
                      <a:lnTo>
                        <a:pt x="21105" y="24402"/>
                      </a:lnTo>
                      <a:lnTo>
                        <a:pt x="21093" y="24402"/>
                      </a:lnTo>
                      <a:lnTo>
                        <a:pt x="21081" y="24402"/>
                      </a:lnTo>
                      <a:lnTo>
                        <a:pt x="21070" y="24403"/>
                      </a:lnTo>
                      <a:lnTo>
                        <a:pt x="21065" y="24404"/>
                      </a:lnTo>
                      <a:lnTo>
                        <a:pt x="21061" y="24406"/>
                      </a:lnTo>
                      <a:lnTo>
                        <a:pt x="21056" y="24409"/>
                      </a:lnTo>
                      <a:lnTo>
                        <a:pt x="21052" y="24412"/>
                      </a:lnTo>
                      <a:lnTo>
                        <a:pt x="21049" y="24416"/>
                      </a:lnTo>
                      <a:lnTo>
                        <a:pt x="21046" y="24422"/>
                      </a:lnTo>
                      <a:lnTo>
                        <a:pt x="21042" y="24432"/>
                      </a:lnTo>
                      <a:lnTo>
                        <a:pt x="21040" y="24443"/>
                      </a:lnTo>
                      <a:lnTo>
                        <a:pt x="21038" y="24454"/>
                      </a:lnTo>
                      <a:lnTo>
                        <a:pt x="21038" y="24465"/>
                      </a:lnTo>
                      <a:lnTo>
                        <a:pt x="21037" y="24488"/>
                      </a:lnTo>
                      <a:lnTo>
                        <a:pt x="21037" y="24511"/>
                      </a:lnTo>
                      <a:lnTo>
                        <a:pt x="21037" y="24516"/>
                      </a:lnTo>
                      <a:lnTo>
                        <a:pt x="21038" y="24521"/>
                      </a:lnTo>
                      <a:lnTo>
                        <a:pt x="21040" y="24527"/>
                      </a:lnTo>
                      <a:lnTo>
                        <a:pt x="21042" y="24531"/>
                      </a:lnTo>
                      <a:lnTo>
                        <a:pt x="21045" y="24536"/>
                      </a:lnTo>
                      <a:lnTo>
                        <a:pt x="21049" y="24540"/>
                      </a:lnTo>
                      <a:lnTo>
                        <a:pt x="21057" y="24546"/>
                      </a:lnTo>
                      <a:lnTo>
                        <a:pt x="21068" y="24553"/>
                      </a:lnTo>
                      <a:lnTo>
                        <a:pt x="21080" y="24557"/>
                      </a:lnTo>
                      <a:lnTo>
                        <a:pt x="21094" y="24561"/>
                      </a:lnTo>
                      <a:lnTo>
                        <a:pt x="21108" y="24564"/>
                      </a:lnTo>
                      <a:lnTo>
                        <a:pt x="21122" y="24566"/>
                      </a:lnTo>
                      <a:lnTo>
                        <a:pt x="21138" y="24567"/>
                      </a:lnTo>
                      <a:lnTo>
                        <a:pt x="21167" y="24569"/>
                      </a:lnTo>
                      <a:lnTo>
                        <a:pt x="21193" y="24570"/>
                      </a:lnTo>
                      <a:lnTo>
                        <a:pt x="21214" y="24571"/>
                      </a:lnTo>
                      <a:lnTo>
                        <a:pt x="21240" y="24574"/>
                      </a:lnTo>
                      <a:lnTo>
                        <a:pt x="21285" y="24575"/>
                      </a:lnTo>
                      <a:lnTo>
                        <a:pt x="21344" y="24576"/>
                      </a:lnTo>
                      <a:lnTo>
                        <a:pt x="21408" y="24577"/>
                      </a:lnTo>
                      <a:lnTo>
                        <a:pt x="21471" y="24576"/>
                      </a:lnTo>
                      <a:lnTo>
                        <a:pt x="21526" y="24574"/>
                      </a:lnTo>
                      <a:lnTo>
                        <a:pt x="21548" y="24572"/>
                      </a:lnTo>
                      <a:lnTo>
                        <a:pt x="21564" y="24570"/>
                      </a:lnTo>
                      <a:lnTo>
                        <a:pt x="21576" y="24568"/>
                      </a:lnTo>
                      <a:lnTo>
                        <a:pt x="21579" y="24566"/>
                      </a:lnTo>
                      <a:lnTo>
                        <a:pt x="21580" y="24565"/>
                      </a:lnTo>
                      <a:lnTo>
                        <a:pt x="21580" y="24563"/>
                      </a:lnTo>
                      <a:lnTo>
                        <a:pt x="21578" y="24562"/>
                      </a:lnTo>
                      <a:lnTo>
                        <a:pt x="21576" y="24559"/>
                      </a:lnTo>
                      <a:lnTo>
                        <a:pt x="21575" y="24558"/>
                      </a:lnTo>
                      <a:lnTo>
                        <a:pt x="21601" y="24543"/>
                      </a:lnTo>
                      <a:lnTo>
                        <a:pt x="21628" y="24527"/>
                      </a:lnTo>
                      <a:lnTo>
                        <a:pt x="21649" y="24512"/>
                      </a:lnTo>
                      <a:lnTo>
                        <a:pt x="21656" y="24506"/>
                      </a:lnTo>
                      <a:lnTo>
                        <a:pt x="21663" y="24504"/>
                      </a:lnTo>
                      <a:lnTo>
                        <a:pt x="21666" y="24504"/>
                      </a:lnTo>
                      <a:lnTo>
                        <a:pt x="21669" y="24504"/>
                      </a:lnTo>
                      <a:lnTo>
                        <a:pt x="21676" y="24507"/>
                      </a:lnTo>
                      <a:lnTo>
                        <a:pt x="21684" y="24514"/>
                      </a:lnTo>
                      <a:lnTo>
                        <a:pt x="21694" y="24524"/>
                      </a:lnTo>
                      <a:lnTo>
                        <a:pt x="21701" y="24529"/>
                      </a:lnTo>
                      <a:lnTo>
                        <a:pt x="21707" y="24534"/>
                      </a:lnTo>
                      <a:lnTo>
                        <a:pt x="21723" y="24545"/>
                      </a:lnTo>
                      <a:lnTo>
                        <a:pt x="21740" y="24556"/>
                      </a:lnTo>
                      <a:lnTo>
                        <a:pt x="21755" y="24567"/>
                      </a:lnTo>
                      <a:lnTo>
                        <a:pt x="21761" y="24574"/>
                      </a:lnTo>
                      <a:lnTo>
                        <a:pt x="21768" y="24580"/>
                      </a:lnTo>
                      <a:lnTo>
                        <a:pt x="21772" y="24587"/>
                      </a:lnTo>
                      <a:lnTo>
                        <a:pt x="21777" y="24594"/>
                      </a:lnTo>
                      <a:lnTo>
                        <a:pt x="21778" y="24603"/>
                      </a:lnTo>
                      <a:lnTo>
                        <a:pt x="21779" y="24612"/>
                      </a:lnTo>
                      <a:lnTo>
                        <a:pt x="21777" y="24620"/>
                      </a:lnTo>
                      <a:lnTo>
                        <a:pt x="21772" y="24631"/>
                      </a:lnTo>
                      <a:lnTo>
                        <a:pt x="21768" y="24639"/>
                      </a:lnTo>
                      <a:lnTo>
                        <a:pt x="21764" y="24647"/>
                      </a:lnTo>
                      <a:lnTo>
                        <a:pt x="21753" y="24665"/>
                      </a:lnTo>
                      <a:lnTo>
                        <a:pt x="21747" y="24673"/>
                      </a:lnTo>
                      <a:lnTo>
                        <a:pt x="21744" y="24682"/>
                      </a:lnTo>
                      <a:lnTo>
                        <a:pt x="21742" y="24692"/>
                      </a:lnTo>
                      <a:lnTo>
                        <a:pt x="21742" y="24702"/>
                      </a:lnTo>
                      <a:lnTo>
                        <a:pt x="21745" y="24712"/>
                      </a:lnTo>
                      <a:lnTo>
                        <a:pt x="21749" y="24723"/>
                      </a:lnTo>
                      <a:lnTo>
                        <a:pt x="21756" y="24734"/>
                      </a:lnTo>
                      <a:lnTo>
                        <a:pt x="21764" y="24745"/>
                      </a:lnTo>
                      <a:lnTo>
                        <a:pt x="21779" y="24765"/>
                      </a:lnTo>
                      <a:lnTo>
                        <a:pt x="21786" y="24774"/>
                      </a:lnTo>
                      <a:lnTo>
                        <a:pt x="21793" y="24784"/>
                      </a:lnTo>
                      <a:lnTo>
                        <a:pt x="21799" y="24796"/>
                      </a:lnTo>
                      <a:lnTo>
                        <a:pt x="21803" y="24806"/>
                      </a:lnTo>
                      <a:lnTo>
                        <a:pt x="21805" y="24813"/>
                      </a:lnTo>
                      <a:lnTo>
                        <a:pt x="21805" y="24820"/>
                      </a:lnTo>
                      <a:lnTo>
                        <a:pt x="21804" y="24824"/>
                      </a:lnTo>
                      <a:lnTo>
                        <a:pt x="21800" y="24829"/>
                      </a:lnTo>
                      <a:lnTo>
                        <a:pt x="21797" y="24832"/>
                      </a:lnTo>
                      <a:lnTo>
                        <a:pt x="21792" y="24835"/>
                      </a:lnTo>
                      <a:lnTo>
                        <a:pt x="21781" y="24842"/>
                      </a:lnTo>
                      <a:lnTo>
                        <a:pt x="21769" y="24849"/>
                      </a:lnTo>
                      <a:lnTo>
                        <a:pt x="21763" y="24853"/>
                      </a:lnTo>
                      <a:lnTo>
                        <a:pt x="21757" y="24859"/>
                      </a:lnTo>
                      <a:lnTo>
                        <a:pt x="21753" y="24867"/>
                      </a:lnTo>
                      <a:lnTo>
                        <a:pt x="21748" y="24875"/>
                      </a:lnTo>
                      <a:lnTo>
                        <a:pt x="21748" y="24881"/>
                      </a:lnTo>
                      <a:lnTo>
                        <a:pt x="21748" y="24885"/>
                      </a:lnTo>
                      <a:lnTo>
                        <a:pt x="21751" y="24888"/>
                      </a:lnTo>
                      <a:lnTo>
                        <a:pt x="21753" y="24893"/>
                      </a:lnTo>
                      <a:lnTo>
                        <a:pt x="21757" y="24895"/>
                      </a:lnTo>
                      <a:lnTo>
                        <a:pt x="21763" y="24898"/>
                      </a:lnTo>
                      <a:lnTo>
                        <a:pt x="21777" y="24903"/>
                      </a:lnTo>
                      <a:lnTo>
                        <a:pt x="21793" y="24907"/>
                      </a:lnTo>
                      <a:lnTo>
                        <a:pt x="21812" y="24910"/>
                      </a:lnTo>
                      <a:lnTo>
                        <a:pt x="21833" y="24912"/>
                      </a:lnTo>
                      <a:lnTo>
                        <a:pt x="21856" y="24913"/>
                      </a:lnTo>
                      <a:lnTo>
                        <a:pt x="21901" y="24916"/>
                      </a:lnTo>
                      <a:lnTo>
                        <a:pt x="21945" y="24918"/>
                      </a:lnTo>
                      <a:lnTo>
                        <a:pt x="21963" y="24920"/>
                      </a:lnTo>
                      <a:lnTo>
                        <a:pt x="21979" y="24921"/>
                      </a:lnTo>
                      <a:lnTo>
                        <a:pt x="21991" y="24923"/>
                      </a:lnTo>
                      <a:lnTo>
                        <a:pt x="22000" y="24926"/>
                      </a:lnTo>
                      <a:lnTo>
                        <a:pt x="22010" y="24931"/>
                      </a:lnTo>
                      <a:lnTo>
                        <a:pt x="22019" y="24935"/>
                      </a:lnTo>
                      <a:lnTo>
                        <a:pt x="22027" y="24938"/>
                      </a:lnTo>
                      <a:lnTo>
                        <a:pt x="22036" y="24940"/>
                      </a:lnTo>
                      <a:lnTo>
                        <a:pt x="22053" y="24942"/>
                      </a:lnTo>
                      <a:lnTo>
                        <a:pt x="22071" y="24944"/>
                      </a:lnTo>
                      <a:lnTo>
                        <a:pt x="22088" y="24942"/>
                      </a:lnTo>
                      <a:lnTo>
                        <a:pt x="22105" y="24940"/>
                      </a:lnTo>
                      <a:lnTo>
                        <a:pt x="22143" y="24935"/>
                      </a:lnTo>
                      <a:lnTo>
                        <a:pt x="22156" y="24933"/>
                      </a:lnTo>
                      <a:lnTo>
                        <a:pt x="22167" y="24933"/>
                      </a:lnTo>
                      <a:lnTo>
                        <a:pt x="22176" y="24934"/>
                      </a:lnTo>
                      <a:lnTo>
                        <a:pt x="22182" y="24936"/>
                      </a:lnTo>
                      <a:lnTo>
                        <a:pt x="22187" y="24939"/>
                      </a:lnTo>
                      <a:lnTo>
                        <a:pt x="22190" y="24944"/>
                      </a:lnTo>
                      <a:lnTo>
                        <a:pt x="22192" y="24948"/>
                      </a:lnTo>
                      <a:lnTo>
                        <a:pt x="22193" y="24953"/>
                      </a:lnTo>
                      <a:lnTo>
                        <a:pt x="22196" y="24966"/>
                      </a:lnTo>
                      <a:lnTo>
                        <a:pt x="22198" y="24973"/>
                      </a:lnTo>
                      <a:lnTo>
                        <a:pt x="22200" y="24979"/>
                      </a:lnTo>
                      <a:lnTo>
                        <a:pt x="22204" y="24987"/>
                      </a:lnTo>
                      <a:lnTo>
                        <a:pt x="22208" y="24993"/>
                      </a:lnTo>
                      <a:lnTo>
                        <a:pt x="22216" y="25001"/>
                      </a:lnTo>
                      <a:lnTo>
                        <a:pt x="22225" y="25008"/>
                      </a:lnTo>
                      <a:lnTo>
                        <a:pt x="22233" y="25012"/>
                      </a:lnTo>
                      <a:lnTo>
                        <a:pt x="22240" y="25014"/>
                      </a:lnTo>
                      <a:lnTo>
                        <a:pt x="22245" y="25015"/>
                      </a:lnTo>
                      <a:lnTo>
                        <a:pt x="22251" y="25015"/>
                      </a:lnTo>
                      <a:lnTo>
                        <a:pt x="22256" y="25014"/>
                      </a:lnTo>
                      <a:lnTo>
                        <a:pt x="22259" y="25011"/>
                      </a:lnTo>
                      <a:lnTo>
                        <a:pt x="22264" y="25008"/>
                      </a:lnTo>
                      <a:lnTo>
                        <a:pt x="22267" y="25004"/>
                      </a:lnTo>
                      <a:lnTo>
                        <a:pt x="22279" y="24988"/>
                      </a:lnTo>
                      <a:lnTo>
                        <a:pt x="22281" y="24986"/>
                      </a:lnTo>
                      <a:lnTo>
                        <a:pt x="22284" y="24983"/>
                      </a:lnTo>
                      <a:lnTo>
                        <a:pt x="22289" y="24982"/>
                      </a:lnTo>
                      <a:lnTo>
                        <a:pt x="22292" y="24982"/>
                      </a:lnTo>
                      <a:lnTo>
                        <a:pt x="22309" y="24984"/>
                      </a:lnTo>
                      <a:lnTo>
                        <a:pt x="22327" y="24987"/>
                      </a:lnTo>
                      <a:lnTo>
                        <a:pt x="22344" y="24991"/>
                      </a:lnTo>
                      <a:lnTo>
                        <a:pt x="22361" y="24996"/>
                      </a:lnTo>
                      <a:lnTo>
                        <a:pt x="22395" y="25006"/>
                      </a:lnTo>
                      <a:lnTo>
                        <a:pt x="22429" y="25018"/>
                      </a:lnTo>
                      <a:lnTo>
                        <a:pt x="22439" y="25022"/>
                      </a:lnTo>
                      <a:lnTo>
                        <a:pt x="22453" y="25026"/>
                      </a:lnTo>
                      <a:lnTo>
                        <a:pt x="22459" y="25028"/>
                      </a:lnTo>
                      <a:lnTo>
                        <a:pt x="22466" y="25031"/>
                      </a:lnTo>
                      <a:lnTo>
                        <a:pt x="22470" y="25036"/>
                      </a:lnTo>
                      <a:lnTo>
                        <a:pt x="22474" y="25040"/>
                      </a:lnTo>
                      <a:lnTo>
                        <a:pt x="22479" y="25047"/>
                      </a:lnTo>
                      <a:lnTo>
                        <a:pt x="22481" y="25052"/>
                      </a:lnTo>
                      <a:lnTo>
                        <a:pt x="22485" y="25064"/>
                      </a:lnTo>
                      <a:lnTo>
                        <a:pt x="22489" y="25082"/>
                      </a:lnTo>
                      <a:lnTo>
                        <a:pt x="22494" y="25090"/>
                      </a:lnTo>
                      <a:lnTo>
                        <a:pt x="22496" y="25093"/>
                      </a:lnTo>
                      <a:lnTo>
                        <a:pt x="22499" y="25097"/>
                      </a:lnTo>
                      <a:lnTo>
                        <a:pt x="22504" y="25100"/>
                      </a:lnTo>
                      <a:lnTo>
                        <a:pt x="22509" y="25103"/>
                      </a:lnTo>
                      <a:lnTo>
                        <a:pt x="22524" y="25107"/>
                      </a:lnTo>
                      <a:lnTo>
                        <a:pt x="22535" y="25111"/>
                      </a:lnTo>
                      <a:lnTo>
                        <a:pt x="22548" y="25112"/>
                      </a:lnTo>
                      <a:lnTo>
                        <a:pt x="22576" y="25116"/>
                      </a:lnTo>
                      <a:lnTo>
                        <a:pt x="22589" y="25119"/>
                      </a:lnTo>
                      <a:lnTo>
                        <a:pt x="22602" y="25123"/>
                      </a:lnTo>
                      <a:lnTo>
                        <a:pt x="22613" y="25129"/>
                      </a:lnTo>
                      <a:lnTo>
                        <a:pt x="22617" y="25132"/>
                      </a:lnTo>
                      <a:lnTo>
                        <a:pt x="22622" y="25136"/>
                      </a:lnTo>
                      <a:lnTo>
                        <a:pt x="22632" y="25148"/>
                      </a:lnTo>
                      <a:lnTo>
                        <a:pt x="22641" y="25156"/>
                      </a:lnTo>
                      <a:lnTo>
                        <a:pt x="22652" y="25163"/>
                      </a:lnTo>
                      <a:lnTo>
                        <a:pt x="22666" y="25171"/>
                      </a:lnTo>
                      <a:lnTo>
                        <a:pt x="22687" y="25183"/>
                      </a:lnTo>
                      <a:lnTo>
                        <a:pt x="22705" y="25193"/>
                      </a:lnTo>
                      <a:lnTo>
                        <a:pt x="22720" y="25204"/>
                      </a:lnTo>
                      <a:lnTo>
                        <a:pt x="22726" y="25209"/>
                      </a:lnTo>
                      <a:lnTo>
                        <a:pt x="22731" y="25215"/>
                      </a:lnTo>
                      <a:lnTo>
                        <a:pt x="22736" y="25220"/>
                      </a:lnTo>
                      <a:lnTo>
                        <a:pt x="22740" y="25228"/>
                      </a:lnTo>
                      <a:lnTo>
                        <a:pt x="22742" y="25234"/>
                      </a:lnTo>
                      <a:lnTo>
                        <a:pt x="22744" y="25243"/>
                      </a:lnTo>
                      <a:lnTo>
                        <a:pt x="22745" y="25252"/>
                      </a:lnTo>
                      <a:lnTo>
                        <a:pt x="22745" y="25263"/>
                      </a:lnTo>
                      <a:lnTo>
                        <a:pt x="22745" y="25273"/>
                      </a:lnTo>
                      <a:lnTo>
                        <a:pt x="22743" y="25286"/>
                      </a:lnTo>
                      <a:lnTo>
                        <a:pt x="22742" y="25297"/>
                      </a:lnTo>
                      <a:lnTo>
                        <a:pt x="22743" y="25306"/>
                      </a:lnTo>
                      <a:lnTo>
                        <a:pt x="22744" y="25315"/>
                      </a:lnTo>
                      <a:lnTo>
                        <a:pt x="22748" y="25321"/>
                      </a:lnTo>
                      <a:lnTo>
                        <a:pt x="22752" y="25328"/>
                      </a:lnTo>
                      <a:lnTo>
                        <a:pt x="22757" y="25332"/>
                      </a:lnTo>
                      <a:lnTo>
                        <a:pt x="22763" y="25336"/>
                      </a:lnTo>
                      <a:lnTo>
                        <a:pt x="22769" y="25340"/>
                      </a:lnTo>
                      <a:lnTo>
                        <a:pt x="22777" y="25343"/>
                      </a:lnTo>
                      <a:lnTo>
                        <a:pt x="22786" y="25344"/>
                      </a:lnTo>
                      <a:lnTo>
                        <a:pt x="22803" y="25346"/>
                      </a:lnTo>
                      <a:lnTo>
                        <a:pt x="22821" y="25347"/>
                      </a:lnTo>
                      <a:lnTo>
                        <a:pt x="22840" y="25346"/>
                      </a:lnTo>
                      <a:lnTo>
                        <a:pt x="22855" y="25345"/>
                      </a:lnTo>
                      <a:lnTo>
                        <a:pt x="22870" y="25343"/>
                      </a:lnTo>
                      <a:lnTo>
                        <a:pt x="22884" y="25341"/>
                      </a:lnTo>
                      <a:lnTo>
                        <a:pt x="22898" y="25336"/>
                      </a:lnTo>
                      <a:lnTo>
                        <a:pt x="22910" y="25332"/>
                      </a:lnTo>
                      <a:lnTo>
                        <a:pt x="22922" y="25326"/>
                      </a:lnTo>
                      <a:lnTo>
                        <a:pt x="22934" y="25317"/>
                      </a:lnTo>
                      <a:lnTo>
                        <a:pt x="22944" y="25307"/>
                      </a:lnTo>
                      <a:lnTo>
                        <a:pt x="22949" y="25303"/>
                      </a:lnTo>
                      <a:lnTo>
                        <a:pt x="22955" y="25299"/>
                      </a:lnTo>
                      <a:lnTo>
                        <a:pt x="22968" y="25294"/>
                      </a:lnTo>
                      <a:lnTo>
                        <a:pt x="22973" y="25291"/>
                      </a:lnTo>
                      <a:lnTo>
                        <a:pt x="22978" y="25288"/>
                      </a:lnTo>
                      <a:lnTo>
                        <a:pt x="22980" y="25282"/>
                      </a:lnTo>
                      <a:lnTo>
                        <a:pt x="22981" y="25279"/>
                      </a:lnTo>
                      <a:lnTo>
                        <a:pt x="22981" y="25276"/>
                      </a:lnTo>
                      <a:lnTo>
                        <a:pt x="22980" y="25271"/>
                      </a:lnTo>
                      <a:lnTo>
                        <a:pt x="22979" y="25268"/>
                      </a:lnTo>
                      <a:lnTo>
                        <a:pt x="22972" y="25260"/>
                      </a:lnTo>
                      <a:lnTo>
                        <a:pt x="22965" y="25253"/>
                      </a:lnTo>
                      <a:lnTo>
                        <a:pt x="22956" y="25246"/>
                      </a:lnTo>
                      <a:lnTo>
                        <a:pt x="22936" y="25232"/>
                      </a:lnTo>
                      <a:lnTo>
                        <a:pt x="22930" y="25226"/>
                      </a:lnTo>
                      <a:lnTo>
                        <a:pt x="22927" y="25222"/>
                      </a:lnTo>
                      <a:lnTo>
                        <a:pt x="22924" y="25219"/>
                      </a:lnTo>
                      <a:lnTo>
                        <a:pt x="22936" y="25216"/>
                      </a:lnTo>
                      <a:lnTo>
                        <a:pt x="22964" y="25208"/>
                      </a:lnTo>
                      <a:lnTo>
                        <a:pt x="22979" y="25205"/>
                      </a:lnTo>
                      <a:lnTo>
                        <a:pt x="22993" y="25203"/>
                      </a:lnTo>
                      <a:lnTo>
                        <a:pt x="23004" y="25202"/>
                      </a:lnTo>
                      <a:lnTo>
                        <a:pt x="23008" y="25203"/>
                      </a:lnTo>
                      <a:lnTo>
                        <a:pt x="23011" y="25204"/>
                      </a:lnTo>
                      <a:lnTo>
                        <a:pt x="23024" y="25214"/>
                      </a:lnTo>
                      <a:lnTo>
                        <a:pt x="23036" y="25219"/>
                      </a:lnTo>
                      <a:lnTo>
                        <a:pt x="23046" y="25224"/>
                      </a:lnTo>
                      <a:lnTo>
                        <a:pt x="23056" y="25226"/>
                      </a:lnTo>
                      <a:lnTo>
                        <a:pt x="23067" y="25227"/>
                      </a:lnTo>
                      <a:lnTo>
                        <a:pt x="23077" y="25227"/>
                      </a:lnTo>
                      <a:lnTo>
                        <a:pt x="23107" y="25228"/>
                      </a:lnTo>
                      <a:lnTo>
                        <a:pt x="23123" y="25229"/>
                      </a:lnTo>
                      <a:lnTo>
                        <a:pt x="23139" y="25231"/>
                      </a:lnTo>
                      <a:lnTo>
                        <a:pt x="23154" y="25234"/>
                      </a:lnTo>
                      <a:lnTo>
                        <a:pt x="23170" y="25240"/>
                      </a:lnTo>
                      <a:lnTo>
                        <a:pt x="23172" y="25242"/>
                      </a:lnTo>
                      <a:lnTo>
                        <a:pt x="23174" y="25244"/>
                      </a:lnTo>
                      <a:lnTo>
                        <a:pt x="23175" y="25247"/>
                      </a:lnTo>
                      <a:lnTo>
                        <a:pt x="23176" y="25251"/>
                      </a:lnTo>
                      <a:lnTo>
                        <a:pt x="23176" y="25258"/>
                      </a:lnTo>
                      <a:lnTo>
                        <a:pt x="23175" y="25267"/>
                      </a:lnTo>
                      <a:lnTo>
                        <a:pt x="23171" y="25285"/>
                      </a:lnTo>
                      <a:lnTo>
                        <a:pt x="23170" y="25293"/>
                      </a:lnTo>
                      <a:lnTo>
                        <a:pt x="23170" y="25299"/>
                      </a:lnTo>
                      <a:lnTo>
                        <a:pt x="23171" y="25305"/>
                      </a:lnTo>
                      <a:lnTo>
                        <a:pt x="23174" y="25310"/>
                      </a:lnTo>
                      <a:lnTo>
                        <a:pt x="23177" y="25315"/>
                      </a:lnTo>
                      <a:lnTo>
                        <a:pt x="23182" y="25318"/>
                      </a:lnTo>
                      <a:lnTo>
                        <a:pt x="23186" y="25321"/>
                      </a:lnTo>
                      <a:lnTo>
                        <a:pt x="23191" y="25323"/>
                      </a:lnTo>
                      <a:lnTo>
                        <a:pt x="23204" y="25327"/>
                      </a:lnTo>
                      <a:lnTo>
                        <a:pt x="23217" y="25328"/>
                      </a:lnTo>
                      <a:lnTo>
                        <a:pt x="23230" y="25328"/>
                      </a:lnTo>
                      <a:lnTo>
                        <a:pt x="23242" y="25326"/>
                      </a:lnTo>
                      <a:lnTo>
                        <a:pt x="23252" y="25322"/>
                      </a:lnTo>
                      <a:lnTo>
                        <a:pt x="23276" y="25311"/>
                      </a:lnTo>
                      <a:lnTo>
                        <a:pt x="23289" y="25306"/>
                      </a:lnTo>
                      <a:lnTo>
                        <a:pt x="23302" y="25302"/>
                      </a:lnTo>
                      <a:lnTo>
                        <a:pt x="23315" y="25297"/>
                      </a:lnTo>
                      <a:lnTo>
                        <a:pt x="23328" y="25296"/>
                      </a:lnTo>
                      <a:lnTo>
                        <a:pt x="23335" y="25296"/>
                      </a:lnTo>
                      <a:lnTo>
                        <a:pt x="23341" y="25297"/>
                      </a:lnTo>
                      <a:lnTo>
                        <a:pt x="23348" y="25299"/>
                      </a:lnTo>
                      <a:lnTo>
                        <a:pt x="23354" y="25302"/>
                      </a:lnTo>
                      <a:lnTo>
                        <a:pt x="23373" y="25312"/>
                      </a:lnTo>
                      <a:lnTo>
                        <a:pt x="23403" y="25331"/>
                      </a:lnTo>
                      <a:lnTo>
                        <a:pt x="23431" y="25349"/>
                      </a:lnTo>
                      <a:lnTo>
                        <a:pt x="23441" y="25356"/>
                      </a:lnTo>
                      <a:lnTo>
                        <a:pt x="23443" y="25359"/>
                      </a:lnTo>
                      <a:lnTo>
                        <a:pt x="23443" y="25360"/>
                      </a:lnTo>
                      <a:lnTo>
                        <a:pt x="23440" y="25380"/>
                      </a:lnTo>
                      <a:lnTo>
                        <a:pt x="23437" y="25388"/>
                      </a:lnTo>
                      <a:lnTo>
                        <a:pt x="23433" y="25396"/>
                      </a:lnTo>
                      <a:lnTo>
                        <a:pt x="23430" y="25404"/>
                      </a:lnTo>
                      <a:lnTo>
                        <a:pt x="23425" y="25411"/>
                      </a:lnTo>
                      <a:lnTo>
                        <a:pt x="23418" y="25419"/>
                      </a:lnTo>
                      <a:lnTo>
                        <a:pt x="23411" y="25426"/>
                      </a:lnTo>
                      <a:lnTo>
                        <a:pt x="23407" y="25430"/>
                      </a:lnTo>
                      <a:lnTo>
                        <a:pt x="23403" y="25432"/>
                      </a:lnTo>
                      <a:lnTo>
                        <a:pt x="23397" y="25433"/>
                      </a:lnTo>
                      <a:lnTo>
                        <a:pt x="23392" y="25434"/>
                      </a:lnTo>
                      <a:lnTo>
                        <a:pt x="23380" y="25435"/>
                      </a:lnTo>
                      <a:lnTo>
                        <a:pt x="23368" y="25436"/>
                      </a:lnTo>
                      <a:lnTo>
                        <a:pt x="23356" y="25436"/>
                      </a:lnTo>
                      <a:lnTo>
                        <a:pt x="23344" y="25437"/>
                      </a:lnTo>
                      <a:lnTo>
                        <a:pt x="23339" y="25438"/>
                      </a:lnTo>
                      <a:lnTo>
                        <a:pt x="23335" y="25441"/>
                      </a:lnTo>
                      <a:lnTo>
                        <a:pt x="23330" y="25443"/>
                      </a:lnTo>
                      <a:lnTo>
                        <a:pt x="23326" y="25446"/>
                      </a:lnTo>
                      <a:lnTo>
                        <a:pt x="23340" y="25448"/>
                      </a:lnTo>
                      <a:lnTo>
                        <a:pt x="23369" y="25452"/>
                      </a:lnTo>
                      <a:lnTo>
                        <a:pt x="23419" y="25462"/>
                      </a:lnTo>
                      <a:lnTo>
                        <a:pt x="23428" y="25462"/>
                      </a:lnTo>
                      <a:lnTo>
                        <a:pt x="23444" y="25461"/>
                      </a:lnTo>
                      <a:lnTo>
                        <a:pt x="23464" y="25459"/>
                      </a:lnTo>
                      <a:lnTo>
                        <a:pt x="23484" y="25456"/>
                      </a:lnTo>
                      <a:lnTo>
                        <a:pt x="23504" y="25452"/>
                      </a:lnTo>
                      <a:lnTo>
                        <a:pt x="23520" y="25448"/>
                      </a:lnTo>
                      <a:lnTo>
                        <a:pt x="23530" y="25445"/>
                      </a:lnTo>
                      <a:lnTo>
                        <a:pt x="23532" y="25443"/>
                      </a:lnTo>
                      <a:lnTo>
                        <a:pt x="23532" y="25441"/>
                      </a:lnTo>
                      <a:lnTo>
                        <a:pt x="23530" y="25438"/>
                      </a:lnTo>
                      <a:lnTo>
                        <a:pt x="23526" y="25436"/>
                      </a:lnTo>
                      <a:lnTo>
                        <a:pt x="23518" y="25433"/>
                      </a:lnTo>
                      <a:lnTo>
                        <a:pt x="23497" y="25426"/>
                      </a:lnTo>
                      <a:lnTo>
                        <a:pt x="23489" y="25422"/>
                      </a:lnTo>
                      <a:lnTo>
                        <a:pt x="23484" y="25420"/>
                      </a:lnTo>
                      <a:lnTo>
                        <a:pt x="23481" y="25417"/>
                      </a:lnTo>
                      <a:lnTo>
                        <a:pt x="23479" y="25413"/>
                      </a:lnTo>
                      <a:lnTo>
                        <a:pt x="23478" y="25410"/>
                      </a:lnTo>
                      <a:lnTo>
                        <a:pt x="23477" y="25405"/>
                      </a:lnTo>
                      <a:lnTo>
                        <a:pt x="23477" y="25399"/>
                      </a:lnTo>
                      <a:lnTo>
                        <a:pt x="23478" y="25394"/>
                      </a:lnTo>
                      <a:lnTo>
                        <a:pt x="23478" y="25387"/>
                      </a:lnTo>
                      <a:lnTo>
                        <a:pt x="23477" y="25373"/>
                      </a:lnTo>
                      <a:lnTo>
                        <a:pt x="23473" y="25360"/>
                      </a:lnTo>
                      <a:lnTo>
                        <a:pt x="23470" y="25346"/>
                      </a:lnTo>
                      <a:lnTo>
                        <a:pt x="23467" y="25333"/>
                      </a:lnTo>
                      <a:lnTo>
                        <a:pt x="23464" y="25320"/>
                      </a:lnTo>
                      <a:lnTo>
                        <a:pt x="23463" y="25309"/>
                      </a:lnTo>
                      <a:lnTo>
                        <a:pt x="23464" y="25304"/>
                      </a:lnTo>
                      <a:lnTo>
                        <a:pt x="23464" y="25299"/>
                      </a:lnTo>
                      <a:lnTo>
                        <a:pt x="23466" y="25295"/>
                      </a:lnTo>
                      <a:lnTo>
                        <a:pt x="23469" y="25291"/>
                      </a:lnTo>
                      <a:lnTo>
                        <a:pt x="23477" y="25281"/>
                      </a:lnTo>
                      <a:lnTo>
                        <a:pt x="23486" y="25271"/>
                      </a:lnTo>
                      <a:lnTo>
                        <a:pt x="23497" y="25263"/>
                      </a:lnTo>
                      <a:lnTo>
                        <a:pt x="23521" y="25243"/>
                      </a:lnTo>
                      <a:lnTo>
                        <a:pt x="23531" y="25235"/>
                      </a:lnTo>
                      <a:lnTo>
                        <a:pt x="23539" y="25228"/>
                      </a:lnTo>
                      <a:lnTo>
                        <a:pt x="23544" y="25221"/>
                      </a:lnTo>
                      <a:lnTo>
                        <a:pt x="23549" y="25216"/>
                      </a:lnTo>
                      <a:lnTo>
                        <a:pt x="23555" y="25212"/>
                      </a:lnTo>
                      <a:lnTo>
                        <a:pt x="23560" y="25208"/>
                      </a:lnTo>
                      <a:lnTo>
                        <a:pt x="23566" y="25206"/>
                      </a:lnTo>
                      <a:lnTo>
                        <a:pt x="23571" y="25205"/>
                      </a:lnTo>
                      <a:lnTo>
                        <a:pt x="23582" y="25203"/>
                      </a:lnTo>
                      <a:lnTo>
                        <a:pt x="23605" y="25203"/>
                      </a:lnTo>
                      <a:lnTo>
                        <a:pt x="23618" y="25202"/>
                      </a:lnTo>
                      <a:lnTo>
                        <a:pt x="23633" y="25199"/>
                      </a:lnTo>
                      <a:lnTo>
                        <a:pt x="23648" y="25195"/>
                      </a:lnTo>
                      <a:lnTo>
                        <a:pt x="23662" y="25194"/>
                      </a:lnTo>
                      <a:lnTo>
                        <a:pt x="23676" y="25194"/>
                      </a:lnTo>
                      <a:lnTo>
                        <a:pt x="23689" y="25195"/>
                      </a:lnTo>
                      <a:lnTo>
                        <a:pt x="23703" y="25197"/>
                      </a:lnTo>
                      <a:lnTo>
                        <a:pt x="23715" y="25201"/>
                      </a:lnTo>
                      <a:lnTo>
                        <a:pt x="23728" y="25204"/>
                      </a:lnTo>
                      <a:lnTo>
                        <a:pt x="23741" y="25208"/>
                      </a:lnTo>
                      <a:lnTo>
                        <a:pt x="23765" y="25219"/>
                      </a:lnTo>
                      <a:lnTo>
                        <a:pt x="23790" y="25229"/>
                      </a:lnTo>
                      <a:lnTo>
                        <a:pt x="23816" y="25239"/>
                      </a:lnTo>
                      <a:lnTo>
                        <a:pt x="23829" y="25243"/>
                      </a:lnTo>
                      <a:lnTo>
                        <a:pt x="23843" y="25247"/>
                      </a:lnTo>
                      <a:lnTo>
                        <a:pt x="23856" y="25252"/>
                      </a:lnTo>
                      <a:lnTo>
                        <a:pt x="23869" y="25257"/>
                      </a:lnTo>
                      <a:lnTo>
                        <a:pt x="23881" y="25265"/>
                      </a:lnTo>
                      <a:lnTo>
                        <a:pt x="23893" y="25271"/>
                      </a:lnTo>
                      <a:lnTo>
                        <a:pt x="23905" y="25279"/>
                      </a:lnTo>
                      <a:lnTo>
                        <a:pt x="23917" y="25286"/>
                      </a:lnTo>
                      <a:lnTo>
                        <a:pt x="23929" y="25292"/>
                      </a:lnTo>
                      <a:lnTo>
                        <a:pt x="23942" y="25295"/>
                      </a:lnTo>
                      <a:lnTo>
                        <a:pt x="23944" y="25295"/>
                      </a:lnTo>
                      <a:lnTo>
                        <a:pt x="23945" y="25294"/>
                      </a:lnTo>
                      <a:lnTo>
                        <a:pt x="23948" y="25291"/>
                      </a:lnTo>
                      <a:lnTo>
                        <a:pt x="23950" y="25285"/>
                      </a:lnTo>
                      <a:lnTo>
                        <a:pt x="23950" y="25279"/>
                      </a:lnTo>
                      <a:lnTo>
                        <a:pt x="23950" y="25265"/>
                      </a:lnTo>
                      <a:lnTo>
                        <a:pt x="23950" y="25254"/>
                      </a:lnTo>
                      <a:lnTo>
                        <a:pt x="23949" y="25243"/>
                      </a:lnTo>
                      <a:lnTo>
                        <a:pt x="23945" y="25227"/>
                      </a:lnTo>
                      <a:lnTo>
                        <a:pt x="23937" y="25190"/>
                      </a:lnTo>
                      <a:lnTo>
                        <a:pt x="23933" y="25170"/>
                      </a:lnTo>
                      <a:lnTo>
                        <a:pt x="23932" y="25154"/>
                      </a:lnTo>
                      <a:lnTo>
                        <a:pt x="23933" y="25148"/>
                      </a:lnTo>
                      <a:lnTo>
                        <a:pt x="23935" y="25141"/>
                      </a:lnTo>
                      <a:lnTo>
                        <a:pt x="23937" y="25137"/>
                      </a:lnTo>
                      <a:lnTo>
                        <a:pt x="23940" y="25133"/>
                      </a:lnTo>
                      <a:lnTo>
                        <a:pt x="23944" y="25132"/>
                      </a:lnTo>
                      <a:lnTo>
                        <a:pt x="23949" y="25131"/>
                      </a:lnTo>
                      <a:lnTo>
                        <a:pt x="23956" y="25131"/>
                      </a:lnTo>
                      <a:lnTo>
                        <a:pt x="23965" y="25132"/>
                      </a:lnTo>
                      <a:lnTo>
                        <a:pt x="23972" y="25135"/>
                      </a:lnTo>
                      <a:lnTo>
                        <a:pt x="23980" y="25136"/>
                      </a:lnTo>
                      <a:lnTo>
                        <a:pt x="23987" y="25136"/>
                      </a:lnTo>
                      <a:lnTo>
                        <a:pt x="23990" y="25135"/>
                      </a:lnTo>
                      <a:lnTo>
                        <a:pt x="23993" y="25132"/>
                      </a:lnTo>
                      <a:lnTo>
                        <a:pt x="23996" y="25130"/>
                      </a:lnTo>
                      <a:lnTo>
                        <a:pt x="23999" y="25126"/>
                      </a:lnTo>
                      <a:lnTo>
                        <a:pt x="24002" y="25122"/>
                      </a:lnTo>
                      <a:lnTo>
                        <a:pt x="24007" y="25118"/>
                      </a:lnTo>
                      <a:lnTo>
                        <a:pt x="24013" y="25115"/>
                      </a:lnTo>
                      <a:lnTo>
                        <a:pt x="24019" y="25113"/>
                      </a:lnTo>
                      <a:lnTo>
                        <a:pt x="24034" y="25108"/>
                      </a:lnTo>
                      <a:lnTo>
                        <a:pt x="24051" y="25105"/>
                      </a:lnTo>
                      <a:lnTo>
                        <a:pt x="24068" y="25103"/>
                      </a:lnTo>
                      <a:lnTo>
                        <a:pt x="24085" y="25102"/>
                      </a:lnTo>
                      <a:lnTo>
                        <a:pt x="24112" y="25101"/>
                      </a:lnTo>
                      <a:lnTo>
                        <a:pt x="24131" y="25098"/>
                      </a:lnTo>
                      <a:lnTo>
                        <a:pt x="24146" y="25093"/>
                      </a:lnTo>
                      <a:lnTo>
                        <a:pt x="24160" y="25088"/>
                      </a:lnTo>
                      <a:lnTo>
                        <a:pt x="24172" y="25082"/>
                      </a:lnTo>
                      <a:lnTo>
                        <a:pt x="24198" y="25068"/>
                      </a:lnTo>
                      <a:lnTo>
                        <a:pt x="24211" y="25061"/>
                      </a:lnTo>
                      <a:lnTo>
                        <a:pt x="24227" y="25053"/>
                      </a:lnTo>
                      <a:lnTo>
                        <a:pt x="24246" y="25047"/>
                      </a:lnTo>
                      <a:lnTo>
                        <a:pt x="24264" y="25041"/>
                      </a:lnTo>
                      <a:lnTo>
                        <a:pt x="24283" y="25035"/>
                      </a:lnTo>
                      <a:lnTo>
                        <a:pt x="24301" y="25028"/>
                      </a:lnTo>
                      <a:lnTo>
                        <a:pt x="24308" y="25025"/>
                      </a:lnTo>
                      <a:lnTo>
                        <a:pt x="24314" y="25021"/>
                      </a:lnTo>
                      <a:lnTo>
                        <a:pt x="24325" y="25011"/>
                      </a:lnTo>
                      <a:lnTo>
                        <a:pt x="24337" y="25002"/>
                      </a:lnTo>
                      <a:lnTo>
                        <a:pt x="24342" y="24999"/>
                      </a:lnTo>
                      <a:lnTo>
                        <a:pt x="24350" y="24996"/>
                      </a:lnTo>
                      <a:lnTo>
                        <a:pt x="24368" y="24991"/>
                      </a:lnTo>
                      <a:lnTo>
                        <a:pt x="24377" y="24990"/>
                      </a:lnTo>
                      <a:lnTo>
                        <a:pt x="24385" y="24990"/>
                      </a:lnTo>
                      <a:lnTo>
                        <a:pt x="24391" y="24990"/>
                      </a:lnTo>
                      <a:lnTo>
                        <a:pt x="24398" y="24991"/>
                      </a:lnTo>
                      <a:lnTo>
                        <a:pt x="24404" y="24993"/>
                      </a:lnTo>
                      <a:lnTo>
                        <a:pt x="24411" y="24996"/>
                      </a:lnTo>
                      <a:lnTo>
                        <a:pt x="24422" y="25002"/>
                      </a:lnTo>
                      <a:lnTo>
                        <a:pt x="24432" y="25011"/>
                      </a:lnTo>
                      <a:lnTo>
                        <a:pt x="24456" y="25031"/>
                      </a:lnTo>
                      <a:lnTo>
                        <a:pt x="24466" y="25040"/>
                      </a:lnTo>
                      <a:lnTo>
                        <a:pt x="24475" y="25047"/>
                      </a:lnTo>
                      <a:lnTo>
                        <a:pt x="24481" y="25051"/>
                      </a:lnTo>
                      <a:lnTo>
                        <a:pt x="24488" y="25053"/>
                      </a:lnTo>
                      <a:lnTo>
                        <a:pt x="24493" y="25053"/>
                      </a:lnTo>
                      <a:lnTo>
                        <a:pt x="24498" y="25052"/>
                      </a:lnTo>
                      <a:lnTo>
                        <a:pt x="24501" y="25050"/>
                      </a:lnTo>
                      <a:lnTo>
                        <a:pt x="24504" y="25047"/>
                      </a:lnTo>
                      <a:lnTo>
                        <a:pt x="24510" y="25038"/>
                      </a:lnTo>
                      <a:lnTo>
                        <a:pt x="24516" y="25027"/>
                      </a:lnTo>
                      <a:lnTo>
                        <a:pt x="24524" y="25016"/>
                      </a:lnTo>
                      <a:lnTo>
                        <a:pt x="24528" y="25011"/>
                      </a:lnTo>
                      <a:lnTo>
                        <a:pt x="24533" y="25006"/>
                      </a:lnTo>
                      <a:lnTo>
                        <a:pt x="24542" y="25001"/>
                      </a:lnTo>
                      <a:lnTo>
                        <a:pt x="24553" y="24997"/>
                      </a:lnTo>
                      <a:lnTo>
                        <a:pt x="24576" y="24989"/>
                      </a:lnTo>
                      <a:lnTo>
                        <a:pt x="24587" y="24986"/>
                      </a:lnTo>
                      <a:lnTo>
                        <a:pt x="24598" y="24982"/>
                      </a:lnTo>
                      <a:lnTo>
                        <a:pt x="24609" y="24976"/>
                      </a:lnTo>
                      <a:lnTo>
                        <a:pt x="24619" y="24969"/>
                      </a:lnTo>
                      <a:lnTo>
                        <a:pt x="24614" y="24962"/>
                      </a:lnTo>
                      <a:lnTo>
                        <a:pt x="24610" y="24954"/>
                      </a:lnTo>
                      <a:lnTo>
                        <a:pt x="24608" y="24946"/>
                      </a:lnTo>
                      <a:lnTo>
                        <a:pt x="24606" y="24938"/>
                      </a:lnTo>
                      <a:lnTo>
                        <a:pt x="24604" y="24920"/>
                      </a:lnTo>
                      <a:lnTo>
                        <a:pt x="24603" y="24911"/>
                      </a:lnTo>
                      <a:lnTo>
                        <a:pt x="24601" y="24901"/>
                      </a:lnTo>
                      <a:lnTo>
                        <a:pt x="24597" y="24886"/>
                      </a:lnTo>
                      <a:lnTo>
                        <a:pt x="24595" y="24873"/>
                      </a:lnTo>
                      <a:lnTo>
                        <a:pt x="24596" y="24862"/>
                      </a:lnTo>
                      <a:lnTo>
                        <a:pt x="24598" y="24852"/>
                      </a:lnTo>
                      <a:lnTo>
                        <a:pt x="24604" y="24844"/>
                      </a:lnTo>
                      <a:lnTo>
                        <a:pt x="24612" y="24836"/>
                      </a:lnTo>
                      <a:lnTo>
                        <a:pt x="24621" y="24827"/>
                      </a:lnTo>
                      <a:lnTo>
                        <a:pt x="24634" y="24819"/>
                      </a:lnTo>
                      <a:lnTo>
                        <a:pt x="24641" y="24814"/>
                      </a:lnTo>
                      <a:lnTo>
                        <a:pt x="24646" y="24810"/>
                      </a:lnTo>
                      <a:lnTo>
                        <a:pt x="24651" y="24805"/>
                      </a:lnTo>
                      <a:lnTo>
                        <a:pt x="24655" y="24800"/>
                      </a:lnTo>
                      <a:lnTo>
                        <a:pt x="24657" y="24795"/>
                      </a:lnTo>
                      <a:lnTo>
                        <a:pt x="24659" y="24789"/>
                      </a:lnTo>
                      <a:lnTo>
                        <a:pt x="24660" y="24784"/>
                      </a:lnTo>
                      <a:lnTo>
                        <a:pt x="24660" y="24780"/>
                      </a:lnTo>
                      <a:lnTo>
                        <a:pt x="24660" y="24774"/>
                      </a:lnTo>
                      <a:lnTo>
                        <a:pt x="24659" y="24769"/>
                      </a:lnTo>
                      <a:lnTo>
                        <a:pt x="24655" y="24759"/>
                      </a:lnTo>
                      <a:lnTo>
                        <a:pt x="24649" y="24749"/>
                      </a:lnTo>
                      <a:lnTo>
                        <a:pt x="24642" y="24741"/>
                      </a:lnTo>
                      <a:lnTo>
                        <a:pt x="24633" y="24733"/>
                      </a:lnTo>
                      <a:lnTo>
                        <a:pt x="24625" y="24727"/>
                      </a:lnTo>
                      <a:lnTo>
                        <a:pt x="24614" y="24722"/>
                      </a:lnTo>
                      <a:lnTo>
                        <a:pt x="24604" y="24719"/>
                      </a:lnTo>
                      <a:lnTo>
                        <a:pt x="24594" y="24718"/>
                      </a:lnTo>
                      <a:lnTo>
                        <a:pt x="24590" y="24719"/>
                      </a:lnTo>
                      <a:lnTo>
                        <a:pt x="24585" y="24720"/>
                      </a:lnTo>
                      <a:lnTo>
                        <a:pt x="24581" y="24721"/>
                      </a:lnTo>
                      <a:lnTo>
                        <a:pt x="24577" y="24724"/>
                      </a:lnTo>
                      <a:lnTo>
                        <a:pt x="24574" y="24727"/>
                      </a:lnTo>
                      <a:lnTo>
                        <a:pt x="24570" y="24731"/>
                      </a:lnTo>
                      <a:lnTo>
                        <a:pt x="24564" y="24740"/>
                      </a:lnTo>
                      <a:lnTo>
                        <a:pt x="24558" y="24747"/>
                      </a:lnTo>
                      <a:lnTo>
                        <a:pt x="24552" y="24754"/>
                      </a:lnTo>
                      <a:lnTo>
                        <a:pt x="24546" y="24759"/>
                      </a:lnTo>
                      <a:lnTo>
                        <a:pt x="24540" y="24762"/>
                      </a:lnTo>
                      <a:lnTo>
                        <a:pt x="24534" y="24766"/>
                      </a:lnTo>
                      <a:lnTo>
                        <a:pt x="24529" y="24767"/>
                      </a:lnTo>
                      <a:lnTo>
                        <a:pt x="24525" y="24767"/>
                      </a:lnTo>
                      <a:lnTo>
                        <a:pt x="24519" y="24767"/>
                      </a:lnTo>
                      <a:lnTo>
                        <a:pt x="24515" y="24766"/>
                      </a:lnTo>
                      <a:lnTo>
                        <a:pt x="24511" y="24763"/>
                      </a:lnTo>
                      <a:lnTo>
                        <a:pt x="24507" y="24760"/>
                      </a:lnTo>
                      <a:lnTo>
                        <a:pt x="24504" y="24757"/>
                      </a:lnTo>
                      <a:lnTo>
                        <a:pt x="24501" y="24753"/>
                      </a:lnTo>
                      <a:lnTo>
                        <a:pt x="24495" y="24742"/>
                      </a:lnTo>
                      <a:lnTo>
                        <a:pt x="24492" y="24730"/>
                      </a:lnTo>
                      <a:lnTo>
                        <a:pt x="24490" y="24717"/>
                      </a:lnTo>
                      <a:lnTo>
                        <a:pt x="24490" y="24703"/>
                      </a:lnTo>
                      <a:lnTo>
                        <a:pt x="24492" y="24690"/>
                      </a:lnTo>
                      <a:lnTo>
                        <a:pt x="24497" y="24676"/>
                      </a:lnTo>
                      <a:lnTo>
                        <a:pt x="24500" y="24669"/>
                      </a:lnTo>
                      <a:lnTo>
                        <a:pt x="24504" y="24664"/>
                      </a:lnTo>
                      <a:lnTo>
                        <a:pt x="24507" y="24657"/>
                      </a:lnTo>
                      <a:lnTo>
                        <a:pt x="24513" y="24653"/>
                      </a:lnTo>
                      <a:lnTo>
                        <a:pt x="24518" y="24647"/>
                      </a:lnTo>
                      <a:lnTo>
                        <a:pt x="24525" y="24643"/>
                      </a:lnTo>
                      <a:lnTo>
                        <a:pt x="24530" y="24641"/>
                      </a:lnTo>
                      <a:lnTo>
                        <a:pt x="24536" y="24639"/>
                      </a:lnTo>
                      <a:lnTo>
                        <a:pt x="24542" y="24638"/>
                      </a:lnTo>
                      <a:lnTo>
                        <a:pt x="24549" y="24638"/>
                      </a:lnTo>
                      <a:lnTo>
                        <a:pt x="24562" y="24639"/>
                      </a:lnTo>
                      <a:lnTo>
                        <a:pt x="24576" y="24640"/>
                      </a:lnTo>
                      <a:lnTo>
                        <a:pt x="24589" y="24642"/>
                      </a:lnTo>
                      <a:lnTo>
                        <a:pt x="24602" y="24642"/>
                      </a:lnTo>
                      <a:lnTo>
                        <a:pt x="24607" y="24642"/>
                      </a:lnTo>
                      <a:lnTo>
                        <a:pt x="24613" y="24640"/>
                      </a:lnTo>
                      <a:lnTo>
                        <a:pt x="24618" y="24638"/>
                      </a:lnTo>
                      <a:lnTo>
                        <a:pt x="24623" y="24634"/>
                      </a:lnTo>
                      <a:lnTo>
                        <a:pt x="24625" y="24632"/>
                      </a:lnTo>
                      <a:lnTo>
                        <a:pt x="24625" y="24628"/>
                      </a:lnTo>
                      <a:lnTo>
                        <a:pt x="24623" y="24623"/>
                      </a:lnTo>
                      <a:lnTo>
                        <a:pt x="24620" y="24619"/>
                      </a:lnTo>
                      <a:lnTo>
                        <a:pt x="24610" y="24604"/>
                      </a:lnTo>
                      <a:lnTo>
                        <a:pt x="24608" y="24600"/>
                      </a:lnTo>
                      <a:lnTo>
                        <a:pt x="24607" y="24595"/>
                      </a:lnTo>
                      <a:lnTo>
                        <a:pt x="24607" y="24592"/>
                      </a:lnTo>
                      <a:lnTo>
                        <a:pt x="24608" y="24588"/>
                      </a:lnTo>
                      <a:lnTo>
                        <a:pt x="24610" y="24581"/>
                      </a:lnTo>
                      <a:lnTo>
                        <a:pt x="24616" y="24575"/>
                      </a:lnTo>
                      <a:lnTo>
                        <a:pt x="24622" y="24569"/>
                      </a:lnTo>
                      <a:lnTo>
                        <a:pt x="24629" y="24565"/>
                      </a:lnTo>
                      <a:lnTo>
                        <a:pt x="24643" y="24556"/>
                      </a:lnTo>
                      <a:lnTo>
                        <a:pt x="24652" y="24550"/>
                      </a:lnTo>
                      <a:lnTo>
                        <a:pt x="24664" y="24540"/>
                      </a:lnTo>
                      <a:lnTo>
                        <a:pt x="24677" y="24528"/>
                      </a:lnTo>
                      <a:lnTo>
                        <a:pt x="24690" y="24515"/>
                      </a:lnTo>
                      <a:lnTo>
                        <a:pt x="24700" y="24501"/>
                      </a:lnTo>
                      <a:lnTo>
                        <a:pt x="24709" y="24488"/>
                      </a:lnTo>
                      <a:lnTo>
                        <a:pt x="24711" y="24481"/>
                      </a:lnTo>
                      <a:lnTo>
                        <a:pt x="24713" y="24475"/>
                      </a:lnTo>
                      <a:lnTo>
                        <a:pt x="24713" y="24469"/>
                      </a:lnTo>
                      <a:lnTo>
                        <a:pt x="24712" y="24465"/>
                      </a:lnTo>
                      <a:lnTo>
                        <a:pt x="24709" y="24456"/>
                      </a:lnTo>
                      <a:lnTo>
                        <a:pt x="24707" y="24449"/>
                      </a:lnTo>
                      <a:lnTo>
                        <a:pt x="24706" y="24443"/>
                      </a:lnTo>
                      <a:lnTo>
                        <a:pt x="24706" y="24437"/>
                      </a:lnTo>
                      <a:lnTo>
                        <a:pt x="24707" y="24430"/>
                      </a:lnTo>
                      <a:lnTo>
                        <a:pt x="24709" y="24424"/>
                      </a:lnTo>
                      <a:lnTo>
                        <a:pt x="24713" y="24404"/>
                      </a:lnTo>
                      <a:lnTo>
                        <a:pt x="24719" y="24380"/>
                      </a:lnTo>
                      <a:lnTo>
                        <a:pt x="24721" y="24367"/>
                      </a:lnTo>
                      <a:lnTo>
                        <a:pt x="24725" y="24355"/>
                      </a:lnTo>
                      <a:lnTo>
                        <a:pt x="24730" y="24345"/>
                      </a:lnTo>
                      <a:lnTo>
                        <a:pt x="24735" y="24334"/>
                      </a:lnTo>
                      <a:lnTo>
                        <a:pt x="24740" y="24329"/>
                      </a:lnTo>
                      <a:lnTo>
                        <a:pt x="24744" y="24325"/>
                      </a:lnTo>
                      <a:lnTo>
                        <a:pt x="24748" y="24321"/>
                      </a:lnTo>
                      <a:lnTo>
                        <a:pt x="24754" y="24317"/>
                      </a:lnTo>
                      <a:lnTo>
                        <a:pt x="24763" y="24313"/>
                      </a:lnTo>
                      <a:lnTo>
                        <a:pt x="24771" y="24310"/>
                      </a:lnTo>
                      <a:lnTo>
                        <a:pt x="24780" y="24310"/>
                      </a:lnTo>
                      <a:lnTo>
                        <a:pt x="24786" y="24310"/>
                      </a:lnTo>
                      <a:lnTo>
                        <a:pt x="24793" y="24311"/>
                      </a:lnTo>
                      <a:lnTo>
                        <a:pt x="24799" y="24314"/>
                      </a:lnTo>
                      <a:lnTo>
                        <a:pt x="24810" y="24321"/>
                      </a:lnTo>
                      <a:lnTo>
                        <a:pt x="24821" y="24328"/>
                      </a:lnTo>
                      <a:lnTo>
                        <a:pt x="24832" y="24334"/>
                      </a:lnTo>
                      <a:lnTo>
                        <a:pt x="24838" y="24336"/>
                      </a:lnTo>
                      <a:lnTo>
                        <a:pt x="24845" y="24338"/>
                      </a:lnTo>
                      <a:lnTo>
                        <a:pt x="24852" y="24338"/>
                      </a:lnTo>
                      <a:lnTo>
                        <a:pt x="24860" y="24336"/>
                      </a:lnTo>
                      <a:lnTo>
                        <a:pt x="24890" y="24327"/>
                      </a:lnTo>
                      <a:lnTo>
                        <a:pt x="24923" y="24316"/>
                      </a:lnTo>
                      <a:lnTo>
                        <a:pt x="24939" y="24312"/>
                      </a:lnTo>
                      <a:lnTo>
                        <a:pt x="24955" y="24308"/>
                      </a:lnTo>
                      <a:lnTo>
                        <a:pt x="24972" y="24304"/>
                      </a:lnTo>
                      <a:lnTo>
                        <a:pt x="24986" y="24303"/>
                      </a:lnTo>
                      <a:lnTo>
                        <a:pt x="25000" y="24303"/>
                      </a:lnTo>
                      <a:lnTo>
                        <a:pt x="25011" y="24304"/>
                      </a:lnTo>
                      <a:lnTo>
                        <a:pt x="25019" y="24306"/>
                      </a:lnTo>
                      <a:lnTo>
                        <a:pt x="25027" y="24306"/>
                      </a:lnTo>
                      <a:lnTo>
                        <a:pt x="25035" y="24304"/>
                      </a:lnTo>
                      <a:lnTo>
                        <a:pt x="25041" y="24302"/>
                      </a:lnTo>
                      <a:lnTo>
                        <a:pt x="25049" y="24297"/>
                      </a:lnTo>
                      <a:lnTo>
                        <a:pt x="25058" y="24287"/>
                      </a:lnTo>
                      <a:lnTo>
                        <a:pt x="25074" y="24273"/>
                      </a:lnTo>
                      <a:lnTo>
                        <a:pt x="25091" y="24259"/>
                      </a:lnTo>
                      <a:lnTo>
                        <a:pt x="25109" y="24245"/>
                      </a:lnTo>
                      <a:lnTo>
                        <a:pt x="25128" y="24234"/>
                      </a:lnTo>
                      <a:lnTo>
                        <a:pt x="25151" y="24222"/>
                      </a:lnTo>
                      <a:lnTo>
                        <a:pt x="25156" y="24217"/>
                      </a:lnTo>
                      <a:lnTo>
                        <a:pt x="25160" y="24212"/>
                      </a:lnTo>
                      <a:lnTo>
                        <a:pt x="25160" y="24210"/>
                      </a:lnTo>
                      <a:lnTo>
                        <a:pt x="25160" y="24207"/>
                      </a:lnTo>
                      <a:lnTo>
                        <a:pt x="25159" y="24199"/>
                      </a:lnTo>
                      <a:lnTo>
                        <a:pt x="25151" y="24175"/>
                      </a:lnTo>
                      <a:lnTo>
                        <a:pt x="25149" y="24170"/>
                      </a:lnTo>
                      <a:lnTo>
                        <a:pt x="25149" y="24166"/>
                      </a:lnTo>
                      <a:lnTo>
                        <a:pt x="25149" y="24161"/>
                      </a:lnTo>
                      <a:lnTo>
                        <a:pt x="25149" y="24156"/>
                      </a:lnTo>
                      <a:lnTo>
                        <a:pt x="25152" y="24147"/>
                      </a:lnTo>
                      <a:lnTo>
                        <a:pt x="25156" y="24138"/>
                      </a:lnTo>
                      <a:lnTo>
                        <a:pt x="25163" y="24130"/>
                      </a:lnTo>
                      <a:lnTo>
                        <a:pt x="25169" y="24120"/>
                      </a:lnTo>
                      <a:lnTo>
                        <a:pt x="25184" y="24103"/>
                      </a:lnTo>
                      <a:lnTo>
                        <a:pt x="25192" y="24094"/>
                      </a:lnTo>
                      <a:lnTo>
                        <a:pt x="25197" y="24085"/>
                      </a:lnTo>
                      <a:lnTo>
                        <a:pt x="25203" y="24075"/>
                      </a:lnTo>
                      <a:lnTo>
                        <a:pt x="25205" y="24066"/>
                      </a:lnTo>
                      <a:lnTo>
                        <a:pt x="25206" y="24056"/>
                      </a:lnTo>
                      <a:lnTo>
                        <a:pt x="25205" y="24051"/>
                      </a:lnTo>
                      <a:lnTo>
                        <a:pt x="25204" y="24046"/>
                      </a:lnTo>
                      <a:lnTo>
                        <a:pt x="25202" y="24041"/>
                      </a:lnTo>
                      <a:lnTo>
                        <a:pt x="25198" y="24035"/>
                      </a:lnTo>
                      <a:lnTo>
                        <a:pt x="25195" y="24030"/>
                      </a:lnTo>
                      <a:lnTo>
                        <a:pt x="25190" y="24023"/>
                      </a:lnTo>
                      <a:lnTo>
                        <a:pt x="25185" y="24019"/>
                      </a:lnTo>
                      <a:lnTo>
                        <a:pt x="25183" y="24014"/>
                      </a:lnTo>
                      <a:lnTo>
                        <a:pt x="25182" y="24008"/>
                      </a:lnTo>
                      <a:lnTo>
                        <a:pt x="25182" y="24004"/>
                      </a:lnTo>
                      <a:lnTo>
                        <a:pt x="25183" y="23998"/>
                      </a:lnTo>
                      <a:lnTo>
                        <a:pt x="25185" y="23994"/>
                      </a:lnTo>
                      <a:lnTo>
                        <a:pt x="25191" y="23985"/>
                      </a:lnTo>
                      <a:lnTo>
                        <a:pt x="25200" y="23977"/>
                      </a:lnTo>
                      <a:lnTo>
                        <a:pt x="25208" y="23970"/>
                      </a:lnTo>
                      <a:lnTo>
                        <a:pt x="25217" y="23963"/>
                      </a:lnTo>
                      <a:lnTo>
                        <a:pt x="25223" y="23957"/>
                      </a:lnTo>
                      <a:lnTo>
                        <a:pt x="25233" y="23945"/>
                      </a:lnTo>
                      <a:lnTo>
                        <a:pt x="25244" y="23932"/>
                      </a:lnTo>
                      <a:lnTo>
                        <a:pt x="25255" y="23920"/>
                      </a:lnTo>
                      <a:lnTo>
                        <a:pt x="25266" y="23911"/>
                      </a:lnTo>
                      <a:lnTo>
                        <a:pt x="25271" y="23906"/>
                      </a:lnTo>
                      <a:lnTo>
                        <a:pt x="25278" y="23904"/>
                      </a:lnTo>
                      <a:lnTo>
                        <a:pt x="25283" y="23902"/>
                      </a:lnTo>
                      <a:lnTo>
                        <a:pt x="25290" y="23902"/>
                      </a:lnTo>
                      <a:lnTo>
                        <a:pt x="25296" y="23904"/>
                      </a:lnTo>
                      <a:lnTo>
                        <a:pt x="25303" y="23907"/>
                      </a:lnTo>
                      <a:lnTo>
                        <a:pt x="25309" y="23913"/>
                      </a:lnTo>
                      <a:lnTo>
                        <a:pt x="25316" y="23920"/>
                      </a:lnTo>
                      <a:lnTo>
                        <a:pt x="25321" y="23926"/>
                      </a:lnTo>
                      <a:lnTo>
                        <a:pt x="25325" y="23930"/>
                      </a:lnTo>
                      <a:lnTo>
                        <a:pt x="25331" y="23933"/>
                      </a:lnTo>
                      <a:lnTo>
                        <a:pt x="25336" y="23935"/>
                      </a:lnTo>
                      <a:lnTo>
                        <a:pt x="25342" y="23937"/>
                      </a:lnTo>
                      <a:lnTo>
                        <a:pt x="25347" y="23938"/>
                      </a:lnTo>
                      <a:lnTo>
                        <a:pt x="25359" y="23938"/>
                      </a:lnTo>
                      <a:lnTo>
                        <a:pt x="25371" y="23937"/>
                      </a:lnTo>
                      <a:lnTo>
                        <a:pt x="25384" y="23934"/>
                      </a:lnTo>
                      <a:lnTo>
                        <a:pt x="25397" y="23931"/>
                      </a:lnTo>
                      <a:lnTo>
                        <a:pt x="25410" y="23929"/>
                      </a:lnTo>
                      <a:lnTo>
                        <a:pt x="25417" y="23928"/>
                      </a:lnTo>
                      <a:lnTo>
                        <a:pt x="25423" y="23927"/>
                      </a:lnTo>
                      <a:lnTo>
                        <a:pt x="25427" y="23924"/>
                      </a:lnTo>
                      <a:lnTo>
                        <a:pt x="25433" y="23920"/>
                      </a:lnTo>
                      <a:lnTo>
                        <a:pt x="25440" y="23913"/>
                      </a:lnTo>
                      <a:lnTo>
                        <a:pt x="25447" y="23904"/>
                      </a:lnTo>
                      <a:lnTo>
                        <a:pt x="25453" y="23894"/>
                      </a:lnTo>
                      <a:lnTo>
                        <a:pt x="25460" y="23884"/>
                      </a:lnTo>
                      <a:lnTo>
                        <a:pt x="25469" y="23876"/>
                      </a:lnTo>
                      <a:lnTo>
                        <a:pt x="25473" y="23873"/>
                      </a:lnTo>
                      <a:lnTo>
                        <a:pt x="25479" y="23869"/>
                      </a:lnTo>
                      <a:lnTo>
                        <a:pt x="25496" y="23862"/>
                      </a:lnTo>
                      <a:lnTo>
                        <a:pt x="25502" y="23860"/>
                      </a:lnTo>
                      <a:lnTo>
                        <a:pt x="25508" y="23858"/>
                      </a:lnTo>
                      <a:lnTo>
                        <a:pt x="25512" y="23858"/>
                      </a:lnTo>
                      <a:lnTo>
                        <a:pt x="25515" y="23860"/>
                      </a:lnTo>
                      <a:lnTo>
                        <a:pt x="25517" y="23861"/>
                      </a:lnTo>
                      <a:lnTo>
                        <a:pt x="25520" y="23863"/>
                      </a:lnTo>
                      <a:lnTo>
                        <a:pt x="25523" y="23869"/>
                      </a:lnTo>
                      <a:lnTo>
                        <a:pt x="25526" y="23878"/>
                      </a:lnTo>
                      <a:lnTo>
                        <a:pt x="25532" y="23887"/>
                      </a:lnTo>
                      <a:lnTo>
                        <a:pt x="25535" y="23891"/>
                      </a:lnTo>
                      <a:lnTo>
                        <a:pt x="25539" y="23896"/>
                      </a:lnTo>
                      <a:lnTo>
                        <a:pt x="25547" y="23904"/>
                      </a:lnTo>
                      <a:lnTo>
                        <a:pt x="25554" y="23909"/>
                      </a:lnTo>
                      <a:lnTo>
                        <a:pt x="25562" y="23913"/>
                      </a:lnTo>
                      <a:lnTo>
                        <a:pt x="25569" y="23915"/>
                      </a:lnTo>
                      <a:lnTo>
                        <a:pt x="25575" y="23916"/>
                      </a:lnTo>
                      <a:lnTo>
                        <a:pt x="25581" y="23915"/>
                      </a:lnTo>
                      <a:lnTo>
                        <a:pt x="25586" y="23913"/>
                      </a:lnTo>
                      <a:lnTo>
                        <a:pt x="25590" y="23909"/>
                      </a:lnTo>
                      <a:lnTo>
                        <a:pt x="25594" y="23905"/>
                      </a:lnTo>
                      <a:lnTo>
                        <a:pt x="25597" y="23900"/>
                      </a:lnTo>
                      <a:lnTo>
                        <a:pt x="25599" y="23893"/>
                      </a:lnTo>
                      <a:lnTo>
                        <a:pt x="25601" y="23887"/>
                      </a:lnTo>
                      <a:lnTo>
                        <a:pt x="25601" y="23879"/>
                      </a:lnTo>
                      <a:lnTo>
                        <a:pt x="25600" y="23870"/>
                      </a:lnTo>
                      <a:lnTo>
                        <a:pt x="25599" y="23863"/>
                      </a:lnTo>
                      <a:lnTo>
                        <a:pt x="25597" y="23854"/>
                      </a:lnTo>
                      <a:lnTo>
                        <a:pt x="25587" y="23829"/>
                      </a:lnTo>
                      <a:lnTo>
                        <a:pt x="25583" y="23817"/>
                      </a:lnTo>
                      <a:lnTo>
                        <a:pt x="25578" y="23804"/>
                      </a:lnTo>
                      <a:lnTo>
                        <a:pt x="25576" y="23792"/>
                      </a:lnTo>
                      <a:lnTo>
                        <a:pt x="25574" y="23779"/>
                      </a:lnTo>
                      <a:lnTo>
                        <a:pt x="25575" y="23766"/>
                      </a:lnTo>
                      <a:lnTo>
                        <a:pt x="25577" y="23753"/>
                      </a:lnTo>
                      <a:lnTo>
                        <a:pt x="25580" y="23740"/>
                      </a:lnTo>
                      <a:lnTo>
                        <a:pt x="25586" y="23728"/>
                      </a:lnTo>
                      <a:lnTo>
                        <a:pt x="25598" y="23705"/>
                      </a:lnTo>
                      <a:lnTo>
                        <a:pt x="25611" y="23683"/>
                      </a:lnTo>
                      <a:lnTo>
                        <a:pt x="25616" y="23671"/>
                      </a:lnTo>
                      <a:lnTo>
                        <a:pt x="25620" y="23659"/>
                      </a:lnTo>
                      <a:lnTo>
                        <a:pt x="25624" y="23650"/>
                      </a:lnTo>
                      <a:lnTo>
                        <a:pt x="25630" y="23641"/>
                      </a:lnTo>
                      <a:lnTo>
                        <a:pt x="25638" y="23634"/>
                      </a:lnTo>
                      <a:lnTo>
                        <a:pt x="25647" y="23626"/>
                      </a:lnTo>
                      <a:lnTo>
                        <a:pt x="25657" y="23619"/>
                      </a:lnTo>
                      <a:lnTo>
                        <a:pt x="25668" y="23611"/>
                      </a:lnTo>
                      <a:lnTo>
                        <a:pt x="25694" y="23597"/>
                      </a:lnTo>
                      <a:lnTo>
                        <a:pt x="25720" y="23584"/>
                      </a:lnTo>
                      <a:lnTo>
                        <a:pt x="25745" y="23571"/>
                      </a:lnTo>
                      <a:lnTo>
                        <a:pt x="25768" y="23560"/>
                      </a:lnTo>
                      <a:lnTo>
                        <a:pt x="25778" y="23554"/>
                      </a:lnTo>
                      <a:lnTo>
                        <a:pt x="25786" y="23549"/>
                      </a:lnTo>
                      <a:lnTo>
                        <a:pt x="25795" y="23544"/>
                      </a:lnTo>
                      <a:lnTo>
                        <a:pt x="25805" y="23539"/>
                      </a:lnTo>
                      <a:lnTo>
                        <a:pt x="25816" y="23536"/>
                      </a:lnTo>
                      <a:lnTo>
                        <a:pt x="25827" y="23534"/>
                      </a:lnTo>
                      <a:lnTo>
                        <a:pt x="25848" y="23530"/>
                      </a:lnTo>
                      <a:lnTo>
                        <a:pt x="25859" y="23526"/>
                      </a:lnTo>
                      <a:lnTo>
                        <a:pt x="25869" y="23523"/>
                      </a:lnTo>
                      <a:lnTo>
                        <a:pt x="25878" y="23519"/>
                      </a:lnTo>
                      <a:lnTo>
                        <a:pt x="25885" y="23514"/>
                      </a:lnTo>
                      <a:lnTo>
                        <a:pt x="25895" y="23504"/>
                      </a:lnTo>
                      <a:lnTo>
                        <a:pt x="25900" y="23499"/>
                      </a:lnTo>
                      <a:lnTo>
                        <a:pt x="25907" y="23495"/>
                      </a:lnTo>
                      <a:lnTo>
                        <a:pt x="25916" y="23493"/>
                      </a:lnTo>
                      <a:lnTo>
                        <a:pt x="25928" y="23491"/>
                      </a:lnTo>
                      <a:lnTo>
                        <a:pt x="25959" y="23489"/>
                      </a:lnTo>
                      <a:lnTo>
                        <a:pt x="25971" y="23487"/>
                      </a:lnTo>
                      <a:lnTo>
                        <a:pt x="25981" y="23485"/>
                      </a:lnTo>
                      <a:lnTo>
                        <a:pt x="25990" y="23480"/>
                      </a:lnTo>
                      <a:lnTo>
                        <a:pt x="26000" y="23472"/>
                      </a:lnTo>
                      <a:lnTo>
                        <a:pt x="26010" y="23462"/>
                      </a:lnTo>
                      <a:lnTo>
                        <a:pt x="26022" y="23448"/>
                      </a:lnTo>
                      <a:lnTo>
                        <a:pt x="26026" y="23442"/>
                      </a:lnTo>
                      <a:lnTo>
                        <a:pt x="26030" y="23435"/>
                      </a:lnTo>
                      <a:lnTo>
                        <a:pt x="26032" y="23430"/>
                      </a:lnTo>
                      <a:lnTo>
                        <a:pt x="26034" y="23423"/>
                      </a:lnTo>
                      <a:lnTo>
                        <a:pt x="26035" y="23410"/>
                      </a:lnTo>
                      <a:lnTo>
                        <a:pt x="26037" y="23397"/>
                      </a:lnTo>
                      <a:lnTo>
                        <a:pt x="26038" y="23385"/>
                      </a:lnTo>
                      <a:lnTo>
                        <a:pt x="26040" y="23379"/>
                      </a:lnTo>
                      <a:lnTo>
                        <a:pt x="26043" y="23373"/>
                      </a:lnTo>
                      <a:lnTo>
                        <a:pt x="26046" y="23368"/>
                      </a:lnTo>
                      <a:lnTo>
                        <a:pt x="26050" y="23363"/>
                      </a:lnTo>
                      <a:lnTo>
                        <a:pt x="26056" y="23357"/>
                      </a:lnTo>
                      <a:lnTo>
                        <a:pt x="26063" y="23352"/>
                      </a:lnTo>
                      <a:lnTo>
                        <a:pt x="26073" y="23346"/>
                      </a:lnTo>
                      <a:lnTo>
                        <a:pt x="26083" y="23342"/>
                      </a:lnTo>
                      <a:lnTo>
                        <a:pt x="26094" y="23338"/>
                      </a:lnTo>
                      <a:lnTo>
                        <a:pt x="26104" y="23334"/>
                      </a:lnTo>
                      <a:lnTo>
                        <a:pt x="26116" y="23332"/>
                      </a:lnTo>
                      <a:lnTo>
                        <a:pt x="26128" y="23330"/>
                      </a:lnTo>
                      <a:lnTo>
                        <a:pt x="26152" y="23328"/>
                      </a:lnTo>
                      <a:lnTo>
                        <a:pt x="26176" y="23328"/>
                      </a:lnTo>
                      <a:lnTo>
                        <a:pt x="26200" y="23328"/>
                      </a:lnTo>
                      <a:lnTo>
                        <a:pt x="26246" y="23330"/>
                      </a:lnTo>
                      <a:lnTo>
                        <a:pt x="26263" y="23327"/>
                      </a:lnTo>
                      <a:lnTo>
                        <a:pt x="26276" y="23322"/>
                      </a:lnTo>
                      <a:lnTo>
                        <a:pt x="26287" y="23317"/>
                      </a:lnTo>
                      <a:lnTo>
                        <a:pt x="26294" y="23310"/>
                      </a:lnTo>
                      <a:lnTo>
                        <a:pt x="26302" y="23303"/>
                      </a:lnTo>
                      <a:lnTo>
                        <a:pt x="26309" y="23294"/>
                      </a:lnTo>
                      <a:lnTo>
                        <a:pt x="26329" y="23271"/>
                      </a:lnTo>
                      <a:lnTo>
                        <a:pt x="26333" y="23266"/>
                      </a:lnTo>
                      <a:lnTo>
                        <a:pt x="26340" y="23263"/>
                      </a:lnTo>
                      <a:lnTo>
                        <a:pt x="26345" y="23259"/>
                      </a:lnTo>
                      <a:lnTo>
                        <a:pt x="26352" y="23257"/>
                      </a:lnTo>
                      <a:lnTo>
                        <a:pt x="26359" y="23256"/>
                      </a:lnTo>
                      <a:lnTo>
                        <a:pt x="26366" y="23255"/>
                      </a:lnTo>
                      <a:lnTo>
                        <a:pt x="26381" y="23255"/>
                      </a:lnTo>
                      <a:lnTo>
                        <a:pt x="26396" y="23255"/>
                      </a:lnTo>
                      <a:lnTo>
                        <a:pt x="26411" y="23255"/>
                      </a:lnTo>
                      <a:lnTo>
                        <a:pt x="26425" y="23254"/>
                      </a:lnTo>
                      <a:lnTo>
                        <a:pt x="26433" y="23253"/>
                      </a:lnTo>
                      <a:lnTo>
                        <a:pt x="26440" y="23251"/>
                      </a:lnTo>
                      <a:lnTo>
                        <a:pt x="26442" y="23249"/>
                      </a:lnTo>
                      <a:lnTo>
                        <a:pt x="26443" y="23248"/>
                      </a:lnTo>
                      <a:lnTo>
                        <a:pt x="26445" y="23240"/>
                      </a:lnTo>
                      <a:lnTo>
                        <a:pt x="26445" y="23231"/>
                      </a:lnTo>
                      <a:lnTo>
                        <a:pt x="26444" y="23218"/>
                      </a:lnTo>
                      <a:lnTo>
                        <a:pt x="26442" y="23205"/>
                      </a:lnTo>
                      <a:lnTo>
                        <a:pt x="26439" y="23189"/>
                      </a:lnTo>
                      <a:lnTo>
                        <a:pt x="26431" y="23155"/>
                      </a:lnTo>
                      <a:lnTo>
                        <a:pt x="26421" y="23122"/>
                      </a:lnTo>
                      <a:lnTo>
                        <a:pt x="26412" y="23090"/>
                      </a:lnTo>
                      <a:lnTo>
                        <a:pt x="26404" y="23065"/>
                      </a:lnTo>
                      <a:lnTo>
                        <a:pt x="26398" y="23050"/>
                      </a:lnTo>
                      <a:lnTo>
                        <a:pt x="26391" y="23032"/>
                      </a:lnTo>
                      <a:lnTo>
                        <a:pt x="26385" y="23015"/>
                      </a:lnTo>
                      <a:lnTo>
                        <a:pt x="26381" y="23001"/>
                      </a:lnTo>
                      <a:lnTo>
                        <a:pt x="26380" y="22989"/>
                      </a:lnTo>
                      <a:lnTo>
                        <a:pt x="26381" y="22977"/>
                      </a:lnTo>
                      <a:lnTo>
                        <a:pt x="26383" y="22968"/>
                      </a:lnTo>
                      <a:lnTo>
                        <a:pt x="26386" y="22959"/>
                      </a:lnTo>
                      <a:lnTo>
                        <a:pt x="26392" y="22951"/>
                      </a:lnTo>
                      <a:lnTo>
                        <a:pt x="26399" y="22945"/>
                      </a:lnTo>
                      <a:lnTo>
                        <a:pt x="26408" y="22938"/>
                      </a:lnTo>
                      <a:lnTo>
                        <a:pt x="26418" y="22932"/>
                      </a:lnTo>
                      <a:lnTo>
                        <a:pt x="26430" y="22925"/>
                      </a:lnTo>
                      <a:lnTo>
                        <a:pt x="26456" y="22912"/>
                      </a:lnTo>
                      <a:lnTo>
                        <a:pt x="26486" y="22897"/>
                      </a:lnTo>
                      <a:lnTo>
                        <a:pt x="26495" y="22892"/>
                      </a:lnTo>
                      <a:lnTo>
                        <a:pt x="26498" y="22889"/>
                      </a:lnTo>
                      <a:lnTo>
                        <a:pt x="26500" y="22886"/>
                      </a:lnTo>
                      <a:lnTo>
                        <a:pt x="26503" y="22881"/>
                      </a:lnTo>
                      <a:lnTo>
                        <a:pt x="26503" y="22874"/>
                      </a:lnTo>
                      <a:lnTo>
                        <a:pt x="26501" y="22868"/>
                      </a:lnTo>
                      <a:lnTo>
                        <a:pt x="26501" y="22861"/>
                      </a:lnTo>
                      <a:lnTo>
                        <a:pt x="26503" y="22854"/>
                      </a:lnTo>
                      <a:lnTo>
                        <a:pt x="26504" y="22849"/>
                      </a:lnTo>
                      <a:lnTo>
                        <a:pt x="26506" y="22846"/>
                      </a:lnTo>
                      <a:lnTo>
                        <a:pt x="26513" y="22834"/>
                      </a:lnTo>
                      <a:lnTo>
                        <a:pt x="26518" y="22824"/>
                      </a:lnTo>
                      <a:lnTo>
                        <a:pt x="26520" y="22817"/>
                      </a:lnTo>
                      <a:lnTo>
                        <a:pt x="26521" y="22809"/>
                      </a:lnTo>
                      <a:lnTo>
                        <a:pt x="26521" y="22800"/>
                      </a:lnTo>
                      <a:lnTo>
                        <a:pt x="26520" y="22791"/>
                      </a:lnTo>
                      <a:lnTo>
                        <a:pt x="26519" y="22780"/>
                      </a:lnTo>
                      <a:lnTo>
                        <a:pt x="26517" y="22765"/>
                      </a:lnTo>
                      <a:lnTo>
                        <a:pt x="26518" y="22753"/>
                      </a:lnTo>
                      <a:lnTo>
                        <a:pt x="26520" y="22743"/>
                      </a:lnTo>
                      <a:lnTo>
                        <a:pt x="26524" y="22734"/>
                      </a:lnTo>
                      <a:lnTo>
                        <a:pt x="26531" y="22728"/>
                      </a:lnTo>
                      <a:lnTo>
                        <a:pt x="26538" y="22723"/>
                      </a:lnTo>
                      <a:lnTo>
                        <a:pt x="26547" y="22719"/>
                      </a:lnTo>
                      <a:lnTo>
                        <a:pt x="26557" y="22716"/>
                      </a:lnTo>
                      <a:lnTo>
                        <a:pt x="26568" y="22714"/>
                      </a:lnTo>
                      <a:lnTo>
                        <a:pt x="26590" y="22710"/>
                      </a:lnTo>
                      <a:lnTo>
                        <a:pt x="26614" y="22707"/>
                      </a:lnTo>
                      <a:lnTo>
                        <a:pt x="26626" y="22705"/>
                      </a:lnTo>
                      <a:lnTo>
                        <a:pt x="26637" y="22702"/>
                      </a:lnTo>
                      <a:lnTo>
                        <a:pt x="26647" y="22698"/>
                      </a:lnTo>
                      <a:lnTo>
                        <a:pt x="26657" y="22694"/>
                      </a:lnTo>
                      <a:lnTo>
                        <a:pt x="26667" y="22688"/>
                      </a:lnTo>
                      <a:lnTo>
                        <a:pt x="26679" y="22682"/>
                      </a:lnTo>
                      <a:lnTo>
                        <a:pt x="26690" y="22678"/>
                      </a:lnTo>
                      <a:lnTo>
                        <a:pt x="26700" y="22672"/>
                      </a:lnTo>
                      <a:lnTo>
                        <a:pt x="26710" y="22666"/>
                      </a:lnTo>
                      <a:lnTo>
                        <a:pt x="26714" y="22663"/>
                      </a:lnTo>
                      <a:lnTo>
                        <a:pt x="26717" y="22658"/>
                      </a:lnTo>
                      <a:lnTo>
                        <a:pt x="26721" y="22653"/>
                      </a:lnTo>
                      <a:lnTo>
                        <a:pt x="26724" y="22647"/>
                      </a:lnTo>
                      <a:lnTo>
                        <a:pt x="26726" y="22641"/>
                      </a:lnTo>
                      <a:lnTo>
                        <a:pt x="26727" y="22633"/>
                      </a:lnTo>
                      <a:lnTo>
                        <a:pt x="26729" y="22616"/>
                      </a:lnTo>
                      <a:lnTo>
                        <a:pt x="26729" y="22599"/>
                      </a:lnTo>
                      <a:lnTo>
                        <a:pt x="26728" y="22581"/>
                      </a:lnTo>
                      <a:lnTo>
                        <a:pt x="26726" y="22564"/>
                      </a:lnTo>
                      <a:lnTo>
                        <a:pt x="26721" y="22528"/>
                      </a:lnTo>
                      <a:lnTo>
                        <a:pt x="26718" y="22511"/>
                      </a:lnTo>
                      <a:lnTo>
                        <a:pt x="26717" y="22493"/>
                      </a:lnTo>
                      <a:lnTo>
                        <a:pt x="26718" y="22480"/>
                      </a:lnTo>
                      <a:lnTo>
                        <a:pt x="26720" y="22475"/>
                      </a:lnTo>
                      <a:lnTo>
                        <a:pt x="26721" y="22471"/>
                      </a:lnTo>
                      <a:lnTo>
                        <a:pt x="26723" y="22467"/>
                      </a:lnTo>
                      <a:lnTo>
                        <a:pt x="26725" y="22464"/>
                      </a:lnTo>
                      <a:lnTo>
                        <a:pt x="26731" y="22459"/>
                      </a:lnTo>
                      <a:lnTo>
                        <a:pt x="26738" y="22456"/>
                      </a:lnTo>
                      <a:lnTo>
                        <a:pt x="26747" y="22454"/>
                      </a:lnTo>
                      <a:lnTo>
                        <a:pt x="26766" y="22453"/>
                      </a:lnTo>
                      <a:lnTo>
                        <a:pt x="26787" y="22453"/>
                      </a:lnTo>
                      <a:lnTo>
                        <a:pt x="26797" y="22451"/>
                      </a:lnTo>
                      <a:lnTo>
                        <a:pt x="26806" y="22448"/>
                      </a:lnTo>
                      <a:lnTo>
                        <a:pt x="26815" y="22443"/>
                      </a:lnTo>
                      <a:lnTo>
                        <a:pt x="26818" y="22440"/>
                      </a:lnTo>
                      <a:lnTo>
                        <a:pt x="26823" y="22436"/>
                      </a:lnTo>
                      <a:lnTo>
                        <a:pt x="26826" y="22432"/>
                      </a:lnTo>
                      <a:lnTo>
                        <a:pt x="26829" y="22426"/>
                      </a:lnTo>
                      <a:lnTo>
                        <a:pt x="26831" y="22420"/>
                      </a:lnTo>
                      <a:lnTo>
                        <a:pt x="26833" y="22412"/>
                      </a:lnTo>
                      <a:lnTo>
                        <a:pt x="26838" y="22398"/>
                      </a:lnTo>
                      <a:lnTo>
                        <a:pt x="26842" y="22386"/>
                      </a:lnTo>
                      <a:lnTo>
                        <a:pt x="26846" y="22374"/>
                      </a:lnTo>
                      <a:lnTo>
                        <a:pt x="26848" y="22363"/>
                      </a:lnTo>
                      <a:lnTo>
                        <a:pt x="26849" y="22359"/>
                      </a:lnTo>
                      <a:lnTo>
                        <a:pt x="26848" y="22353"/>
                      </a:lnTo>
                      <a:lnTo>
                        <a:pt x="26846" y="22348"/>
                      </a:lnTo>
                      <a:lnTo>
                        <a:pt x="26844" y="22344"/>
                      </a:lnTo>
                      <a:lnTo>
                        <a:pt x="26840" y="22338"/>
                      </a:lnTo>
                      <a:lnTo>
                        <a:pt x="26836" y="22334"/>
                      </a:lnTo>
                      <a:lnTo>
                        <a:pt x="26830" y="22328"/>
                      </a:lnTo>
                      <a:lnTo>
                        <a:pt x="26824" y="22324"/>
                      </a:lnTo>
                      <a:lnTo>
                        <a:pt x="26817" y="22319"/>
                      </a:lnTo>
                      <a:lnTo>
                        <a:pt x="26811" y="22313"/>
                      </a:lnTo>
                      <a:lnTo>
                        <a:pt x="26798" y="22300"/>
                      </a:lnTo>
                      <a:lnTo>
                        <a:pt x="26786" y="22285"/>
                      </a:lnTo>
                      <a:lnTo>
                        <a:pt x="26775" y="22269"/>
                      </a:lnTo>
                      <a:lnTo>
                        <a:pt x="26765" y="22251"/>
                      </a:lnTo>
                      <a:lnTo>
                        <a:pt x="26755" y="22234"/>
                      </a:lnTo>
                      <a:lnTo>
                        <a:pt x="26739" y="22203"/>
                      </a:lnTo>
                      <a:lnTo>
                        <a:pt x="26738" y="22198"/>
                      </a:lnTo>
                      <a:lnTo>
                        <a:pt x="26737" y="22193"/>
                      </a:lnTo>
                      <a:lnTo>
                        <a:pt x="26738" y="22187"/>
                      </a:lnTo>
                      <a:lnTo>
                        <a:pt x="26739" y="22181"/>
                      </a:lnTo>
                      <a:lnTo>
                        <a:pt x="26743" y="22168"/>
                      </a:lnTo>
                      <a:lnTo>
                        <a:pt x="26749" y="22154"/>
                      </a:lnTo>
                      <a:lnTo>
                        <a:pt x="26754" y="22139"/>
                      </a:lnTo>
                      <a:lnTo>
                        <a:pt x="26760" y="22124"/>
                      </a:lnTo>
                      <a:lnTo>
                        <a:pt x="26761" y="22117"/>
                      </a:lnTo>
                      <a:lnTo>
                        <a:pt x="26762" y="22109"/>
                      </a:lnTo>
                      <a:lnTo>
                        <a:pt x="26762" y="22103"/>
                      </a:lnTo>
                      <a:lnTo>
                        <a:pt x="26761" y="22096"/>
                      </a:lnTo>
                      <a:lnTo>
                        <a:pt x="26759" y="22085"/>
                      </a:lnTo>
                      <a:lnTo>
                        <a:pt x="26755" y="22077"/>
                      </a:lnTo>
                      <a:lnTo>
                        <a:pt x="26752" y="22069"/>
                      </a:lnTo>
                      <a:lnTo>
                        <a:pt x="26749" y="22064"/>
                      </a:lnTo>
                      <a:lnTo>
                        <a:pt x="26744" y="22059"/>
                      </a:lnTo>
                      <a:lnTo>
                        <a:pt x="26740" y="22057"/>
                      </a:lnTo>
                      <a:lnTo>
                        <a:pt x="26736" y="22056"/>
                      </a:lnTo>
                      <a:lnTo>
                        <a:pt x="26731" y="22056"/>
                      </a:lnTo>
                      <a:lnTo>
                        <a:pt x="26726" y="22056"/>
                      </a:lnTo>
                      <a:lnTo>
                        <a:pt x="26721" y="22058"/>
                      </a:lnTo>
                      <a:lnTo>
                        <a:pt x="26709" y="22064"/>
                      </a:lnTo>
                      <a:lnTo>
                        <a:pt x="26683" y="22081"/>
                      </a:lnTo>
                      <a:lnTo>
                        <a:pt x="26667" y="22089"/>
                      </a:lnTo>
                      <a:lnTo>
                        <a:pt x="26651" y="22095"/>
                      </a:lnTo>
                      <a:lnTo>
                        <a:pt x="26635" y="22101"/>
                      </a:lnTo>
                      <a:lnTo>
                        <a:pt x="26619" y="22106"/>
                      </a:lnTo>
                      <a:lnTo>
                        <a:pt x="26584" y="22114"/>
                      </a:lnTo>
                      <a:lnTo>
                        <a:pt x="26568" y="22118"/>
                      </a:lnTo>
                      <a:lnTo>
                        <a:pt x="26551" y="22123"/>
                      </a:lnTo>
                      <a:lnTo>
                        <a:pt x="26543" y="22127"/>
                      </a:lnTo>
                      <a:lnTo>
                        <a:pt x="26534" y="22131"/>
                      </a:lnTo>
                      <a:lnTo>
                        <a:pt x="26520" y="22140"/>
                      </a:lnTo>
                      <a:lnTo>
                        <a:pt x="26496" y="22157"/>
                      </a:lnTo>
                      <a:lnTo>
                        <a:pt x="26484" y="22163"/>
                      </a:lnTo>
                      <a:lnTo>
                        <a:pt x="26478" y="22166"/>
                      </a:lnTo>
                      <a:lnTo>
                        <a:pt x="26470" y="22168"/>
                      </a:lnTo>
                      <a:lnTo>
                        <a:pt x="26462" y="22169"/>
                      </a:lnTo>
                      <a:lnTo>
                        <a:pt x="26455" y="22169"/>
                      </a:lnTo>
                      <a:lnTo>
                        <a:pt x="26445" y="22169"/>
                      </a:lnTo>
                      <a:lnTo>
                        <a:pt x="26434" y="22167"/>
                      </a:lnTo>
                      <a:lnTo>
                        <a:pt x="26427" y="22165"/>
                      </a:lnTo>
                      <a:lnTo>
                        <a:pt x="26419" y="22165"/>
                      </a:lnTo>
                      <a:lnTo>
                        <a:pt x="26411" y="22165"/>
                      </a:lnTo>
                      <a:lnTo>
                        <a:pt x="26405" y="22165"/>
                      </a:lnTo>
                      <a:lnTo>
                        <a:pt x="26391" y="22168"/>
                      </a:lnTo>
                      <a:lnTo>
                        <a:pt x="26378" y="22173"/>
                      </a:lnTo>
                      <a:lnTo>
                        <a:pt x="26365" y="22180"/>
                      </a:lnTo>
                      <a:lnTo>
                        <a:pt x="26353" y="22187"/>
                      </a:lnTo>
                      <a:lnTo>
                        <a:pt x="26328" y="22204"/>
                      </a:lnTo>
                      <a:lnTo>
                        <a:pt x="26322" y="22207"/>
                      </a:lnTo>
                      <a:lnTo>
                        <a:pt x="26317" y="22209"/>
                      </a:lnTo>
                      <a:lnTo>
                        <a:pt x="26307" y="22211"/>
                      </a:lnTo>
                      <a:lnTo>
                        <a:pt x="26297" y="22211"/>
                      </a:lnTo>
                      <a:lnTo>
                        <a:pt x="26288" y="22209"/>
                      </a:lnTo>
                      <a:lnTo>
                        <a:pt x="26267" y="22204"/>
                      </a:lnTo>
                      <a:lnTo>
                        <a:pt x="26257" y="22200"/>
                      </a:lnTo>
                      <a:lnTo>
                        <a:pt x="26246" y="22198"/>
                      </a:lnTo>
                      <a:lnTo>
                        <a:pt x="26238" y="22198"/>
                      </a:lnTo>
                      <a:lnTo>
                        <a:pt x="26232" y="22198"/>
                      </a:lnTo>
                      <a:lnTo>
                        <a:pt x="26229" y="22199"/>
                      </a:lnTo>
                      <a:lnTo>
                        <a:pt x="26227" y="22201"/>
                      </a:lnTo>
                      <a:lnTo>
                        <a:pt x="26226" y="22204"/>
                      </a:lnTo>
                      <a:lnTo>
                        <a:pt x="26227" y="22207"/>
                      </a:lnTo>
                      <a:lnTo>
                        <a:pt x="26230" y="22213"/>
                      </a:lnTo>
                      <a:lnTo>
                        <a:pt x="26233" y="22222"/>
                      </a:lnTo>
                      <a:lnTo>
                        <a:pt x="26235" y="22225"/>
                      </a:lnTo>
                      <a:lnTo>
                        <a:pt x="26235" y="22230"/>
                      </a:lnTo>
                      <a:lnTo>
                        <a:pt x="26235" y="22233"/>
                      </a:lnTo>
                      <a:lnTo>
                        <a:pt x="26232" y="22236"/>
                      </a:lnTo>
                      <a:lnTo>
                        <a:pt x="26229" y="22239"/>
                      </a:lnTo>
                      <a:lnTo>
                        <a:pt x="26223" y="22242"/>
                      </a:lnTo>
                      <a:lnTo>
                        <a:pt x="26210" y="22244"/>
                      </a:lnTo>
                      <a:lnTo>
                        <a:pt x="26195" y="22245"/>
                      </a:lnTo>
                      <a:lnTo>
                        <a:pt x="26182" y="22244"/>
                      </a:lnTo>
                      <a:lnTo>
                        <a:pt x="26171" y="22243"/>
                      </a:lnTo>
                      <a:lnTo>
                        <a:pt x="26158" y="22243"/>
                      </a:lnTo>
                      <a:lnTo>
                        <a:pt x="26145" y="22243"/>
                      </a:lnTo>
                      <a:lnTo>
                        <a:pt x="26130" y="22244"/>
                      </a:lnTo>
                      <a:lnTo>
                        <a:pt x="26115" y="22248"/>
                      </a:lnTo>
                      <a:lnTo>
                        <a:pt x="26105" y="22250"/>
                      </a:lnTo>
                      <a:lnTo>
                        <a:pt x="26101" y="22250"/>
                      </a:lnTo>
                      <a:lnTo>
                        <a:pt x="26098" y="22249"/>
                      </a:lnTo>
                      <a:lnTo>
                        <a:pt x="26095" y="22248"/>
                      </a:lnTo>
                      <a:lnTo>
                        <a:pt x="26092" y="22247"/>
                      </a:lnTo>
                      <a:lnTo>
                        <a:pt x="26088" y="22242"/>
                      </a:lnTo>
                      <a:lnTo>
                        <a:pt x="26085" y="22234"/>
                      </a:lnTo>
                      <a:lnTo>
                        <a:pt x="26083" y="22226"/>
                      </a:lnTo>
                      <a:lnTo>
                        <a:pt x="26079" y="22207"/>
                      </a:lnTo>
                      <a:lnTo>
                        <a:pt x="26078" y="22197"/>
                      </a:lnTo>
                      <a:lnTo>
                        <a:pt x="26076" y="22188"/>
                      </a:lnTo>
                      <a:lnTo>
                        <a:pt x="26073" y="22180"/>
                      </a:lnTo>
                      <a:lnTo>
                        <a:pt x="26070" y="22172"/>
                      </a:lnTo>
                      <a:lnTo>
                        <a:pt x="26064" y="22167"/>
                      </a:lnTo>
                      <a:lnTo>
                        <a:pt x="26060" y="22165"/>
                      </a:lnTo>
                      <a:lnTo>
                        <a:pt x="26057" y="22163"/>
                      </a:lnTo>
                      <a:lnTo>
                        <a:pt x="26052" y="22162"/>
                      </a:lnTo>
                      <a:lnTo>
                        <a:pt x="26047" y="22162"/>
                      </a:lnTo>
                      <a:lnTo>
                        <a:pt x="26041" y="22162"/>
                      </a:lnTo>
                      <a:lnTo>
                        <a:pt x="26035" y="22163"/>
                      </a:lnTo>
                      <a:lnTo>
                        <a:pt x="26005" y="22171"/>
                      </a:lnTo>
                      <a:lnTo>
                        <a:pt x="25989" y="22173"/>
                      </a:lnTo>
                      <a:lnTo>
                        <a:pt x="25973" y="22175"/>
                      </a:lnTo>
                      <a:lnTo>
                        <a:pt x="25957" y="22177"/>
                      </a:lnTo>
                      <a:lnTo>
                        <a:pt x="25942" y="22175"/>
                      </a:lnTo>
                      <a:lnTo>
                        <a:pt x="25925" y="22173"/>
                      </a:lnTo>
                      <a:lnTo>
                        <a:pt x="25911" y="22168"/>
                      </a:lnTo>
                      <a:lnTo>
                        <a:pt x="25897" y="22161"/>
                      </a:lnTo>
                      <a:lnTo>
                        <a:pt x="25886" y="22154"/>
                      </a:lnTo>
                      <a:lnTo>
                        <a:pt x="25878" y="22145"/>
                      </a:lnTo>
                      <a:lnTo>
                        <a:pt x="25871" y="22136"/>
                      </a:lnTo>
                      <a:lnTo>
                        <a:pt x="25859" y="22116"/>
                      </a:lnTo>
                      <a:lnTo>
                        <a:pt x="25853" y="22105"/>
                      </a:lnTo>
                      <a:lnTo>
                        <a:pt x="25844" y="22094"/>
                      </a:lnTo>
                      <a:lnTo>
                        <a:pt x="25835" y="22085"/>
                      </a:lnTo>
                      <a:lnTo>
                        <a:pt x="25828" y="22079"/>
                      </a:lnTo>
                      <a:lnTo>
                        <a:pt x="25820" y="22073"/>
                      </a:lnTo>
                      <a:lnTo>
                        <a:pt x="25813" y="22071"/>
                      </a:lnTo>
                      <a:lnTo>
                        <a:pt x="25805" y="22069"/>
                      </a:lnTo>
                      <a:lnTo>
                        <a:pt x="25798" y="22068"/>
                      </a:lnTo>
                      <a:lnTo>
                        <a:pt x="25785" y="22068"/>
                      </a:lnTo>
                      <a:lnTo>
                        <a:pt x="25772" y="22067"/>
                      </a:lnTo>
                      <a:lnTo>
                        <a:pt x="25767" y="22067"/>
                      </a:lnTo>
                      <a:lnTo>
                        <a:pt x="25760" y="22065"/>
                      </a:lnTo>
                      <a:lnTo>
                        <a:pt x="25755" y="22061"/>
                      </a:lnTo>
                      <a:lnTo>
                        <a:pt x="25749" y="22057"/>
                      </a:lnTo>
                      <a:lnTo>
                        <a:pt x="25743" y="22051"/>
                      </a:lnTo>
                      <a:lnTo>
                        <a:pt x="25738" y="22042"/>
                      </a:lnTo>
                      <a:lnTo>
                        <a:pt x="25729" y="22030"/>
                      </a:lnTo>
                      <a:lnTo>
                        <a:pt x="25720" y="22019"/>
                      </a:lnTo>
                      <a:lnTo>
                        <a:pt x="25709" y="22010"/>
                      </a:lnTo>
                      <a:lnTo>
                        <a:pt x="25698" y="22003"/>
                      </a:lnTo>
                      <a:lnTo>
                        <a:pt x="25684" y="21996"/>
                      </a:lnTo>
                      <a:lnTo>
                        <a:pt x="25671" y="21991"/>
                      </a:lnTo>
                      <a:lnTo>
                        <a:pt x="25657" y="21987"/>
                      </a:lnTo>
                      <a:lnTo>
                        <a:pt x="25643" y="21982"/>
                      </a:lnTo>
                      <a:lnTo>
                        <a:pt x="25614" y="21975"/>
                      </a:lnTo>
                      <a:lnTo>
                        <a:pt x="25586" y="21967"/>
                      </a:lnTo>
                      <a:lnTo>
                        <a:pt x="25572" y="21963"/>
                      </a:lnTo>
                      <a:lnTo>
                        <a:pt x="25559" y="21958"/>
                      </a:lnTo>
                      <a:lnTo>
                        <a:pt x="25547" y="21952"/>
                      </a:lnTo>
                      <a:lnTo>
                        <a:pt x="25535" y="21945"/>
                      </a:lnTo>
                      <a:lnTo>
                        <a:pt x="25527" y="21940"/>
                      </a:lnTo>
                      <a:lnTo>
                        <a:pt x="25521" y="21932"/>
                      </a:lnTo>
                      <a:lnTo>
                        <a:pt x="25507" y="21917"/>
                      </a:lnTo>
                      <a:lnTo>
                        <a:pt x="25499" y="21912"/>
                      </a:lnTo>
                      <a:lnTo>
                        <a:pt x="25496" y="21908"/>
                      </a:lnTo>
                      <a:lnTo>
                        <a:pt x="25491" y="21907"/>
                      </a:lnTo>
                      <a:lnTo>
                        <a:pt x="25487" y="21906"/>
                      </a:lnTo>
                      <a:lnTo>
                        <a:pt x="25483" y="21906"/>
                      </a:lnTo>
                      <a:lnTo>
                        <a:pt x="25478" y="21907"/>
                      </a:lnTo>
                      <a:lnTo>
                        <a:pt x="25473" y="21908"/>
                      </a:lnTo>
                      <a:lnTo>
                        <a:pt x="25459" y="21915"/>
                      </a:lnTo>
                      <a:lnTo>
                        <a:pt x="25445" y="21918"/>
                      </a:lnTo>
                      <a:lnTo>
                        <a:pt x="25432" y="21920"/>
                      </a:lnTo>
                      <a:lnTo>
                        <a:pt x="25418" y="21919"/>
                      </a:lnTo>
                      <a:lnTo>
                        <a:pt x="25405" y="21917"/>
                      </a:lnTo>
                      <a:lnTo>
                        <a:pt x="25392" y="21913"/>
                      </a:lnTo>
                      <a:lnTo>
                        <a:pt x="25379" y="21907"/>
                      </a:lnTo>
                      <a:lnTo>
                        <a:pt x="25366" y="21900"/>
                      </a:lnTo>
                      <a:lnTo>
                        <a:pt x="25351" y="21891"/>
                      </a:lnTo>
                      <a:lnTo>
                        <a:pt x="25341" y="21881"/>
                      </a:lnTo>
                      <a:lnTo>
                        <a:pt x="25331" y="21873"/>
                      </a:lnTo>
                      <a:lnTo>
                        <a:pt x="25322" y="21862"/>
                      </a:lnTo>
                      <a:lnTo>
                        <a:pt x="25317" y="21851"/>
                      </a:lnTo>
                      <a:lnTo>
                        <a:pt x="25312" y="21839"/>
                      </a:lnTo>
                      <a:lnTo>
                        <a:pt x="25311" y="21825"/>
                      </a:lnTo>
                      <a:lnTo>
                        <a:pt x="25312" y="21809"/>
                      </a:lnTo>
                      <a:lnTo>
                        <a:pt x="25315" y="21795"/>
                      </a:lnTo>
                      <a:lnTo>
                        <a:pt x="25315" y="21784"/>
                      </a:lnTo>
                      <a:lnTo>
                        <a:pt x="25315" y="21776"/>
                      </a:lnTo>
                      <a:lnTo>
                        <a:pt x="25313" y="21770"/>
                      </a:lnTo>
                      <a:lnTo>
                        <a:pt x="25311" y="21766"/>
                      </a:lnTo>
                      <a:lnTo>
                        <a:pt x="25309" y="21764"/>
                      </a:lnTo>
                      <a:lnTo>
                        <a:pt x="25306" y="21763"/>
                      </a:lnTo>
                      <a:lnTo>
                        <a:pt x="25302" y="21763"/>
                      </a:lnTo>
                      <a:lnTo>
                        <a:pt x="25293" y="21765"/>
                      </a:lnTo>
                      <a:lnTo>
                        <a:pt x="25281" y="21767"/>
                      </a:lnTo>
                      <a:lnTo>
                        <a:pt x="25274" y="21767"/>
                      </a:lnTo>
                      <a:lnTo>
                        <a:pt x="25268" y="21766"/>
                      </a:lnTo>
                      <a:lnTo>
                        <a:pt x="25261" y="21764"/>
                      </a:lnTo>
                      <a:lnTo>
                        <a:pt x="25255" y="21760"/>
                      </a:lnTo>
                      <a:lnTo>
                        <a:pt x="25251" y="21757"/>
                      </a:lnTo>
                      <a:lnTo>
                        <a:pt x="25248" y="21751"/>
                      </a:lnTo>
                      <a:lnTo>
                        <a:pt x="25247" y="21746"/>
                      </a:lnTo>
                      <a:lnTo>
                        <a:pt x="25247" y="21740"/>
                      </a:lnTo>
                      <a:lnTo>
                        <a:pt x="25248" y="21727"/>
                      </a:lnTo>
                      <a:lnTo>
                        <a:pt x="25252" y="21713"/>
                      </a:lnTo>
                      <a:lnTo>
                        <a:pt x="25256" y="21698"/>
                      </a:lnTo>
                      <a:lnTo>
                        <a:pt x="25257" y="21685"/>
                      </a:lnTo>
                      <a:lnTo>
                        <a:pt x="25257" y="21678"/>
                      </a:lnTo>
                      <a:lnTo>
                        <a:pt x="25256" y="21672"/>
                      </a:lnTo>
                      <a:lnTo>
                        <a:pt x="25253" y="21667"/>
                      </a:lnTo>
                      <a:lnTo>
                        <a:pt x="25249" y="21662"/>
                      </a:lnTo>
                      <a:lnTo>
                        <a:pt x="25240" y="21656"/>
                      </a:lnTo>
                      <a:lnTo>
                        <a:pt x="25230" y="21651"/>
                      </a:lnTo>
                      <a:lnTo>
                        <a:pt x="25209" y="21643"/>
                      </a:lnTo>
                      <a:lnTo>
                        <a:pt x="25198" y="21638"/>
                      </a:lnTo>
                      <a:lnTo>
                        <a:pt x="25189" y="21633"/>
                      </a:lnTo>
                      <a:lnTo>
                        <a:pt x="25180" y="21626"/>
                      </a:lnTo>
                      <a:lnTo>
                        <a:pt x="25176" y="21622"/>
                      </a:lnTo>
                      <a:lnTo>
                        <a:pt x="25172" y="21618"/>
                      </a:lnTo>
                      <a:lnTo>
                        <a:pt x="25169" y="21612"/>
                      </a:lnTo>
                      <a:lnTo>
                        <a:pt x="25167" y="21608"/>
                      </a:lnTo>
                      <a:lnTo>
                        <a:pt x="25164" y="21597"/>
                      </a:lnTo>
                      <a:lnTo>
                        <a:pt x="25159" y="21578"/>
                      </a:lnTo>
                      <a:lnTo>
                        <a:pt x="25156" y="21568"/>
                      </a:lnTo>
                      <a:lnTo>
                        <a:pt x="25154" y="21565"/>
                      </a:lnTo>
                      <a:lnTo>
                        <a:pt x="25151" y="21561"/>
                      </a:lnTo>
                      <a:lnTo>
                        <a:pt x="25146" y="21558"/>
                      </a:lnTo>
                      <a:lnTo>
                        <a:pt x="25142" y="21556"/>
                      </a:lnTo>
                      <a:lnTo>
                        <a:pt x="25137" y="21554"/>
                      </a:lnTo>
                      <a:lnTo>
                        <a:pt x="25130" y="21553"/>
                      </a:lnTo>
                      <a:lnTo>
                        <a:pt x="25117" y="21550"/>
                      </a:lnTo>
                      <a:lnTo>
                        <a:pt x="25104" y="21546"/>
                      </a:lnTo>
                      <a:lnTo>
                        <a:pt x="25092" y="21541"/>
                      </a:lnTo>
                      <a:lnTo>
                        <a:pt x="25081" y="21533"/>
                      </a:lnTo>
                      <a:lnTo>
                        <a:pt x="25072" y="21524"/>
                      </a:lnTo>
                      <a:lnTo>
                        <a:pt x="25067" y="21519"/>
                      </a:lnTo>
                      <a:lnTo>
                        <a:pt x="25064" y="21514"/>
                      </a:lnTo>
                      <a:lnTo>
                        <a:pt x="25061" y="21508"/>
                      </a:lnTo>
                      <a:lnTo>
                        <a:pt x="25058" y="21502"/>
                      </a:lnTo>
                      <a:lnTo>
                        <a:pt x="25057" y="21495"/>
                      </a:lnTo>
                      <a:lnTo>
                        <a:pt x="25056" y="21487"/>
                      </a:lnTo>
                      <a:lnTo>
                        <a:pt x="25055" y="21465"/>
                      </a:lnTo>
                      <a:lnTo>
                        <a:pt x="25053" y="21438"/>
                      </a:lnTo>
                      <a:lnTo>
                        <a:pt x="25053" y="21407"/>
                      </a:lnTo>
                      <a:lnTo>
                        <a:pt x="25054" y="21393"/>
                      </a:lnTo>
                      <a:lnTo>
                        <a:pt x="25056" y="21378"/>
                      </a:lnTo>
                      <a:lnTo>
                        <a:pt x="25058" y="21365"/>
                      </a:lnTo>
                      <a:lnTo>
                        <a:pt x="25063" y="21352"/>
                      </a:lnTo>
                      <a:lnTo>
                        <a:pt x="25069" y="21340"/>
                      </a:lnTo>
                      <a:lnTo>
                        <a:pt x="25077" y="21330"/>
                      </a:lnTo>
                      <a:lnTo>
                        <a:pt x="25081" y="21327"/>
                      </a:lnTo>
                      <a:lnTo>
                        <a:pt x="25086" y="21323"/>
                      </a:lnTo>
                      <a:lnTo>
                        <a:pt x="25091" y="21320"/>
                      </a:lnTo>
                      <a:lnTo>
                        <a:pt x="25098" y="21317"/>
                      </a:lnTo>
                      <a:lnTo>
                        <a:pt x="25104" y="21316"/>
                      </a:lnTo>
                      <a:lnTo>
                        <a:pt x="25111" y="21315"/>
                      </a:lnTo>
                      <a:lnTo>
                        <a:pt x="25118" y="21314"/>
                      </a:lnTo>
                      <a:lnTo>
                        <a:pt x="25127" y="21315"/>
                      </a:lnTo>
                      <a:lnTo>
                        <a:pt x="25149" y="21318"/>
                      </a:lnTo>
                      <a:lnTo>
                        <a:pt x="25165" y="21321"/>
                      </a:lnTo>
                      <a:lnTo>
                        <a:pt x="25182" y="21324"/>
                      </a:lnTo>
                      <a:lnTo>
                        <a:pt x="25198" y="21324"/>
                      </a:lnTo>
                      <a:lnTo>
                        <a:pt x="25204" y="21324"/>
                      </a:lnTo>
                      <a:lnTo>
                        <a:pt x="25208" y="21323"/>
                      </a:lnTo>
                      <a:lnTo>
                        <a:pt x="25211" y="21320"/>
                      </a:lnTo>
                      <a:lnTo>
                        <a:pt x="25211" y="21317"/>
                      </a:lnTo>
                      <a:lnTo>
                        <a:pt x="25209" y="21313"/>
                      </a:lnTo>
                      <a:lnTo>
                        <a:pt x="25205" y="21308"/>
                      </a:lnTo>
                      <a:lnTo>
                        <a:pt x="25194" y="21300"/>
                      </a:lnTo>
                      <a:lnTo>
                        <a:pt x="25183" y="21293"/>
                      </a:lnTo>
                      <a:lnTo>
                        <a:pt x="25163" y="21279"/>
                      </a:lnTo>
                      <a:lnTo>
                        <a:pt x="25154" y="21272"/>
                      </a:lnTo>
                      <a:lnTo>
                        <a:pt x="25145" y="21263"/>
                      </a:lnTo>
                      <a:lnTo>
                        <a:pt x="25142" y="21257"/>
                      </a:lnTo>
                      <a:lnTo>
                        <a:pt x="25139" y="21252"/>
                      </a:lnTo>
                      <a:lnTo>
                        <a:pt x="25136" y="21247"/>
                      </a:lnTo>
                      <a:lnTo>
                        <a:pt x="25134" y="21239"/>
                      </a:lnTo>
                      <a:lnTo>
                        <a:pt x="25132" y="21229"/>
                      </a:lnTo>
                      <a:lnTo>
                        <a:pt x="25131" y="21216"/>
                      </a:lnTo>
                      <a:lnTo>
                        <a:pt x="25129" y="21203"/>
                      </a:lnTo>
                      <a:lnTo>
                        <a:pt x="25127" y="21190"/>
                      </a:lnTo>
                      <a:lnTo>
                        <a:pt x="25123" y="21178"/>
                      </a:lnTo>
                      <a:lnTo>
                        <a:pt x="25120" y="21173"/>
                      </a:lnTo>
                      <a:lnTo>
                        <a:pt x="25117" y="21168"/>
                      </a:lnTo>
                      <a:lnTo>
                        <a:pt x="25113" y="21165"/>
                      </a:lnTo>
                      <a:lnTo>
                        <a:pt x="25108" y="21163"/>
                      </a:lnTo>
                      <a:lnTo>
                        <a:pt x="25103" y="21162"/>
                      </a:lnTo>
                      <a:lnTo>
                        <a:pt x="25096" y="21162"/>
                      </a:lnTo>
                      <a:lnTo>
                        <a:pt x="25088" y="21163"/>
                      </a:lnTo>
                      <a:lnTo>
                        <a:pt x="25079" y="21162"/>
                      </a:lnTo>
                      <a:lnTo>
                        <a:pt x="25073" y="21162"/>
                      </a:lnTo>
                      <a:lnTo>
                        <a:pt x="25066" y="21160"/>
                      </a:lnTo>
                      <a:lnTo>
                        <a:pt x="25061" y="21158"/>
                      </a:lnTo>
                      <a:lnTo>
                        <a:pt x="25056" y="21154"/>
                      </a:lnTo>
                      <a:lnTo>
                        <a:pt x="25052" y="21151"/>
                      </a:lnTo>
                      <a:lnTo>
                        <a:pt x="25048" y="21147"/>
                      </a:lnTo>
                      <a:lnTo>
                        <a:pt x="25041" y="21138"/>
                      </a:lnTo>
                      <a:lnTo>
                        <a:pt x="25035" y="21127"/>
                      </a:lnTo>
                      <a:lnTo>
                        <a:pt x="25028" y="21115"/>
                      </a:lnTo>
                      <a:lnTo>
                        <a:pt x="25021" y="21102"/>
                      </a:lnTo>
                      <a:lnTo>
                        <a:pt x="25014" y="21091"/>
                      </a:lnTo>
                      <a:lnTo>
                        <a:pt x="25009" y="21078"/>
                      </a:lnTo>
                      <a:lnTo>
                        <a:pt x="25003" y="21062"/>
                      </a:lnTo>
                      <a:lnTo>
                        <a:pt x="24999" y="21045"/>
                      </a:lnTo>
                      <a:lnTo>
                        <a:pt x="24994" y="21027"/>
                      </a:lnTo>
                      <a:lnTo>
                        <a:pt x="24992" y="21010"/>
                      </a:lnTo>
                      <a:lnTo>
                        <a:pt x="24992" y="20996"/>
                      </a:lnTo>
                      <a:lnTo>
                        <a:pt x="24993" y="20989"/>
                      </a:lnTo>
                      <a:lnTo>
                        <a:pt x="24996" y="20984"/>
                      </a:lnTo>
                      <a:lnTo>
                        <a:pt x="25001" y="20973"/>
                      </a:lnTo>
                      <a:lnTo>
                        <a:pt x="25008" y="20963"/>
                      </a:lnTo>
                      <a:lnTo>
                        <a:pt x="25014" y="20956"/>
                      </a:lnTo>
                      <a:lnTo>
                        <a:pt x="25023" y="20949"/>
                      </a:lnTo>
                      <a:lnTo>
                        <a:pt x="25030" y="20944"/>
                      </a:lnTo>
                      <a:lnTo>
                        <a:pt x="25040" y="20941"/>
                      </a:lnTo>
                      <a:lnTo>
                        <a:pt x="25049" y="20937"/>
                      </a:lnTo>
                      <a:lnTo>
                        <a:pt x="25058" y="20935"/>
                      </a:lnTo>
                      <a:lnTo>
                        <a:pt x="25078" y="20931"/>
                      </a:lnTo>
                      <a:lnTo>
                        <a:pt x="25096" y="20925"/>
                      </a:lnTo>
                      <a:lnTo>
                        <a:pt x="25105" y="20922"/>
                      </a:lnTo>
                      <a:lnTo>
                        <a:pt x="25114" y="20917"/>
                      </a:lnTo>
                      <a:lnTo>
                        <a:pt x="25121" y="20911"/>
                      </a:lnTo>
                      <a:lnTo>
                        <a:pt x="25129" y="20904"/>
                      </a:lnTo>
                      <a:lnTo>
                        <a:pt x="25132" y="20899"/>
                      </a:lnTo>
                      <a:lnTo>
                        <a:pt x="25133" y="20894"/>
                      </a:lnTo>
                      <a:lnTo>
                        <a:pt x="25133" y="20888"/>
                      </a:lnTo>
                      <a:lnTo>
                        <a:pt x="25132" y="20883"/>
                      </a:lnTo>
                      <a:lnTo>
                        <a:pt x="25128" y="20871"/>
                      </a:lnTo>
                      <a:lnTo>
                        <a:pt x="25121" y="20860"/>
                      </a:lnTo>
                      <a:lnTo>
                        <a:pt x="25115" y="20848"/>
                      </a:lnTo>
                      <a:lnTo>
                        <a:pt x="25112" y="20842"/>
                      </a:lnTo>
                      <a:lnTo>
                        <a:pt x="25111" y="20836"/>
                      </a:lnTo>
                      <a:lnTo>
                        <a:pt x="25109" y="20831"/>
                      </a:lnTo>
                      <a:lnTo>
                        <a:pt x="25109" y="20827"/>
                      </a:lnTo>
                      <a:lnTo>
                        <a:pt x="25112" y="20821"/>
                      </a:lnTo>
                      <a:lnTo>
                        <a:pt x="25115" y="20817"/>
                      </a:lnTo>
                      <a:lnTo>
                        <a:pt x="25119" y="20813"/>
                      </a:lnTo>
                      <a:lnTo>
                        <a:pt x="25125" y="20809"/>
                      </a:lnTo>
                      <a:lnTo>
                        <a:pt x="25134" y="20805"/>
                      </a:lnTo>
                      <a:lnTo>
                        <a:pt x="25157" y="20796"/>
                      </a:lnTo>
                      <a:lnTo>
                        <a:pt x="25168" y="20791"/>
                      </a:lnTo>
                      <a:lnTo>
                        <a:pt x="25173" y="20788"/>
                      </a:lnTo>
                      <a:lnTo>
                        <a:pt x="25178" y="20784"/>
                      </a:lnTo>
                      <a:lnTo>
                        <a:pt x="25182" y="20780"/>
                      </a:lnTo>
                      <a:lnTo>
                        <a:pt x="25185" y="20776"/>
                      </a:lnTo>
                      <a:lnTo>
                        <a:pt x="25189" y="20770"/>
                      </a:lnTo>
                      <a:lnTo>
                        <a:pt x="25190" y="20764"/>
                      </a:lnTo>
                      <a:lnTo>
                        <a:pt x="25194" y="20742"/>
                      </a:lnTo>
                      <a:lnTo>
                        <a:pt x="25196" y="20721"/>
                      </a:lnTo>
                      <a:lnTo>
                        <a:pt x="25197" y="20700"/>
                      </a:lnTo>
                      <a:lnTo>
                        <a:pt x="25200" y="20679"/>
                      </a:lnTo>
                      <a:lnTo>
                        <a:pt x="25201" y="20676"/>
                      </a:lnTo>
                      <a:lnTo>
                        <a:pt x="25203" y="20671"/>
                      </a:lnTo>
                      <a:lnTo>
                        <a:pt x="25209" y="20663"/>
                      </a:lnTo>
                      <a:lnTo>
                        <a:pt x="25216" y="20655"/>
                      </a:lnTo>
                      <a:lnTo>
                        <a:pt x="25220" y="20650"/>
                      </a:lnTo>
                      <a:lnTo>
                        <a:pt x="25223" y="20639"/>
                      </a:lnTo>
                      <a:lnTo>
                        <a:pt x="25226" y="20628"/>
                      </a:lnTo>
                      <a:lnTo>
                        <a:pt x="25226" y="20618"/>
                      </a:lnTo>
                      <a:lnTo>
                        <a:pt x="25224" y="20607"/>
                      </a:lnTo>
                      <a:lnTo>
                        <a:pt x="25220" y="20588"/>
                      </a:lnTo>
                      <a:lnTo>
                        <a:pt x="25218" y="20577"/>
                      </a:lnTo>
                      <a:lnTo>
                        <a:pt x="25217" y="20566"/>
                      </a:lnTo>
                      <a:lnTo>
                        <a:pt x="25217" y="20562"/>
                      </a:lnTo>
                      <a:lnTo>
                        <a:pt x="25218" y="20558"/>
                      </a:lnTo>
                      <a:lnTo>
                        <a:pt x="25220" y="20553"/>
                      </a:lnTo>
                      <a:lnTo>
                        <a:pt x="25223" y="20549"/>
                      </a:lnTo>
                      <a:lnTo>
                        <a:pt x="25232" y="20539"/>
                      </a:lnTo>
                      <a:lnTo>
                        <a:pt x="25243" y="20530"/>
                      </a:lnTo>
                      <a:lnTo>
                        <a:pt x="25254" y="20523"/>
                      </a:lnTo>
                      <a:lnTo>
                        <a:pt x="25266" y="20516"/>
                      </a:lnTo>
                      <a:lnTo>
                        <a:pt x="25275" y="20512"/>
                      </a:lnTo>
                      <a:lnTo>
                        <a:pt x="25284" y="20510"/>
                      </a:lnTo>
                      <a:lnTo>
                        <a:pt x="25296" y="20510"/>
                      </a:lnTo>
                      <a:lnTo>
                        <a:pt x="25309" y="20511"/>
                      </a:lnTo>
                      <a:lnTo>
                        <a:pt x="25323" y="20514"/>
                      </a:lnTo>
                      <a:lnTo>
                        <a:pt x="25338" y="20517"/>
                      </a:lnTo>
                      <a:lnTo>
                        <a:pt x="25367" y="20526"/>
                      </a:lnTo>
                      <a:lnTo>
                        <a:pt x="25390" y="20535"/>
                      </a:lnTo>
                      <a:lnTo>
                        <a:pt x="25400" y="20539"/>
                      </a:lnTo>
                      <a:lnTo>
                        <a:pt x="25410" y="20546"/>
                      </a:lnTo>
                      <a:lnTo>
                        <a:pt x="25420" y="20552"/>
                      </a:lnTo>
                      <a:lnTo>
                        <a:pt x="25430" y="20558"/>
                      </a:lnTo>
                      <a:lnTo>
                        <a:pt x="25435" y="20560"/>
                      </a:lnTo>
                      <a:lnTo>
                        <a:pt x="25439" y="20561"/>
                      </a:lnTo>
                      <a:lnTo>
                        <a:pt x="25444" y="20561"/>
                      </a:lnTo>
                      <a:lnTo>
                        <a:pt x="25449" y="20561"/>
                      </a:lnTo>
                      <a:lnTo>
                        <a:pt x="25453" y="20559"/>
                      </a:lnTo>
                      <a:lnTo>
                        <a:pt x="25457" y="20555"/>
                      </a:lnTo>
                      <a:lnTo>
                        <a:pt x="25461" y="20550"/>
                      </a:lnTo>
                      <a:lnTo>
                        <a:pt x="25465" y="20544"/>
                      </a:lnTo>
                      <a:lnTo>
                        <a:pt x="25470" y="20533"/>
                      </a:lnTo>
                      <a:lnTo>
                        <a:pt x="25474" y="20517"/>
                      </a:lnTo>
                      <a:lnTo>
                        <a:pt x="25478" y="20501"/>
                      </a:lnTo>
                      <a:lnTo>
                        <a:pt x="25482" y="20483"/>
                      </a:lnTo>
                      <a:lnTo>
                        <a:pt x="25482" y="20474"/>
                      </a:lnTo>
                      <a:lnTo>
                        <a:pt x="25481" y="20466"/>
                      </a:lnTo>
                      <a:lnTo>
                        <a:pt x="25479" y="20459"/>
                      </a:lnTo>
                      <a:lnTo>
                        <a:pt x="25477" y="20451"/>
                      </a:lnTo>
                      <a:lnTo>
                        <a:pt x="25474" y="20446"/>
                      </a:lnTo>
                      <a:lnTo>
                        <a:pt x="25470" y="20441"/>
                      </a:lnTo>
                      <a:lnTo>
                        <a:pt x="25464" y="20437"/>
                      </a:lnTo>
                      <a:lnTo>
                        <a:pt x="25457" y="20436"/>
                      </a:lnTo>
                      <a:lnTo>
                        <a:pt x="25432" y="20433"/>
                      </a:lnTo>
                      <a:lnTo>
                        <a:pt x="25420" y="20432"/>
                      </a:lnTo>
                      <a:lnTo>
                        <a:pt x="25410" y="20428"/>
                      </a:lnTo>
                      <a:lnTo>
                        <a:pt x="25405" y="20426"/>
                      </a:lnTo>
                      <a:lnTo>
                        <a:pt x="25400" y="20424"/>
                      </a:lnTo>
                      <a:lnTo>
                        <a:pt x="25396" y="20421"/>
                      </a:lnTo>
                      <a:lnTo>
                        <a:pt x="25393" y="20416"/>
                      </a:lnTo>
                      <a:lnTo>
                        <a:pt x="25389" y="20412"/>
                      </a:lnTo>
                      <a:lnTo>
                        <a:pt x="25387" y="20407"/>
                      </a:lnTo>
                      <a:lnTo>
                        <a:pt x="25386" y="20400"/>
                      </a:lnTo>
                      <a:lnTo>
                        <a:pt x="25386" y="20393"/>
                      </a:lnTo>
                      <a:lnTo>
                        <a:pt x="25385" y="20376"/>
                      </a:lnTo>
                      <a:lnTo>
                        <a:pt x="25384" y="20362"/>
                      </a:lnTo>
                      <a:lnTo>
                        <a:pt x="25381" y="20350"/>
                      </a:lnTo>
                      <a:lnTo>
                        <a:pt x="25377" y="20337"/>
                      </a:lnTo>
                      <a:lnTo>
                        <a:pt x="25373" y="20325"/>
                      </a:lnTo>
                      <a:lnTo>
                        <a:pt x="25367" y="20314"/>
                      </a:lnTo>
                      <a:lnTo>
                        <a:pt x="25359" y="20301"/>
                      </a:lnTo>
                      <a:lnTo>
                        <a:pt x="25350" y="20288"/>
                      </a:lnTo>
                      <a:lnTo>
                        <a:pt x="25333" y="20267"/>
                      </a:lnTo>
                      <a:lnTo>
                        <a:pt x="25324" y="20257"/>
                      </a:lnTo>
                      <a:lnTo>
                        <a:pt x="25317" y="20246"/>
                      </a:lnTo>
                      <a:lnTo>
                        <a:pt x="25309" y="20235"/>
                      </a:lnTo>
                      <a:lnTo>
                        <a:pt x="25304" y="20223"/>
                      </a:lnTo>
                      <a:lnTo>
                        <a:pt x="25300" y="20209"/>
                      </a:lnTo>
                      <a:lnTo>
                        <a:pt x="25298" y="20194"/>
                      </a:lnTo>
                      <a:lnTo>
                        <a:pt x="25298" y="20189"/>
                      </a:lnTo>
                      <a:lnTo>
                        <a:pt x="25299" y="20182"/>
                      </a:lnTo>
                      <a:lnTo>
                        <a:pt x="25302" y="20177"/>
                      </a:lnTo>
                      <a:lnTo>
                        <a:pt x="25305" y="20171"/>
                      </a:lnTo>
                      <a:lnTo>
                        <a:pt x="25311" y="20160"/>
                      </a:lnTo>
                      <a:lnTo>
                        <a:pt x="25320" y="20151"/>
                      </a:lnTo>
                      <a:lnTo>
                        <a:pt x="25338" y="20130"/>
                      </a:lnTo>
                      <a:lnTo>
                        <a:pt x="25346" y="20120"/>
                      </a:lnTo>
                      <a:lnTo>
                        <a:pt x="25353" y="20110"/>
                      </a:lnTo>
                      <a:lnTo>
                        <a:pt x="25359" y="20093"/>
                      </a:lnTo>
                      <a:lnTo>
                        <a:pt x="25361" y="20088"/>
                      </a:lnTo>
                      <a:lnTo>
                        <a:pt x="25362" y="20082"/>
                      </a:lnTo>
                      <a:lnTo>
                        <a:pt x="25363" y="20078"/>
                      </a:lnTo>
                      <a:lnTo>
                        <a:pt x="25362" y="20075"/>
                      </a:lnTo>
                      <a:lnTo>
                        <a:pt x="25360" y="20071"/>
                      </a:lnTo>
                      <a:lnTo>
                        <a:pt x="25358" y="20070"/>
                      </a:lnTo>
                      <a:lnTo>
                        <a:pt x="25355" y="20068"/>
                      </a:lnTo>
                      <a:lnTo>
                        <a:pt x="25351" y="20067"/>
                      </a:lnTo>
                      <a:lnTo>
                        <a:pt x="25342" y="20066"/>
                      </a:lnTo>
                      <a:lnTo>
                        <a:pt x="25329" y="20066"/>
                      </a:lnTo>
                      <a:lnTo>
                        <a:pt x="25315" y="20065"/>
                      </a:lnTo>
                      <a:lnTo>
                        <a:pt x="25282" y="20061"/>
                      </a:lnTo>
                      <a:lnTo>
                        <a:pt x="25265" y="20057"/>
                      </a:lnTo>
                      <a:lnTo>
                        <a:pt x="25249" y="20053"/>
                      </a:lnTo>
                      <a:lnTo>
                        <a:pt x="25233" y="20046"/>
                      </a:lnTo>
                      <a:lnTo>
                        <a:pt x="25218" y="20040"/>
                      </a:lnTo>
                      <a:lnTo>
                        <a:pt x="25204" y="20031"/>
                      </a:lnTo>
                      <a:lnTo>
                        <a:pt x="25191" y="20020"/>
                      </a:lnTo>
                      <a:lnTo>
                        <a:pt x="25179" y="20011"/>
                      </a:lnTo>
                      <a:lnTo>
                        <a:pt x="25173" y="20007"/>
                      </a:lnTo>
                      <a:lnTo>
                        <a:pt x="25169" y="20005"/>
                      </a:lnTo>
                      <a:lnTo>
                        <a:pt x="25165" y="20004"/>
                      </a:lnTo>
                      <a:lnTo>
                        <a:pt x="25160" y="20004"/>
                      </a:lnTo>
                      <a:lnTo>
                        <a:pt x="25157" y="20004"/>
                      </a:lnTo>
                      <a:lnTo>
                        <a:pt x="25154" y="20006"/>
                      </a:lnTo>
                      <a:lnTo>
                        <a:pt x="25151" y="20008"/>
                      </a:lnTo>
                      <a:lnTo>
                        <a:pt x="25147" y="20012"/>
                      </a:lnTo>
                      <a:lnTo>
                        <a:pt x="25143" y="20019"/>
                      </a:lnTo>
                      <a:lnTo>
                        <a:pt x="25139" y="20028"/>
                      </a:lnTo>
                      <a:lnTo>
                        <a:pt x="25134" y="20039"/>
                      </a:lnTo>
                      <a:lnTo>
                        <a:pt x="25131" y="20048"/>
                      </a:lnTo>
                      <a:lnTo>
                        <a:pt x="25126" y="20053"/>
                      </a:lnTo>
                      <a:lnTo>
                        <a:pt x="25120" y="20056"/>
                      </a:lnTo>
                      <a:lnTo>
                        <a:pt x="25115" y="20058"/>
                      </a:lnTo>
                      <a:lnTo>
                        <a:pt x="25108" y="20058"/>
                      </a:lnTo>
                      <a:lnTo>
                        <a:pt x="25101" y="20057"/>
                      </a:lnTo>
                      <a:lnTo>
                        <a:pt x="25093" y="20055"/>
                      </a:lnTo>
                      <a:lnTo>
                        <a:pt x="25086" y="20052"/>
                      </a:lnTo>
                      <a:lnTo>
                        <a:pt x="25070" y="20042"/>
                      </a:lnTo>
                      <a:lnTo>
                        <a:pt x="25055" y="20032"/>
                      </a:lnTo>
                      <a:lnTo>
                        <a:pt x="25042" y="20024"/>
                      </a:lnTo>
                      <a:lnTo>
                        <a:pt x="25031" y="20017"/>
                      </a:lnTo>
                      <a:lnTo>
                        <a:pt x="25023" y="20014"/>
                      </a:lnTo>
                      <a:lnTo>
                        <a:pt x="25013" y="20011"/>
                      </a:lnTo>
                      <a:lnTo>
                        <a:pt x="24996" y="20006"/>
                      </a:lnTo>
                      <a:lnTo>
                        <a:pt x="24978" y="20003"/>
                      </a:lnTo>
                      <a:lnTo>
                        <a:pt x="24960" y="19999"/>
                      </a:lnTo>
                      <a:lnTo>
                        <a:pt x="24948" y="19994"/>
                      </a:lnTo>
                      <a:lnTo>
                        <a:pt x="24936" y="19988"/>
                      </a:lnTo>
                      <a:lnTo>
                        <a:pt x="24925" y="19980"/>
                      </a:lnTo>
                      <a:lnTo>
                        <a:pt x="24914" y="19973"/>
                      </a:lnTo>
                      <a:lnTo>
                        <a:pt x="24903" y="19965"/>
                      </a:lnTo>
                      <a:lnTo>
                        <a:pt x="24891" y="19957"/>
                      </a:lnTo>
                      <a:lnTo>
                        <a:pt x="24879" y="19952"/>
                      </a:lnTo>
                      <a:lnTo>
                        <a:pt x="24866" y="19947"/>
                      </a:lnTo>
                      <a:lnTo>
                        <a:pt x="24861" y="19944"/>
                      </a:lnTo>
                      <a:lnTo>
                        <a:pt x="24857" y="19942"/>
                      </a:lnTo>
                      <a:lnTo>
                        <a:pt x="24853" y="19939"/>
                      </a:lnTo>
                      <a:lnTo>
                        <a:pt x="24851" y="19937"/>
                      </a:lnTo>
                      <a:lnTo>
                        <a:pt x="24850" y="19934"/>
                      </a:lnTo>
                      <a:lnTo>
                        <a:pt x="24850" y="19930"/>
                      </a:lnTo>
                      <a:lnTo>
                        <a:pt x="24851" y="19923"/>
                      </a:lnTo>
                      <a:lnTo>
                        <a:pt x="24853" y="19914"/>
                      </a:lnTo>
                      <a:lnTo>
                        <a:pt x="24855" y="19906"/>
                      </a:lnTo>
                      <a:lnTo>
                        <a:pt x="24855" y="19902"/>
                      </a:lnTo>
                      <a:lnTo>
                        <a:pt x="24852" y="19898"/>
                      </a:lnTo>
                      <a:lnTo>
                        <a:pt x="24850" y="19893"/>
                      </a:lnTo>
                      <a:lnTo>
                        <a:pt x="24846" y="19889"/>
                      </a:lnTo>
                      <a:lnTo>
                        <a:pt x="24836" y="19881"/>
                      </a:lnTo>
                      <a:lnTo>
                        <a:pt x="24825" y="19874"/>
                      </a:lnTo>
                      <a:lnTo>
                        <a:pt x="24801" y="19861"/>
                      </a:lnTo>
                      <a:lnTo>
                        <a:pt x="24789" y="19854"/>
                      </a:lnTo>
                      <a:lnTo>
                        <a:pt x="24779" y="19847"/>
                      </a:lnTo>
                      <a:lnTo>
                        <a:pt x="24769" y="19837"/>
                      </a:lnTo>
                      <a:lnTo>
                        <a:pt x="24764" y="19833"/>
                      </a:lnTo>
                      <a:lnTo>
                        <a:pt x="24761" y="19827"/>
                      </a:lnTo>
                      <a:lnTo>
                        <a:pt x="24757" y="19819"/>
                      </a:lnTo>
                      <a:lnTo>
                        <a:pt x="24753" y="19808"/>
                      </a:lnTo>
                      <a:lnTo>
                        <a:pt x="24750" y="19797"/>
                      </a:lnTo>
                      <a:lnTo>
                        <a:pt x="24748" y="19786"/>
                      </a:lnTo>
                      <a:lnTo>
                        <a:pt x="24749" y="19775"/>
                      </a:lnTo>
                      <a:lnTo>
                        <a:pt x="24750" y="19765"/>
                      </a:lnTo>
                      <a:lnTo>
                        <a:pt x="24753" y="19760"/>
                      </a:lnTo>
                      <a:lnTo>
                        <a:pt x="24755" y="19756"/>
                      </a:lnTo>
                      <a:lnTo>
                        <a:pt x="24758" y="19751"/>
                      </a:lnTo>
                      <a:lnTo>
                        <a:pt x="24762" y="19748"/>
                      </a:lnTo>
                      <a:lnTo>
                        <a:pt x="24773" y="19737"/>
                      </a:lnTo>
                      <a:lnTo>
                        <a:pt x="24782" y="19727"/>
                      </a:lnTo>
                      <a:lnTo>
                        <a:pt x="24787" y="19719"/>
                      </a:lnTo>
                      <a:lnTo>
                        <a:pt x="24792" y="19709"/>
                      </a:lnTo>
                      <a:lnTo>
                        <a:pt x="24794" y="19699"/>
                      </a:lnTo>
                      <a:lnTo>
                        <a:pt x="24794" y="19687"/>
                      </a:lnTo>
                      <a:lnTo>
                        <a:pt x="24793" y="19674"/>
                      </a:lnTo>
                      <a:lnTo>
                        <a:pt x="24789" y="19659"/>
                      </a:lnTo>
                      <a:lnTo>
                        <a:pt x="24783" y="19632"/>
                      </a:lnTo>
                      <a:lnTo>
                        <a:pt x="24775" y="19605"/>
                      </a:lnTo>
                      <a:lnTo>
                        <a:pt x="24771" y="19592"/>
                      </a:lnTo>
                      <a:lnTo>
                        <a:pt x="24766" y="19579"/>
                      </a:lnTo>
                      <a:lnTo>
                        <a:pt x="24760" y="19566"/>
                      </a:lnTo>
                      <a:lnTo>
                        <a:pt x="24753" y="19554"/>
                      </a:lnTo>
                      <a:lnTo>
                        <a:pt x="24747" y="19547"/>
                      </a:lnTo>
                      <a:lnTo>
                        <a:pt x="24741" y="19541"/>
                      </a:lnTo>
                      <a:lnTo>
                        <a:pt x="24735" y="19536"/>
                      </a:lnTo>
                      <a:lnTo>
                        <a:pt x="24730" y="19532"/>
                      </a:lnTo>
                      <a:lnTo>
                        <a:pt x="24723" y="19530"/>
                      </a:lnTo>
                      <a:lnTo>
                        <a:pt x="24717" y="19528"/>
                      </a:lnTo>
                      <a:lnTo>
                        <a:pt x="24710" y="19527"/>
                      </a:lnTo>
                      <a:lnTo>
                        <a:pt x="24704" y="19526"/>
                      </a:lnTo>
                      <a:lnTo>
                        <a:pt x="24690" y="19526"/>
                      </a:lnTo>
                      <a:lnTo>
                        <a:pt x="24674" y="19528"/>
                      </a:lnTo>
                      <a:lnTo>
                        <a:pt x="24643" y="19534"/>
                      </a:lnTo>
                      <a:lnTo>
                        <a:pt x="24639" y="19534"/>
                      </a:lnTo>
                      <a:lnTo>
                        <a:pt x="24634" y="19534"/>
                      </a:lnTo>
                      <a:lnTo>
                        <a:pt x="24630" y="19534"/>
                      </a:lnTo>
                      <a:lnTo>
                        <a:pt x="24626" y="19532"/>
                      </a:lnTo>
                      <a:lnTo>
                        <a:pt x="24619" y="19528"/>
                      </a:lnTo>
                      <a:lnTo>
                        <a:pt x="24613" y="19521"/>
                      </a:lnTo>
                      <a:lnTo>
                        <a:pt x="24607" y="19514"/>
                      </a:lnTo>
                      <a:lnTo>
                        <a:pt x="24603" y="19504"/>
                      </a:lnTo>
                      <a:lnTo>
                        <a:pt x="24598" y="19493"/>
                      </a:lnTo>
                      <a:lnTo>
                        <a:pt x="24595" y="19482"/>
                      </a:lnTo>
                      <a:lnTo>
                        <a:pt x="24590" y="19458"/>
                      </a:lnTo>
                      <a:lnTo>
                        <a:pt x="24587" y="19436"/>
                      </a:lnTo>
                      <a:lnTo>
                        <a:pt x="24582" y="19400"/>
                      </a:lnTo>
                      <a:lnTo>
                        <a:pt x="24581" y="19391"/>
                      </a:lnTo>
                      <a:lnTo>
                        <a:pt x="24578" y="19383"/>
                      </a:lnTo>
                      <a:lnTo>
                        <a:pt x="24574" y="19377"/>
                      </a:lnTo>
                      <a:lnTo>
                        <a:pt x="24570" y="19370"/>
                      </a:lnTo>
                      <a:lnTo>
                        <a:pt x="24561" y="19357"/>
                      </a:lnTo>
                      <a:lnTo>
                        <a:pt x="24557" y="19350"/>
                      </a:lnTo>
                      <a:lnTo>
                        <a:pt x="24554" y="19342"/>
                      </a:lnTo>
                      <a:lnTo>
                        <a:pt x="24551" y="19330"/>
                      </a:lnTo>
                      <a:lnTo>
                        <a:pt x="24549" y="19317"/>
                      </a:lnTo>
                      <a:lnTo>
                        <a:pt x="24547" y="19311"/>
                      </a:lnTo>
                      <a:lnTo>
                        <a:pt x="24545" y="19305"/>
                      </a:lnTo>
                      <a:lnTo>
                        <a:pt x="24542" y="19300"/>
                      </a:lnTo>
                      <a:lnTo>
                        <a:pt x="24539" y="19296"/>
                      </a:lnTo>
                      <a:lnTo>
                        <a:pt x="24518" y="19279"/>
                      </a:lnTo>
                      <a:lnTo>
                        <a:pt x="24508" y="19271"/>
                      </a:lnTo>
                      <a:lnTo>
                        <a:pt x="24504" y="19265"/>
                      </a:lnTo>
                      <a:lnTo>
                        <a:pt x="24500" y="19260"/>
                      </a:lnTo>
                      <a:lnTo>
                        <a:pt x="24501" y="19256"/>
                      </a:lnTo>
                      <a:lnTo>
                        <a:pt x="24503" y="19253"/>
                      </a:lnTo>
                      <a:lnTo>
                        <a:pt x="24513" y="19241"/>
                      </a:lnTo>
                      <a:lnTo>
                        <a:pt x="24529" y="19226"/>
                      </a:lnTo>
                      <a:lnTo>
                        <a:pt x="24549" y="19210"/>
                      </a:lnTo>
                      <a:lnTo>
                        <a:pt x="24588" y="19178"/>
                      </a:lnTo>
                      <a:lnTo>
                        <a:pt x="24614" y="19158"/>
                      </a:lnTo>
                      <a:lnTo>
                        <a:pt x="24627" y="19148"/>
                      </a:lnTo>
                      <a:lnTo>
                        <a:pt x="24640" y="19141"/>
                      </a:lnTo>
                      <a:lnTo>
                        <a:pt x="24651" y="19138"/>
                      </a:lnTo>
                      <a:lnTo>
                        <a:pt x="24663" y="19137"/>
                      </a:lnTo>
                      <a:lnTo>
                        <a:pt x="24673" y="19138"/>
                      </a:lnTo>
                      <a:lnTo>
                        <a:pt x="24685" y="19139"/>
                      </a:lnTo>
                      <a:lnTo>
                        <a:pt x="24713" y="19145"/>
                      </a:lnTo>
                      <a:lnTo>
                        <a:pt x="24727" y="19146"/>
                      </a:lnTo>
                      <a:lnTo>
                        <a:pt x="24736" y="19145"/>
                      </a:lnTo>
                      <a:lnTo>
                        <a:pt x="24745" y="19143"/>
                      </a:lnTo>
                      <a:lnTo>
                        <a:pt x="24753" y="19138"/>
                      </a:lnTo>
                      <a:lnTo>
                        <a:pt x="24769" y="19127"/>
                      </a:lnTo>
                      <a:lnTo>
                        <a:pt x="24778" y="19122"/>
                      </a:lnTo>
                      <a:lnTo>
                        <a:pt x="24788" y="19118"/>
                      </a:lnTo>
                      <a:lnTo>
                        <a:pt x="24798" y="19114"/>
                      </a:lnTo>
                      <a:lnTo>
                        <a:pt x="24809" y="19112"/>
                      </a:lnTo>
                      <a:lnTo>
                        <a:pt x="24821" y="19111"/>
                      </a:lnTo>
                      <a:lnTo>
                        <a:pt x="24835" y="19111"/>
                      </a:lnTo>
                      <a:lnTo>
                        <a:pt x="24848" y="19112"/>
                      </a:lnTo>
                      <a:lnTo>
                        <a:pt x="24863" y="19113"/>
                      </a:lnTo>
                      <a:lnTo>
                        <a:pt x="24877" y="19115"/>
                      </a:lnTo>
                      <a:lnTo>
                        <a:pt x="24893" y="19119"/>
                      </a:lnTo>
                      <a:lnTo>
                        <a:pt x="24907" y="19123"/>
                      </a:lnTo>
                      <a:lnTo>
                        <a:pt x="24921" y="19127"/>
                      </a:lnTo>
                      <a:lnTo>
                        <a:pt x="24934" y="19133"/>
                      </a:lnTo>
                      <a:lnTo>
                        <a:pt x="24946" y="19138"/>
                      </a:lnTo>
                      <a:lnTo>
                        <a:pt x="24957" y="19146"/>
                      </a:lnTo>
                      <a:lnTo>
                        <a:pt x="24965" y="19152"/>
                      </a:lnTo>
                      <a:lnTo>
                        <a:pt x="24972" y="19161"/>
                      </a:lnTo>
                      <a:lnTo>
                        <a:pt x="24977" y="19170"/>
                      </a:lnTo>
                      <a:lnTo>
                        <a:pt x="24980" y="19175"/>
                      </a:lnTo>
                      <a:lnTo>
                        <a:pt x="24985" y="19181"/>
                      </a:lnTo>
                      <a:lnTo>
                        <a:pt x="24989" y="19185"/>
                      </a:lnTo>
                      <a:lnTo>
                        <a:pt x="24993" y="19188"/>
                      </a:lnTo>
                      <a:lnTo>
                        <a:pt x="24999" y="19191"/>
                      </a:lnTo>
                      <a:lnTo>
                        <a:pt x="25004" y="19192"/>
                      </a:lnTo>
                      <a:lnTo>
                        <a:pt x="25011" y="19194"/>
                      </a:lnTo>
                      <a:lnTo>
                        <a:pt x="25017" y="19194"/>
                      </a:lnTo>
                      <a:lnTo>
                        <a:pt x="25030" y="19192"/>
                      </a:lnTo>
                      <a:lnTo>
                        <a:pt x="25044" y="19188"/>
                      </a:lnTo>
                      <a:lnTo>
                        <a:pt x="25057" y="19183"/>
                      </a:lnTo>
                      <a:lnTo>
                        <a:pt x="25070" y="19174"/>
                      </a:lnTo>
                      <a:lnTo>
                        <a:pt x="25082" y="19165"/>
                      </a:lnTo>
                      <a:lnTo>
                        <a:pt x="25092" y="19156"/>
                      </a:lnTo>
                      <a:lnTo>
                        <a:pt x="25101" y="19145"/>
                      </a:lnTo>
                      <a:lnTo>
                        <a:pt x="25106" y="19134"/>
                      </a:lnTo>
                      <a:lnTo>
                        <a:pt x="25108" y="19127"/>
                      </a:lnTo>
                      <a:lnTo>
                        <a:pt x="25109" y="19122"/>
                      </a:lnTo>
                      <a:lnTo>
                        <a:pt x="25109" y="19116"/>
                      </a:lnTo>
                      <a:lnTo>
                        <a:pt x="25108" y="19111"/>
                      </a:lnTo>
                      <a:lnTo>
                        <a:pt x="25106" y="19107"/>
                      </a:lnTo>
                      <a:lnTo>
                        <a:pt x="25104" y="19101"/>
                      </a:lnTo>
                      <a:lnTo>
                        <a:pt x="25100" y="19097"/>
                      </a:lnTo>
                      <a:lnTo>
                        <a:pt x="25094" y="19093"/>
                      </a:lnTo>
                      <a:lnTo>
                        <a:pt x="25085" y="19085"/>
                      </a:lnTo>
                      <a:lnTo>
                        <a:pt x="25078" y="19080"/>
                      </a:lnTo>
                      <a:lnTo>
                        <a:pt x="25070" y="19074"/>
                      </a:lnTo>
                      <a:lnTo>
                        <a:pt x="25066" y="19069"/>
                      </a:lnTo>
                      <a:lnTo>
                        <a:pt x="25065" y="19065"/>
                      </a:lnTo>
                      <a:lnTo>
                        <a:pt x="25065" y="19064"/>
                      </a:lnTo>
                      <a:lnTo>
                        <a:pt x="25066" y="19062"/>
                      </a:lnTo>
                      <a:lnTo>
                        <a:pt x="25068" y="19062"/>
                      </a:lnTo>
                      <a:lnTo>
                        <a:pt x="25073" y="19061"/>
                      </a:lnTo>
                      <a:lnTo>
                        <a:pt x="25079" y="19062"/>
                      </a:lnTo>
                      <a:lnTo>
                        <a:pt x="25095" y="19065"/>
                      </a:lnTo>
                      <a:lnTo>
                        <a:pt x="25111" y="19069"/>
                      </a:lnTo>
                      <a:lnTo>
                        <a:pt x="25124" y="19072"/>
                      </a:lnTo>
                      <a:lnTo>
                        <a:pt x="25137" y="19074"/>
                      </a:lnTo>
                      <a:lnTo>
                        <a:pt x="25143" y="19074"/>
                      </a:lnTo>
                      <a:lnTo>
                        <a:pt x="25149" y="19074"/>
                      </a:lnTo>
                      <a:lnTo>
                        <a:pt x="25155" y="19073"/>
                      </a:lnTo>
                      <a:lnTo>
                        <a:pt x="25160" y="19071"/>
                      </a:lnTo>
                      <a:lnTo>
                        <a:pt x="25167" y="19068"/>
                      </a:lnTo>
                      <a:lnTo>
                        <a:pt x="25172" y="19063"/>
                      </a:lnTo>
                      <a:lnTo>
                        <a:pt x="25179" y="19058"/>
                      </a:lnTo>
                      <a:lnTo>
                        <a:pt x="25185" y="19051"/>
                      </a:lnTo>
                      <a:lnTo>
                        <a:pt x="25190" y="19044"/>
                      </a:lnTo>
                      <a:lnTo>
                        <a:pt x="25194" y="19034"/>
                      </a:lnTo>
                      <a:lnTo>
                        <a:pt x="25197" y="19023"/>
                      </a:lnTo>
                      <a:lnTo>
                        <a:pt x="25201" y="19012"/>
                      </a:lnTo>
                      <a:lnTo>
                        <a:pt x="25204" y="18990"/>
                      </a:lnTo>
                      <a:lnTo>
                        <a:pt x="25207" y="18969"/>
                      </a:lnTo>
                      <a:lnTo>
                        <a:pt x="25210" y="18953"/>
                      </a:lnTo>
                      <a:lnTo>
                        <a:pt x="25211" y="18946"/>
                      </a:lnTo>
                      <a:lnTo>
                        <a:pt x="25214" y="18942"/>
                      </a:lnTo>
                      <a:lnTo>
                        <a:pt x="25216" y="18937"/>
                      </a:lnTo>
                      <a:lnTo>
                        <a:pt x="25219" y="18935"/>
                      </a:lnTo>
                      <a:lnTo>
                        <a:pt x="25222" y="18934"/>
                      </a:lnTo>
                      <a:lnTo>
                        <a:pt x="25226" y="18933"/>
                      </a:lnTo>
                      <a:lnTo>
                        <a:pt x="25234" y="18933"/>
                      </a:lnTo>
                      <a:lnTo>
                        <a:pt x="25245" y="18935"/>
                      </a:lnTo>
                      <a:lnTo>
                        <a:pt x="25258" y="18936"/>
                      </a:lnTo>
                      <a:lnTo>
                        <a:pt x="25273" y="18936"/>
                      </a:lnTo>
                      <a:lnTo>
                        <a:pt x="25282" y="18935"/>
                      </a:lnTo>
                      <a:lnTo>
                        <a:pt x="25288" y="18932"/>
                      </a:lnTo>
                      <a:lnTo>
                        <a:pt x="25302" y="18924"/>
                      </a:lnTo>
                      <a:lnTo>
                        <a:pt x="25307" y="18921"/>
                      </a:lnTo>
                      <a:lnTo>
                        <a:pt x="25313" y="18919"/>
                      </a:lnTo>
                      <a:lnTo>
                        <a:pt x="25320" y="18919"/>
                      </a:lnTo>
                      <a:lnTo>
                        <a:pt x="25323" y="18920"/>
                      </a:lnTo>
                      <a:lnTo>
                        <a:pt x="25326" y="18921"/>
                      </a:lnTo>
                      <a:lnTo>
                        <a:pt x="25333" y="18924"/>
                      </a:lnTo>
                      <a:lnTo>
                        <a:pt x="25339" y="18926"/>
                      </a:lnTo>
                      <a:lnTo>
                        <a:pt x="25345" y="18926"/>
                      </a:lnTo>
                      <a:lnTo>
                        <a:pt x="25350" y="18926"/>
                      </a:lnTo>
                      <a:lnTo>
                        <a:pt x="25356" y="18923"/>
                      </a:lnTo>
                      <a:lnTo>
                        <a:pt x="25360" y="18921"/>
                      </a:lnTo>
                      <a:lnTo>
                        <a:pt x="25370" y="18916"/>
                      </a:lnTo>
                      <a:lnTo>
                        <a:pt x="25380" y="18910"/>
                      </a:lnTo>
                      <a:lnTo>
                        <a:pt x="25385" y="18909"/>
                      </a:lnTo>
                      <a:lnTo>
                        <a:pt x="25390" y="18908"/>
                      </a:lnTo>
                      <a:lnTo>
                        <a:pt x="25396" y="18908"/>
                      </a:lnTo>
                      <a:lnTo>
                        <a:pt x="25402" y="18910"/>
                      </a:lnTo>
                      <a:lnTo>
                        <a:pt x="25409" y="18912"/>
                      </a:lnTo>
                      <a:lnTo>
                        <a:pt x="25417" y="18918"/>
                      </a:lnTo>
                      <a:lnTo>
                        <a:pt x="25432" y="18928"/>
                      </a:lnTo>
                      <a:lnTo>
                        <a:pt x="25439" y="18932"/>
                      </a:lnTo>
                      <a:lnTo>
                        <a:pt x="25445" y="18934"/>
                      </a:lnTo>
                      <a:lnTo>
                        <a:pt x="25450" y="18935"/>
                      </a:lnTo>
                      <a:lnTo>
                        <a:pt x="25456" y="18935"/>
                      </a:lnTo>
                      <a:lnTo>
                        <a:pt x="25460" y="18935"/>
                      </a:lnTo>
                      <a:lnTo>
                        <a:pt x="25464" y="18933"/>
                      </a:lnTo>
                      <a:lnTo>
                        <a:pt x="25468" y="18931"/>
                      </a:lnTo>
                      <a:lnTo>
                        <a:pt x="25471" y="18929"/>
                      </a:lnTo>
                      <a:lnTo>
                        <a:pt x="25476" y="18921"/>
                      </a:lnTo>
                      <a:lnTo>
                        <a:pt x="25481" y="18911"/>
                      </a:lnTo>
                      <a:lnTo>
                        <a:pt x="25485" y="18901"/>
                      </a:lnTo>
                      <a:lnTo>
                        <a:pt x="25494" y="18877"/>
                      </a:lnTo>
                      <a:lnTo>
                        <a:pt x="25498" y="18865"/>
                      </a:lnTo>
                      <a:lnTo>
                        <a:pt x="25503" y="18853"/>
                      </a:lnTo>
                      <a:lnTo>
                        <a:pt x="25510" y="18843"/>
                      </a:lnTo>
                      <a:lnTo>
                        <a:pt x="25514" y="18839"/>
                      </a:lnTo>
                      <a:lnTo>
                        <a:pt x="25519" y="18835"/>
                      </a:lnTo>
                      <a:lnTo>
                        <a:pt x="25523" y="18832"/>
                      </a:lnTo>
                      <a:lnTo>
                        <a:pt x="25528" y="18830"/>
                      </a:lnTo>
                      <a:lnTo>
                        <a:pt x="25535" y="18828"/>
                      </a:lnTo>
                      <a:lnTo>
                        <a:pt x="25541" y="18827"/>
                      </a:lnTo>
                      <a:lnTo>
                        <a:pt x="25550" y="18827"/>
                      </a:lnTo>
                      <a:lnTo>
                        <a:pt x="25558" y="18825"/>
                      </a:lnTo>
                      <a:lnTo>
                        <a:pt x="25564" y="18822"/>
                      </a:lnTo>
                      <a:lnTo>
                        <a:pt x="25569" y="18819"/>
                      </a:lnTo>
                      <a:lnTo>
                        <a:pt x="25575" y="18815"/>
                      </a:lnTo>
                      <a:lnTo>
                        <a:pt x="25579" y="18810"/>
                      </a:lnTo>
                      <a:lnTo>
                        <a:pt x="25581" y="18805"/>
                      </a:lnTo>
                      <a:lnTo>
                        <a:pt x="25585" y="18800"/>
                      </a:lnTo>
                      <a:lnTo>
                        <a:pt x="25586" y="18793"/>
                      </a:lnTo>
                      <a:lnTo>
                        <a:pt x="25587" y="18787"/>
                      </a:lnTo>
                      <a:lnTo>
                        <a:pt x="25588" y="18772"/>
                      </a:lnTo>
                      <a:lnTo>
                        <a:pt x="25587" y="18756"/>
                      </a:lnTo>
                      <a:lnTo>
                        <a:pt x="25584" y="18740"/>
                      </a:lnTo>
                      <a:lnTo>
                        <a:pt x="25579" y="18723"/>
                      </a:lnTo>
                      <a:lnTo>
                        <a:pt x="25575" y="18705"/>
                      </a:lnTo>
                      <a:lnTo>
                        <a:pt x="25564" y="18670"/>
                      </a:lnTo>
                      <a:lnTo>
                        <a:pt x="25555" y="18639"/>
                      </a:lnTo>
                      <a:lnTo>
                        <a:pt x="25552" y="18626"/>
                      </a:lnTo>
                      <a:lnTo>
                        <a:pt x="25551" y="18614"/>
                      </a:lnTo>
                      <a:lnTo>
                        <a:pt x="25552" y="18602"/>
                      </a:lnTo>
                      <a:lnTo>
                        <a:pt x="25554" y="18591"/>
                      </a:lnTo>
                      <a:lnTo>
                        <a:pt x="25556" y="18582"/>
                      </a:lnTo>
                      <a:lnTo>
                        <a:pt x="25561" y="18572"/>
                      </a:lnTo>
                      <a:lnTo>
                        <a:pt x="25566" y="18562"/>
                      </a:lnTo>
                      <a:lnTo>
                        <a:pt x="25573" y="18554"/>
                      </a:lnTo>
                      <a:lnTo>
                        <a:pt x="25579" y="18546"/>
                      </a:lnTo>
                      <a:lnTo>
                        <a:pt x="25587" y="18539"/>
                      </a:lnTo>
                      <a:lnTo>
                        <a:pt x="25596" y="18533"/>
                      </a:lnTo>
                      <a:lnTo>
                        <a:pt x="25604" y="18527"/>
                      </a:lnTo>
                      <a:lnTo>
                        <a:pt x="25614" y="18522"/>
                      </a:lnTo>
                      <a:lnTo>
                        <a:pt x="25625" y="18517"/>
                      </a:lnTo>
                      <a:lnTo>
                        <a:pt x="25636" y="18514"/>
                      </a:lnTo>
                      <a:lnTo>
                        <a:pt x="25647" y="18512"/>
                      </a:lnTo>
                      <a:lnTo>
                        <a:pt x="25657" y="18510"/>
                      </a:lnTo>
                      <a:lnTo>
                        <a:pt x="25668" y="18509"/>
                      </a:lnTo>
                      <a:lnTo>
                        <a:pt x="25665" y="18496"/>
                      </a:lnTo>
                      <a:lnTo>
                        <a:pt x="25663" y="18484"/>
                      </a:lnTo>
                      <a:lnTo>
                        <a:pt x="25661" y="18472"/>
                      </a:lnTo>
                      <a:lnTo>
                        <a:pt x="25660" y="18461"/>
                      </a:lnTo>
                      <a:lnTo>
                        <a:pt x="25660" y="18440"/>
                      </a:lnTo>
                      <a:lnTo>
                        <a:pt x="25661" y="18420"/>
                      </a:lnTo>
                      <a:lnTo>
                        <a:pt x="25666" y="18379"/>
                      </a:lnTo>
                      <a:lnTo>
                        <a:pt x="25667" y="18356"/>
                      </a:lnTo>
                      <a:lnTo>
                        <a:pt x="25668" y="18332"/>
                      </a:lnTo>
                      <a:lnTo>
                        <a:pt x="25668" y="18325"/>
                      </a:lnTo>
                      <a:lnTo>
                        <a:pt x="25666" y="18320"/>
                      </a:lnTo>
                      <a:lnTo>
                        <a:pt x="25664" y="18316"/>
                      </a:lnTo>
                      <a:lnTo>
                        <a:pt x="25661" y="18311"/>
                      </a:lnTo>
                      <a:lnTo>
                        <a:pt x="25656" y="18309"/>
                      </a:lnTo>
                      <a:lnTo>
                        <a:pt x="25652" y="18306"/>
                      </a:lnTo>
                      <a:lnTo>
                        <a:pt x="25642" y="18303"/>
                      </a:lnTo>
                      <a:lnTo>
                        <a:pt x="25631" y="18300"/>
                      </a:lnTo>
                      <a:lnTo>
                        <a:pt x="25619" y="18299"/>
                      </a:lnTo>
                      <a:lnTo>
                        <a:pt x="25610" y="18297"/>
                      </a:lnTo>
                      <a:lnTo>
                        <a:pt x="25600" y="18294"/>
                      </a:lnTo>
                      <a:lnTo>
                        <a:pt x="25590" y="18289"/>
                      </a:lnTo>
                      <a:lnTo>
                        <a:pt x="25580" y="18281"/>
                      </a:lnTo>
                      <a:lnTo>
                        <a:pt x="25569" y="18272"/>
                      </a:lnTo>
                      <a:lnTo>
                        <a:pt x="25559" y="18261"/>
                      </a:lnTo>
                      <a:lnTo>
                        <a:pt x="25538" y="18241"/>
                      </a:lnTo>
                      <a:lnTo>
                        <a:pt x="25523" y="18222"/>
                      </a:lnTo>
                      <a:lnTo>
                        <a:pt x="25511" y="18206"/>
                      </a:lnTo>
                      <a:lnTo>
                        <a:pt x="25508" y="18202"/>
                      </a:lnTo>
                      <a:lnTo>
                        <a:pt x="25504" y="18198"/>
                      </a:lnTo>
                      <a:lnTo>
                        <a:pt x="25500" y="18196"/>
                      </a:lnTo>
                      <a:lnTo>
                        <a:pt x="25495" y="18193"/>
                      </a:lnTo>
                      <a:lnTo>
                        <a:pt x="25473" y="18187"/>
                      </a:lnTo>
                      <a:lnTo>
                        <a:pt x="25465" y="18183"/>
                      </a:lnTo>
                      <a:lnTo>
                        <a:pt x="25457" y="18178"/>
                      </a:lnTo>
                      <a:lnTo>
                        <a:pt x="25447" y="18171"/>
                      </a:lnTo>
                      <a:lnTo>
                        <a:pt x="25438" y="18163"/>
                      </a:lnTo>
                      <a:lnTo>
                        <a:pt x="25430" y="18154"/>
                      </a:lnTo>
                      <a:lnTo>
                        <a:pt x="25423" y="18145"/>
                      </a:lnTo>
                      <a:lnTo>
                        <a:pt x="25419" y="18137"/>
                      </a:lnTo>
                      <a:lnTo>
                        <a:pt x="25419" y="18132"/>
                      </a:lnTo>
                      <a:lnTo>
                        <a:pt x="25419" y="18129"/>
                      </a:lnTo>
                      <a:lnTo>
                        <a:pt x="25420" y="18119"/>
                      </a:lnTo>
                      <a:lnTo>
                        <a:pt x="25421" y="18109"/>
                      </a:lnTo>
                      <a:lnTo>
                        <a:pt x="25421" y="18102"/>
                      </a:lnTo>
                      <a:lnTo>
                        <a:pt x="25420" y="18095"/>
                      </a:lnTo>
                      <a:lnTo>
                        <a:pt x="25419" y="18089"/>
                      </a:lnTo>
                      <a:lnTo>
                        <a:pt x="25417" y="18085"/>
                      </a:lnTo>
                      <a:lnTo>
                        <a:pt x="25413" y="18080"/>
                      </a:lnTo>
                      <a:lnTo>
                        <a:pt x="25410" y="18077"/>
                      </a:lnTo>
                      <a:lnTo>
                        <a:pt x="25407" y="18075"/>
                      </a:lnTo>
                      <a:lnTo>
                        <a:pt x="25402" y="18073"/>
                      </a:lnTo>
                      <a:lnTo>
                        <a:pt x="25393" y="18070"/>
                      </a:lnTo>
                      <a:lnTo>
                        <a:pt x="25382" y="18069"/>
                      </a:lnTo>
                      <a:lnTo>
                        <a:pt x="25370" y="18069"/>
                      </a:lnTo>
                      <a:lnTo>
                        <a:pt x="25346" y="18069"/>
                      </a:lnTo>
                      <a:lnTo>
                        <a:pt x="25334" y="18068"/>
                      </a:lnTo>
                      <a:lnTo>
                        <a:pt x="25324" y="18065"/>
                      </a:lnTo>
                      <a:lnTo>
                        <a:pt x="25320" y="18063"/>
                      </a:lnTo>
                      <a:lnTo>
                        <a:pt x="25316" y="18060"/>
                      </a:lnTo>
                      <a:lnTo>
                        <a:pt x="25312" y="18056"/>
                      </a:lnTo>
                      <a:lnTo>
                        <a:pt x="25309" y="18052"/>
                      </a:lnTo>
                      <a:lnTo>
                        <a:pt x="25307" y="18047"/>
                      </a:lnTo>
                      <a:lnTo>
                        <a:pt x="25305" y="18041"/>
                      </a:lnTo>
                      <a:lnTo>
                        <a:pt x="25304" y="18034"/>
                      </a:lnTo>
                      <a:lnTo>
                        <a:pt x="25303" y="18025"/>
                      </a:lnTo>
                      <a:lnTo>
                        <a:pt x="25303" y="18017"/>
                      </a:lnTo>
                      <a:lnTo>
                        <a:pt x="25302" y="18010"/>
                      </a:lnTo>
                      <a:lnTo>
                        <a:pt x="25297" y="17996"/>
                      </a:lnTo>
                      <a:lnTo>
                        <a:pt x="25292" y="17984"/>
                      </a:lnTo>
                      <a:lnTo>
                        <a:pt x="25286" y="17972"/>
                      </a:lnTo>
                      <a:lnTo>
                        <a:pt x="25281" y="17960"/>
                      </a:lnTo>
                      <a:lnTo>
                        <a:pt x="25280" y="17954"/>
                      </a:lnTo>
                      <a:lnTo>
                        <a:pt x="25279" y="17948"/>
                      </a:lnTo>
                      <a:lnTo>
                        <a:pt x="25278" y="17941"/>
                      </a:lnTo>
                      <a:lnTo>
                        <a:pt x="25279" y="17934"/>
                      </a:lnTo>
                      <a:lnTo>
                        <a:pt x="25281" y="17926"/>
                      </a:lnTo>
                      <a:lnTo>
                        <a:pt x="25283" y="17917"/>
                      </a:lnTo>
                      <a:lnTo>
                        <a:pt x="25290" y="17901"/>
                      </a:lnTo>
                      <a:lnTo>
                        <a:pt x="25292" y="17886"/>
                      </a:lnTo>
                      <a:lnTo>
                        <a:pt x="25293" y="17873"/>
                      </a:lnTo>
                      <a:lnTo>
                        <a:pt x="25291" y="17861"/>
                      </a:lnTo>
                      <a:lnTo>
                        <a:pt x="25287" y="17849"/>
                      </a:lnTo>
                      <a:lnTo>
                        <a:pt x="25283" y="17836"/>
                      </a:lnTo>
                      <a:lnTo>
                        <a:pt x="25271" y="17808"/>
                      </a:lnTo>
                      <a:lnTo>
                        <a:pt x="25261" y="17783"/>
                      </a:lnTo>
                      <a:lnTo>
                        <a:pt x="25258" y="17769"/>
                      </a:lnTo>
                      <a:lnTo>
                        <a:pt x="25255" y="17756"/>
                      </a:lnTo>
                      <a:lnTo>
                        <a:pt x="25254" y="17742"/>
                      </a:lnTo>
                      <a:lnTo>
                        <a:pt x="25254" y="17735"/>
                      </a:lnTo>
                      <a:lnTo>
                        <a:pt x="25255" y="17729"/>
                      </a:lnTo>
                      <a:lnTo>
                        <a:pt x="25256" y="17723"/>
                      </a:lnTo>
                      <a:lnTo>
                        <a:pt x="25259" y="17717"/>
                      </a:lnTo>
                      <a:lnTo>
                        <a:pt x="25262" y="17711"/>
                      </a:lnTo>
                      <a:lnTo>
                        <a:pt x="25267" y="17706"/>
                      </a:lnTo>
                      <a:lnTo>
                        <a:pt x="25272" y="17700"/>
                      </a:lnTo>
                      <a:lnTo>
                        <a:pt x="25282" y="17692"/>
                      </a:lnTo>
                      <a:lnTo>
                        <a:pt x="25293" y="17683"/>
                      </a:lnTo>
                      <a:lnTo>
                        <a:pt x="25303" y="17673"/>
                      </a:lnTo>
                      <a:lnTo>
                        <a:pt x="25310" y="17664"/>
                      </a:lnTo>
                      <a:lnTo>
                        <a:pt x="25313" y="17658"/>
                      </a:lnTo>
                      <a:lnTo>
                        <a:pt x="25313" y="17655"/>
                      </a:lnTo>
                      <a:lnTo>
                        <a:pt x="25313" y="17650"/>
                      </a:lnTo>
                      <a:lnTo>
                        <a:pt x="25311" y="17647"/>
                      </a:lnTo>
                      <a:lnTo>
                        <a:pt x="25307" y="17645"/>
                      </a:lnTo>
                      <a:lnTo>
                        <a:pt x="25299" y="17643"/>
                      </a:lnTo>
                      <a:lnTo>
                        <a:pt x="25253" y="17633"/>
                      </a:lnTo>
                      <a:lnTo>
                        <a:pt x="25206" y="17622"/>
                      </a:lnTo>
                      <a:lnTo>
                        <a:pt x="25182" y="17616"/>
                      </a:lnTo>
                      <a:lnTo>
                        <a:pt x="25159" y="17608"/>
                      </a:lnTo>
                      <a:lnTo>
                        <a:pt x="25137" y="17601"/>
                      </a:lnTo>
                      <a:lnTo>
                        <a:pt x="25114" y="17592"/>
                      </a:lnTo>
                      <a:lnTo>
                        <a:pt x="25105" y="17588"/>
                      </a:lnTo>
                      <a:lnTo>
                        <a:pt x="25099" y="17584"/>
                      </a:lnTo>
                      <a:lnTo>
                        <a:pt x="25095" y="17580"/>
                      </a:lnTo>
                      <a:lnTo>
                        <a:pt x="25093" y="17577"/>
                      </a:lnTo>
                      <a:lnTo>
                        <a:pt x="25092" y="17572"/>
                      </a:lnTo>
                      <a:lnTo>
                        <a:pt x="25092" y="17567"/>
                      </a:lnTo>
                      <a:lnTo>
                        <a:pt x="25092" y="17552"/>
                      </a:lnTo>
                      <a:lnTo>
                        <a:pt x="25092" y="17545"/>
                      </a:lnTo>
                      <a:lnTo>
                        <a:pt x="25091" y="17540"/>
                      </a:lnTo>
                      <a:lnTo>
                        <a:pt x="25089" y="17534"/>
                      </a:lnTo>
                      <a:lnTo>
                        <a:pt x="25086" y="17530"/>
                      </a:lnTo>
                      <a:lnTo>
                        <a:pt x="25082" y="17526"/>
                      </a:lnTo>
                      <a:lnTo>
                        <a:pt x="25079" y="17522"/>
                      </a:lnTo>
                      <a:lnTo>
                        <a:pt x="25070" y="17516"/>
                      </a:lnTo>
                      <a:lnTo>
                        <a:pt x="25060" y="17512"/>
                      </a:lnTo>
                      <a:lnTo>
                        <a:pt x="25049" y="17507"/>
                      </a:lnTo>
                      <a:lnTo>
                        <a:pt x="25028" y="17500"/>
                      </a:lnTo>
                      <a:lnTo>
                        <a:pt x="25001" y="17489"/>
                      </a:lnTo>
                      <a:lnTo>
                        <a:pt x="24987" y="17482"/>
                      </a:lnTo>
                      <a:lnTo>
                        <a:pt x="24973" y="17476"/>
                      </a:lnTo>
                      <a:lnTo>
                        <a:pt x="24960" y="17467"/>
                      </a:lnTo>
                      <a:lnTo>
                        <a:pt x="24948" y="17458"/>
                      </a:lnTo>
                      <a:lnTo>
                        <a:pt x="24937" y="17448"/>
                      </a:lnTo>
                      <a:lnTo>
                        <a:pt x="24933" y="17442"/>
                      </a:lnTo>
                      <a:lnTo>
                        <a:pt x="24928" y="17437"/>
                      </a:lnTo>
                      <a:lnTo>
                        <a:pt x="24916" y="17414"/>
                      </a:lnTo>
                      <a:lnTo>
                        <a:pt x="24909" y="17401"/>
                      </a:lnTo>
                      <a:lnTo>
                        <a:pt x="24902" y="17386"/>
                      </a:lnTo>
                      <a:lnTo>
                        <a:pt x="24898" y="17372"/>
                      </a:lnTo>
                      <a:lnTo>
                        <a:pt x="24895" y="17358"/>
                      </a:lnTo>
                      <a:lnTo>
                        <a:pt x="24895" y="17351"/>
                      </a:lnTo>
                      <a:lnTo>
                        <a:pt x="24895" y="17344"/>
                      </a:lnTo>
                      <a:lnTo>
                        <a:pt x="24896" y="17339"/>
                      </a:lnTo>
                      <a:lnTo>
                        <a:pt x="24899" y="17334"/>
                      </a:lnTo>
                      <a:lnTo>
                        <a:pt x="24901" y="17329"/>
                      </a:lnTo>
                      <a:lnTo>
                        <a:pt x="24902" y="17325"/>
                      </a:lnTo>
                      <a:lnTo>
                        <a:pt x="24902" y="17321"/>
                      </a:lnTo>
                      <a:lnTo>
                        <a:pt x="24901" y="17315"/>
                      </a:lnTo>
                      <a:lnTo>
                        <a:pt x="24898" y="17305"/>
                      </a:lnTo>
                      <a:lnTo>
                        <a:pt x="24891" y="17296"/>
                      </a:lnTo>
                      <a:lnTo>
                        <a:pt x="24877" y="17276"/>
                      </a:lnTo>
                      <a:lnTo>
                        <a:pt x="24871" y="17267"/>
                      </a:lnTo>
                      <a:lnTo>
                        <a:pt x="24866" y="17259"/>
                      </a:lnTo>
                      <a:lnTo>
                        <a:pt x="24865" y="17251"/>
                      </a:lnTo>
                      <a:lnTo>
                        <a:pt x="24865" y="17244"/>
                      </a:lnTo>
                      <a:lnTo>
                        <a:pt x="24868" y="17235"/>
                      </a:lnTo>
                      <a:lnTo>
                        <a:pt x="24870" y="17227"/>
                      </a:lnTo>
                      <a:lnTo>
                        <a:pt x="24874" y="17220"/>
                      </a:lnTo>
                      <a:lnTo>
                        <a:pt x="24879" y="17212"/>
                      </a:lnTo>
                      <a:lnTo>
                        <a:pt x="24890" y="17197"/>
                      </a:lnTo>
                      <a:lnTo>
                        <a:pt x="24901" y="17183"/>
                      </a:lnTo>
                      <a:lnTo>
                        <a:pt x="24906" y="17176"/>
                      </a:lnTo>
                      <a:lnTo>
                        <a:pt x="24909" y="17170"/>
                      </a:lnTo>
                      <a:lnTo>
                        <a:pt x="24911" y="17163"/>
                      </a:lnTo>
                      <a:lnTo>
                        <a:pt x="24913" y="17157"/>
                      </a:lnTo>
                      <a:lnTo>
                        <a:pt x="24912" y="17151"/>
                      </a:lnTo>
                      <a:lnTo>
                        <a:pt x="24910" y="17146"/>
                      </a:lnTo>
                      <a:lnTo>
                        <a:pt x="24904" y="17138"/>
                      </a:lnTo>
                      <a:lnTo>
                        <a:pt x="24900" y="17129"/>
                      </a:lnTo>
                      <a:lnTo>
                        <a:pt x="24896" y="17119"/>
                      </a:lnTo>
                      <a:lnTo>
                        <a:pt x="24891" y="17108"/>
                      </a:lnTo>
                      <a:lnTo>
                        <a:pt x="24887" y="17096"/>
                      </a:lnTo>
                      <a:lnTo>
                        <a:pt x="24884" y="17084"/>
                      </a:lnTo>
                      <a:lnTo>
                        <a:pt x="24882" y="17073"/>
                      </a:lnTo>
                      <a:lnTo>
                        <a:pt x="24881" y="17061"/>
                      </a:lnTo>
                      <a:lnTo>
                        <a:pt x="24881" y="17049"/>
                      </a:lnTo>
                      <a:lnTo>
                        <a:pt x="24883" y="17038"/>
                      </a:lnTo>
                      <a:lnTo>
                        <a:pt x="24885" y="17029"/>
                      </a:lnTo>
                      <a:lnTo>
                        <a:pt x="24889" y="17020"/>
                      </a:lnTo>
                      <a:lnTo>
                        <a:pt x="24896" y="17011"/>
                      </a:lnTo>
                      <a:lnTo>
                        <a:pt x="24904" y="17006"/>
                      </a:lnTo>
                      <a:lnTo>
                        <a:pt x="24914" y="17001"/>
                      </a:lnTo>
                      <a:lnTo>
                        <a:pt x="24927" y="16998"/>
                      </a:lnTo>
                      <a:lnTo>
                        <a:pt x="24950" y="16995"/>
                      </a:lnTo>
                      <a:lnTo>
                        <a:pt x="24975" y="16992"/>
                      </a:lnTo>
                      <a:lnTo>
                        <a:pt x="24987" y="16989"/>
                      </a:lnTo>
                      <a:lnTo>
                        <a:pt x="24999" y="16985"/>
                      </a:lnTo>
                      <a:lnTo>
                        <a:pt x="25010" y="16981"/>
                      </a:lnTo>
                      <a:lnTo>
                        <a:pt x="25021" y="16976"/>
                      </a:lnTo>
                      <a:lnTo>
                        <a:pt x="25027" y="16972"/>
                      </a:lnTo>
                      <a:lnTo>
                        <a:pt x="25035" y="16970"/>
                      </a:lnTo>
                      <a:lnTo>
                        <a:pt x="25042" y="16969"/>
                      </a:lnTo>
                      <a:lnTo>
                        <a:pt x="25051" y="16969"/>
                      </a:lnTo>
                      <a:lnTo>
                        <a:pt x="25058" y="16970"/>
                      </a:lnTo>
                      <a:lnTo>
                        <a:pt x="25067" y="16971"/>
                      </a:lnTo>
                      <a:lnTo>
                        <a:pt x="25085" y="16976"/>
                      </a:lnTo>
                      <a:lnTo>
                        <a:pt x="25102" y="16981"/>
                      </a:lnTo>
                      <a:lnTo>
                        <a:pt x="25118" y="16985"/>
                      </a:lnTo>
                      <a:lnTo>
                        <a:pt x="25127" y="16987"/>
                      </a:lnTo>
                      <a:lnTo>
                        <a:pt x="25134" y="16989"/>
                      </a:lnTo>
                      <a:lnTo>
                        <a:pt x="25143" y="16989"/>
                      </a:lnTo>
                      <a:lnTo>
                        <a:pt x="25151" y="16987"/>
                      </a:lnTo>
                      <a:lnTo>
                        <a:pt x="25164" y="16984"/>
                      </a:lnTo>
                      <a:lnTo>
                        <a:pt x="25175" y="16980"/>
                      </a:lnTo>
                      <a:lnTo>
                        <a:pt x="25184" y="16973"/>
                      </a:lnTo>
                      <a:lnTo>
                        <a:pt x="25191" y="16966"/>
                      </a:lnTo>
                      <a:lnTo>
                        <a:pt x="25197" y="16958"/>
                      </a:lnTo>
                      <a:lnTo>
                        <a:pt x="25203" y="16948"/>
                      </a:lnTo>
                      <a:lnTo>
                        <a:pt x="25209" y="16940"/>
                      </a:lnTo>
                      <a:lnTo>
                        <a:pt x="25217" y="16929"/>
                      </a:lnTo>
                      <a:lnTo>
                        <a:pt x="25222" y="16925"/>
                      </a:lnTo>
                      <a:lnTo>
                        <a:pt x="25228" y="16921"/>
                      </a:lnTo>
                      <a:lnTo>
                        <a:pt x="25233" y="16918"/>
                      </a:lnTo>
                      <a:lnTo>
                        <a:pt x="25241" y="16915"/>
                      </a:lnTo>
                      <a:lnTo>
                        <a:pt x="25256" y="16910"/>
                      </a:lnTo>
                      <a:lnTo>
                        <a:pt x="25271" y="16907"/>
                      </a:lnTo>
                      <a:lnTo>
                        <a:pt x="25286" y="16903"/>
                      </a:lnTo>
                      <a:lnTo>
                        <a:pt x="25293" y="16901"/>
                      </a:lnTo>
                      <a:lnTo>
                        <a:pt x="25299" y="16897"/>
                      </a:lnTo>
                      <a:lnTo>
                        <a:pt x="25305" y="16894"/>
                      </a:lnTo>
                      <a:lnTo>
                        <a:pt x="25309" y="16890"/>
                      </a:lnTo>
                      <a:lnTo>
                        <a:pt x="25313" y="16884"/>
                      </a:lnTo>
                      <a:lnTo>
                        <a:pt x="25316" y="16878"/>
                      </a:lnTo>
                      <a:lnTo>
                        <a:pt x="25317" y="16872"/>
                      </a:lnTo>
                      <a:lnTo>
                        <a:pt x="25317" y="16866"/>
                      </a:lnTo>
                      <a:lnTo>
                        <a:pt x="25317" y="16859"/>
                      </a:lnTo>
                      <a:lnTo>
                        <a:pt x="25315" y="16854"/>
                      </a:lnTo>
                      <a:lnTo>
                        <a:pt x="25311" y="16842"/>
                      </a:lnTo>
                      <a:lnTo>
                        <a:pt x="25307" y="16831"/>
                      </a:lnTo>
                      <a:lnTo>
                        <a:pt x="25305" y="16820"/>
                      </a:lnTo>
                      <a:lnTo>
                        <a:pt x="25305" y="16815"/>
                      </a:lnTo>
                      <a:lnTo>
                        <a:pt x="25306" y="16810"/>
                      </a:lnTo>
                      <a:lnTo>
                        <a:pt x="25308" y="16805"/>
                      </a:lnTo>
                      <a:lnTo>
                        <a:pt x="25311" y="16800"/>
                      </a:lnTo>
                      <a:lnTo>
                        <a:pt x="25317" y="16795"/>
                      </a:lnTo>
                      <a:lnTo>
                        <a:pt x="25324" y="16790"/>
                      </a:lnTo>
                      <a:lnTo>
                        <a:pt x="25332" y="16787"/>
                      </a:lnTo>
                      <a:lnTo>
                        <a:pt x="25341" y="16785"/>
                      </a:lnTo>
                      <a:lnTo>
                        <a:pt x="25362" y="16779"/>
                      </a:lnTo>
                      <a:lnTo>
                        <a:pt x="25373" y="16776"/>
                      </a:lnTo>
                      <a:lnTo>
                        <a:pt x="25383" y="16773"/>
                      </a:lnTo>
                      <a:lnTo>
                        <a:pt x="25392" y="16768"/>
                      </a:lnTo>
                      <a:lnTo>
                        <a:pt x="25395" y="16766"/>
                      </a:lnTo>
                      <a:lnTo>
                        <a:pt x="25397" y="16764"/>
                      </a:lnTo>
                      <a:lnTo>
                        <a:pt x="25401" y="16759"/>
                      </a:lnTo>
                      <a:lnTo>
                        <a:pt x="25405" y="16752"/>
                      </a:lnTo>
                      <a:lnTo>
                        <a:pt x="25407" y="16746"/>
                      </a:lnTo>
                      <a:lnTo>
                        <a:pt x="25408" y="16738"/>
                      </a:lnTo>
                      <a:lnTo>
                        <a:pt x="25409" y="16730"/>
                      </a:lnTo>
                      <a:lnTo>
                        <a:pt x="25409" y="16723"/>
                      </a:lnTo>
                      <a:lnTo>
                        <a:pt x="25408" y="16708"/>
                      </a:lnTo>
                      <a:lnTo>
                        <a:pt x="25404" y="16692"/>
                      </a:lnTo>
                      <a:lnTo>
                        <a:pt x="25399" y="16678"/>
                      </a:lnTo>
                      <a:lnTo>
                        <a:pt x="25393" y="16665"/>
                      </a:lnTo>
                      <a:lnTo>
                        <a:pt x="25386" y="16654"/>
                      </a:lnTo>
                      <a:lnTo>
                        <a:pt x="25369" y="16632"/>
                      </a:lnTo>
                      <a:lnTo>
                        <a:pt x="25360" y="16621"/>
                      </a:lnTo>
                      <a:lnTo>
                        <a:pt x="25350" y="16611"/>
                      </a:lnTo>
                      <a:lnTo>
                        <a:pt x="25345" y="16604"/>
                      </a:lnTo>
                      <a:lnTo>
                        <a:pt x="25344" y="16601"/>
                      </a:lnTo>
                      <a:lnTo>
                        <a:pt x="25344" y="16598"/>
                      </a:lnTo>
                      <a:lnTo>
                        <a:pt x="25347" y="16596"/>
                      </a:lnTo>
                      <a:lnTo>
                        <a:pt x="25355" y="16593"/>
                      </a:lnTo>
                      <a:lnTo>
                        <a:pt x="25359" y="16590"/>
                      </a:lnTo>
                      <a:lnTo>
                        <a:pt x="25362" y="16587"/>
                      </a:lnTo>
                      <a:lnTo>
                        <a:pt x="25370" y="16574"/>
                      </a:lnTo>
                      <a:lnTo>
                        <a:pt x="25373" y="16563"/>
                      </a:lnTo>
                      <a:lnTo>
                        <a:pt x="25374" y="16559"/>
                      </a:lnTo>
                      <a:lnTo>
                        <a:pt x="25374" y="16556"/>
                      </a:lnTo>
                      <a:lnTo>
                        <a:pt x="25374" y="16551"/>
                      </a:lnTo>
                      <a:lnTo>
                        <a:pt x="25373" y="16548"/>
                      </a:lnTo>
                      <a:lnTo>
                        <a:pt x="25369" y="16544"/>
                      </a:lnTo>
                      <a:lnTo>
                        <a:pt x="25363" y="16539"/>
                      </a:lnTo>
                      <a:lnTo>
                        <a:pt x="25356" y="16536"/>
                      </a:lnTo>
                      <a:lnTo>
                        <a:pt x="25348" y="16535"/>
                      </a:lnTo>
                      <a:lnTo>
                        <a:pt x="25330" y="16533"/>
                      </a:lnTo>
                      <a:lnTo>
                        <a:pt x="25311" y="16531"/>
                      </a:lnTo>
                      <a:lnTo>
                        <a:pt x="25303" y="16530"/>
                      </a:lnTo>
                      <a:lnTo>
                        <a:pt x="25296" y="16527"/>
                      </a:lnTo>
                      <a:lnTo>
                        <a:pt x="25291" y="16525"/>
                      </a:lnTo>
                      <a:lnTo>
                        <a:pt x="25287" y="16521"/>
                      </a:lnTo>
                      <a:lnTo>
                        <a:pt x="25286" y="16520"/>
                      </a:lnTo>
                      <a:lnTo>
                        <a:pt x="25286" y="16518"/>
                      </a:lnTo>
                      <a:lnTo>
                        <a:pt x="25288" y="16514"/>
                      </a:lnTo>
                      <a:lnTo>
                        <a:pt x="25293" y="16512"/>
                      </a:lnTo>
                      <a:lnTo>
                        <a:pt x="25297" y="16509"/>
                      </a:lnTo>
                      <a:lnTo>
                        <a:pt x="25302" y="16506"/>
                      </a:lnTo>
                      <a:lnTo>
                        <a:pt x="25305" y="16504"/>
                      </a:lnTo>
                      <a:lnTo>
                        <a:pt x="25306" y="16501"/>
                      </a:lnTo>
                      <a:lnTo>
                        <a:pt x="25306" y="16499"/>
                      </a:lnTo>
                      <a:lnTo>
                        <a:pt x="25306" y="16497"/>
                      </a:lnTo>
                      <a:lnTo>
                        <a:pt x="25304" y="16495"/>
                      </a:lnTo>
                      <a:lnTo>
                        <a:pt x="25287" y="16474"/>
                      </a:lnTo>
                      <a:lnTo>
                        <a:pt x="25269" y="16455"/>
                      </a:lnTo>
                      <a:lnTo>
                        <a:pt x="25259" y="16444"/>
                      </a:lnTo>
                      <a:lnTo>
                        <a:pt x="25251" y="16433"/>
                      </a:lnTo>
                      <a:lnTo>
                        <a:pt x="25232" y="16410"/>
                      </a:lnTo>
                      <a:lnTo>
                        <a:pt x="25226" y="16403"/>
                      </a:lnTo>
                      <a:lnTo>
                        <a:pt x="25219" y="16396"/>
                      </a:lnTo>
                      <a:lnTo>
                        <a:pt x="25204" y="16384"/>
                      </a:lnTo>
                      <a:lnTo>
                        <a:pt x="25190" y="16371"/>
                      </a:lnTo>
                      <a:lnTo>
                        <a:pt x="25183" y="16365"/>
                      </a:lnTo>
                      <a:lnTo>
                        <a:pt x="25177" y="16357"/>
                      </a:lnTo>
                      <a:lnTo>
                        <a:pt x="25169" y="16346"/>
                      </a:lnTo>
                      <a:lnTo>
                        <a:pt x="25164" y="16335"/>
                      </a:lnTo>
                      <a:lnTo>
                        <a:pt x="25160" y="16327"/>
                      </a:lnTo>
                      <a:lnTo>
                        <a:pt x="25157" y="16321"/>
                      </a:lnTo>
                      <a:lnTo>
                        <a:pt x="25156" y="16319"/>
                      </a:lnTo>
                      <a:lnTo>
                        <a:pt x="25154" y="16318"/>
                      </a:lnTo>
                      <a:lnTo>
                        <a:pt x="25151" y="16319"/>
                      </a:lnTo>
                      <a:lnTo>
                        <a:pt x="25147" y="16320"/>
                      </a:lnTo>
                      <a:lnTo>
                        <a:pt x="25139" y="16327"/>
                      </a:lnTo>
                      <a:lnTo>
                        <a:pt x="25126" y="16340"/>
                      </a:lnTo>
                      <a:lnTo>
                        <a:pt x="25119" y="16348"/>
                      </a:lnTo>
                      <a:lnTo>
                        <a:pt x="25111" y="16358"/>
                      </a:lnTo>
                      <a:lnTo>
                        <a:pt x="25102" y="16369"/>
                      </a:lnTo>
                      <a:lnTo>
                        <a:pt x="25093" y="16378"/>
                      </a:lnTo>
                      <a:lnTo>
                        <a:pt x="25088" y="16381"/>
                      </a:lnTo>
                      <a:lnTo>
                        <a:pt x="25083" y="16383"/>
                      </a:lnTo>
                      <a:lnTo>
                        <a:pt x="25079" y="16383"/>
                      </a:lnTo>
                      <a:lnTo>
                        <a:pt x="25074" y="16383"/>
                      </a:lnTo>
                      <a:lnTo>
                        <a:pt x="25069" y="16380"/>
                      </a:lnTo>
                      <a:lnTo>
                        <a:pt x="25064" y="16375"/>
                      </a:lnTo>
                      <a:lnTo>
                        <a:pt x="25060" y="16369"/>
                      </a:lnTo>
                      <a:lnTo>
                        <a:pt x="25054" y="16359"/>
                      </a:lnTo>
                      <a:lnTo>
                        <a:pt x="25053" y="16355"/>
                      </a:lnTo>
                      <a:lnTo>
                        <a:pt x="25051" y="16348"/>
                      </a:lnTo>
                      <a:lnTo>
                        <a:pt x="25050" y="16335"/>
                      </a:lnTo>
                      <a:lnTo>
                        <a:pt x="25050" y="16320"/>
                      </a:lnTo>
                      <a:lnTo>
                        <a:pt x="25051" y="16304"/>
                      </a:lnTo>
                      <a:lnTo>
                        <a:pt x="25053" y="16271"/>
                      </a:lnTo>
                      <a:lnTo>
                        <a:pt x="25054" y="16256"/>
                      </a:lnTo>
                      <a:lnTo>
                        <a:pt x="25054" y="16244"/>
                      </a:lnTo>
                      <a:lnTo>
                        <a:pt x="25054" y="16240"/>
                      </a:lnTo>
                      <a:lnTo>
                        <a:pt x="25055" y="16234"/>
                      </a:lnTo>
                      <a:lnTo>
                        <a:pt x="25061" y="16225"/>
                      </a:lnTo>
                      <a:lnTo>
                        <a:pt x="25073" y="16203"/>
                      </a:lnTo>
                      <a:lnTo>
                        <a:pt x="25077" y="16193"/>
                      </a:lnTo>
                      <a:lnTo>
                        <a:pt x="25079" y="16188"/>
                      </a:lnTo>
                      <a:lnTo>
                        <a:pt x="25080" y="16182"/>
                      </a:lnTo>
                      <a:lnTo>
                        <a:pt x="25079" y="16178"/>
                      </a:lnTo>
                      <a:lnTo>
                        <a:pt x="25078" y="16174"/>
                      </a:lnTo>
                      <a:lnTo>
                        <a:pt x="25076" y="16169"/>
                      </a:lnTo>
                      <a:lnTo>
                        <a:pt x="25072" y="16165"/>
                      </a:lnTo>
                      <a:lnTo>
                        <a:pt x="25067" y="16162"/>
                      </a:lnTo>
                      <a:lnTo>
                        <a:pt x="25064" y="16157"/>
                      </a:lnTo>
                      <a:lnTo>
                        <a:pt x="25058" y="16148"/>
                      </a:lnTo>
                      <a:lnTo>
                        <a:pt x="25054" y="16138"/>
                      </a:lnTo>
                      <a:lnTo>
                        <a:pt x="25050" y="16129"/>
                      </a:lnTo>
                      <a:lnTo>
                        <a:pt x="25048" y="16125"/>
                      </a:lnTo>
                      <a:lnTo>
                        <a:pt x="25044" y="16122"/>
                      </a:lnTo>
                      <a:lnTo>
                        <a:pt x="25041" y="16118"/>
                      </a:lnTo>
                      <a:lnTo>
                        <a:pt x="25037" y="16116"/>
                      </a:lnTo>
                      <a:lnTo>
                        <a:pt x="25031" y="16114"/>
                      </a:lnTo>
                      <a:lnTo>
                        <a:pt x="25025" y="16114"/>
                      </a:lnTo>
                      <a:lnTo>
                        <a:pt x="25017" y="16114"/>
                      </a:lnTo>
                      <a:lnTo>
                        <a:pt x="25009" y="16115"/>
                      </a:lnTo>
                      <a:lnTo>
                        <a:pt x="25003" y="16116"/>
                      </a:lnTo>
                      <a:lnTo>
                        <a:pt x="24998" y="16116"/>
                      </a:lnTo>
                      <a:lnTo>
                        <a:pt x="24985" y="16115"/>
                      </a:lnTo>
                      <a:lnTo>
                        <a:pt x="24971" y="16112"/>
                      </a:lnTo>
                      <a:lnTo>
                        <a:pt x="24955" y="16107"/>
                      </a:lnTo>
                      <a:lnTo>
                        <a:pt x="24926" y="16099"/>
                      </a:lnTo>
                      <a:lnTo>
                        <a:pt x="24913" y="16094"/>
                      </a:lnTo>
                      <a:lnTo>
                        <a:pt x="24902" y="16092"/>
                      </a:lnTo>
                      <a:lnTo>
                        <a:pt x="24897" y="16090"/>
                      </a:lnTo>
                      <a:lnTo>
                        <a:pt x="24893" y="16088"/>
                      </a:lnTo>
                      <a:lnTo>
                        <a:pt x="24888" y="16085"/>
                      </a:lnTo>
                      <a:lnTo>
                        <a:pt x="24885" y="16081"/>
                      </a:lnTo>
                      <a:lnTo>
                        <a:pt x="24882" y="16077"/>
                      </a:lnTo>
                      <a:lnTo>
                        <a:pt x="24879" y="16073"/>
                      </a:lnTo>
                      <a:lnTo>
                        <a:pt x="24877" y="16063"/>
                      </a:lnTo>
                      <a:lnTo>
                        <a:pt x="24876" y="16052"/>
                      </a:lnTo>
                      <a:lnTo>
                        <a:pt x="24876" y="16040"/>
                      </a:lnTo>
                      <a:lnTo>
                        <a:pt x="24876" y="16020"/>
                      </a:lnTo>
                      <a:lnTo>
                        <a:pt x="24877" y="16008"/>
                      </a:lnTo>
                      <a:lnTo>
                        <a:pt x="24879" y="15996"/>
                      </a:lnTo>
                      <a:lnTo>
                        <a:pt x="24885" y="15974"/>
                      </a:lnTo>
                      <a:lnTo>
                        <a:pt x="24891" y="15952"/>
                      </a:lnTo>
                      <a:lnTo>
                        <a:pt x="24897" y="15929"/>
                      </a:lnTo>
                      <a:lnTo>
                        <a:pt x="24898" y="15919"/>
                      </a:lnTo>
                      <a:lnTo>
                        <a:pt x="24898" y="15908"/>
                      </a:lnTo>
                      <a:lnTo>
                        <a:pt x="24896" y="15898"/>
                      </a:lnTo>
                      <a:lnTo>
                        <a:pt x="24894" y="15887"/>
                      </a:lnTo>
                      <a:lnTo>
                        <a:pt x="24890" y="15877"/>
                      </a:lnTo>
                      <a:lnTo>
                        <a:pt x="24889" y="15868"/>
                      </a:lnTo>
                      <a:lnTo>
                        <a:pt x="24890" y="15857"/>
                      </a:lnTo>
                      <a:lnTo>
                        <a:pt x="24891" y="15851"/>
                      </a:lnTo>
                      <a:lnTo>
                        <a:pt x="24894" y="15846"/>
                      </a:lnTo>
                      <a:lnTo>
                        <a:pt x="24901" y="15827"/>
                      </a:lnTo>
                      <a:lnTo>
                        <a:pt x="24907" y="15817"/>
                      </a:lnTo>
                      <a:lnTo>
                        <a:pt x="24913" y="15806"/>
                      </a:lnTo>
                      <a:lnTo>
                        <a:pt x="24920" y="15795"/>
                      </a:lnTo>
                      <a:lnTo>
                        <a:pt x="24927" y="15785"/>
                      </a:lnTo>
                      <a:lnTo>
                        <a:pt x="24935" y="15779"/>
                      </a:lnTo>
                      <a:lnTo>
                        <a:pt x="24938" y="15776"/>
                      </a:lnTo>
                      <a:lnTo>
                        <a:pt x="24942" y="15775"/>
                      </a:lnTo>
                      <a:lnTo>
                        <a:pt x="24952" y="15772"/>
                      </a:lnTo>
                      <a:lnTo>
                        <a:pt x="24963" y="15768"/>
                      </a:lnTo>
                      <a:lnTo>
                        <a:pt x="24974" y="15761"/>
                      </a:lnTo>
                      <a:lnTo>
                        <a:pt x="24983" y="15753"/>
                      </a:lnTo>
                      <a:lnTo>
                        <a:pt x="24991" y="15744"/>
                      </a:lnTo>
                      <a:lnTo>
                        <a:pt x="24998" y="15734"/>
                      </a:lnTo>
                      <a:lnTo>
                        <a:pt x="25000" y="15729"/>
                      </a:lnTo>
                      <a:lnTo>
                        <a:pt x="25001" y="15724"/>
                      </a:lnTo>
                      <a:lnTo>
                        <a:pt x="25002" y="15719"/>
                      </a:lnTo>
                      <a:lnTo>
                        <a:pt x="25002" y="15714"/>
                      </a:lnTo>
                      <a:lnTo>
                        <a:pt x="25002" y="15706"/>
                      </a:lnTo>
                      <a:lnTo>
                        <a:pt x="25003" y="15695"/>
                      </a:lnTo>
                      <a:lnTo>
                        <a:pt x="25006" y="15669"/>
                      </a:lnTo>
                      <a:lnTo>
                        <a:pt x="25011" y="15644"/>
                      </a:lnTo>
                      <a:lnTo>
                        <a:pt x="25012" y="15638"/>
                      </a:lnTo>
                      <a:lnTo>
                        <a:pt x="25014" y="15634"/>
                      </a:lnTo>
                      <a:lnTo>
                        <a:pt x="25008" y="15632"/>
                      </a:lnTo>
                      <a:lnTo>
                        <a:pt x="24998" y="15628"/>
                      </a:lnTo>
                      <a:lnTo>
                        <a:pt x="24986" y="15622"/>
                      </a:lnTo>
                      <a:lnTo>
                        <a:pt x="24974" y="15617"/>
                      </a:lnTo>
                      <a:lnTo>
                        <a:pt x="24963" y="15610"/>
                      </a:lnTo>
                      <a:lnTo>
                        <a:pt x="24959" y="15607"/>
                      </a:lnTo>
                      <a:lnTo>
                        <a:pt x="24955" y="15604"/>
                      </a:lnTo>
                      <a:lnTo>
                        <a:pt x="24954" y="15601"/>
                      </a:lnTo>
                      <a:lnTo>
                        <a:pt x="24953" y="15596"/>
                      </a:lnTo>
                      <a:lnTo>
                        <a:pt x="24955" y="15593"/>
                      </a:lnTo>
                      <a:lnTo>
                        <a:pt x="24959" y="15590"/>
                      </a:lnTo>
                      <a:lnTo>
                        <a:pt x="24960" y="15588"/>
                      </a:lnTo>
                      <a:lnTo>
                        <a:pt x="24961" y="15586"/>
                      </a:lnTo>
                      <a:lnTo>
                        <a:pt x="24960" y="15580"/>
                      </a:lnTo>
                      <a:lnTo>
                        <a:pt x="24955" y="15574"/>
                      </a:lnTo>
                      <a:lnTo>
                        <a:pt x="24950" y="15565"/>
                      </a:lnTo>
                      <a:lnTo>
                        <a:pt x="24934" y="15545"/>
                      </a:lnTo>
                      <a:lnTo>
                        <a:pt x="24913" y="15524"/>
                      </a:lnTo>
                      <a:lnTo>
                        <a:pt x="24891" y="15502"/>
                      </a:lnTo>
                      <a:lnTo>
                        <a:pt x="24871" y="15482"/>
                      </a:lnTo>
                      <a:lnTo>
                        <a:pt x="24856" y="15468"/>
                      </a:lnTo>
                      <a:lnTo>
                        <a:pt x="24847" y="15459"/>
                      </a:lnTo>
                      <a:lnTo>
                        <a:pt x="24840" y="15452"/>
                      </a:lnTo>
                      <a:lnTo>
                        <a:pt x="24834" y="15446"/>
                      </a:lnTo>
                      <a:lnTo>
                        <a:pt x="24828" y="15440"/>
                      </a:lnTo>
                      <a:lnTo>
                        <a:pt x="24824" y="15435"/>
                      </a:lnTo>
                      <a:lnTo>
                        <a:pt x="24823" y="15430"/>
                      </a:lnTo>
                      <a:lnTo>
                        <a:pt x="24823" y="15428"/>
                      </a:lnTo>
                      <a:lnTo>
                        <a:pt x="24824" y="15426"/>
                      </a:lnTo>
                      <a:lnTo>
                        <a:pt x="24828" y="15422"/>
                      </a:lnTo>
                      <a:lnTo>
                        <a:pt x="24836" y="15417"/>
                      </a:lnTo>
                      <a:lnTo>
                        <a:pt x="24847" y="15413"/>
                      </a:lnTo>
                      <a:lnTo>
                        <a:pt x="24860" y="15408"/>
                      </a:lnTo>
                      <a:lnTo>
                        <a:pt x="24874" y="15402"/>
                      </a:lnTo>
                      <a:lnTo>
                        <a:pt x="24887" y="15395"/>
                      </a:lnTo>
                      <a:lnTo>
                        <a:pt x="24894" y="15391"/>
                      </a:lnTo>
                      <a:lnTo>
                        <a:pt x="24898" y="15387"/>
                      </a:lnTo>
                      <a:lnTo>
                        <a:pt x="24902" y="15383"/>
                      </a:lnTo>
                      <a:lnTo>
                        <a:pt x="24904" y="15378"/>
                      </a:lnTo>
                      <a:lnTo>
                        <a:pt x="24906" y="15374"/>
                      </a:lnTo>
                      <a:lnTo>
                        <a:pt x="24906" y="15368"/>
                      </a:lnTo>
                      <a:lnTo>
                        <a:pt x="24903" y="15362"/>
                      </a:lnTo>
                      <a:lnTo>
                        <a:pt x="24899" y="15357"/>
                      </a:lnTo>
                      <a:lnTo>
                        <a:pt x="24887" y="15341"/>
                      </a:lnTo>
                      <a:lnTo>
                        <a:pt x="24884" y="15336"/>
                      </a:lnTo>
                      <a:lnTo>
                        <a:pt x="24883" y="15332"/>
                      </a:lnTo>
                      <a:lnTo>
                        <a:pt x="24884" y="15327"/>
                      </a:lnTo>
                      <a:lnTo>
                        <a:pt x="24886" y="15321"/>
                      </a:lnTo>
                      <a:lnTo>
                        <a:pt x="24898" y="15300"/>
                      </a:lnTo>
                      <a:lnTo>
                        <a:pt x="24909" y="15281"/>
                      </a:lnTo>
                      <a:lnTo>
                        <a:pt x="24921" y="15262"/>
                      </a:lnTo>
                      <a:lnTo>
                        <a:pt x="24946" y="15224"/>
                      </a:lnTo>
                      <a:lnTo>
                        <a:pt x="24948" y="15221"/>
                      </a:lnTo>
                      <a:lnTo>
                        <a:pt x="24949" y="15218"/>
                      </a:lnTo>
                      <a:lnTo>
                        <a:pt x="24949" y="15214"/>
                      </a:lnTo>
                      <a:lnTo>
                        <a:pt x="24948" y="15211"/>
                      </a:lnTo>
                      <a:lnTo>
                        <a:pt x="24945" y="15206"/>
                      </a:lnTo>
                      <a:lnTo>
                        <a:pt x="24938" y="15200"/>
                      </a:lnTo>
                      <a:lnTo>
                        <a:pt x="24930" y="15195"/>
                      </a:lnTo>
                      <a:lnTo>
                        <a:pt x="24921" y="15189"/>
                      </a:lnTo>
                      <a:lnTo>
                        <a:pt x="24909" y="15184"/>
                      </a:lnTo>
                      <a:lnTo>
                        <a:pt x="24897" y="15180"/>
                      </a:lnTo>
                      <a:lnTo>
                        <a:pt x="24872" y="15171"/>
                      </a:lnTo>
                      <a:lnTo>
                        <a:pt x="24848" y="15163"/>
                      </a:lnTo>
                      <a:lnTo>
                        <a:pt x="24814" y="15155"/>
                      </a:lnTo>
                      <a:lnTo>
                        <a:pt x="24796" y="15149"/>
                      </a:lnTo>
                      <a:lnTo>
                        <a:pt x="24778" y="15145"/>
                      </a:lnTo>
                      <a:lnTo>
                        <a:pt x="24759" y="15142"/>
                      </a:lnTo>
                      <a:lnTo>
                        <a:pt x="24740" y="15138"/>
                      </a:lnTo>
                      <a:lnTo>
                        <a:pt x="24699" y="15134"/>
                      </a:lnTo>
                      <a:lnTo>
                        <a:pt x="24659" y="15132"/>
                      </a:lnTo>
                      <a:lnTo>
                        <a:pt x="24579" y="15129"/>
                      </a:lnTo>
                      <a:lnTo>
                        <a:pt x="24539" y="15128"/>
                      </a:lnTo>
                      <a:lnTo>
                        <a:pt x="24501" y="15123"/>
                      </a:lnTo>
                      <a:lnTo>
                        <a:pt x="24476" y="15121"/>
                      </a:lnTo>
                      <a:lnTo>
                        <a:pt x="24451" y="15119"/>
                      </a:lnTo>
                      <a:lnTo>
                        <a:pt x="24401" y="15117"/>
                      </a:lnTo>
                      <a:lnTo>
                        <a:pt x="24351" y="15116"/>
                      </a:lnTo>
                      <a:lnTo>
                        <a:pt x="24301" y="15113"/>
                      </a:lnTo>
                      <a:lnTo>
                        <a:pt x="24278" y="15111"/>
                      </a:lnTo>
                      <a:lnTo>
                        <a:pt x="24263" y="15111"/>
                      </a:lnTo>
                      <a:lnTo>
                        <a:pt x="24249" y="15111"/>
                      </a:lnTo>
                      <a:lnTo>
                        <a:pt x="24235" y="15112"/>
                      </a:lnTo>
                      <a:lnTo>
                        <a:pt x="24229" y="15115"/>
                      </a:lnTo>
                      <a:lnTo>
                        <a:pt x="24222" y="15117"/>
                      </a:lnTo>
                      <a:lnTo>
                        <a:pt x="24217" y="15119"/>
                      </a:lnTo>
                      <a:lnTo>
                        <a:pt x="24212" y="15122"/>
                      </a:lnTo>
                      <a:lnTo>
                        <a:pt x="24208" y="15127"/>
                      </a:lnTo>
                      <a:lnTo>
                        <a:pt x="24205" y="15131"/>
                      </a:lnTo>
                      <a:lnTo>
                        <a:pt x="24201" y="15137"/>
                      </a:lnTo>
                      <a:lnTo>
                        <a:pt x="24198" y="15144"/>
                      </a:lnTo>
                      <a:lnTo>
                        <a:pt x="24193" y="15149"/>
                      </a:lnTo>
                      <a:lnTo>
                        <a:pt x="24188" y="15154"/>
                      </a:lnTo>
                      <a:lnTo>
                        <a:pt x="24176" y="15162"/>
                      </a:lnTo>
                      <a:lnTo>
                        <a:pt x="24165" y="15170"/>
                      </a:lnTo>
                      <a:lnTo>
                        <a:pt x="24150" y="15175"/>
                      </a:lnTo>
                      <a:lnTo>
                        <a:pt x="24136" y="15181"/>
                      </a:lnTo>
                      <a:lnTo>
                        <a:pt x="24109" y="15189"/>
                      </a:lnTo>
                      <a:lnTo>
                        <a:pt x="24070" y="15201"/>
                      </a:lnTo>
                      <a:lnTo>
                        <a:pt x="24033" y="15212"/>
                      </a:lnTo>
                      <a:lnTo>
                        <a:pt x="23995" y="15224"/>
                      </a:lnTo>
                      <a:lnTo>
                        <a:pt x="23977" y="15230"/>
                      </a:lnTo>
                      <a:lnTo>
                        <a:pt x="23958" y="15237"/>
                      </a:lnTo>
                      <a:lnTo>
                        <a:pt x="23939" y="15245"/>
                      </a:lnTo>
                      <a:lnTo>
                        <a:pt x="23920" y="15251"/>
                      </a:lnTo>
                      <a:lnTo>
                        <a:pt x="23884" y="15262"/>
                      </a:lnTo>
                      <a:lnTo>
                        <a:pt x="23846" y="15271"/>
                      </a:lnTo>
                      <a:lnTo>
                        <a:pt x="23808" y="15280"/>
                      </a:lnTo>
                      <a:lnTo>
                        <a:pt x="23801" y="15282"/>
                      </a:lnTo>
                      <a:lnTo>
                        <a:pt x="23795" y="15286"/>
                      </a:lnTo>
                      <a:lnTo>
                        <a:pt x="23787" y="15293"/>
                      </a:lnTo>
                      <a:lnTo>
                        <a:pt x="23780" y="15300"/>
                      </a:lnTo>
                      <a:lnTo>
                        <a:pt x="23765" y="15319"/>
                      </a:lnTo>
                      <a:lnTo>
                        <a:pt x="23751" y="15340"/>
                      </a:lnTo>
                      <a:lnTo>
                        <a:pt x="23737" y="15363"/>
                      </a:lnTo>
                      <a:lnTo>
                        <a:pt x="23725" y="15386"/>
                      </a:lnTo>
                      <a:lnTo>
                        <a:pt x="23708" y="15417"/>
                      </a:lnTo>
                      <a:lnTo>
                        <a:pt x="23699" y="15433"/>
                      </a:lnTo>
                      <a:lnTo>
                        <a:pt x="23691" y="15448"/>
                      </a:lnTo>
                      <a:lnTo>
                        <a:pt x="23684" y="15463"/>
                      </a:lnTo>
                      <a:lnTo>
                        <a:pt x="23676" y="15478"/>
                      </a:lnTo>
                      <a:lnTo>
                        <a:pt x="23668" y="15492"/>
                      </a:lnTo>
                      <a:lnTo>
                        <a:pt x="23657" y="15505"/>
                      </a:lnTo>
                      <a:lnTo>
                        <a:pt x="23650" y="15512"/>
                      </a:lnTo>
                      <a:lnTo>
                        <a:pt x="23644" y="15517"/>
                      </a:lnTo>
                      <a:lnTo>
                        <a:pt x="23637" y="15521"/>
                      </a:lnTo>
                      <a:lnTo>
                        <a:pt x="23630" y="15526"/>
                      </a:lnTo>
                      <a:lnTo>
                        <a:pt x="23637" y="15535"/>
                      </a:lnTo>
                      <a:lnTo>
                        <a:pt x="23650" y="15549"/>
                      </a:lnTo>
                      <a:lnTo>
                        <a:pt x="23683" y="15581"/>
                      </a:lnTo>
                      <a:lnTo>
                        <a:pt x="23728" y="15625"/>
                      </a:lnTo>
                      <a:lnTo>
                        <a:pt x="23722" y="15630"/>
                      </a:lnTo>
                      <a:lnTo>
                        <a:pt x="23715" y="15635"/>
                      </a:lnTo>
                      <a:lnTo>
                        <a:pt x="23701" y="15644"/>
                      </a:lnTo>
                      <a:lnTo>
                        <a:pt x="23695" y="15648"/>
                      </a:lnTo>
                      <a:lnTo>
                        <a:pt x="23688" y="15654"/>
                      </a:lnTo>
                      <a:lnTo>
                        <a:pt x="23682" y="15660"/>
                      </a:lnTo>
                      <a:lnTo>
                        <a:pt x="23676" y="15667"/>
                      </a:lnTo>
                      <a:lnTo>
                        <a:pt x="23671" y="15678"/>
                      </a:lnTo>
                      <a:lnTo>
                        <a:pt x="23669" y="15684"/>
                      </a:lnTo>
                      <a:lnTo>
                        <a:pt x="23670" y="15686"/>
                      </a:lnTo>
                      <a:lnTo>
                        <a:pt x="23671" y="15688"/>
                      </a:lnTo>
                      <a:lnTo>
                        <a:pt x="23674" y="15690"/>
                      </a:lnTo>
                      <a:lnTo>
                        <a:pt x="23686" y="15693"/>
                      </a:lnTo>
                      <a:lnTo>
                        <a:pt x="23694" y="15696"/>
                      </a:lnTo>
                      <a:lnTo>
                        <a:pt x="23697" y="15699"/>
                      </a:lnTo>
                      <a:lnTo>
                        <a:pt x="23700" y="15703"/>
                      </a:lnTo>
                      <a:lnTo>
                        <a:pt x="23714" y="15720"/>
                      </a:lnTo>
                      <a:lnTo>
                        <a:pt x="23725" y="15730"/>
                      </a:lnTo>
                      <a:lnTo>
                        <a:pt x="23736" y="15740"/>
                      </a:lnTo>
                      <a:lnTo>
                        <a:pt x="23741" y="15744"/>
                      </a:lnTo>
                      <a:lnTo>
                        <a:pt x="23748" y="15747"/>
                      </a:lnTo>
                      <a:lnTo>
                        <a:pt x="23753" y="15749"/>
                      </a:lnTo>
                      <a:lnTo>
                        <a:pt x="23759" y="15750"/>
                      </a:lnTo>
                      <a:lnTo>
                        <a:pt x="23764" y="15750"/>
                      </a:lnTo>
                      <a:lnTo>
                        <a:pt x="23769" y="15748"/>
                      </a:lnTo>
                      <a:lnTo>
                        <a:pt x="23772" y="15745"/>
                      </a:lnTo>
                      <a:lnTo>
                        <a:pt x="23776" y="15739"/>
                      </a:lnTo>
                      <a:lnTo>
                        <a:pt x="23782" y="15727"/>
                      </a:lnTo>
                      <a:lnTo>
                        <a:pt x="23788" y="15718"/>
                      </a:lnTo>
                      <a:lnTo>
                        <a:pt x="23795" y="15711"/>
                      </a:lnTo>
                      <a:lnTo>
                        <a:pt x="23800" y="15708"/>
                      </a:lnTo>
                      <a:lnTo>
                        <a:pt x="23806" y="15707"/>
                      </a:lnTo>
                      <a:lnTo>
                        <a:pt x="23812" y="15708"/>
                      </a:lnTo>
                      <a:lnTo>
                        <a:pt x="23817" y="15710"/>
                      </a:lnTo>
                      <a:lnTo>
                        <a:pt x="23822" y="15715"/>
                      </a:lnTo>
                      <a:lnTo>
                        <a:pt x="23826" y="15720"/>
                      </a:lnTo>
                      <a:lnTo>
                        <a:pt x="23829" y="15728"/>
                      </a:lnTo>
                      <a:lnTo>
                        <a:pt x="23833" y="15735"/>
                      </a:lnTo>
                      <a:lnTo>
                        <a:pt x="23834" y="15744"/>
                      </a:lnTo>
                      <a:lnTo>
                        <a:pt x="23835" y="15754"/>
                      </a:lnTo>
                      <a:lnTo>
                        <a:pt x="23835" y="15763"/>
                      </a:lnTo>
                      <a:lnTo>
                        <a:pt x="23834" y="15773"/>
                      </a:lnTo>
                      <a:lnTo>
                        <a:pt x="23831" y="15783"/>
                      </a:lnTo>
                      <a:lnTo>
                        <a:pt x="23826" y="15794"/>
                      </a:lnTo>
                      <a:lnTo>
                        <a:pt x="23820" y="15805"/>
                      </a:lnTo>
                      <a:lnTo>
                        <a:pt x="23811" y="15816"/>
                      </a:lnTo>
                      <a:lnTo>
                        <a:pt x="23801" y="15826"/>
                      </a:lnTo>
                      <a:lnTo>
                        <a:pt x="23790" y="15836"/>
                      </a:lnTo>
                      <a:lnTo>
                        <a:pt x="23779" y="15845"/>
                      </a:lnTo>
                      <a:lnTo>
                        <a:pt x="23766" y="15854"/>
                      </a:lnTo>
                      <a:lnTo>
                        <a:pt x="23753" y="15862"/>
                      </a:lnTo>
                      <a:lnTo>
                        <a:pt x="23725" y="15877"/>
                      </a:lnTo>
                      <a:lnTo>
                        <a:pt x="23697" y="15890"/>
                      </a:lnTo>
                      <a:lnTo>
                        <a:pt x="23671" y="15902"/>
                      </a:lnTo>
                      <a:lnTo>
                        <a:pt x="23647" y="15912"/>
                      </a:lnTo>
                      <a:lnTo>
                        <a:pt x="23633" y="15918"/>
                      </a:lnTo>
                      <a:lnTo>
                        <a:pt x="23614" y="15923"/>
                      </a:lnTo>
                      <a:lnTo>
                        <a:pt x="23594" y="15929"/>
                      </a:lnTo>
                      <a:lnTo>
                        <a:pt x="23575" y="15937"/>
                      </a:lnTo>
                      <a:lnTo>
                        <a:pt x="23567" y="15941"/>
                      </a:lnTo>
                      <a:lnTo>
                        <a:pt x="23560" y="15945"/>
                      </a:lnTo>
                      <a:lnTo>
                        <a:pt x="23556" y="15949"/>
                      </a:lnTo>
                      <a:lnTo>
                        <a:pt x="23553" y="15953"/>
                      </a:lnTo>
                      <a:lnTo>
                        <a:pt x="23553" y="15956"/>
                      </a:lnTo>
                      <a:lnTo>
                        <a:pt x="23553" y="15958"/>
                      </a:lnTo>
                      <a:lnTo>
                        <a:pt x="23556" y="15963"/>
                      </a:lnTo>
                      <a:lnTo>
                        <a:pt x="23561" y="15967"/>
                      </a:lnTo>
                      <a:lnTo>
                        <a:pt x="23570" y="15973"/>
                      </a:lnTo>
                      <a:lnTo>
                        <a:pt x="23576" y="15977"/>
                      </a:lnTo>
                      <a:lnTo>
                        <a:pt x="23581" y="15982"/>
                      </a:lnTo>
                      <a:lnTo>
                        <a:pt x="23582" y="15986"/>
                      </a:lnTo>
                      <a:lnTo>
                        <a:pt x="23580" y="15990"/>
                      </a:lnTo>
                      <a:lnTo>
                        <a:pt x="23576" y="15996"/>
                      </a:lnTo>
                      <a:lnTo>
                        <a:pt x="23572" y="16000"/>
                      </a:lnTo>
                      <a:lnTo>
                        <a:pt x="23558" y="16011"/>
                      </a:lnTo>
                      <a:lnTo>
                        <a:pt x="23542" y="16021"/>
                      </a:lnTo>
                      <a:lnTo>
                        <a:pt x="23527" y="16030"/>
                      </a:lnTo>
                      <a:lnTo>
                        <a:pt x="23514" y="16038"/>
                      </a:lnTo>
                      <a:lnTo>
                        <a:pt x="23509" y="16042"/>
                      </a:lnTo>
                      <a:lnTo>
                        <a:pt x="23507" y="16046"/>
                      </a:lnTo>
                      <a:lnTo>
                        <a:pt x="23502" y="16053"/>
                      </a:lnTo>
                      <a:lnTo>
                        <a:pt x="23496" y="16060"/>
                      </a:lnTo>
                      <a:lnTo>
                        <a:pt x="23490" y="16066"/>
                      </a:lnTo>
                      <a:lnTo>
                        <a:pt x="23483" y="16071"/>
                      </a:lnTo>
                      <a:lnTo>
                        <a:pt x="23477" y="16075"/>
                      </a:lnTo>
                      <a:lnTo>
                        <a:pt x="23469" y="16078"/>
                      </a:lnTo>
                      <a:lnTo>
                        <a:pt x="23463" y="16080"/>
                      </a:lnTo>
                      <a:lnTo>
                        <a:pt x="23454" y="16081"/>
                      </a:lnTo>
                      <a:lnTo>
                        <a:pt x="23446" y="16082"/>
                      </a:lnTo>
                      <a:lnTo>
                        <a:pt x="23439" y="16082"/>
                      </a:lnTo>
                      <a:lnTo>
                        <a:pt x="23421" y="16080"/>
                      </a:lnTo>
                      <a:lnTo>
                        <a:pt x="23405" y="16077"/>
                      </a:lnTo>
                      <a:lnTo>
                        <a:pt x="23389" y="16073"/>
                      </a:lnTo>
                      <a:lnTo>
                        <a:pt x="23380" y="16071"/>
                      </a:lnTo>
                      <a:lnTo>
                        <a:pt x="23371" y="16069"/>
                      </a:lnTo>
                      <a:lnTo>
                        <a:pt x="23363" y="16069"/>
                      </a:lnTo>
                      <a:lnTo>
                        <a:pt x="23354" y="16071"/>
                      </a:lnTo>
                      <a:lnTo>
                        <a:pt x="23345" y="16073"/>
                      </a:lnTo>
                      <a:lnTo>
                        <a:pt x="23337" y="16075"/>
                      </a:lnTo>
                      <a:lnTo>
                        <a:pt x="23319" y="16081"/>
                      </a:lnTo>
                      <a:lnTo>
                        <a:pt x="23286" y="16094"/>
                      </a:lnTo>
                      <a:lnTo>
                        <a:pt x="23268" y="16101"/>
                      </a:lnTo>
                      <a:lnTo>
                        <a:pt x="23260" y="16102"/>
                      </a:lnTo>
                      <a:lnTo>
                        <a:pt x="23251" y="16104"/>
                      </a:lnTo>
                      <a:lnTo>
                        <a:pt x="23242" y="16104"/>
                      </a:lnTo>
                      <a:lnTo>
                        <a:pt x="23235" y="16102"/>
                      </a:lnTo>
                      <a:lnTo>
                        <a:pt x="23227" y="16100"/>
                      </a:lnTo>
                      <a:lnTo>
                        <a:pt x="23221" y="16096"/>
                      </a:lnTo>
                      <a:lnTo>
                        <a:pt x="23207" y="16087"/>
                      </a:lnTo>
                      <a:lnTo>
                        <a:pt x="23195" y="16077"/>
                      </a:lnTo>
                      <a:lnTo>
                        <a:pt x="23189" y="16073"/>
                      </a:lnTo>
                      <a:lnTo>
                        <a:pt x="23184" y="16071"/>
                      </a:lnTo>
                      <a:lnTo>
                        <a:pt x="23178" y="16069"/>
                      </a:lnTo>
                      <a:lnTo>
                        <a:pt x="23173" y="16069"/>
                      </a:lnTo>
                      <a:lnTo>
                        <a:pt x="23169" y="16069"/>
                      </a:lnTo>
                      <a:lnTo>
                        <a:pt x="23163" y="16072"/>
                      </a:lnTo>
                      <a:lnTo>
                        <a:pt x="23153" y="16076"/>
                      </a:lnTo>
                      <a:lnTo>
                        <a:pt x="23144" y="16082"/>
                      </a:lnTo>
                      <a:lnTo>
                        <a:pt x="23134" y="16089"/>
                      </a:lnTo>
                      <a:lnTo>
                        <a:pt x="23124" y="16096"/>
                      </a:lnTo>
                      <a:lnTo>
                        <a:pt x="23114" y="16101"/>
                      </a:lnTo>
                      <a:lnTo>
                        <a:pt x="23103" y="16105"/>
                      </a:lnTo>
                      <a:lnTo>
                        <a:pt x="23099" y="16105"/>
                      </a:lnTo>
                      <a:lnTo>
                        <a:pt x="23096" y="16105"/>
                      </a:lnTo>
                      <a:lnTo>
                        <a:pt x="23094" y="16104"/>
                      </a:lnTo>
                      <a:lnTo>
                        <a:pt x="23092" y="16103"/>
                      </a:lnTo>
                      <a:lnTo>
                        <a:pt x="23090" y="16101"/>
                      </a:lnTo>
                      <a:lnTo>
                        <a:pt x="23089" y="16098"/>
                      </a:lnTo>
                      <a:lnTo>
                        <a:pt x="23090" y="16091"/>
                      </a:lnTo>
                      <a:lnTo>
                        <a:pt x="23093" y="16082"/>
                      </a:lnTo>
                      <a:lnTo>
                        <a:pt x="23096" y="16073"/>
                      </a:lnTo>
                      <a:lnTo>
                        <a:pt x="23101" y="16061"/>
                      </a:lnTo>
                      <a:lnTo>
                        <a:pt x="23125" y="16014"/>
                      </a:lnTo>
                      <a:lnTo>
                        <a:pt x="23134" y="15995"/>
                      </a:lnTo>
                      <a:lnTo>
                        <a:pt x="23136" y="15987"/>
                      </a:lnTo>
                      <a:lnTo>
                        <a:pt x="23136" y="15980"/>
                      </a:lnTo>
                      <a:lnTo>
                        <a:pt x="23135" y="15976"/>
                      </a:lnTo>
                      <a:lnTo>
                        <a:pt x="23133" y="15972"/>
                      </a:lnTo>
                      <a:lnTo>
                        <a:pt x="23130" y="15967"/>
                      </a:lnTo>
                      <a:lnTo>
                        <a:pt x="23125" y="15964"/>
                      </a:lnTo>
                      <a:lnTo>
                        <a:pt x="23116" y="15958"/>
                      </a:lnTo>
                      <a:lnTo>
                        <a:pt x="23107" y="15952"/>
                      </a:lnTo>
                      <a:lnTo>
                        <a:pt x="23096" y="15947"/>
                      </a:lnTo>
                      <a:lnTo>
                        <a:pt x="23087" y="15941"/>
                      </a:lnTo>
                      <a:lnTo>
                        <a:pt x="23083" y="15938"/>
                      </a:lnTo>
                      <a:lnTo>
                        <a:pt x="23080" y="15935"/>
                      </a:lnTo>
                      <a:lnTo>
                        <a:pt x="23077" y="15931"/>
                      </a:lnTo>
                      <a:lnTo>
                        <a:pt x="23075" y="15926"/>
                      </a:lnTo>
                      <a:lnTo>
                        <a:pt x="23074" y="15919"/>
                      </a:lnTo>
                      <a:lnTo>
                        <a:pt x="23075" y="15911"/>
                      </a:lnTo>
                      <a:lnTo>
                        <a:pt x="23077" y="15903"/>
                      </a:lnTo>
                      <a:lnTo>
                        <a:pt x="23082" y="15896"/>
                      </a:lnTo>
                      <a:lnTo>
                        <a:pt x="23087" y="15889"/>
                      </a:lnTo>
                      <a:lnTo>
                        <a:pt x="23095" y="15883"/>
                      </a:lnTo>
                      <a:lnTo>
                        <a:pt x="23102" y="15876"/>
                      </a:lnTo>
                      <a:lnTo>
                        <a:pt x="23110" y="15871"/>
                      </a:lnTo>
                      <a:lnTo>
                        <a:pt x="23128" y="15860"/>
                      </a:lnTo>
                      <a:lnTo>
                        <a:pt x="23146" y="15850"/>
                      </a:lnTo>
                      <a:lnTo>
                        <a:pt x="23173" y="15836"/>
                      </a:lnTo>
                      <a:lnTo>
                        <a:pt x="23188" y="15827"/>
                      </a:lnTo>
                      <a:lnTo>
                        <a:pt x="23201" y="15818"/>
                      </a:lnTo>
                      <a:lnTo>
                        <a:pt x="23226" y="15798"/>
                      </a:lnTo>
                      <a:lnTo>
                        <a:pt x="23238" y="15790"/>
                      </a:lnTo>
                      <a:lnTo>
                        <a:pt x="23252" y="15782"/>
                      </a:lnTo>
                      <a:lnTo>
                        <a:pt x="23267" y="15774"/>
                      </a:lnTo>
                      <a:lnTo>
                        <a:pt x="23286" y="15769"/>
                      </a:lnTo>
                      <a:lnTo>
                        <a:pt x="23303" y="15765"/>
                      </a:lnTo>
                      <a:lnTo>
                        <a:pt x="23322" y="15760"/>
                      </a:lnTo>
                      <a:lnTo>
                        <a:pt x="23340" y="15757"/>
                      </a:lnTo>
                      <a:lnTo>
                        <a:pt x="23357" y="15753"/>
                      </a:lnTo>
                      <a:lnTo>
                        <a:pt x="23375" y="15747"/>
                      </a:lnTo>
                      <a:lnTo>
                        <a:pt x="23383" y="15744"/>
                      </a:lnTo>
                      <a:lnTo>
                        <a:pt x="23391" y="15740"/>
                      </a:lnTo>
                      <a:lnTo>
                        <a:pt x="23397" y="15734"/>
                      </a:lnTo>
                      <a:lnTo>
                        <a:pt x="23405" y="15729"/>
                      </a:lnTo>
                      <a:lnTo>
                        <a:pt x="23412" y="15722"/>
                      </a:lnTo>
                      <a:lnTo>
                        <a:pt x="23417" y="15715"/>
                      </a:lnTo>
                      <a:lnTo>
                        <a:pt x="23405" y="15706"/>
                      </a:lnTo>
                      <a:lnTo>
                        <a:pt x="23396" y="15697"/>
                      </a:lnTo>
                      <a:lnTo>
                        <a:pt x="23390" y="15690"/>
                      </a:lnTo>
                      <a:lnTo>
                        <a:pt x="23386" y="15682"/>
                      </a:lnTo>
                      <a:lnTo>
                        <a:pt x="23383" y="15674"/>
                      </a:lnTo>
                      <a:lnTo>
                        <a:pt x="23383" y="15667"/>
                      </a:lnTo>
                      <a:lnTo>
                        <a:pt x="23384" y="15660"/>
                      </a:lnTo>
                      <a:lnTo>
                        <a:pt x="23388" y="15654"/>
                      </a:lnTo>
                      <a:lnTo>
                        <a:pt x="23392" y="15647"/>
                      </a:lnTo>
                      <a:lnTo>
                        <a:pt x="23396" y="15641"/>
                      </a:lnTo>
                      <a:lnTo>
                        <a:pt x="23407" y="15627"/>
                      </a:lnTo>
                      <a:lnTo>
                        <a:pt x="23419" y="15613"/>
                      </a:lnTo>
                      <a:lnTo>
                        <a:pt x="23425" y="15605"/>
                      </a:lnTo>
                      <a:lnTo>
                        <a:pt x="23429" y="15596"/>
                      </a:lnTo>
                      <a:lnTo>
                        <a:pt x="23433" y="15584"/>
                      </a:lnTo>
                      <a:lnTo>
                        <a:pt x="23437" y="15572"/>
                      </a:lnTo>
                      <a:lnTo>
                        <a:pt x="23438" y="15559"/>
                      </a:lnTo>
                      <a:lnTo>
                        <a:pt x="23438" y="15546"/>
                      </a:lnTo>
                      <a:lnTo>
                        <a:pt x="23434" y="15521"/>
                      </a:lnTo>
                      <a:lnTo>
                        <a:pt x="23432" y="15497"/>
                      </a:lnTo>
                      <a:lnTo>
                        <a:pt x="23432" y="15485"/>
                      </a:lnTo>
                      <a:lnTo>
                        <a:pt x="23433" y="15473"/>
                      </a:lnTo>
                      <a:lnTo>
                        <a:pt x="23435" y="15462"/>
                      </a:lnTo>
                      <a:lnTo>
                        <a:pt x="23441" y="15452"/>
                      </a:lnTo>
                      <a:lnTo>
                        <a:pt x="23444" y="15447"/>
                      </a:lnTo>
                      <a:lnTo>
                        <a:pt x="23447" y="15442"/>
                      </a:lnTo>
                      <a:lnTo>
                        <a:pt x="23452" y="15438"/>
                      </a:lnTo>
                      <a:lnTo>
                        <a:pt x="23457" y="15434"/>
                      </a:lnTo>
                      <a:lnTo>
                        <a:pt x="23464" y="15430"/>
                      </a:lnTo>
                      <a:lnTo>
                        <a:pt x="23471" y="15426"/>
                      </a:lnTo>
                      <a:lnTo>
                        <a:pt x="23488" y="15419"/>
                      </a:lnTo>
                      <a:lnTo>
                        <a:pt x="23495" y="15417"/>
                      </a:lnTo>
                      <a:lnTo>
                        <a:pt x="23503" y="15413"/>
                      </a:lnTo>
                      <a:lnTo>
                        <a:pt x="23509" y="15409"/>
                      </a:lnTo>
                      <a:lnTo>
                        <a:pt x="23516" y="15403"/>
                      </a:lnTo>
                      <a:lnTo>
                        <a:pt x="23521" y="15398"/>
                      </a:lnTo>
                      <a:lnTo>
                        <a:pt x="23527" y="15391"/>
                      </a:lnTo>
                      <a:lnTo>
                        <a:pt x="23530" y="15386"/>
                      </a:lnTo>
                      <a:lnTo>
                        <a:pt x="23533" y="15379"/>
                      </a:lnTo>
                      <a:lnTo>
                        <a:pt x="23535" y="15373"/>
                      </a:lnTo>
                      <a:lnTo>
                        <a:pt x="23535" y="15367"/>
                      </a:lnTo>
                      <a:lnTo>
                        <a:pt x="23534" y="15362"/>
                      </a:lnTo>
                      <a:lnTo>
                        <a:pt x="23531" y="15357"/>
                      </a:lnTo>
                      <a:lnTo>
                        <a:pt x="23527" y="15353"/>
                      </a:lnTo>
                      <a:lnTo>
                        <a:pt x="23520" y="15350"/>
                      </a:lnTo>
                      <a:lnTo>
                        <a:pt x="23511" y="15348"/>
                      </a:lnTo>
                      <a:lnTo>
                        <a:pt x="23501" y="15347"/>
                      </a:lnTo>
                      <a:lnTo>
                        <a:pt x="23486" y="15346"/>
                      </a:lnTo>
                      <a:lnTo>
                        <a:pt x="23473" y="15344"/>
                      </a:lnTo>
                      <a:lnTo>
                        <a:pt x="23461" y="15339"/>
                      </a:lnTo>
                      <a:lnTo>
                        <a:pt x="23451" y="15335"/>
                      </a:lnTo>
                      <a:lnTo>
                        <a:pt x="23441" y="15329"/>
                      </a:lnTo>
                      <a:lnTo>
                        <a:pt x="23431" y="15323"/>
                      </a:lnTo>
                      <a:lnTo>
                        <a:pt x="23421" y="15315"/>
                      </a:lnTo>
                      <a:lnTo>
                        <a:pt x="23413" y="15308"/>
                      </a:lnTo>
                      <a:lnTo>
                        <a:pt x="23395" y="15291"/>
                      </a:lnTo>
                      <a:lnTo>
                        <a:pt x="23379" y="15274"/>
                      </a:lnTo>
                      <a:lnTo>
                        <a:pt x="23361" y="15257"/>
                      </a:lnTo>
                      <a:lnTo>
                        <a:pt x="23352" y="15249"/>
                      </a:lnTo>
                      <a:lnTo>
                        <a:pt x="23341" y="15242"/>
                      </a:lnTo>
                      <a:lnTo>
                        <a:pt x="23326" y="15231"/>
                      </a:lnTo>
                      <a:lnTo>
                        <a:pt x="23318" y="15223"/>
                      </a:lnTo>
                      <a:lnTo>
                        <a:pt x="23316" y="15220"/>
                      </a:lnTo>
                      <a:lnTo>
                        <a:pt x="23316" y="15218"/>
                      </a:lnTo>
                      <a:lnTo>
                        <a:pt x="23317" y="15215"/>
                      </a:lnTo>
                      <a:lnTo>
                        <a:pt x="23318" y="15213"/>
                      </a:lnTo>
                      <a:lnTo>
                        <a:pt x="23324" y="15209"/>
                      </a:lnTo>
                      <a:lnTo>
                        <a:pt x="23331" y="15202"/>
                      </a:lnTo>
                      <a:lnTo>
                        <a:pt x="23336" y="15198"/>
                      </a:lnTo>
                      <a:lnTo>
                        <a:pt x="23339" y="15193"/>
                      </a:lnTo>
                      <a:lnTo>
                        <a:pt x="23343" y="15187"/>
                      </a:lnTo>
                      <a:lnTo>
                        <a:pt x="23346" y="15180"/>
                      </a:lnTo>
                      <a:lnTo>
                        <a:pt x="23349" y="15172"/>
                      </a:lnTo>
                      <a:lnTo>
                        <a:pt x="23349" y="15167"/>
                      </a:lnTo>
                      <a:lnTo>
                        <a:pt x="23349" y="15160"/>
                      </a:lnTo>
                      <a:lnTo>
                        <a:pt x="23348" y="15155"/>
                      </a:lnTo>
                      <a:lnTo>
                        <a:pt x="23345" y="15150"/>
                      </a:lnTo>
                      <a:lnTo>
                        <a:pt x="23343" y="15146"/>
                      </a:lnTo>
                      <a:lnTo>
                        <a:pt x="23337" y="15137"/>
                      </a:lnTo>
                      <a:lnTo>
                        <a:pt x="23329" y="15130"/>
                      </a:lnTo>
                      <a:lnTo>
                        <a:pt x="23322" y="15121"/>
                      </a:lnTo>
                      <a:lnTo>
                        <a:pt x="23315" y="15112"/>
                      </a:lnTo>
                      <a:lnTo>
                        <a:pt x="23313" y="15107"/>
                      </a:lnTo>
                      <a:lnTo>
                        <a:pt x="23311" y="15102"/>
                      </a:lnTo>
                      <a:lnTo>
                        <a:pt x="23310" y="15090"/>
                      </a:lnTo>
                      <a:lnTo>
                        <a:pt x="23310" y="15079"/>
                      </a:lnTo>
                      <a:lnTo>
                        <a:pt x="23312" y="15067"/>
                      </a:lnTo>
                      <a:lnTo>
                        <a:pt x="23315" y="15057"/>
                      </a:lnTo>
                      <a:lnTo>
                        <a:pt x="23319" y="15046"/>
                      </a:lnTo>
                      <a:lnTo>
                        <a:pt x="23325" y="15036"/>
                      </a:lnTo>
                      <a:lnTo>
                        <a:pt x="23331" y="15027"/>
                      </a:lnTo>
                      <a:lnTo>
                        <a:pt x="23338" y="15017"/>
                      </a:lnTo>
                      <a:lnTo>
                        <a:pt x="23353" y="15000"/>
                      </a:lnTo>
                      <a:lnTo>
                        <a:pt x="23369" y="14981"/>
                      </a:lnTo>
                      <a:lnTo>
                        <a:pt x="23384" y="14965"/>
                      </a:lnTo>
                      <a:lnTo>
                        <a:pt x="23399" y="14947"/>
                      </a:lnTo>
                      <a:lnTo>
                        <a:pt x="23406" y="14937"/>
                      </a:lnTo>
                      <a:lnTo>
                        <a:pt x="23415" y="14926"/>
                      </a:lnTo>
                      <a:lnTo>
                        <a:pt x="23432" y="14906"/>
                      </a:lnTo>
                      <a:lnTo>
                        <a:pt x="23450" y="14887"/>
                      </a:lnTo>
                      <a:lnTo>
                        <a:pt x="23457" y="14877"/>
                      </a:lnTo>
                      <a:lnTo>
                        <a:pt x="23465" y="14867"/>
                      </a:lnTo>
                      <a:lnTo>
                        <a:pt x="23470" y="14857"/>
                      </a:lnTo>
                      <a:lnTo>
                        <a:pt x="23473" y="14848"/>
                      </a:lnTo>
                      <a:lnTo>
                        <a:pt x="23477" y="14837"/>
                      </a:lnTo>
                      <a:lnTo>
                        <a:pt x="23477" y="14827"/>
                      </a:lnTo>
                      <a:lnTo>
                        <a:pt x="23475" y="14815"/>
                      </a:lnTo>
                      <a:lnTo>
                        <a:pt x="23470" y="14803"/>
                      </a:lnTo>
                      <a:lnTo>
                        <a:pt x="23464" y="14791"/>
                      </a:lnTo>
                      <a:lnTo>
                        <a:pt x="23454" y="14778"/>
                      </a:lnTo>
                      <a:lnTo>
                        <a:pt x="23441" y="14762"/>
                      </a:lnTo>
                      <a:lnTo>
                        <a:pt x="23433" y="14749"/>
                      </a:lnTo>
                      <a:lnTo>
                        <a:pt x="23428" y="14737"/>
                      </a:lnTo>
                      <a:lnTo>
                        <a:pt x="23427" y="14732"/>
                      </a:lnTo>
                      <a:lnTo>
                        <a:pt x="23426" y="14726"/>
                      </a:lnTo>
                      <a:lnTo>
                        <a:pt x="23427" y="14722"/>
                      </a:lnTo>
                      <a:lnTo>
                        <a:pt x="23427" y="14717"/>
                      </a:lnTo>
                      <a:lnTo>
                        <a:pt x="23430" y="14709"/>
                      </a:lnTo>
                      <a:lnTo>
                        <a:pt x="23435" y="14701"/>
                      </a:lnTo>
                      <a:lnTo>
                        <a:pt x="23442" y="14694"/>
                      </a:lnTo>
                      <a:lnTo>
                        <a:pt x="23458" y="14681"/>
                      </a:lnTo>
                      <a:lnTo>
                        <a:pt x="23467" y="14673"/>
                      </a:lnTo>
                      <a:lnTo>
                        <a:pt x="23476" y="14664"/>
                      </a:lnTo>
                      <a:lnTo>
                        <a:pt x="23484" y="14656"/>
                      </a:lnTo>
                      <a:lnTo>
                        <a:pt x="23492" y="14646"/>
                      </a:lnTo>
                      <a:lnTo>
                        <a:pt x="23497" y="14634"/>
                      </a:lnTo>
                      <a:lnTo>
                        <a:pt x="23502" y="14621"/>
                      </a:lnTo>
                      <a:lnTo>
                        <a:pt x="23504" y="14611"/>
                      </a:lnTo>
                      <a:lnTo>
                        <a:pt x="23508" y="14601"/>
                      </a:lnTo>
                      <a:lnTo>
                        <a:pt x="23512" y="14592"/>
                      </a:lnTo>
                      <a:lnTo>
                        <a:pt x="23518" y="14582"/>
                      </a:lnTo>
                      <a:lnTo>
                        <a:pt x="23531" y="14561"/>
                      </a:lnTo>
                      <a:lnTo>
                        <a:pt x="23546" y="14543"/>
                      </a:lnTo>
                      <a:lnTo>
                        <a:pt x="23563" y="14524"/>
                      </a:lnTo>
                      <a:lnTo>
                        <a:pt x="23580" y="14507"/>
                      </a:lnTo>
                      <a:lnTo>
                        <a:pt x="23611" y="14478"/>
                      </a:lnTo>
                      <a:lnTo>
                        <a:pt x="23634" y="14458"/>
                      </a:lnTo>
                      <a:lnTo>
                        <a:pt x="23657" y="14440"/>
                      </a:lnTo>
                      <a:lnTo>
                        <a:pt x="23703" y="14404"/>
                      </a:lnTo>
                      <a:lnTo>
                        <a:pt x="23750" y="14370"/>
                      </a:lnTo>
                      <a:lnTo>
                        <a:pt x="23797" y="14334"/>
                      </a:lnTo>
                      <a:lnTo>
                        <a:pt x="23811" y="14326"/>
                      </a:lnTo>
                      <a:lnTo>
                        <a:pt x="23828" y="14314"/>
                      </a:lnTo>
                      <a:lnTo>
                        <a:pt x="23876" y="14286"/>
                      </a:lnTo>
                      <a:lnTo>
                        <a:pt x="23932" y="14252"/>
                      </a:lnTo>
                      <a:lnTo>
                        <a:pt x="23962" y="14233"/>
                      </a:lnTo>
                      <a:lnTo>
                        <a:pt x="23992" y="14215"/>
                      </a:lnTo>
                      <a:lnTo>
                        <a:pt x="24020" y="14194"/>
                      </a:lnTo>
                      <a:lnTo>
                        <a:pt x="24046" y="14175"/>
                      </a:lnTo>
                      <a:lnTo>
                        <a:pt x="24070" y="14154"/>
                      </a:lnTo>
                      <a:lnTo>
                        <a:pt x="24081" y="14144"/>
                      </a:lnTo>
                      <a:lnTo>
                        <a:pt x="24090" y="14135"/>
                      </a:lnTo>
                      <a:lnTo>
                        <a:pt x="24098" y="14124"/>
                      </a:lnTo>
                      <a:lnTo>
                        <a:pt x="24106" y="14114"/>
                      </a:lnTo>
                      <a:lnTo>
                        <a:pt x="24111" y="14105"/>
                      </a:lnTo>
                      <a:lnTo>
                        <a:pt x="24116" y="14096"/>
                      </a:lnTo>
                      <a:lnTo>
                        <a:pt x="24119" y="14086"/>
                      </a:lnTo>
                      <a:lnTo>
                        <a:pt x="24120" y="14077"/>
                      </a:lnTo>
                      <a:lnTo>
                        <a:pt x="24119" y="14069"/>
                      </a:lnTo>
                      <a:lnTo>
                        <a:pt x="24117" y="14060"/>
                      </a:lnTo>
                      <a:lnTo>
                        <a:pt x="24111" y="14050"/>
                      </a:lnTo>
                      <a:lnTo>
                        <a:pt x="24106" y="14039"/>
                      </a:lnTo>
                      <a:lnTo>
                        <a:pt x="24102" y="14029"/>
                      </a:lnTo>
                      <a:lnTo>
                        <a:pt x="24097" y="14019"/>
                      </a:lnTo>
                      <a:lnTo>
                        <a:pt x="24087" y="13994"/>
                      </a:lnTo>
                      <a:lnTo>
                        <a:pt x="24085" y="13986"/>
                      </a:lnTo>
                      <a:lnTo>
                        <a:pt x="24084" y="13980"/>
                      </a:lnTo>
                      <a:lnTo>
                        <a:pt x="24085" y="13974"/>
                      </a:lnTo>
                      <a:lnTo>
                        <a:pt x="24087" y="13970"/>
                      </a:lnTo>
                      <a:lnTo>
                        <a:pt x="24093" y="13964"/>
                      </a:lnTo>
                      <a:lnTo>
                        <a:pt x="24101" y="13958"/>
                      </a:lnTo>
                      <a:lnTo>
                        <a:pt x="24104" y="13955"/>
                      </a:lnTo>
                      <a:lnTo>
                        <a:pt x="24107" y="13949"/>
                      </a:lnTo>
                      <a:lnTo>
                        <a:pt x="24109" y="13943"/>
                      </a:lnTo>
                      <a:lnTo>
                        <a:pt x="24111" y="13935"/>
                      </a:lnTo>
                      <a:lnTo>
                        <a:pt x="24116" y="13919"/>
                      </a:lnTo>
                      <a:lnTo>
                        <a:pt x="24118" y="13899"/>
                      </a:lnTo>
                      <a:lnTo>
                        <a:pt x="24120" y="13861"/>
                      </a:lnTo>
                      <a:lnTo>
                        <a:pt x="24121" y="13834"/>
                      </a:lnTo>
                      <a:lnTo>
                        <a:pt x="24123" y="13821"/>
                      </a:lnTo>
                      <a:lnTo>
                        <a:pt x="24125" y="13807"/>
                      </a:lnTo>
                      <a:lnTo>
                        <a:pt x="24131" y="13780"/>
                      </a:lnTo>
                      <a:lnTo>
                        <a:pt x="24134" y="13766"/>
                      </a:lnTo>
                      <a:lnTo>
                        <a:pt x="24136" y="13752"/>
                      </a:lnTo>
                      <a:lnTo>
                        <a:pt x="24138" y="13739"/>
                      </a:lnTo>
                      <a:lnTo>
                        <a:pt x="24138" y="13725"/>
                      </a:lnTo>
                      <a:lnTo>
                        <a:pt x="24137" y="13716"/>
                      </a:lnTo>
                      <a:lnTo>
                        <a:pt x="24135" y="13707"/>
                      </a:lnTo>
                      <a:lnTo>
                        <a:pt x="24131" y="13693"/>
                      </a:lnTo>
                      <a:lnTo>
                        <a:pt x="24127" y="13680"/>
                      </a:lnTo>
                      <a:lnTo>
                        <a:pt x="24121" y="13668"/>
                      </a:lnTo>
                      <a:lnTo>
                        <a:pt x="24116" y="13655"/>
                      </a:lnTo>
                      <a:lnTo>
                        <a:pt x="24115" y="13649"/>
                      </a:lnTo>
                      <a:lnTo>
                        <a:pt x="24114" y="13642"/>
                      </a:lnTo>
                      <a:lnTo>
                        <a:pt x="24112" y="13634"/>
                      </a:lnTo>
                      <a:lnTo>
                        <a:pt x="24114" y="13626"/>
                      </a:lnTo>
                      <a:lnTo>
                        <a:pt x="24115" y="13617"/>
                      </a:lnTo>
                      <a:lnTo>
                        <a:pt x="24116" y="13607"/>
                      </a:lnTo>
                      <a:lnTo>
                        <a:pt x="24120" y="13594"/>
                      </a:lnTo>
                      <a:lnTo>
                        <a:pt x="24128" y="13577"/>
                      </a:lnTo>
                      <a:lnTo>
                        <a:pt x="24136" y="13559"/>
                      </a:lnTo>
                      <a:lnTo>
                        <a:pt x="24148" y="13539"/>
                      </a:lnTo>
                      <a:lnTo>
                        <a:pt x="24155" y="13529"/>
                      </a:lnTo>
                      <a:lnTo>
                        <a:pt x="24161" y="13521"/>
                      </a:lnTo>
                      <a:lnTo>
                        <a:pt x="24168" y="13513"/>
                      </a:lnTo>
                      <a:lnTo>
                        <a:pt x="24175" y="13505"/>
                      </a:lnTo>
                      <a:lnTo>
                        <a:pt x="24183" y="13500"/>
                      </a:lnTo>
                      <a:lnTo>
                        <a:pt x="24191" y="13496"/>
                      </a:lnTo>
                      <a:lnTo>
                        <a:pt x="24198" y="13493"/>
                      </a:lnTo>
                      <a:lnTo>
                        <a:pt x="24206" y="13492"/>
                      </a:lnTo>
                      <a:lnTo>
                        <a:pt x="24207" y="13494"/>
                      </a:lnTo>
                      <a:lnTo>
                        <a:pt x="24208" y="13501"/>
                      </a:lnTo>
                      <a:lnTo>
                        <a:pt x="24209" y="13504"/>
                      </a:lnTo>
                      <a:lnTo>
                        <a:pt x="24211" y="13506"/>
                      </a:lnTo>
                      <a:lnTo>
                        <a:pt x="24214" y="13509"/>
                      </a:lnTo>
                      <a:lnTo>
                        <a:pt x="24219" y="13510"/>
                      </a:lnTo>
                      <a:lnTo>
                        <a:pt x="24226" y="13511"/>
                      </a:lnTo>
                      <a:lnTo>
                        <a:pt x="24234" y="13510"/>
                      </a:lnTo>
                      <a:lnTo>
                        <a:pt x="24242" y="13508"/>
                      </a:lnTo>
                      <a:lnTo>
                        <a:pt x="24249" y="13504"/>
                      </a:lnTo>
                      <a:lnTo>
                        <a:pt x="24262" y="13498"/>
                      </a:lnTo>
                      <a:lnTo>
                        <a:pt x="24275" y="13489"/>
                      </a:lnTo>
                      <a:lnTo>
                        <a:pt x="24319" y="13462"/>
                      </a:lnTo>
                      <a:lnTo>
                        <a:pt x="24341" y="13448"/>
                      </a:lnTo>
                      <a:lnTo>
                        <a:pt x="24352" y="13442"/>
                      </a:lnTo>
                      <a:lnTo>
                        <a:pt x="24364" y="13438"/>
                      </a:lnTo>
                      <a:lnTo>
                        <a:pt x="24385" y="13430"/>
                      </a:lnTo>
                      <a:lnTo>
                        <a:pt x="24409" y="13424"/>
                      </a:lnTo>
                      <a:lnTo>
                        <a:pt x="24431" y="13417"/>
                      </a:lnTo>
                      <a:lnTo>
                        <a:pt x="24455" y="13411"/>
                      </a:lnTo>
                      <a:lnTo>
                        <a:pt x="24466" y="13407"/>
                      </a:lnTo>
                      <a:lnTo>
                        <a:pt x="24477" y="13401"/>
                      </a:lnTo>
                      <a:lnTo>
                        <a:pt x="24488" y="13397"/>
                      </a:lnTo>
                      <a:lnTo>
                        <a:pt x="24498" y="13390"/>
                      </a:lnTo>
                      <a:lnTo>
                        <a:pt x="24506" y="13384"/>
                      </a:lnTo>
                      <a:lnTo>
                        <a:pt x="24515" y="13376"/>
                      </a:lnTo>
                      <a:lnTo>
                        <a:pt x="24521" y="13368"/>
                      </a:lnTo>
                      <a:lnTo>
                        <a:pt x="24528" y="13358"/>
                      </a:lnTo>
                      <a:lnTo>
                        <a:pt x="24529" y="13355"/>
                      </a:lnTo>
                      <a:lnTo>
                        <a:pt x="24532" y="13351"/>
                      </a:lnTo>
                      <a:lnTo>
                        <a:pt x="24541" y="13345"/>
                      </a:lnTo>
                      <a:lnTo>
                        <a:pt x="24552" y="13338"/>
                      </a:lnTo>
                      <a:lnTo>
                        <a:pt x="24565" y="13332"/>
                      </a:lnTo>
                      <a:lnTo>
                        <a:pt x="24596" y="13318"/>
                      </a:lnTo>
                      <a:lnTo>
                        <a:pt x="24631" y="13304"/>
                      </a:lnTo>
                      <a:lnTo>
                        <a:pt x="24664" y="13288"/>
                      </a:lnTo>
                      <a:lnTo>
                        <a:pt x="24678" y="13281"/>
                      </a:lnTo>
                      <a:lnTo>
                        <a:pt x="24690" y="13273"/>
                      </a:lnTo>
                      <a:lnTo>
                        <a:pt x="24699" y="13266"/>
                      </a:lnTo>
                      <a:lnTo>
                        <a:pt x="24704" y="13262"/>
                      </a:lnTo>
                      <a:lnTo>
                        <a:pt x="24706" y="13258"/>
                      </a:lnTo>
                      <a:lnTo>
                        <a:pt x="24708" y="13255"/>
                      </a:lnTo>
                      <a:lnTo>
                        <a:pt x="24709" y="13250"/>
                      </a:lnTo>
                      <a:lnTo>
                        <a:pt x="24709" y="13247"/>
                      </a:lnTo>
                      <a:lnTo>
                        <a:pt x="24708" y="13243"/>
                      </a:lnTo>
                      <a:lnTo>
                        <a:pt x="24703" y="13236"/>
                      </a:lnTo>
                      <a:lnTo>
                        <a:pt x="24694" y="13225"/>
                      </a:lnTo>
                      <a:lnTo>
                        <a:pt x="24672" y="13198"/>
                      </a:lnTo>
                      <a:lnTo>
                        <a:pt x="24661" y="13184"/>
                      </a:lnTo>
                      <a:lnTo>
                        <a:pt x="24655" y="13172"/>
                      </a:lnTo>
                      <a:lnTo>
                        <a:pt x="24653" y="13167"/>
                      </a:lnTo>
                      <a:lnTo>
                        <a:pt x="24653" y="13162"/>
                      </a:lnTo>
                      <a:lnTo>
                        <a:pt x="24654" y="13159"/>
                      </a:lnTo>
                      <a:lnTo>
                        <a:pt x="24657" y="13157"/>
                      </a:lnTo>
                      <a:lnTo>
                        <a:pt x="24673" y="13151"/>
                      </a:lnTo>
                      <a:lnTo>
                        <a:pt x="24682" y="13147"/>
                      </a:lnTo>
                      <a:lnTo>
                        <a:pt x="24690" y="13143"/>
                      </a:lnTo>
                      <a:lnTo>
                        <a:pt x="24697" y="13139"/>
                      </a:lnTo>
                      <a:lnTo>
                        <a:pt x="24705" y="13132"/>
                      </a:lnTo>
                      <a:lnTo>
                        <a:pt x="24710" y="13126"/>
                      </a:lnTo>
                      <a:lnTo>
                        <a:pt x="24715" y="13117"/>
                      </a:lnTo>
                      <a:lnTo>
                        <a:pt x="24717" y="13108"/>
                      </a:lnTo>
                      <a:lnTo>
                        <a:pt x="24718" y="13097"/>
                      </a:lnTo>
                      <a:lnTo>
                        <a:pt x="24721" y="13073"/>
                      </a:lnTo>
                      <a:lnTo>
                        <a:pt x="24723" y="13063"/>
                      </a:lnTo>
                      <a:lnTo>
                        <a:pt x="24725" y="13057"/>
                      </a:lnTo>
                      <a:lnTo>
                        <a:pt x="24728" y="13053"/>
                      </a:lnTo>
                      <a:lnTo>
                        <a:pt x="24731" y="13049"/>
                      </a:lnTo>
                      <a:lnTo>
                        <a:pt x="24734" y="13045"/>
                      </a:lnTo>
                      <a:lnTo>
                        <a:pt x="24738" y="13043"/>
                      </a:lnTo>
                      <a:lnTo>
                        <a:pt x="24744" y="13042"/>
                      </a:lnTo>
                      <a:lnTo>
                        <a:pt x="24773" y="13037"/>
                      </a:lnTo>
                      <a:lnTo>
                        <a:pt x="24787" y="13033"/>
                      </a:lnTo>
                      <a:lnTo>
                        <a:pt x="24800" y="13029"/>
                      </a:lnTo>
                      <a:lnTo>
                        <a:pt x="24813" y="13024"/>
                      </a:lnTo>
                      <a:lnTo>
                        <a:pt x="24826" y="13018"/>
                      </a:lnTo>
                      <a:lnTo>
                        <a:pt x="24838" y="13011"/>
                      </a:lnTo>
                      <a:lnTo>
                        <a:pt x="24851" y="13003"/>
                      </a:lnTo>
                      <a:lnTo>
                        <a:pt x="24879" y="12980"/>
                      </a:lnTo>
                      <a:lnTo>
                        <a:pt x="24924" y="12940"/>
                      </a:lnTo>
                      <a:lnTo>
                        <a:pt x="24947" y="12919"/>
                      </a:lnTo>
                      <a:lnTo>
                        <a:pt x="24965" y="12901"/>
                      </a:lnTo>
                      <a:lnTo>
                        <a:pt x="24977" y="12888"/>
                      </a:lnTo>
                      <a:lnTo>
                        <a:pt x="24980" y="12884"/>
                      </a:lnTo>
                      <a:lnTo>
                        <a:pt x="24980" y="12881"/>
                      </a:lnTo>
                      <a:lnTo>
                        <a:pt x="24974" y="12875"/>
                      </a:lnTo>
                      <a:lnTo>
                        <a:pt x="24971" y="12867"/>
                      </a:lnTo>
                      <a:lnTo>
                        <a:pt x="24970" y="12860"/>
                      </a:lnTo>
                      <a:lnTo>
                        <a:pt x="24972" y="12852"/>
                      </a:lnTo>
                      <a:lnTo>
                        <a:pt x="24974" y="12845"/>
                      </a:lnTo>
                      <a:lnTo>
                        <a:pt x="24979" y="12836"/>
                      </a:lnTo>
                      <a:lnTo>
                        <a:pt x="24985" y="12828"/>
                      </a:lnTo>
                      <a:lnTo>
                        <a:pt x="24991" y="12822"/>
                      </a:lnTo>
                      <a:lnTo>
                        <a:pt x="25006" y="12808"/>
                      </a:lnTo>
                      <a:lnTo>
                        <a:pt x="25023" y="12795"/>
                      </a:lnTo>
                      <a:lnTo>
                        <a:pt x="25043" y="12779"/>
                      </a:lnTo>
                      <a:lnTo>
                        <a:pt x="25052" y="12772"/>
                      </a:lnTo>
                      <a:lnTo>
                        <a:pt x="25058" y="12763"/>
                      </a:lnTo>
                      <a:lnTo>
                        <a:pt x="25073" y="12746"/>
                      </a:lnTo>
                      <a:lnTo>
                        <a:pt x="25098" y="12710"/>
                      </a:lnTo>
                      <a:lnTo>
                        <a:pt x="25102" y="12706"/>
                      </a:lnTo>
                      <a:lnTo>
                        <a:pt x="25106" y="12701"/>
                      </a:lnTo>
                      <a:lnTo>
                        <a:pt x="25112" y="12697"/>
                      </a:lnTo>
                      <a:lnTo>
                        <a:pt x="25118" y="12694"/>
                      </a:lnTo>
                      <a:lnTo>
                        <a:pt x="25131" y="12688"/>
                      </a:lnTo>
                      <a:lnTo>
                        <a:pt x="25145" y="12684"/>
                      </a:lnTo>
                      <a:lnTo>
                        <a:pt x="25158" y="12678"/>
                      </a:lnTo>
                      <a:lnTo>
                        <a:pt x="25171" y="12673"/>
                      </a:lnTo>
                      <a:lnTo>
                        <a:pt x="25177" y="12669"/>
                      </a:lnTo>
                      <a:lnTo>
                        <a:pt x="25181" y="12665"/>
                      </a:lnTo>
                      <a:lnTo>
                        <a:pt x="25185" y="12661"/>
                      </a:lnTo>
                      <a:lnTo>
                        <a:pt x="25189" y="12656"/>
                      </a:lnTo>
                      <a:lnTo>
                        <a:pt x="25189" y="12655"/>
                      </a:lnTo>
                      <a:lnTo>
                        <a:pt x="25189" y="12654"/>
                      </a:lnTo>
                      <a:lnTo>
                        <a:pt x="25187" y="12651"/>
                      </a:lnTo>
                      <a:lnTo>
                        <a:pt x="25182" y="12650"/>
                      </a:lnTo>
                      <a:lnTo>
                        <a:pt x="25185" y="12647"/>
                      </a:lnTo>
                      <a:lnTo>
                        <a:pt x="25190" y="12641"/>
                      </a:lnTo>
                      <a:lnTo>
                        <a:pt x="25195" y="12632"/>
                      </a:lnTo>
                      <a:lnTo>
                        <a:pt x="25196" y="12623"/>
                      </a:lnTo>
                      <a:lnTo>
                        <a:pt x="25196" y="12613"/>
                      </a:lnTo>
                      <a:lnTo>
                        <a:pt x="25196" y="12595"/>
                      </a:lnTo>
                      <a:lnTo>
                        <a:pt x="25193" y="12576"/>
                      </a:lnTo>
                      <a:lnTo>
                        <a:pt x="25190" y="12558"/>
                      </a:lnTo>
                      <a:lnTo>
                        <a:pt x="25188" y="12553"/>
                      </a:lnTo>
                      <a:lnTo>
                        <a:pt x="25185" y="12547"/>
                      </a:lnTo>
                      <a:lnTo>
                        <a:pt x="25179" y="12537"/>
                      </a:lnTo>
                      <a:lnTo>
                        <a:pt x="25172" y="12528"/>
                      </a:lnTo>
                      <a:lnTo>
                        <a:pt x="25167" y="12520"/>
                      </a:lnTo>
                      <a:lnTo>
                        <a:pt x="25165" y="12516"/>
                      </a:lnTo>
                      <a:lnTo>
                        <a:pt x="25164" y="12512"/>
                      </a:lnTo>
                      <a:lnTo>
                        <a:pt x="25164" y="12508"/>
                      </a:lnTo>
                      <a:lnTo>
                        <a:pt x="25165" y="12504"/>
                      </a:lnTo>
                      <a:lnTo>
                        <a:pt x="25167" y="12501"/>
                      </a:lnTo>
                      <a:lnTo>
                        <a:pt x="25170" y="12496"/>
                      </a:lnTo>
                      <a:lnTo>
                        <a:pt x="25177" y="12492"/>
                      </a:lnTo>
                      <a:lnTo>
                        <a:pt x="25184" y="12488"/>
                      </a:lnTo>
                      <a:lnTo>
                        <a:pt x="25198" y="12481"/>
                      </a:lnTo>
                      <a:lnTo>
                        <a:pt x="25213" y="12477"/>
                      </a:lnTo>
                      <a:lnTo>
                        <a:pt x="25229" y="12473"/>
                      </a:lnTo>
                      <a:lnTo>
                        <a:pt x="25244" y="12472"/>
                      </a:lnTo>
                      <a:lnTo>
                        <a:pt x="25255" y="12471"/>
                      </a:lnTo>
                      <a:lnTo>
                        <a:pt x="25265" y="12469"/>
                      </a:lnTo>
                      <a:lnTo>
                        <a:pt x="25273" y="12465"/>
                      </a:lnTo>
                      <a:lnTo>
                        <a:pt x="25282" y="12460"/>
                      </a:lnTo>
                      <a:lnTo>
                        <a:pt x="25298" y="12448"/>
                      </a:lnTo>
                      <a:lnTo>
                        <a:pt x="25306" y="12443"/>
                      </a:lnTo>
                      <a:lnTo>
                        <a:pt x="25315" y="12438"/>
                      </a:lnTo>
                      <a:lnTo>
                        <a:pt x="25320" y="12434"/>
                      </a:lnTo>
                      <a:lnTo>
                        <a:pt x="25324" y="12430"/>
                      </a:lnTo>
                      <a:lnTo>
                        <a:pt x="25328" y="12426"/>
                      </a:lnTo>
                      <a:lnTo>
                        <a:pt x="25332" y="12421"/>
                      </a:lnTo>
                      <a:lnTo>
                        <a:pt x="25334" y="12417"/>
                      </a:lnTo>
                      <a:lnTo>
                        <a:pt x="25336" y="12412"/>
                      </a:lnTo>
                      <a:lnTo>
                        <a:pt x="25337" y="12406"/>
                      </a:lnTo>
                      <a:lnTo>
                        <a:pt x="25338" y="12401"/>
                      </a:lnTo>
                      <a:lnTo>
                        <a:pt x="25338" y="12396"/>
                      </a:lnTo>
                      <a:lnTo>
                        <a:pt x="25338" y="12391"/>
                      </a:lnTo>
                      <a:lnTo>
                        <a:pt x="25336" y="12386"/>
                      </a:lnTo>
                      <a:lnTo>
                        <a:pt x="25334" y="12381"/>
                      </a:lnTo>
                      <a:lnTo>
                        <a:pt x="25331" y="12377"/>
                      </a:lnTo>
                      <a:lnTo>
                        <a:pt x="25326" y="12372"/>
                      </a:lnTo>
                      <a:lnTo>
                        <a:pt x="25321" y="12369"/>
                      </a:lnTo>
                      <a:lnTo>
                        <a:pt x="25315" y="12366"/>
                      </a:lnTo>
                      <a:lnTo>
                        <a:pt x="25318" y="12365"/>
                      </a:lnTo>
                      <a:lnTo>
                        <a:pt x="25323" y="12363"/>
                      </a:lnTo>
                      <a:lnTo>
                        <a:pt x="25342" y="12357"/>
                      </a:lnTo>
                      <a:lnTo>
                        <a:pt x="25367" y="12350"/>
                      </a:lnTo>
                      <a:lnTo>
                        <a:pt x="25394" y="12341"/>
                      </a:lnTo>
                      <a:lnTo>
                        <a:pt x="25420" y="12332"/>
                      </a:lnTo>
                      <a:lnTo>
                        <a:pt x="25431" y="12327"/>
                      </a:lnTo>
                      <a:lnTo>
                        <a:pt x="25440" y="12323"/>
                      </a:lnTo>
                      <a:lnTo>
                        <a:pt x="25448" y="12317"/>
                      </a:lnTo>
                      <a:lnTo>
                        <a:pt x="25453" y="12312"/>
                      </a:lnTo>
                      <a:lnTo>
                        <a:pt x="25454" y="12310"/>
                      </a:lnTo>
                      <a:lnTo>
                        <a:pt x="25456" y="12307"/>
                      </a:lnTo>
                      <a:lnTo>
                        <a:pt x="25456" y="12304"/>
                      </a:lnTo>
                      <a:lnTo>
                        <a:pt x="25454" y="12302"/>
                      </a:lnTo>
                      <a:lnTo>
                        <a:pt x="25448" y="12292"/>
                      </a:lnTo>
                      <a:lnTo>
                        <a:pt x="25440" y="12282"/>
                      </a:lnTo>
                      <a:lnTo>
                        <a:pt x="25432" y="12274"/>
                      </a:lnTo>
                      <a:lnTo>
                        <a:pt x="25422" y="12265"/>
                      </a:lnTo>
                      <a:lnTo>
                        <a:pt x="25412" y="12257"/>
                      </a:lnTo>
                      <a:lnTo>
                        <a:pt x="25401" y="12251"/>
                      </a:lnTo>
                      <a:lnTo>
                        <a:pt x="25390" y="12243"/>
                      </a:lnTo>
                      <a:lnTo>
                        <a:pt x="25379" y="12238"/>
                      </a:lnTo>
                      <a:lnTo>
                        <a:pt x="25367" y="12234"/>
                      </a:lnTo>
                      <a:lnTo>
                        <a:pt x="25355" y="12229"/>
                      </a:lnTo>
                      <a:lnTo>
                        <a:pt x="25343" y="12226"/>
                      </a:lnTo>
                      <a:lnTo>
                        <a:pt x="25331" y="12224"/>
                      </a:lnTo>
                      <a:lnTo>
                        <a:pt x="25319" y="12224"/>
                      </a:lnTo>
                      <a:lnTo>
                        <a:pt x="25308" y="12224"/>
                      </a:lnTo>
                      <a:lnTo>
                        <a:pt x="25296" y="12226"/>
                      </a:lnTo>
                      <a:lnTo>
                        <a:pt x="25286" y="12229"/>
                      </a:lnTo>
                      <a:lnTo>
                        <a:pt x="25273" y="12234"/>
                      </a:lnTo>
                      <a:lnTo>
                        <a:pt x="25261" y="12236"/>
                      </a:lnTo>
                      <a:lnTo>
                        <a:pt x="25235" y="12238"/>
                      </a:lnTo>
                      <a:lnTo>
                        <a:pt x="25222" y="12239"/>
                      </a:lnTo>
                      <a:lnTo>
                        <a:pt x="25210" y="12241"/>
                      </a:lnTo>
                      <a:lnTo>
                        <a:pt x="25197" y="12243"/>
                      </a:lnTo>
                      <a:lnTo>
                        <a:pt x="25185" y="12249"/>
                      </a:lnTo>
                      <a:lnTo>
                        <a:pt x="25176" y="12252"/>
                      </a:lnTo>
                      <a:lnTo>
                        <a:pt x="25165" y="12254"/>
                      </a:lnTo>
                      <a:lnTo>
                        <a:pt x="25139" y="12256"/>
                      </a:lnTo>
                      <a:lnTo>
                        <a:pt x="25126" y="12259"/>
                      </a:lnTo>
                      <a:lnTo>
                        <a:pt x="25114" y="12261"/>
                      </a:lnTo>
                      <a:lnTo>
                        <a:pt x="25109" y="12263"/>
                      </a:lnTo>
                      <a:lnTo>
                        <a:pt x="25105" y="12265"/>
                      </a:lnTo>
                      <a:lnTo>
                        <a:pt x="25101" y="12268"/>
                      </a:lnTo>
                      <a:lnTo>
                        <a:pt x="25099" y="12272"/>
                      </a:lnTo>
                      <a:lnTo>
                        <a:pt x="25095" y="12275"/>
                      </a:lnTo>
                      <a:lnTo>
                        <a:pt x="25093" y="12278"/>
                      </a:lnTo>
                      <a:lnTo>
                        <a:pt x="25086" y="12282"/>
                      </a:lnTo>
                      <a:lnTo>
                        <a:pt x="25077" y="12286"/>
                      </a:lnTo>
                      <a:lnTo>
                        <a:pt x="25067" y="12287"/>
                      </a:lnTo>
                      <a:lnTo>
                        <a:pt x="25058" y="12286"/>
                      </a:lnTo>
                      <a:lnTo>
                        <a:pt x="25050" y="12282"/>
                      </a:lnTo>
                      <a:lnTo>
                        <a:pt x="25042" y="12277"/>
                      </a:lnTo>
                      <a:lnTo>
                        <a:pt x="25039" y="12274"/>
                      </a:lnTo>
                      <a:lnTo>
                        <a:pt x="25037" y="12270"/>
                      </a:lnTo>
                      <a:lnTo>
                        <a:pt x="25034" y="12263"/>
                      </a:lnTo>
                      <a:lnTo>
                        <a:pt x="25034" y="12257"/>
                      </a:lnTo>
                      <a:lnTo>
                        <a:pt x="25035" y="12252"/>
                      </a:lnTo>
                      <a:lnTo>
                        <a:pt x="25039" y="12248"/>
                      </a:lnTo>
                      <a:lnTo>
                        <a:pt x="25043" y="12244"/>
                      </a:lnTo>
                      <a:lnTo>
                        <a:pt x="25050" y="12241"/>
                      </a:lnTo>
                      <a:lnTo>
                        <a:pt x="25065" y="12236"/>
                      </a:lnTo>
                      <a:lnTo>
                        <a:pt x="25080" y="12230"/>
                      </a:lnTo>
                      <a:lnTo>
                        <a:pt x="25089" y="12227"/>
                      </a:lnTo>
                      <a:lnTo>
                        <a:pt x="25095" y="12224"/>
                      </a:lnTo>
                      <a:lnTo>
                        <a:pt x="25101" y="12221"/>
                      </a:lnTo>
                      <a:lnTo>
                        <a:pt x="25106" y="12216"/>
                      </a:lnTo>
                      <a:lnTo>
                        <a:pt x="25108" y="12211"/>
                      </a:lnTo>
                      <a:lnTo>
                        <a:pt x="25109" y="12204"/>
                      </a:lnTo>
                      <a:lnTo>
                        <a:pt x="25109" y="12191"/>
                      </a:lnTo>
                      <a:lnTo>
                        <a:pt x="25107" y="12180"/>
                      </a:lnTo>
                      <a:lnTo>
                        <a:pt x="25105" y="12172"/>
                      </a:lnTo>
                      <a:lnTo>
                        <a:pt x="25104" y="12163"/>
                      </a:lnTo>
                      <a:lnTo>
                        <a:pt x="25104" y="12160"/>
                      </a:lnTo>
                      <a:lnTo>
                        <a:pt x="25105" y="12155"/>
                      </a:lnTo>
                      <a:lnTo>
                        <a:pt x="25106" y="12152"/>
                      </a:lnTo>
                      <a:lnTo>
                        <a:pt x="25108" y="12148"/>
                      </a:lnTo>
                      <a:lnTo>
                        <a:pt x="25112" y="12145"/>
                      </a:lnTo>
                      <a:lnTo>
                        <a:pt x="25116" y="12140"/>
                      </a:lnTo>
                      <a:lnTo>
                        <a:pt x="25129" y="12131"/>
                      </a:lnTo>
                      <a:lnTo>
                        <a:pt x="25132" y="12127"/>
                      </a:lnTo>
                      <a:lnTo>
                        <a:pt x="25136" y="12124"/>
                      </a:lnTo>
                      <a:lnTo>
                        <a:pt x="25138" y="12121"/>
                      </a:lnTo>
                      <a:lnTo>
                        <a:pt x="25139" y="12116"/>
                      </a:lnTo>
                      <a:lnTo>
                        <a:pt x="25141" y="12108"/>
                      </a:lnTo>
                      <a:lnTo>
                        <a:pt x="25142" y="12098"/>
                      </a:lnTo>
                      <a:lnTo>
                        <a:pt x="25144" y="12087"/>
                      </a:lnTo>
                      <a:lnTo>
                        <a:pt x="25147" y="12077"/>
                      </a:lnTo>
                      <a:lnTo>
                        <a:pt x="25150" y="12073"/>
                      </a:lnTo>
                      <a:lnTo>
                        <a:pt x="25153" y="12069"/>
                      </a:lnTo>
                      <a:lnTo>
                        <a:pt x="25156" y="12064"/>
                      </a:lnTo>
                      <a:lnTo>
                        <a:pt x="25162" y="12060"/>
                      </a:lnTo>
                      <a:lnTo>
                        <a:pt x="25169" y="12053"/>
                      </a:lnTo>
                      <a:lnTo>
                        <a:pt x="25177" y="12047"/>
                      </a:lnTo>
                      <a:lnTo>
                        <a:pt x="25182" y="12039"/>
                      </a:lnTo>
                      <a:lnTo>
                        <a:pt x="25187" y="12033"/>
                      </a:lnTo>
                      <a:lnTo>
                        <a:pt x="25196" y="12019"/>
                      </a:lnTo>
                      <a:lnTo>
                        <a:pt x="25202" y="12012"/>
                      </a:lnTo>
                      <a:lnTo>
                        <a:pt x="25208" y="12006"/>
                      </a:lnTo>
                      <a:lnTo>
                        <a:pt x="25219" y="11998"/>
                      </a:lnTo>
                      <a:lnTo>
                        <a:pt x="25231" y="11992"/>
                      </a:lnTo>
                      <a:lnTo>
                        <a:pt x="25259" y="11978"/>
                      </a:lnTo>
                      <a:lnTo>
                        <a:pt x="25288" y="11964"/>
                      </a:lnTo>
                      <a:lnTo>
                        <a:pt x="25315" y="11954"/>
                      </a:lnTo>
                      <a:lnTo>
                        <a:pt x="25322" y="11950"/>
                      </a:lnTo>
                      <a:lnTo>
                        <a:pt x="25324" y="11947"/>
                      </a:lnTo>
                      <a:lnTo>
                        <a:pt x="25325" y="11945"/>
                      </a:lnTo>
                      <a:lnTo>
                        <a:pt x="25328" y="11938"/>
                      </a:lnTo>
                      <a:lnTo>
                        <a:pt x="25328" y="11932"/>
                      </a:lnTo>
                      <a:lnTo>
                        <a:pt x="25325" y="11924"/>
                      </a:lnTo>
                      <a:lnTo>
                        <a:pt x="25322" y="11916"/>
                      </a:lnTo>
                      <a:lnTo>
                        <a:pt x="25311" y="11898"/>
                      </a:lnTo>
                      <a:lnTo>
                        <a:pt x="25286" y="11860"/>
                      </a:lnTo>
                      <a:lnTo>
                        <a:pt x="25281" y="11852"/>
                      </a:lnTo>
                      <a:lnTo>
                        <a:pt x="25277" y="11842"/>
                      </a:lnTo>
                      <a:lnTo>
                        <a:pt x="25273" y="11834"/>
                      </a:lnTo>
                      <a:lnTo>
                        <a:pt x="25271" y="11826"/>
                      </a:lnTo>
                      <a:lnTo>
                        <a:pt x="25271" y="11821"/>
                      </a:lnTo>
                      <a:lnTo>
                        <a:pt x="25271" y="11816"/>
                      </a:lnTo>
                      <a:lnTo>
                        <a:pt x="25273" y="11813"/>
                      </a:lnTo>
                      <a:lnTo>
                        <a:pt x="25275" y="11809"/>
                      </a:lnTo>
                      <a:lnTo>
                        <a:pt x="25279" y="11806"/>
                      </a:lnTo>
                      <a:lnTo>
                        <a:pt x="25282" y="11804"/>
                      </a:lnTo>
                      <a:lnTo>
                        <a:pt x="25292" y="11801"/>
                      </a:lnTo>
                      <a:lnTo>
                        <a:pt x="25303" y="11800"/>
                      </a:lnTo>
                      <a:lnTo>
                        <a:pt x="25316" y="11800"/>
                      </a:lnTo>
                      <a:lnTo>
                        <a:pt x="25330" y="11802"/>
                      </a:lnTo>
                      <a:lnTo>
                        <a:pt x="25344" y="11804"/>
                      </a:lnTo>
                      <a:lnTo>
                        <a:pt x="25374" y="11810"/>
                      </a:lnTo>
                      <a:lnTo>
                        <a:pt x="25402" y="11819"/>
                      </a:lnTo>
                      <a:lnTo>
                        <a:pt x="25425" y="11826"/>
                      </a:lnTo>
                      <a:lnTo>
                        <a:pt x="25438" y="11829"/>
                      </a:lnTo>
                      <a:lnTo>
                        <a:pt x="25457" y="11833"/>
                      </a:lnTo>
                      <a:lnTo>
                        <a:pt x="25475" y="11835"/>
                      </a:lnTo>
                      <a:lnTo>
                        <a:pt x="25485" y="11836"/>
                      </a:lnTo>
                      <a:lnTo>
                        <a:pt x="25494" y="11835"/>
                      </a:lnTo>
                      <a:lnTo>
                        <a:pt x="25503" y="11834"/>
                      </a:lnTo>
                      <a:lnTo>
                        <a:pt x="25512" y="11831"/>
                      </a:lnTo>
                      <a:lnTo>
                        <a:pt x="25537" y="11819"/>
                      </a:lnTo>
                      <a:lnTo>
                        <a:pt x="25546" y="11815"/>
                      </a:lnTo>
                      <a:lnTo>
                        <a:pt x="25553" y="11813"/>
                      </a:lnTo>
                      <a:lnTo>
                        <a:pt x="25561" y="11811"/>
                      </a:lnTo>
                      <a:lnTo>
                        <a:pt x="25571" y="11810"/>
                      </a:lnTo>
                      <a:lnTo>
                        <a:pt x="25598" y="11813"/>
                      </a:lnTo>
                      <a:lnTo>
                        <a:pt x="25607" y="11814"/>
                      </a:lnTo>
                      <a:lnTo>
                        <a:pt x="25616" y="11817"/>
                      </a:lnTo>
                      <a:lnTo>
                        <a:pt x="25624" y="11820"/>
                      </a:lnTo>
                      <a:lnTo>
                        <a:pt x="25631" y="11825"/>
                      </a:lnTo>
                      <a:lnTo>
                        <a:pt x="25645" y="11833"/>
                      </a:lnTo>
                      <a:lnTo>
                        <a:pt x="25653" y="11836"/>
                      </a:lnTo>
                      <a:lnTo>
                        <a:pt x="25662" y="11840"/>
                      </a:lnTo>
                      <a:lnTo>
                        <a:pt x="25671" y="11842"/>
                      </a:lnTo>
                      <a:lnTo>
                        <a:pt x="25680" y="11845"/>
                      </a:lnTo>
                      <a:lnTo>
                        <a:pt x="25687" y="11848"/>
                      </a:lnTo>
                      <a:lnTo>
                        <a:pt x="25692" y="11853"/>
                      </a:lnTo>
                      <a:lnTo>
                        <a:pt x="25696" y="11856"/>
                      </a:lnTo>
                      <a:lnTo>
                        <a:pt x="25699" y="11860"/>
                      </a:lnTo>
                      <a:lnTo>
                        <a:pt x="25700" y="11866"/>
                      </a:lnTo>
                      <a:lnTo>
                        <a:pt x="25700" y="11871"/>
                      </a:lnTo>
                      <a:lnTo>
                        <a:pt x="25699" y="11877"/>
                      </a:lnTo>
                      <a:lnTo>
                        <a:pt x="25698" y="11882"/>
                      </a:lnTo>
                      <a:lnTo>
                        <a:pt x="25692" y="11896"/>
                      </a:lnTo>
                      <a:lnTo>
                        <a:pt x="25687" y="11912"/>
                      </a:lnTo>
                      <a:lnTo>
                        <a:pt x="25680" y="11930"/>
                      </a:lnTo>
                      <a:lnTo>
                        <a:pt x="25678" y="11941"/>
                      </a:lnTo>
                      <a:lnTo>
                        <a:pt x="25676" y="11955"/>
                      </a:lnTo>
                      <a:lnTo>
                        <a:pt x="25675" y="11970"/>
                      </a:lnTo>
                      <a:lnTo>
                        <a:pt x="25675" y="11986"/>
                      </a:lnTo>
                      <a:lnTo>
                        <a:pt x="25676" y="11993"/>
                      </a:lnTo>
                      <a:lnTo>
                        <a:pt x="25678" y="12000"/>
                      </a:lnTo>
                      <a:lnTo>
                        <a:pt x="25680" y="12006"/>
                      </a:lnTo>
                      <a:lnTo>
                        <a:pt x="25683" y="12011"/>
                      </a:lnTo>
                      <a:lnTo>
                        <a:pt x="25688" y="12014"/>
                      </a:lnTo>
                      <a:lnTo>
                        <a:pt x="25693" y="12018"/>
                      </a:lnTo>
                      <a:lnTo>
                        <a:pt x="25699" y="12018"/>
                      </a:lnTo>
                      <a:lnTo>
                        <a:pt x="25706" y="12018"/>
                      </a:lnTo>
                      <a:lnTo>
                        <a:pt x="25747" y="12006"/>
                      </a:lnTo>
                      <a:lnTo>
                        <a:pt x="25760" y="12002"/>
                      </a:lnTo>
                      <a:lnTo>
                        <a:pt x="25771" y="12000"/>
                      </a:lnTo>
                      <a:lnTo>
                        <a:pt x="25782" y="11999"/>
                      </a:lnTo>
                      <a:lnTo>
                        <a:pt x="25785" y="12000"/>
                      </a:lnTo>
                      <a:lnTo>
                        <a:pt x="25789" y="12000"/>
                      </a:lnTo>
                      <a:lnTo>
                        <a:pt x="25793" y="12004"/>
                      </a:lnTo>
                      <a:lnTo>
                        <a:pt x="25795" y="12006"/>
                      </a:lnTo>
                      <a:lnTo>
                        <a:pt x="25797" y="12010"/>
                      </a:lnTo>
                      <a:lnTo>
                        <a:pt x="25798" y="12014"/>
                      </a:lnTo>
                      <a:lnTo>
                        <a:pt x="25801" y="12024"/>
                      </a:lnTo>
                      <a:lnTo>
                        <a:pt x="25803" y="12034"/>
                      </a:lnTo>
                      <a:lnTo>
                        <a:pt x="25805" y="12044"/>
                      </a:lnTo>
                      <a:lnTo>
                        <a:pt x="25807" y="12048"/>
                      </a:lnTo>
                      <a:lnTo>
                        <a:pt x="25810" y="12052"/>
                      </a:lnTo>
                      <a:lnTo>
                        <a:pt x="25815" y="12056"/>
                      </a:lnTo>
                      <a:lnTo>
                        <a:pt x="25819" y="12058"/>
                      </a:lnTo>
                      <a:lnTo>
                        <a:pt x="25826" y="12059"/>
                      </a:lnTo>
                      <a:lnTo>
                        <a:pt x="25833" y="12060"/>
                      </a:lnTo>
                      <a:lnTo>
                        <a:pt x="25846" y="12059"/>
                      </a:lnTo>
                      <a:lnTo>
                        <a:pt x="25860" y="12056"/>
                      </a:lnTo>
                      <a:lnTo>
                        <a:pt x="25873" y="12051"/>
                      </a:lnTo>
                      <a:lnTo>
                        <a:pt x="25887" y="12046"/>
                      </a:lnTo>
                      <a:lnTo>
                        <a:pt x="25917" y="12035"/>
                      </a:lnTo>
                      <a:lnTo>
                        <a:pt x="25931" y="12031"/>
                      </a:lnTo>
                      <a:lnTo>
                        <a:pt x="25944" y="12027"/>
                      </a:lnTo>
                      <a:lnTo>
                        <a:pt x="25956" y="12026"/>
                      </a:lnTo>
                      <a:lnTo>
                        <a:pt x="25967" y="12023"/>
                      </a:lnTo>
                      <a:lnTo>
                        <a:pt x="25988" y="12018"/>
                      </a:lnTo>
                      <a:lnTo>
                        <a:pt x="26009" y="12010"/>
                      </a:lnTo>
                      <a:lnTo>
                        <a:pt x="26031" y="12005"/>
                      </a:lnTo>
                      <a:lnTo>
                        <a:pt x="26040" y="12002"/>
                      </a:lnTo>
                      <a:lnTo>
                        <a:pt x="26051" y="12001"/>
                      </a:lnTo>
                      <a:lnTo>
                        <a:pt x="26062" y="12001"/>
                      </a:lnTo>
                      <a:lnTo>
                        <a:pt x="26073" y="12001"/>
                      </a:lnTo>
                      <a:lnTo>
                        <a:pt x="26085" y="12004"/>
                      </a:lnTo>
                      <a:lnTo>
                        <a:pt x="26097" y="12008"/>
                      </a:lnTo>
                      <a:lnTo>
                        <a:pt x="26108" y="12013"/>
                      </a:lnTo>
                      <a:lnTo>
                        <a:pt x="26121" y="12020"/>
                      </a:lnTo>
                      <a:lnTo>
                        <a:pt x="26124" y="12022"/>
                      </a:lnTo>
                      <a:lnTo>
                        <a:pt x="26128" y="12023"/>
                      </a:lnTo>
                      <a:lnTo>
                        <a:pt x="26135" y="12024"/>
                      </a:lnTo>
                      <a:lnTo>
                        <a:pt x="26142" y="12022"/>
                      </a:lnTo>
                      <a:lnTo>
                        <a:pt x="26149" y="12020"/>
                      </a:lnTo>
                      <a:lnTo>
                        <a:pt x="26155" y="12015"/>
                      </a:lnTo>
                      <a:lnTo>
                        <a:pt x="26162" y="12010"/>
                      </a:lnTo>
                      <a:lnTo>
                        <a:pt x="26175" y="12001"/>
                      </a:lnTo>
                      <a:lnTo>
                        <a:pt x="26186" y="11993"/>
                      </a:lnTo>
                      <a:lnTo>
                        <a:pt x="26194" y="11985"/>
                      </a:lnTo>
                      <a:lnTo>
                        <a:pt x="26206" y="11970"/>
                      </a:lnTo>
                      <a:lnTo>
                        <a:pt x="26212" y="11963"/>
                      </a:lnTo>
                      <a:lnTo>
                        <a:pt x="26219" y="11957"/>
                      </a:lnTo>
                      <a:lnTo>
                        <a:pt x="26229" y="11951"/>
                      </a:lnTo>
                      <a:lnTo>
                        <a:pt x="26241" y="11946"/>
                      </a:lnTo>
                      <a:lnTo>
                        <a:pt x="26255" y="11941"/>
                      </a:lnTo>
                      <a:lnTo>
                        <a:pt x="26264" y="11935"/>
                      </a:lnTo>
                      <a:lnTo>
                        <a:pt x="26267" y="11932"/>
                      </a:lnTo>
                      <a:lnTo>
                        <a:pt x="26269" y="11930"/>
                      </a:lnTo>
                      <a:lnTo>
                        <a:pt x="26270" y="11927"/>
                      </a:lnTo>
                      <a:lnTo>
                        <a:pt x="26270" y="11923"/>
                      </a:lnTo>
                      <a:lnTo>
                        <a:pt x="26268" y="11917"/>
                      </a:lnTo>
                      <a:lnTo>
                        <a:pt x="26263" y="11910"/>
                      </a:lnTo>
                      <a:lnTo>
                        <a:pt x="26249" y="11893"/>
                      </a:lnTo>
                      <a:lnTo>
                        <a:pt x="26239" y="11879"/>
                      </a:lnTo>
                      <a:lnTo>
                        <a:pt x="26232" y="11868"/>
                      </a:lnTo>
                      <a:lnTo>
                        <a:pt x="26226" y="11857"/>
                      </a:lnTo>
                      <a:lnTo>
                        <a:pt x="26223" y="11847"/>
                      </a:lnTo>
                      <a:lnTo>
                        <a:pt x="26222" y="11843"/>
                      </a:lnTo>
                      <a:lnTo>
                        <a:pt x="26223" y="11840"/>
                      </a:lnTo>
                      <a:lnTo>
                        <a:pt x="26224" y="11836"/>
                      </a:lnTo>
                      <a:lnTo>
                        <a:pt x="26227" y="11835"/>
                      </a:lnTo>
                      <a:lnTo>
                        <a:pt x="26232" y="11835"/>
                      </a:lnTo>
                      <a:lnTo>
                        <a:pt x="26239" y="11838"/>
                      </a:lnTo>
                      <a:lnTo>
                        <a:pt x="26249" y="11842"/>
                      </a:lnTo>
                      <a:lnTo>
                        <a:pt x="26260" y="11847"/>
                      </a:lnTo>
                      <a:lnTo>
                        <a:pt x="26280" y="11861"/>
                      </a:lnTo>
                      <a:lnTo>
                        <a:pt x="26291" y="11868"/>
                      </a:lnTo>
                      <a:lnTo>
                        <a:pt x="26302" y="11874"/>
                      </a:lnTo>
                      <a:lnTo>
                        <a:pt x="26312" y="11879"/>
                      </a:lnTo>
                      <a:lnTo>
                        <a:pt x="26321" y="11881"/>
                      </a:lnTo>
                      <a:lnTo>
                        <a:pt x="26330" y="11882"/>
                      </a:lnTo>
                      <a:lnTo>
                        <a:pt x="26339" y="11881"/>
                      </a:lnTo>
                      <a:lnTo>
                        <a:pt x="26346" y="11880"/>
                      </a:lnTo>
                      <a:lnTo>
                        <a:pt x="26355" y="11877"/>
                      </a:lnTo>
                      <a:lnTo>
                        <a:pt x="26363" y="11872"/>
                      </a:lnTo>
                      <a:lnTo>
                        <a:pt x="26369" y="11868"/>
                      </a:lnTo>
                      <a:lnTo>
                        <a:pt x="26376" y="11862"/>
                      </a:lnTo>
                      <a:lnTo>
                        <a:pt x="26381" y="11856"/>
                      </a:lnTo>
                      <a:lnTo>
                        <a:pt x="26386" y="11849"/>
                      </a:lnTo>
                      <a:lnTo>
                        <a:pt x="26392" y="11842"/>
                      </a:lnTo>
                      <a:lnTo>
                        <a:pt x="26396" y="11834"/>
                      </a:lnTo>
                      <a:lnTo>
                        <a:pt x="26399" y="11826"/>
                      </a:lnTo>
                      <a:lnTo>
                        <a:pt x="26403" y="11818"/>
                      </a:lnTo>
                      <a:lnTo>
                        <a:pt x="26405" y="11809"/>
                      </a:lnTo>
                      <a:lnTo>
                        <a:pt x="26406" y="11802"/>
                      </a:lnTo>
                      <a:lnTo>
                        <a:pt x="26407" y="11793"/>
                      </a:lnTo>
                      <a:lnTo>
                        <a:pt x="26408" y="11777"/>
                      </a:lnTo>
                      <a:lnTo>
                        <a:pt x="26408" y="11763"/>
                      </a:lnTo>
                      <a:lnTo>
                        <a:pt x="26406" y="11752"/>
                      </a:lnTo>
                      <a:lnTo>
                        <a:pt x="26404" y="11742"/>
                      </a:lnTo>
                      <a:lnTo>
                        <a:pt x="26399" y="11733"/>
                      </a:lnTo>
                      <a:lnTo>
                        <a:pt x="26394" y="11724"/>
                      </a:lnTo>
                      <a:lnTo>
                        <a:pt x="26380" y="11699"/>
                      </a:lnTo>
                      <a:lnTo>
                        <a:pt x="26378" y="11693"/>
                      </a:lnTo>
                      <a:lnTo>
                        <a:pt x="26376" y="11688"/>
                      </a:lnTo>
                      <a:lnTo>
                        <a:pt x="26376" y="11683"/>
                      </a:lnTo>
                      <a:lnTo>
                        <a:pt x="26376" y="11679"/>
                      </a:lnTo>
                      <a:lnTo>
                        <a:pt x="26377" y="11675"/>
                      </a:lnTo>
                      <a:lnTo>
                        <a:pt x="26379" y="11670"/>
                      </a:lnTo>
                      <a:lnTo>
                        <a:pt x="26384" y="11664"/>
                      </a:lnTo>
                      <a:lnTo>
                        <a:pt x="26392" y="11658"/>
                      </a:lnTo>
                      <a:lnTo>
                        <a:pt x="26401" y="11653"/>
                      </a:lnTo>
                      <a:lnTo>
                        <a:pt x="26410" y="11650"/>
                      </a:lnTo>
                      <a:lnTo>
                        <a:pt x="26419" y="11648"/>
                      </a:lnTo>
                      <a:lnTo>
                        <a:pt x="26431" y="11645"/>
                      </a:lnTo>
                      <a:lnTo>
                        <a:pt x="26441" y="11642"/>
                      </a:lnTo>
                      <a:lnTo>
                        <a:pt x="26449" y="11638"/>
                      </a:lnTo>
                      <a:lnTo>
                        <a:pt x="26458" y="11632"/>
                      </a:lnTo>
                      <a:lnTo>
                        <a:pt x="26466" y="11627"/>
                      </a:lnTo>
                      <a:lnTo>
                        <a:pt x="26472" y="11622"/>
                      </a:lnTo>
                      <a:lnTo>
                        <a:pt x="26484" y="11609"/>
                      </a:lnTo>
                      <a:lnTo>
                        <a:pt x="26496" y="11596"/>
                      </a:lnTo>
                      <a:lnTo>
                        <a:pt x="26507" y="11583"/>
                      </a:lnTo>
                      <a:lnTo>
                        <a:pt x="26513" y="11577"/>
                      </a:lnTo>
                      <a:lnTo>
                        <a:pt x="26520" y="11571"/>
                      </a:lnTo>
                      <a:lnTo>
                        <a:pt x="26527" y="11566"/>
                      </a:lnTo>
                      <a:lnTo>
                        <a:pt x="26536" y="11561"/>
                      </a:lnTo>
                      <a:lnTo>
                        <a:pt x="26546" y="11555"/>
                      </a:lnTo>
                      <a:lnTo>
                        <a:pt x="26554" y="11550"/>
                      </a:lnTo>
                      <a:lnTo>
                        <a:pt x="26560" y="11545"/>
                      </a:lnTo>
                      <a:lnTo>
                        <a:pt x="26563" y="11539"/>
                      </a:lnTo>
                      <a:lnTo>
                        <a:pt x="26567" y="11533"/>
                      </a:lnTo>
                      <a:lnTo>
                        <a:pt x="26568" y="11527"/>
                      </a:lnTo>
                      <a:lnTo>
                        <a:pt x="26568" y="11521"/>
                      </a:lnTo>
                      <a:lnTo>
                        <a:pt x="26568" y="11515"/>
                      </a:lnTo>
                      <a:lnTo>
                        <a:pt x="26567" y="11502"/>
                      </a:lnTo>
                      <a:lnTo>
                        <a:pt x="26565" y="11489"/>
                      </a:lnTo>
                      <a:lnTo>
                        <a:pt x="26567" y="11482"/>
                      </a:lnTo>
                      <a:lnTo>
                        <a:pt x="26569" y="11474"/>
                      </a:lnTo>
                      <a:lnTo>
                        <a:pt x="26571" y="11466"/>
                      </a:lnTo>
                      <a:lnTo>
                        <a:pt x="26576" y="11459"/>
                      </a:lnTo>
                      <a:lnTo>
                        <a:pt x="26575" y="11457"/>
                      </a:lnTo>
                      <a:lnTo>
                        <a:pt x="26572" y="11452"/>
                      </a:lnTo>
                      <a:lnTo>
                        <a:pt x="26560" y="11439"/>
                      </a:lnTo>
                      <a:lnTo>
                        <a:pt x="26522" y="11402"/>
                      </a:lnTo>
                      <a:lnTo>
                        <a:pt x="26482" y="11363"/>
                      </a:lnTo>
                      <a:lnTo>
                        <a:pt x="26460" y="11344"/>
                      </a:lnTo>
                      <a:lnTo>
                        <a:pt x="26453" y="11330"/>
                      </a:lnTo>
                      <a:lnTo>
                        <a:pt x="26444" y="11309"/>
                      </a:lnTo>
                      <a:lnTo>
                        <a:pt x="26435" y="11283"/>
                      </a:lnTo>
                      <a:lnTo>
                        <a:pt x="26427" y="11256"/>
                      </a:lnTo>
                      <a:lnTo>
                        <a:pt x="26421" y="11229"/>
                      </a:lnTo>
                      <a:lnTo>
                        <a:pt x="26419" y="11216"/>
                      </a:lnTo>
                      <a:lnTo>
                        <a:pt x="26418" y="11205"/>
                      </a:lnTo>
                      <a:lnTo>
                        <a:pt x="26419" y="11194"/>
                      </a:lnTo>
                      <a:lnTo>
                        <a:pt x="26420" y="11186"/>
                      </a:lnTo>
                      <a:lnTo>
                        <a:pt x="26423" y="11180"/>
                      </a:lnTo>
                      <a:lnTo>
                        <a:pt x="26425" y="11178"/>
                      </a:lnTo>
                      <a:lnTo>
                        <a:pt x="26428" y="11177"/>
                      </a:lnTo>
                      <a:lnTo>
                        <a:pt x="26434" y="11173"/>
                      </a:lnTo>
                      <a:lnTo>
                        <a:pt x="26440" y="11170"/>
                      </a:lnTo>
                      <a:lnTo>
                        <a:pt x="26444" y="11166"/>
                      </a:lnTo>
                      <a:lnTo>
                        <a:pt x="26447" y="11161"/>
                      </a:lnTo>
                      <a:lnTo>
                        <a:pt x="26450" y="11157"/>
                      </a:lnTo>
                      <a:lnTo>
                        <a:pt x="26454" y="11152"/>
                      </a:lnTo>
                      <a:lnTo>
                        <a:pt x="26458" y="11140"/>
                      </a:lnTo>
                      <a:lnTo>
                        <a:pt x="26460" y="11126"/>
                      </a:lnTo>
                      <a:lnTo>
                        <a:pt x="26460" y="11112"/>
                      </a:lnTo>
                      <a:lnTo>
                        <a:pt x="26460" y="11096"/>
                      </a:lnTo>
                      <a:lnTo>
                        <a:pt x="26459" y="11080"/>
                      </a:lnTo>
                      <a:lnTo>
                        <a:pt x="26457" y="11048"/>
                      </a:lnTo>
                      <a:lnTo>
                        <a:pt x="26456" y="11032"/>
                      </a:lnTo>
                      <a:lnTo>
                        <a:pt x="26456" y="11016"/>
                      </a:lnTo>
                      <a:lnTo>
                        <a:pt x="26457" y="11001"/>
                      </a:lnTo>
                      <a:lnTo>
                        <a:pt x="26459" y="10988"/>
                      </a:lnTo>
                      <a:lnTo>
                        <a:pt x="26463" y="10975"/>
                      </a:lnTo>
                      <a:lnTo>
                        <a:pt x="26467" y="10969"/>
                      </a:lnTo>
                      <a:lnTo>
                        <a:pt x="26470" y="10964"/>
                      </a:lnTo>
                      <a:lnTo>
                        <a:pt x="26487" y="10938"/>
                      </a:lnTo>
                      <a:lnTo>
                        <a:pt x="26494" y="10926"/>
                      </a:lnTo>
                      <a:lnTo>
                        <a:pt x="26500" y="10914"/>
                      </a:lnTo>
                      <a:lnTo>
                        <a:pt x="26506" y="10903"/>
                      </a:lnTo>
                      <a:lnTo>
                        <a:pt x="26509" y="10892"/>
                      </a:lnTo>
                      <a:lnTo>
                        <a:pt x="26512" y="10882"/>
                      </a:lnTo>
                      <a:lnTo>
                        <a:pt x="26516" y="10871"/>
                      </a:lnTo>
                      <a:lnTo>
                        <a:pt x="26517" y="10860"/>
                      </a:lnTo>
                      <a:lnTo>
                        <a:pt x="26518" y="10849"/>
                      </a:lnTo>
                      <a:lnTo>
                        <a:pt x="26518" y="10826"/>
                      </a:lnTo>
                      <a:lnTo>
                        <a:pt x="26516" y="10800"/>
                      </a:lnTo>
                      <a:lnTo>
                        <a:pt x="26512" y="10771"/>
                      </a:lnTo>
                      <a:lnTo>
                        <a:pt x="26507" y="10745"/>
                      </a:lnTo>
                      <a:lnTo>
                        <a:pt x="26504" y="10729"/>
                      </a:lnTo>
                      <a:lnTo>
                        <a:pt x="26501" y="10711"/>
                      </a:lnTo>
                      <a:lnTo>
                        <a:pt x="26500" y="10694"/>
                      </a:lnTo>
                      <a:lnTo>
                        <a:pt x="26500" y="10678"/>
                      </a:lnTo>
                      <a:lnTo>
                        <a:pt x="26501" y="10671"/>
                      </a:lnTo>
                      <a:lnTo>
                        <a:pt x="26504" y="10663"/>
                      </a:lnTo>
                      <a:lnTo>
                        <a:pt x="26506" y="10658"/>
                      </a:lnTo>
                      <a:lnTo>
                        <a:pt x="26509" y="10653"/>
                      </a:lnTo>
                      <a:lnTo>
                        <a:pt x="26511" y="10650"/>
                      </a:lnTo>
                      <a:lnTo>
                        <a:pt x="26513" y="10649"/>
                      </a:lnTo>
                      <a:lnTo>
                        <a:pt x="26518" y="10649"/>
                      </a:lnTo>
                      <a:lnTo>
                        <a:pt x="26522" y="10650"/>
                      </a:lnTo>
                      <a:lnTo>
                        <a:pt x="26525" y="10654"/>
                      </a:lnTo>
                      <a:lnTo>
                        <a:pt x="26533" y="10659"/>
                      </a:lnTo>
                      <a:lnTo>
                        <a:pt x="26537" y="10661"/>
                      </a:lnTo>
                      <a:lnTo>
                        <a:pt x="26538" y="10661"/>
                      </a:lnTo>
                      <a:lnTo>
                        <a:pt x="26539" y="10660"/>
                      </a:lnTo>
                      <a:lnTo>
                        <a:pt x="26543" y="10657"/>
                      </a:lnTo>
                      <a:lnTo>
                        <a:pt x="26544" y="10653"/>
                      </a:lnTo>
                      <a:lnTo>
                        <a:pt x="26545" y="10646"/>
                      </a:lnTo>
                      <a:lnTo>
                        <a:pt x="26545" y="10640"/>
                      </a:lnTo>
                      <a:lnTo>
                        <a:pt x="26543" y="10624"/>
                      </a:lnTo>
                      <a:lnTo>
                        <a:pt x="26538" y="10607"/>
                      </a:lnTo>
                      <a:lnTo>
                        <a:pt x="26530" y="10573"/>
                      </a:lnTo>
                      <a:lnTo>
                        <a:pt x="26526" y="10560"/>
                      </a:lnTo>
                      <a:lnTo>
                        <a:pt x="26525" y="10551"/>
                      </a:lnTo>
                      <a:lnTo>
                        <a:pt x="26526" y="10536"/>
                      </a:lnTo>
                      <a:lnTo>
                        <a:pt x="26530" y="10522"/>
                      </a:lnTo>
                      <a:lnTo>
                        <a:pt x="26535" y="10509"/>
                      </a:lnTo>
                      <a:lnTo>
                        <a:pt x="26542" y="10495"/>
                      </a:lnTo>
                      <a:lnTo>
                        <a:pt x="26549" y="10482"/>
                      </a:lnTo>
                      <a:lnTo>
                        <a:pt x="26558" y="10469"/>
                      </a:lnTo>
                      <a:lnTo>
                        <a:pt x="26575" y="10446"/>
                      </a:lnTo>
                      <a:lnTo>
                        <a:pt x="26578" y="10440"/>
                      </a:lnTo>
                      <a:lnTo>
                        <a:pt x="26582" y="10432"/>
                      </a:lnTo>
                      <a:lnTo>
                        <a:pt x="26585" y="10424"/>
                      </a:lnTo>
                      <a:lnTo>
                        <a:pt x="26587" y="10414"/>
                      </a:lnTo>
                      <a:lnTo>
                        <a:pt x="26590" y="10393"/>
                      </a:lnTo>
                      <a:lnTo>
                        <a:pt x="26591" y="10369"/>
                      </a:lnTo>
                      <a:lnTo>
                        <a:pt x="26591" y="10345"/>
                      </a:lnTo>
                      <a:lnTo>
                        <a:pt x="26591" y="10324"/>
                      </a:lnTo>
                      <a:lnTo>
                        <a:pt x="26591" y="10288"/>
                      </a:lnTo>
                      <a:lnTo>
                        <a:pt x="26590" y="10277"/>
                      </a:lnTo>
                      <a:lnTo>
                        <a:pt x="26589" y="10267"/>
                      </a:lnTo>
                      <a:lnTo>
                        <a:pt x="26586" y="10258"/>
                      </a:lnTo>
                      <a:lnTo>
                        <a:pt x="26583" y="10249"/>
                      </a:lnTo>
                      <a:lnTo>
                        <a:pt x="26574" y="10232"/>
                      </a:lnTo>
                      <a:lnTo>
                        <a:pt x="26564" y="10215"/>
                      </a:lnTo>
                      <a:lnTo>
                        <a:pt x="26555" y="10199"/>
                      </a:lnTo>
                      <a:lnTo>
                        <a:pt x="26545" y="10183"/>
                      </a:lnTo>
                      <a:lnTo>
                        <a:pt x="26542" y="10174"/>
                      </a:lnTo>
                      <a:lnTo>
                        <a:pt x="26538" y="10165"/>
                      </a:lnTo>
                      <a:lnTo>
                        <a:pt x="26535" y="10156"/>
                      </a:lnTo>
                      <a:lnTo>
                        <a:pt x="26534" y="10146"/>
                      </a:lnTo>
                      <a:lnTo>
                        <a:pt x="26532" y="10121"/>
                      </a:lnTo>
                      <a:lnTo>
                        <a:pt x="26531" y="10097"/>
                      </a:lnTo>
                      <a:lnTo>
                        <a:pt x="26531" y="10047"/>
                      </a:lnTo>
                      <a:lnTo>
                        <a:pt x="26530" y="10022"/>
                      </a:lnTo>
                      <a:lnTo>
                        <a:pt x="26527" y="9997"/>
                      </a:lnTo>
                      <a:lnTo>
                        <a:pt x="26523" y="9973"/>
                      </a:lnTo>
                      <a:lnTo>
                        <a:pt x="26521" y="9961"/>
                      </a:lnTo>
                      <a:lnTo>
                        <a:pt x="26517" y="9949"/>
                      </a:lnTo>
                      <a:lnTo>
                        <a:pt x="26514" y="9937"/>
                      </a:lnTo>
                      <a:lnTo>
                        <a:pt x="26513" y="9927"/>
                      </a:lnTo>
                      <a:lnTo>
                        <a:pt x="26514" y="9916"/>
                      </a:lnTo>
                      <a:lnTo>
                        <a:pt x="26517" y="9905"/>
                      </a:lnTo>
                      <a:lnTo>
                        <a:pt x="26520" y="9894"/>
                      </a:lnTo>
                      <a:lnTo>
                        <a:pt x="26524" y="9884"/>
                      </a:lnTo>
                      <a:lnTo>
                        <a:pt x="26536" y="9864"/>
                      </a:lnTo>
                      <a:lnTo>
                        <a:pt x="26549" y="9844"/>
                      </a:lnTo>
                      <a:lnTo>
                        <a:pt x="26561" y="9825"/>
                      </a:lnTo>
                      <a:lnTo>
                        <a:pt x="26567" y="9815"/>
                      </a:lnTo>
                      <a:lnTo>
                        <a:pt x="26571" y="9805"/>
                      </a:lnTo>
                      <a:lnTo>
                        <a:pt x="26574" y="9794"/>
                      </a:lnTo>
                      <a:lnTo>
                        <a:pt x="26577" y="9783"/>
                      </a:lnTo>
                      <a:lnTo>
                        <a:pt x="26580" y="9773"/>
                      </a:lnTo>
                      <a:lnTo>
                        <a:pt x="26583" y="9762"/>
                      </a:lnTo>
                      <a:lnTo>
                        <a:pt x="26586" y="9751"/>
                      </a:lnTo>
                      <a:lnTo>
                        <a:pt x="26591" y="9740"/>
                      </a:lnTo>
                      <a:lnTo>
                        <a:pt x="26602" y="9719"/>
                      </a:lnTo>
                      <a:lnTo>
                        <a:pt x="26615" y="9700"/>
                      </a:lnTo>
                      <a:lnTo>
                        <a:pt x="26629" y="9681"/>
                      </a:lnTo>
                      <a:lnTo>
                        <a:pt x="26642" y="9662"/>
                      </a:lnTo>
                      <a:lnTo>
                        <a:pt x="26654" y="9641"/>
                      </a:lnTo>
                      <a:lnTo>
                        <a:pt x="26660" y="9631"/>
                      </a:lnTo>
                      <a:lnTo>
                        <a:pt x="26664" y="9621"/>
                      </a:lnTo>
                      <a:lnTo>
                        <a:pt x="26674" y="9597"/>
                      </a:lnTo>
                      <a:lnTo>
                        <a:pt x="26685" y="9572"/>
                      </a:lnTo>
                      <a:lnTo>
                        <a:pt x="26697" y="9548"/>
                      </a:lnTo>
                      <a:lnTo>
                        <a:pt x="26709" y="9523"/>
                      </a:lnTo>
                      <a:lnTo>
                        <a:pt x="26723" y="9500"/>
                      </a:lnTo>
                      <a:lnTo>
                        <a:pt x="26738" y="9477"/>
                      </a:lnTo>
                      <a:lnTo>
                        <a:pt x="26754" y="9456"/>
                      </a:lnTo>
                      <a:lnTo>
                        <a:pt x="26771" y="9436"/>
                      </a:lnTo>
                      <a:lnTo>
                        <a:pt x="26789" y="9418"/>
                      </a:lnTo>
                      <a:lnTo>
                        <a:pt x="26799" y="9409"/>
                      </a:lnTo>
                      <a:lnTo>
                        <a:pt x="26806" y="9399"/>
                      </a:lnTo>
                      <a:lnTo>
                        <a:pt x="26810" y="9394"/>
                      </a:lnTo>
                      <a:lnTo>
                        <a:pt x="26812" y="9388"/>
                      </a:lnTo>
                      <a:lnTo>
                        <a:pt x="26813" y="9384"/>
                      </a:lnTo>
                      <a:lnTo>
                        <a:pt x="26813" y="9379"/>
                      </a:lnTo>
                      <a:lnTo>
                        <a:pt x="26812" y="9373"/>
                      </a:lnTo>
                      <a:lnTo>
                        <a:pt x="26810" y="9367"/>
                      </a:lnTo>
                      <a:lnTo>
                        <a:pt x="26806" y="9361"/>
                      </a:lnTo>
                      <a:lnTo>
                        <a:pt x="26801" y="9356"/>
                      </a:lnTo>
                      <a:lnTo>
                        <a:pt x="26794" y="9348"/>
                      </a:lnTo>
                      <a:lnTo>
                        <a:pt x="26786" y="9337"/>
                      </a:lnTo>
                      <a:lnTo>
                        <a:pt x="26776" y="9324"/>
                      </a:lnTo>
                      <a:lnTo>
                        <a:pt x="26767" y="9309"/>
                      </a:lnTo>
                      <a:lnTo>
                        <a:pt x="26760" y="9294"/>
                      </a:lnTo>
                      <a:lnTo>
                        <a:pt x="26757" y="9288"/>
                      </a:lnTo>
                      <a:lnTo>
                        <a:pt x="26756" y="9280"/>
                      </a:lnTo>
                      <a:lnTo>
                        <a:pt x="26756" y="9274"/>
                      </a:lnTo>
                      <a:lnTo>
                        <a:pt x="26757" y="9269"/>
                      </a:lnTo>
                      <a:lnTo>
                        <a:pt x="26761" y="9264"/>
                      </a:lnTo>
                      <a:lnTo>
                        <a:pt x="26766" y="9260"/>
                      </a:lnTo>
                      <a:lnTo>
                        <a:pt x="26781" y="9251"/>
                      </a:lnTo>
                      <a:lnTo>
                        <a:pt x="26799" y="9240"/>
                      </a:lnTo>
                      <a:lnTo>
                        <a:pt x="26815" y="9227"/>
                      </a:lnTo>
                      <a:lnTo>
                        <a:pt x="26831" y="9212"/>
                      </a:lnTo>
                      <a:lnTo>
                        <a:pt x="26838" y="9203"/>
                      </a:lnTo>
                      <a:lnTo>
                        <a:pt x="26844" y="9194"/>
                      </a:lnTo>
                      <a:lnTo>
                        <a:pt x="26850" y="9186"/>
                      </a:lnTo>
                      <a:lnTo>
                        <a:pt x="26854" y="9176"/>
                      </a:lnTo>
                      <a:lnTo>
                        <a:pt x="26857" y="9166"/>
                      </a:lnTo>
                      <a:lnTo>
                        <a:pt x="26859" y="9156"/>
                      </a:lnTo>
                      <a:lnTo>
                        <a:pt x="26861" y="9146"/>
                      </a:lnTo>
                      <a:lnTo>
                        <a:pt x="26858" y="9137"/>
                      </a:lnTo>
                      <a:lnTo>
                        <a:pt x="26855" y="9121"/>
                      </a:lnTo>
                      <a:lnTo>
                        <a:pt x="26851" y="9105"/>
                      </a:lnTo>
                      <a:lnTo>
                        <a:pt x="26841" y="9075"/>
                      </a:lnTo>
                      <a:lnTo>
                        <a:pt x="26838" y="9059"/>
                      </a:lnTo>
                      <a:lnTo>
                        <a:pt x="26835" y="9043"/>
                      </a:lnTo>
                      <a:lnTo>
                        <a:pt x="26835" y="9027"/>
                      </a:lnTo>
                      <a:lnTo>
                        <a:pt x="26836" y="9019"/>
                      </a:lnTo>
                      <a:lnTo>
                        <a:pt x="26838" y="9012"/>
                      </a:lnTo>
                      <a:lnTo>
                        <a:pt x="26840" y="9004"/>
                      </a:lnTo>
                      <a:lnTo>
                        <a:pt x="26843" y="8997"/>
                      </a:lnTo>
                      <a:lnTo>
                        <a:pt x="26851" y="8984"/>
                      </a:lnTo>
                      <a:lnTo>
                        <a:pt x="26861" y="8971"/>
                      </a:lnTo>
                      <a:lnTo>
                        <a:pt x="26871" y="8959"/>
                      </a:lnTo>
                      <a:lnTo>
                        <a:pt x="26883" y="8946"/>
                      </a:lnTo>
                      <a:lnTo>
                        <a:pt x="26894" y="8934"/>
                      </a:lnTo>
                      <a:lnTo>
                        <a:pt x="26904" y="8921"/>
                      </a:lnTo>
                      <a:lnTo>
                        <a:pt x="26912" y="8907"/>
                      </a:lnTo>
                      <a:lnTo>
                        <a:pt x="26917" y="8893"/>
                      </a:lnTo>
                      <a:lnTo>
                        <a:pt x="26921" y="8878"/>
                      </a:lnTo>
                      <a:lnTo>
                        <a:pt x="26925" y="8864"/>
                      </a:lnTo>
                      <a:lnTo>
                        <a:pt x="26927" y="8850"/>
                      </a:lnTo>
                      <a:lnTo>
                        <a:pt x="26930" y="8821"/>
                      </a:lnTo>
                      <a:lnTo>
                        <a:pt x="26931" y="8791"/>
                      </a:lnTo>
                      <a:lnTo>
                        <a:pt x="26932" y="8761"/>
                      </a:lnTo>
                      <a:lnTo>
                        <a:pt x="26932" y="8746"/>
                      </a:lnTo>
                      <a:lnTo>
                        <a:pt x="26934" y="8732"/>
                      </a:lnTo>
                      <a:lnTo>
                        <a:pt x="26936" y="8718"/>
                      </a:lnTo>
                      <a:lnTo>
                        <a:pt x="26940" y="8704"/>
                      </a:lnTo>
                      <a:lnTo>
                        <a:pt x="26944" y="8691"/>
                      </a:lnTo>
                      <a:lnTo>
                        <a:pt x="26951" y="8678"/>
                      </a:lnTo>
                      <a:lnTo>
                        <a:pt x="26956" y="8668"/>
                      </a:lnTo>
                      <a:lnTo>
                        <a:pt x="26964" y="8660"/>
                      </a:lnTo>
                      <a:lnTo>
                        <a:pt x="26978" y="8646"/>
                      </a:lnTo>
                      <a:lnTo>
                        <a:pt x="26985" y="8640"/>
                      </a:lnTo>
                      <a:lnTo>
                        <a:pt x="26993" y="8632"/>
                      </a:lnTo>
                      <a:lnTo>
                        <a:pt x="26998" y="8623"/>
                      </a:lnTo>
                      <a:lnTo>
                        <a:pt x="27004" y="8613"/>
                      </a:lnTo>
                      <a:lnTo>
                        <a:pt x="27017" y="8573"/>
                      </a:lnTo>
                      <a:lnTo>
                        <a:pt x="27024" y="8552"/>
                      </a:lnTo>
                      <a:lnTo>
                        <a:pt x="27031" y="8529"/>
                      </a:lnTo>
                      <a:lnTo>
                        <a:pt x="27035" y="8507"/>
                      </a:lnTo>
                      <a:lnTo>
                        <a:pt x="27040" y="8486"/>
                      </a:lnTo>
                      <a:lnTo>
                        <a:pt x="27042" y="8464"/>
                      </a:lnTo>
                      <a:lnTo>
                        <a:pt x="27042" y="8454"/>
                      </a:lnTo>
                      <a:lnTo>
                        <a:pt x="27042" y="8444"/>
                      </a:lnTo>
                      <a:lnTo>
                        <a:pt x="27040" y="8430"/>
                      </a:lnTo>
                      <a:lnTo>
                        <a:pt x="27037" y="8417"/>
                      </a:lnTo>
                      <a:lnTo>
                        <a:pt x="27032" y="8391"/>
                      </a:lnTo>
                      <a:lnTo>
                        <a:pt x="27025" y="8364"/>
                      </a:lnTo>
                      <a:lnTo>
                        <a:pt x="27023" y="8351"/>
                      </a:lnTo>
                      <a:lnTo>
                        <a:pt x="27021" y="8339"/>
                      </a:lnTo>
                      <a:lnTo>
                        <a:pt x="27020" y="8326"/>
                      </a:lnTo>
                      <a:lnTo>
                        <a:pt x="27021" y="8313"/>
                      </a:lnTo>
                      <a:lnTo>
                        <a:pt x="27022" y="8301"/>
                      </a:lnTo>
                      <a:lnTo>
                        <a:pt x="27025" y="8289"/>
                      </a:lnTo>
                      <a:lnTo>
                        <a:pt x="27031" y="8277"/>
                      </a:lnTo>
                      <a:lnTo>
                        <a:pt x="27038" y="8266"/>
                      </a:lnTo>
                      <a:lnTo>
                        <a:pt x="27047" y="8256"/>
                      </a:lnTo>
                      <a:lnTo>
                        <a:pt x="27060" y="8245"/>
                      </a:lnTo>
                      <a:lnTo>
                        <a:pt x="27082" y="8228"/>
                      </a:lnTo>
                      <a:lnTo>
                        <a:pt x="27104" y="8213"/>
                      </a:lnTo>
                      <a:lnTo>
                        <a:pt x="27126" y="8197"/>
                      </a:lnTo>
                      <a:lnTo>
                        <a:pt x="27136" y="8188"/>
                      </a:lnTo>
                      <a:lnTo>
                        <a:pt x="27146" y="8179"/>
                      </a:lnTo>
                      <a:lnTo>
                        <a:pt x="27151" y="8172"/>
                      </a:lnTo>
                      <a:lnTo>
                        <a:pt x="27156" y="8164"/>
                      </a:lnTo>
                      <a:lnTo>
                        <a:pt x="27159" y="8157"/>
                      </a:lnTo>
                      <a:lnTo>
                        <a:pt x="27162" y="8148"/>
                      </a:lnTo>
                      <a:lnTo>
                        <a:pt x="27165" y="8131"/>
                      </a:lnTo>
                      <a:lnTo>
                        <a:pt x="27168" y="8112"/>
                      </a:lnTo>
                      <a:lnTo>
                        <a:pt x="27170" y="8095"/>
                      </a:lnTo>
                      <a:lnTo>
                        <a:pt x="27171" y="8086"/>
                      </a:lnTo>
                      <a:lnTo>
                        <a:pt x="27173" y="8078"/>
                      </a:lnTo>
                      <a:lnTo>
                        <a:pt x="27176" y="8070"/>
                      </a:lnTo>
                      <a:lnTo>
                        <a:pt x="27181" y="8063"/>
                      </a:lnTo>
                      <a:lnTo>
                        <a:pt x="27185" y="8057"/>
                      </a:lnTo>
                      <a:lnTo>
                        <a:pt x="27191" y="8052"/>
                      </a:lnTo>
                      <a:lnTo>
                        <a:pt x="27199" y="8046"/>
                      </a:lnTo>
                      <a:lnTo>
                        <a:pt x="27208" y="8041"/>
                      </a:lnTo>
                      <a:lnTo>
                        <a:pt x="27231" y="8028"/>
                      </a:lnTo>
                      <a:lnTo>
                        <a:pt x="27258" y="8015"/>
                      </a:lnTo>
                      <a:lnTo>
                        <a:pt x="27285" y="8001"/>
                      </a:lnTo>
                      <a:lnTo>
                        <a:pt x="27311" y="7985"/>
                      </a:lnTo>
                      <a:lnTo>
                        <a:pt x="27323" y="7978"/>
                      </a:lnTo>
                      <a:lnTo>
                        <a:pt x="27332" y="7969"/>
                      </a:lnTo>
                      <a:lnTo>
                        <a:pt x="27342" y="7960"/>
                      </a:lnTo>
                      <a:lnTo>
                        <a:pt x="27350" y="7952"/>
                      </a:lnTo>
                      <a:lnTo>
                        <a:pt x="27355" y="7943"/>
                      </a:lnTo>
                      <a:lnTo>
                        <a:pt x="27357" y="7934"/>
                      </a:lnTo>
                      <a:lnTo>
                        <a:pt x="27362" y="7914"/>
                      </a:lnTo>
                      <a:lnTo>
                        <a:pt x="27366" y="7893"/>
                      </a:lnTo>
                      <a:lnTo>
                        <a:pt x="27373" y="7874"/>
                      </a:lnTo>
                      <a:lnTo>
                        <a:pt x="27380" y="7855"/>
                      </a:lnTo>
                      <a:lnTo>
                        <a:pt x="27385" y="7846"/>
                      </a:lnTo>
                      <a:lnTo>
                        <a:pt x="27389" y="7838"/>
                      </a:lnTo>
                      <a:lnTo>
                        <a:pt x="27395" y="7829"/>
                      </a:lnTo>
                      <a:lnTo>
                        <a:pt x="27402" y="7822"/>
                      </a:lnTo>
                      <a:lnTo>
                        <a:pt x="27408" y="7814"/>
                      </a:lnTo>
                      <a:lnTo>
                        <a:pt x="27417" y="7807"/>
                      </a:lnTo>
                      <a:lnTo>
                        <a:pt x="27426" y="7802"/>
                      </a:lnTo>
                      <a:lnTo>
                        <a:pt x="27436" y="7797"/>
                      </a:lnTo>
                      <a:lnTo>
                        <a:pt x="27447" y="7792"/>
                      </a:lnTo>
                      <a:lnTo>
                        <a:pt x="27461" y="7789"/>
                      </a:lnTo>
                      <a:lnTo>
                        <a:pt x="27474" y="7788"/>
                      </a:lnTo>
                      <a:lnTo>
                        <a:pt x="27487" y="7787"/>
                      </a:lnTo>
                      <a:lnTo>
                        <a:pt x="27501" y="7787"/>
                      </a:lnTo>
                      <a:lnTo>
                        <a:pt x="27514" y="7789"/>
                      </a:lnTo>
                      <a:lnTo>
                        <a:pt x="27540" y="7792"/>
                      </a:lnTo>
                      <a:lnTo>
                        <a:pt x="27548" y="7775"/>
                      </a:lnTo>
                      <a:lnTo>
                        <a:pt x="27568" y="7737"/>
                      </a:lnTo>
                      <a:lnTo>
                        <a:pt x="27589" y="7697"/>
                      </a:lnTo>
                      <a:lnTo>
                        <a:pt x="27596" y="7683"/>
                      </a:lnTo>
                      <a:lnTo>
                        <a:pt x="27602" y="7674"/>
                      </a:lnTo>
                      <a:lnTo>
                        <a:pt x="27609" y="7666"/>
                      </a:lnTo>
                      <a:lnTo>
                        <a:pt x="27618" y="7659"/>
                      </a:lnTo>
                      <a:lnTo>
                        <a:pt x="27636" y="7647"/>
                      </a:lnTo>
                      <a:lnTo>
                        <a:pt x="27645" y="7640"/>
                      </a:lnTo>
                      <a:lnTo>
                        <a:pt x="27654" y="7634"/>
                      </a:lnTo>
                      <a:lnTo>
                        <a:pt x="27661" y="7627"/>
                      </a:lnTo>
                      <a:lnTo>
                        <a:pt x="27667" y="7619"/>
                      </a:lnTo>
                      <a:lnTo>
                        <a:pt x="27671" y="7612"/>
                      </a:lnTo>
                      <a:lnTo>
                        <a:pt x="27674" y="7604"/>
                      </a:lnTo>
                      <a:lnTo>
                        <a:pt x="27680" y="7588"/>
                      </a:lnTo>
                      <a:lnTo>
                        <a:pt x="27683" y="7570"/>
                      </a:lnTo>
                      <a:lnTo>
                        <a:pt x="27685" y="7551"/>
                      </a:lnTo>
                      <a:lnTo>
                        <a:pt x="27686" y="7533"/>
                      </a:lnTo>
                      <a:lnTo>
                        <a:pt x="27687" y="7513"/>
                      </a:lnTo>
                      <a:lnTo>
                        <a:pt x="27688" y="7480"/>
                      </a:lnTo>
                      <a:lnTo>
                        <a:pt x="27689" y="7472"/>
                      </a:lnTo>
                      <a:lnTo>
                        <a:pt x="27691" y="7465"/>
                      </a:lnTo>
                      <a:lnTo>
                        <a:pt x="27696" y="7450"/>
                      </a:lnTo>
                      <a:lnTo>
                        <a:pt x="27702" y="7436"/>
                      </a:lnTo>
                      <a:lnTo>
                        <a:pt x="27711" y="7423"/>
                      </a:lnTo>
                      <a:lnTo>
                        <a:pt x="27721" y="7411"/>
                      </a:lnTo>
                      <a:lnTo>
                        <a:pt x="27731" y="7398"/>
                      </a:lnTo>
                      <a:lnTo>
                        <a:pt x="27740" y="7386"/>
                      </a:lnTo>
                      <a:lnTo>
                        <a:pt x="27749" y="7374"/>
                      </a:lnTo>
                      <a:lnTo>
                        <a:pt x="27758" y="7361"/>
                      </a:lnTo>
                      <a:lnTo>
                        <a:pt x="27764" y="7348"/>
                      </a:lnTo>
                      <a:lnTo>
                        <a:pt x="27770" y="7334"/>
                      </a:lnTo>
                      <a:lnTo>
                        <a:pt x="27774" y="7320"/>
                      </a:lnTo>
                      <a:lnTo>
                        <a:pt x="27783" y="7291"/>
                      </a:lnTo>
                      <a:lnTo>
                        <a:pt x="27790" y="7262"/>
                      </a:lnTo>
                      <a:lnTo>
                        <a:pt x="27794" y="7247"/>
                      </a:lnTo>
                      <a:lnTo>
                        <a:pt x="27795" y="7233"/>
                      </a:lnTo>
                      <a:lnTo>
                        <a:pt x="27797" y="7220"/>
                      </a:lnTo>
                      <a:lnTo>
                        <a:pt x="27798" y="7208"/>
                      </a:lnTo>
                      <a:lnTo>
                        <a:pt x="27802" y="7198"/>
                      </a:lnTo>
                      <a:lnTo>
                        <a:pt x="27804" y="7192"/>
                      </a:lnTo>
                      <a:lnTo>
                        <a:pt x="27808" y="7187"/>
                      </a:lnTo>
                      <a:lnTo>
                        <a:pt x="27812" y="7182"/>
                      </a:lnTo>
                      <a:lnTo>
                        <a:pt x="27817" y="7178"/>
                      </a:lnTo>
                      <a:lnTo>
                        <a:pt x="27824" y="7174"/>
                      </a:lnTo>
                      <a:lnTo>
                        <a:pt x="27832" y="7169"/>
                      </a:lnTo>
                      <a:lnTo>
                        <a:pt x="27848" y="7162"/>
                      </a:lnTo>
                      <a:lnTo>
                        <a:pt x="27865" y="7154"/>
                      </a:lnTo>
                      <a:lnTo>
                        <a:pt x="27881" y="7148"/>
                      </a:lnTo>
                      <a:lnTo>
                        <a:pt x="27898" y="7140"/>
                      </a:lnTo>
                      <a:lnTo>
                        <a:pt x="27913" y="7132"/>
                      </a:lnTo>
                      <a:lnTo>
                        <a:pt x="27928" y="7123"/>
                      </a:lnTo>
                      <a:lnTo>
                        <a:pt x="27942" y="7111"/>
                      </a:lnTo>
                      <a:lnTo>
                        <a:pt x="27949" y="7104"/>
                      </a:lnTo>
                      <a:lnTo>
                        <a:pt x="27955" y="7097"/>
                      </a:lnTo>
                      <a:lnTo>
                        <a:pt x="27923" y="7087"/>
                      </a:lnTo>
                      <a:lnTo>
                        <a:pt x="27890" y="707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3" name="Freeform 118">
                  <a:extLst>
                    <a:ext uri="{FF2B5EF4-FFF2-40B4-BE49-F238E27FC236}">
                      <a16:creationId xmlns:a16="http://schemas.microsoft.com/office/drawing/2014/main" id="{BB6C4872-A316-C538-DBA4-45ACB91DF150}"/>
                    </a:ext>
                  </a:extLst>
                </p:cNvPr>
                <p:cNvSpPr>
                  <a:spLocks/>
                </p:cNvSpPr>
                <p:nvPr/>
              </p:nvSpPr>
              <p:spPr bwMode="auto">
                <a:xfrm>
                  <a:off x="9169400" y="5788025"/>
                  <a:ext cx="504825" cy="1069975"/>
                </a:xfrm>
                <a:custGeom>
                  <a:avLst/>
                  <a:gdLst>
                    <a:gd name="T0" fmla="*/ 2201 w 2225"/>
                    <a:gd name="T1" fmla="*/ 2171 h 4720"/>
                    <a:gd name="T2" fmla="*/ 2185 w 2225"/>
                    <a:gd name="T3" fmla="*/ 1462 h 4720"/>
                    <a:gd name="T4" fmla="*/ 2075 w 2225"/>
                    <a:gd name="T5" fmla="*/ 1183 h 4720"/>
                    <a:gd name="T6" fmla="*/ 1991 w 2225"/>
                    <a:gd name="T7" fmla="*/ 807 h 4720"/>
                    <a:gd name="T8" fmla="*/ 2049 w 2225"/>
                    <a:gd name="T9" fmla="*/ 388 h 4720"/>
                    <a:gd name="T10" fmla="*/ 1860 w 2225"/>
                    <a:gd name="T11" fmla="*/ 0 h 4720"/>
                    <a:gd name="T12" fmla="*/ 1798 w 2225"/>
                    <a:gd name="T13" fmla="*/ 140 h 4720"/>
                    <a:gd name="T14" fmla="*/ 1707 w 2225"/>
                    <a:gd name="T15" fmla="*/ 279 h 4720"/>
                    <a:gd name="T16" fmla="*/ 1732 w 2225"/>
                    <a:gd name="T17" fmla="*/ 419 h 4720"/>
                    <a:gd name="T18" fmla="*/ 1647 w 2225"/>
                    <a:gd name="T19" fmla="*/ 484 h 4720"/>
                    <a:gd name="T20" fmla="*/ 1737 w 2225"/>
                    <a:gd name="T21" fmla="*/ 747 h 4720"/>
                    <a:gd name="T22" fmla="*/ 1606 w 2225"/>
                    <a:gd name="T23" fmla="*/ 958 h 4720"/>
                    <a:gd name="T24" fmla="*/ 1546 w 2225"/>
                    <a:gd name="T25" fmla="*/ 812 h 4720"/>
                    <a:gd name="T26" fmla="*/ 1270 w 2225"/>
                    <a:gd name="T27" fmla="*/ 830 h 4720"/>
                    <a:gd name="T28" fmla="*/ 974 w 2225"/>
                    <a:gd name="T29" fmla="*/ 1065 h 4720"/>
                    <a:gd name="T30" fmla="*/ 815 w 2225"/>
                    <a:gd name="T31" fmla="*/ 1109 h 4720"/>
                    <a:gd name="T32" fmla="*/ 613 w 2225"/>
                    <a:gd name="T33" fmla="*/ 1200 h 4720"/>
                    <a:gd name="T34" fmla="*/ 518 w 2225"/>
                    <a:gd name="T35" fmla="*/ 1305 h 4720"/>
                    <a:gd name="T36" fmla="*/ 401 w 2225"/>
                    <a:gd name="T37" fmla="*/ 1305 h 4720"/>
                    <a:gd name="T38" fmla="*/ 321 w 2225"/>
                    <a:gd name="T39" fmla="*/ 1441 h 4720"/>
                    <a:gd name="T40" fmla="*/ 290 w 2225"/>
                    <a:gd name="T41" fmla="*/ 1591 h 4720"/>
                    <a:gd name="T42" fmla="*/ 275 w 2225"/>
                    <a:gd name="T43" fmla="*/ 1693 h 4720"/>
                    <a:gd name="T44" fmla="*/ 180 w 2225"/>
                    <a:gd name="T45" fmla="*/ 1816 h 4720"/>
                    <a:gd name="T46" fmla="*/ 18 w 2225"/>
                    <a:gd name="T47" fmla="*/ 1872 h 4720"/>
                    <a:gd name="T48" fmla="*/ 101 w 2225"/>
                    <a:gd name="T49" fmla="*/ 1941 h 4720"/>
                    <a:gd name="T50" fmla="*/ 246 w 2225"/>
                    <a:gd name="T51" fmla="*/ 1969 h 4720"/>
                    <a:gd name="T52" fmla="*/ 171 w 2225"/>
                    <a:gd name="T53" fmla="*/ 2056 h 4720"/>
                    <a:gd name="T54" fmla="*/ 312 w 2225"/>
                    <a:gd name="T55" fmla="*/ 2162 h 4720"/>
                    <a:gd name="T56" fmla="*/ 110 w 2225"/>
                    <a:gd name="T57" fmla="*/ 2363 h 4720"/>
                    <a:gd name="T58" fmla="*/ 190 w 2225"/>
                    <a:gd name="T59" fmla="*/ 2565 h 4720"/>
                    <a:gd name="T60" fmla="*/ 390 w 2225"/>
                    <a:gd name="T61" fmla="*/ 2650 h 4720"/>
                    <a:gd name="T62" fmla="*/ 485 w 2225"/>
                    <a:gd name="T63" fmla="*/ 2810 h 4720"/>
                    <a:gd name="T64" fmla="*/ 243 w 2225"/>
                    <a:gd name="T65" fmla="*/ 2940 h 4720"/>
                    <a:gd name="T66" fmla="*/ 120 w 2225"/>
                    <a:gd name="T67" fmla="*/ 3030 h 4720"/>
                    <a:gd name="T68" fmla="*/ 156 w 2225"/>
                    <a:gd name="T69" fmla="*/ 3182 h 4720"/>
                    <a:gd name="T70" fmla="*/ 402 w 2225"/>
                    <a:gd name="T71" fmla="*/ 3219 h 4720"/>
                    <a:gd name="T72" fmla="*/ 526 w 2225"/>
                    <a:gd name="T73" fmla="*/ 3172 h 4720"/>
                    <a:gd name="T74" fmla="*/ 533 w 2225"/>
                    <a:gd name="T75" fmla="*/ 3354 h 4720"/>
                    <a:gd name="T76" fmla="*/ 505 w 2225"/>
                    <a:gd name="T77" fmla="*/ 3487 h 4720"/>
                    <a:gd name="T78" fmla="*/ 307 w 2225"/>
                    <a:gd name="T79" fmla="*/ 3671 h 4720"/>
                    <a:gd name="T80" fmla="*/ 478 w 2225"/>
                    <a:gd name="T81" fmla="*/ 3696 h 4720"/>
                    <a:gd name="T82" fmla="*/ 573 w 2225"/>
                    <a:gd name="T83" fmla="*/ 3789 h 4720"/>
                    <a:gd name="T84" fmla="*/ 804 w 2225"/>
                    <a:gd name="T85" fmla="*/ 3889 h 4720"/>
                    <a:gd name="T86" fmla="*/ 608 w 2225"/>
                    <a:gd name="T87" fmla="*/ 3952 h 4720"/>
                    <a:gd name="T88" fmla="*/ 582 w 2225"/>
                    <a:gd name="T89" fmla="*/ 4150 h 4720"/>
                    <a:gd name="T90" fmla="*/ 715 w 2225"/>
                    <a:gd name="T91" fmla="*/ 4285 h 4720"/>
                    <a:gd name="T92" fmla="*/ 949 w 2225"/>
                    <a:gd name="T93" fmla="*/ 4414 h 4720"/>
                    <a:gd name="T94" fmla="*/ 1135 w 2225"/>
                    <a:gd name="T95" fmla="*/ 4455 h 4720"/>
                    <a:gd name="T96" fmla="*/ 1198 w 2225"/>
                    <a:gd name="T97" fmla="*/ 4590 h 4720"/>
                    <a:gd name="T98" fmla="*/ 1421 w 2225"/>
                    <a:gd name="T99" fmla="*/ 4719 h 4720"/>
                    <a:gd name="T100" fmla="*/ 1493 w 2225"/>
                    <a:gd name="T101" fmla="*/ 4575 h 4720"/>
                    <a:gd name="T102" fmla="*/ 1612 w 2225"/>
                    <a:gd name="T103" fmla="*/ 4413 h 4720"/>
                    <a:gd name="T104" fmla="*/ 1704 w 2225"/>
                    <a:gd name="T105" fmla="*/ 4230 h 4720"/>
                    <a:gd name="T106" fmla="*/ 1685 w 2225"/>
                    <a:gd name="T107" fmla="*/ 4056 h 4720"/>
                    <a:gd name="T108" fmla="*/ 1779 w 2225"/>
                    <a:gd name="T109" fmla="*/ 3944 h 4720"/>
                    <a:gd name="T110" fmla="*/ 1855 w 2225"/>
                    <a:gd name="T111" fmla="*/ 3756 h 4720"/>
                    <a:gd name="T112" fmla="*/ 1889 w 2225"/>
                    <a:gd name="T113" fmla="*/ 3480 h 4720"/>
                    <a:gd name="T114" fmla="*/ 1951 w 2225"/>
                    <a:gd name="T115" fmla="*/ 3203 h 4720"/>
                    <a:gd name="T116" fmla="*/ 1929 w 2225"/>
                    <a:gd name="T117" fmla="*/ 2995 h 4720"/>
                    <a:gd name="T118" fmla="*/ 1985 w 2225"/>
                    <a:gd name="T119" fmla="*/ 2867 h 4720"/>
                    <a:gd name="T120" fmla="*/ 2111 w 2225"/>
                    <a:gd name="T121" fmla="*/ 2732 h 4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5" h="4720">
                      <a:moveTo>
                        <a:pt x="2224" y="2622"/>
                      </a:moveTo>
                      <a:lnTo>
                        <a:pt x="2222" y="2616"/>
                      </a:lnTo>
                      <a:lnTo>
                        <a:pt x="2218" y="2609"/>
                      </a:lnTo>
                      <a:lnTo>
                        <a:pt x="2210" y="2598"/>
                      </a:lnTo>
                      <a:lnTo>
                        <a:pt x="2203" y="2587"/>
                      </a:lnTo>
                      <a:lnTo>
                        <a:pt x="2199" y="2577"/>
                      </a:lnTo>
                      <a:lnTo>
                        <a:pt x="2197" y="2568"/>
                      </a:lnTo>
                      <a:lnTo>
                        <a:pt x="2196" y="2560"/>
                      </a:lnTo>
                      <a:lnTo>
                        <a:pt x="2197" y="2551"/>
                      </a:lnTo>
                      <a:lnTo>
                        <a:pt x="2197" y="2541"/>
                      </a:lnTo>
                      <a:lnTo>
                        <a:pt x="2200" y="2518"/>
                      </a:lnTo>
                      <a:lnTo>
                        <a:pt x="2203" y="2482"/>
                      </a:lnTo>
                      <a:lnTo>
                        <a:pt x="2205" y="2447"/>
                      </a:lnTo>
                      <a:lnTo>
                        <a:pt x="2208" y="2411"/>
                      </a:lnTo>
                      <a:lnTo>
                        <a:pt x="2208" y="2374"/>
                      </a:lnTo>
                      <a:lnTo>
                        <a:pt x="2208" y="2302"/>
                      </a:lnTo>
                      <a:lnTo>
                        <a:pt x="2207" y="2231"/>
                      </a:lnTo>
                      <a:lnTo>
                        <a:pt x="2207" y="2216"/>
                      </a:lnTo>
                      <a:lnTo>
                        <a:pt x="2205" y="2200"/>
                      </a:lnTo>
                      <a:lnTo>
                        <a:pt x="2201" y="2171"/>
                      </a:lnTo>
                      <a:lnTo>
                        <a:pt x="2195" y="2143"/>
                      </a:lnTo>
                      <a:lnTo>
                        <a:pt x="2188" y="2115"/>
                      </a:lnTo>
                      <a:lnTo>
                        <a:pt x="2182" y="2088"/>
                      </a:lnTo>
                      <a:lnTo>
                        <a:pt x="2176" y="2059"/>
                      </a:lnTo>
                      <a:lnTo>
                        <a:pt x="2172" y="2030"/>
                      </a:lnTo>
                      <a:lnTo>
                        <a:pt x="2171" y="2016"/>
                      </a:lnTo>
                      <a:lnTo>
                        <a:pt x="2171" y="2001"/>
                      </a:lnTo>
                      <a:lnTo>
                        <a:pt x="2172" y="1950"/>
                      </a:lnTo>
                      <a:lnTo>
                        <a:pt x="2175" y="1899"/>
                      </a:lnTo>
                      <a:lnTo>
                        <a:pt x="2183" y="1798"/>
                      </a:lnTo>
                      <a:lnTo>
                        <a:pt x="2186" y="1748"/>
                      </a:lnTo>
                      <a:lnTo>
                        <a:pt x="2188" y="1698"/>
                      </a:lnTo>
                      <a:lnTo>
                        <a:pt x="2188" y="1647"/>
                      </a:lnTo>
                      <a:lnTo>
                        <a:pt x="2187" y="1621"/>
                      </a:lnTo>
                      <a:lnTo>
                        <a:pt x="2186" y="1595"/>
                      </a:lnTo>
                      <a:lnTo>
                        <a:pt x="2183" y="1558"/>
                      </a:lnTo>
                      <a:lnTo>
                        <a:pt x="2182" y="1520"/>
                      </a:lnTo>
                      <a:lnTo>
                        <a:pt x="2182" y="1500"/>
                      </a:lnTo>
                      <a:lnTo>
                        <a:pt x="2183" y="1481"/>
                      </a:lnTo>
                      <a:lnTo>
                        <a:pt x="2185" y="1462"/>
                      </a:lnTo>
                      <a:lnTo>
                        <a:pt x="2187" y="1444"/>
                      </a:lnTo>
                      <a:lnTo>
                        <a:pt x="2192" y="1420"/>
                      </a:lnTo>
                      <a:lnTo>
                        <a:pt x="2194" y="1410"/>
                      </a:lnTo>
                      <a:lnTo>
                        <a:pt x="2192" y="1401"/>
                      </a:lnTo>
                      <a:lnTo>
                        <a:pt x="2190" y="1392"/>
                      </a:lnTo>
                      <a:lnTo>
                        <a:pt x="2187" y="1382"/>
                      </a:lnTo>
                      <a:lnTo>
                        <a:pt x="2179" y="1374"/>
                      </a:lnTo>
                      <a:lnTo>
                        <a:pt x="2170" y="1364"/>
                      </a:lnTo>
                      <a:lnTo>
                        <a:pt x="2158" y="1352"/>
                      </a:lnTo>
                      <a:lnTo>
                        <a:pt x="2146" y="1338"/>
                      </a:lnTo>
                      <a:lnTo>
                        <a:pt x="2136" y="1324"/>
                      </a:lnTo>
                      <a:lnTo>
                        <a:pt x="2126" y="1308"/>
                      </a:lnTo>
                      <a:lnTo>
                        <a:pt x="2119" y="1292"/>
                      </a:lnTo>
                      <a:lnTo>
                        <a:pt x="2111" y="1276"/>
                      </a:lnTo>
                      <a:lnTo>
                        <a:pt x="2106" y="1258"/>
                      </a:lnTo>
                      <a:lnTo>
                        <a:pt x="2100" y="1241"/>
                      </a:lnTo>
                      <a:lnTo>
                        <a:pt x="2098" y="1230"/>
                      </a:lnTo>
                      <a:lnTo>
                        <a:pt x="2094" y="1221"/>
                      </a:lnTo>
                      <a:lnTo>
                        <a:pt x="2085" y="1201"/>
                      </a:lnTo>
                      <a:lnTo>
                        <a:pt x="2075" y="1183"/>
                      </a:lnTo>
                      <a:lnTo>
                        <a:pt x="2063" y="1165"/>
                      </a:lnTo>
                      <a:lnTo>
                        <a:pt x="2051" y="1149"/>
                      </a:lnTo>
                      <a:lnTo>
                        <a:pt x="2038" y="1133"/>
                      </a:lnTo>
                      <a:lnTo>
                        <a:pt x="2025" y="1116"/>
                      </a:lnTo>
                      <a:lnTo>
                        <a:pt x="2012" y="1099"/>
                      </a:lnTo>
                      <a:lnTo>
                        <a:pt x="2003" y="1084"/>
                      </a:lnTo>
                      <a:lnTo>
                        <a:pt x="1994" y="1070"/>
                      </a:lnTo>
                      <a:lnTo>
                        <a:pt x="1987" y="1057"/>
                      </a:lnTo>
                      <a:lnTo>
                        <a:pt x="1983" y="1044"/>
                      </a:lnTo>
                      <a:lnTo>
                        <a:pt x="1979" y="1032"/>
                      </a:lnTo>
                      <a:lnTo>
                        <a:pt x="1977" y="1020"/>
                      </a:lnTo>
                      <a:lnTo>
                        <a:pt x="1975" y="1008"/>
                      </a:lnTo>
                      <a:lnTo>
                        <a:pt x="1975" y="997"/>
                      </a:lnTo>
                      <a:lnTo>
                        <a:pt x="1977" y="973"/>
                      </a:lnTo>
                      <a:lnTo>
                        <a:pt x="1979" y="947"/>
                      </a:lnTo>
                      <a:lnTo>
                        <a:pt x="1982" y="919"/>
                      </a:lnTo>
                      <a:lnTo>
                        <a:pt x="1983" y="887"/>
                      </a:lnTo>
                      <a:lnTo>
                        <a:pt x="1983" y="860"/>
                      </a:lnTo>
                      <a:lnTo>
                        <a:pt x="1986" y="833"/>
                      </a:lnTo>
                      <a:lnTo>
                        <a:pt x="1991" y="807"/>
                      </a:lnTo>
                      <a:lnTo>
                        <a:pt x="1996" y="782"/>
                      </a:lnTo>
                      <a:lnTo>
                        <a:pt x="2005" y="758"/>
                      </a:lnTo>
                      <a:lnTo>
                        <a:pt x="2016" y="734"/>
                      </a:lnTo>
                      <a:lnTo>
                        <a:pt x="2029" y="710"/>
                      </a:lnTo>
                      <a:lnTo>
                        <a:pt x="2045" y="688"/>
                      </a:lnTo>
                      <a:lnTo>
                        <a:pt x="2052" y="675"/>
                      </a:lnTo>
                      <a:lnTo>
                        <a:pt x="2060" y="661"/>
                      </a:lnTo>
                      <a:lnTo>
                        <a:pt x="2066" y="645"/>
                      </a:lnTo>
                      <a:lnTo>
                        <a:pt x="2070" y="628"/>
                      </a:lnTo>
                      <a:lnTo>
                        <a:pt x="2073" y="611"/>
                      </a:lnTo>
                      <a:lnTo>
                        <a:pt x="2075" y="592"/>
                      </a:lnTo>
                      <a:lnTo>
                        <a:pt x="2076" y="573"/>
                      </a:lnTo>
                      <a:lnTo>
                        <a:pt x="2076" y="553"/>
                      </a:lnTo>
                      <a:lnTo>
                        <a:pt x="2076" y="534"/>
                      </a:lnTo>
                      <a:lnTo>
                        <a:pt x="2075" y="515"/>
                      </a:lnTo>
                      <a:lnTo>
                        <a:pt x="2072" y="477"/>
                      </a:lnTo>
                      <a:lnTo>
                        <a:pt x="2066" y="442"/>
                      </a:lnTo>
                      <a:lnTo>
                        <a:pt x="2059" y="413"/>
                      </a:lnTo>
                      <a:lnTo>
                        <a:pt x="2055" y="400"/>
                      </a:lnTo>
                      <a:lnTo>
                        <a:pt x="2049" y="388"/>
                      </a:lnTo>
                      <a:lnTo>
                        <a:pt x="2036" y="364"/>
                      </a:lnTo>
                      <a:lnTo>
                        <a:pt x="2031" y="352"/>
                      </a:lnTo>
                      <a:lnTo>
                        <a:pt x="2024" y="340"/>
                      </a:lnTo>
                      <a:lnTo>
                        <a:pt x="2020" y="327"/>
                      </a:lnTo>
                      <a:lnTo>
                        <a:pt x="2017" y="314"/>
                      </a:lnTo>
                      <a:lnTo>
                        <a:pt x="2003" y="230"/>
                      </a:lnTo>
                      <a:lnTo>
                        <a:pt x="1986" y="134"/>
                      </a:lnTo>
                      <a:lnTo>
                        <a:pt x="1979" y="87"/>
                      </a:lnTo>
                      <a:lnTo>
                        <a:pt x="1971" y="39"/>
                      </a:lnTo>
                      <a:lnTo>
                        <a:pt x="1970" y="32"/>
                      </a:lnTo>
                      <a:lnTo>
                        <a:pt x="1967" y="28"/>
                      </a:lnTo>
                      <a:lnTo>
                        <a:pt x="1964" y="23"/>
                      </a:lnTo>
                      <a:lnTo>
                        <a:pt x="1959" y="18"/>
                      </a:lnTo>
                      <a:lnTo>
                        <a:pt x="1954" y="15"/>
                      </a:lnTo>
                      <a:lnTo>
                        <a:pt x="1948" y="12"/>
                      </a:lnTo>
                      <a:lnTo>
                        <a:pt x="1934" y="6"/>
                      </a:lnTo>
                      <a:lnTo>
                        <a:pt x="1918" y="2"/>
                      </a:lnTo>
                      <a:lnTo>
                        <a:pt x="1900" y="0"/>
                      </a:lnTo>
                      <a:lnTo>
                        <a:pt x="1880" y="0"/>
                      </a:lnTo>
                      <a:lnTo>
                        <a:pt x="1860" y="0"/>
                      </a:lnTo>
                      <a:lnTo>
                        <a:pt x="1841" y="2"/>
                      </a:lnTo>
                      <a:lnTo>
                        <a:pt x="1822" y="4"/>
                      </a:lnTo>
                      <a:lnTo>
                        <a:pt x="1805" y="8"/>
                      </a:lnTo>
                      <a:lnTo>
                        <a:pt x="1790" y="13"/>
                      </a:lnTo>
                      <a:lnTo>
                        <a:pt x="1777" y="18"/>
                      </a:lnTo>
                      <a:lnTo>
                        <a:pt x="1767" y="24"/>
                      </a:lnTo>
                      <a:lnTo>
                        <a:pt x="1763" y="27"/>
                      </a:lnTo>
                      <a:lnTo>
                        <a:pt x="1761" y="30"/>
                      </a:lnTo>
                      <a:lnTo>
                        <a:pt x="1760" y="33"/>
                      </a:lnTo>
                      <a:lnTo>
                        <a:pt x="1758" y="37"/>
                      </a:lnTo>
                      <a:lnTo>
                        <a:pt x="1760" y="46"/>
                      </a:lnTo>
                      <a:lnTo>
                        <a:pt x="1764" y="57"/>
                      </a:lnTo>
                      <a:lnTo>
                        <a:pt x="1768" y="68"/>
                      </a:lnTo>
                      <a:lnTo>
                        <a:pt x="1774" y="79"/>
                      </a:lnTo>
                      <a:lnTo>
                        <a:pt x="1786" y="102"/>
                      </a:lnTo>
                      <a:lnTo>
                        <a:pt x="1790" y="112"/>
                      </a:lnTo>
                      <a:lnTo>
                        <a:pt x="1794" y="121"/>
                      </a:lnTo>
                      <a:lnTo>
                        <a:pt x="1796" y="128"/>
                      </a:lnTo>
                      <a:lnTo>
                        <a:pt x="1798" y="134"/>
                      </a:lnTo>
                      <a:lnTo>
                        <a:pt x="1798" y="140"/>
                      </a:lnTo>
                      <a:lnTo>
                        <a:pt x="1798" y="146"/>
                      </a:lnTo>
                      <a:lnTo>
                        <a:pt x="1795" y="158"/>
                      </a:lnTo>
                      <a:lnTo>
                        <a:pt x="1791" y="170"/>
                      </a:lnTo>
                      <a:lnTo>
                        <a:pt x="1786" y="181"/>
                      </a:lnTo>
                      <a:lnTo>
                        <a:pt x="1779" y="193"/>
                      </a:lnTo>
                      <a:lnTo>
                        <a:pt x="1767" y="215"/>
                      </a:lnTo>
                      <a:lnTo>
                        <a:pt x="1764" y="223"/>
                      </a:lnTo>
                      <a:lnTo>
                        <a:pt x="1760" y="236"/>
                      </a:lnTo>
                      <a:lnTo>
                        <a:pt x="1754" y="253"/>
                      </a:lnTo>
                      <a:lnTo>
                        <a:pt x="1748" y="269"/>
                      </a:lnTo>
                      <a:lnTo>
                        <a:pt x="1741" y="283"/>
                      </a:lnTo>
                      <a:lnTo>
                        <a:pt x="1738" y="288"/>
                      </a:lnTo>
                      <a:lnTo>
                        <a:pt x="1734" y="292"/>
                      </a:lnTo>
                      <a:lnTo>
                        <a:pt x="1730" y="294"/>
                      </a:lnTo>
                      <a:lnTo>
                        <a:pt x="1727" y="295"/>
                      </a:lnTo>
                      <a:lnTo>
                        <a:pt x="1723" y="293"/>
                      </a:lnTo>
                      <a:lnTo>
                        <a:pt x="1719" y="288"/>
                      </a:lnTo>
                      <a:lnTo>
                        <a:pt x="1716" y="285"/>
                      </a:lnTo>
                      <a:lnTo>
                        <a:pt x="1712" y="282"/>
                      </a:lnTo>
                      <a:lnTo>
                        <a:pt x="1707" y="279"/>
                      </a:lnTo>
                      <a:lnTo>
                        <a:pt x="1702" y="275"/>
                      </a:lnTo>
                      <a:lnTo>
                        <a:pt x="1697" y="274"/>
                      </a:lnTo>
                      <a:lnTo>
                        <a:pt x="1691" y="274"/>
                      </a:lnTo>
                      <a:lnTo>
                        <a:pt x="1690" y="275"/>
                      </a:lnTo>
                      <a:lnTo>
                        <a:pt x="1689" y="276"/>
                      </a:lnTo>
                      <a:lnTo>
                        <a:pt x="1688" y="279"/>
                      </a:lnTo>
                      <a:lnTo>
                        <a:pt x="1687" y="282"/>
                      </a:lnTo>
                      <a:lnTo>
                        <a:pt x="1687" y="306"/>
                      </a:lnTo>
                      <a:lnTo>
                        <a:pt x="1686" y="331"/>
                      </a:lnTo>
                      <a:lnTo>
                        <a:pt x="1686" y="344"/>
                      </a:lnTo>
                      <a:lnTo>
                        <a:pt x="1687" y="356"/>
                      </a:lnTo>
                      <a:lnTo>
                        <a:pt x="1689" y="368"/>
                      </a:lnTo>
                      <a:lnTo>
                        <a:pt x="1692" y="378"/>
                      </a:lnTo>
                      <a:lnTo>
                        <a:pt x="1697" y="385"/>
                      </a:lnTo>
                      <a:lnTo>
                        <a:pt x="1702" y="391"/>
                      </a:lnTo>
                      <a:lnTo>
                        <a:pt x="1709" y="397"/>
                      </a:lnTo>
                      <a:lnTo>
                        <a:pt x="1715" y="402"/>
                      </a:lnTo>
                      <a:lnTo>
                        <a:pt x="1722" y="408"/>
                      </a:lnTo>
                      <a:lnTo>
                        <a:pt x="1728" y="413"/>
                      </a:lnTo>
                      <a:lnTo>
                        <a:pt x="1732" y="419"/>
                      </a:lnTo>
                      <a:lnTo>
                        <a:pt x="1737" y="426"/>
                      </a:lnTo>
                      <a:lnTo>
                        <a:pt x="1739" y="435"/>
                      </a:lnTo>
                      <a:lnTo>
                        <a:pt x="1741" y="442"/>
                      </a:lnTo>
                      <a:lnTo>
                        <a:pt x="1741" y="448"/>
                      </a:lnTo>
                      <a:lnTo>
                        <a:pt x="1740" y="453"/>
                      </a:lnTo>
                      <a:lnTo>
                        <a:pt x="1739" y="459"/>
                      </a:lnTo>
                      <a:lnTo>
                        <a:pt x="1737" y="462"/>
                      </a:lnTo>
                      <a:lnTo>
                        <a:pt x="1734" y="465"/>
                      </a:lnTo>
                      <a:lnTo>
                        <a:pt x="1730" y="469"/>
                      </a:lnTo>
                      <a:lnTo>
                        <a:pt x="1726" y="471"/>
                      </a:lnTo>
                      <a:lnTo>
                        <a:pt x="1721" y="472"/>
                      </a:lnTo>
                      <a:lnTo>
                        <a:pt x="1711" y="474"/>
                      </a:lnTo>
                      <a:lnTo>
                        <a:pt x="1699" y="474"/>
                      </a:lnTo>
                      <a:lnTo>
                        <a:pt x="1687" y="474"/>
                      </a:lnTo>
                      <a:lnTo>
                        <a:pt x="1665" y="475"/>
                      </a:lnTo>
                      <a:lnTo>
                        <a:pt x="1657" y="476"/>
                      </a:lnTo>
                      <a:lnTo>
                        <a:pt x="1653" y="477"/>
                      </a:lnTo>
                      <a:lnTo>
                        <a:pt x="1650" y="478"/>
                      </a:lnTo>
                      <a:lnTo>
                        <a:pt x="1648" y="480"/>
                      </a:lnTo>
                      <a:lnTo>
                        <a:pt x="1647" y="484"/>
                      </a:lnTo>
                      <a:lnTo>
                        <a:pt x="1647" y="487"/>
                      </a:lnTo>
                      <a:lnTo>
                        <a:pt x="1647" y="490"/>
                      </a:lnTo>
                      <a:lnTo>
                        <a:pt x="1649" y="496"/>
                      </a:lnTo>
                      <a:lnTo>
                        <a:pt x="1651" y="501"/>
                      </a:lnTo>
                      <a:lnTo>
                        <a:pt x="1661" y="514"/>
                      </a:lnTo>
                      <a:lnTo>
                        <a:pt x="1679" y="541"/>
                      </a:lnTo>
                      <a:lnTo>
                        <a:pt x="1691" y="561"/>
                      </a:lnTo>
                      <a:lnTo>
                        <a:pt x="1704" y="582"/>
                      </a:lnTo>
                      <a:lnTo>
                        <a:pt x="1716" y="605"/>
                      </a:lnTo>
                      <a:lnTo>
                        <a:pt x="1725" y="627"/>
                      </a:lnTo>
                      <a:lnTo>
                        <a:pt x="1728" y="636"/>
                      </a:lnTo>
                      <a:lnTo>
                        <a:pt x="1730" y="645"/>
                      </a:lnTo>
                      <a:lnTo>
                        <a:pt x="1731" y="653"/>
                      </a:lnTo>
                      <a:lnTo>
                        <a:pt x="1730" y="659"/>
                      </a:lnTo>
                      <a:lnTo>
                        <a:pt x="1729" y="668"/>
                      </a:lnTo>
                      <a:lnTo>
                        <a:pt x="1729" y="678"/>
                      </a:lnTo>
                      <a:lnTo>
                        <a:pt x="1732" y="701"/>
                      </a:lnTo>
                      <a:lnTo>
                        <a:pt x="1736" y="725"/>
                      </a:lnTo>
                      <a:lnTo>
                        <a:pt x="1737" y="737"/>
                      </a:lnTo>
                      <a:lnTo>
                        <a:pt x="1737" y="747"/>
                      </a:lnTo>
                      <a:lnTo>
                        <a:pt x="1732" y="772"/>
                      </a:lnTo>
                      <a:lnTo>
                        <a:pt x="1727" y="791"/>
                      </a:lnTo>
                      <a:lnTo>
                        <a:pt x="1721" y="808"/>
                      </a:lnTo>
                      <a:lnTo>
                        <a:pt x="1712" y="829"/>
                      </a:lnTo>
                      <a:lnTo>
                        <a:pt x="1710" y="837"/>
                      </a:lnTo>
                      <a:lnTo>
                        <a:pt x="1709" y="846"/>
                      </a:lnTo>
                      <a:lnTo>
                        <a:pt x="1711" y="863"/>
                      </a:lnTo>
                      <a:lnTo>
                        <a:pt x="1712" y="872"/>
                      </a:lnTo>
                      <a:lnTo>
                        <a:pt x="1711" y="881"/>
                      </a:lnTo>
                      <a:lnTo>
                        <a:pt x="1709" y="890"/>
                      </a:lnTo>
                      <a:lnTo>
                        <a:pt x="1706" y="893"/>
                      </a:lnTo>
                      <a:lnTo>
                        <a:pt x="1703" y="897"/>
                      </a:lnTo>
                      <a:lnTo>
                        <a:pt x="1693" y="908"/>
                      </a:lnTo>
                      <a:lnTo>
                        <a:pt x="1683" y="918"/>
                      </a:lnTo>
                      <a:lnTo>
                        <a:pt x="1671" y="926"/>
                      </a:lnTo>
                      <a:lnTo>
                        <a:pt x="1659" y="935"/>
                      </a:lnTo>
                      <a:lnTo>
                        <a:pt x="1646" y="942"/>
                      </a:lnTo>
                      <a:lnTo>
                        <a:pt x="1633" y="948"/>
                      </a:lnTo>
                      <a:lnTo>
                        <a:pt x="1620" y="954"/>
                      </a:lnTo>
                      <a:lnTo>
                        <a:pt x="1606" y="958"/>
                      </a:lnTo>
                      <a:lnTo>
                        <a:pt x="1603" y="958"/>
                      </a:lnTo>
                      <a:lnTo>
                        <a:pt x="1601" y="956"/>
                      </a:lnTo>
                      <a:lnTo>
                        <a:pt x="1599" y="952"/>
                      </a:lnTo>
                      <a:lnTo>
                        <a:pt x="1597" y="947"/>
                      </a:lnTo>
                      <a:lnTo>
                        <a:pt x="1592" y="934"/>
                      </a:lnTo>
                      <a:lnTo>
                        <a:pt x="1588" y="919"/>
                      </a:lnTo>
                      <a:lnTo>
                        <a:pt x="1584" y="903"/>
                      </a:lnTo>
                      <a:lnTo>
                        <a:pt x="1578" y="887"/>
                      </a:lnTo>
                      <a:lnTo>
                        <a:pt x="1575" y="881"/>
                      </a:lnTo>
                      <a:lnTo>
                        <a:pt x="1572" y="875"/>
                      </a:lnTo>
                      <a:lnTo>
                        <a:pt x="1569" y="872"/>
                      </a:lnTo>
                      <a:lnTo>
                        <a:pt x="1564" y="870"/>
                      </a:lnTo>
                      <a:lnTo>
                        <a:pt x="1556" y="866"/>
                      </a:lnTo>
                      <a:lnTo>
                        <a:pt x="1550" y="861"/>
                      </a:lnTo>
                      <a:lnTo>
                        <a:pt x="1547" y="856"/>
                      </a:lnTo>
                      <a:lnTo>
                        <a:pt x="1546" y="850"/>
                      </a:lnTo>
                      <a:lnTo>
                        <a:pt x="1545" y="843"/>
                      </a:lnTo>
                      <a:lnTo>
                        <a:pt x="1546" y="835"/>
                      </a:lnTo>
                      <a:lnTo>
                        <a:pt x="1547" y="817"/>
                      </a:lnTo>
                      <a:lnTo>
                        <a:pt x="1546" y="812"/>
                      </a:lnTo>
                      <a:lnTo>
                        <a:pt x="1545" y="809"/>
                      </a:lnTo>
                      <a:lnTo>
                        <a:pt x="1542" y="806"/>
                      </a:lnTo>
                      <a:lnTo>
                        <a:pt x="1538" y="804"/>
                      </a:lnTo>
                      <a:lnTo>
                        <a:pt x="1528" y="801"/>
                      </a:lnTo>
                      <a:lnTo>
                        <a:pt x="1517" y="798"/>
                      </a:lnTo>
                      <a:lnTo>
                        <a:pt x="1493" y="796"/>
                      </a:lnTo>
                      <a:lnTo>
                        <a:pt x="1483" y="795"/>
                      </a:lnTo>
                      <a:lnTo>
                        <a:pt x="1476" y="793"/>
                      </a:lnTo>
                      <a:lnTo>
                        <a:pt x="1468" y="790"/>
                      </a:lnTo>
                      <a:lnTo>
                        <a:pt x="1458" y="788"/>
                      </a:lnTo>
                      <a:lnTo>
                        <a:pt x="1448" y="785"/>
                      </a:lnTo>
                      <a:lnTo>
                        <a:pt x="1440" y="784"/>
                      </a:lnTo>
                      <a:lnTo>
                        <a:pt x="1419" y="783"/>
                      </a:lnTo>
                      <a:lnTo>
                        <a:pt x="1398" y="785"/>
                      </a:lnTo>
                      <a:lnTo>
                        <a:pt x="1377" y="789"/>
                      </a:lnTo>
                      <a:lnTo>
                        <a:pt x="1355" y="794"/>
                      </a:lnTo>
                      <a:lnTo>
                        <a:pt x="1333" y="801"/>
                      </a:lnTo>
                      <a:lnTo>
                        <a:pt x="1313" y="809"/>
                      </a:lnTo>
                      <a:lnTo>
                        <a:pt x="1291" y="819"/>
                      </a:lnTo>
                      <a:lnTo>
                        <a:pt x="1270" y="830"/>
                      </a:lnTo>
                      <a:lnTo>
                        <a:pt x="1251" y="841"/>
                      </a:lnTo>
                      <a:lnTo>
                        <a:pt x="1232" y="853"/>
                      </a:lnTo>
                      <a:lnTo>
                        <a:pt x="1215" y="866"/>
                      </a:lnTo>
                      <a:lnTo>
                        <a:pt x="1200" y="879"/>
                      </a:lnTo>
                      <a:lnTo>
                        <a:pt x="1186" y="892"/>
                      </a:lnTo>
                      <a:lnTo>
                        <a:pt x="1174" y="904"/>
                      </a:lnTo>
                      <a:lnTo>
                        <a:pt x="1159" y="923"/>
                      </a:lnTo>
                      <a:lnTo>
                        <a:pt x="1146" y="943"/>
                      </a:lnTo>
                      <a:lnTo>
                        <a:pt x="1132" y="962"/>
                      </a:lnTo>
                      <a:lnTo>
                        <a:pt x="1119" y="981"/>
                      </a:lnTo>
                      <a:lnTo>
                        <a:pt x="1105" y="998"/>
                      </a:lnTo>
                      <a:lnTo>
                        <a:pt x="1098" y="1007"/>
                      </a:lnTo>
                      <a:lnTo>
                        <a:pt x="1089" y="1014"/>
                      </a:lnTo>
                      <a:lnTo>
                        <a:pt x="1080" y="1021"/>
                      </a:lnTo>
                      <a:lnTo>
                        <a:pt x="1070" y="1026"/>
                      </a:lnTo>
                      <a:lnTo>
                        <a:pt x="1059" y="1032"/>
                      </a:lnTo>
                      <a:lnTo>
                        <a:pt x="1047" y="1035"/>
                      </a:lnTo>
                      <a:lnTo>
                        <a:pt x="1028" y="1041"/>
                      </a:lnTo>
                      <a:lnTo>
                        <a:pt x="1010" y="1049"/>
                      </a:lnTo>
                      <a:lnTo>
                        <a:pt x="974" y="1065"/>
                      </a:lnTo>
                      <a:lnTo>
                        <a:pt x="956" y="1072"/>
                      </a:lnTo>
                      <a:lnTo>
                        <a:pt x="936" y="1077"/>
                      </a:lnTo>
                      <a:lnTo>
                        <a:pt x="926" y="1079"/>
                      </a:lnTo>
                      <a:lnTo>
                        <a:pt x="917" y="1081"/>
                      </a:lnTo>
                      <a:lnTo>
                        <a:pt x="907" y="1081"/>
                      </a:lnTo>
                      <a:lnTo>
                        <a:pt x="896" y="1079"/>
                      </a:lnTo>
                      <a:lnTo>
                        <a:pt x="876" y="1076"/>
                      </a:lnTo>
                      <a:lnTo>
                        <a:pt x="865" y="1074"/>
                      </a:lnTo>
                      <a:lnTo>
                        <a:pt x="851" y="1074"/>
                      </a:lnTo>
                      <a:lnTo>
                        <a:pt x="840" y="1074"/>
                      </a:lnTo>
                      <a:lnTo>
                        <a:pt x="829" y="1076"/>
                      </a:lnTo>
                      <a:lnTo>
                        <a:pt x="824" y="1078"/>
                      </a:lnTo>
                      <a:lnTo>
                        <a:pt x="820" y="1081"/>
                      </a:lnTo>
                      <a:lnTo>
                        <a:pt x="816" y="1084"/>
                      </a:lnTo>
                      <a:lnTo>
                        <a:pt x="812" y="1088"/>
                      </a:lnTo>
                      <a:lnTo>
                        <a:pt x="810" y="1091"/>
                      </a:lnTo>
                      <a:lnTo>
                        <a:pt x="810" y="1096"/>
                      </a:lnTo>
                      <a:lnTo>
                        <a:pt x="811" y="1099"/>
                      </a:lnTo>
                      <a:lnTo>
                        <a:pt x="812" y="1102"/>
                      </a:lnTo>
                      <a:lnTo>
                        <a:pt x="815" y="1109"/>
                      </a:lnTo>
                      <a:lnTo>
                        <a:pt x="815" y="1112"/>
                      </a:lnTo>
                      <a:lnTo>
                        <a:pt x="812" y="1115"/>
                      </a:lnTo>
                      <a:lnTo>
                        <a:pt x="804" y="1126"/>
                      </a:lnTo>
                      <a:lnTo>
                        <a:pt x="795" y="1135"/>
                      </a:lnTo>
                      <a:lnTo>
                        <a:pt x="785" y="1143"/>
                      </a:lnTo>
                      <a:lnTo>
                        <a:pt x="777" y="1150"/>
                      </a:lnTo>
                      <a:lnTo>
                        <a:pt x="768" y="1155"/>
                      </a:lnTo>
                      <a:lnTo>
                        <a:pt x="759" y="1161"/>
                      </a:lnTo>
                      <a:lnTo>
                        <a:pt x="750" y="1165"/>
                      </a:lnTo>
                      <a:lnTo>
                        <a:pt x="741" y="1168"/>
                      </a:lnTo>
                      <a:lnTo>
                        <a:pt x="720" y="1174"/>
                      </a:lnTo>
                      <a:lnTo>
                        <a:pt x="700" y="1177"/>
                      </a:lnTo>
                      <a:lnTo>
                        <a:pt x="677" y="1179"/>
                      </a:lnTo>
                      <a:lnTo>
                        <a:pt x="651" y="1181"/>
                      </a:lnTo>
                      <a:lnTo>
                        <a:pt x="637" y="1184"/>
                      </a:lnTo>
                      <a:lnTo>
                        <a:pt x="626" y="1186"/>
                      </a:lnTo>
                      <a:lnTo>
                        <a:pt x="619" y="1189"/>
                      </a:lnTo>
                      <a:lnTo>
                        <a:pt x="617" y="1191"/>
                      </a:lnTo>
                      <a:lnTo>
                        <a:pt x="615" y="1193"/>
                      </a:lnTo>
                      <a:lnTo>
                        <a:pt x="613" y="1200"/>
                      </a:lnTo>
                      <a:lnTo>
                        <a:pt x="612" y="1207"/>
                      </a:lnTo>
                      <a:lnTo>
                        <a:pt x="613" y="1228"/>
                      </a:lnTo>
                      <a:lnTo>
                        <a:pt x="615" y="1248"/>
                      </a:lnTo>
                      <a:lnTo>
                        <a:pt x="616" y="1256"/>
                      </a:lnTo>
                      <a:lnTo>
                        <a:pt x="616" y="1264"/>
                      </a:lnTo>
                      <a:lnTo>
                        <a:pt x="615" y="1272"/>
                      </a:lnTo>
                      <a:lnTo>
                        <a:pt x="613" y="1275"/>
                      </a:lnTo>
                      <a:lnTo>
                        <a:pt x="611" y="1278"/>
                      </a:lnTo>
                      <a:lnTo>
                        <a:pt x="607" y="1280"/>
                      </a:lnTo>
                      <a:lnTo>
                        <a:pt x="604" y="1282"/>
                      </a:lnTo>
                      <a:lnTo>
                        <a:pt x="600" y="1285"/>
                      </a:lnTo>
                      <a:lnTo>
                        <a:pt x="594" y="1287"/>
                      </a:lnTo>
                      <a:lnTo>
                        <a:pt x="586" y="1289"/>
                      </a:lnTo>
                      <a:lnTo>
                        <a:pt x="576" y="1293"/>
                      </a:lnTo>
                      <a:lnTo>
                        <a:pt x="554" y="1303"/>
                      </a:lnTo>
                      <a:lnTo>
                        <a:pt x="543" y="1306"/>
                      </a:lnTo>
                      <a:lnTo>
                        <a:pt x="533" y="1308"/>
                      </a:lnTo>
                      <a:lnTo>
                        <a:pt x="527" y="1308"/>
                      </a:lnTo>
                      <a:lnTo>
                        <a:pt x="523" y="1307"/>
                      </a:lnTo>
                      <a:lnTo>
                        <a:pt x="518" y="1305"/>
                      </a:lnTo>
                      <a:lnTo>
                        <a:pt x="515" y="1303"/>
                      </a:lnTo>
                      <a:lnTo>
                        <a:pt x="508" y="1293"/>
                      </a:lnTo>
                      <a:lnTo>
                        <a:pt x="499" y="1281"/>
                      </a:lnTo>
                      <a:lnTo>
                        <a:pt x="490" y="1268"/>
                      </a:lnTo>
                      <a:lnTo>
                        <a:pt x="480" y="1255"/>
                      </a:lnTo>
                      <a:lnTo>
                        <a:pt x="471" y="1244"/>
                      </a:lnTo>
                      <a:lnTo>
                        <a:pt x="465" y="1240"/>
                      </a:lnTo>
                      <a:lnTo>
                        <a:pt x="459" y="1237"/>
                      </a:lnTo>
                      <a:lnTo>
                        <a:pt x="453" y="1235"/>
                      </a:lnTo>
                      <a:lnTo>
                        <a:pt x="447" y="1234"/>
                      </a:lnTo>
                      <a:lnTo>
                        <a:pt x="439" y="1234"/>
                      </a:lnTo>
                      <a:lnTo>
                        <a:pt x="433" y="1236"/>
                      </a:lnTo>
                      <a:lnTo>
                        <a:pt x="423" y="1240"/>
                      </a:lnTo>
                      <a:lnTo>
                        <a:pt x="416" y="1245"/>
                      </a:lnTo>
                      <a:lnTo>
                        <a:pt x="411" y="1251"/>
                      </a:lnTo>
                      <a:lnTo>
                        <a:pt x="408" y="1257"/>
                      </a:lnTo>
                      <a:lnTo>
                        <a:pt x="406" y="1265"/>
                      </a:lnTo>
                      <a:lnTo>
                        <a:pt x="405" y="1273"/>
                      </a:lnTo>
                      <a:lnTo>
                        <a:pt x="402" y="1289"/>
                      </a:lnTo>
                      <a:lnTo>
                        <a:pt x="401" y="1305"/>
                      </a:lnTo>
                      <a:lnTo>
                        <a:pt x="399" y="1314"/>
                      </a:lnTo>
                      <a:lnTo>
                        <a:pt x="396" y="1323"/>
                      </a:lnTo>
                      <a:lnTo>
                        <a:pt x="393" y="1330"/>
                      </a:lnTo>
                      <a:lnTo>
                        <a:pt x="386" y="1338"/>
                      </a:lnTo>
                      <a:lnTo>
                        <a:pt x="378" y="1345"/>
                      </a:lnTo>
                      <a:lnTo>
                        <a:pt x="369" y="1352"/>
                      </a:lnTo>
                      <a:lnTo>
                        <a:pt x="350" y="1364"/>
                      </a:lnTo>
                      <a:lnTo>
                        <a:pt x="339" y="1372"/>
                      </a:lnTo>
                      <a:lnTo>
                        <a:pt x="330" y="1381"/>
                      </a:lnTo>
                      <a:lnTo>
                        <a:pt x="320" y="1391"/>
                      </a:lnTo>
                      <a:lnTo>
                        <a:pt x="312" y="1401"/>
                      </a:lnTo>
                      <a:lnTo>
                        <a:pt x="309" y="1406"/>
                      </a:lnTo>
                      <a:lnTo>
                        <a:pt x="307" y="1410"/>
                      </a:lnTo>
                      <a:lnTo>
                        <a:pt x="306" y="1416"/>
                      </a:lnTo>
                      <a:lnTo>
                        <a:pt x="305" y="1421"/>
                      </a:lnTo>
                      <a:lnTo>
                        <a:pt x="306" y="1425"/>
                      </a:lnTo>
                      <a:lnTo>
                        <a:pt x="309" y="1428"/>
                      </a:lnTo>
                      <a:lnTo>
                        <a:pt x="317" y="1433"/>
                      </a:lnTo>
                      <a:lnTo>
                        <a:pt x="320" y="1436"/>
                      </a:lnTo>
                      <a:lnTo>
                        <a:pt x="321" y="1441"/>
                      </a:lnTo>
                      <a:lnTo>
                        <a:pt x="321" y="1446"/>
                      </a:lnTo>
                      <a:lnTo>
                        <a:pt x="319" y="1454"/>
                      </a:lnTo>
                      <a:lnTo>
                        <a:pt x="314" y="1460"/>
                      </a:lnTo>
                      <a:lnTo>
                        <a:pt x="310" y="1467"/>
                      </a:lnTo>
                      <a:lnTo>
                        <a:pt x="298" y="1479"/>
                      </a:lnTo>
                      <a:lnTo>
                        <a:pt x="292" y="1485"/>
                      </a:lnTo>
                      <a:lnTo>
                        <a:pt x="286" y="1492"/>
                      </a:lnTo>
                      <a:lnTo>
                        <a:pt x="282" y="1499"/>
                      </a:lnTo>
                      <a:lnTo>
                        <a:pt x="278" y="1509"/>
                      </a:lnTo>
                      <a:lnTo>
                        <a:pt x="275" y="1517"/>
                      </a:lnTo>
                      <a:lnTo>
                        <a:pt x="273" y="1524"/>
                      </a:lnTo>
                      <a:lnTo>
                        <a:pt x="272" y="1534"/>
                      </a:lnTo>
                      <a:lnTo>
                        <a:pt x="272" y="1544"/>
                      </a:lnTo>
                      <a:lnTo>
                        <a:pt x="272" y="1553"/>
                      </a:lnTo>
                      <a:lnTo>
                        <a:pt x="273" y="1562"/>
                      </a:lnTo>
                      <a:lnTo>
                        <a:pt x="274" y="1570"/>
                      </a:lnTo>
                      <a:lnTo>
                        <a:pt x="278" y="1578"/>
                      </a:lnTo>
                      <a:lnTo>
                        <a:pt x="281" y="1582"/>
                      </a:lnTo>
                      <a:lnTo>
                        <a:pt x="283" y="1585"/>
                      </a:lnTo>
                      <a:lnTo>
                        <a:pt x="290" y="1591"/>
                      </a:lnTo>
                      <a:lnTo>
                        <a:pt x="296" y="1595"/>
                      </a:lnTo>
                      <a:lnTo>
                        <a:pt x="303" y="1597"/>
                      </a:lnTo>
                      <a:lnTo>
                        <a:pt x="309" y="1600"/>
                      </a:lnTo>
                      <a:lnTo>
                        <a:pt x="313" y="1605"/>
                      </a:lnTo>
                      <a:lnTo>
                        <a:pt x="316" y="1608"/>
                      </a:lnTo>
                      <a:lnTo>
                        <a:pt x="317" y="1611"/>
                      </a:lnTo>
                      <a:lnTo>
                        <a:pt x="318" y="1614"/>
                      </a:lnTo>
                      <a:lnTo>
                        <a:pt x="318" y="1620"/>
                      </a:lnTo>
                      <a:lnTo>
                        <a:pt x="319" y="1639"/>
                      </a:lnTo>
                      <a:lnTo>
                        <a:pt x="319" y="1649"/>
                      </a:lnTo>
                      <a:lnTo>
                        <a:pt x="319" y="1658"/>
                      </a:lnTo>
                      <a:lnTo>
                        <a:pt x="317" y="1668"/>
                      </a:lnTo>
                      <a:lnTo>
                        <a:pt x="313" y="1675"/>
                      </a:lnTo>
                      <a:lnTo>
                        <a:pt x="310" y="1680"/>
                      </a:lnTo>
                      <a:lnTo>
                        <a:pt x="307" y="1683"/>
                      </a:lnTo>
                      <a:lnTo>
                        <a:pt x="303" y="1686"/>
                      </a:lnTo>
                      <a:lnTo>
                        <a:pt x="297" y="1689"/>
                      </a:lnTo>
                      <a:lnTo>
                        <a:pt x="292" y="1691"/>
                      </a:lnTo>
                      <a:lnTo>
                        <a:pt x="284" y="1693"/>
                      </a:lnTo>
                      <a:lnTo>
                        <a:pt x="275" y="1693"/>
                      </a:lnTo>
                      <a:lnTo>
                        <a:pt x="267" y="1691"/>
                      </a:lnTo>
                      <a:lnTo>
                        <a:pt x="247" y="1689"/>
                      </a:lnTo>
                      <a:lnTo>
                        <a:pt x="225" y="1686"/>
                      </a:lnTo>
                      <a:lnTo>
                        <a:pt x="206" y="1683"/>
                      </a:lnTo>
                      <a:lnTo>
                        <a:pt x="196" y="1683"/>
                      </a:lnTo>
                      <a:lnTo>
                        <a:pt x="188" y="1683"/>
                      </a:lnTo>
                      <a:lnTo>
                        <a:pt x="179" y="1683"/>
                      </a:lnTo>
                      <a:lnTo>
                        <a:pt x="172" y="1685"/>
                      </a:lnTo>
                      <a:lnTo>
                        <a:pt x="166" y="1688"/>
                      </a:lnTo>
                      <a:lnTo>
                        <a:pt x="161" y="1693"/>
                      </a:lnTo>
                      <a:lnTo>
                        <a:pt x="163" y="1693"/>
                      </a:lnTo>
                      <a:lnTo>
                        <a:pt x="164" y="1693"/>
                      </a:lnTo>
                      <a:lnTo>
                        <a:pt x="166" y="1697"/>
                      </a:lnTo>
                      <a:lnTo>
                        <a:pt x="171" y="1713"/>
                      </a:lnTo>
                      <a:lnTo>
                        <a:pt x="177" y="1729"/>
                      </a:lnTo>
                      <a:lnTo>
                        <a:pt x="180" y="1739"/>
                      </a:lnTo>
                      <a:lnTo>
                        <a:pt x="181" y="1761"/>
                      </a:lnTo>
                      <a:lnTo>
                        <a:pt x="182" y="1790"/>
                      </a:lnTo>
                      <a:lnTo>
                        <a:pt x="182" y="1803"/>
                      </a:lnTo>
                      <a:lnTo>
                        <a:pt x="180" y="1816"/>
                      </a:lnTo>
                      <a:lnTo>
                        <a:pt x="179" y="1822"/>
                      </a:lnTo>
                      <a:lnTo>
                        <a:pt x="177" y="1827"/>
                      </a:lnTo>
                      <a:lnTo>
                        <a:pt x="173" y="1830"/>
                      </a:lnTo>
                      <a:lnTo>
                        <a:pt x="170" y="1834"/>
                      </a:lnTo>
                      <a:lnTo>
                        <a:pt x="166" y="1836"/>
                      </a:lnTo>
                      <a:lnTo>
                        <a:pt x="161" y="1837"/>
                      </a:lnTo>
                      <a:lnTo>
                        <a:pt x="151" y="1838"/>
                      </a:lnTo>
                      <a:lnTo>
                        <a:pt x="139" y="1838"/>
                      </a:lnTo>
                      <a:lnTo>
                        <a:pt x="126" y="1836"/>
                      </a:lnTo>
                      <a:lnTo>
                        <a:pt x="113" y="1835"/>
                      </a:lnTo>
                      <a:lnTo>
                        <a:pt x="100" y="1833"/>
                      </a:lnTo>
                      <a:lnTo>
                        <a:pt x="88" y="1833"/>
                      </a:lnTo>
                      <a:lnTo>
                        <a:pt x="81" y="1834"/>
                      </a:lnTo>
                      <a:lnTo>
                        <a:pt x="77" y="1835"/>
                      </a:lnTo>
                      <a:lnTo>
                        <a:pt x="68" y="1838"/>
                      </a:lnTo>
                      <a:lnTo>
                        <a:pt x="59" y="1841"/>
                      </a:lnTo>
                      <a:lnTo>
                        <a:pt x="42" y="1852"/>
                      </a:lnTo>
                      <a:lnTo>
                        <a:pt x="33" y="1859"/>
                      </a:lnTo>
                      <a:lnTo>
                        <a:pt x="25" y="1865"/>
                      </a:lnTo>
                      <a:lnTo>
                        <a:pt x="18" y="1872"/>
                      </a:lnTo>
                      <a:lnTo>
                        <a:pt x="13" y="1878"/>
                      </a:lnTo>
                      <a:lnTo>
                        <a:pt x="9" y="1886"/>
                      </a:lnTo>
                      <a:lnTo>
                        <a:pt x="4" y="1897"/>
                      </a:lnTo>
                      <a:lnTo>
                        <a:pt x="2" y="1911"/>
                      </a:lnTo>
                      <a:lnTo>
                        <a:pt x="0" y="1926"/>
                      </a:lnTo>
                      <a:lnTo>
                        <a:pt x="0" y="1940"/>
                      </a:lnTo>
                      <a:lnTo>
                        <a:pt x="1" y="1946"/>
                      </a:lnTo>
                      <a:lnTo>
                        <a:pt x="2" y="1953"/>
                      </a:lnTo>
                      <a:lnTo>
                        <a:pt x="3" y="1958"/>
                      </a:lnTo>
                      <a:lnTo>
                        <a:pt x="6" y="1963"/>
                      </a:lnTo>
                      <a:lnTo>
                        <a:pt x="10" y="1966"/>
                      </a:lnTo>
                      <a:lnTo>
                        <a:pt x="14" y="1968"/>
                      </a:lnTo>
                      <a:lnTo>
                        <a:pt x="18" y="1968"/>
                      </a:lnTo>
                      <a:lnTo>
                        <a:pt x="24" y="1969"/>
                      </a:lnTo>
                      <a:lnTo>
                        <a:pt x="37" y="1967"/>
                      </a:lnTo>
                      <a:lnTo>
                        <a:pt x="51" y="1964"/>
                      </a:lnTo>
                      <a:lnTo>
                        <a:pt x="67" y="1958"/>
                      </a:lnTo>
                      <a:lnTo>
                        <a:pt x="82" y="1952"/>
                      </a:lnTo>
                      <a:lnTo>
                        <a:pt x="95" y="1945"/>
                      </a:lnTo>
                      <a:lnTo>
                        <a:pt x="101" y="1941"/>
                      </a:lnTo>
                      <a:lnTo>
                        <a:pt x="105" y="1938"/>
                      </a:lnTo>
                      <a:lnTo>
                        <a:pt x="108" y="1933"/>
                      </a:lnTo>
                      <a:lnTo>
                        <a:pt x="110" y="1930"/>
                      </a:lnTo>
                      <a:lnTo>
                        <a:pt x="113" y="1924"/>
                      </a:lnTo>
                      <a:lnTo>
                        <a:pt x="115" y="1919"/>
                      </a:lnTo>
                      <a:lnTo>
                        <a:pt x="118" y="1915"/>
                      </a:lnTo>
                      <a:lnTo>
                        <a:pt x="121" y="1913"/>
                      </a:lnTo>
                      <a:lnTo>
                        <a:pt x="125" y="1911"/>
                      </a:lnTo>
                      <a:lnTo>
                        <a:pt x="129" y="1910"/>
                      </a:lnTo>
                      <a:lnTo>
                        <a:pt x="133" y="1908"/>
                      </a:lnTo>
                      <a:lnTo>
                        <a:pt x="138" y="1908"/>
                      </a:lnTo>
                      <a:lnTo>
                        <a:pt x="147" y="1911"/>
                      </a:lnTo>
                      <a:lnTo>
                        <a:pt x="158" y="1915"/>
                      </a:lnTo>
                      <a:lnTo>
                        <a:pt x="169" y="1920"/>
                      </a:lnTo>
                      <a:lnTo>
                        <a:pt x="180" y="1928"/>
                      </a:lnTo>
                      <a:lnTo>
                        <a:pt x="203" y="1943"/>
                      </a:lnTo>
                      <a:lnTo>
                        <a:pt x="222" y="1957"/>
                      </a:lnTo>
                      <a:lnTo>
                        <a:pt x="232" y="1963"/>
                      </a:lnTo>
                      <a:lnTo>
                        <a:pt x="240" y="1967"/>
                      </a:lnTo>
                      <a:lnTo>
                        <a:pt x="246" y="1969"/>
                      </a:lnTo>
                      <a:lnTo>
                        <a:pt x="248" y="1969"/>
                      </a:lnTo>
                      <a:lnTo>
                        <a:pt x="250" y="1968"/>
                      </a:lnTo>
                      <a:lnTo>
                        <a:pt x="248" y="1969"/>
                      </a:lnTo>
                      <a:lnTo>
                        <a:pt x="248" y="1969"/>
                      </a:lnTo>
                      <a:lnTo>
                        <a:pt x="245" y="1970"/>
                      </a:lnTo>
                      <a:lnTo>
                        <a:pt x="239" y="1971"/>
                      </a:lnTo>
                      <a:lnTo>
                        <a:pt x="228" y="1971"/>
                      </a:lnTo>
                      <a:lnTo>
                        <a:pt x="222" y="1971"/>
                      </a:lnTo>
                      <a:lnTo>
                        <a:pt x="217" y="1972"/>
                      </a:lnTo>
                      <a:lnTo>
                        <a:pt x="212" y="1976"/>
                      </a:lnTo>
                      <a:lnTo>
                        <a:pt x="208" y="1979"/>
                      </a:lnTo>
                      <a:lnTo>
                        <a:pt x="195" y="1994"/>
                      </a:lnTo>
                      <a:lnTo>
                        <a:pt x="189" y="2002"/>
                      </a:lnTo>
                      <a:lnTo>
                        <a:pt x="183" y="2010"/>
                      </a:lnTo>
                      <a:lnTo>
                        <a:pt x="178" y="2019"/>
                      </a:lnTo>
                      <a:lnTo>
                        <a:pt x="173" y="2029"/>
                      </a:lnTo>
                      <a:lnTo>
                        <a:pt x="170" y="2038"/>
                      </a:lnTo>
                      <a:lnTo>
                        <a:pt x="169" y="2047"/>
                      </a:lnTo>
                      <a:lnTo>
                        <a:pt x="170" y="2052"/>
                      </a:lnTo>
                      <a:lnTo>
                        <a:pt x="171" y="2056"/>
                      </a:lnTo>
                      <a:lnTo>
                        <a:pt x="172" y="2059"/>
                      </a:lnTo>
                      <a:lnTo>
                        <a:pt x="175" y="2063"/>
                      </a:lnTo>
                      <a:lnTo>
                        <a:pt x="181" y="2069"/>
                      </a:lnTo>
                      <a:lnTo>
                        <a:pt x="189" y="2074"/>
                      </a:lnTo>
                      <a:lnTo>
                        <a:pt x="198" y="2080"/>
                      </a:lnTo>
                      <a:lnTo>
                        <a:pt x="209" y="2084"/>
                      </a:lnTo>
                      <a:lnTo>
                        <a:pt x="233" y="2092"/>
                      </a:lnTo>
                      <a:lnTo>
                        <a:pt x="258" y="2099"/>
                      </a:lnTo>
                      <a:lnTo>
                        <a:pt x="270" y="2103"/>
                      </a:lnTo>
                      <a:lnTo>
                        <a:pt x="281" y="2107"/>
                      </a:lnTo>
                      <a:lnTo>
                        <a:pt x="292" y="2112"/>
                      </a:lnTo>
                      <a:lnTo>
                        <a:pt x="299" y="2118"/>
                      </a:lnTo>
                      <a:lnTo>
                        <a:pt x="306" y="2124"/>
                      </a:lnTo>
                      <a:lnTo>
                        <a:pt x="309" y="2128"/>
                      </a:lnTo>
                      <a:lnTo>
                        <a:pt x="310" y="2132"/>
                      </a:lnTo>
                      <a:lnTo>
                        <a:pt x="313" y="2141"/>
                      </a:lnTo>
                      <a:lnTo>
                        <a:pt x="316" y="2148"/>
                      </a:lnTo>
                      <a:lnTo>
                        <a:pt x="316" y="2154"/>
                      </a:lnTo>
                      <a:lnTo>
                        <a:pt x="314" y="2158"/>
                      </a:lnTo>
                      <a:lnTo>
                        <a:pt x="312" y="2162"/>
                      </a:lnTo>
                      <a:lnTo>
                        <a:pt x="310" y="2165"/>
                      </a:lnTo>
                      <a:lnTo>
                        <a:pt x="306" y="2167"/>
                      </a:lnTo>
                      <a:lnTo>
                        <a:pt x="301" y="2168"/>
                      </a:lnTo>
                      <a:lnTo>
                        <a:pt x="292" y="2170"/>
                      </a:lnTo>
                      <a:lnTo>
                        <a:pt x="281" y="2170"/>
                      </a:lnTo>
                      <a:lnTo>
                        <a:pt x="269" y="2171"/>
                      </a:lnTo>
                      <a:lnTo>
                        <a:pt x="258" y="2173"/>
                      </a:lnTo>
                      <a:lnTo>
                        <a:pt x="148" y="2213"/>
                      </a:lnTo>
                      <a:lnTo>
                        <a:pt x="38" y="2255"/>
                      </a:lnTo>
                      <a:lnTo>
                        <a:pt x="45" y="2263"/>
                      </a:lnTo>
                      <a:lnTo>
                        <a:pt x="54" y="2272"/>
                      </a:lnTo>
                      <a:lnTo>
                        <a:pt x="77" y="2295"/>
                      </a:lnTo>
                      <a:lnTo>
                        <a:pt x="88" y="2306"/>
                      </a:lnTo>
                      <a:lnTo>
                        <a:pt x="96" y="2318"/>
                      </a:lnTo>
                      <a:lnTo>
                        <a:pt x="104" y="2327"/>
                      </a:lnTo>
                      <a:lnTo>
                        <a:pt x="107" y="2333"/>
                      </a:lnTo>
                      <a:lnTo>
                        <a:pt x="108" y="2337"/>
                      </a:lnTo>
                      <a:lnTo>
                        <a:pt x="110" y="2346"/>
                      </a:lnTo>
                      <a:lnTo>
                        <a:pt x="112" y="2354"/>
                      </a:lnTo>
                      <a:lnTo>
                        <a:pt x="110" y="2363"/>
                      </a:lnTo>
                      <a:lnTo>
                        <a:pt x="109" y="2372"/>
                      </a:lnTo>
                      <a:lnTo>
                        <a:pt x="107" y="2382"/>
                      </a:lnTo>
                      <a:lnTo>
                        <a:pt x="104" y="2390"/>
                      </a:lnTo>
                      <a:lnTo>
                        <a:pt x="95" y="2409"/>
                      </a:lnTo>
                      <a:lnTo>
                        <a:pt x="84" y="2425"/>
                      </a:lnTo>
                      <a:lnTo>
                        <a:pt x="73" y="2441"/>
                      </a:lnTo>
                      <a:lnTo>
                        <a:pt x="61" y="2455"/>
                      </a:lnTo>
                      <a:lnTo>
                        <a:pt x="50" y="2467"/>
                      </a:lnTo>
                      <a:lnTo>
                        <a:pt x="69" y="2482"/>
                      </a:lnTo>
                      <a:lnTo>
                        <a:pt x="89" y="2499"/>
                      </a:lnTo>
                      <a:lnTo>
                        <a:pt x="109" y="2513"/>
                      </a:lnTo>
                      <a:lnTo>
                        <a:pt x="120" y="2519"/>
                      </a:lnTo>
                      <a:lnTo>
                        <a:pt x="131" y="2525"/>
                      </a:lnTo>
                      <a:lnTo>
                        <a:pt x="143" y="2530"/>
                      </a:lnTo>
                      <a:lnTo>
                        <a:pt x="156" y="2536"/>
                      </a:lnTo>
                      <a:lnTo>
                        <a:pt x="169" y="2542"/>
                      </a:lnTo>
                      <a:lnTo>
                        <a:pt x="175" y="2545"/>
                      </a:lnTo>
                      <a:lnTo>
                        <a:pt x="180" y="2550"/>
                      </a:lnTo>
                      <a:lnTo>
                        <a:pt x="185" y="2556"/>
                      </a:lnTo>
                      <a:lnTo>
                        <a:pt x="190" y="2565"/>
                      </a:lnTo>
                      <a:lnTo>
                        <a:pt x="193" y="2574"/>
                      </a:lnTo>
                      <a:lnTo>
                        <a:pt x="196" y="2582"/>
                      </a:lnTo>
                      <a:lnTo>
                        <a:pt x="199" y="2591"/>
                      </a:lnTo>
                      <a:lnTo>
                        <a:pt x="204" y="2600"/>
                      </a:lnTo>
                      <a:lnTo>
                        <a:pt x="208" y="2608"/>
                      </a:lnTo>
                      <a:lnTo>
                        <a:pt x="214" y="2615"/>
                      </a:lnTo>
                      <a:lnTo>
                        <a:pt x="218" y="2618"/>
                      </a:lnTo>
                      <a:lnTo>
                        <a:pt x="223" y="2621"/>
                      </a:lnTo>
                      <a:lnTo>
                        <a:pt x="230" y="2622"/>
                      </a:lnTo>
                      <a:lnTo>
                        <a:pt x="237" y="2624"/>
                      </a:lnTo>
                      <a:lnTo>
                        <a:pt x="254" y="2624"/>
                      </a:lnTo>
                      <a:lnTo>
                        <a:pt x="271" y="2621"/>
                      </a:lnTo>
                      <a:lnTo>
                        <a:pt x="306" y="2617"/>
                      </a:lnTo>
                      <a:lnTo>
                        <a:pt x="321" y="2616"/>
                      </a:lnTo>
                      <a:lnTo>
                        <a:pt x="333" y="2617"/>
                      </a:lnTo>
                      <a:lnTo>
                        <a:pt x="345" y="2620"/>
                      </a:lnTo>
                      <a:lnTo>
                        <a:pt x="358" y="2626"/>
                      </a:lnTo>
                      <a:lnTo>
                        <a:pt x="369" y="2632"/>
                      </a:lnTo>
                      <a:lnTo>
                        <a:pt x="380" y="2640"/>
                      </a:lnTo>
                      <a:lnTo>
                        <a:pt x="390" y="2650"/>
                      </a:lnTo>
                      <a:lnTo>
                        <a:pt x="399" y="2659"/>
                      </a:lnTo>
                      <a:lnTo>
                        <a:pt x="408" y="2669"/>
                      </a:lnTo>
                      <a:lnTo>
                        <a:pt x="415" y="2679"/>
                      </a:lnTo>
                      <a:lnTo>
                        <a:pt x="421" y="2689"/>
                      </a:lnTo>
                      <a:lnTo>
                        <a:pt x="423" y="2697"/>
                      </a:lnTo>
                      <a:lnTo>
                        <a:pt x="423" y="2706"/>
                      </a:lnTo>
                      <a:lnTo>
                        <a:pt x="422" y="2714"/>
                      </a:lnTo>
                      <a:lnTo>
                        <a:pt x="418" y="2730"/>
                      </a:lnTo>
                      <a:lnTo>
                        <a:pt x="416" y="2740"/>
                      </a:lnTo>
                      <a:lnTo>
                        <a:pt x="415" y="2749"/>
                      </a:lnTo>
                      <a:lnTo>
                        <a:pt x="416" y="2753"/>
                      </a:lnTo>
                      <a:lnTo>
                        <a:pt x="419" y="2756"/>
                      </a:lnTo>
                      <a:lnTo>
                        <a:pt x="429" y="2764"/>
                      </a:lnTo>
                      <a:lnTo>
                        <a:pt x="458" y="2780"/>
                      </a:lnTo>
                      <a:lnTo>
                        <a:pt x="472" y="2788"/>
                      </a:lnTo>
                      <a:lnTo>
                        <a:pt x="483" y="2797"/>
                      </a:lnTo>
                      <a:lnTo>
                        <a:pt x="486" y="2800"/>
                      </a:lnTo>
                      <a:lnTo>
                        <a:pt x="488" y="2804"/>
                      </a:lnTo>
                      <a:lnTo>
                        <a:pt x="487" y="2807"/>
                      </a:lnTo>
                      <a:lnTo>
                        <a:pt x="485" y="2810"/>
                      </a:lnTo>
                      <a:lnTo>
                        <a:pt x="471" y="2818"/>
                      </a:lnTo>
                      <a:lnTo>
                        <a:pt x="459" y="2826"/>
                      </a:lnTo>
                      <a:lnTo>
                        <a:pt x="436" y="2843"/>
                      </a:lnTo>
                      <a:lnTo>
                        <a:pt x="424" y="2849"/>
                      </a:lnTo>
                      <a:lnTo>
                        <a:pt x="412" y="2856"/>
                      </a:lnTo>
                      <a:lnTo>
                        <a:pt x="398" y="2860"/>
                      </a:lnTo>
                      <a:lnTo>
                        <a:pt x="383" y="2863"/>
                      </a:lnTo>
                      <a:lnTo>
                        <a:pt x="350" y="2870"/>
                      </a:lnTo>
                      <a:lnTo>
                        <a:pt x="334" y="2873"/>
                      </a:lnTo>
                      <a:lnTo>
                        <a:pt x="318" y="2879"/>
                      </a:lnTo>
                      <a:lnTo>
                        <a:pt x="303" y="2883"/>
                      </a:lnTo>
                      <a:lnTo>
                        <a:pt x="288" y="2889"/>
                      </a:lnTo>
                      <a:lnTo>
                        <a:pt x="275" y="2897"/>
                      </a:lnTo>
                      <a:lnTo>
                        <a:pt x="265" y="2905"/>
                      </a:lnTo>
                      <a:lnTo>
                        <a:pt x="255" y="2913"/>
                      </a:lnTo>
                      <a:lnTo>
                        <a:pt x="252" y="2919"/>
                      </a:lnTo>
                      <a:lnTo>
                        <a:pt x="248" y="2924"/>
                      </a:lnTo>
                      <a:lnTo>
                        <a:pt x="246" y="2930"/>
                      </a:lnTo>
                      <a:lnTo>
                        <a:pt x="244" y="2935"/>
                      </a:lnTo>
                      <a:lnTo>
                        <a:pt x="243" y="2940"/>
                      </a:lnTo>
                      <a:lnTo>
                        <a:pt x="243" y="2947"/>
                      </a:lnTo>
                      <a:lnTo>
                        <a:pt x="243" y="2953"/>
                      </a:lnTo>
                      <a:lnTo>
                        <a:pt x="245" y="2961"/>
                      </a:lnTo>
                      <a:lnTo>
                        <a:pt x="247" y="2968"/>
                      </a:lnTo>
                      <a:lnTo>
                        <a:pt x="250" y="2975"/>
                      </a:lnTo>
                      <a:lnTo>
                        <a:pt x="255" y="2984"/>
                      </a:lnTo>
                      <a:lnTo>
                        <a:pt x="260" y="2991"/>
                      </a:lnTo>
                      <a:lnTo>
                        <a:pt x="267" y="3000"/>
                      </a:lnTo>
                      <a:lnTo>
                        <a:pt x="273" y="3009"/>
                      </a:lnTo>
                      <a:lnTo>
                        <a:pt x="263" y="3013"/>
                      </a:lnTo>
                      <a:lnTo>
                        <a:pt x="250" y="3016"/>
                      </a:lnTo>
                      <a:lnTo>
                        <a:pt x="237" y="3017"/>
                      </a:lnTo>
                      <a:lnTo>
                        <a:pt x="222" y="3019"/>
                      </a:lnTo>
                      <a:lnTo>
                        <a:pt x="191" y="3019"/>
                      </a:lnTo>
                      <a:lnTo>
                        <a:pt x="160" y="3019"/>
                      </a:lnTo>
                      <a:lnTo>
                        <a:pt x="147" y="3020"/>
                      </a:lnTo>
                      <a:lnTo>
                        <a:pt x="135" y="3022"/>
                      </a:lnTo>
                      <a:lnTo>
                        <a:pt x="127" y="3025"/>
                      </a:lnTo>
                      <a:lnTo>
                        <a:pt x="122" y="3027"/>
                      </a:lnTo>
                      <a:lnTo>
                        <a:pt x="120" y="3030"/>
                      </a:lnTo>
                      <a:lnTo>
                        <a:pt x="118" y="3034"/>
                      </a:lnTo>
                      <a:lnTo>
                        <a:pt x="116" y="3037"/>
                      </a:lnTo>
                      <a:lnTo>
                        <a:pt x="116" y="3041"/>
                      </a:lnTo>
                      <a:lnTo>
                        <a:pt x="116" y="3047"/>
                      </a:lnTo>
                      <a:lnTo>
                        <a:pt x="118" y="3052"/>
                      </a:lnTo>
                      <a:lnTo>
                        <a:pt x="120" y="3058"/>
                      </a:lnTo>
                      <a:lnTo>
                        <a:pt x="129" y="3073"/>
                      </a:lnTo>
                      <a:lnTo>
                        <a:pt x="139" y="3085"/>
                      </a:lnTo>
                      <a:lnTo>
                        <a:pt x="152" y="3105"/>
                      </a:lnTo>
                      <a:lnTo>
                        <a:pt x="158" y="3115"/>
                      </a:lnTo>
                      <a:lnTo>
                        <a:pt x="164" y="3125"/>
                      </a:lnTo>
                      <a:lnTo>
                        <a:pt x="167" y="3134"/>
                      </a:lnTo>
                      <a:lnTo>
                        <a:pt x="167" y="3137"/>
                      </a:lnTo>
                      <a:lnTo>
                        <a:pt x="166" y="3139"/>
                      </a:lnTo>
                      <a:lnTo>
                        <a:pt x="161" y="3145"/>
                      </a:lnTo>
                      <a:lnTo>
                        <a:pt x="158" y="3150"/>
                      </a:lnTo>
                      <a:lnTo>
                        <a:pt x="157" y="3152"/>
                      </a:lnTo>
                      <a:lnTo>
                        <a:pt x="156" y="3155"/>
                      </a:lnTo>
                      <a:lnTo>
                        <a:pt x="156" y="3168"/>
                      </a:lnTo>
                      <a:lnTo>
                        <a:pt x="156" y="3182"/>
                      </a:lnTo>
                      <a:lnTo>
                        <a:pt x="158" y="3193"/>
                      </a:lnTo>
                      <a:lnTo>
                        <a:pt x="160" y="3198"/>
                      </a:lnTo>
                      <a:lnTo>
                        <a:pt x="163" y="3201"/>
                      </a:lnTo>
                      <a:lnTo>
                        <a:pt x="165" y="3204"/>
                      </a:lnTo>
                      <a:lnTo>
                        <a:pt x="168" y="3206"/>
                      </a:lnTo>
                      <a:lnTo>
                        <a:pt x="172" y="3207"/>
                      </a:lnTo>
                      <a:lnTo>
                        <a:pt x="176" y="3208"/>
                      </a:lnTo>
                      <a:lnTo>
                        <a:pt x="185" y="3208"/>
                      </a:lnTo>
                      <a:lnTo>
                        <a:pt x="197" y="3206"/>
                      </a:lnTo>
                      <a:lnTo>
                        <a:pt x="212" y="3204"/>
                      </a:lnTo>
                      <a:lnTo>
                        <a:pt x="223" y="3203"/>
                      </a:lnTo>
                      <a:lnTo>
                        <a:pt x="235" y="3203"/>
                      </a:lnTo>
                      <a:lnTo>
                        <a:pt x="249" y="3204"/>
                      </a:lnTo>
                      <a:lnTo>
                        <a:pt x="265" y="3205"/>
                      </a:lnTo>
                      <a:lnTo>
                        <a:pt x="296" y="3211"/>
                      </a:lnTo>
                      <a:lnTo>
                        <a:pt x="330" y="3215"/>
                      </a:lnTo>
                      <a:lnTo>
                        <a:pt x="362" y="3219"/>
                      </a:lnTo>
                      <a:lnTo>
                        <a:pt x="377" y="3220"/>
                      </a:lnTo>
                      <a:lnTo>
                        <a:pt x="390" y="3220"/>
                      </a:lnTo>
                      <a:lnTo>
                        <a:pt x="402" y="3219"/>
                      </a:lnTo>
                      <a:lnTo>
                        <a:pt x="412" y="3217"/>
                      </a:lnTo>
                      <a:lnTo>
                        <a:pt x="416" y="3215"/>
                      </a:lnTo>
                      <a:lnTo>
                        <a:pt x="421" y="3213"/>
                      </a:lnTo>
                      <a:lnTo>
                        <a:pt x="423" y="3211"/>
                      </a:lnTo>
                      <a:lnTo>
                        <a:pt x="426" y="3207"/>
                      </a:lnTo>
                      <a:lnTo>
                        <a:pt x="431" y="3201"/>
                      </a:lnTo>
                      <a:lnTo>
                        <a:pt x="435" y="3194"/>
                      </a:lnTo>
                      <a:lnTo>
                        <a:pt x="440" y="3189"/>
                      </a:lnTo>
                      <a:lnTo>
                        <a:pt x="447" y="3185"/>
                      </a:lnTo>
                      <a:lnTo>
                        <a:pt x="453" y="3180"/>
                      </a:lnTo>
                      <a:lnTo>
                        <a:pt x="460" y="3176"/>
                      </a:lnTo>
                      <a:lnTo>
                        <a:pt x="467" y="3173"/>
                      </a:lnTo>
                      <a:lnTo>
                        <a:pt x="474" y="3170"/>
                      </a:lnTo>
                      <a:lnTo>
                        <a:pt x="482" y="3168"/>
                      </a:lnTo>
                      <a:lnTo>
                        <a:pt x="489" y="3167"/>
                      </a:lnTo>
                      <a:lnTo>
                        <a:pt x="497" y="3167"/>
                      </a:lnTo>
                      <a:lnTo>
                        <a:pt x="504" y="3167"/>
                      </a:lnTo>
                      <a:lnTo>
                        <a:pt x="512" y="3167"/>
                      </a:lnTo>
                      <a:lnTo>
                        <a:pt x="520" y="3169"/>
                      </a:lnTo>
                      <a:lnTo>
                        <a:pt x="526" y="3172"/>
                      </a:lnTo>
                      <a:lnTo>
                        <a:pt x="533" y="3175"/>
                      </a:lnTo>
                      <a:lnTo>
                        <a:pt x="551" y="3183"/>
                      </a:lnTo>
                      <a:lnTo>
                        <a:pt x="561" y="3190"/>
                      </a:lnTo>
                      <a:lnTo>
                        <a:pt x="569" y="3196"/>
                      </a:lnTo>
                      <a:lnTo>
                        <a:pt x="576" y="3204"/>
                      </a:lnTo>
                      <a:lnTo>
                        <a:pt x="581" y="3213"/>
                      </a:lnTo>
                      <a:lnTo>
                        <a:pt x="584" y="3217"/>
                      </a:lnTo>
                      <a:lnTo>
                        <a:pt x="585" y="3223"/>
                      </a:lnTo>
                      <a:lnTo>
                        <a:pt x="585" y="3227"/>
                      </a:lnTo>
                      <a:lnTo>
                        <a:pt x="585" y="3232"/>
                      </a:lnTo>
                      <a:lnTo>
                        <a:pt x="582" y="3257"/>
                      </a:lnTo>
                      <a:lnTo>
                        <a:pt x="580" y="3298"/>
                      </a:lnTo>
                      <a:lnTo>
                        <a:pt x="579" y="3319"/>
                      </a:lnTo>
                      <a:lnTo>
                        <a:pt x="577" y="3336"/>
                      </a:lnTo>
                      <a:lnTo>
                        <a:pt x="575" y="3348"/>
                      </a:lnTo>
                      <a:lnTo>
                        <a:pt x="574" y="3352"/>
                      </a:lnTo>
                      <a:lnTo>
                        <a:pt x="573" y="3353"/>
                      </a:lnTo>
                      <a:lnTo>
                        <a:pt x="554" y="3352"/>
                      </a:lnTo>
                      <a:lnTo>
                        <a:pt x="539" y="3353"/>
                      </a:lnTo>
                      <a:lnTo>
                        <a:pt x="533" y="3354"/>
                      </a:lnTo>
                      <a:lnTo>
                        <a:pt x="526" y="3355"/>
                      </a:lnTo>
                      <a:lnTo>
                        <a:pt x="521" y="3357"/>
                      </a:lnTo>
                      <a:lnTo>
                        <a:pt x="516" y="3359"/>
                      </a:lnTo>
                      <a:lnTo>
                        <a:pt x="513" y="3364"/>
                      </a:lnTo>
                      <a:lnTo>
                        <a:pt x="511" y="3367"/>
                      </a:lnTo>
                      <a:lnTo>
                        <a:pt x="510" y="3372"/>
                      </a:lnTo>
                      <a:lnTo>
                        <a:pt x="511" y="3378"/>
                      </a:lnTo>
                      <a:lnTo>
                        <a:pt x="512" y="3384"/>
                      </a:lnTo>
                      <a:lnTo>
                        <a:pt x="514" y="3392"/>
                      </a:lnTo>
                      <a:lnTo>
                        <a:pt x="518" y="3400"/>
                      </a:lnTo>
                      <a:lnTo>
                        <a:pt x="525" y="3410"/>
                      </a:lnTo>
                      <a:lnTo>
                        <a:pt x="527" y="3415"/>
                      </a:lnTo>
                      <a:lnTo>
                        <a:pt x="528" y="3419"/>
                      </a:lnTo>
                      <a:lnTo>
                        <a:pt x="530" y="3429"/>
                      </a:lnTo>
                      <a:lnTo>
                        <a:pt x="529" y="3438"/>
                      </a:lnTo>
                      <a:lnTo>
                        <a:pt x="527" y="3449"/>
                      </a:lnTo>
                      <a:lnTo>
                        <a:pt x="523" y="3460"/>
                      </a:lnTo>
                      <a:lnTo>
                        <a:pt x="517" y="3470"/>
                      </a:lnTo>
                      <a:lnTo>
                        <a:pt x="512" y="3479"/>
                      </a:lnTo>
                      <a:lnTo>
                        <a:pt x="505" y="3487"/>
                      </a:lnTo>
                      <a:lnTo>
                        <a:pt x="482" y="3512"/>
                      </a:lnTo>
                      <a:lnTo>
                        <a:pt x="472" y="3524"/>
                      </a:lnTo>
                      <a:lnTo>
                        <a:pt x="462" y="3536"/>
                      </a:lnTo>
                      <a:lnTo>
                        <a:pt x="454" y="3548"/>
                      </a:lnTo>
                      <a:lnTo>
                        <a:pt x="448" y="3562"/>
                      </a:lnTo>
                      <a:lnTo>
                        <a:pt x="444" y="3580"/>
                      </a:lnTo>
                      <a:lnTo>
                        <a:pt x="440" y="3600"/>
                      </a:lnTo>
                      <a:lnTo>
                        <a:pt x="438" y="3608"/>
                      </a:lnTo>
                      <a:lnTo>
                        <a:pt x="436" y="3613"/>
                      </a:lnTo>
                      <a:lnTo>
                        <a:pt x="432" y="3619"/>
                      </a:lnTo>
                      <a:lnTo>
                        <a:pt x="427" y="3624"/>
                      </a:lnTo>
                      <a:lnTo>
                        <a:pt x="422" y="3627"/>
                      </a:lnTo>
                      <a:lnTo>
                        <a:pt x="415" y="3632"/>
                      </a:lnTo>
                      <a:lnTo>
                        <a:pt x="400" y="3637"/>
                      </a:lnTo>
                      <a:lnTo>
                        <a:pt x="384" y="3641"/>
                      </a:lnTo>
                      <a:lnTo>
                        <a:pt x="368" y="3646"/>
                      </a:lnTo>
                      <a:lnTo>
                        <a:pt x="351" y="3650"/>
                      </a:lnTo>
                      <a:lnTo>
                        <a:pt x="336" y="3656"/>
                      </a:lnTo>
                      <a:lnTo>
                        <a:pt x="321" y="3663"/>
                      </a:lnTo>
                      <a:lnTo>
                        <a:pt x="307" y="3671"/>
                      </a:lnTo>
                      <a:lnTo>
                        <a:pt x="297" y="3678"/>
                      </a:lnTo>
                      <a:lnTo>
                        <a:pt x="293" y="3683"/>
                      </a:lnTo>
                      <a:lnTo>
                        <a:pt x="291" y="3686"/>
                      </a:lnTo>
                      <a:lnTo>
                        <a:pt x="290" y="3689"/>
                      </a:lnTo>
                      <a:lnTo>
                        <a:pt x="290" y="3692"/>
                      </a:lnTo>
                      <a:lnTo>
                        <a:pt x="292" y="3696"/>
                      </a:lnTo>
                      <a:lnTo>
                        <a:pt x="295" y="3699"/>
                      </a:lnTo>
                      <a:lnTo>
                        <a:pt x="299" y="3701"/>
                      </a:lnTo>
                      <a:lnTo>
                        <a:pt x="306" y="3704"/>
                      </a:lnTo>
                      <a:lnTo>
                        <a:pt x="314" y="3707"/>
                      </a:lnTo>
                      <a:lnTo>
                        <a:pt x="325" y="3709"/>
                      </a:lnTo>
                      <a:lnTo>
                        <a:pt x="342" y="3712"/>
                      </a:lnTo>
                      <a:lnTo>
                        <a:pt x="358" y="3713"/>
                      </a:lnTo>
                      <a:lnTo>
                        <a:pt x="373" y="3713"/>
                      </a:lnTo>
                      <a:lnTo>
                        <a:pt x="388" y="3712"/>
                      </a:lnTo>
                      <a:lnTo>
                        <a:pt x="403" y="3710"/>
                      </a:lnTo>
                      <a:lnTo>
                        <a:pt x="419" y="3708"/>
                      </a:lnTo>
                      <a:lnTo>
                        <a:pt x="452" y="3699"/>
                      </a:lnTo>
                      <a:lnTo>
                        <a:pt x="465" y="3697"/>
                      </a:lnTo>
                      <a:lnTo>
                        <a:pt x="478" y="3696"/>
                      </a:lnTo>
                      <a:lnTo>
                        <a:pt x="491" y="3695"/>
                      </a:lnTo>
                      <a:lnTo>
                        <a:pt x="504" y="3696"/>
                      </a:lnTo>
                      <a:lnTo>
                        <a:pt x="530" y="3696"/>
                      </a:lnTo>
                      <a:lnTo>
                        <a:pt x="543" y="3696"/>
                      </a:lnTo>
                      <a:lnTo>
                        <a:pt x="556" y="3693"/>
                      </a:lnTo>
                      <a:lnTo>
                        <a:pt x="539" y="3710"/>
                      </a:lnTo>
                      <a:lnTo>
                        <a:pt x="529" y="3721"/>
                      </a:lnTo>
                      <a:lnTo>
                        <a:pt x="518" y="3733"/>
                      </a:lnTo>
                      <a:lnTo>
                        <a:pt x="509" y="3746"/>
                      </a:lnTo>
                      <a:lnTo>
                        <a:pt x="501" y="3758"/>
                      </a:lnTo>
                      <a:lnTo>
                        <a:pt x="499" y="3763"/>
                      </a:lnTo>
                      <a:lnTo>
                        <a:pt x="497" y="3768"/>
                      </a:lnTo>
                      <a:lnTo>
                        <a:pt x="496" y="3774"/>
                      </a:lnTo>
                      <a:lnTo>
                        <a:pt x="497" y="3778"/>
                      </a:lnTo>
                      <a:lnTo>
                        <a:pt x="500" y="3780"/>
                      </a:lnTo>
                      <a:lnTo>
                        <a:pt x="508" y="3781"/>
                      </a:lnTo>
                      <a:lnTo>
                        <a:pt x="533" y="3787"/>
                      </a:lnTo>
                      <a:lnTo>
                        <a:pt x="559" y="3789"/>
                      </a:lnTo>
                      <a:lnTo>
                        <a:pt x="567" y="3789"/>
                      </a:lnTo>
                      <a:lnTo>
                        <a:pt x="573" y="3789"/>
                      </a:lnTo>
                      <a:lnTo>
                        <a:pt x="578" y="3784"/>
                      </a:lnTo>
                      <a:lnTo>
                        <a:pt x="582" y="3778"/>
                      </a:lnTo>
                      <a:lnTo>
                        <a:pt x="593" y="3765"/>
                      </a:lnTo>
                      <a:lnTo>
                        <a:pt x="599" y="3760"/>
                      </a:lnTo>
                      <a:lnTo>
                        <a:pt x="604" y="3755"/>
                      </a:lnTo>
                      <a:lnTo>
                        <a:pt x="612" y="3752"/>
                      </a:lnTo>
                      <a:lnTo>
                        <a:pt x="615" y="3752"/>
                      </a:lnTo>
                      <a:lnTo>
                        <a:pt x="619" y="3752"/>
                      </a:lnTo>
                      <a:lnTo>
                        <a:pt x="655" y="3759"/>
                      </a:lnTo>
                      <a:lnTo>
                        <a:pt x="668" y="3763"/>
                      </a:lnTo>
                      <a:lnTo>
                        <a:pt x="679" y="3767"/>
                      </a:lnTo>
                      <a:lnTo>
                        <a:pt x="689" y="3774"/>
                      </a:lnTo>
                      <a:lnTo>
                        <a:pt x="697" y="3784"/>
                      </a:lnTo>
                      <a:lnTo>
                        <a:pt x="707" y="3795"/>
                      </a:lnTo>
                      <a:lnTo>
                        <a:pt x="718" y="3812"/>
                      </a:lnTo>
                      <a:lnTo>
                        <a:pt x="722" y="3817"/>
                      </a:lnTo>
                      <a:lnTo>
                        <a:pt x="729" y="3824"/>
                      </a:lnTo>
                      <a:lnTo>
                        <a:pt x="745" y="3838"/>
                      </a:lnTo>
                      <a:lnTo>
                        <a:pt x="785" y="3871"/>
                      </a:lnTo>
                      <a:lnTo>
                        <a:pt x="804" y="3889"/>
                      </a:lnTo>
                      <a:lnTo>
                        <a:pt x="812" y="3897"/>
                      </a:lnTo>
                      <a:lnTo>
                        <a:pt x="819" y="3905"/>
                      </a:lnTo>
                      <a:lnTo>
                        <a:pt x="824" y="3912"/>
                      </a:lnTo>
                      <a:lnTo>
                        <a:pt x="828" y="3918"/>
                      </a:lnTo>
                      <a:lnTo>
                        <a:pt x="830" y="3925"/>
                      </a:lnTo>
                      <a:lnTo>
                        <a:pt x="829" y="3927"/>
                      </a:lnTo>
                      <a:lnTo>
                        <a:pt x="829" y="3929"/>
                      </a:lnTo>
                      <a:lnTo>
                        <a:pt x="805" y="3947"/>
                      </a:lnTo>
                      <a:lnTo>
                        <a:pt x="781" y="3966"/>
                      </a:lnTo>
                      <a:lnTo>
                        <a:pt x="774" y="3968"/>
                      </a:lnTo>
                      <a:lnTo>
                        <a:pt x="765" y="3969"/>
                      </a:lnTo>
                      <a:lnTo>
                        <a:pt x="754" y="3969"/>
                      </a:lnTo>
                      <a:lnTo>
                        <a:pt x="742" y="3968"/>
                      </a:lnTo>
                      <a:lnTo>
                        <a:pt x="719" y="3966"/>
                      </a:lnTo>
                      <a:lnTo>
                        <a:pt x="702" y="3964"/>
                      </a:lnTo>
                      <a:lnTo>
                        <a:pt x="679" y="3959"/>
                      </a:lnTo>
                      <a:lnTo>
                        <a:pt x="662" y="3956"/>
                      </a:lnTo>
                      <a:lnTo>
                        <a:pt x="643" y="3953"/>
                      </a:lnTo>
                      <a:lnTo>
                        <a:pt x="625" y="3951"/>
                      </a:lnTo>
                      <a:lnTo>
                        <a:pt x="608" y="3952"/>
                      </a:lnTo>
                      <a:lnTo>
                        <a:pt x="602" y="3952"/>
                      </a:lnTo>
                      <a:lnTo>
                        <a:pt x="598" y="3954"/>
                      </a:lnTo>
                      <a:lnTo>
                        <a:pt x="593" y="3957"/>
                      </a:lnTo>
                      <a:lnTo>
                        <a:pt x="592" y="3960"/>
                      </a:lnTo>
                      <a:lnTo>
                        <a:pt x="591" y="3970"/>
                      </a:lnTo>
                      <a:lnTo>
                        <a:pt x="592" y="3980"/>
                      </a:lnTo>
                      <a:lnTo>
                        <a:pt x="595" y="3989"/>
                      </a:lnTo>
                      <a:lnTo>
                        <a:pt x="598" y="3998"/>
                      </a:lnTo>
                      <a:lnTo>
                        <a:pt x="601" y="4008"/>
                      </a:lnTo>
                      <a:lnTo>
                        <a:pt x="602" y="4018"/>
                      </a:lnTo>
                      <a:lnTo>
                        <a:pt x="602" y="4029"/>
                      </a:lnTo>
                      <a:lnTo>
                        <a:pt x="602" y="4034"/>
                      </a:lnTo>
                      <a:lnTo>
                        <a:pt x="600" y="4040"/>
                      </a:lnTo>
                      <a:lnTo>
                        <a:pt x="589" y="4072"/>
                      </a:lnTo>
                      <a:lnTo>
                        <a:pt x="584" y="4088"/>
                      </a:lnTo>
                      <a:lnTo>
                        <a:pt x="580" y="4106"/>
                      </a:lnTo>
                      <a:lnTo>
                        <a:pt x="579" y="4113"/>
                      </a:lnTo>
                      <a:lnTo>
                        <a:pt x="579" y="4123"/>
                      </a:lnTo>
                      <a:lnTo>
                        <a:pt x="581" y="4142"/>
                      </a:lnTo>
                      <a:lnTo>
                        <a:pt x="582" y="4150"/>
                      </a:lnTo>
                      <a:lnTo>
                        <a:pt x="582" y="4159"/>
                      </a:lnTo>
                      <a:lnTo>
                        <a:pt x="582" y="4168"/>
                      </a:lnTo>
                      <a:lnTo>
                        <a:pt x="580" y="4174"/>
                      </a:lnTo>
                      <a:lnTo>
                        <a:pt x="577" y="4182"/>
                      </a:lnTo>
                      <a:lnTo>
                        <a:pt x="577" y="4189"/>
                      </a:lnTo>
                      <a:lnTo>
                        <a:pt x="579" y="4197"/>
                      </a:lnTo>
                      <a:lnTo>
                        <a:pt x="582" y="4205"/>
                      </a:lnTo>
                      <a:lnTo>
                        <a:pt x="588" y="4211"/>
                      </a:lnTo>
                      <a:lnTo>
                        <a:pt x="594" y="4218"/>
                      </a:lnTo>
                      <a:lnTo>
                        <a:pt x="603" y="4224"/>
                      </a:lnTo>
                      <a:lnTo>
                        <a:pt x="612" y="4230"/>
                      </a:lnTo>
                      <a:lnTo>
                        <a:pt x="630" y="4239"/>
                      </a:lnTo>
                      <a:lnTo>
                        <a:pt x="648" y="4248"/>
                      </a:lnTo>
                      <a:lnTo>
                        <a:pt x="675" y="4259"/>
                      </a:lnTo>
                      <a:lnTo>
                        <a:pt x="700" y="4271"/>
                      </a:lnTo>
                      <a:lnTo>
                        <a:pt x="707" y="4275"/>
                      </a:lnTo>
                      <a:lnTo>
                        <a:pt x="713" y="4278"/>
                      </a:lnTo>
                      <a:lnTo>
                        <a:pt x="716" y="4281"/>
                      </a:lnTo>
                      <a:lnTo>
                        <a:pt x="716" y="4284"/>
                      </a:lnTo>
                      <a:lnTo>
                        <a:pt x="715" y="4285"/>
                      </a:lnTo>
                      <a:lnTo>
                        <a:pt x="713" y="4287"/>
                      </a:lnTo>
                      <a:lnTo>
                        <a:pt x="705" y="4291"/>
                      </a:lnTo>
                      <a:lnTo>
                        <a:pt x="696" y="4297"/>
                      </a:lnTo>
                      <a:lnTo>
                        <a:pt x="693" y="4300"/>
                      </a:lnTo>
                      <a:lnTo>
                        <a:pt x="690" y="4305"/>
                      </a:lnTo>
                      <a:lnTo>
                        <a:pt x="687" y="4311"/>
                      </a:lnTo>
                      <a:lnTo>
                        <a:pt x="687" y="4317"/>
                      </a:lnTo>
                      <a:lnTo>
                        <a:pt x="756" y="4308"/>
                      </a:lnTo>
                      <a:lnTo>
                        <a:pt x="763" y="4308"/>
                      </a:lnTo>
                      <a:lnTo>
                        <a:pt x="768" y="4309"/>
                      </a:lnTo>
                      <a:lnTo>
                        <a:pt x="772" y="4311"/>
                      </a:lnTo>
                      <a:lnTo>
                        <a:pt x="776" y="4314"/>
                      </a:lnTo>
                      <a:lnTo>
                        <a:pt x="782" y="4322"/>
                      </a:lnTo>
                      <a:lnTo>
                        <a:pt x="786" y="4325"/>
                      </a:lnTo>
                      <a:lnTo>
                        <a:pt x="792" y="4329"/>
                      </a:lnTo>
                      <a:lnTo>
                        <a:pt x="824" y="4349"/>
                      </a:lnTo>
                      <a:lnTo>
                        <a:pt x="857" y="4366"/>
                      </a:lnTo>
                      <a:lnTo>
                        <a:pt x="924" y="4400"/>
                      </a:lnTo>
                      <a:lnTo>
                        <a:pt x="936" y="4406"/>
                      </a:lnTo>
                      <a:lnTo>
                        <a:pt x="949" y="4414"/>
                      </a:lnTo>
                      <a:lnTo>
                        <a:pt x="961" y="4423"/>
                      </a:lnTo>
                      <a:lnTo>
                        <a:pt x="973" y="4431"/>
                      </a:lnTo>
                      <a:lnTo>
                        <a:pt x="985" y="4440"/>
                      </a:lnTo>
                      <a:lnTo>
                        <a:pt x="996" y="4451"/>
                      </a:lnTo>
                      <a:lnTo>
                        <a:pt x="1007" y="4461"/>
                      </a:lnTo>
                      <a:lnTo>
                        <a:pt x="1016" y="4472"/>
                      </a:lnTo>
                      <a:lnTo>
                        <a:pt x="1023" y="4478"/>
                      </a:lnTo>
                      <a:lnTo>
                        <a:pt x="1031" y="4483"/>
                      </a:lnTo>
                      <a:lnTo>
                        <a:pt x="1037" y="4488"/>
                      </a:lnTo>
                      <a:lnTo>
                        <a:pt x="1044" y="4490"/>
                      </a:lnTo>
                      <a:lnTo>
                        <a:pt x="1050" y="4491"/>
                      </a:lnTo>
                      <a:lnTo>
                        <a:pt x="1057" y="4491"/>
                      </a:lnTo>
                      <a:lnTo>
                        <a:pt x="1063" y="4490"/>
                      </a:lnTo>
                      <a:lnTo>
                        <a:pt x="1070" y="4489"/>
                      </a:lnTo>
                      <a:lnTo>
                        <a:pt x="1083" y="4482"/>
                      </a:lnTo>
                      <a:lnTo>
                        <a:pt x="1096" y="4475"/>
                      </a:lnTo>
                      <a:lnTo>
                        <a:pt x="1109" y="4467"/>
                      </a:lnTo>
                      <a:lnTo>
                        <a:pt x="1123" y="4460"/>
                      </a:lnTo>
                      <a:lnTo>
                        <a:pt x="1128" y="4456"/>
                      </a:lnTo>
                      <a:lnTo>
                        <a:pt x="1135" y="4455"/>
                      </a:lnTo>
                      <a:lnTo>
                        <a:pt x="1140" y="4454"/>
                      </a:lnTo>
                      <a:lnTo>
                        <a:pt x="1146" y="4454"/>
                      </a:lnTo>
                      <a:lnTo>
                        <a:pt x="1156" y="4456"/>
                      </a:lnTo>
                      <a:lnTo>
                        <a:pt x="1166" y="4460"/>
                      </a:lnTo>
                      <a:lnTo>
                        <a:pt x="1176" y="4465"/>
                      </a:lnTo>
                      <a:lnTo>
                        <a:pt x="1186" y="4472"/>
                      </a:lnTo>
                      <a:lnTo>
                        <a:pt x="1195" y="4477"/>
                      </a:lnTo>
                      <a:lnTo>
                        <a:pt x="1205" y="4482"/>
                      </a:lnTo>
                      <a:lnTo>
                        <a:pt x="1208" y="4486"/>
                      </a:lnTo>
                      <a:lnTo>
                        <a:pt x="1212" y="4490"/>
                      </a:lnTo>
                      <a:lnTo>
                        <a:pt x="1213" y="4494"/>
                      </a:lnTo>
                      <a:lnTo>
                        <a:pt x="1214" y="4500"/>
                      </a:lnTo>
                      <a:lnTo>
                        <a:pt x="1213" y="4506"/>
                      </a:lnTo>
                      <a:lnTo>
                        <a:pt x="1212" y="4513"/>
                      </a:lnTo>
                      <a:lnTo>
                        <a:pt x="1208" y="4528"/>
                      </a:lnTo>
                      <a:lnTo>
                        <a:pt x="1199" y="4556"/>
                      </a:lnTo>
                      <a:lnTo>
                        <a:pt x="1194" y="4568"/>
                      </a:lnTo>
                      <a:lnTo>
                        <a:pt x="1193" y="4577"/>
                      </a:lnTo>
                      <a:lnTo>
                        <a:pt x="1194" y="4583"/>
                      </a:lnTo>
                      <a:lnTo>
                        <a:pt x="1198" y="4590"/>
                      </a:lnTo>
                      <a:lnTo>
                        <a:pt x="1202" y="4596"/>
                      </a:lnTo>
                      <a:lnTo>
                        <a:pt x="1207" y="4602"/>
                      </a:lnTo>
                      <a:lnTo>
                        <a:pt x="1220" y="4613"/>
                      </a:lnTo>
                      <a:lnTo>
                        <a:pt x="1231" y="4621"/>
                      </a:lnTo>
                      <a:lnTo>
                        <a:pt x="1241" y="4628"/>
                      </a:lnTo>
                      <a:lnTo>
                        <a:pt x="1253" y="4635"/>
                      </a:lnTo>
                      <a:lnTo>
                        <a:pt x="1280" y="4651"/>
                      </a:lnTo>
                      <a:lnTo>
                        <a:pt x="1294" y="4659"/>
                      </a:lnTo>
                      <a:lnTo>
                        <a:pt x="1306" y="4668"/>
                      </a:lnTo>
                      <a:lnTo>
                        <a:pt x="1316" y="4677"/>
                      </a:lnTo>
                      <a:lnTo>
                        <a:pt x="1320" y="4681"/>
                      </a:lnTo>
                      <a:lnTo>
                        <a:pt x="1323" y="4685"/>
                      </a:lnTo>
                      <a:lnTo>
                        <a:pt x="1329" y="4692"/>
                      </a:lnTo>
                      <a:lnTo>
                        <a:pt x="1335" y="4698"/>
                      </a:lnTo>
                      <a:lnTo>
                        <a:pt x="1344" y="4703"/>
                      </a:lnTo>
                      <a:lnTo>
                        <a:pt x="1353" y="4707"/>
                      </a:lnTo>
                      <a:lnTo>
                        <a:pt x="1364" y="4710"/>
                      </a:lnTo>
                      <a:lnTo>
                        <a:pt x="1374" y="4713"/>
                      </a:lnTo>
                      <a:lnTo>
                        <a:pt x="1397" y="4717"/>
                      </a:lnTo>
                      <a:lnTo>
                        <a:pt x="1421" y="4719"/>
                      </a:lnTo>
                      <a:lnTo>
                        <a:pt x="1444" y="4720"/>
                      </a:lnTo>
                      <a:lnTo>
                        <a:pt x="1480" y="4719"/>
                      </a:lnTo>
                      <a:lnTo>
                        <a:pt x="1491" y="4719"/>
                      </a:lnTo>
                      <a:lnTo>
                        <a:pt x="1500" y="4718"/>
                      </a:lnTo>
                      <a:lnTo>
                        <a:pt x="1510" y="4716"/>
                      </a:lnTo>
                      <a:lnTo>
                        <a:pt x="1517" y="4712"/>
                      </a:lnTo>
                      <a:lnTo>
                        <a:pt x="1519" y="4710"/>
                      </a:lnTo>
                      <a:lnTo>
                        <a:pt x="1520" y="4709"/>
                      </a:lnTo>
                      <a:lnTo>
                        <a:pt x="1520" y="4707"/>
                      </a:lnTo>
                      <a:lnTo>
                        <a:pt x="1519" y="4705"/>
                      </a:lnTo>
                      <a:lnTo>
                        <a:pt x="1517" y="4703"/>
                      </a:lnTo>
                      <a:lnTo>
                        <a:pt x="1512" y="4700"/>
                      </a:lnTo>
                      <a:lnTo>
                        <a:pt x="1499" y="4695"/>
                      </a:lnTo>
                      <a:lnTo>
                        <a:pt x="1559" y="4625"/>
                      </a:lnTo>
                      <a:lnTo>
                        <a:pt x="1536" y="4611"/>
                      </a:lnTo>
                      <a:lnTo>
                        <a:pt x="1522" y="4603"/>
                      </a:lnTo>
                      <a:lnTo>
                        <a:pt x="1508" y="4592"/>
                      </a:lnTo>
                      <a:lnTo>
                        <a:pt x="1502" y="4587"/>
                      </a:lnTo>
                      <a:lnTo>
                        <a:pt x="1497" y="4580"/>
                      </a:lnTo>
                      <a:lnTo>
                        <a:pt x="1493" y="4575"/>
                      </a:lnTo>
                      <a:lnTo>
                        <a:pt x="1489" y="4569"/>
                      </a:lnTo>
                      <a:lnTo>
                        <a:pt x="1488" y="4564"/>
                      </a:lnTo>
                      <a:lnTo>
                        <a:pt x="1489" y="4558"/>
                      </a:lnTo>
                      <a:lnTo>
                        <a:pt x="1492" y="4553"/>
                      </a:lnTo>
                      <a:lnTo>
                        <a:pt x="1497" y="4549"/>
                      </a:lnTo>
                      <a:lnTo>
                        <a:pt x="1511" y="4539"/>
                      </a:lnTo>
                      <a:lnTo>
                        <a:pt x="1522" y="4533"/>
                      </a:lnTo>
                      <a:lnTo>
                        <a:pt x="1531" y="4530"/>
                      </a:lnTo>
                      <a:lnTo>
                        <a:pt x="1537" y="4528"/>
                      </a:lnTo>
                      <a:lnTo>
                        <a:pt x="1544" y="4524"/>
                      </a:lnTo>
                      <a:lnTo>
                        <a:pt x="1548" y="4516"/>
                      </a:lnTo>
                      <a:lnTo>
                        <a:pt x="1553" y="4505"/>
                      </a:lnTo>
                      <a:lnTo>
                        <a:pt x="1559" y="4489"/>
                      </a:lnTo>
                      <a:lnTo>
                        <a:pt x="1563" y="4475"/>
                      </a:lnTo>
                      <a:lnTo>
                        <a:pt x="1568" y="4464"/>
                      </a:lnTo>
                      <a:lnTo>
                        <a:pt x="1572" y="4454"/>
                      </a:lnTo>
                      <a:lnTo>
                        <a:pt x="1577" y="4445"/>
                      </a:lnTo>
                      <a:lnTo>
                        <a:pt x="1583" y="4438"/>
                      </a:lnTo>
                      <a:lnTo>
                        <a:pt x="1590" y="4431"/>
                      </a:lnTo>
                      <a:lnTo>
                        <a:pt x="1612" y="4413"/>
                      </a:lnTo>
                      <a:lnTo>
                        <a:pt x="1624" y="4402"/>
                      </a:lnTo>
                      <a:lnTo>
                        <a:pt x="1632" y="4393"/>
                      </a:lnTo>
                      <a:lnTo>
                        <a:pt x="1634" y="4389"/>
                      </a:lnTo>
                      <a:lnTo>
                        <a:pt x="1635" y="4385"/>
                      </a:lnTo>
                      <a:lnTo>
                        <a:pt x="1636" y="4381"/>
                      </a:lnTo>
                      <a:lnTo>
                        <a:pt x="1636" y="4377"/>
                      </a:lnTo>
                      <a:lnTo>
                        <a:pt x="1633" y="4368"/>
                      </a:lnTo>
                      <a:lnTo>
                        <a:pt x="1629" y="4359"/>
                      </a:lnTo>
                      <a:lnTo>
                        <a:pt x="1624" y="4346"/>
                      </a:lnTo>
                      <a:lnTo>
                        <a:pt x="1617" y="4329"/>
                      </a:lnTo>
                      <a:lnTo>
                        <a:pt x="1616" y="4322"/>
                      </a:lnTo>
                      <a:lnTo>
                        <a:pt x="1616" y="4314"/>
                      </a:lnTo>
                      <a:lnTo>
                        <a:pt x="1620" y="4307"/>
                      </a:lnTo>
                      <a:lnTo>
                        <a:pt x="1624" y="4299"/>
                      </a:lnTo>
                      <a:lnTo>
                        <a:pt x="1629" y="4291"/>
                      </a:lnTo>
                      <a:lnTo>
                        <a:pt x="1636" y="4284"/>
                      </a:lnTo>
                      <a:lnTo>
                        <a:pt x="1652" y="4269"/>
                      </a:lnTo>
                      <a:lnTo>
                        <a:pt x="1670" y="4254"/>
                      </a:lnTo>
                      <a:lnTo>
                        <a:pt x="1688" y="4241"/>
                      </a:lnTo>
                      <a:lnTo>
                        <a:pt x="1704" y="4230"/>
                      </a:lnTo>
                      <a:lnTo>
                        <a:pt x="1716" y="4220"/>
                      </a:lnTo>
                      <a:lnTo>
                        <a:pt x="1724" y="4211"/>
                      </a:lnTo>
                      <a:lnTo>
                        <a:pt x="1729" y="4203"/>
                      </a:lnTo>
                      <a:lnTo>
                        <a:pt x="1732" y="4197"/>
                      </a:lnTo>
                      <a:lnTo>
                        <a:pt x="1732" y="4192"/>
                      </a:lnTo>
                      <a:lnTo>
                        <a:pt x="1732" y="4187"/>
                      </a:lnTo>
                      <a:lnTo>
                        <a:pt x="1729" y="4184"/>
                      </a:lnTo>
                      <a:lnTo>
                        <a:pt x="1726" y="4181"/>
                      </a:lnTo>
                      <a:lnTo>
                        <a:pt x="1722" y="4177"/>
                      </a:lnTo>
                      <a:lnTo>
                        <a:pt x="1711" y="4172"/>
                      </a:lnTo>
                      <a:lnTo>
                        <a:pt x="1700" y="4167"/>
                      </a:lnTo>
                      <a:lnTo>
                        <a:pt x="1696" y="4163"/>
                      </a:lnTo>
                      <a:lnTo>
                        <a:pt x="1691" y="4160"/>
                      </a:lnTo>
                      <a:lnTo>
                        <a:pt x="1689" y="4156"/>
                      </a:lnTo>
                      <a:lnTo>
                        <a:pt x="1688" y="4149"/>
                      </a:lnTo>
                      <a:lnTo>
                        <a:pt x="1687" y="4126"/>
                      </a:lnTo>
                      <a:lnTo>
                        <a:pt x="1684" y="4097"/>
                      </a:lnTo>
                      <a:lnTo>
                        <a:pt x="1683" y="4082"/>
                      </a:lnTo>
                      <a:lnTo>
                        <a:pt x="1684" y="4068"/>
                      </a:lnTo>
                      <a:lnTo>
                        <a:pt x="1685" y="4056"/>
                      </a:lnTo>
                      <a:lnTo>
                        <a:pt x="1686" y="4050"/>
                      </a:lnTo>
                      <a:lnTo>
                        <a:pt x="1688" y="4046"/>
                      </a:lnTo>
                      <a:lnTo>
                        <a:pt x="1692" y="4042"/>
                      </a:lnTo>
                      <a:lnTo>
                        <a:pt x="1698" y="4037"/>
                      </a:lnTo>
                      <a:lnTo>
                        <a:pt x="1705" y="4034"/>
                      </a:lnTo>
                      <a:lnTo>
                        <a:pt x="1715" y="4030"/>
                      </a:lnTo>
                      <a:lnTo>
                        <a:pt x="1737" y="4022"/>
                      </a:lnTo>
                      <a:lnTo>
                        <a:pt x="1761" y="4015"/>
                      </a:lnTo>
                      <a:lnTo>
                        <a:pt x="1783" y="4007"/>
                      </a:lnTo>
                      <a:lnTo>
                        <a:pt x="1802" y="3999"/>
                      </a:lnTo>
                      <a:lnTo>
                        <a:pt x="1809" y="3996"/>
                      </a:lnTo>
                      <a:lnTo>
                        <a:pt x="1816" y="3992"/>
                      </a:lnTo>
                      <a:lnTo>
                        <a:pt x="1819" y="3989"/>
                      </a:lnTo>
                      <a:lnTo>
                        <a:pt x="1820" y="3986"/>
                      </a:lnTo>
                      <a:lnTo>
                        <a:pt x="1820" y="3984"/>
                      </a:lnTo>
                      <a:lnTo>
                        <a:pt x="1818" y="3981"/>
                      </a:lnTo>
                      <a:lnTo>
                        <a:pt x="1814" y="3976"/>
                      </a:lnTo>
                      <a:lnTo>
                        <a:pt x="1800" y="3963"/>
                      </a:lnTo>
                      <a:lnTo>
                        <a:pt x="1785" y="3950"/>
                      </a:lnTo>
                      <a:lnTo>
                        <a:pt x="1779" y="3944"/>
                      </a:lnTo>
                      <a:lnTo>
                        <a:pt x="1775" y="3939"/>
                      </a:lnTo>
                      <a:lnTo>
                        <a:pt x="1755" y="3909"/>
                      </a:lnTo>
                      <a:lnTo>
                        <a:pt x="1736" y="3881"/>
                      </a:lnTo>
                      <a:lnTo>
                        <a:pt x="1749" y="3874"/>
                      </a:lnTo>
                      <a:lnTo>
                        <a:pt x="1768" y="3862"/>
                      </a:lnTo>
                      <a:lnTo>
                        <a:pt x="1792" y="3849"/>
                      </a:lnTo>
                      <a:lnTo>
                        <a:pt x="1817" y="3833"/>
                      </a:lnTo>
                      <a:lnTo>
                        <a:pt x="1840" y="3818"/>
                      </a:lnTo>
                      <a:lnTo>
                        <a:pt x="1851" y="3811"/>
                      </a:lnTo>
                      <a:lnTo>
                        <a:pt x="1859" y="3804"/>
                      </a:lnTo>
                      <a:lnTo>
                        <a:pt x="1866" y="3798"/>
                      </a:lnTo>
                      <a:lnTo>
                        <a:pt x="1870" y="3791"/>
                      </a:lnTo>
                      <a:lnTo>
                        <a:pt x="1872" y="3786"/>
                      </a:lnTo>
                      <a:lnTo>
                        <a:pt x="1871" y="3782"/>
                      </a:lnTo>
                      <a:lnTo>
                        <a:pt x="1871" y="3780"/>
                      </a:lnTo>
                      <a:lnTo>
                        <a:pt x="1866" y="3774"/>
                      </a:lnTo>
                      <a:lnTo>
                        <a:pt x="1862" y="3769"/>
                      </a:lnTo>
                      <a:lnTo>
                        <a:pt x="1857" y="3763"/>
                      </a:lnTo>
                      <a:lnTo>
                        <a:pt x="1856" y="3760"/>
                      </a:lnTo>
                      <a:lnTo>
                        <a:pt x="1855" y="3756"/>
                      </a:lnTo>
                      <a:lnTo>
                        <a:pt x="1858" y="3741"/>
                      </a:lnTo>
                      <a:lnTo>
                        <a:pt x="1875" y="3669"/>
                      </a:lnTo>
                      <a:lnTo>
                        <a:pt x="1875" y="3661"/>
                      </a:lnTo>
                      <a:lnTo>
                        <a:pt x="1875" y="3652"/>
                      </a:lnTo>
                      <a:lnTo>
                        <a:pt x="1871" y="3645"/>
                      </a:lnTo>
                      <a:lnTo>
                        <a:pt x="1869" y="3637"/>
                      </a:lnTo>
                      <a:lnTo>
                        <a:pt x="1862" y="3622"/>
                      </a:lnTo>
                      <a:lnTo>
                        <a:pt x="1858" y="3613"/>
                      </a:lnTo>
                      <a:lnTo>
                        <a:pt x="1856" y="3606"/>
                      </a:lnTo>
                      <a:lnTo>
                        <a:pt x="1854" y="3594"/>
                      </a:lnTo>
                      <a:lnTo>
                        <a:pt x="1853" y="3582"/>
                      </a:lnTo>
                      <a:lnTo>
                        <a:pt x="1854" y="3569"/>
                      </a:lnTo>
                      <a:lnTo>
                        <a:pt x="1855" y="3557"/>
                      </a:lnTo>
                      <a:lnTo>
                        <a:pt x="1858" y="3544"/>
                      </a:lnTo>
                      <a:lnTo>
                        <a:pt x="1863" y="3533"/>
                      </a:lnTo>
                      <a:lnTo>
                        <a:pt x="1867" y="3521"/>
                      </a:lnTo>
                      <a:lnTo>
                        <a:pt x="1873" y="3511"/>
                      </a:lnTo>
                      <a:lnTo>
                        <a:pt x="1880" y="3500"/>
                      </a:lnTo>
                      <a:lnTo>
                        <a:pt x="1884" y="3491"/>
                      </a:lnTo>
                      <a:lnTo>
                        <a:pt x="1889" y="3480"/>
                      </a:lnTo>
                      <a:lnTo>
                        <a:pt x="1892" y="3469"/>
                      </a:lnTo>
                      <a:lnTo>
                        <a:pt x="1894" y="3458"/>
                      </a:lnTo>
                      <a:lnTo>
                        <a:pt x="1895" y="3448"/>
                      </a:lnTo>
                      <a:lnTo>
                        <a:pt x="1895" y="3437"/>
                      </a:lnTo>
                      <a:lnTo>
                        <a:pt x="1895" y="3425"/>
                      </a:lnTo>
                      <a:lnTo>
                        <a:pt x="1893" y="3404"/>
                      </a:lnTo>
                      <a:lnTo>
                        <a:pt x="1889" y="3381"/>
                      </a:lnTo>
                      <a:lnTo>
                        <a:pt x="1878" y="3333"/>
                      </a:lnTo>
                      <a:lnTo>
                        <a:pt x="1878" y="3326"/>
                      </a:lnTo>
                      <a:lnTo>
                        <a:pt x="1879" y="3317"/>
                      </a:lnTo>
                      <a:lnTo>
                        <a:pt x="1881" y="3309"/>
                      </a:lnTo>
                      <a:lnTo>
                        <a:pt x="1885" y="3301"/>
                      </a:lnTo>
                      <a:lnTo>
                        <a:pt x="1891" y="3292"/>
                      </a:lnTo>
                      <a:lnTo>
                        <a:pt x="1896" y="3283"/>
                      </a:lnTo>
                      <a:lnTo>
                        <a:pt x="1910" y="3265"/>
                      </a:lnTo>
                      <a:lnTo>
                        <a:pt x="1926" y="3247"/>
                      </a:lnTo>
                      <a:lnTo>
                        <a:pt x="1939" y="3229"/>
                      </a:lnTo>
                      <a:lnTo>
                        <a:pt x="1944" y="3220"/>
                      </a:lnTo>
                      <a:lnTo>
                        <a:pt x="1948" y="3212"/>
                      </a:lnTo>
                      <a:lnTo>
                        <a:pt x="1951" y="3203"/>
                      </a:lnTo>
                      <a:lnTo>
                        <a:pt x="1953" y="3195"/>
                      </a:lnTo>
                      <a:lnTo>
                        <a:pt x="1952" y="3187"/>
                      </a:lnTo>
                      <a:lnTo>
                        <a:pt x="1948" y="3179"/>
                      </a:lnTo>
                      <a:lnTo>
                        <a:pt x="1944" y="3173"/>
                      </a:lnTo>
                      <a:lnTo>
                        <a:pt x="1937" y="3166"/>
                      </a:lnTo>
                      <a:lnTo>
                        <a:pt x="1931" y="3161"/>
                      </a:lnTo>
                      <a:lnTo>
                        <a:pt x="1922" y="3156"/>
                      </a:lnTo>
                      <a:lnTo>
                        <a:pt x="1906" y="3148"/>
                      </a:lnTo>
                      <a:lnTo>
                        <a:pt x="1890" y="3139"/>
                      </a:lnTo>
                      <a:lnTo>
                        <a:pt x="1884" y="3134"/>
                      </a:lnTo>
                      <a:lnTo>
                        <a:pt x="1879" y="3128"/>
                      </a:lnTo>
                      <a:lnTo>
                        <a:pt x="1876" y="3122"/>
                      </a:lnTo>
                      <a:lnTo>
                        <a:pt x="1875" y="3115"/>
                      </a:lnTo>
                      <a:lnTo>
                        <a:pt x="1876" y="3106"/>
                      </a:lnTo>
                      <a:lnTo>
                        <a:pt x="1880" y="3098"/>
                      </a:lnTo>
                      <a:lnTo>
                        <a:pt x="1905" y="3054"/>
                      </a:lnTo>
                      <a:lnTo>
                        <a:pt x="1916" y="3033"/>
                      </a:lnTo>
                      <a:lnTo>
                        <a:pt x="1920" y="3021"/>
                      </a:lnTo>
                      <a:lnTo>
                        <a:pt x="1924" y="3010"/>
                      </a:lnTo>
                      <a:lnTo>
                        <a:pt x="1929" y="2995"/>
                      </a:lnTo>
                      <a:lnTo>
                        <a:pt x="1931" y="2981"/>
                      </a:lnTo>
                      <a:lnTo>
                        <a:pt x="1932" y="2966"/>
                      </a:lnTo>
                      <a:lnTo>
                        <a:pt x="1933" y="2951"/>
                      </a:lnTo>
                      <a:lnTo>
                        <a:pt x="1935" y="2923"/>
                      </a:lnTo>
                      <a:lnTo>
                        <a:pt x="1937" y="2908"/>
                      </a:lnTo>
                      <a:lnTo>
                        <a:pt x="1940" y="2894"/>
                      </a:lnTo>
                      <a:lnTo>
                        <a:pt x="1942" y="2888"/>
                      </a:lnTo>
                      <a:lnTo>
                        <a:pt x="1944" y="2884"/>
                      </a:lnTo>
                      <a:lnTo>
                        <a:pt x="1947" y="2880"/>
                      </a:lnTo>
                      <a:lnTo>
                        <a:pt x="1949" y="2876"/>
                      </a:lnTo>
                      <a:lnTo>
                        <a:pt x="1954" y="2874"/>
                      </a:lnTo>
                      <a:lnTo>
                        <a:pt x="1957" y="2873"/>
                      </a:lnTo>
                      <a:lnTo>
                        <a:pt x="1960" y="2872"/>
                      </a:lnTo>
                      <a:lnTo>
                        <a:pt x="1965" y="2872"/>
                      </a:lnTo>
                      <a:lnTo>
                        <a:pt x="1972" y="2873"/>
                      </a:lnTo>
                      <a:lnTo>
                        <a:pt x="1980" y="2877"/>
                      </a:lnTo>
                      <a:lnTo>
                        <a:pt x="1987" y="2884"/>
                      </a:lnTo>
                      <a:lnTo>
                        <a:pt x="1995" y="2892"/>
                      </a:lnTo>
                      <a:lnTo>
                        <a:pt x="1991" y="2880"/>
                      </a:lnTo>
                      <a:lnTo>
                        <a:pt x="1985" y="2867"/>
                      </a:lnTo>
                      <a:lnTo>
                        <a:pt x="1980" y="2854"/>
                      </a:lnTo>
                      <a:lnTo>
                        <a:pt x="1975" y="2841"/>
                      </a:lnTo>
                      <a:lnTo>
                        <a:pt x="1973" y="2828"/>
                      </a:lnTo>
                      <a:lnTo>
                        <a:pt x="1973" y="2822"/>
                      </a:lnTo>
                      <a:lnTo>
                        <a:pt x="1974" y="2818"/>
                      </a:lnTo>
                      <a:lnTo>
                        <a:pt x="1977" y="2812"/>
                      </a:lnTo>
                      <a:lnTo>
                        <a:pt x="1980" y="2809"/>
                      </a:lnTo>
                      <a:lnTo>
                        <a:pt x="1984" y="2806"/>
                      </a:lnTo>
                      <a:lnTo>
                        <a:pt x="1990" y="2804"/>
                      </a:lnTo>
                      <a:lnTo>
                        <a:pt x="2011" y="2798"/>
                      </a:lnTo>
                      <a:lnTo>
                        <a:pt x="2044" y="2791"/>
                      </a:lnTo>
                      <a:lnTo>
                        <a:pt x="2060" y="2786"/>
                      </a:lnTo>
                      <a:lnTo>
                        <a:pt x="2074" y="2781"/>
                      </a:lnTo>
                      <a:lnTo>
                        <a:pt x="2085" y="2775"/>
                      </a:lnTo>
                      <a:lnTo>
                        <a:pt x="2088" y="2773"/>
                      </a:lnTo>
                      <a:lnTo>
                        <a:pt x="2089" y="2770"/>
                      </a:lnTo>
                      <a:lnTo>
                        <a:pt x="2093" y="2759"/>
                      </a:lnTo>
                      <a:lnTo>
                        <a:pt x="2098" y="2749"/>
                      </a:lnTo>
                      <a:lnTo>
                        <a:pt x="2103" y="2741"/>
                      </a:lnTo>
                      <a:lnTo>
                        <a:pt x="2111" y="2732"/>
                      </a:lnTo>
                      <a:lnTo>
                        <a:pt x="2119" y="2724"/>
                      </a:lnTo>
                      <a:lnTo>
                        <a:pt x="2127" y="2718"/>
                      </a:lnTo>
                      <a:lnTo>
                        <a:pt x="2147" y="2704"/>
                      </a:lnTo>
                      <a:lnTo>
                        <a:pt x="2166" y="2692"/>
                      </a:lnTo>
                      <a:lnTo>
                        <a:pt x="2186" y="2679"/>
                      </a:lnTo>
                      <a:lnTo>
                        <a:pt x="2195" y="2672"/>
                      </a:lnTo>
                      <a:lnTo>
                        <a:pt x="2203" y="2666"/>
                      </a:lnTo>
                      <a:lnTo>
                        <a:pt x="2211" y="2658"/>
                      </a:lnTo>
                      <a:lnTo>
                        <a:pt x="2217" y="2651"/>
                      </a:lnTo>
                      <a:lnTo>
                        <a:pt x="2222" y="2643"/>
                      </a:lnTo>
                      <a:lnTo>
                        <a:pt x="2224" y="2637"/>
                      </a:lnTo>
                      <a:lnTo>
                        <a:pt x="2225" y="2630"/>
                      </a:lnTo>
                      <a:lnTo>
                        <a:pt x="2224" y="262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4" name="Freeform 119">
                  <a:extLst>
                    <a:ext uri="{FF2B5EF4-FFF2-40B4-BE49-F238E27FC236}">
                      <a16:creationId xmlns:a16="http://schemas.microsoft.com/office/drawing/2014/main" id="{0B87CD75-B2C7-B4C2-A394-4C16926F4034}"/>
                    </a:ext>
                  </a:extLst>
                </p:cNvPr>
                <p:cNvSpPr>
                  <a:spLocks/>
                </p:cNvSpPr>
                <p:nvPr/>
              </p:nvSpPr>
              <p:spPr bwMode="auto">
                <a:xfrm>
                  <a:off x="8018463" y="5783263"/>
                  <a:ext cx="46038" cy="22225"/>
                </a:xfrm>
                <a:custGeom>
                  <a:avLst/>
                  <a:gdLst>
                    <a:gd name="T0" fmla="*/ 202 w 208"/>
                    <a:gd name="T1" fmla="*/ 16 h 94"/>
                    <a:gd name="T2" fmla="*/ 201 w 208"/>
                    <a:gd name="T3" fmla="*/ 4 h 94"/>
                    <a:gd name="T4" fmla="*/ 198 w 208"/>
                    <a:gd name="T5" fmla="*/ 1 h 94"/>
                    <a:gd name="T6" fmla="*/ 188 w 208"/>
                    <a:gd name="T7" fmla="*/ 0 h 94"/>
                    <a:gd name="T8" fmla="*/ 177 w 208"/>
                    <a:gd name="T9" fmla="*/ 5 h 94"/>
                    <a:gd name="T10" fmla="*/ 149 w 208"/>
                    <a:gd name="T11" fmla="*/ 19 h 94"/>
                    <a:gd name="T12" fmla="*/ 131 w 208"/>
                    <a:gd name="T13" fmla="*/ 33 h 94"/>
                    <a:gd name="T14" fmla="*/ 121 w 208"/>
                    <a:gd name="T15" fmla="*/ 39 h 94"/>
                    <a:gd name="T16" fmla="*/ 110 w 208"/>
                    <a:gd name="T17" fmla="*/ 41 h 94"/>
                    <a:gd name="T18" fmla="*/ 97 w 208"/>
                    <a:gd name="T19" fmla="*/ 38 h 94"/>
                    <a:gd name="T20" fmla="*/ 73 w 208"/>
                    <a:gd name="T21" fmla="*/ 28 h 94"/>
                    <a:gd name="T22" fmla="*/ 49 w 208"/>
                    <a:gd name="T23" fmla="*/ 17 h 94"/>
                    <a:gd name="T24" fmla="*/ 12 w 208"/>
                    <a:gd name="T25" fmla="*/ 7 h 94"/>
                    <a:gd name="T26" fmla="*/ 4 w 208"/>
                    <a:gd name="T27" fmla="*/ 7 h 94"/>
                    <a:gd name="T28" fmla="*/ 2 w 208"/>
                    <a:gd name="T29" fmla="*/ 12 h 94"/>
                    <a:gd name="T30" fmla="*/ 4 w 208"/>
                    <a:gd name="T31" fmla="*/ 28 h 94"/>
                    <a:gd name="T32" fmla="*/ 1 w 208"/>
                    <a:gd name="T33" fmla="*/ 33 h 94"/>
                    <a:gd name="T34" fmla="*/ 0 w 208"/>
                    <a:gd name="T35" fmla="*/ 37 h 94"/>
                    <a:gd name="T36" fmla="*/ 4 w 208"/>
                    <a:gd name="T37" fmla="*/ 43 h 94"/>
                    <a:gd name="T38" fmla="*/ 21 w 208"/>
                    <a:gd name="T39" fmla="*/ 54 h 94"/>
                    <a:gd name="T40" fmla="*/ 44 w 208"/>
                    <a:gd name="T41" fmla="*/ 63 h 94"/>
                    <a:gd name="T42" fmla="*/ 65 w 208"/>
                    <a:gd name="T43" fmla="*/ 71 h 94"/>
                    <a:gd name="T44" fmla="*/ 80 w 208"/>
                    <a:gd name="T45" fmla="*/ 84 h 94"/>
                    <a:gd name="T46" fmla="*/ 87 w 208"/>
                    <a:gd name="T47" fmla="*/ 93 h 94"/>
                    <a:gd name="T48" fmla="*/ 94 w 208"/>
                    <a:gd name="T49" fmla="*/ 93 h 94"/>
                    <a:gd name="T50" fmla="*/ 99 w 208"/>
                    <a:gd name="T51" fmla="*/ 88 h 94"/>
                    <a:gd name="T52" fmla="*/ 107 w 208"/>
                    <a:gd name="T53" fmla="*/ 77 h 94"/>
                    <a:gd name="T54" fmla="*/ 111 w 208"/>
                    <a:gd name="T55" fmla="*/ 72 h 94"/>
                    <a:gd name="T56" fmla="*/ 120 w 208"/>
                    <a:gd name="T57" fmla="*/ 68 h 94"/>
                    <a:gd name="T58" fmla="*/ 148 w 208"/>
                    <a:gd name="T59" fmla="*/ 59 h 94"/>
                    <a:gd name="T60" fmla="*/ 190 w 208"/>
                    <a:gd name="T61" fmla="*/ 45 h 94"/>
                    <a:gd name="T62" fmla="*/ 205 w 208"/>
                    <a:gd name="T63" fmla="*/ 38 h 94"/>
                    <a:gd name="T64" fmla="*/ 208 w 208"/>
                    <a:gd name="T65" fmla="*/ 31 h 94"/>
                    <a:gd name="T66" fmla="*/ 204 w 208"/>
                    <a:gd name="T67"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94">
                      <a:moveTo>
                        <a:pt x="204" y="21"/>
                      </a:moveTo>
                      <a:lnTo>
                        <a:pt x="202" y="16"/>
                      </a:lnTo>
                      <a:lnTo>
                        <a:pt x="202" y="9"/>
                      </a:lnTo>
                      <a:lnTo>
                        <a:pt x="201" y="4"/>
                      </a:lnTo>
                      <a:lnTo>
                        <a:pt x="200" y="3"/>
                      </a:lnTo>
                      <a:lnTo>
                        <a:pt x="198" y="1"/>
                      </a:lnTo>
                      <a:lnTo>
                        <a:pt x="193" y="0"/>
                      </a:lnTo>
                      <a:lnTo>
                        <a:pt x="188" y="0"/>
                      </a:lnTo>
                      <a:lnTo>
                        <a:pt x="183" y="1"/>
                      </a:lnTo>
                      <a:lnTo>
                        <a:pt x="177" y="5"/>
                      </a:lnTo>
                      <a:lnTo>
                        <a:pt x="166" y="9"/>
                      </a:lnTo>
                      <a:lnTo>
                        <a:pt x="149" y="19"/>
                      </a:lnTo>
                      <a:lnTo>
                        <a:pt x="140" y="25"/>
                      </a:lnTo>
                      <a:lnTo>
                        <a:pt x="131" y="33"/>
                      </a:lnTo>
                      <a:lnTo>
                        <a:pt x="126" y="36"/>
                      </a:lnTo>
                      <a:lnTo>
                        <a:pt x="121" y="39"/>
                      </a:lnTo>
                      <a:lnTo>
                        <a:pt x="115" y="41"/>
                      </a:lnTo>
                      <a:lnTo>
                        <a:pt x="110" y="41"/>
                      </a:lnTo>
                      <a:lnTo>
                        <a:pt x="103" y="39"/>
                      </a:lnTo>
                      <a:lnTo>
                        <a:pt x="97" y="38"/>
                      </a:lnTo>
                      <a:lnTo>
                        <a:pt x="84" y="33"/>
                      </a:lnTo>
                      <a:lnTo>
                        <a:pt x="73" y="28"/>
                      </a:lnTo>
                      <a:lnTo>
                        <a:pt x="63" y="22"/>
                      </a:lnTo>
                      <a:lnTo>
                        <a:pt x="49" y="17"/>
                      </a:lnTo>
                      <a:lnTo>
                        <a:pt x="25" y="9"/>
                      </a:lnTo>
                      <a:lnTo>
                        <a:pt x="12" y="7"/>
                      </a:lnTo>
                      <a:lnTo>
                        <a:pt x="6" y="6"/>
                      </a:lnTo>
                      <a:lnTo>
                        <a:pt x="4" y="7"/>
                      </a:lnTo>
                      <a:lnTo>
                        <a:pt x="2" y="8"/>
                      </a:lnTo>
                      <a:lnTo>
                        <a:pt x="2" y="12"/>
                      </a:lnTo>
                      <a:lnTo>
                        <a:pt x="5" y="22"/>
                      </a:lnTo>
                      <a:lnTo>
                        <a:pt x="4" y="28"/>
                      </a:lnTo>
                      <a:lnTo>
                        <a:pt x="4" y="31"/>
                      </a:lnTo>
                      <a:lnTo>
                        <a:pt x="1" y="33"/>
                      </a:lnTo>
                      <a:lnTo>
                        <a:pt x="0" y="35"/>
                      </a:lnTo>
                      <a:lnTo>
                        <a:pt x="0" y="37"/>
                      </a:lnTo>
                      <a:lnTo>
                        <a:pt x="1" y="41"/>
                      </a:lnTo>
                      <a:lnTo>
                        <a:pt x="4" y="43"/>
                      </a:lnTo>
                      <a:lnTo>
                        <a:pt x="11" y="48"/>
                      </a:lnTo>
                      <a:lnTo>
                        <a:pt x="21" y="54"/>
                      </a:lnTo>
                      <a:lnTo>
                        <a:pt x="32" y="59"/>
                      </a:lnTo>
                      <a:lnTo>
                        <a:pt x="44" y="63"/>
                      </a:lnTo>
                      <a:lnTo>
                        <a:pt x="60" y="68"/>
                      </a:lnTo>
                      <a:lnTo>
                        <a:pt x="65" y="71"/>
                      </a:lnTo>
                      <a:lnTo>
                        <a:pt x="71" y="74"/>
                      </a:lnTo>
                      <a:lnTo>
                        <a:pt x="80" y="84"/>
                      </a:lnTo>
                      <a:lnTo>
                        <a:pt x="83" y="89"/>
                      </a:lnTo>
                      <a:lnTo>
                        <a:pt x="87" y="93"/>
                      </a:lnTo>
                      <a:lnTo>
                        <a:pt x="91" y="94"/>
                      </a:lnTo>
                      <a:lnTo>
                        <a:pt x="94" y="93"/>
                      </a:lnTo>
                      <a:lnTo>
                        <a:pt x="96" y="92"/>
                      </a:lnTo>
                      <a:lnTo>
                        <a:pt x="99" y="88"/>
                      </a:lnTo>
                      <a:lnTo>
                        <a:pt x="102" y="85"/>
                      </a:lnTo>
                      <a:lnTo>
                        <a:pt x="107" y="77"/>
                      </a:lnTo>
                      <a:lnTo>
                        <a:pt x="109" y="74"/>
                      </a:lnTo>
                      <a:lnTo>
                        <a:pt x="111" y="72"/>
                      </a:lnTo>
                      <a:lnTo>
                        <a:pt x="114" y="70"/>
                      </a:lnTo>
                      <a:lnTo>
                        <a:pt x="120" y="68"/>
                      </a:lnTo>
                      <a:lnTo>
                        <a:pt x="132" y="64"/>
                      </a:lnTo>
                      <a:lnTo>
                        <a:pt x="148" y="59"/>
                      </a:lnTo>
                      <a:lnTo>
                        <a:pt x="167" y="51"/>
                      </a:lnTo>
                      <a:lnTo>
                        <a:pt x="190" y="45"/>
                      </a:lnTo>
                      <a:lnTo>
                        <a:pt x="200" y="42"/>
                      </a:lnTo>
                      <a:lnTo>
                        <a:pt x="205" y="38"/>
                      </a:lnTo>
                      <a:lnTo>
                        <a:pt x="208" y="34"/>
                      </a:lnTo>
                      <a:lnTo>
                        <a:pt x="208" y="31"/>
                      </a:lnTo>
                      <a:lnTo>
                        <a:pt x="206" y="25"/>
                      </a:lnTo>
                      <a:lnTo>
                        <a:pt x="20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5" name="Freeform 120">
                  <a:extLst>
                    <a:ext uri="{FF2B5EF4-FFF2-40B4-BE49-F238E27FC236}">
                      <a16:creationId xmlns:a16="http://schemas.microsoft.com/office/drawing/2014/main" id="{F7F4E452-39FE-18FA-6C10-B1B970BCB36A}"/>
                    </a:ext>
                  </a:extLst>
                </p:cNvPr>
                <p:cNvSpPr>
                  <a:spLocks/>
                </p:cNvSpPr>
                <p:nvPr/>
              </p:nvSpPr>
              <p:spPr bwMode="auto">
                <a:xfrm>
                  <a:off x="8118475" y="5783263"/>
                  <a:ext cx="22225" cy="17463"/>
                </a:xfrm>
                <a:custGeom>
                  <a:avLst/>
                  <a:gdLst>
                    <a:gd name="T0" fmla="*/ 93 w 99"/>
                    <a:gd name="T1" fmla="*/ 11 h 78"/>
                    <a:gd name="T2" fmla="*/ 90 w 99"/>
                    <a:gd name="T3" fmla="*/ 8 h 78"/>
                    <a:gd name="T4" fmla="*/ 82 w 99"/>
                    <a:gd name="T5" fmla="*/ 4 h 78"/>
                    <a:gd name="T6" fmla="*/ 75 w 99"/>
                    <a:gd name="T7" fmla="*/ 1 h 78"/>
                    <a:gd name="T8" fmla="*/ 72 w 99"/>
                    <a:gd name="T9" fmla="*/ 1 h 78"/>
                    <a:gd name="T10" fmla="*/ 68 w 99"/>
                    <a:gd name="T11" fmla="*/ 0 h 78"/>
                    <a:gd name="T12" fmla="*/ 59 w 99"/>
                    <a:gd name="T13" fmla="*/ 0 h 78"/>
                    <a:gd name="T14" fmla="*/ 39 w 99"/>
                    <a:gd name="T15" fmla="*/ 1 h 78"/>
                    <a:gd name="T16" fmla="*/ 36 w 99"/>
                    <a:gd name="T17" fmla="*/ 2 h 78"/>
                    <a:gd name="T18" fmla="*/ 31 w 99"/>
                    <a:gd name="T19" fmla="*/ 5 h 78"/>
                    <a:gd name="T20" fmla="*/ 19 w 99"/>
                    <a:gd name="T21" fmla="*/ 13 h 78"/>
                    <a:gd name="T22" fmla="*/ 4 w 99"/>
                    <a:gd name="T23" fmla="*/ 25 h 78"/>
                    <a:gd name="T24" fmla="*/ 3 w 99"/>
                    <a:gd name="T25" fmla="*/ 30 h 78"/>
                    <a:gd name="T26" fmla="*/ 1 w 99"/>
                    <a:gd name="T27" fmla="*/ 43 h 78"/>
                    <a:gd name="T28" fmla="*/ 0 w 99"/>
                    <a:gd name="T29" fmla="*/ 51 h 78"/>
                    <a:gd name="T30" fmla="*/ 0 w 99"/>
                    <a:gd name="T31" fmla="*/ 59 h 78"/>
                    <a:gd name="T32" fmla="*/ 1 w 99"/>
                    <a:gd name="T33" fmla="*/ 66 h 78"/>
                    <a:gd name="T34" fmla="*/ 4 w 99"/>
                    <a:gd name="T35" fmla="*/ 72 h 78"/>
                    <a:gd name="T36" fmla="*/ 7 w 99"/>
                    <a:gd name="T37" fmla="*/ 75 h 78"/>
                    <a:gd name="T38" fmla="*/ 9 w 99"/>
                    <a:gd name="T39" fmla="*/ 76 h 78"/>
                    <a:gd name="T40" fmla="*/ 13 w 99"/>
                    <a:gd name="T41" fmla="*/ 78 h 78"/>
                    <a:gd name="T42" fmla="*/ 20 w 99"/>
                    <a:gd name="T43" fmla="*/ 78 h 78"/>
                    <a:gd name="T44" fmla="*/ 25 w 99"/>
                    <a:gd name="T45" fmla="*/ 78 h 78"/>
                    <a:gd name="T46" fmla="*/ 35 w 99"/>
                    <a:gd name="T47" fmla="*/ 74 h 78"/>
                    <a:gd name="T48" fmla="*/ 39 w 99"/>
                    <a:gd name="T49" fmla="*/ 72 h 78"/>
                    <a:gd name="T50" fmla="*/ 55 w 99"/>
                    <a:gd name="T51" fmla="*/ 69 h 78"/>
                    <a:gd name="T52" fmla="*/ 71 w 99"/>
                    <a:gd name="T53" fmla="*/ 66 h 78"/>
                    <a:gd name="T54" fmla="*/ 87 w 99"/>
                    <a:gd name="T55" fmla="*/ 61 h 78"/>
                    <a:gd name="T56" fmla="*/ 93 w 99"/>
                    <a:gd name="T57" fmla="*/ 58 h 78"/>
                    <a:gd name="T58" fmla="*/ 97 w 99"/>
                    <a:gd name="T59" fmla="*/ 53 h 78"/>
                    <a:gd name="T60" fmla="*/ 99 w 99"/>
                    <a:gd name="T61" fmla="*/ 50 h 78"/>
                    <a:gd name="T62" fmla="*/ 99 w 99"/>
                    <a:gd name="T63" fmla="*/ 46 h 78"/>
                    <a:gd name="T64" fmla="*/ 99 w 99"/>
                    <a:gd name="T65" fmla="*/ 37 h 78"/>
                    <a:gd name="T66" fmla="*/ 98 w 99"/>
                    <a:gd name="T67" fmla="*/ 32 h 78"/>
                    <a:gd name="T68" fmla="*/ 99 w 99"/>
                    <a:gd name="T69" fmla="*/ 25 h 78"/>
                    <a:gd name="T70" fmla="*/ 99 w 99"/>
                    <a:gd name="T71" fmla="*/ 20 h 78"/>
                    <a:gd name="T72" fmla="*/ 97 w 99"/>
                    <a:gd name="T73" fmla="*/ 14 h 78"/>
                    <a:gd name="T74" fmla="*/ 93 w 99"/>
                    <a:gd name="T7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78">
                      <a:moveTo>
                        <a:pt x="93" y="11"/>
                      </a:moveTo>
                      <a:lnTo>
                        <a:pt x="90" y="8"/>
                      </a:lnTo>
                      <a:lnTo>
                        <a:pt x="82" y="4"/>
                      </a:lnTo>
                      <a:lnTo>
                        <a:pt x="75" y="1"/>
                      </a:lnTo>
                      <a:lnTo>
                        <a:pt x="72" y="1"/>
                      </a:lnTo>
                      <a:lnTo>
                        <a:pt x="68" y="0"/>
                      </a:lnTo>
                      <a:lnTo>
                        <a:pt x="59" y="0"/>
                      </a:lnTo>
                      <a:lnTo>
                        <a:pt x="39" y="1"/>
                      </a:lnTo>
                      <a:lnTo>
                        <a:pt x="36" y="2"/>
                      </a:lnTo>
                      <a:lnTo>
                        <a:pt x="31" y="5"/>
                      </a:lnTo>
                      <a:lnTo>
                        <a:pt x="19" y="13"/>
                      </a:lnTo>
                      <a:lnTo>
                        <a:pt x="4" y="25"/>
                      </a:lnTo>
                      <a:lnTo>
                        <a:pt x="3" y="30"/>
                      </a:lnTo>
                      <a:lnTo>
                        <a:pt x="1" y="43"/>
                      </a:lnTo>
                      <a:lnTo>
                        <a:pt x="0" y="51"/>
                      </a:lnTo>
                      <a:lnTo>
                        <a:pt x="0" y="59"/>
                      </a:lnTo>
                      <a:lnTo>
                        <a:pt x="1" y="66"/>
                      </a:lnTo>
                      <a:lnTo>
                        <a:pt x="4" y="72"/>
                      </a:lnTo>
                      <a:lnTo>
                        <a:pt x="7" y="75"/>
                      </a:lnTo>
                      <a:lnTo>
                        <a:pt x="9" y="76"/>
                      </a:lnTo>
                      <a:lnTo>
                        <a:pt x="13" y="78"/>
                      </a:lnTo>
                      <a:lnTo>
                        <a:pt x="20" y="78"/>
                      </a:lnTo>
                      <a:lnTo>
                        <a:pt x="25" y="78"/>
                      </a:lnTo>
                      <a:lnTo>
                        <a:pt x="35" y="74"/>
                      </a:lnTo>
                      <a:lnTo>
                        <a:pt x="39" y="72"/>
                      </a:lnTo>
                      <a:lnTo>
                        <a:pt x="55" y="69"/>
                      </a:lnTo>
                      <a:lnTo>
                        <a:pt x="71" y="66"/>
                      </a:lnTo>
                      <a:lnTo>
                        <a:pt x="87" y="61"/>
                      </a:lnTo>
                      <a:lnTo>
                        <a:pt x="93" y="58"/>
                      </a:lnTo>
                      <a:lnTo>
                        <a:pt x="97" y="53"/>
                      </a:lnTo>
                      <a:lnTo>
                        <a:pt x="99" y="50"/>
                      </a:lnTo>
                      <a:lnTo>
                        <a:pt x="99" y="46"/>
                      </a:lnTo>
                      <a:lnTo>
                        <a:pt x="99" y="37"/>
                      </a:lnTo>
                      <a:lnTo>
                        <a:pt x="98" y="32"/>
                      </a:lnTo>
                      <a:lnTo>
                        <a:pt x="99" y="25"/>
                      </a:lnTo>
                      <a:lnTo>
                        <a:pt x="99" y="20"/>
                      </a:lnTo>
                      <a:lnTo>
                        <a:pt x="97" y="14"/>
                      </a:lnTo>
                      <a:lnTo>
                        <a:pt x="9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6" name="Freeform 121">
                  <a:extLst>
                    <a:ext uri="{FF2B5EF4-FFF2-40B4-BE49-F238E27FC236}">
                      <a16:creationId xmlns:a16="http://schemas.microsoft.com/office/drawing/2014/main" id="{5BC5D90D-A999-F082-5673-B5F70B52677B}"/>
                    </a:ext>
                  </a:extLst>
                </p:cNvPr>
                <p:cNvSpPr>
                  <a:spLocks/>
                </p:cNvSpPr>
                <p:nvPr/>
              </p:nvSpPr>
              <p:spPr bwMode="auto">
                <a:xfrm>
                  <a:off x="8148638" y="5757863"/>
                  <a:ext cx="36513" cy="30163"/>
                </a:xfrm>
                <a:custGeom>
                  <a:avLst/>
                  <a:gdLst>
                    <a:gd name="T0" fmla="*/ 155 w 160"/>
                    <a:gd name="T1" fmla="*/ 18 h 131"/>
                    <a:gd name="T2" fmla="*/ 154 w 160"/>
                    <a:gd name="T3" fmla="*/ 13 h 131"/>
                    <a:gd name="T4" fmla="*/ 147 w 160"/>
                    <a:gd name="T5" fmla="*/ 8 h 131"/>
                    <a:gd name="T6" fmla="*/ 140 w 160"/>
                    <a:gd name="T7" fmla="*/ 4 h 131"/>
                    <a:gd name="T8" fmla="*/ 130 w 160"/>
                    <a:gd name="T9" fmla="*/ 1 h 131"/>
                    <a:gd name="T10" fmla="*/ 118 w 160"/>
                    <a:gd name="T11" fmla="*/ 0 h 131"/>
                    <a:gd name="T12" fmla="*/ 106 w 160"/>
                    <a:gd name="T13" fmla="*/ 0 h 131"/>
                    <a:gd name="T14" fmla="*/ 94 w 160"/>
                    <a:gd name="T15" fmla="*/ 1 h 131"/>
                    <a:gd name="T16" fmla="*/ 82 w 160"/>
                    <a:gd name="T17" fmla="*/ 49 h 131"/>
                    <a:gd name="T18" fmla="*/ 80 w 160"/>
                    <a:gd name="T19" fmla="*/ 55 h 131"/>
                    <a:gd name="T20" fmla="*/ 79 w 160"/>
                    <a:gd name="T21" fmla="*/ 57 h 131"/>
                    <a:gd name="T22" fmla="*/ 77 w 160"/>
                    <a:gd name="T23" fmla="*/ 58 h 131"/>
                    <a:gd name="T24" fmla="*/ 70 w 160"/>
                    <a:gd name="T25" fmla="*/ 60 h 131"/>
                    <a:gd name="T26" fmla="*/ 59 w 160"/>
                    <a:gd name="T27" fmla="*/ 60 h 131"/>
                    <a:gd name="T28" fmla="*/ 53 w 160"/>
                    <a:gd name="T29" fmla="*/ 62 h 131"/>
                    <a:gd name="T30" fmla="*/ 46 w 160"/>
                    <a:gd name="T31" fmla="*/ 64 h 131"/>
                    <a:gd name="T32" fmla="*/ 40 w 160"/>
                    <a:gd name="T33" fmla="*/ 68 h 131"/>
                    <a:gd name="T34" fmla="*/ 34 w 160"/>
                    <a:gd name="T35" fmla="*/ 72 h 131"/>
                    <a:gd name="T36" fmla="*/ 27 w 160"/>
                    <a:gd name="T37" fmla="*/ 80 h 131"/>
                    <a:gd name="T38" fmla="*/ 23 w 160"/>
                    <a:gd name="T39" fmla="*/ 84 h 131"/>
                    <a:gd name="T40" fmla="*/ 0 w 160"/>
                    <a:gd name="T41" fmla="*/ 119 h 131"/>
                    <a:gd name="T42" fmla="*/ 12 w 160"/>
                    <a:gd name="T43" fmla="*/ 131 h 131"/>
                    <a:gd name="T44" fmla="*/ 32 w 160"/>
                    <a:gd name="T45" fmla="*/ 122 h 131"/>
                    <a:gd name="T46" fmla="*/ 71 w 160"/>
                    <a:gd name="T47" fmla="*/ 107 h 131"/>
                    <a:gd name="T48" fmla="*/ 79 w 160"/>
                    <a:gd name="T49" fmla="*/ 104 h 131"/>
                    <a:gd name="T50" fmla="*/ 84 w 160"/>
                    <a:gd name="T51" fmla="*/ 100 h 131"/>
                    <a:gd name="T52" fmla="*/ 89 w 160"/>
                    <a:gd name="T53" fmla="*/ 96 h 131"/>
                    <a:gd name="T54" fmla="*/ 92 w 160"/>
                    <a:gd name="T55" fmla="*/ 92 h 131"/>
                    <a:gd name="T56" fmla="*/ 94 w 160"/>
                    <a:gd name="T57" fmla="*/ 87 h 131"/>
                    <a:gd name="T58" fmla="*/ 94 w 160"/>
                    <a:gd name="T59" fmla="*/ 84 h 131"/>
                    <a:gd name="T60" fmla="*/ 106 w 160"/>
                    <a:gd name="T61" fmla="*/ 72 h 131"/>
                    <a:gd name="T62" fmla="*/ 124 w 160"/>
                    <a:gd name="T63" fmla="*/ 63 h 131"/>
                    <a:gd name="T64" fmla="*/ 140 w 160"/>
                    <a:gd name="T65" fmla="*/ 55 h 131"/>
                    <a:gd name="T66" fmla="*/ 154 w 160"/>
                    <a:gd name="T67" fmla="*/ 49 h 131"/>
                    <a:gd name="T68" fmla="*/ 156 w 160"/>
                    <a:gd name="T69" fmla="*/ 47 h 131"/>
                    <a:gd name="T70" fmla="*/ 157 w 160"/>
                    <a:gd name="T71" fmla="*/ 45 h 131"/>
                    <a:gd name="T72" fmla="*/ 159 w 160"/>
                    <a:gd name="T73" fmla="*/ 41 h 131"/>
                    <a:gd name="T74" fmla="*/ 160 w 160"/>
                    <a:gd name="T75" fmla="*/ 34 h 131"/>
                    <a:gd name="T76" fmla="*/ 159 w 160"/>
                    <a:gd name="T77" fmla="*/ 29 h 131"/>
                    <a:gd name="T78" fmla="*/ 155 w 160"/>
                    <a:gd name="T79"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31">
                      <a:moveTo>
                        <a:pt x="155" y="18"/>
                      </a:moveTo>
                      <a:lnTo>
                        <a:pt x="154" y="13"/>
                      </a:lnTo>
                      <a:lnTo>
                        <a:pt x="147" y="8"/>
                      </a:lnTo>
                      <a:lnTo>
                        <a:pt x="140" y="4"/>
                      </a:lnTo>
                      <a:lnTo>
                        <a:pt x="130" y="1"/>
                      </a:lnTo>
                      <a:lnTo>
                        <a:pt x="118" y="0"/>
                      </a:lnTo>
                      <a:lnTo>
                        <a:pt x="106" y="0"/>
                      </a:lnTo>
                      <a:lnTo>
                        <a:pt x="94" y="1"/>
                      </a:lnTo>
                      <a:lnTo>
                        <a:pt x="82" y="49"/>
                      </a:lnTo>
                      <a:lnTo>
                        <a:pt x="80" y="55"/>
                      </a:lnTo>
                      <a:lnTo>
                        <a:pt x="79" y="57"/>
                      </a:lnTo>
                      <a:lnTo>
                        <a:pt x="77" y="58"/>
                      </a:lnTo>
                      <a:lnTo>
                        <a:pt x="70" y="60"/>
                      </a:lnTo>
                      <a:lnTo>
                        <a:pt x="59" y="60"/>
                      </a:lnTo>
                      <a:lnTo>
                        <a:pt x="53" y="62"/>
                      </a:lnTo>
                      <a:lnTo>
                        <a:pt x="46" y="64"/>
                      </a:lnTo>
                      <a:lnTo>
                        <a:pt x="40" y="68"/>
                      </a:lnTo>
                      <a:lnTo>
                        <a:pt x="34" y="72"/>
                      </a:lnTo>
                      <a:lnTo>
                        <a:pt x="27" y="80"/>
                      </a:lnTo>
                      <a:lnTo>
                        <a:pt x="23" y="84"/>
                      </a:lnTo>
                      <a:lnTo>
                        <a:pt x="0" y="119"/>
                      </a:lnTo>
                      <a:lnTo>
                        <a:pt x="12" y="131"/>
                      </a:lnTo>
                      <a:lnTo>
                        <a:pt x="32" y="122"/>
                      </a:lnTo>
                      <a:lnTo>
                        <a:pt x="71" y="107"/>
                      </a:lnTo>
                      <a:lnTo>
                        <a:pt x="79" y="104"/>
                      </a:lnTo>
                      <a:lnTo>
                        <a:pt x="84" y="100"/>
                      </a:lnTo>
                      <a:lnTo>
                        <a:pt x="89" y="96"/>
                      </a:lnTo>
                      <a:lnTo>
                        <a:pt x="92" y="92"/>
                      </a:lnTo>
                      <a:lnTo>
                        <a:pt x="94" y="87"/>
                      </a:lnTo>
                      <a:lnTo>
                        <a:pt x="94" y="84"/>
                      </a:lnTo>
                      <a:lnTo>
                        <a:pt x="106" y="72"/>
                      </a:lnTo>
                      <a:lnTo>
                        <a:pt x="124" y="63"/>
                      </a:lnTo>
                      <a:lnTo>
                        <a:pt x="140" y="55"/>
                      </a:lnTo>
                      <a:lnTo>
                        <a:pt x="154" y="49"/>
                      </a:lnTo>
                      <a:lnTo>
                        <a:pt x="156" y="47"/>
                      </a:lnTo>
                      <a:lnTo>
                        <a:pt x="157" y="45"/>
                      </a:lnTo>
                      <a:lnTo>
                        <a:pt x="159" y="41"/>
                      </a:lnTo>
                      <a:lnTo>
                        <a:pt x="160" y="34"/>
                      </a:lnTo>
                      <a:lnTo>
                        <a:pt x="159" y="29"/>
                      </a:lnTo>
                      <a:lnTo>
                        <a:pt x="15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7" name="Freeform 122">
                  <a:extLst>
                    <a:ext uri="{FF2B5EF4-FFF2-40B4-BE49-F238E27FC236}">
                      <a16:creationId xmlns:a16="http://schemas.microsoft.com/office/drawing/2014/main" id="{710C3F97-D5CD-86E7-7676-EB6D503729ED}"/>
                    </a:ext>
                  </a:extLst>
                </p:cNvPr>
                <p:cNvSpPr>
                  <a:spLocks/>
                </p:cNvSpPr>
                <p:nvPr/>
              </p:nvSpPr>
              <p:spPr bwMode="auto">
                <a:xfrm>
                  <a:off x="4332288" y="3706813"/>
                  <a:ext cx="107950" cy="169863"/>
                </a:xfrm>
                <a:custGeom>
                  <a:avLst/>
                  <a:gdLst>
                    <a:gd name="T0" fmla="*/ 355 w 477"/>
                    <a:gd name="T1" fmla="*/ 314 h 748"/>
                    <a:gd name="T2" fmla="*/ 362 w 477"/>
                    <a:gd name="T3" fmla="*/ 261 h 748"/>
                    <a:gd name="T4" fmla="*/ 359 w 477"/>
                    <a:gd name="T5" fmla="*/ 227 h 748"/>
                    <a:gd name="T6" fmla="*/ 341 w 477"/>
                    <a:gd name="T7" fmla="*/ 199 h 748"/>
                    <a:gd name="T8" fmla="*/ 335 w 477"/>
                    <a:gd name="T9" fmla="*/ 197 h 748"/>
                    <a:gd name="T10" fmla="*/ 327 w 477"/>
                    <a:gd name="T11" fmla="*/ 205 h 748"/>
                    <a:gd name="T12" fmla="*/ 309 w 477"/>
                    <a:gd name="T13" fmla="*/ 206 h 748"/>
                    <a:gd name="T14" fmla="*/ 263 w 477"/>
                    <a:gd name="T15" fmla="*/ 198 h 748"/>
                    <a:gd name="T16" fmla="*/ 225 w 477"/>
                    <a:gd name="T17" fmla="*/ 183 h 748"/>
                    <a:gd name="T18" fmla="*/ 205 w 477"/>
                    <a:gd name="T19" fmla="*/ 170 h 748"/>
                    <a:gd name="T20" fmla="*/ 195 w 477"/>
                    <a:gd name="T21" fmla="*/ 154 h 748"/>
                    <a:gd name="T22" fmla="*/ 175 w 477"/>
                    <a:gd name="T23" fmla="*/ 136 h 748"/>
                    <a:gd name="T24" fmla="*/ 142 w 477"/>
                    <a:gd name="T25" fmla="*/ 112 h 748"/>
                    <a:gd name="T26" fmla="*/ 100 w 477"/>
                    <a:gd name="T27" fmla="*/ 67 h 748"/>
                    <a:gd name="T28" fmla="*/ 36 w 477"/>
                    <a:gd name="T29" fmla="*/ 17 h 748"/>
                    <a:gd name="T30" fmla="*/ 4 w 477"/>
                    <a:gd name="T31" fmla="*/ 0 h 748"/>
                    <a:gd name="T32" fmla="*/ 0 w 477"/>
                    <a:gd name="T33" fmla="*/ 3 h 748"/>
                    <a:gd name="T34" fmla="*/ 9 w 477"/>
                    <a:gd name="T35" fmla="*/ 29 h 748"/>
                    <a:gd name="T36" fmla="*/ 13 w 477"/>
                    <a:gd name="T37" fmla="*/ 53 h 748"/>
                    <a:gd name="T38" fmla="*/ 16 w 477"/>
                    <a:gd name="T39" fmla="*/ 78 h 748"/>
                    <a:gd name="T40" fmla="*/ 34 w 477"/>
                    <a:gd name="T41" fmla="*/ 124 h 748"/>
                    <a:gd name="T42" fmla="*/ 48 w 477"/>
                    <a:gd name="T43" fmla="*/ 172 h 748"/>
                    <a:gd name="T44" fmla="*/ 46 w 477"/>
                    <a:gd name="T45" fmla="*/ 198 h 748"/>
                    <a:gd name="T46" fmla="*/ 34 w 477"/>
                    <a:gd name="T47" fmla="*/ 212 h 748"/>
                    <a:gd name="T48" fmla="*/ 22 w 477"/>
                    <a:gd name="T49" fmla="*/ 242 h 748"/>
                    <a:gd name="T50" fmla="*/ 23 w 477"/>
                    <a:gd name="T51" fmla="*/ 255 h 748"/>
                    <a:gd name="T52" fmla="*/ 42 w 477"/>
                    <a:gd name="T53" fmla="*/ 280 h 748"/>
                    <a:gd name="T54" fmla="*/ 67 w 477"/>
                    <a:gd name="T55" fmla="*/ 313 h 748"/>
                    <a:gd name="T56" fmla="*/ 82 w 477"/>
                    <a:gd name="T57" fmla="*/ 343 h 748"/>
                    <a:gd name="T58" fmla="*/ 107 w 477"/>
                    <a:gd name="T59" fmla="*/ 371 h 748"/>
                    <a:gd name="T60" fmla="*/ 139 w 477"/>
                    <a:gd name="T61" fmla="*/ 399 h 748"/>
                    <a:gd name="T62" fmla="*/ 179 w 477"/>
                    <a:gd name="T63" fmla="*/ 424 h 748"/>
                    <a:gd name="T64" fmla="*/ 273 w 477"/>
                    <a:gd name="T65" fmla="*/ 494 h 748"/>
                    <a:gd name="T66" fmla="*/ 316 w 477"/>
                    <a:gd name="T67" fmla="*/ 535 h 748"/>
                    <a:gd name="T68" fmla="*/ 322 w 477"/>
                    <a:gd name="T69" fmla="*/ 556 h 748"/>
                    <a:gd name="T70" fmla="*/ 319 w 477"/>
                    <a:gd name="T71" fmla="*/ 584 h 748"/>
                    <a:gd name="T72" fmla="*/ 328 w 477"/>
                    <a:gd name="T73" fmla="*/ 606 h 748"/>
                    <a:gd name="T74" fmla="*/ 332 w 477"/>
                    <a:gd name="T75" fmla="*/ 621 h 748"/>
                    <a:gd name="T76" fmla="*/ 328 w 477"/>
                    <a:gd name="T77" fmla="*/ 662 h 748"/>
                    <a:gd name="T78" fmla="*/ 332 w 477"/>
                    <a:gd name="T79" fmla="*/ 724 h 748"/>
                    <a:gd name="T80" fmla="*/ 340 w 477"/>
                    <a:gd name="T81" fmla="*/ 742 h 748"/>
                    <a:gd name="T82" fmla="*/ 352 w 477"/>
                    <a:gd name="T83" fmla="*/ 748 h 748"/>
                    <a:gd name="T84" fmla="*/ 371 w 477"/>
                    <a:gd name="T85" fmla="*/ 741 h 748"/>
                    <a:gd name="T86" fmla="*/ 392 w 477"/>
                    <a:gd name="T87" fmla="*/ 739 h 748"/>
                    <a:gd name="T88" fmla="*/ 430 w 477"/>
                    <a:gd name="T89" fmla="*/ 736 h 748"/>
                    <a:gd name="T90" fmla="*/ 448 w 477"/>
                    <a:gd name="T91" fmla="*/ 724 h 748"/>
                    <a:gd name="T92" fmla="*/ 459 w 477"/>
                    <a:gd name="T93" fmla="*/ 707 h 748"/>
                    <a:gd name="T94" fmla="*/ 459 w 477"/>
                    <a:gd name="T95" fmla="*/ 683 h 748"/>
                    <a:gd name="T96" fmla="*/ 449 w 477"/>
                    <a:gd name="T97" fmla="*/ 642 h 748"/>
                    <a:gd name="T98" fmla="*/ 447 w 477"/>
                    <a:gd name="T99" fmla="*/ 626 h 748"/>
                    <a:gd name="T100" fmla="*/ 460 w 477"/>
                    <a:gd name="T101" fmla="*/ 615 h 748"/>
                    <a:gd name="T102" fmla="*/ 476 w 477"/>
                    <a:gd name="T103" fmla="*/ 583 h 748"/>
                    <a:gd name="T104" fmla="*/ 476 w 477"/>
                    <a:gd name="T105" fmla="*/ 570 h 748"/>
                    <a:gd name="T106" fmla="*/ 469 w 477"/>
                    <a:gd name="T107" fmla="*/ 561 h 748"/>
                    <a:gd name="T108" fmla="*/ 458 w 477"/>
                    <a:gd name="T109" fmla="*/ 544 h 748"/>
                    <a:gd name="T110" fmla="*/ 443 w 477"/>
                    <a:gd name="T111" fmla="*/ 499 h 748"/>
                    <a:gd name="T112" fmla="*/ 413 w 477"/>
                    <a:gd name="T113" fmla="*/ 454 h 748"/>
                    <a:gd name="T114" fmla="*/ 372 w 477"/>
                    <a:gd name="T115" fmla="*/ 410 h 748"/>
                    <a:gd name="T116" fmla="*/ 350 w 477"/>
                    <a:gd name="T117" fmla="*/ 390 h 748"/>
                    <a:gd name="T118" fmla="*/ 347 w 477"/>
                    <a:gd name="T119" fmla="*/ 36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7" h="748">
                      <a:moveTo>
                        <a:pt x="348" y="353"/>
                      </a:moveTo>
                      <a:lnTo>
                        <a:pt x="349" y="341"/>
                      </a:lnTo>
                      <a:lnTo>
                        <a:pt x="355" y="314"/>
                      </a:lnTo>
                      <a:lnTo>
                        <a:pt x="359" y="287"/>
                      </a:lnTo>
                      <a:lnTo>
                        <a:pt x="361" y="274"/>
                      </a:lnTo>
                      <a:lnTo>
                        <a:pt x="362" y="261"/>
                      </a:lnTo>
                      <a:lnTo>
                        <a:pt x="362" y="249"/>
                      </a:lnTo>
                      <a:lnTo>
                        <a:pt x="361" y="238"/>
                      </a:lnTo>
                      <a:lnTo>
                        <a:pt x="359" y="227"/>
                      </a:lnTo>
                      <a:lnTo>
                        <a:pt x="355" y="218"/>
                      </a:lnTo>
                      <a:lnTo>
                        <a:pt x="346" y="205"/>
                      </a:lnTo>
                      <a:lnTo>
                        <a:pt x="341" y="199"/>
                      </a:lnTo>
                      <a:lnTo>
                        <a:pt x="337" y="195"/>
                      </a:lnTo>
                      <a:lnTo>
                        <a:pt x="336" y="195"/>
                      </a:lnTo>
                      <a:lnTo>
                        <a:pt x="335" y="197"/>
                      </a:lnTo>
                      <a:lnTo>
                        <a:pt x="333" y="199"/>
                      </a:lnTo>
                      <a:lnTo>
                        <a:pt x="331" y="202"/>
                      </a:lnTo>
                      <a:lnTo>
                        <a:pt x="327" y="205"/>
                      </a:lnTo>
                      <a:lnTo>
                        <a:pt x="323" y="206"/>
                      </a:lnTo>
                      <a:lnTo>
                        <a:pt x="319" y="206"/>
                      </a:lnTo>
                      <a:lnTo>
                        <a:pt x="309" y="206"/>
                      </a:lnTo>
                      <a:lnTo>
                        <a:pt x="298" y="205"/>
                      </a:lnTo>
                      <a:lnTo>
                        <a:pt x="275" y="201"/>
                      </a:lnTo>
                      <a:lnTo>
                        <a:pt x="263" y="198"/>
                      </a:lnTo>
                      <a:lnTo>
                        <a:pt x="250" y="193"/>
                      </a:lnTo>
                      <a:lnTo>
                        <a:pt x="237" y="189"/>
                      </a:lnTo>
                      <a:lnTo>
                        <a:pt x="225" y="183"/>
                      </a:lnTo>
                      <a:lnTo>
                        <a:pt x="215" y="178"/>
                      </a:lnTo>
                      <a:lnTo>
                        <a:pt x="208" y="174"/>
                      </a:lnTo>
                      <a:lnTo>
                        <a:pt x="205" y="170"/>
                      </a:lnTo>
                      <a:lnTo>
                        <a:pt x="203" y="167"/>
                      </a:lnTo>
                      <a:lnTo>
                        <a:pt x="199" y="160"/>
                      </a:lnTo>
                      <a:lnTo>
                        <a:pt x="195" y="154"/>
                      </a:lnTo>
                      <a:lnTo>
                        <a:pt x="190" y="148"/>
                      </a:lnTo>
                      <a:lnTo>
                        <a:pt x="182" y="141"/>
                      </a:lnTo>
                      <a:lnTo>
                        <a:pt x="175" y="136"/>
                      </a:lnTo>
                      <a:lnTo>
                        <a:pt x="160" y="126"/>
                      </a:lnTo>
                      <a:lnTo>
                        <a:pt x="152" y="119"/>
                      </a:lnTo>
                      <a:lnTo>
                        <a:pt x="142" y="112"/>
                      </a:lnTo>
                      <a:lnTo>
                        <a:pt x="131" y="102"/>
                      </a:lnTo>
                      <a:lnTo>
                        <a:pt x="118" y="89"/>
                      </a:lnTo>
                      <a:lnTo>
                        <a:pt x="100" y="67"/>
                      </a:lnTo>
                      <a:lnTo>
                        <a:pt x="89" y="57"/>
                      </a:lnTo>
                      <a:lnTo>
                        <a:pt x="73" y="44"/>
                      </a:lnTo>
                      <a:lnTo>
                        <a:pt x="36" y="17"/>
                      </a:lnTo>
                      <a:lnTo>
                        <a:pt x="16" y="4"/>
                      </a:lnTo>
                      <a:lnTo>
                        <a:pt x="10" y="1"/>
                      </a:lnTo>
                      <a:lnTo>
                        <a:pt x="4" y="0"/>
                      </a:lnTo>
                      <a:lnTo>
                        <a:pt x="2" y="0"/>
                      </a:lnTo>
                      <a:lnTo>
                        <a:pt x="0" y="1"/>
                      </a:lnTo>
                      <a:lnTo>
                        <a:pt x="0" y="3"/>
                      </a:lnTo>
                      <a:lnTo>
                        <a:pt x="1" y="8"/>
                      </a:lnTo>
                      <a:lnTo>
                        <a:pt x="4" y="17"/>
                      </a:lnTo>
                      <a:lnTo>
                        <a:pt x="9" y="29"/>
                      </a:lnTo>
                      <a:lnTo>
                        <a:pt x="12" y="42"/>
                      </a:lnTo>
                      <a:lnTo>
                        <a:pt x="13" y="48"/>
                      </a:lnTo>
                      <a:lnTo>
                        <a:pt x="13" y="53"/>
                      </a:lnTo>
                      <a:lnTo>
                        <a:pt x="12" y="59"/>
                      </a:lnTo>
                      <a:lnTo>
                        <a:pt x="13" y="65"/>
                      </a:lnTo>
                      <a:lnTo>
                        <a:pt x="16" y="78"/>
                      </a:lnTo>
                      <a:lnTo>
                        <a:pt x="21" y="92"/>
                      </a:lnTo>
                      <a:lnTo>
                        <a:pt x="27" y="108"/>
                      </a:lnTo>
                      <a:lnTo>
                        <a:pt x="34" y="124"/>
                      </a:lnTo>
                      <a:lnTo>
                        <a:pt x="40" y="140"/>
                      </a:lnTo>
                      <a:lnTo>
                        <a:pt x="46" y="156"/>
                      </a:lnTo>
                      <a:lnTo>
                        <a:pt x="48" y="172"/>
                      </a:lnTo>
                      <a:lnTo>
                        <a:pt x="49" y="183"/>
                      </a:lnTo>
                      <a:lnTo>
                        <a:pt x="48" y="192"/>
                      </a:lnTo>
                      <a:lnTo>
                        <a:pt x="46" y="198"/>
                      </a:lnTo>
                      <a:lnTo>
                        <a:pt x="42" y="202"/>
                      </a:lnTo>
                      <a:lnTo>
                        <a:pt x="38" y="206"/>
                      </a:lnTo>
                      <a:lnTo>
                        <a:pt x="34" y="212"/>
                      </a:lnTo>
                      <a:lnTo>
                        <a:pt x="29" y="219"/>
                      </a:lnTo>
                      <a:lnTo>
                        <a:pt x="25" y="230"/>
                      </a:lnTo>
                      <a:lnTo>
                        <a:pt x="22" y="242"/>
                      </a:lnTo>
                      <a:lnTo>
                        <a:pt x="22" y="246"/>
                      </a:lnTo>
                      <a:lnTo>
                        <a:pt x="22" y="251"/>
                      </a:lnTo>
                      <a:lnTo>
                        <a:pt x="23" y="255"/>
                      </a:lnTo>
                      <a:lnTo>
                        <a:pt x="24" y="258"/>
                      </a:lnTo>
                      <a:lnTo>
                        <a:pt x="29" y="266"/>
                      </a:lnTo>
                      <a:lnTo>
                        <a:pt x="42" y="280"/>
                      </a:lnTo>
                      <a:lnTo>
                        <a:pt x="51" y="289"/>
                      </a:lnTo>
                      <a:lnTo>
                        <a:pt x="60" y="301"/>
                      </a:lnTo>
                      <a:lnTo>
                        <a:pt x="67" y="313"/>
                      </a:lnTo>
                      <a:lnTo>
                        <a:pt x="72" y="322"/>
                      </a:lnTo>
                      <a:lnTo>
                        <a:pt x="79" y="336"/>
                      </a:lnTo>
                      <a:lnTo>
                        <a:pt x="82" y="343"/>
                      </a:lnTo>
                      <a:lnTo>
                        <a:pt x="88" y="351"/>
                      </a:lnTo>
                      <a:lnTo>
                        <a:pt x="96" y="360"/>
                      </a:lnTo>
                      <a:lnTo>
                        <a:pt x="107" y="371"/>
                      </a:lnTo>
                      <a:lnTo>
                        <a:pt x="128" y="391"/>
                      </a:lnTo>
                      <a:lnTo>
                        <a:pt x="135" y="396"/>
                      </a:lnTo>
                      <a:lnTo>
                        <a:pt x="139" y="399"/>
                      </a:lnTo>
                      <a:lnTo>
                        <a:pt x="146" y="403"/>
                      </a:lnTo>
                      <a:lnTo>
                        <a:pt x="154" y="407"/>
                      </a:lnTo>
                      <a:lnTo>
                        <a:pt x="179" y="424"/>
                      </a:lnTo>
                      <a:lnTo>
                        <a:pt x="225" y="457"/>
                      </a:lnTo>
                      <a:lnTo>
                        <a:pt x="250" y="475"/>
                      </a:lnTo>
                      <a:lnTo>
                        <a:pt x="273" y="494"/>
                      </a:lnTo>
                      <a:lnTo>
                        <a:pt x="293" y="511"/>
                      </a:lnTo>
                      <a:lnTo>
                        <a:pt x="307" y="525"/>
                      </a:lnTo>
                      <a:lnTo>
                        <a:pt x="316" y="535"/>
                      </a:lnTo>
                      <a:lnTo>
                        <a:pt x="320" y="544"/>
                      </a:lnTo>
                      <a:lnTo>
                        <a:pt x="322" y="550"/>
                      </a:lnTo>
                      <a:lnTo>
                        <a:pt x="322" y="556"/>
                      </a:lnTo>
                      <a:lnTo>
                        <a:pt x="319" y="568"/>
                      </a:lnTo>
                      <a:lnTo>
                        <a:pt x="319" y="575"/>
                      </a:lnTo>
                      <a:lnTo>
                        <a:pt x="319" y="584"/>
                      </a:lnTo>
                      <a:lnTo>
                        <a:pt x="321" y="593"/>
                      </a:lnTo>
                      <a:lnTo>
                        <a:pt x="323" y="598"/>
                      </a:lnTo>
                      <a:lnTo>
                        <a:pt x="328" y="606"/>
                      </a:lnTo>
                      <a:lnTo>
                        <a:pt x="330" y="610"/>
                      </a:lnTo>
                      <a:lnTo>
                        <a:pt x="331" y="614"/>
                      </a:lnTo>
                      <a:lnTo>
                        <a:pt x="332" y="621"/>
                      </a:lnTo>
                      <a:lnTo>
                        <a:pt x="331" y="631"/>
                      </a:lnTo>
                      <a:lnTo>
                        <a:pt x="329" y="649"/>
                      </a:lnTo>
                      <a:lnTo>
                        <a:pt x="328" y="662"/>
                      </a:lnTo>
                      <a:lnTo>
                        <a:pt x="329" y="680"/>
                      </a:lnTo>
                      <a:lnTo>
                        <a:pt x="331" y="713"/>
                      </a:lnTo>
                      <a:lnTo>
                        <a:pt x="332" y="724"/>
                      </a:lnTo>
                      <a:lnTo>
                        <a:pt x="334" y="731"/>
                      </a:lnTo>
                      <a:lnTo>
                        <a:pt x="336" y="738"/>
                      </a:lnTo>
                      <a:lnTo>
                        <a:pt x="340" y="742"/>
                      </a:lnTo>
                      <a:lnTo>
                        <a:pt x="344" y="746"/>
                      </a:lnTo>
                      <a:lnTo>
                        <a:pt x="347" y="747"/>
                      </a:lnTo>
                      <a:lnTo>
                        <a:pt x="352" y="748"/>
                      </a:lnTo>
                      <a:lnTo>
                        <a:pt x="356" y="748"/>
                      </a:lnTo>
                      <a:lnTo>
                        <a:pt x="365" y="746"/>
                      </a:lnTo>
                      <a:lnTo>
                        <a:pt x="371" y="741"/>
                      </a:lnTo>
                      <a:lnTo>
                        <a:pt x="378" y="737"/>
                      </a:lnTo>
                      <a:lnTo>
                        <a:pt x="382" y="738"/>
                      </a:lnTo>
                      <a:lnTo>
                        <a:pt x="392" y="739"/>
                      </a:lnTo>
                      <a:lnTo>
                        <a:pt x="406" y="739"/>
                      </a:lnTo>
                      <a:lnTo>
                        <a:pt x="425" y="737"/>
                      </a:lnTo>
                      <a:lnTo>
                        <a:pt x="430" y="736"/>
                      </a:lnTo>
                      <a:lnTo>
                        <a:pt x="435" y="735"/>
                      </a:lnTo>
                      <a:lnTo>
                        <a:pt x="443" y="730"/>
                      </a:lnTo>
                      <a:lnTo>
                        <a:pt x="448" y="724"/>
                      </a:lnTo>
                      <a:lnTo>
                        <a:pt x="454" y="718"/>
                      </a:lnTo>
                      <a:lnTo>
                        <a:pt x="457" y="712"/>
                      </a:lnTo>
                      <a:lnTo>
                        <a:pt x="459" y="707"/>
                      </a:lnTo>
                      <a:lnTo>
                        <a:pt x="460" y="702"/>
                      </a:lnTo>
                      <a:lnTo>
                        <a:pt x="460" y="697"/>
                      </a:lnTo>
                      <a:lnTo>
                        <a:pt x="459" y="683"/>
                      </a:lnTo>
                      <a:lnTo>
                        <a:pt x="456" y="663"/>
                      </a:lnTo>
                      <a:lnTo>
                        <a:pt x="452" y="653"/>
                      </a:lnTo>
                      <a:lnTo>
                        <a:pt x="449" y="642"/>
                      </a:lnTo>
                      <a:lnTo>
                        <a:pt x="446" y="635"/>
                      </a:lnTo>
                      <a:lnTo>
                        <a:pt x="445" y="629"/>
                      </a:lnTo>
                      <a:lnTo>
                        <a:pt x="447" y="626"/>
                      </a:lnTo>
                      <a:lnTo>
                        <a:pt x="450" y="624"/>
                      </a:lnTo>
                      <a:lnTo>
                        <a:pt x="455" y="621"/>
                      </a:lnTo>
                      <a:lnTo>
                        <a:pt x="460" y="615"/>
                      </a:lnTo>
                      <a:lnTo>
                        <a:pt x="467" y="608"/>
                      </a:lnTo>
                      <a:lnTo>
                        <a:pt x="472" y="596"/>
                      </a:lnTo>
                      <a:lnTo>
                        <a:pt x="476" y="583"/>
                      </a:lnTo>
                      <a:lnTo>
                        <a:pt x="477" y="577"/>
                      </a:lnTo>
                      <a:lnTo>
                        <a:pt x="477" y="573"/>
                      </a:lnTo>
                      <a:lnTo>
                        <a:pt x="476" y="570"/>
                      </a:lnTo>
                      <a:lnTo>
                        <a:pt x="475" y="568"/>
                      </a:lnTo>
                      <a:lnTo>
                        <a:pt x="472" y="563"/>
                      </a:lnTo>
                      <a:lnTo>
                        <a:pt x="469" y="561"/>
                      </a:lnTo>
                      <a:lnTo>
                        <a:pt x="464" y="560"/>
                      </a:lnTo>
                      <a:lnTo>
                        <a:pt x="460" y="560"/>
                      </a:lnTo>
                      <a:lnTo>
                        <a:pt x="458" y="544"/>
                      </a:lnTo>
                      <a:lnTo>
                        <a:pt x="454" y="529"/>
                      </a:lnTo>
                      <a:lnTo>
                        <a:pt x="449" y="513"/>
                      </a:lnTo>
                      <a:lnTo>
                        <a:pt x="443" y="499"/>
                      </a:lnTo>
                      <a:lnTo>
                        <a:pt x="435" y="486"/>
                      </a:lnTo>
                      <a:lnTo>
                        <a:pt x="426" y="472"/>
                      </a:lnTo>
                      <a:lnTo>
                        <a:pt x="413" y="454"/>
                      </a:lnTo>
                      <a:lnTo>
                        <a:pt x="399" y="436"/>
                      </a:lnTo>
                      <a:lnTo>
                        <a:pt x="387" y="423"/>
                      </a:lnTo>
                      <a:lnTo>
                        <a:pt x="372" y="410"/>
                      </a:lnTo>
                      <a:lnTo>
                        <a:pt x="355" y="395"/>
                      </a:lnTo>
                      <a:lnTo>
                        <a:pt x="353" y="393"/>
                      </a:lnTo>
                      <a:lnTo>
                        <a:pt x="350" y="390"/>
                      </a:lnTo>
                      <a:lnTo>
                        <a:pt x="347" y="383"/>
                      </a:lnTo>
                      <a:lnTo>
                        <a:pt x="346" y="373"/>
                      </a:lnTo>
                      <a:lnTo>
                        <a:pt x="347" y="364"/>
                      </a:lnTo>
                      <a:lnTo>
                        <a:pt x="348" y="35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8" name="Freeform 123">
                  <a:extLst>
                    <a:ext uri="{FF2B5EF4-FFF2-40B4-BE49-F238E27FC236}">
                      <a16:creationId xmlns:a16="http://schemas.microsoft.com/office/drawing/2014/main" id="{F744EED3-1103-05F6-7237-9EB9D4DC82E3}"/>
                    </a:ext>
                  </a:extLst>
                </p:cNvPr>
                <p:cNvSpPr>
                  <a:spLocks/>
                </p:cNvSpPr>
                <p:nvPr/>
              </p:nvSpPr>
              <p:spPr bwMode="auto">
                <a:xfrm>
                  <a:off x="4257675" y="3565525"/>
                  <a:ext cx="142875" cy="71438"/>
                </a:xfrm>
                <a:custGeom>
                  <a:avLst/>
                  <a:gdLst>
                    <a:gd name="T0" fmla="*/ 606 w 630"/>
                    <a:gd name="T1" fmla="*/ 236 h 312"/>
                    <a:gd name="T2" fmla="*/ 596 w 630"/>
                    <a:gd name="T3" fmla="*/ 227 h 312"/>
                    <a:gd name="T4" fmla="*/ 583 w 630"/>
                    <a:gd name="T5" fmla="*/ 225 h 312"/>
                    <a:gd name="T6" fmla="*/ 563 w 630"/>
                    <a:gd name="T7" fmla="*/ 221 h 312"/>
                    <a:gd name="T8" fmla="*/ 535 w 630"/>
                    <a:gd name="T9" fmla="*/ 206 h 312"/>
                    <a:gd name="T10" fmla="*/ 502 w 630"/>
                    <a:gd name="T11" fmla="*/ 176 h 312"/>
                    <a:gd name="T12" fmla="*/ 468 w 630"/>
                    <a:gd name="T13" fmla="*/ 153 h 312"/>
                    <a:gd name="T14" fmla="*/ 450 w 630"/>
                    <a:gd name="T15" fmla="*/ 155 h 312"/>
                    <a:gd name="T16" fmla="*/ 417 w 630"/>
                    <a:gd name="T17" fmla="*/ 153 h 312"/>
                    <a:gd name="T18" fmla="*/ 399 w 630"/>
                    <a:gd name="T19" fmla="*/ 159 h 312"/>
                    <a:gd name="T20" fmla="*/ 383 w 630"/>
                    <a:gd name="T21" fmla="*/ 167 h 312"/>
                    <a:gd name="T22" fmla="*/ 361 w 630"/>
                    <a:gd name="T23" fmla="*/ 163 h 312"/>
                    <a:gd name="T24" fmla="*/ 338 w 630"/>
                    <a:gd name="T25" fmla="*/ 153 h 312"/>
                    <a:gd name="T26" fmla="*/ 309 w 630"/>
                    <a:gd name="T27" fmla="*/ 133 h 312"/>
                    <a:gd name="T28" fmla="*/ 279 w 630"/>
                    <a:gd name="T29" fmla="*/ 122 h 312"/>
                    <a:gd name="T30" fmla="*/ 249 w 630"/>
                    <a:gd name="T31" fmla="*/ 112 h 312"/>
                    <a:gd name="T32" fmla="*/ 212 w 630"/>
                    <a:gd name="T33" fmla="*/ 84 h 312"/>
                    <a:gd name="T34" fmla="*/ 173 w 630"/>
                    <a:gd name="T35" fmla="*/ 62 h 312"/>
                    <a:gd name="T36" fmla="*/ 149 w 630"/>
                    <a:gd name="T37" fmla="*/ 37 h 312"/>
                    <a:gd name="T38" fmla="*/ 123 w 630"/>
                    <a:gd name="T39" fmla="*/ 14 h 312"/>
                    <a:gd name="T40" fmla="*/ 105 w 630"/>
                    <a:gd name="T41" fmla="*/ 4 h 312"/>
                    <a:gd name="T42" fmla="*/ 83 w 630"/>
                    <a:gd name="T43" fmla="*/ 3 h 312"/>
                    <a:gd name="T44" fmla="*/ 64 w 630"/>
                    <a:gd name="T45" fmla="*/ 3 h 312"/>
                    <a:gd name="T46" fmla="*/ 37 w 630"/>
                    <a:gd name="T47" fmla="*/ 18 h 312"/>
                    <a:gd name="T48" fmla="*/ 7 w 630"/>
                    <a:gd name="T49" fmla="*/ 29 h 312"/>
                    <a:gd name="T50" fmla="*/ 1 w 630"/>
                    <a:gd name="T51" fmla="*/ 35 h 312"/>
                    <a:gd name="T52" fmla="*/ 1 w 630"/>
                    <a:gd name="T53" fmla="*/ 50 h 312"/>
                    <a:gd name="T54" fmla="*/ 5 w 630"/>
                    <a:gd name="T55" fmla="*/ 72 h 312"/>
                    <a:gd name="T56" fmla="*/ 13 w 630"/>
                    <a:gd name="T57" fmla="*/ 87 h 312"/>
                    <a:gd name="T58" fmla="*/ 39 w 630"/>
                    <a:gd name="T59" fmla="*/ 112 h 312"/>
                    <a:gd name="T60" fmla="*/ 65 w 630"/>
                    <a:gd name="T61" fmla="*/ 143 h 312"/>
                    <a:gd name="T62" fmla="*/ 84 w 630"/>
                    <a:gd name="T63" fmla="*/ 165 h 312"/>
                    <a:gd name="T64" fmla="*/ 106 w 630"/>
                    <a:gd name="T65" fmla="*/ 174 h 312"/>
                    <a:gd name="T66" fmla="*/ 159 w 630"/>
                    <a:gd name="T67" fmla="*/ 190 h 312"/>
                    <a:gd name="T68" fmla="*/ 186 w 630"/>
                    <a:gd name="T69" fmla="*/ 185 h 312"/>
                    <a:gd name="T70" fmla="*/ 233 w 630"/>
                    <a:gd name="T71" fmla="*/ 169 h 312"/>
                    <a:gd name="T72" fmla="*/ 251 w 630"/>
                    <a:gd name="T73" fmla="*/ 167 h 312"/>
                    <a:gd name="T74" fmla="*/ 262 w 630"/>
                    <a:gd name="T75" fmla="*/ 184 h 312"/>
                    <a:gd name="T76" fmla="*/ 286 w 630"/>
                    <a:gd name="T77" fmla="*/ 211 h 312"/>
                    <a:gd name="T78" fmla="*/ 312 w 630"/>
                    <a:gd name="T79" fmla="*/ 228 h 312"/>
                    <a:gd name="T80" fmla="*/ 348 w 630"/>
                    <a:gd name="T81" fmla="*/ 249 h 312"/>
                    <a:gd name="T82" fmla="*/ 398 w 630"/>
                    <a:gd name="T83" fmla="*/ 277 h 312"/>
                    <a:gd name="T84" fmla="*/ 473 w 630"/>
                    <a:gd name="T85" fmla="*/ 295 h 312"/>
                    <a:gd name="T86" fmla="*/ 501 w 630"/>
                    <a:gd name="T87" fmla="*/ 296 h 312"/>
                    <a:gd name="T88" fmla="*/ 518 w 630"/>
                    <a:gd name="T89" fmla="*/ 298 h 312"/>
                    <a:gd name="T90" fmla="*/ 524 w 630"/>
                    <a:gd name="T91" fmla="*/ 305 h 312"/>
                    <a:gd name="T92" fmla="*/ 536 w 630"/>
                    <a:gd name="T93" fmla="*/ 311 h 312"/>
                    <a:gd name="T94" fmla="*/ 570 w 630"/>
                    <a:gd name="T95" fmla="*/ 310 h 312"/>
                    <a:gd name="T96" fmla="*/ 622 w 630"/>
                    <a:gd name="T97" fmla="*/ 287 h 312"/>
                    <a:gd name="T98" fmla="*/ 630 w 630"/>
                    <a:gd name="T99" fmla="*/ 278 h 312"/>
                    <a:gd name="T100" fmla="*/ 626 w 630"/>
                    <a:gd name="T101" fmla="*/ 273 h 312"/>
                    <a:gd name="T102" fmla="*/ 611 w 630"/>
                    <a:gd name="T103" fmla="*/ 261 h 312"/>
                    <a:gd name="T104" fmla="*/ 607 w 630"/>
                    <a:gd name="T105" fmla="*/ 24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0" h="312">
                      <a:moveTo>
                        <a:pt x="607" y="244"/>
                      </a:moveTo>
                      <a:lnTo>
                        <a:pt x="607" y="240"/>
                      </a:lnTo>
                      <a:lnTo>
                        <a:pt x="606" y="236"/>
                      </a:lnTo>
                      <a:lnTo>
                        <a:pt x="605" y="234"/>
                      </a:lnTo>
                      <a:lnTo>
                        <a:pt x="601" y="229"/>
                      </a:lnTo>
                      <a:lnTo>
                        <a:pt x="596" y="227"/>
                      </a:lnTo>
                      <a:lnTo>
                        <a:pt x="592" y="225"/>
                      </a:lnTo>
                      <a:lnTo>
                        <a:pt x="588" y="225"/>
                      </a:lnTo>
                      <a:lnTo>
                        <a:pt x="583" y="225"/>
                      </a:lnTo>
                      <a:lnTo>
                        <a:pt x="581" y="225"/>
                      </a:lnTo>
                      <a:lnTo>
                        <a:pt x="575" y="224"/>
                      </a:lnTo>
                      <a:lnTo>
                        <a:pt x="563" y="221"/>
                      </a:lnTo>
                      <a:lnTo>
                        <a:pt x="548" y="213"/>
                      </a:lnTo>
                      <a:lnTo>
                        <a:pt x="540" y="209"/>
                      </a:lnTo>
                      <a:lnTo>
                        <a:pt x="535" y="206"/>
                      </a:lnTo>
                      <a:lnTo>
                        <a:pt x="524" y="196"/>
                      </a:lnTo>
                      <a:lnTo>
                        <a:pt x="512" y="184"/>
                      </a:lnTo>
                      <a:lnTo>
                        <a:pt x="502" y="176"/>
                      </a:lnTo>
                      <a:lnTo>
                        <a:pt x="489" y="167"/>
                      </a:lnTo>
                      <a:lnTo>
                        <a:pt x="477" y="158"/>
                      </a:lnTo>
                      <a:lnTo>
                        <a:pt x="468" y="153"/>
                      </a:lnTo>
                      <a:lnTo>
                        <a:pt x="463" y="151"/>
                      </a:lnTo>
                      <a:lnTo>
                        <a:pt x="460" y="151"/>
                      </a:lnTo>
                      <a:lnTo>
                        <a:pt x="450" y="155"/>
                      </a:lnTo>
                      <a:lnTo>
                        <a:pt x="442" y="155"/>
                      </a:lnTo>
                      <a:lnTo>
                        <a:pt x="430" y="155"/>
                      </a:lnTo>
                      <a:lnTo>
                        <a:pt x="417" y="153"/>
                      </a:lnTo>
                      <a:lnTo>
                        <a:pt x="409" y="155"/>
                      </a:lnTo>
                      <a:lnTo>
                        <a:pt x="403" y="157"/>
                      </a:lnTo>
                      <a:lnTo>
                        <a:pt x="399" y="159"/>
                      </a:lnTo>
                      <a:lnTo>
                        <a:pt x="392" y="164"/>
                      </a:lnTo>
                      <a:lnTo>
                        <a:pt x="389" y="165"/>
                      </a:lnTo>
                      <a:lnTo>
                        <a:pt x="383" y="167"/>
                      </a:lnTo>
                      <a:lnTo>
                        <a:pt x="375" y="167"/>
                      </a:lnTo>
                      <a:lnTo>
                        <a:pt x="369" y="164"/>
                      </a:lnTo>
                      <a:lnTo>
                        <a:pt x="361" y="163"/>
                      </a:lnTo>
                      <a:lnTo>
                        <a:pt x="353" y="160"/>
                      </a:lnTo>
                      <a:lnTo>
                        <a:pt x="346" y="157"/>
                      </a:lnTo>
                      <a:lnTo>
                        <a:pt x="338" y="153"/>
                      </a:lnTo>
                      <a:lnTo>
                        <a:pt x="324" y="143"/>
                      </a:lnTo>
                      <a:lnTo>
                        <a:pt x="317" y="137"/>
                      </a:lnTo>
                      <a:lnTo>
                        <a:pt x="309" y="133"/>
                      </a:lnTo>
                      <a:lnTo>
                        <a:pt x="300" y="130"/>
                      </a:lnTo>
                      <a:lnTo>
                        <a:pt x="293" y="126"/>
                      </a:lnTo>
                      <a:lnTo>
                        <a:pt x="279" y="122"/>
                      </a:lnTo>
                      <a:lnTo>
                        <a:pt x="264" y="119"/>
                      </a:lnTo>
                      <a:lnTo>
                        <a:pt x="256" y="117"/>
                      </a:lnTo>
                      <a:lnTo>
                        <a:pt x="249" y="112"/>
                      </a:lnTo>
                      <a:lnTo>
                        <a:pt x="230" y="96"/>
                      </a:lnTo>
                      <a:lnTo>
                        <a:pt x="221" y="89"/>
                      </a:lnTo>
                      <a:lnTo>
                        <a:pt x="212" y="84"/>
                      </a:lnTo>
                      <a:lnTo>
                        <a:pt x="193" y="73"/>
                      </a:lnTo>
                      <a:lnTo>
                        <a:pt x="183" y="68"/>
                      </a:lnTo>
                      <a:lnTo>
                        <a:pt x="173" y="62"/>
                      </a:lnTo>
                      <a:lnTo>
                        <a:pt x="166" y="56"/>
                      </a:lnTo>
                      <a:lnTo>
                        <a:pt x="159" y="48"/>
                      </a:lnTo>
                      <a:lnTo>
                        <a:pt x="149" y="37"/>
                      </a:lnTo>
                      <a:lnTo>
                        <a:pt x="143" y="30"/>
                      </a:lnTo>
                      <a:lnTo>
                        <a:pt x="135" y="22"/>
                      </a:lnTo>
                      <a:lnTo>
                        <a:pt x="123" y="14"/>
                      </a:lnTo>
                      <a:lnTo>
                        <a:pt x="117" y="8"/>
                      </a:lnTo>
                      <a:lnTo>
                        <a:pt x="110" y="5"/>
                      </a:lnTo>
                      <a:lnTo>
                        <a:pt x="105" y="4"/>
                      </a:lnTo>
                      <a:lnTo>
                        <a:pt x="100" y="3"/>
                      </a:lnTo>
                      <a:lnTo>
                        <a:pt x="89" y="3"/>
                      </a:lnTo>
                      <a:lnTo>
                        <a:pt x="83" y="3"/>
                      </a:lnTo>
                      <a:lnTo>
                        <a:pt x="77" y="2"/>
                      </a:lnTo>
                      <a:lnTo>
                        <a:pt x="69" y="0"/>
                      </a:lnTo>
                      <a:lnTo>
                        <a:pt x="64" y="3"/>
                      </a:lnTo>
                      <a:lnTo>
                        <a:pt x="57" y="5"/>
                      </a:lnTo>
                      <a:lnTo>
                        <a:pt x="52" y="9"/>
                      </a:lnTo>
                      <a:lnTo>
                        <a:pt x="37" y="18"/>
                      </a:lnTo>
                      <a:lnTo>
                        <a:pt x="28" y="21"/>
                      </a:lnTo>
                      <a:lnTo>
                        <a:pt x="17" y="24"/>
                      </a:lnTo>
                      <a:lnTo>
                        <a:pt x="7" y="29"/>
                      </a:lnTo>
                      <a:lnTo>
                        <a:pt x="5" y="31"/>
                      </a:lnTo>
                      <a:lnTo>
                        <a:pt x="2" y="33"/>
                      </a:lnTo>
                      <a:lnTo>
                        <a:pt x="1" y="35"/>
                      </a:lnTo>
                      <a:lnTo>
                        <a:pt x="0" y="38"/>
                      </a:lnTo>
                      <a:lnTo>
                        <a:pt x="0" y="44"/>
                      </a:lnTo>
                      <a:lnTo>
                        <a:pt x="1" y="50"/>
                      </a:lnTo>
                      <a:lnTo>
                        <a:pt x="3" y="58"/>
                      </a:lnTo>
                      <a:lnTo>
                        <a:pt x="5" y="65"/>
                      </a:lnTo>
                      <a:lnTo>
                        <a:pt x="5" y="72"/>
                      </a:lnTo>
                      <a:lnTo>
                        <a:pt x="6" y="75"/>
                      </a:lnTo>
                      <a:lnTo>
                        <a:pt x="7" y="80"/>
                      </a:lnTo>
                      <a:lnTo>
                        <a:pt x="13" y="87"/>
                      </a:lnTo>
                      <a:lnTo>
                        <a:pt x="20" y="95"/>
                      </a:lnTo>
                      <a:lnTo>
                        <a:pt x="29" y="102"/>
                      </a:lnTo>
                      <a:lnTo>
                        <a:pt x="39" y="112"/>
                      </a:lnTo>
                      <a:lnTo>
                        <a:pt x="49" y="121"/>
                      </a:lnTo>
                      <a:lnTo>
                        <a:pt x="57" y="132"/>
                      </a:lnTo>
                      <a:lnTo>
                        <a:pt x="65" y="143"/>
                      </a:lnTo>
                      <a:lnTo>
                        <a:pt x="70" y="153"/>
                      </a:lnTo>
                      <a:lnTo>
                        <a:pt x="77" y="160"/>
                      </a:lnTo>
                      <a:lnTo>
                        <a:pt x="84" y="165"/>
                      </a:lnTo>
                      <a:lnTo>
                        <a:pt x="91" y="170"/>
                      </a:lnTo>
                      <a:lnTo>
                        <a:pt x="98" y="172"/>
                      </a:lnTo>
                      <a:lnTo>
                        <a:pt x="106" y="174"/>
                      </a:lnTo>
                      <a:lnTo>
                        <a:pt x="123" y="178"/>
                      </a:lnTo>
                      <a:lnTo>
                        <a:pt x="144" y="186"/>
                      </a:lnTo>
                      <a:lnTo>
                        <a:pt x="159" y="190"/>
                      </a:lnTo>
                      <a:lnTo>
                        <a:pt x="166" y="190"/>
                      </a:lnTo>
                      <a:lnTo>
                        <a:pt x="175" y="188"/>
                      </a:lnTo>
                      <a:lnTo>
                        <a:pt x="186" y="185"/>
                      </a:lnTo>
                      <a:lnTo>
                        <a:pt x="198" y="181"/>
                      </a:lnTo>
                      <a:lnTo>
                        <a:pt x="222" y="172"/>
                      </a:lnTo>
                      <a:lnTo>
                        <a:pt x="233" y="169"/>
                      </a:lnTo>
                      <a:lnTo>
                        <a:pt x="242" y="167"/>
                      </a:lnTo>
                      <a:lnTo>
                        <a:pt x="247" y="165"/>
                      </a:lnTo>
                      <a:lnTo>
                        <a:pt x="251" y="167"/>
                      </a:lnTo>
                      <a:lnTo>
                        <a:pt x="254" y="169"/>
                      </a:lnTo>
                      <a:lnTo>
                        <a:pt x="256" y="172"/>
                      </a:lnTo>
                      <a:lnTo>
                        <a:pt x="262" y="184"/>
                      </a:lnTo>
                      <a:lnTo>
                        <a:pt x="268" y="193"/>
                      </a:lnTo>
                      <a:lnTo>
                        <a:pt x="276" y="201"/>
                      </a:lnTo>
                      <a:lnTo>
                        <a:pt x="286" y="211"/>
                      </a:lnTo>
                      <a:lnTo>
                        <a:pt x="296" y="218"/>
                      </a:lnTo>
                      <a:lnTo>
                        <a:pt x="304" y="224"/>
                      </a:lnTo>
                      <a:lnTo>
                        <a:pt x="312" y="228"/>
                      </a:lnTo>
                      <a:lnTo>
                        <a:pt x="328" y="237"/>
                      </a:lnTo>
                      <a:lnTo>
                        <a:pt x="337" y="242"/>
                      </a:lnTo>
                      <a:lnTo>
                        <a:pt x="348" y="249"/>
                      </a:lnTo>
                      <a:lnTo>
                        <a:pt x="375" y="269"/>
                      </a:lnTo>
                      <a:lnTo>
                        <a:pt x="383" y="273"/>
                      </a:lnTo>
                      <a:lnTo>
                        <a:pt x="398" y="277"/>
                      </a:lnTo>
                      <a:lnTo>
                        <a:pt x="433" y="286"/>
                      </a:lnTo>
                      <a:lnTo>
                        <a:pt x="453" y="290"/>
                      </a:lnTo>
                      <a:lnTo>
                        <a:pt x="473" y="295"/>
                      </a:lnTo>
                      <a:lnTo>
                        <a:pt x="489" y="296"/>
                      </a:lnTo>
                      <a:lnTo>
                        <a:pt x="496" y="297"/>
                      </a:lnTo>
                      <a:lnTo>
                        <a:pt x="501" y="296"/>
                      </a:lnTo>
                      <a:lnTo>
                        <a:pt x="509" y="296"/>
                      </a:lnTo>
                      <a:lnTo>
                        <a:pt x="514" y="297"/>
                      </a:lnTo>
                      <a:lnTo>
                        <a:pt x="518" y="298"/>
                      </a:lnTo>
                      <a:lnTo>
                        <a:pt x="522" y="300"/>
                      </a:lnTo>
                      <a:lnTo>
                        <a:pt x="523" y="303"/>
                      </a:lnTo>
                      <a:lnTo>
                        <a:pt x="524" y="305"/>
                      </a:lnTo>
                      <a:lnTo>
                        <a:pt x="524" y="308"/>
                      </a:lnTo>
                      <a:lnTo>
                        <a:pt x="529" y="310"/>
                      </a:lnTo>
                      <a:lnTo>
                        <a:pt x="536" y="311"/>
                      </a:lnTo>
                      <a:lnTo>
                        <a:pt x="544" y="312"/>
                      </a:lnTo>
                      <a:lnTo>
                        <a:pt x="556" y="312"/>
                      </a:lnTo>
                      <a:lnTo>
                        <a:pt x="570" y="310"/>
                      </a:lnTo>
                      <a:lnTo>
                        <a:pt x="588" y="304"/>
                      </a:lnTo>
                      <a:lnTo>
                        <a:pt x="607" y="296"/>
                      </a:lnTo>
                      <a:lnTo>
                        <a:pt x="622" y="287"/>
                      </a:lnTo>
                      <a:lnTo>
                        <a:pt x="627" y="284"/>
                      </a:lnTo>
                      <a:lnTo>
                        <a:pt x="629" y="280"/>
                      </a:lnTo>
                      <a:lnTo>
                        <a:pt x="630" y="278"/>
                      </a:lnTo>
                      <a:lnTo>
                        <a:pt x="630" y="276"/>
                      </a:lnTo>
                      <a:lnTo>
                        <a:pt x="628" y="274"/>
                      </a:lnTo>
                      <a:lnTo>
                        <a:pt x="626" y="273"/>
                      </a:lnTo>
                      <a:lnTo>
                        <a:pt x="619" y="269"/>
                      </a:lnTo>
                      <a:lnTo>
                        <a:pt x="613" y="264"/>
                      </a:lnTo>
                      <a:lnTo>
                        <a:pt x="611" y="261"/>
                      </a:lnTo>
                      <a:lnTo>
                        <a:pt x="608" y="258"/>
                      </a:lnTo>
                      <a:lnTo>
                        <a:pt x="606" y="253"/>
                      </a:lnTo>
                      <a:lnTo>
                        <a:pt x="607" y="249"/>
                      </a:lnTo>
                      <a:lnTo>
                        <a:pt x="607" y="244"/>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59" name="Freeform 124">
                  <a:extLst>
                    <a:ext uri="{FF2B5EF4-FFF2-40B4-BE49-F238E27FC236}">
                      <a16:creationId xmlns:a16="http://schemas.microsoft.com/office/drawing/2014/main" id="{0F445913-F818-9ABC-2C64-64A4348258BD}"/>
                    </a:ext>
                  </a:extLst>
                </p:cNvPr>
                <p:cNvSpPr>
                  <a:spLocks/>
                </p:cNvSpPr>
                <p:nvPr/>
              </p:nvSpPr>
              <p:spPr bwMode="auto">
                <a:xfrm>
                  <a:off x="3838575" y="3228975"/>
                  <a:ext cx="68263" cy="34925"/>
                </a:xfrm>
                <a:custGeom>
                  <a:avLst/>
                  <a:gdLst>
                    <a:gd name="T0" fmla="*/ 267 w 301"/>
                    <a:gd name="T1" fmla="*/ 61 h 154"/>
                    <a:gd name="T2" fmla="*/ 253 w 301"/>
                    <a:gd name="T3" fmla="*/ 52 h 154"/>
                    <a:gd name="T4" fmla="*/ 240 w 301"/>
                    <a:gd name="T5" fmla="*/ 49 h 154"/>
                    <a:gd name="T6" fmla="*/ 219 w 301"/>
                    <a:gd name="T7" fmla="*/ 49 h 154"/>
                    <a:gd name="T8" fmla="*/ 209 w 301"/>
                    <a:gd name="T9" fmla="*/ 45 h 154"/>
                    <a:gd name="T10" fmla="*/ 187 w 301"/>
                    <a:gd name="T11" fmla="*/ 29 h 154"/>
                    <a:gd name="T12" fmla="*/ 180 w 301"/>
                    <a:gd name="T13" fmla="*/ 23 h 154"/>
                    <a:gd name="T14" fmla="*/ 156 w 301"/>
                    <a:gd name="T15" fmla="*/ 13 h 154"/>
                    <a:gd name="T16" fmla="*/ 130 w 301"/>
                    <a:gd name="T17" fmla="*/ 5 h 154"/>
                    <a:gd name="T18" fmla="*/ 98 w 301"/>
                    <a:gd name="T19" fmla="*/ 0 h 154"/>
                    <a:gd name="T20" fmla="*/ 85 w 301"/>
                    <a:gd name="T21" fmla="*/ 1 h 154"/>
                    <a:gd name="T22" fmla="*/ 83 w 301"/>
                    <a:gd name="T23" fmla="*/ 10 h 154"/>
                    <a:gd name="T24" fmla="*/ 78 w 301"/>
                    <a:gd name="T25" fmla="*/ 14 h 154"/>
                    <a:gd name="T26" fmla="*/ 69 w 301"/>
                    <a:gd name="T27" fmla="*/ 19 h 154"/>
                    <a:gd name="T28" fmla="*/ 66 w 301"/>
                    <a:gd name="T29" fmla="*/ 28 h 154"/>
                    <a:gd name="T30" fmla="*/ 63 w 301"/>
                    <a:gd name="T31" fmla="*/ 39 h 154"/>
                    <a:gd name="T32" fmla="*/ 54 w 301"/>
                    <a:gd name="T33" fmla="*/ 49 h 154"/>
                    <a:gd name="T34" fmla="*/ 43 w 301"/>
                    <a:gd name="T35" fmla="*/ 55 h 154"/>
                    <a:gd name="T36" fmla="*/ 20 w 301"/>
                    <a:gd name="T37" fmla="*/ 64 h 154"/>
                    <a:gd name="T38" fmla="*/ 7 w 301"/>
                    <a:gd name="T39" fmla="*/ 73 h 154"/>
                    <a:gd name="T40" fmla="*/ 0 w 301"/>
                    <a:gd name="T41" fmla="*/ 81 h 154"/>
                    <a:gd name="T42" fmla="*/ 4 w 301"/>
                    <a:gd name="T43" fmla="*/ 88 h 154"/>
                    <a:gd name="T44" fmla="*/ 13 w 301"/>
                    <a:gd name="T45" fmla="*/ 94 h 154"/>
                    <a:gd name="T46" fmla="*/ 19 w 301"/>
                    <a:gd name="T47" fmla="*/ 108 h 154"/>
                    <a:gd name="T48" fmla="*/ 23 w 301"/>
                    <a:gd name="T49" fmla="*/ 124 h 154"/>
                    <a:gd name="T50" fmla="*/ 31 w 301"/>
                    <a:gd name="T51" fmla="*/ 131 h 154"/>
                    <a:gd name="T52" fmla="*/ 42 w 301"/>
                    <a:gd name="T53" fmla="*/ 143 h 154"/>
                    <a:gd name="T54" fmla="*/ 50 w 301"/>
                    <a:gd name="T55" fmla="*/ 150 h 154"/>
                    <a:gd name="T56" fmla="*/ 57 w 301"/>
                    <a:gd name="T57" fmla="*/ 153 h 154"/>
                    <a:gd name="T58" fmla="*/ 71 w 301"/>
                    <a:gd name="T59" fmla="*/ 152 h 154"/>
                    <a:gd name="T60" fmla="*/ 94 w 301"/>
                    <a:gd name="T61" fmla="*/ 144 h 154"/>
                    <a:gd name="T62" fmla="*/ 109 w 301"/>
                    <a:gd name="T63" fmla="*/ 142 h 154"/>
                    <a:gd name="T64" fmla="*/ 125 w 301"/>
                    <a:gd name="T65" fmla="*/ 136 h 154"/>
                    <a:gd name="T66" fmla="*/ 144 w 301"/>
                    <a:gd name="T67" fmla="*/ 124 h 154"/>
                    <a:gd name="T68" fmla="*/ 219 w 301"/>
                    <a:gd name="T69" fmla="*/ 131 h 154"/>
                    <a:gd name="T70" fmla="*/ 292 w 301"/>
                    <a:gd name="T71" fmla="*/ 8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154">
                      <a:moveTo>
                        <a:pt x="280" y="73"/>
                      </a:moveTo>
                      <a:lnTo>
                        <a:pt x="267" y="61"/>
                      </a:lnTo>
                      <a:lnTo>
                        <a:pt x="259" y="56"/>
                      </a:lnTo>
                      <a:lnTo>
                        <a:pt x="253" y="52"/>
                      </a:lnTo>
                      <a:lnTo>
                        <a:pt x="246" y="50"/>
                      </a:lnTo>
                      <a:lnTo>
                        <a:pt x="240" y="49"/>
                      </a:lnTo>
                      <a:lnTo>
                        <a:pt x="229" y="49"/>
                      </a:lnTo>
                      <a:lnTo>
                        <a:pt x="219" y="49"/>
                      </a:lnTo>
                      <a:lnTo>
                        <a:pt x="215" y="48"/>
                      </a:lnTo>
                      <a:lnTo>
                        <a:pt x="209" y="45"/>
                      </a:lnTo>
                      <a:lnTo>
                        <a:pt x="197" y="37"/>
                      </a:lnTo>
                      <a:lnTo>
                        <a:pt x="187" y="29"/>
                      </a:lnTo>
                      <a:lnTo>
                        <a:pt x="184" y="26"/>
                      </a:lnTo>
                      <a:lnTo>
                        <a:pt x="180" y="23"/>
                      </a:lnTo>
                      <a:lnTo>
                        <a:pt x="166" y="16"/>
                      </a:lnTo>
                      <a:lnTo>
                        <a:pt x="156" y="13"/>
                      </a:lnTo>
                      <a:lnTo>
                        <a:pt x="144" y="9"/>
                      </a:lnTo>
                      <a:lnTo>
                        <a:pt x="130" y="5"/>
                      </a:lnTo>
                      <a:lnTo>
                        <a:pt x="113" y="2"/>
                      </a:lnTo>
                      <a:lnTo>
                        <a:pt x="98" y="0"/>
                      </a:lnTo>
                      <a:lnTo>
                        <a:pt x="90" y="0"/>
                      </a:lnTo>
                      <a:lnTo>
                        <a:pt x="85" y="1"/>
                      </a:lnTo>
                      <a:lnTo>
                        <a:pt x="83" y="3"/>
                      </a:lnTo>
                      <a:lnTo>
                        <a:pt x="83" y="10"/>
                      </a:lnTo>
                      <a:lnTo>
                        <a:pt x="82" y="12"/>
                      </a:lnTo>
                      <a:lnTo>
                        <a:pt x="78" y="14"/>
                      </a:lnTo>
                      <a:lnTo>
                        <a:pt x="72" y="16"/>
                      </a:lnTo>
                      <a:lnTo>
                        <a:pt x="69" y="19"/>
                      </a:lnTo>
                      <a:lnTo>
                        <a:pt x="67" y="24"/>
                      </a:lnTo>
                      <a:lnTo>
                        <a:pt x="66" y="28"/>
                      </a:lnTo>
                      <a:lnTo>
                        <a:pt x="65" y="34"/>
                      </a:lnTo>
                      <a:lnTo>
                        <a:pt x="63" y="39"/>
                      </a:lnTo>
                      <a:lnTo>
                        <a:pt x="59" y="44"/>
                      </a:lnTo>
                      <a:lnTo>
                        <a:pt x="54" y="49"/>
                      </a:lnTo>
                      <a:lnTo>
                        <a:pt x="49" y="53"/>
                      </a:lnTo>
                      <a:lnTo>
                        <a:pt x="43" y="55"/>
                      </a:lnTo>
                      <a:lnTo>
                        <a:pt x="32" y="60"/>
                      </a:lnTo>
                      <a:lnTo>
                        <a:pt x="20" y="64"/>
                      </a:lnTo>
                      <a:lnTo>
                        <a:pt x="14" y="67"/>
                      </a:lnTo>
                      <a:lnTo>
                        <a:pt x="7" y="73"/>
                      </a:lnTo>
                      <a:lnTo>
                        <a:pt x="2" y="78"/>
                      </a:lnTo>
                      <a:lnTo>
                        <a:pt x="0" y="81"/>
                      </a:lnTo>
                      <a:lnTo>
                        <a:pt x="1" y="85"/>
                      </a:lnTo>
                      <a:lnTo>
                        <a:pt x="4" y="88"/>
                      </a:lnTo>
                      <a:lnTo>
                        <a:pt x="8" y="91"/>
                      </a:lnTo>
                      <a:lnTo>
                        <a:pt x="13" y="94"/>
                      </a:lnTo>
                      <a:lnTo>
                        <a:pt x="16" y="101"/>
                      </a:lnTo>
                      <a:lnTo>
                        <a:pt x="19" y="108"/>
                      </a:lnTo>
                      <a:lnTo>
                        <a:pt x="21" y="120"/>
                      </a:lnTo>
                      <a:lnTo>
                        <a:pt x="23" y="124"/>
                      </a:lnTo>
                      <a:lnTo>
                        <a:pt x="25" y="126"/>
                      </a:lnTo>
                      <a:lnTo>
                        <a:pt x="31" y="131"/>
                      </a:lnTo>
                      <a:lnTo>
                        <a:pt x="36" y="136"/>
                      </a:lnTo>
                      <a:lnTo>
                        <a:pt x="42" y="143"/>
                      </a:lnTo>
                      <a:lnTo>
                        <a:pt x="46" y="147"/>
                      </a:lnTo>
                      <a:lnTo>
                        <a:pt x="50" y="150"/>
                      </a:lnTo>
                      <a:lnTo>
                        <a:pt x="53" y="152"/>
                      </a:lnTo>
                      <a:lnTo>
                        <a:pt x="57" y="153"/>
                      </a:lnTo>
                      <a:lnTo>
                        <a:pt x="65" y="154"/>
                      </a:lnTo>
                      <a:lnTo>
                        <a:pt x="71" y="152"/>
                      </a:lnTo>
                      <a:lnTo>
                        <a:pt x="87" y="146"/>
                      </a:lnTo>
                      <a:lnTo>
                        <a:pt x="94" y="144"/>
                      </a:lnTo>
                      <a:lnTo>
                        <a:pt x="102" y="143"/>
                      </a:lnTo>
                      <a:lnTo>
                        <a:pt x="109" y="142"/>
                      </a:lnTo>
                      <a:lnTo>
                        <a:pt x="117" y="140"/>
                      </a:lnTo>
                      <a:lnTo>
                        <a:pt x="125" y="136"/>
                      </a:lnTo>
                      <a:lnTo>
                        <a:pt x="132" y="131"/>
                      </a:lnTo>
                      <a:lnTo>
                        <a:pt x="144" y="124"/>
                      </a:lnTo>
                      <a:lnTo>
                        <a:pt x="148" y="119"/>
                      </a:lnTo>
                      <a:lnTo>
                        <a:pt x="219" y="131"/>
                      </a:lnTo>
                      <a:lnTo>
                        <a:pt x="301" y="96"/>
                      </a:lnTo>
                      <a:lnTo>
                        <a:pt x="292" y="85"/>
                      </a:lnTo>
                      <a:lnTo>
                        <a:pt x="280" y="7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2" name="Freeform 125">
                  <a:extLst>
                    <a:ext uri="{FF2B5EF4-FFF2-40B4-BE49-F238E27FC236}">
                      <a16:creationId xmlns:a16="http://schemas.microsoft.com/office/drawing/2014/main" id="{28046154-ED77-383D-6542-B2BF6456FD55}"/>
                    </a:ext>
                  </a:extLst>
                </p:cNvPr>
                <p:cNvSpPr>
                  <a:spLocks/>
                </p:cNvSpPr>
                <p:nvPr/>
              </p:nvSpPr>
              <p:spPr bwMode="auto">
                <a:xfrm>
                  <a:off x="3427413" y="2762250"/>
                  <a:ext cx="100013" cy="76200"/>
                </a:xfrm>
                <a:custGeom>
                  <a:avLst/>
                  <a:gdLst>
                    <a:gd name="T0" fmla="*/ 399 w 437"/>
                    <a:gd name="T1" fmla="*/ 225 h 340"/>
                    <a:gd name="T2" fmla="*/ 371 w 437"/>
                    <a:gd name="T3" fmla="*/ 228 h 340"/>
                    <a:gd name="T4" fmla="*/ 344 w 437"/>
                    <a:gd name="T5" fmla="*/ 236 h 340"/>
                    <a:gd name="T6" fmla="*/ 330 w 437"/>
                    <a:gd name="T7" fmla="*/ 231 h 340"/>
                    <a:gd name="T8" fmla="*/ 301 w 437"/>
                    <a:gd name="T9" fmla="*/ 208 h 340"/>
                    <a:gd name="T10" fmla="*/ 271 w 437"/>
                    <a:gd name="T11" fmla="*/ 177 h 340"/>
                    <a:gd name="T12" fmla="*/ 264 w 437"/>
                    <a:gd name="T13" fmla="*/ 158 h 340"/>
                    <a:gd name="T14" fmla="*/ 260 w 437"/>
                    <a:gd name="T15" fmla="*/ 114 h 340"/>
                    <a:gd name="T16" fmla="*/ 249 w 437"/>
                    <a:gd name="T17" fmla="*/ 100 h 340"/>
                    <a:gd name="T18" fmla="*/ 224 w 437"/>
                    <a:gd name="T19" fmla="*/ 95 h 340"/>
                    <a:gd name="T20" fmla="*/ 192 w 437"/>
                    <a:gd name="T21" fmla="*/ 92 h 340"/>
                    <a:gd name="T22" fmla="*/ 172 w 437"/>
                    <a:gd name="T23" fmla="*/ 83 h 340"/>
                    <a:gd name="T24" fmla="*/ 141 w 437"/>
                    <a:gd name="T25" fmla="*/ 62 h 340"/>
                    <a:gd name="T26" fmla="*/ 102 w 437"/>
                    <a:gd name="T27" fmla="*/ 40 h 340"/>
                    <a:gd name="T28" fmla="*/ 48 w 437"/>
                    <a:gd name="T29" fmla="*/ 0 h 340"/>
                    <a:gd name="T30" fmla="*/ 53 w 437"/>
                    <a:gd name="T31" fmla="*/ 35 h 340"/>
                    <a:gd name="T32" fmla="*/ 50 w 437"/>
                    <a:gd name="T33" fmla="*/ 57 h 340"/>
                    <a:gd name="T34" fmla="*/ 35 w 437"/>
                    <a:gd name="T35" fmla="*/ 65 h 340"/>
                    <a:gd name="T36" fmla="*/ 11 w 437"/>
                    <a:gd name="T37" fmla="*/ 77 h 340"/>
                    <a:gd name="T38" fmla="*/ 2 w 437"/>
                    <a:gd name="T39" fmla="*/ 88 h 340"/>
                    <a:gd name="T40" fmla="*/ 1 w 437"/>
                    <a:gd name="T41" fmla="*/ 106 h 340"/>
                    <a:gd name="T42" fmla="*/ 9 w 437"/>
                    <a:gd name="T43" fmla="*/ 145 h 340"/>
                    <a:gd name="T44" fmla="*/ 23 w 437"/>
                    <a:gd name="T45" fmla="*/ 173 h 340"/>
                    <a:gd name="T46" fmla="*/ 44 w 437"/>
                    <a:gd name="T47" fmla="*/ 196 h 340"/>
                    <a:gd name="T48" fmla="*/ 65 w 437"/>
                    <a:gd name="T49" fmla="*/ 211 h 340"/>
                    <a:gd name="T50" fmla="*/ 71 w 437"/>
                    <a:gd name="T51" fmla="*/ 221 h 340"/>
                    <a:gd name="T52" fmla="*/ 60 w 437"/>
                    <a:gd name="T53" fmla="*/ 236 h 340"/>
                    <a:gd name="T54" fmla="*/ 26 w 437"/>
                    <a:gd name="T55" fmla="*/ 257 h 340"/>
                    <a:gd name="T56" fmla="*/ 23 w 437"/>
                    <a:gd name="T57" fmla="*/ 264 h 340"/>
                    <a:gd name="T58" fmla="*/ 59 w 437"/>
                    <a:gd name="T59" fmla="*/ 278 h 340"/>
                    <a:gd name="T60" fmla="*/ 118 w 437"/>
                    <a:gd name="T61" fmla="*/ 294 h 340"/>
                    <a:gd name="T62" fmla="*/ 142 w 437"/>
                    <a:gd name="T63" fmla="*/ 314 h 340"/>
                    <a:gd name="T64" fmla="*/ 165 w 437"/>
                    <a:gd name="T65" fmla="*/ 328 h 340"/>
                    <a:gd name="T66" fmla="*/ 204 w 437"/>
                    <a:gd name="T67" fmla="*/ 334 h 340"/>
                    <a:gd name="T68" fmla="*/ 241 w 437"/>
                    <a:gd name="T69" fmla="*/ 339 h 340"/>
                    <a:gd name="T70" fmla="*/ 248 w 437"/>
                    <a:gd name="T71" fmla="*/ 333 h 340"/>
                    <a:gd name="T72" fmla="*/ 248 w 437"/>
                    <a:gd name="T73" fmla="*/ 323 h 340"/>
                    <a:gd name="T74" fmla="*/ 231 w 437"/>
                    <a:gd name="T75" fmla="*/ 303 h 340"/>
                    <a:gd name="T76" fmla="*/ 236 w 437"/>
                    <a:gd name="T77" fmla="*/ 301 h 340"/>
                    <a:gd name="T78" fmla="*/ 299 w 437"/>
                    <a:gd name="T79" fmla="*/ 312 h 340"/>
                    <a:gd name="T80" fmla="*/ 360 w 437"/>
                    <a:gd name="T81" fmla="*/ 330 h 340"/>
                    <a:gd name="T82" fmla="*/ 378 w 437"/>
                    <a:gd name="T83" fmla="*/ 330 h 340"/>
                    <a:gd name="T84" fmla="*/ 382 w 437"/>
                    <a:gd name="T85" fmla="*/ 323 h 340"/>
                    <a:gd name="T86" fmla="*/ 381 w 437"/>
                    <a:gd name="T87" fmla="*/ 314 h 340"/>
                    <a:gd name="T88" fmla="*/ 403 w 437"/>
                    <a:gd name="T89" fmla="*/ 299 h 340"/>
                    <a:gd name="T90" fmla="*/ 419 w 437"/>
                    <a:gd name="T91" fmla="*/ 283 h 340"/>
                    <a:gd name="T92" fmla="*/ 430 w 437"/>
                    <a:gd name="T93" fmla="*/ 257 h 340"/>
                    <a:gd name="T94" fmla="*/ 433 w 437"/>
                    <a:gd name="T95" fmla="*/ 23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7" h="340">
                      <a:moveTo>
                        <a:pt x="423" y="229"/>
                      </a:moveTo>
                      <a:lnTo>
                        <a:pt x="409" y="226"/>
                      </a:lnTo>
                      <a:lnTo>
                        <a:pt x="399" y="225"/>
                      </a:lnTo>
                      <a:lnTo>
                        <a:pt x="390" y="224"/>
                      </a:lnTo>
                      <a:lnTo>
                        <a:pt x="380" y="225"/>
                      </a:lnTo>
                      <a:lnTo>
                        <a:pt x="371" y="228"/>
                      </a:lnTo>
                      <a:lnTo>
                        <a:pt x="356" y="235"/>
                      </a:lnTo>
                      <a:lnTo>
                        <a:pt x="348" y="236"/>
                      </a:lnTo>
                      <a:lnTo>
                        <a:pt x="344" y="236"/>
                      </a:lnTo>
                      <a:lnTo>
                        <a:pt x="340" y="236"/>
                      </a:lnTo>
                      <a:lnTo>
                        <a:pt x="335" y="234"/>
                      </a:lnTo>
                      <a:lnTo>
                        <a:pt x="330" y="231"/>
                      </a:lnTo>
                      <a:lnTo>
                        <a:pt x="325" y="228"/>
                      </a:lnTo>
                      <a:lnTo>
                        <a:pt x="319" y="224"/>
                      </a:lnTo>
                      <a:lnTo>
                        <a:pt x="301" y="208"/>
                      </a:lnTo>
                      <a:lnTo>
                        <a:pt x="290" y="198"/>
                      </a:lnTo>
                      <a:lnTo>
                        <a:pt x="281" y="188"/>
                      </a:lnTo>
                      <a:lnTo>
                        <a:pt x="271" y="177"/>
                      </a:lnTo>
                      <a:lnTo>
                        <a:pt x="269" y="173"/>
                      </a:lnTo>
                      <a:lnTo>
                        <a:pt x="267" y="168"/>
                      </a:lnTo>
                      <a:lnTo>
                        <a:pt x="264" y="158"/>
                      </a:lnTo>
                      <a:lnTo>
                        <a:pt x="262" y="146"/>
                      </a:lnTo>
                      <a:lnTo>
                        <a:pt x="261" y="134"/>
                      </a:lnTo>
                      <a:lnTo>
                        <a:pt x="260" y="114"/>
                      </a:lnTo>
                      <a:lnTo>
                        <a:pt x="261" y="106"/>
                      </a:lnTo>
                      <a:lnTo>
                        <a:pt x="257" y="104"/>
                      </a:lnTo>
                      <a:lnTo>
                        <a:pt x="249" y="100"/>
                      </a:lnTo>
                      <a:lnTo>
                        <a:pt x="242" y="98"/>
                      </a:lnTo>
                      <a:lnTo>
                        <a:pt x="233" y="96"/>
                      </a:lnTo>
                      <a:lnTo>
                        <a:pt x="224" y="95"/>
                      </a:lnTo>
                      <a:lnTo>
                        <a:pt x="213" y="95"/>
                      </a:lnTo>
                      <a:lnTo>
                        <a:pt x="202" y="94"/>
                      </a:lnTo>
                      <a:lnTo>
                        <a:pt x="192" y="92"/>
                      </a:lnTo>
                      <a:lnTo>
                        <a:pt x="185" y="90"/>
                      </a:lnTo>
                      <a:lnTo>
                        <a:pt x="178" y="87"/>
                      </a:lnTo>
                      <a:lnTo>
                        <a:pt x="172" y="83"/>
                      </a:lnTo>
                      <a:lnTo>
                        <a:pt x="165" y="79"/>
                      </a:lnTo>
                      <a:lnTo>
                        <a:pt x="154" y="71"/>
                      </a:lnTo>
                      <a:lnTo>
                        <a:pt x="141" y="62"/>
                      </a:lnTo>
                      <a:lnTo>
                        <a:pt x="126" y="55"/>
                      </a:lnTo>
                      <a:lnTo>
                        <a:pt x="111" y="46"/>
                      </a:lnTo>
                      <a:lnTo>
                        <a:pt x="102" y="40"/>
                      </a:lnTo>
                      <a:lnTo>
                        <a:pt x="96" y="35"/>
                      </a:lnTo>
                      <a:lnTo>
                        <a:pt x="64" y="11"/>
                      </a:lnTo>
                      <a:lnTo>
                        <a:pt x="48" y="0"/>
                      </a:lnTo>
                      <a:lnTo>
                        <a:pt x="50" y="8"/>
                      </a:lnTo>
                      <a:lnTo>
                        <a:pt x="52" y="25"/>
                      </a:lnTo>
                      <a:lnTo>
                        <a:pt x="53" y="35"/>
                      </a:lnTo>
                      <a:lnTo>
                        <a:pt x="53" y="45"/>
                      </a:lnTo>
                      <a:lnTo>
                        <a:pt x="51" y="52"/>
                      </a:lnTo>
                      <a:lnTo>
                        <a:pt x="50" y="57"/>
                      </a:lnTo>
                      <a:lnTo>
                        <a:pt x="48" y="59"/>
                      </a:lnTo>
                      <a:lnTo>
                        <a:pt x="43" y="62"/>
                      </a:lnTo>
                      <a:lnTo>
                        <a:pt x="35" y="65"/>
                      </a:lnTo>
                      <a:lnTo>
                        <a:pt x="27" y="69"/>
                      </a:lnTo>
                      <a:lnTo>
                        <a:pt x="19" y="72"/>
                      </a:lnTo>
                      <a:lnTo>
                        <a:pt x="11" y="77"/>
                      </a:lnTo>
                      <a:lnTo>
                        <a:pt x="8" y="79"/>
                      </a:lnTo>
                      <a:lnTo>
                        <a:pt x="5" y="84"/>
                      </a:lnTo>
                      <a:lnTo>
                        <a:pt x="2" y="88"/>
                      </a:lnTo>
                      <a:lnTo>
                        <a:pt x="1" y="94"/>
                      </a:lnTo>
                      <a:lnTo>
                        <a:pt x="0" y="99"/>
                      </a:lnTo>
                      <a:lnTo>
                        <a:pt x="1" y="106"/>
                      </a:lnTo>
                      <a:lnTo>
                        <a:pt x="2" y="120"/>
                      </a:lnTo>
                      <a:lnTo>
                        <a:pt x="6" y="133"/>
                      </a:lnTo>
                      <a:lnTo>
                        <a:pt x="9" y="145"/>
                      </a:lnTo>
                      <a:lnTo>
                        <a:pt x="12" y="154"/>
                      </a:lnTo>
                      <a:lnTo>
                        <a:pt x="18" y="164"/>
                      </a:lnTo>
                      <a:lnTo>
                        <a:pt x="23" y="173"/>
                      </a:lnTo>
                      <a:lnTo>
                        <a:pt x="29" y="180"/>
                      </a:lnTo>
                      <a:lnTo>
                        <a:pt x="36" y="188"/>
                      </a:lnTo>
                      <a:lnTo>
                        <a:pt x="44" y="196"/>
                      </a:lnTo>
                      <a:lnTo>
                        <a:pt x="52" y="201"/>
                      </a:lnTo>
                      <a:lnTo>
                        <a:pt x="60" y="205"/>
                      </a:lnTo>
                      <a:lnTo>
                        <a:pt x="65" y="211"/>
                      </a:lnTo>
                      <a:lnTo>
                        <a:pt x="70" y="215"/>
                      </a:lnTo>
                      <a:lnTo>
                        <a:pt x="71" y="218"/>
                      </a:lnTo>
                      <a:lnTo>
                        <a:pt x="71" y="221"/>
                      </a:lnTo>
                      <a:lnTo>
                        <a:pt x="70" y="224"/>
                      </a:lnTo>
                      <a:lnTo>
                        <a:pt x="67" y="228"/>
                      </a:lnTo>
                      <a:lnTo>
                        <a:pt x="60" y="236"/>
                      </a:lnTo>
                      <a:lnTo>
                        <a:pt x="49" y="243"/>
                      </a:lnTo>
                      <a:lnTo>
                        <a:pt x="40" y="250"/>
                      </a:lnTo>
                      <a:lnTo>
                        <a:pt x="26" y="257"/>
                      </a:lnTo>
                      <a:lnTo>
                        <a:pt x="23" y="261"/>
                      </a:lnTo>
                      <a:lnTo>
                        <a:pt x="22" y="263"/>
                      </a:lnTo>
                      <a:lnTo>
                        <a:pt x="23" y="264"/>
                      </a:lnTo>
                      <a:lnTo>
                        <a:pt x="27" y="267"/>
                      </a:lnTo>
                      <a:lnTo>
                        <a:pt x="36" y="272"/>
                      </a:lnTo>
                      <a:lnTo>
                        <a:pt x="59" y="278"/>
                      </a:lnTo>
                      <a:lnTo>
                        <a:pt x="80" y="285"/>
                      </a:lnTo>
                      <a:lnTo>
                        <a:pt x="100" y="289"/>
                      </a:lnTo>
                      <a:lnTo>
                        <a:pt x="118" y="294"/>
                      </a:lnTo>
                      <a:lnTo>
                        <a:pt x="126" y="299"/>
                      </a:lnTo>
                      <a:lnTo>
                        <a:pt x="133" y="303"/>
                      </a:lnTo>
                      <a:lnTo>
                        <a:pt x="142" y="314"/>
                      </a:lnTo>
                      <a:lnTo>
                        <a:pt x="148" y="319"/>
                      </a:lnTo>
                      <a:lnTo>
                        <a:pt x="155" y="324"/>
                      </a:lnTo>
                      <a:lnTo>
                        <a:pt x="165" y="328"/>
                      </a:lnTo>
                      <a:lnTo>
                        <a:pt x="178" y="330"/>
                      </a:lnTo>
                      <a:lnTo>
                        <a:pt x="192" y="332"/>
                      </a:lnTo>
                      <a:lnTo>
                        <a:pt x="204" y="334"/>
                      </a:lnTo>
                      <a:lnTo>
                        <a:pt x="226" y="339"/>
                      </a:lnTo>
                      <a:lnTo>
                        <a:pt x="235" y="340"/>
                      </a:lnTo>
                      <a:lnTo>
                        <a:pt x="241" y="339"/>
                      </a:lnTo>
                      <a:lnTo>
                        <a:pt x="243" y="338"/>
                      </a:lnTo>
                      <a:lnTo>
                        <a:pt x="245" y="336"/>
                      </a:lnTo>
                      <a:lnTo>
                        <a:pt x="248" y="333"/>
                      </a:lnTo>
                      <a:lnTo>
                        <a:pt x="249" y="330"/>
                      </a:lnTo>
                      <a:lnTo>
                        <a:pt x="249" y="326"/>
                      </a:lnTo>
                      <a:lnTo>
                        <a:pt x="248" y="323"/>
                      </a:lnTo>
                      <a:lnTo>
                        <a:pt x="242" y="316"/>
                      </a:lnTo>
                      <a:lnTo>
                        <a:pt x="232" y="305"/>
                      </a:lnTo>
                      <a:lnTo>
                        <a:pt x="231" y="303"/>
                      </a:lnTo>
                      <a:lnTo>
                        <a:pt x="231" y="302"/>
                      </a:lnTo>
                      <a:lnTo>
                        <a:pt x="232" y="301"/>
                      </a:lnTo>
                      <a:lnTo>
                        <a:pt x="236" y="301"/>
                      </a:lnTo>
                      <a:lnTo>
                        <a:pt x="249" y="302"/>
                      </a:lnTo>
                      <a:lnTo>
                        <a:pt x="271" y="306"/>
                      </a:lnTo>
                      <a:lnTo>
                        <a:pt x="299" y="312"/>
                      </a:lnTo>
                      <a:lnTo>
                        <a:pt x="320" y="318"/>
                      </a:lnTo>
                      <a:lnTo>
                        <a:pt x="350" y="327"/>
                      </a:lnTo>
                      <a:lnTo>
                        <a:pt x="360" y="330"/>
                      </a:lnTo>
                      <a:lnTo>
                        <a:pt x="368" y="332"/>
                      </a:lnTo>
                      <a:lnTo>
                        <a:pt x="373" y="332"/>
                      </a:lnTo>
                      <a:lnTo>
                        <a:pt x="378" y="330"/>
                      </a:lnTo>
                      <a:lnTo>
                        <a:pt x="381" y="327"/>
                      </a:lnTo>
                      <a:lnTo>
                        <a:pt x="382" y="325"/>
                      </a:lnTo>
                      <a:lnTo>
                        <a:pt x="382" y="323"/>
                      </a:lnTo>
                      <a:lnTo>
                        <a:pt x="381" y="319"/>
                      </a:lnTo>
                      <a:lnTo>
                        <a:pt x="381" y="317"/>
                      </a:lnTo>
                      <a:lnTo>
                        <a:pt x="381" y="314"/>
                      </a:lnTo>
                      <a:lnTo>
                        <a:pt x="384" y="311"/>
                      </a:lnTo>
                      <a:lnTo>
                        <a:pt x="390" y="306"/>
                      </a:lnTo>
                      <a:lnTo>
                        <a:pt x="403" y="299"/>
                      </a:lnTo>
                      <a:lnTo>
                        <a:pt x="411" y="292"/>
                      </a:lnTo>
                      <a:lnTo>
                        <a:pt x="416" y="288"/>
                      </a:lnTo>
                      <a:lnTo>
                        <a:pt x="419" y="283"/>
                      </a:lnTo>
                      <a:lnTo>
                        <a:pt x="422" y="278"/>
                      </a:lnTo>
                      <a:lnTo>
                        <a:pt x="425" y="272"/>
                      </a:lnTo>
                      <a:lnTo>
                        <a:pt x="430" y="257"/>
                      </a:lnTo>
                      <a:lnTo>
                        <a:pt x="434" y="245"/>
                      </a:lnTo>
                      <a:lnTo>
                        <a:pt x="437" y="236"/>
                      </a:lnTo>
                      <a:lnTo>
                        <a:pt x="433" y="234"/>
                      </a:lnTo>
                      <a:lnTo>
                        <a:pt x="423" y="22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3" name="Freeform 126">
                  <a:extLst>
                    <a:ext uri="{FF2B5EF4-FFF2-40B4-BE49-F238E27FC236}">
                      <a16:creationId xmlns:a16="http://schemas.microsoft.com/office/drawing/2014/main" id="{FEDF2C5B-BD2C-8024-B235-6D6FFC93C6EC}"/>
                    </a:ext>
                  </a:extLst>
                </p:cNvPr>
                <p:cNvSpPr>
                  <a:spLocks/>
                </p:cNvSpPr>
                <p:nvPr/>
              </p:nvSpPr>
              <p:spPr bwMode="auto">
                <a:xfrm>
                  <a:off x="3562350" y="2749550"/>
                  <a:ext cx="26988" cy="17463"/>
                </a:xfrm>
                <a:custGeom>
                  <a:avLst/>
                  <a:gdLst>
                    <a:gd name="T0" fmla="*/ 118 w 120"/>
                    <a:gd name="T1" fmla="*/ 28 h 77"/>
                    <a:gd name="T2" fmla="*/ 116 w 120"/>
                    <a:gd name="T3" fmla="*/ 26 h 77"/>
                    <a:gd name="T4" fmla="*/ 114 w 120"/>
                    <a:gd name="T5" fmla="*/ 24 h 77"/>
                    <a:gd name="T6" fmla="*/ 109 w 120"/>
                    <a:gd name="T7" fmla="*/ 22 h 77"/>
                    <a:gd name="T8" fmla="*/ 103 w 120"/>
                    <a:gd name="T9" fmla="*/ 22 h 77"/>
                    <a:gd name="T10" fmla="*/ 97 w 120"/>
                    <a:gd name="T11" fmla="*/ 22 h 77"/>
                    <a:gd name="T12" fmla="*/ 87 w 120"/>
                    <a:gd name="T13" fmla="*/ 26 h 77"/>
                    <a:gd name="T14" fmla="*/ 83 w 120"/>
                    <a:gd name="T15" fmla="*/ 28 h 77"/>
                    <a:gd name="T16" fmla="*/ 70 w 120"/>
                    <a:gd name="T17" fmla="*/ 22 h 77"/>
                    <a:gd name="T18" fmla="*/ 55 w 120"/>
                    <a:gd name="T19" fmla="*/ 15 h 77"/>
                    <a:gd name="T20" fmla="*/ 35 w 120"/>
                    <a:gd name="T21" fmla="*/ 5 h 77"/>
                    <a:gd name="T22" fmla="*/ 31 w 120"/>
                    <a:gd name="T23" fmla="*/ 2 h 77"/>
                    <a:gd name="T24" fmla="*/ 26 w 120"/>
                    <a:gd name="T25" fmla="*/ 0 h 77"/>
                    <a:gd name="T26" fmla="*/ 22 w 120"/>
                    <a:gd name="T27" fmla="*/ 0 h 77"/>
                    <a:gd name="T28" fmla="*/ 19 w 120"/>
                    <a:gd name="T29" fmla="*/ 0 h 77"/>
                    <a:gd name="T30" fmla="*/ 12 w 120"/>
                    <a:gd name="T31" fmla="*/ 1 h 77"/>
                    <a:gd name="T32" fmla="*/ 8 w 120"/>
                    <a:gd name="T33" fmla="*/ 5 h 77"/>
                    <a:gd name="T34" fmla="*/ 4 w 120"/>
                    <a:gd name="T35" fmla="*/ 9 h 77"/>
                    <a:gd name="T36" fmla="*/ 1 w 120"/>
                    <a:gd name="T37" fmla="*/ 12 h 77"/>
                    <a:gd name="T38" fmla="*/ 0 w 120"/>
                    <a:gd name="T39" fmla="*/ 16 h 77"/>
                    <a:gd name="T40" fmla="*/ 0 w 120"/>
                    <a:gd name="T41" fmla="*/ 40 h 77"/>
                    <a:gd name="T42" fmla="*/ 1 w 120"/>
                    <a:gd name="T43" fmla="*/ 45 h 77"/>
                    <a:gd name="T44" fmla="*/ 4 w 120"/>
                    <a:gd name="T45" fmla="*/ 49 h 77"/>
                    <a:gd name="T46" fmla="*/ 8 w 120"/>
                    <a:gd name="T47" fmla="*/ 53 h 77"/>
                    <a:gd name="T48" fmla="*/ 15 w 120"/>
                    <a:gd name="T49" fmla="*/ 58 h 77"/>
                    <a:gd name="T50" fmla="*/ 23 w 120"/>
                    <a:gd name="T51" fmla="*/ 62 h 77"/>
                    <a:gd name="T52" fmla="*/ 33 w 120"/>
                    <a:gd name="T53" fmla="*/ 66 h 77"/>
                    <a:gd name="T54" fmla="*/ 59 w 120"/>
                    <a:gd name="T55" fmla="*/ 75 h 77"/>
                    <a:gd name="T56" fmla="*/ 67 w 120"/>
                    <a:gd name="T57" fmla="*/ 77 h 77"/>
                    <a:gd name="T58" fmla="*/ 73 w 120"/>
                    <a:gd name="T59" fmla="*/ 77 h 77"/>
                    <a:gd name="T60" fmla="*/ 80 w 120"/>
                    <a:gd name="T61" fmla="*/ 77 h 77"/>
                    <a:gd name="T62" fmla="*/ 86 w 120"/>
                    <a:gd name="T63" fmla="*/ 75 h 77"/>
                    <a:gd name="T64" fmla="*/ 92 w 120"/>
                    <a:gd name="T65" fmla="*/ 73 h 77"/>
                    <a:gd name="T66" fmla="*/ 97 w 120"/>
                    <a:gd name="T67" fmla="*/ 70 h 77"/>
                    <a:gd name="T68" fmla="*/ 102 w 120"/>
                    <a:gd name="T69" fmla="*/ 66 h 77"/>
                    <a:gd name="T70" fmla="*/ 107 w 120"/>
                    <a:gd name="T71" fmla="*/ 62 h 77"/>
                    <a:gd name="T72" fmla="*/ 113 w 120"/>
                    <a:gd name="T73" fmla="*/ 53 h 77"/>
                    <a:gd name="T74" fmla="*/ 118 w 120"/>
                    <a:gd name="T75" fmla="*/ 44 h 77"/>
                    <a:gd name="T76" fmla="*/ 119 w 120"/>
                    <a:gd name="T77" fmla="*/ 39 h 77"/>
                    <a:gd name="T78" fmla="*/ 120 w 120"/>
                    <a:gd name="T79" fmla="*/ 35 h 77"/>
                    <a:gd name="T80" fmla="*/ 119 w 120"/>
                    <a:gd name="T81" fmla="*/ 32 h 77"/>
                    <a:gd name="T82" fmla="*/ 118 w 120"/>
                    <a:gd name="T83"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77">
                      <a:moveTo>
                        <a:pt x="118" y="28"/>
                      </a:moveTo>
                      <a:lnTo>
                        <a:pt x="116" y="26"/>
                      </a:lnTo>
                      <a:lnTo>
                        <a:pt x="114" y="24"/>
                      </a:lnTo>
                      <a:lnTo>
                        <a:pt x="109" y="22"/>
                      </a:lnTo>
                      <a:lnTo>
                        <a:pt x="103" y="22"/>
                      </a:lnTo>
                      <a:lnTo>
                        <a:pt x="97" y="22"/>
                      </a:lnTo>
                      <a:lnTo>
                        <a:pt x="87" y="26"/>
                      </a:lnTo>
                      <a:lnTo>
                        <a:pt x="83" y="28"/>
                      </a:lnTo>
                      <a:lnTo>
                        <a:pt x="70" y="22"/>
                      </a:lnTo>
                      <a:lnTo>
                        <a:pt x="55" y="15"/>
                      </a:lnTo>
                      <a:lnTo>
                        <a:pt x="35" y="5"/>
                      </a:lnTo>
                      <a:lnTo>
                        <a:pt x="31" y="2"/>
                      </a:lnTo>
                      <a:lnTo>
                        <a:pt x="26" y="0"/>
                      </a:lnTo>
                      <a:lnTo>
                        <a:pt x="22" y="0"/>
                      </a:lnTo>
                      <a:lnTo>
                        <a:pt x="19" y="0"/>
                      </a:lnTo>
                      <a:lnTo>
                        <a:pt x="12" y="1"/>
                      </a:lnTo>
                      <a:lnTo>
                        <a:pt x="8" y="5"/>
                      </a:lnTo>
                      <a:lnTo>
                        <a:pt x="4" y="9"/>
                      </a:lnTo>
                      <a:lnTo>
                        <a:pt x="1" y="12"/>
                      </a:lnTo>
                      <a:lnTo>
                        <a:pt x="0" y="16"/>
                      </a:lnTo>
                      <a:lnTo>
                        <a:pt x="0" y="40"/>
                      </a:lnTo>
                      <a:lnTo>
                        <a:pt x="1" y="45"/>
                      </a:lnTo>
                      <a:lnTo>
                        <a:pt x="4" y="49"/>
                      </a:lnTo>
                      <a:lnTo>
                        <a:pt x="8" y="53"/>
                      </a:lnTo>
                      <a:lnTo>
                        <a:pt x="15" y="58"/>
                      </a:lnTo>
                      <a:lnTo>
                        <a:pt x="23" y="62"/>
                      </a:lnTo>
                      <a:lnTo>
                        <a:pt x="33" y="66"/>
                      </a:lnTo>
                      <a:lnTo>
                        <a:pt x="59" y="75"/>
                      </a:lnTo>
                      <a:lnTo>
                        <a:pt x="67" y="77"/>
                      </a:lnTo>
                      <a:lnTo>
                        <a:pt x="73" y="77"/>
                      </a:lnTo>
                      <a:lnTo>
                        <a:pt x="80" y="77"/>
                      </a:lnTo>
                      <a:lnTo>
                        <a:pt x="86" y="75"/>
                      </a:lnTo>
                      <a:lnTo>
                        <a:pt x="92" y="73"/>
                      </a:lnTo>
                      <a:lnTo>
                        <a:pt x="97" y="70"/>
                      </a:lnTo>
                      <a:lnTo>
                        <a:pt x="102" y="66"/>
                      </a:lnTo>
                      <a:lnTo>
                        <a:pt x="107" y="62"/>
                      </a:lnTo>
                      <a:lnTo>
                        <a:pt x="113" y="53"/>
                      </a:lnTo>
                      <a:lnTo>
                        <a:pt x="118" y="44"/>
                      </a:lnTo>
                      <a:lnTo>
                        <a:pt x="119" y="39"/>
                      </a:lnTo>
                      <a:lnTo>
                        <a:pt x="120" y="35"/>
                      </a:lnTo>
                      <a:lnTo>
                        <a:pt x="119" y="32"/>
                      </a:lnTo>
                      <a:lnTo>
                        <a:pt x="11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4" name="Freeform 127">
                  <a:extLst>
                    <a:ext uri="{FF2B5EF4-FFF2-40B4-BE49-F238E27FC236}">
                      <a16:creationId xmlns:a16="http://schemas.microsoft.com/office/drawing/2014/main" id="{53D2C961-9761-E801-8F2C-2851B9D44E83}"/>
                    </a:ext>
                  </a:extLst>
                </p:cNvPr>
                <p:cNvSpPr>
                  <a:spLocks/>
                </p:cNvSpPr>
                <p:nvPr/>
              </p:nvSpPr>
              <p:spPr bwMode="auto">
                <a:xfrm>
                  <a:off x="3609975" y="2784475"/>
                  <a:ext cx="20638" cy="20638"/>
                </a:xfrm>
                <a:custGeom>
                  <a:avLst/>
                  <a:gdLst>
                    <a:gd name="T0" fmla="*/ 82 w 90"/>
                    <a:gd name="T1" fmla="*/ 28 h 96"/>
                    <a:gd name="T2" fmla="*/ 76 w 90"/>
                    <a:gd name="T3" fmla="*/ 23 h 96"/>
                    <a:gd name="T4" fmla="*/ 61 w 90"/>
                    <a:gd name="T5" fmla="*/ 9 h 96"/>
                    <a:gd name="T6" fmla="*/ 52 w 90"/>
                    <a:gd name="T7" fmla="*/ 3 h 96"/>
                    <a:gd name="T8" fmla="*/ 45 w 90"/>
                    <a:gd name="T9" fmla="*/ 1 h 96"/>
                    <a:gd name="T10" fmla="*/ 40 w 90"/>
                    <a:gd name="T11" fmla="*/ 0 h 96"/>
                    <a:gd name="T12" fmla="*/ 36 w 90"/>
                    <a:gd name="T13" fmla="*/ 2 h 96"/>
                    <a:gd name="T14" fmla="*/ 26 w 90"/>
                    <a:gd name="T15" fmla="*/ 6 h 96"/>
                    <a:gd name="T16" fmla="*/ 19 w 90"/>
                    <a:gd name="T17" fmla="*/ 9 h 96"/>
                    <a:gd name="T18" fmla="*/ 13 w 90"/>
                    <a:gd name="T19" fmla="*/ 9 h 96"/>
                    <a:gd name="T20" fmla="*/ 10 w 90"/>
                    <a:gd name="T21" fmla="*/ 10 h 96"/>
                    <a:gd name="T22" fmla="*/ 7 w 90"/>
                    <a:gd name="T23" fmla="*/ 11 h 96"/>
                    <a:gd name="T24" fmla="*/ 4 w 90"/>
                    <a:gd name="T25" fmla="*/ 13 h 96"/>
                    <a:gd name="T26" fmla="*/ 3 w 90"/>
                    <a:gd name="T27" fmla="*/ 16 h 96"/>
                    <a:gd name="T28" fmla="*/ 1 w 90"/>
                    <a:gd name="T29" fmla="*/ 24 h 96"/>
                    <a:gd name="T30" fmla="*/ 0 w 90"/>
                    <a:gd name="T31" fmla="*/ 32 h 96"/>
                    <a:gd name="T32" fmla="*/ 0 w 90"/>
                    <a:gd name="T33" fmla="*/ 41 h 96"/>
                    <a:gd name="T34" fmla="*/ 0 w 90"/>
                    <a:gd name="T35" fmla="*/ 49 h 96"/>
                    <a:gd name="T36" fmla="*/ 1 w 90"/>
                    <a:gd name="T37" fmla="*/ 56 h 96"/>
                    <a:gd name="T38" fmla="*/ 0 w 90"/>
                    <a:gd name="T39" fmla="*/ 66 h 96"/>
                    <a:gd name="T40" fmla="*/ 0 w 90"/>
                    <a:gd name="T41" fmla="*/ 78 h 96"/>
                    <a:gd name="T42" fmla="*/ 1 w 90"/>
                    <a:gd name="T43" fmla="*/ 91 h 96"/>
                    <a:gd name="T44" fmla="*/ 3 w 90"/>
                    <a:gd name="T45" fmla="*/ 94 h 96"/>
                    <a:gd name="T46" fmla="*/ 5 w 90"/>
                    <a:gd name="T47" fmla="*/ 96 h 96"/>
                    <a:gd name="T48" fmla="*/ 9 w 90"/>
                    <a:gd name="T49" fmla="*/ 96 h 96"/>
                    <a:gd name="T50" fmla="*/ 14 w 90"/>
                    <a:gd name="T51" fmla="*/ 96 h 96"/>
                    <a:gd name="T52" fmla="*/ 25 w 90"/>
                    <a:gd name="T53" fmla="*/ 93 h 96"/>
                    <a:gd name="T54" fmla="*/ 38 w 90"/>
                    <a:gd name="T55" fmla="*/ 87 h 96"/>
                    <a:gd name="T56" fmla="*/ 52 w 90"/>
                    <a:gd name="T57" fmla="*/ 79 h 96"/>
                    <a:gd name="T58" fmla="*/ 65 w 90"/>
                    <a:gd name="T59" fmla="*/ 71 h 96"/>
                    <a:gd name="T60" fmla="*/ 76 w 90"/>
                    <a:gd name="T61" fmla="*/ 63 h 96"/>
                    <a:gd name="T62" fmla="*/ 83 w 90"/>
                    <a:gd name="T63" fmla="*/ 56 h 96"/>
                    <a:gd name="T64" fmla="*/ 89 w 90"/>
                    <a:gd name="T65" fmla="*/ 51 h 96"/>
                    <a:gd name="T66" fmla="*/ 90 w 90"/>
                    <a:gd name="T67" fmla="*/ 45 h 96"/>
                    <a:gd name="T68" fmla="*/ 90 w 90"/>
                    <a:gd name="T69" fmla="*/ 40 h 96"/>
                    <a:gd name="T70" fmla="*/ 87 w 90"/>
                    <a:gd name="T71" fmla="*/ 33 h 96"/>
                    <a:gd name="T72" fmla="*/ 82 w 90"/>
                    <a:gd name="T73" fmla="*/ 2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96">
                      <a:moveTo>
                        <a:pt x="82" y="28"/>
                      </a:moveTo>
                      <a:lnTo>
                        <a:pt x="76" y="23"/>
                      </a:lnTo>
                      <a:lnTo>
                        <a:pt x="61" y="9"/>
                      </a:lnTo>
                      <a:lnTo>
                        <a:pt x="52" y="3"/>
                      </a:lnTo>
                      <a:lnTo>
                        <a:pt x="45" y="1"/>
                      </a:lnTo>
                      <a:lnTo>
                        <a:pt x="40" y="0"/>
                      </a:lnTo>
                      <a:lnTo>
                        <a:pt x="36" y="2"/>
                      </a:lnTo>
                      <a:lnTo>
                        <a:pt x="26" y="6"/>
                      </a:lnTo>
                      <a:lnTo>
                        <a:pt x="19" y="9"/>
                      </a:lnTo>
                      <a:lnTo>
                        <a:pt x="13" y="9"/>
                      </a:lnTo>
                      <a:lnTo>
                        <a:pt x="10" y="10"/>
                      </a:lnTo>
                      <a:lnTo>
                        <a:pt x="7" y="11"/>
                      </a:lnTo>
                      <a:lnTo>
                        <a:pt x="4" y="13"/>
                      </a:lnTo>
                      <a:lnTo>
                        <a:pt x="3" y="16"/>
                      </a:lnTo>
                      <a:lnTo>
                        <a:pt x="1" y="24"/>
                      </a:lnTo>
                      <a:lnTo>
                        <a:pt x="0" y="32"/>
                      </a:lnTo>
                      <a:lnTo>
                        <a:pt x="0" y="41"/>
                      </a:lnTo>
                      <a:lnTo>
                        <a:pt x="0" y="49"/>
                      </a:lnTo>
                      <a:lnTo>
                        <a:pt x="1" y="56"/>
                      </a:lnTo>
                      <a:lnTo>
                        <a:pt x="0" y="66"/>
                      </a:lnTo>
                      <a:lnTo>
                        <a:pt x="0" y="78"/>
                      </a:lnTo>
                      <a:lnTo>
                        <a:pt x="1" y="91"/>
                      </a:lnTo>
                      <a:lnTo>
                        <a:pt x="3" y="94"/>
                      </a:lnTo>
                      <a:lnTo>
                        <a:pt x="5" y="96"/>
                      </a:lnTo>
                      <a:lnTo>
                        <a:pt x="9" y="96"/>
                      </a:lnTo>
                      <a:lnTo>
                        <a:pt x="14" y="96"/>
                      </a:lnTo>
                      <a:lnTo>
                        <a:pt x="25" y="93"/>
                      </a:lnTo>
                      <a:lnTo>
                        <a:pt x="38" y="87"/>
                      </a:lnTo>
                      <a:lnTo>
                        <a:pt x="52" y="79"/>
                      </a:lnTo>
                      <a:lnTo>
                        <a:pt x="65" y="71"/>
                      </a:lnTo>
                      <a:lnTo>
                        <a:pt x="76" y="63"/>
                      </a:lnTo>
                      <a:lnTo>
                        <a:pt x="83" y="56"/>
                      </a:lnTo>
                      <a:lnTo>
                        <a:pt x="89" y="51"/>
                      </a:lnTo>
                      <a:lnTo>
                        <a:pt x="90" y="45"/>
                      </a:lnTo>
                      <a:lnTo>
                        <a:pt x="90" y="40"/>
                      </a:lnTo>
                      <a:lnTo>
                        <a:pt x="87" y="33"/>
                      </a:lnTo>
                      <a:lnTo>
                        <a:pt x="8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5" name="Freeform 128">
                  <a:extLst>
                    <a:ext uri="{FF2B5EF4-FFF2-40B4-BE49-F238E27FC236}">
                      <a16:creationId xmlns:a16="http://schemas.microsoft.com/office/drawing/2014/main" id="{871B8C24-7354-2A68-C638-FD432C2596D3}"/>
                    </a:ext>
                  </a:extLst>
                </p:cNvPr>
                <p:cNvSpPr>
                  <a:spLocks/>
                </p:cNvSpPr>
                <p:nvPr/>
              </p:nvSpPr>
              <p:spPr bwMode="auto">
                <a:xfrm>
                  <a:off x="3311525" y="2566988"/>
                  <a:ext cx="46038" cy="28575"/>
                </a:xfrm>
                <a:custGeom>
                  <a:avLst/>
                  <a:gdLst>
                    <a:gd name="T0" fmla="*/ 199 w 204"/>
                    <a:gd name="T1" fmla="*/ 93 h 131"/>
                    <a:gd name="T2" fmla="*/ 191 w 204"/>
                    <a:gd name="T3" fmla="*/ 86 h 131"/>
                    <a:gd name="T4" fmla="*/ 185 w 204"/>
                    <a:gd name="T5" fmla="*/ 84 h 131"/>
                    <a:gd name="T6" fmla="*/ 151 w 204"/>
                    <a:gd name="T7" fmla="*/ 48 h 131"/>
                    <a:gd name="T8" fmla="*/ 146 w 204"/>
                    <a:gd name="T9" fmla="*/ 47 h 131"/>
                    <a:gd name="T10" fmla="*/ 134 w 204"/>
                    <a:gd name="T11" fmla="*/ 44 h 131"/>
                    <a:gd name="T12" fmla="*/ 127 w 204"/>
                    <a:gd name="T13" fmla="*/ 41 h 131"/>
                    <a:gd name="T14" fmla="*/ 119 w 204"/>
                    <a:gd name="T15" fmla="*/ 36 h 131"/>
                    <a:gd name="T16" fmla="*/ 111 w 204"/>
                    <a:gd name="T17" fmla="*/ 31 h 131"/>
                    <a:gd name="T18" fmla="*/ 103 w 204"/>
                    <a:gd name="T19" fmla="*/ 25 h 131"/>
                    <a:gd name="T20" fmla="*/ 80 w 204"/>
                    <a:gd name="T21" fmla="*/ 2 h 131"/>
                    <a:gd name="T22" fmla="*/ 52 w 204"/>
                    <a:gd name="T23" fmla="*/ 0 h 131"/>
                    <a:gd name="T24" fmla="*/ 28 w 204"/>
                    <a:gd name="T25" fmla="*/ 0 h 131"/>
                    <a:gd name="T26" fmla="*/ 17 w 204"/>
                    <a:gd name="T27" fmla="*/ 0 h 131"/>
                    <a:gd name="T28" fmla="*/ 9 w 204"/>
                    <a:gd name="T29" fmla="*/ 2 h 131"/>
                    <a:gd name="T30" fmla="*/ 5 w 204"/>
                    <a:gd name="T31" fmla="*/ 3 h 131"/>
                    <a:gd name="T32" fmla="*/ 3 w 204"/>
                    <a:gd name="T33" fmla="*/ 5 h 131"/>
                    <a:gd name="T34" fmla="*/ 2 w 204"/>
                    <a:gd name="T35" fmla="*/ 8 h 131"/>
                    <a:gd name="T36" fmla="*/ 1 w 204"/>
                    <a:gd name="T37" fmla="*/ 13 h 131"/>
                    <a:gd name="T38" fmla="*/ 0 w 204"/>
                    <a:gd name="T39" fmla="*/ 21 h 131"/>
                    <a:gd name="T40" fmla="*/ 2 w 204"/>
                    <a:gd name="T41" fmla="*/ 32 h 131"/>
                    <a:gd name="T42" fmla="*/ 4 w 204"/>
                    <a:gd name="T43" fmla="*/ 43 h 131"/>
                    <a:gd name="T44" fmla="*/ 6 w 204"/>
                    <a:gd name="T45" fmla="*/ 52 h 131"/>
                    <a:gd name="T46" fmla="*/ 9 w 204"/>
                    <a:gd name="T47" fmla="*/ 60 h 131"/>
                    <a:gd name="T48" fmla="*/ 44 w 204"/>
                    <a:gd name="T49" fmla="*/ 84 h 131"/>
                    <a:gd name="T50" fmla="*/ 103 w 204"/>
                    <a:gd name="T51" fmla="*/ 131 h 131"/>
                    <a:gd name="T52" fmla="*/ 108 w 204"/>
                    <a:gd name="T53" fmla="*/ 129 h 131"/>
                    <a:gd name="T54" fmla="*/ 122 w 204"/>
                    <a:gd name="T55" fmla="*/ 125 h 131"/>
                    <a:gd name="T56" fmla="*/ 141 w 204"/>
                    <a:gd name="T57" fmla="*/ 121 h 131"/>
                    <a:gd name="T58" fmla="*/ 152 w 204"/>
                    <a:gd name="T59" fmla="*/ 120 h 131"/>
                    <a:gd name="T60" fmla="*/ 163 w 204"/>
                    <a:gd name="T61" fmla="*/ 119 h 131"/>
                    <a:gd name="T62" fmla="*/ 177 w 204"/>
                    <a:gd name="T63" fmla="*/ 119 h 131"/>
                    <a:gd name="T64" fmla="*/ 180 w 204"/>
                    <a:gd name="T65" fmla="*/ 118 h 131"/>
                    <a:gd name="T66" fmla="*/ 183 w 204"/>
                    <a:gd name="T67" fmla="*/ 116 h 131"/>
                    <a:gd name="T68" fmla="*/ 188 w 204"/>
                    <a:gd name="T69" fmla="*/ 112 h 131"/>
                    <a:gd name="T70" fmla="*/ 192 w 204"/>
                    <a:gd name="T71" fmla="*/ 110 h 131"/>
                    <a:gd name="T72" fmla="*/ 197 w 204"/>
                    <a:gd name="T73" fmla="*/ 107 h 131"/>
                    <a:gd name="T74" fmla="*/ 201 w 204"/>
                    <a:gd name="T75" fmla="*/ 106 h 131"/>
                    <a:gd name="T76" fmla="*/ 203 w 204"/>
                    <a:gd name="T77" fmla="*/ 104 h 131"/>
                    <a:gd name="T78" fmla="*/ 204 w 204"/>
                    <a:gd name="T79" fmla="*/ 103 h 131"/>
                    <a:gd name="T80" fmla="*/ 204 w 204"/>
                    <a:gd name="T81" fmla="*/ 101 h 131"/>
                    <a:gd name="T82" fmla="*/ 203 w 204"/>
                    <a:gd name="T83" fmla="*/ 96 h 131"/>
                    <a:gd name="T84" fmla="*/ 199 w 204"/>
                    <a:gd name="T85" fmla="*/ 9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 h="131">
                      <a:moveTo>
                        <a:pt x="199" y="93"/>
                      </a:moveTo>
                      <a:lnTo>
                        <a:pt x="191" y="86"/>
                      </a:lnTo>
                      <a:lnTo>
                        <a:pt x="185" y="84"/>
                      </a:lnTo>
                      <a:lnTo>
                        <a:pt x="151" y="48"/>
                      </a:lnTo>
                      <a:lnTo>
                        <a:pt x="146" y="47"/>
                      </a:lnTo>
                      <a:lnTo>
                        <a:pt x="134" y="44"/>
                      </a:lnTo>
                      <a:lnTo>
                        <a:pt x="127" y="41"/>
                      </a:lnTo>
                      <a:lnTo>
                        <a:pt x="119" y="36"/>
                      </a:lnTo>
                      <a:lnTo>
                        <a:pt x="111" y="31"/>
                      </a:lnTo>
                      <a:lnTo>
                        <a:pt x="103" y="25"/>
                      </a:lnTo>
                      <a:lnTo>
                        <a:pt x="80" y="2"/>
                      </a:lnTo>
                      <a:lnTo>
                        <a:pt x="52" y="0"/>
                      </a:lnTo>
                      <a:lnTo>
                        <a:pt x="28" y="0"/>
                      </a:lnTo>
                      <a:lnTo>
                        <a:pt x="17" y="0"/>
                      </a:lnTo>
                      <a:lnTo>
                        <a:pt x="9" y="2"/>
                      </a:lnTo>
                      <a:lnTo>
                        <a:pt x="5" y="3"/>
                      </a:lnTo>
                      <a:lnTo>
                        <a:pt x="3" y="5"/>
                      </a:lnTo>
                      <a:lnTo>
                        <a:pt x="2" y="8"/>
                      </a:lnTo>
                      <a:lnTo>
                        <a:pt x="1" y="13"/>
                      </a:lnTo>
                      <a:lnTo>
                        <a:pt x="0" y="21"/>
                      </a:lnTo>
                      <a:lnTo>
                        <a:pt x="2" y="32"/>
                      </a:lnTo>
                      <a:lnTo>
                        <a:pt x="4" y="43"/>
                      </a:lnTo>
                      <a:lnTo>
                        <a:pt x="6" y="52"/>
                      </a:lnTo>
                      <a:lnTo>
                        <a:pt x="9" y="60"/>
                      </a:lnTo>
                      <a:lnTo>
                        <a:pt x="44" y="84"/>
                      </a:lnTo>
                      <a:lnTo>
                        <a:pt x="103" y="131"/>
                      </a:lnTo>
                      <a:lnTo>
                        <a:pt x="108" y="129"/>
                      </a:lnTo>
                      <a:lnTo>
                        <a:pt x="122" y="125"/>
                      </a:lnTo>
                      <a:lnTo>
                        <a:pt x="141" y="121"/>
                      </a:lnTo>
                      <a:lnTo>
                        <a:pt x="152" y="120"/>
                      </a:lnTo>
                      <a:lnTo>
                        <a:pt x="163" y="119"/>
                      </a:lnTo>
                      <a:lnTo>
                        <a:pt x="177" y="119"/>
                      </a:lnTo>
                      <a:lnTo>
                        <a:pt x="180" y="118"/>
                      </a:lnTo>
                      <a:lnTo>
                        <a:pt x="183" y="116"/>
                      </a:lnTo>
                      <a:lnTo>
                        <a:pt x="188" y="112"/>
                      </a:lnTo>
                      <a:lnTo>
                        <a:pt x="192" y="110"/>
                      </a:lnTo>
                      <a:lnTo>
                        <a:pt x="197" y="107"/>
                      </a:lnTo>
                      <a:lnTo>
                        <a:pt x="201" y="106"/>
                      </a:lnTo>
                      <a:lnTo>
                        <a:pt x="203" y="104"/>
                      </a:lnTo>
                      <a:lnTo>
                        <a:pt x="204" y="103"/>
                      </a:lnTo>
                      <a:lnTo>
                        <a:pt x="204" y="101"/>
                      </a:lnTo>
                      <a:lnTo>
                        <a:pt x="203" y="96"/>
                      </a:lnTo>
                      <a:lnTo>
                        <a:pt x="19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6" name="Freeform 129">
                  <a:extLst>
                    <a:ext uri="{FF2B5EF4-FFF2-40B4-BE49-F238E27FC236}">
                      <a16:creationId xmlns:a16="http://schemas.microsoft.com/office/drawing/2014/main" id="{C50DE0F8-8868-4075-B3D3-90DE0DFCCB06}"/>
                    </a:ext>
                  </a:extLst>
                </p:cNvPr>
                <p:cNvSpPr>
                  <a:spLocks/>
                </p:cNvSpPr>
                <p:nvPr/>
              </p:nvSpPr>
              <p:spPr bwMode="auto">
                <a:xfrm>
                  <a:off x="2517775" y="1965325"/>
                  <a:ext cx="49213" cy="36513"/>
                </a:xfrm>
                <a:custGeom>
                  <a:avLst/>
                  <a:gdLst>
                    <a:gd name="T0" fmla="*/ 186 w 219"/>
                    <a:gd name="T1" fmla="*/ 34 h 166"/>
                    <a:gd name="T2" fmla="*/ 167 w 219"/>
                    <a:gd name="T3" fmla="*/ 17 h 166"/>
                    <a:gd name="T4" fmla="*/ 157 w 219"/>
                    <a:gd name="T5" fmla="*/ 10 h 166"/>
                    <a:gd name="T6" fmla="*/ 152 w 219"/>
                    <a:gd name="T7" fmla="*/ 10 h 166"/>
                    <a:gd name="T8" fmla="*/ 148 w 219"/>
                    <a:gd name="T9" fmla="*/ 15 h 166"/>
                    <a:gd name="T10" fmla="*/ 148 w 219"/>
                    <a:gd name="T11" fmla="*/ 31 h 166"/>
                    <a:gd name="T12" fmla="*/ 125 w 219"/>
                    <a:gd name="T13" fmla="*/ 25 h 166"/>
                    <a:gd name="T14" fmla="*/ 116 w 219"/>
                    <a:gd name="T15" fmla="*/ 14 h 166"/>
                    <a:gd name="T16" fmla="*/ 105 w 219"/>
                    <a:gd name="T17" fmla="*/ 6 h 166"/>
                    <a:gd name="T18" fmla="*/ 90 w 219"/>
                    <a:gd name="T19" fmla="*/ 1 h 166"/>
                    <a:gd name="T20" fmla="*/ 79 w 219"/>
                    <a:gd name="T21" fmla="*/ 0 h 166"/>
                    <a:gd name="T22" fmla="*/ 76 w 219"/>
                    <a:gd name="T23" fmla="*/ 4 h 166"/>
                    <a:gd name="T24" fmla="*/ 75 w 219"/>
                    <a:gd name="T25" fmla="*/ 11 h 166"/>
                    <a:gd name="T26" fmla="*/ 66 w 219"/>
                    <a:gd name="T27" fmla="*/ 25 h 166"/>
                    <a:gd name="T28" fmla="*/ 54 w 219"/>
                    <a:gd name="T29" fmla="*/ 39 h 166"/>
                    <a:gd name="T30" fmla="*/ 43 w 219"/>
                    <a:gd name="T31" fmla="*/ 57 h 166"/>
                    <a:gd name="T32" fmla="*/ 39 w 219"/>
                    <a:gd name="T33" fmla="*/ 61 h 166"/>
                    <a:gd name="T34" fmla="*/ 20 w 219"/>
                    <a:gd name="T35" fmla="*/ 70 h 166"/>
                    <a:gd name="T36" fmla="*/ 8 w 219"/>
                    <a:gd name="T37" fmla="*/ 71 h 166"/>
                    <a:gd name="T38" fmla="*/ 1 w 219"/>
                    <a:gd name="T39" fmla="*/ 73 h 166"/>
                    <a:gd name="T40" fmla="*/ 0 w 219"/>
                    <a:gd name="T41" fmla="*/ 79 h 166"/>
                    <a:gd name="T42" fmla="*/ 5 w 219"/>
                    <a:gd name="T43" fmla="*/ 92 h 166"/>
                    <a:gd name="T44" fmla="*/ 78 w 219"/>
                    <a:gd name="T45" fmla="*/ 107 h 166"/>
                    <a:gd name="T46" fmla="*/ 26 w 219"/>
                    <a:gd name="T47" fmla="*/ 133 h 166"/>
                    <a:gd name="T48" fmla="*/ 20 w 219"/>
                    <a:gd name="T49" fmla="*/ 140 h 166"/>
                    <a:gd name="T50" fmla="*/ 17 w 219"/>
                    <a:gd name="T51" fmla="*/ 146 h 166"/>
                    <a:gd name="T52" fmla="*/ 18 w 219"/>
                    <a:gd name="T53" fmla="*/ 154 h 166"/>
                    <a:gd name="T54" fmla="*/ 26 w 219"/>
                    <a:gd name="T55" fmla="*/ 162 h 166"/>
                    <a:gd name="T56" fmla="*/ 37 w 219"/>
                    <a:gd name="T57" fmla="*/ 163 h 166"/>
                    <a:gd name="T58" fmla="*/ 51 w 219"/>
                    <a:gd name="T59" fmla="*/ 156 h 166"/>
                    <a:gd name="T60" fmla="*/ 71 w 219"/>
                    <a:gd name="T61" fmla="*/ 141 h 166"/>
                    <a:gd name="T62" fmla="*/ 90 w 219"/>
                    <a:gd name="T63" fmla="*/ 119 h 166"/>
                    <a:gd name="T64" fmla="*/ 101 w 219"/>
                    <a:gd name="T65" fmla="*/ 103 h 166"/>
                    <a:gd name="T66" fmla="*/ 104 w 219"/>
                    <a:gd name="T67" fmla="*/ 103 h 166"/>
                    <a:gd name="T68" fmla="*/ 106 w 219"/>
                    <a:gd name="T69" fmla="*/ 107 h 166"/>
                    <a:gd name="T70" fmla="*/ 108 w 219"/>
                    <a:gd name="T71" fmla="*/ 108 h 166"/>
                    <a:gd name="T72" fmla="*/ 119 w 219"/>
                    <a:gd name="T73" fmla="*/ 105 h 166"/>
                    <a:gd name="T74" fmla="*/ 140 w 219"/>
                    <a:gd name="T75" fmla="*/ 100 h 166"/>
                    <a:gd name="T76" fmla="*/ 164 w 219"/>
                    <a:gd name="T77" fmla="*/ 97 h 166"/>
                    <a:gd name="T78" fmla="*/ 190 w 219"/>
                    <a:gd name="T79" fmla="*/ 89 h 166"/>
                    <a:gd name="T80" fmla="*/ 219 w 219"/>
                    <a:gd name="T81" fmla="*/ 71 h 166"/>
                    <a:gd name="T82" fmla="*/ 193 w 219"/>
                    <a:gd name="T83" fmla="*/ 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66">
                      <a:moveTo>
                        <a:pt x="193" y="44"/>
                      </a:moveTo>
                      <a:lnTo>
                        <a:pt x="186" y="34"/>
                      </a:lnTo>
                      <a:lnTo>
                        <a:pt x="175" y="23"/>
                      </a:lnTo>
                      <a:lnTo>
                        <a:pt x="167" y="17"/>
                      </a:lnTo>
                      <a:lnTo>
                        <a:pt x="161" y="13"/>
                      </a:lnTo>
                      <a:lnTo>
                        <a:pt x="157" y="10"/>
                      </a:lnTo>
                      <a:lnTo>
                        <a:pt x="154" y="10"/>
                      </a:lnTo>
                      <a:lnTo>
                        <a:pt x="152" y="10"/>
                      </a:lnTo>
                      <a:lnTo>
                        <a:pt x="151" y="11"/>
                      </a:lnTo>
                      <a:lnTo>
                        <a:pt x="148" y="15"/>
                      </a:lnTo>
                      <a:lnTo>
                        <a:pt x="148" y="20"/>
                      </a:lnTo>
                      <a:lnTo>
                        <a:pt x="148" y="31"/>
                      </a:lnTo>
                      <a:lnTo>
                        <a:pt x="149" y="36"/>
                      </a:lnTo>
                      <a:lnTo>
                        <a:pt x="125" y="25"/>
                      </a:lnTo>
                      <a:lnTo>
                        <a:pt x="123" y="21"/>
                      </a:lnTo>
                      <a:lnTo>
                        <a:pt x="116" y="14"/>
                      </a:lnTo>
                      <a:lnTo>
                        <a:pt x="112" y="10"/>
                      </a:lnTo>
                      <a:lnTo>
                        <a:pt x="105" y="6"/>
                      </a:lnTo>
                      <a:lnTo>
                        <a:pt x="98" y="3"/>
                      </a:lnTo>
                      <a:lnTo>
                        <a:pt x="90" y="1"/>
                      </a:lnTo>
                      <a:lnTo>
                        <a:pt x="82" y="0"/>
                      </a:lnTo>
                      <a:lnTo>
                        <a:pt x="79" y="0"/>
                      </a:lnTo>
                      <a:lnTo>
                        <a:pt x="77" y="2"/>
                      </a:lnTo>
                      <a:lnTo>
                        <a:pt x="76" y="4"/>
                      </a:lnTo>
                      <a:lnTo>
                        <a:pt x="76" y="7"/>
                      </a:lnTo>
                      <a:lnTo>
                        <a:pt x="75" y="11"/>
                      </a:lnTo>
                      <a:lnTo>
                        <a:pt x="72" y="17"/>
                      </a:lnTo>
                      <a:lnTo>
                        <a:pt x="66" y="25"/>
                      </a:lnTo>
                      <a:lnTo>
                        <a:pt x="60" y="31"/>
                      </a:lnTo>
                      <a:lnTo>
                        <a:pt x="54" y="39"/>
                      </a:lnTo>
                      <a:lnTo>
                        <a:pt x="47" y="49"/>
                      </a:lnTo>
                      <a:lnTo>
                        <a:pt x="43" y="57"/>
                      </a:lnTo>
                      <a:lnTo>
                        <a:pt x="42" y="59"/>
                      </a:lnTo>
                      <a:lnTo>
                        <a:pt x="39" y="61"/>
                      </a:lnTo>
                      <a:lnTo>
                        <a:pt x="30" y="66"/>
                      </a:lnTo>
                      <a:lnTo>
                        <a:pt x="20" y="70"/>
                      </a:lnTo>
                      <a:lnTo>
                        <a:pt x="13" y="71"/>
                      </a:lnTo>
                      <a:lnTo>
                        <a:pt x="8" y="71"/>
                      </a:lnTo>
                      <a:lnTo>
                        <a:pt x="2" y="72"/>
                      </a:lnTo>
                      <a:lnTo>
                        <a:pt x="1" y="73"/>
                      </a:lnTo>
                      <a:lnTo>
                        <a:pt x="1" y="76"/>
                      </a:lnTo>
                      <a:lnTo>
                        <a:pt x="0" y="79"/>
                      </a:lnTo>
                      <a:lnTo>
                        <a:pt x="1" y="83"/>
                      </a:lnTo>
                      <a:lnTo>
                        <a:pt x="5" y="92"/>
                      </a:lnTo>
                      <a:lnTo>
                        <a:pt x="8" y="95"/>
                      </a:lnTo>
                      <a:lnTo>
                        <a:pt x="78" y="107"/>
                      </a:lnTo>
                      <a:lnTo>
                        <a:pt x="30" y="131"/>
                      </a:lnTo>
                      <a:lnTo>
                        <a:pt x="26" y="133"/>
                      </a:lnTo>
                      <a:lnTo>
                        <a:pt x="22" y="136"/>
                      </a:lnTo>
                      <a:lnTo>
                        <a:pt x="20" y="140"/>
                      </a:lnTo>
                      <a:lnTo>
                        <a:pt x="17" y="143"/>
                      </a:lnTo>
                      <a:lnTo>
                        <a:pt x="17" y="146"/>
                      </a:lnTo>
                      <a:lnTo>
                        <a:pt x="17" y="148"/>
                      </a:lnTo>
                      <a:lnTo>
                        <a:pt x="18" y="154"/>
                      </a:lnTo>
                      <a:lnTo>
                        <a:pt x="23" y="159"/>
                      </a:lnTo>
                      <a:lnTo>
                        <a:pt x="26" y="162"/>
                      </a:lnTo>
                      <a:lnTo>
                        <a:pt x="30" y="166"/>
                      </a:lnTo>
                      <a:lnTo>
                        <a:pt x="37" y="163"/>
                      </a:lnTo>
                      <a:lnTo>
                        <a:pt x="43" y="160"/>
                      </a:lnTo>
                      <a:lnTo>
                        <a:pt x="51" y="156"/>
                      </a:lnTo>
                      <a:lnTo>
                        <a:pt x="61" y="149"/>
                      </a:lnTo>
                      <a:lnTo>
                        <a:pt x="71" y="141"/>
                      </a:lnTo>
                      <a:lnTo>
                        <a:pt x="80" y="131"/>
                      </a:lnTo>
                      <a:lnTo>
                        <a:pt x="90" y="119"/>
                      </a:lnTo>
                      <a:lnTo>
                        <a:pt x="97" y="108"/>
                      </a:lnTo>
                      <a:lnTo>
                        <a:pt x="101" y="103"/>
                      </a:lnTo>
                      <a:lnTo>
                        <a:pt x="103" y="102"/>
                      </a:lnTo>
                      <a:lnTo>
                        <a:pt x="104" y="103"/>
                      </a:lnTo>
                      <a:lnTo>
                        <a:pt x="105" y="105"/>
                      </a:lnTo>
                      <a:lnTo>
                        <a:pt x="106" y="107"/>
                      </a:lnTo>
                      <a:lnTo>
                        <a:pt x="107" y="108"/>
                      </a:lnTo>
                      <a:lnTo>
                        <a:pt x="108" y="108"/>
                      </a:lnTo>
                      <a:lnTo>
                        <a:pt x="113" y="107"/>
                      </a:lnTo>
                      <a:lnTo>
                        <a:pt x="119" y="105"/>
                      </a:lnTo>
                      <a:lnTo>
                        <a:pt x="126" y="103"/>
                      </a:lnTo>
                      <a:lnTo>
                        <a:pt x="140" y="100"/>
                      </a:lnTo>
                      <a:lnTo>
                        <a:pt x="155" y="99"/>
                      </a:lnTo>
                      <a:lnTo>
                        <a:pt x="164" y="97"/>
                      </a:lnTo>
                      <a:lnTo>
                        <a:pt x="173" y="95"/>
                      </a:lnTo>
                      <a:lnTo>
                        <a:pt x="190" y="89"/>
                      </a:lnTo>
                      <a:lnTo>
                        <a:pt x="205" y="80"/>
                      </a:lnTo>
                      <a:lnTo>
                        <a:pt x="219" y="71"/>
                      </a:lnTo>
                      <a:lnTo>
                        <a:pt x="195" y="48"/>
                      </a:lnTo>
                      <a:lnTo>
                        <a:pt x="19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7" name="Freeform 130">
                  <a:extLst>
                    <a:ext uri="{FF2B5EF4-FFF2-40B4-BE49-F238E27FC236}">
                      <a16:creationId xmlns:a16="http://schemas.microsoft.com/office/drawing/2014/main" id="{C6F34132-26D9-55D7-CD63-A85BC2085652}"/>
                    </a:ext>
                  </a:extLst>
                </p:cNvPr>
                <p:cNvSpPr>
                  <a:spLocks/>
                </p:cNvSpPr>
                <p:nvPr/>
              </p:nvSpPr>
              <p:spPr bwMode="auto">
                <a:xfrm>
                  <a:off x="3051175" y="1763713"/>
                  <a:ext cx="25400" cy="14288"/>
                </a:xfrm>
                <a:custGeom>
                  <a:avLst/>
                  <a:gdLst>
                    <a:gd name="T0" fmla="*/ 7 w 111"/>
                    <a:gd name="T1" fmla="*/ 40 h 66"/>
                    <a:gd name="T2" fmla="*/ 11 w 111"/>
                    <a:gd name="T3" fmla="*/ 49 h 66"/>
                    <a:gd name="T4" fmla="*/ 14 w 111"/>
                    <a:gd name="T5" fmla="*/ 56 h 66"/>
                    <a:gd name="T6" fmla="*/ 19 w 111"/>
                    <a:gd name="T7" fmla="*/ 63 h 66"/>
                    <a:gd name="T8" fmla="*/ 21 w 111"/>
                    <a:gd name="T9" fmla="*/ 64 h 66"/>
                    <a:gd name="T10" fmla="*/ 23 w 111"/>
                    <a:gd name="T11" fmla="*/ 66 h 66"/>
                    <a:gd name="T12" fmla="*/ 28 w 111"/>
                    <a:gd name="T13" fmla="*/ 66 h 66"/>
                    <a:gd name="T14" fmla="*/ 36 w 111"/>
                    <a:gd name="T15" fmla="*/ 66 h 66"/>
                    <a:gd name="T16" fmla="*/ 53 w 111"/>
                    <a:gd name="T17" fmla="*/ 63 h 66"/>
                    <a:gd name="T18" fmla="*/ 73 w 111"/>
                    <a:gd name="T19" fmla="*/ 57 h 66"/>
                    <a:gd name="T20" fmla="*/ 95 w 111"/>
                    <a:gd name="T21" fmla="*/ 54 h 66"/>
                    <a:gd name="T22" fmla="*/ 102 w 111"/>
                    <a:gd name="T23" fmla="*/ 52 h 66"/>
                    <a:gd name="T24" fmla="*/ 108 w 111"/>
                    <a:gd name="T25" fmla="*/ 49 h 66"/>
                    <a:gd name="T26" fmla="*/ 110 w 111"/>
                    <a:gd name="T27" fmla="*/ 44 h 66"/>
                    <a:gd name="T28" fmla="*/ 111 w 111"/>
                    <a:gd name="T29" fmla="*/ 40 h 66"/>
                    <a:gd name="T30" fmla="*/ 110 w 111"/>
                    <a:gd name="T31" fmla="*/ 37 h 66"/>
                    <a:gd name="T32" fmla="*/ 108 w 111"/>
                    <a:gd name="T33" fmla="*/ 33 h 66"/>
                    <a:gd name="T34" fmla="*/ 105 w 111"/>
                    <a:gd name="T35" fmla="*/ 30 h 66"/>
                    <a:gd name="T36" fmla="*/ 96 w 111"/>
                    <a:gd name="T37" fmla="*/ 25 h 66"/>
                    <a:gd name="T38" fmla="*/ 85 w 111"/>
                    <a:gd name="T39" fmla="*/ 17 h 66"/>
                    <a:gd name="T40" fmla="*/ 71 w 111"/>
                    <a:gd name="T41" fmla="*/ 6 h 66"/>
                    <a:gd name="T42" fmla="*/ 64 w 111"/>
                    <a:gd name="T43" fmla="*/ 2 h 66"/>
                    <a:gd name="T44" fmla="*/ 58 w 111"/>
                    <a:gd name="T45" fmla="*/ 0 h 66"/>
                    <a:gd name="T46" fmla="*/ 53 w 111"/>
                    <a:gd name="T47" fmla="*/ 0 h 66"/>
                    <a:gd name="T48" fmla="*/ 48 w 111"/>
                    <a:gd name="T49" fmla="*/ 1 h 66"/>
                    <a:gd name="T50" fmla="*/ 38 w 111"/>
                    <a:gd name="T51" fmla="*/ 4 h 66"/>
                    <a:gd name="T52" fmla="*/ 32 w 111"/>
                    <a:gd name="T53" fmla="*/ 6 h 66"/>
                    <a:gd name="T54" fmla="*/ 23 w 111"/>
                    <a:gd name="T55" fmla="*/ 6 h 66"/>
                    <a:gd name="T56" fmla="*/ 15 w 111"/>
                    <a:gd name="T57" fmla="*/ 7 h 66"/>
                    <a:gd name="T58" fmla="*/ 10 w 111"/>
                    <a:gd name="T59" fmla="*/ 8 h 66"/>
                    <a:gd name="T60" fmla="*/ 6 w 111"/>
                    <a:gd name="T61" fmla="*/ 11 h 66"/>
                    <a:gd name="T62" fmla="*/ 2 w 111"/>
                    <a:gd name="T63" fmla="*/ 13 h 66"/>
                    <a:gd name="T64" fmla="*/ 1 w 111"/>
                    <a:gd name="T65" fmla="*/ 15 h 66"/>
                    <a:gd name="T66" fmla="*/ 0 w 111"/>
                    <a:gd name="T67" fmla="*/ 16 h 66"/>
                    <a:gd name="T68" fmla="*/ 0 w 111"/>
                    <a:gd name="T69" fmla="*/ 18 h 66"/>
                    <a:gd name="T70" fmla="*/ 2 w 111"/>
                    <a:gd name="T71" fmla="*/ 25 h 66"/>
                    <a:gd name="T72" fmla="*/ 7 w 111"/>
                    <a:gd name="T73" fmla="*/ 4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66">
                      <a:moveTo>
                        <a:pt x="7" y="40"/>
                      </a:moveTo>
                      <a:lnTo>
                        <a:pt x="11" y="49"/>
                      </a:lnTo>
                      <a:lnTo>
                        <a:pt x="14" y="56"/>
                      </a:lnTo>
                      <a:lnTo>
                        <a:pt x="19" y="63"/>
                      </a:lnTo>
                      <a:lnTo>
                        <a:pt x="21" y="64"/>
                      </a:lnTo>
                      <a:lnTo>
                        <a:pt x="23" y="66"/>
                      </a:lnTo>
                      <a:lnTo>
                        <a:pt x="28" y="66"/>
                      </a:lnTo>
                      <a:lnTo>
                        <a:pt x="36" y="66"/>
                      </a:lnTo>
                      <a:lnTo>
                        <a:pt x="53" y="63"/>
                      </a:lnTo>
                      <a:lnTo>
                        <a:pt x="73" y="57"/>
                      </a:lnTo>
                      <a:lnTo>
                        <a:pt x="95" y="54"/>
                      </a:lnTo>
                      <a:lnTo>
                        <a:pt x="102" y="52"/>
                      </a:lnTo>
                      <a:lnTo>
                        <a:pt x="108" y="49"/>
                      </a:lnTo>
                      <a:lnTo>
                        <a:pt x="110" y="44"/>
                      </a:lnTo>
                      <a:lnTo>
                        <a:pt x="111" y="40"/>
                      </a:lnTo>
                      <a:lnTo>
                        <a:pt x="110" y="37"/>
                      </a:lnTo>
                      <a:lnTo>
                        <a:pt x="108" y="33"/>
                      </a:lnTo>
                      <a:lnTo>
                        <a:pt x="105" y="30"/>
                      </a:lnTo>
                      <a:lnTo>
                        <a:pt x="96" y="25"/>
                      </a:lnTo>
                      <a:lnTo>
                        <a:pt x="85" y="17"/>
                      </a:lnTo>
                      <a:lnTo>
                        <a:pt x="71" y="6"/>
                      </a:lnTo>
                      <a:lnTo>
                        <a:pt x="64" y="2"/>
                      </a:lnTo>
                      <a:lnTo>
                        <a:pt x="58" y="0"/>
                      </a:lnTo>
                      <a:lnTo>
                        <a:pt x="53" y="0"/>
                      </a:lnTo>
                      <a:lnTo>
                        <a:pt x="48" y="1"/>
                      </a:lnTo>
                      <a:lnTo>
                        <a:pt x="38" y="4"/>
                      </a:lnTo>
                      <a:lnTo>
                        <a:pt x="32" y="6"/>
                      </a:lnTo>
                      <a:lnTo>
                        <a:pt x="23" y="6"/>
                      </a:lnTo>
                      <a:lnTo>
                        <a:pt x="15" y="7"/>
                      </a:lnTo>
                      <a:lnTo>
                        <a:pt x="10" y="8"/>
                      </a:lnTo>
                      <a:lnTo>
                        <a:pt x="6" y="11"/>
                      </a:lnTo>
                      <a:lnTo>
                        <a:pt x="2" y="13"/>
                      </a:lnTo>
                      <a:lnTo>
                        <a:pt x="1" y="15"/>
                      </a:lnTo>
                      <a:lnTo>
                        <a:pt x="0" y="16"/>
                      </a:lnTo>
                      <a:lnTo>
                        <a:pt x="0" y="18"/>
                      </a:lnTo>
                      <a:lnTo>
                        <a:pt x="2" y="25"/>
                      </a:lnTo>
                      <a:lnTo>
                        <a:pt x="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sp>
              <p:nvSpPr>
                <p:cNvPr id="68" name="Freeform 131">
                  <a:extLst>
                    <a:ext uri="{FF2B5EF4-FFF2-40B4-BE49-F238E27FC236}">
                      <a16:creationId xmlns:a16="http://schemas.microsoft.com/office/drawing/2014/main" id="{983298E4-CFD4-777A-4333-AE69951CA819}"/>
                    </a:ext>
                  </a:extLst>
                </p:cNvPr>
                <p:cNvSpPr>
                  <a:spLocks/>
                </p:cNvSpPr>
                <p:nvPr/>
              </p:nvSpPr>
              <p:spPr bwMode="auto">
                <a:xfrm>
                  <a:off x="3551238" y="1684338"/>
                  <a:ext cx="15875" cy="15875"/>
                </a:xfrm>
                <a:custGeom>
                  <a:avLst/>
                  <a:gdLst>
                    <a:gd name="T0" fmla="*/ 47 w 71"/>
                    <a:gd name="T1" fmla="*/ 72 h 72"/>
                    <a:gd name="T2" fmla="*/ 71 w 71"/>
                    <a:gd name="T3" fmla="*/ 49 h 72"/>
                    <a:gd name="T4" fmla="*/ 59 w 71"/>
                    <a:gd name="T5" fmla="*/ 2 h 72"/>
                    <a:gd name="T6" fmla="*/ 53 w 71"/>
                    <a:gd name="T7" fmla="*/ 0 h 72"/>
                    <a:gd name="T8" fmla="*/ 46 w 71"/>
                    <a:gd name="T9" fmla="*/ 0 h 72"/>
                    <a:gd name="T10" fmla="*/ 39 w 71"/>
                    <a:gd name="T11" fmla="*/ 0 h 72"/>
                    <a:gd name="T12" fmla="*/ 30 w 71"/>
                    <a:gd name="T13" fmla="*/ 2 h 72"/>
                    <a:gd name="T14" fmla="*/ 22 w 71"/>
                    <a:gd name="T15" fmla="*/ 4 h 72"/>
                    <a:gd name="T16" fmla="*/ 19 w 71"/>
                    <a:gd name="T17" fmla="*/ 5 h 72"/>
                    <a:gd name="T18" fmla="*/ 16 w 71"/>
                    <a:gd name="T19" fmla="*/ 8 h 72"/>
                    <a:gd name="T20" fmla="*/ 14 w 71"/>
                    <a:gd name="T21" fmla="*/ 10 h 72"/>
                    <a:gd name="T22" fmla="*/ 12 w 71"/>
                    <a:gd name="T23" fmla="*/ 13 h 72"/>
                    <a:gd name="T24" fmla="*/ 6 w 71"/>
                    <a:gd name="T25" fmla="*/ 25 h 72"/>
                    <a:gd name="T26" fmla="*/ 3 w 71"/>
                    <a:gd name="T27" fmla="*/ 33 h 72"/>
                    <a:gd name="T28" fmla="*/ 0 w 71"/>
                    <a:gd name="T29" fmla="*/ 37 h 72"/>
                    <a:gd name="T30" fmla="*/ 24 w 71"/>
                    <a:gd name="T31" fmla="*/ 61 h 72"/>
                    <a:gd name="T32" fmla="*/ 47 w 71"/>
                    <a:gd name="T3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2">
                      <a:moveTo>
                        <a:pt x="47" y="72"/>
                      </a:moveTo>
                      <a:lnTo>
                        <a:pt x="71" y="49"/>
                      </a:lnTo>
                      <a:lnTo>
                        <a:pt x="59" y="2"/>
                      </a:lnTo>
                      <a:lnTo>
                        <a:pt x="53" y="0"/>
                      </a:lnTo>
                      <a:lnTo>
                        <a:pt x="46" y="0"/>
                      </a:lnTo>
                      <a:lnTo>
                        <a:pt x="39" y="0"/>
                      </a:lnTo>
                      <a:lnTo>
                        <a:pt x="30" y="2"/>
                      </a:lnTo>
                      <a:lnTo>
                        <a:pt x="22" y="4"/>
                      </a:lnTo>
                      <a:lnTo>
                        <a:pt x="19" y="5"/>
                      </a:lnTo>
                      <a:lnTo>
                        <a:pt x="16" y="8"/>
                      </a:lnTo>
                      <a:lnTo>
                        <a:pt x="14" y="10"/>
                      </a:lnTo>
                      <a:lnTo>
                        <a:pt x="12" y="13"/>
                      </a:lnTo>
                      <a:lnTo>
                        <a:pt x="6" y="25"/>
                      </a:lnTo>
                      <a:lnTo>
                        <a:pt x="3" y="33"/>
                      </a:lnTo>
                      <a:lnTo>
                        <a:pt x="0" y="37"/>
                      </a:lnTo>
                      <a:lnTo>
                        <a:pt x="24" y="61"/>
                      </a:lnTo>
                      <a:lnTo>
                        <a:pt x="4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US" sz="1350"/>
                </a:p>
              </p:txBody>
            </p:sp>
          </p:grpSp>
          <p:sp>
            <p:nvSpPr>
              <p:cNvPr id="46" name="Rectangle 45">
                <a:extLst>
                  <a:ext uri="{FF2B5EF4-FFF2-40B4-BE49-F238E27FC236}">
                    <a16:creationId xmlns:a16="http://schemas.microsoft.com/office/drawing/2014/main" id="{6804D58B-0C50-135E-CC09-ACB0FF0B55EC}"/>
                  </a:ext>
                </a:extLst>
              </p:cNvPr>
              <p:cNvSpPr/>
              <p:nvPr/>
            </p:nvSpPr>
            <p:spPr>
              <a:xfrm>
                <a:off x="3894967" y="3208832"/>
                <a:ext cx="872432" cy="411193"/>
              </a:xfrm>
              <a:prstGeom prst="rect">
                <a:avLst/>
              </a:prstGeom>
            </p:spPr>
            <p:txBody>
              <a:bodyPr wrap="square">
                <a:spAutoFit/>
              </a:bodyPr>
              <a:lstStyle/>
              <a:p>
                <a:pPr algn="ctr"/>
                <a:r>
                  <a:rPr lang="fr-FR" sz="750" spc="-38">
                    <a:latin typeface="TheMixExtraLight-Plain" pitchFamily="34" charset="0"/>
                  </a:rPr>
                  <a:t>Région Parisienne</a:t>
                </a:r>
              </a:p>
            </p:txBody>
          </p:sp>
          <p:sp>
            <p:nvSpPr>
              <p:cNvPr id="47" name="Rectangle 46">
                <a:extLst>
                  <a:ext uri="{FF2B5EF4-FFF2-40B4-BE49-F238E27FC236}">
                    <a16:creationId xmlns:a16="http://schemas.microsoft.com/office/drawing/2014/main" id="{120E46CE-6667-3515-03E0-8E456B25E458}"/>
                  </a:ext>
                </a:extLst>
              </p:cNvPr>
              <p:cNvSpPr/>
              <p:nvPr/>
            </p:nvSpPr>
            <p:spPr>
              <a:xfrm>
                <a:off x="4329627" y="3616861"/>
                <a:ext cx="872432" cy="264339"/>
              </a:xfrm>
              <a:prstGeom prst="rect">
                <a:avLst/>
              </a:prstGeom>
            </p:spPr>
            <p:txBody>
              <a:bodyPr wrap="square">
                <a:spAutoFit/>
              </a:bodyPr>
              <a:lstStyle/>
              <a:p>
                <a:pPr algn="ctr"/>
                <a:r>
                  <a:rPr lang="fr-FR" sz="750" spc="-38">
                    <a:latin typeface="TheMixExtraLight-Plain" pitchFamily="34" charset="0"/>
                  </a:rPr>
                  <a:t>Nord Est</a:t>
                </a:r>
              </a:p>
            </p:txBody>
          </p:sp>
          <p:sp>
            <p:nvSpPr>
              <p:cNvPr id="48" name="Rectangle 47">
                <a:extLst>
                  <a:ext uri="{FF2B5EF4-FFF2-40B4-BE49-F238E27FC236}">
                    <a16:creationId xmlns:a16="http://schemas.microsoft.com/office/drawing/2014/main" id="{9732BDE3-1C58-9156-CF92-DDE88FC3BF99}"/>
                  </a:ext>
                </a:extLst>
              </p:cNvPr>
              <p:cNvSpPr/>
              <p:nvPr/>
            </p:nvSpPr>
            <p:spPr>
              <a:xfrm>
                <a:off x="3200213" y="3438024"/>
                <a:ext cx="872432" cy="264339"/>
              </a:xfrm>
              <a:prstGeom prst="rect">
                <a:avLst/>
              </a:prstGeom>
            </p:spPr>
            <p:txBody>
              <a:bodyPr wrap="square">
                <a:spAutoFit/>
              </a:bodyPr>
              <a:lstStyle/>
              <a:p>
                <a:pPr algn="ctr"/>
                <a:r>
                  <a:rPr lang="fr-FR" sz="750" spc="-38">
                    <a:latin typeface="TheMixExtraLight-Plain" pitchFamily="34" charset="0"/>
                  </a:rPr>
                  <a:t>Nord Ouest</a:t>
                </a:r>
              </a:p>
            </p:txBody>
          </p:sp>
          <p:sp>
            <p:nvSpPr>
              <p:cNvPr id="49" name="Rectangle 48">
                <a:extLst>
                  <a:ext uri="{FF2B5EF4-FFF2-40B4-BE49-F238E27FC236}">
                    <a16:creationId xmlns:a16="http://schemas.microsoft.com/office/drawing/2014/main" id="{FE4297E1-A93E-7CE9-11A3-1C72030C70A6}"/>
                  </a:ext>
                </a:extLst>
              </p:cNvPr>
              <p:cNvSpPr/>
              <p:nvPr/>
            </p:nvSpPr>
            <p:spPr>
              <a:xfrm>
                <a:off x="3551017" y="4422027"/>
                <a:ext cx="872432" cy="264339"/>
              </a:xfrm>
              <a:prstGeom prst="rect">
                <a:avLst/>
              </a:prstGeom>
            </p:spPr>
            <p:txBody>
              <a:bodyPr wrap="square">
                <a:spAutoFit/>
              </a:bodyPr>
              <a:lstStyle/>
              <a:p>
                <a:pPr algn="ctr"/>
                <a:r>
                  <a:rPr lang="fr-FR" sz="750" spc="-38">
                    <a:latin typeface="TheMixExtraLight-Plain" pitchFamily="34" charset="0"/>
                  </a:rPr>
                  <a:t>Sud Ouest</a:t>
                </a:r>
              </a:p>
            </p:txBody>
          </p:sp>
          <p:sp>
            <p:nvSpPr>
              <p:cNvPr id="50" name="Rectangle 49">
                <a:extLst>
                  <a:ext uri="{FF2B5EF4-FFF2-40B4-BE49-F238E27FC236}">
                    <a16:creationId xmlns:a16="http://schemas.microsoft.com/office/drawing/2014/main" id="{022A1723-4ED4-D113-1C82-5F4F653C56F1}"/>
                  </a:ext>
                </a:extLst>
              </p:cNvPr>
              <p:cNvSpPr/>
              <p:nvPr/>
            </p:nvSpPr>
            <p:spPr>
              <a:xfrm>
                <a:off x="4304593" y="4368800"/>
                <a:ext cx="872432" cy="264339"/>
              </a:xfrm>
              <a:prstGeom prst="rect">
                <a:avLst/>
              </a:prstGeom>
            </p:spPr>
            <p:txBody>
              <a:bodyPr wrap="square">
                <a:spAutoFit/>
              </a:bodyPr>
              <a:lstStyle/>
              <a:p>
                <a:pPr algn="ctr"/>
                <a:r>
                  <a:rPr lang="fr-FR" sz="750" spc="-38">
                    <a:latin typeface="TheMixExtraLight-Plain" pitchFamily="34" charset="0"/>
                  </a:rPr>
                  <a:t>Sud Est</a:t>
                </a:r>
              </a:p>
            </p:txBody>
          </p:sp>
        </p:grpSp>
        <p:sp>
          <p:nvSpPr>
            <p:cNvPr id="69" name="ZoneTexte 68">
              <a:extLst>
                <a:ext uri="{FF2B5EF4-FFF2-40B4-BE49-F238E27FC236}">
                  <a16:creationId xmlns:a16="http://schemas.microsoft.com/office/drawing/2014/main" id="{BC433071-7524-640A-57D1-95F04895F38A}"/>
                </a:ext>
              </a:extLst>
            </p:cNvPr>
            <p:cNvSpPr txBox="1"/>
            <p:nvPr/>
          </p:nvSpPr>
          <p:spPr>
            <a:xfrm>
              <a:off x="1024480" y="3995912"/>
              <a:ext cx="517156" cy="302430"/>
            </a:xfrm>
            <a:prstGeom prst="rect">
              <a:avLst/>
            </a:prstGeom>
            <a:noFill/>
          </p:spPr>
          <p:txBody>
            <a:bodyPr wrap="none" rtlCol="0">
              <a:spAutoFit/>
            </a:bodyPr>
            <a:lstStyle/>
            <a:p>
              <a:r>
                <a:rPr lang="fr-FR" sz="675" b="1" dirty="0">
                  <a:solidFill>
                    <a:schemeClr val="accent5"/>
                  </a:solidFill>
                </a:rPr>
                <a:t>45%</a:t>
              </a:r>
            </a:p>
          </p:txBody>
        </p:sp>
        <p:sp>
          <p:nvSpPr>
            <p:cNvPr id="70" name="ZoneTexte 69">
              <a:extLst>
                <a:ext uri="{FF2B5EF4-FFF2-40B4-BE49-F238E27FC236}">
                  <a16:creationId xmlns:a16="http://schemas.microsoft.com/office/drawing/2014/main" id="{7FF39642-847B-8CF2-2B10-3448CEED639F}"/>
                </a:ext>
              </a:extLst>
            </p:cNvPr>
            <p:cNvSpPr txBox="1"/>
            <p:nvPr/>
          </p:nvSpPr>
          <p:spPr>
            <a:xfrm>
              <a:off x="1857751" y="3691036"/>
              <a:ext cx="517156" cy="302430"/>
            </a:xfrm>
            <a:prstGeom prst="rect">
              <a:avLst/>
            </a:prstGeom>
            <a:noFill/>
          </p:spPr>
          <p:txBody>
            <a:bodyPr wrap="none" rtlCol="0">
              <a:spAutoFit/>
            </a:bodyPr>
            <a:lstStyle/>
            <a:p>
              <a:r>
                <a:rPr lang="fr-FR" sz="675" b="1" dirty="0">
                  <a:solidFill>
                    <a:schemeClr val="accent5"/>
                  </a:solidFill>
                </a:rPr>
                <a:t>25%</a:t>
              </a:r>
            </a:p>
          </p:txBody>
        </p:sp>
        <p:sp>
          <p:nvSpPr>
            <p:cNvPr id="71" name="ZoneTexte 70">
              <a:extLst>
                <a:ext uri="{FF2B5EF4-FFF2-40B4-BE49-F238E27FC236}">
                  <a16:creationId xmlns:a16="http://schemas.microsoft.com/office/drawing/2014/main" id="{91A87B85-BE68-DCFD-8276-FC843A0ACF38}"/>
                </a:ext>
              </a:extLst>
            </p:cNvPr>
            <p:cNvSpPr txBox="1"/>
            <p:nvPr/>
          </p:nvSpPr>
          <p:spPr>
            <a:xfrm>
              <a:off x="2413239" y="4214340"/>
              <a:ext cx="517156" cy="302430"/>
            </a:xfrm>
            <a:prstGeom prst="rect">
              <a:avLst/>
            </a:prstGeom>
            <a:noFill/>
          </p:spPr>
          <p:txBody>
            <a:bodyPr wrap="none" rtlCol="0">
              <a:spAutoFit/>
            </a:bodyPr>
            <a:lstStyle/>
            <a:p>
              <a:r>
                <a:rPr lang="fr-FR" sz="675" b="1" dirty="0">
                  <a:solidFill>
                    <a:schemeClr val="accent5"/>
                  </a:solidFill>
                </a:rPr>
                <a:t>12%</a:t>
              </a:r>
            </a:p>
          </p:txBody>
        </p:sp>
        <p:sp>
          <p:nvSpPr>
            <p:cNvPr id="72" name="ZoneTexte 71">
              <a:extLst>
                <a:ext uri="{FF2B5EF4-FFF2-40B4-BE49-F238E27FC236}">
                  <a16:creationId xmlns:a16="http://schemas.microsoft.com/office/drawing/2014/main" id="{0276C626-EA9A-64B7-408A-1BCF98E1E72B}"/>
                </a:ext>
              </a:extLst>
            </p:cNvPr>
            <p:cNvSpPr txBox="1"/>
            <p:nvPr/>
          </p:nvSpPr>
          <p:spPr>
            <a:xfrm>
              <a:off x="1511409" y="5224842"/>
              <a:ext cx="450088" cy="302430"/>
            </a:xfrm>
            <a:prstGeom prst="rect">
              <a:avLst/>
            </a:prstGeom>
            <a:noFill/>
          </p:spPr>
          <p:txBody>
            <a:bodyPr wrap="none" rtlCol="0">
              <a:spAutoFit/>
            </a:bodyPr>
            <a:lstStyle/>
            <a:p>
              <a:r>
                <a:rPr lang="fr-FR" sz="675" b="1">
                  <a:solidFill>
                    <a:schemeClr val="accent5"/>
                  </a:solidFill>
                </a:rPr>
                <a:t>5%</a:t>
              </a:r>
            </a:p>
          </p:txBody>
        </p:sp>
        <p:sp>
          <p:nvSpPr>
            <p:cNvPr id="73" name="ZoneTexte 72">
              <a:extLst>
                <a:ext uri="{FF2B5EF4-FFF2-40B4-BE49-F238E27FC236}">
                  <a16:creationId xmlns:a16="http://schemas.microsoft.com/office/drawing/2014/main" id="{004E35A6-A093-F83E-A5A6-B77EFE505DAA}"/>
                </a:ext>
              </a:extLst>
            </p:cNvPr>
            <p:cNvSpPr txBox="1"/>
            <p:nvPr/>
          </p:nvSpPr>
          <p:spPr>
            <a:xfrm>
              <a:off x="2380273" y="5123360"/>
              <a:ext cx="517156" cy="302430"/>
            </a:xfrm>
            <a:prstGeom prst="rect">
              <a:avLst/>
            </a:prstGeom>
            <a:noFill/>
          </p:spPr>
          <p:txBody>
            <a:bodyPr wrap="none" rtlCol="0">
              <a:spAutoFit/>
            </a:bodyPr>
            <a:lstStyle/>
            <a:p>
              <a:r>
                <a:rPr lang="fr-FR" sz="675" b="1" dirty="0">
                  <a:solidFill>
                    <a:schemeClr val="accent5"/>
                  </a:solidFill>
                </a:rPr>
                <a:t>14%</a:t>
              </a:r>
            </a:p>
          </p:txBody>
        </p:sp>
      </p:grpSp>
      <p:sp>
        <p:nvSpPr>
          <p:cNvPr id="76" name="Rectangle 75">
            <a:extLst>
              <a:ext uri="{FF2B5EF4-FFF2-40B4-BE49-F238E27FC236}">
                <a16:creationId xmlns:a16="http://schemas.microsoft.com/office/drawing/2014/main" id="{F9E73D53-D3C2-01E0-18FE-A85B8E1586BF}"/>
              </a:ext>
            </a:extLst>
          </p:cNvPr>
          <p:cNvSpPr/>
          <p:nvPr/>
        </p:nvSpPr>
        <p:spPr>
          <a:xfrm>
            <a:off x="7538114" y="1797710"/>
            <a:ext cx="1085715" cy="365704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7" name="Rectangle 37">
            <a:extLst>
              <a:ext uri="{FF2B5EF4-FFF2-40B4-BE49-F238E27FC236}">
                <a16:creationId xmlns:a16="http://schemas.microsoft.com/office/drawing/2014/main" id="{D71B85CA-D595-CD24-7730-49F2CDE190EB}"/>
              </a:ext>
            </a:extLst>
          </p:cNvPr>
          <p:cNvSpPr/>
          <p:nvPr/>
        </p:nvSpPr>
        <p:spPr>
          <a:xfrm rot="16200000">
            <a:off x="8486017" y="530040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8" name="Espace réservé du texte 2">
            <a:extLst>
              <a:ext uri="{FF2B5EF4-FFF2-40B4-BE49-F238E27FC236}">
                <a16:creationId xmlns:a16="http://schemas.microsoft.com/office/drawing/2014/main" id="{C153D4BE-ED10-4459-B302-F40B918CA7FF}"/>
              </a:ext>
            </a:extLst>
          </p:cNvPr>
          <p:cNvSpPr txBox="1">
            <a:spLocks/>
          </p:cNvSpPr>
          <p:nvPr/>
        </p:nvSpPr>
        <p:spPr>
          <a:xfrm>
            <a:off x="7871686" y="2495129"/>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5"/>
                </a:solidFill>
              </a:rPr>
              <a:t>79 %</a:t>
            </a:r>
            <a:endParaRPr lang="en-US" sz="1500" b="1">
              <a:solidFill>
                <a:schemeClr val="accent5"/>
              </a:solidFill>
            </a:endParaRPr>
          </a:p>
        </p:txBody>
      </p:sp>
      <p:sp>
        <p:nvSpPr>
          <p:cNvPr id="79" name="Espace réservé du texte 2">
            <a:extLst>
              <a:ext uri="{FF2B5EF4-FFF2-40B4-BE49-F238E27FC236}">
                <a16:creationId xmlns:a16="http://schemas.microsoft.com/office/drawing/2014/main" id="{9A5CDC3B-1E38-E316-188B-A0B20BC6EE63}"/>
              </a:ext>
            </a:extLst>
          </p:cNvPr>
          <p:cNvSpPr txBox="1">
            <a:spLocks/>
          </p:cNvSpPr>
          <p:nvPr/>
        </p:nvSpPr>
        <p:spPr>
          <a:xfrm>
            <a:off x="7680554" y="2741872"/>
            <a:ext cx="800277"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5"/>
                </a:solidFill>
              </a:rPr>
              <a:t>des nuitées françaises</a:t>
            </a:r>
            <a:endParaRPr lang="en-US" sz="900">
              <a:solidFill>
                <a:schemeClr val="accent5"/>
              </a:solidFill>
            </a:endParaRPr>
          </a:p>
        </p:txBody>
      </p:sp>
      <p:sp>
        <p:nvSpPr>
          <p:cNvPr id="81" name="Espace réservé du texte 2">
            <a:extLst>
              <a:ext uri="{FF2B5EF4-FFF2-40B4-BE49-F238E27FC236}">
                <a16:creationId xmlns:a16="http://schemas.microsoft.com/office/drawing/2014/main" id="{95B6786B-98FE-EEF3-4634-9A3B0C9F8720}"/>
              </a:ext>
            </a:extLst>
          </p:cNvPr>
          <p:cNvSpPr txBox="1">
            <a:spLocks/>
          </p:cNvSpPr>
          <p:nvPr/>
        </p:nvSpPr>
        <p:spPr>
          <a:xfrm>
            <a:off x="7557517" y="4933991"/>
            <a:ext cx="1088055" cy="34624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solidFill>
                  <a:schemeClr val="tx2"/>
                </a:solidFill>
              </a:rPr>
              <a:t>Allemagne (28 %)</a:t>
            </a:r>
          </a:p>
          <a:p>
            <a:pPr algn="ctr">
              <a:lnSpc>
                <a:spcPct val="100000"/>
              </a:lnSpc>
              <a:spcBef>
                <a:spcPts val="0"/>
              </a:spcBef>
            </a:pPr>
            <a:r>
              <a:rPr lang="fr-FR" sz="675" dirty="0">
                <a:solidFill>
                  <a:schemeClr val="tx2"/>
                </a:solidFill>
              </a:rPr>
              <a:t>Royaume Uni (20 %)</a:t>
            </a:r>
          </a:p>
          <a:p>
            <a:pPr algn="ctr">
              <a:lnSpc>
                <a:spcPct val="100000"/>
              </a:lnSpc>
              <a:spcBef>
                <a:spcPts val="0"/>
              </a:spcBef>
            </a:pPr>
            <a:r>
              <a:rPr lang="fr-FR" sz="675" dirty="0">
                <a:solidFill>
                  <a:schemeClr val="tx2"/>
                </a:solidFill>
              </a:rPr>
              <a:t>Belgique (11 %)</a:t>
            </a:r>
            <a:endParaRPr lang="en-US" sz="675" dirty="0">
              <a:solidFill>
                <a:schemeClr val="tx2"/>
              </a:solidFill>
            </a:endParaRPr>
          </a:p>
        </p:txBody>
      </p:sp>
      <p:sp>
        <p:nvSpPr>
          <p:cNvPr id="82" name="Espace réservé du texte 2">
            <a:extLst>
              <a:ext uri="{FF2B5EF4-FFF2-40B4-BE49-F238E27FC236}">
                <a16:creationId xmlns:a16="http://schemas.microsoft.com/office/drawing/2014/main" id="{62C43649-8369-B745-F6D8-A916CE1A919D}"/>
              </a:ext>
            </a:extLst>
          </p:cNvPr>
          <p:cNvSpPr txBox="1">
            <a:spLocks/>
          </p:cNvSpPr>
          <p:nvPr/>
        </p:nvSpPr>
        <p:spPr>
          <a:xfrm>
            <a:off x="7871686" y="3662445"/>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16 %</a:t>
            </a:r>
            <a:endParaRPr lang="en-US" sz="1500" b="1">
              <a:solidFill>
                <a:schemeClr val="accent6"/>
              </a:solidFill>
            </a:endParaRPr>
          </a:p>
        </p:txBody>
      </p:sp>
      <p:sp>
        <p:nvSpPr>
          <p:cNvPr id="83" name="Espace réservé du texte 2">
            <a:extLst>
              <a:ext uri="{FF2B5EF4-FFF2-40B4-BE49-F238E27FC236}">
                <a16:creationId xmlns:a16="http://schemas.microsoft.com/office/drawing/2014/main" id="{E58D030B-A847-B042-8F57-C64DB265B19D}"/>
              </a:ext>
            </a:extLst>
          </p:cNvPr>
          <p:cNvSpPr txBox="1">
            <a:spLocks/>
          </p:cNvSpPr>
          <p:nvPr/>
        </p:nvSpPr>
        <p:spPr>
          <a:xfrm>
            <a:off x="7516370" y="3856712"/>
            <a:ext cx="1109799" cy="415498"/>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6"/>
                </a:solidFill>
              </a:rPr>
              <a:t>des nuitées françaises réalisées par des Bretons</a:t>
            </a:r>
            <a:endParaRPr lang="en-US" sz="900">
              <a:solidFill>
                <a:schemeClr val="accent6"/>
              </a:solidFill>
            </a:endParaRPr>
          </a:p>
        </p:txBody>
      </p:sp>
      <p:sp>
        <p:nvSpPr>
          <p:cNvPr id="84" name="Rectangle 37">
            <a:extLst>
              <a:ext uri="{FF2B5EF4-FFF2-40B4-BE49-F238E27FC236}">
                <a16:creationId xmlns:a16="http://schemas.microsoft.com/office/drawing/2014/main" id="{8E5E9314-E55C-6419-34FD-B4B01B2647E1}"/>
              </a:ext>
            </a:extLst>
          </p:cNvPr>
          <p:cNvSpPr/>
          <p:nvPr/>
        </p:nvSpPr>
        <p:spPr>
          <a:xfrm rot="5400000">
            <a:off x="7527649" y="179353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85" name="Straight Connector 131">
            <a:extLst>
              <a:ext uri="{FF2B5EF4-FFF2-40B4-BE49-F238E27FC236}">
                <a16:creationId xmlns:a16="http://schemas.microsoft.com/office/drawing/2014/main" id="{76521C9B-B493-93EF-66D4-0ABF1AC73192}"/>
              </a:ext>
            </a:extLst>
          </p:cNvPr>
          <p:cNvCxnSpPr>
            <a:cxnSpLocks/>
          </p:cNvCxnSpPr>
          <p:nvPr/>
        </p:nvCxnSpPr>
        <p:spPr>
          <a:xfrm>
            <a:off x="7871686" y="3042590"/>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31">
            <a:extLst>
              <a:ext uri="{FF2B5EF4-FFF2-40B4-BE49-F238E27FC236}">
                <a16:creationId xmlns:a16="http://schemas.microsoft.com/office/drawing/2014/main" id="{F952514C-6478-A55A-BCA9-A4E3B563C8F9}"/>
              </a:ext>
            </a:extLst>
          </p:cNvPr>
          <p:cNvCxnSpPr>
            <a:cxnSpLocks/>
          </p:cNvCxnSpPr>
          <p:nvPr/>
        </p:nvCxnSpPr>
        <p:spPr>
          <a:xfrm>
            <a:off x="7871686" y="433873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Espace réservé du texte 2">
            <a:extLst>
              <a:ext uri="{FF2B5EF4-FFF2-40B4-BE49-F238E27FC236}">
                <a16:creationId xmlns:a16="http://schemas.microsoft.com/office/drawing/2014/main" id="{76440EC3-F1D5-D8F8-759B-7F2F543DBFE0}"/>
              </a:ext>
            </a:extLst>
          </p:cNvPr>
          <p:cNvSpPr txBox="1">
            <a:spLocks/>
          </p:cNvSpPr>
          <p:nvPr/>
        </p:nvSpPr>
        <p:spPr>
          <a:xfrm>
            <a:off x="7535773" y="162021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sp>
        <p:nvSpPr>
          <p:cNvPr id="91" name="ZoneTexte 90">
            <a:extLst>
              <a:ext uri="{FF2B5EF4-FFF2-40B4-BE49-F238E27FC236}">
                <a16:creationId xmlns:a16="http://schemas.microsoft.com/office/drawing/2014/main" id="{06CC8A69-DBCF-D33D-7A37-98E7D9D378C4}"/>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pic>
        <p:nvPicPr>
          <p:cNvPr id="92" name="Graphique 91">
            <a:extLst>
              <a:ext uri="{FF2B5EF4-FFF2-40B4-BE49-F238E27FC236}">
                <a16:creationId xmlns:a16="http://schemas.microsoft.com/office/drawing/2014/main" id="{33DE1869-2C9D-FB8E-F1F9-E4B18B2DC1E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45083" y="1820642"/>
            <a:ext cx="616586" cy="675000"/>
          </a:xfrm>
          <a:prstGeom prst="rect">
            <a:avLst/>
          </a:prstGeom>
        </p:spPr>
      </p:pic>
      <p:pic>
        <p:nvPicPr>
          <p:cNvPr id="93" name="Graphique 92">
            <a:extLst>
              <a:ext uri="{FF2B5EF4-FFF2-40B4-BE49-F238E27FC236}">
                <a16:creationId xmlns:a16="http://schemas.microsoft.com/office/drawing/2014/main" id="{B7CF5DBF-BFCB-9C01-BDB3-C43B44A06F4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65569" y="3151481"/>
            <a:ext cx="242755" cy="378000"/>
          </a:xfrm>
          <a:prstGeom prst="rect">
            <a:avLst/>
          </a:prstGeom>
        </p:spPr>
      </p:pic>
      <p:pic>
        <p:nvPicPr>
          <p:cNvPr id="94" name="Graphique 93">
            <a:extLst>
              <a:ext uri="{FF2B5EF4-FFF2-40B4-BE49-F238E27FC236}">
                <a16:creationId xmlns:a16="http://schemas.microsoft.com/office/drawing/2014/main" id="{BA86F63D-486E-78CB-58C7-D0EF2DBC0E0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37881" y="4474150"/>
            <a:ext cx="742950" cy="364331"/>
          </a:xfrm>
          <a:prstGeom prst="rect">
            <a:avLst/>
          </a:prstGeom>
        </p:spPr>
      </p:pic>
      <p:pic>
        <p:nvPicPr>
          <p:cNvPr id="74" name="Graphique 73">
            <a:extLst>
              <a:ext uri="{FF2B5EF4-FFF2-40B4-BE49-F238E27FC236}">
                <a16:creationId xmlns:a16="http://schemas.microsoft.com/office/drawing/2014/main" id="{E81422A3-091C-8B45-FA9D-DD182761963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09138" y="4105559"/>
            <a:ext cx="1611032" cy="790025"/>
          </a:xfrm>
          <a:prstGeom prst="rect">
            <a:avLst/>
          </a:prstGeom>
        </p:spPr>
      </p:pic>
      <p:sp>
        <p:nvSpPr>
          <p:cNvPr id="80" name="Espace réservé du texte 2">
            <a:extLst>
              <a:ext uri="{FF2B5EF4-FFF2-40B4-BE49-F238E27FC236}">
                <a16:creationId xmlns:a16="http://schemas.microsoft.com/office/drawing/2014/main" id="{F037F85F-5737-6636-ACEE-EF7253FBFE47}"/>
              </a:ext>
            </a:extLst>
          </p:cNvPr>
          <p:cNvSpPr txBox="1">
            <a:spLocks/>
          </p:cNvSpPr>
          <p:nvPr/>
        </p:nvSpPr>
        <p:spPr>
          <a:xfrm>
            <a:off x="5385867" y="3835735"/>
            <a:ext cx="1088055" cy="20774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350" b="1" dirty="0">
                <a:solidFill>
                  <a:schemeClr val="tx2"/>
                </a:solidFill>
              </a:rPr>
              <a:t>Belgique</a:t>
            </a:r>
          </a:p>
        </p:txBody>
      </p:sp>
    </p:spTree>
    <p:extLst>
      <p:ext uri="{BB962C8B-B14F-4D97-AF65-F5344CB8AC3E}">
        <p14:creationId xmlns:p14="http://schemas.microsoft.com/office/powerpoint/2010/main" val="4249839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35F39A9-ED88-2796-A9C8-C5CFDAA8B6D3}"/>
              </a:ext>
            </a:extLst>
          </p:cNvPr>
          <p:cNvSpPr>
            <a:spLocks noGrp="1"/>
          </p:cNvSpPr>
          <p:nvPr>
            <p:ph type="body" sz="quarter" idx="10"/>
          </p:nvPr>
        </p:nvSpPr>
        <p:spPr/>
        <p:txBody>
          <a:bodyPr/>
          <a:lstStyle/>
          <a:p>
            <a:r>
              <a:rPr lang="en-US"/>
              <a:t>A quoi </a:t>
            </a:r>
            <a:r>
              <a:rPr lang="en-US" err="1"/>
              <a:t>ressemblent-ils</a:t>
            </a:r>
            <a:r>
              <a:rPr lang="en-US"/>
              <a:t> ? </a:t>
            </a:r>
          </a:p>
        </p:txBody>
      </p:sp>
      <p:cxnSp>
        <p:nvCxnSpPr>
          <p:cNvPr id="3" name="Connecteur droit 2">
            <a:extLst>
              <a:ext uri="{FF2B5EF4-FFF2-40B4-BE49-F238E27FC236}">
                <a16:creationId xmlns:a16="http://schemas.microsoft.com/office/drawing/2014/main" id="{36CF0CB3-2248-08BD-4ACD-13DAE6EB3B3D}"/>
              </a:ext>
            </a:extLst>
          </p:cNvPr>
          <p:cNvCxnSpPr>
            <a:cxnSpLocks/>
          </p:cNvCxnSpPr>
          <p:nvPr/>
        </p:nvCxnSpPr>
        <p:spPr>
          <a:xfrm>
            <a:off x="1559269" y="2275092"/>
            <a:ext cx="1012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4036F7A8-6853-167C-964B-5EDBF03326D9}"/>
              </a:ext>
            </a:extLst>
          </p:cNvPr>
          <p:cNvCxnSpPr>
            <a:cxnSpLocks/>
          </p:cNvCxnSpPr>
          <p:nvPr/>
        </p:nvCxnSpPr>
        <p:spPr>
          <a:xfrm>
            <a:off x="2572263" y="2275092"/>
            <a:ext cx="758656" cy="484326"/>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008838A-CCFF-14C3-1CC6-A2DD11D70D98}"/>
              </a:ext>
            </a:extLst>
          </p:cNvPr>
          <p:cNvSpPr/>
          <p:nvPr/>
        </p:nvSpPr>
        <p:spPr>
          <a:xfrm>
            <a:off x="1475931" y="2042364"/>
            <a:ext cx="1571625" cy="484748"/>
          </a:xfrm>
          <a:prstGeom prst="rect">
            <a:avLst/>
          </a:prstGeom>
        </p:spPr>
        <p:txBody>
          <a:bodyPr wrap="square" lIns="68580" tIns="34290" rIns="68580" bIns="34290" anchor="t">
            <a:spAutoFit/>
          </a:bodyPr>
          <a:lstStyle/>
          <a:p>
            <a:r>
              <a:rPr lang="fr-FR" sz="1350" b="1" spc="-38" dirty="0">
                <a:latin typeface="Trebuchet MS"/>
              </a:rPr>
              <a:t>Familles</a:t>
            </a:r>
            <a:r>
              <a:rPr lang="fr-FR" sz="1350" spc="-38" dirty="0">
                <a:latin typeface="Trebuchet MS"/>
              </a:rPr>
              <a:t> 42 %</a:t>
            </a:r>
          </a:p>
          <a:p>
            <a:r>
              <a:rPr lang="fr-FR" sz="1350" b="1" spc="-38" dirty="0">
                <a:latin typeface="Trebuchet MS"/>
              </a:rPr>
              <a:t>Couples</a:t>
            </a:r>
            <a:r>
              <a:rPr lang="fr-FR" sz="1350" spc="-38" dirty="0">
                <a:latin typeface="Trebuchet MS"/>
              </a:rPr>
              <a:t> 42 % </a:t>
            </a:r>
          </a:p>
        </p:txBody>
      </p:sp>
      <p:cxnSp>
        <p:nvCxnSpPr>
          <p:cNvPr id="11" name="Connecteur droit 10">
            <a:extLst>
              <a:ext uri="{FF2B5EF4-FFF2-40B4-BE49-F238E27FC236}">
                <a16:creationId xmlns:a16="http://schemas.microsoft.com/office/drawing/2014/main" id="{D0585FB7-AC56-9AC2-CB7F-401D480BE58D}"/>
              </a:ext>
            </a:extLst>
          </p:cNvPr>
          <p:cNvCxnSpPr>
            <a:cxnSpLocks/>
          </p:cNvCxnSpPr>
          <p:nvPr/>
        </p:nvCxnSpPr>
        <p:spPr>
          <a:xfrm>
            <a:off x="1278193" y="3357656"/>
            <a:ext cx="1012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55BE82E-FE61-5C7B-60B7-18DFE56E8E9F}"/>
              </a:ext>
            </a:extLst>
          </p:cNvPr>
          <p:cNvCxnSpPr>
            <a:cxnSpLocks/>
          </p:cNvCxnSpPr>
          <p:nvPr/>
        </p:nvCxnSpPr>
        <p:spPr>
          <a:xfrm>
            <a:off x="2291187" y="3357656"/>
            <a:ext cx="758656" cy="48432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2B3535A-CBBB-8023-F35F-DE94C6E15270}"/>
              </a:ext>
            </a:extLst>
          </p:cNvPr>
          <p:cNvSpPr/>
          <p:nvPr/>
        </p:nvSpPr>
        <p:spPr>
          <a:xfrm>
            <a:off x="626591" y="3094036"/>
            <a:ext cx="2047215" cy="738664"/>
          </a:xfrm>
          <a:prstGeom prst="rect">
            <a:avLst/>
          </a:prstGeom>
        </p:spPr>
        <p:txBody>
          <a:bodyPr wrap="square" lIns="68580" tIns="34290" rIns="68580" bIns="34290" anchor="t">
            <a:spAutoFit/>
          </a:bodyPr>
          <a:lstStyle/>
          <a:p>
            <a:r>
              <a:rPr lang="fr-FR" sz="1350" b="1" spc="-38" dirty="0">
                <a:latin typeface="Trebuchet MS"/>
              </a:rPr>
              <a:t>Age moyen </a:t>
            </a:r>
            <a:r>
              <a:rPr lang="fr-FR" sz="1350" spc="-38" dirty="0">
                <a:latin typeface="Trebuchet MS"/>
              </a:rPr>
              <a:t>: 45,5 ans</a:t>
            </a:r>
          </a:p>
          <a:p>
            <a:endParaRPr lang="fr-FR" sz="1500" spc="-38" dirty="0">
              <a:latin typeface="TheMixExtraLight-Plain" pitchFamily="34" charset="0"/>
            </a:endParaRPr>
          </a:p>
          <a:p>
            <a:endParaRPr lang="fr-FR" sz="1500" spc="-38" dirty="0">
              <a:latin typeface="TheMixExtraLight-Plain" pitchFamily="34" charset="0"/>
            </a:endParaRPr>
          </a:p>
        </p:txBody>
      </p:sp>
      <p:graphicFrame>
        <p:nvGraphicFramePr>
          <p:cNvPr id="14" name="Graphique 13">
            <a:extLst>
              <a:ext uri="{FF2B5EF4-FFF2-40B4-BE49-F238E27FC236}">
                <a16:creationId xmlns:a16="http://schemas.microsoft.com/office/drawing/2014/main" id="{28841D48-AB09-D290-E377-2C6283A27101}"/>
              </a:ext>
            </a:extLst>
          </p:cNvPr>
          <p:cNvGraphicFramePr/>
          <p:nvPr/>
        </p:nvGraphicFramePr>
        <p:xfrm>
          <a:off x="263026" y="3706654"/>
          <a:ext cx="2995108" cy="155189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Connecteur droit 14">
            <a:extLst>
              <a:ext uri="{FF2B5EF4-FFF2-40B4-BE49-F238E27FC236}">
                <a16:creationId xmlns:a16="http://schemas.microsoft.com/office/drawing/2014/main" id="{103F634A-3909-BA18-41D5-64A8E7D9B317}"/>
              </a:ext>
            </a:extLst>
          </p:cNvPr>
          <p:cNvCxnSpPr>
            <a:cxnSpLocks/>
          </p:cNvCxnSpPr>
          <p:nvPr/>
        </p:nvCxnSpPr>
        <p:spPr>
          <a:xfrm>
            <a:off x="4423277" y="3706654"/>
            <a:ext cx="273332" cy="309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A2DAF04B-C5D6-B30D-E30C-E58C7C3F0CAE}"/>
              </a:ext>
            </a:extLst>
          </p:cNvPr>
          <p:cNvCxnSpPr>
            <a:cxnSpLocks/>
          </p:cNvCxnSpPr>
          <p:nvPr/>
        </p:nvCxnSpPr>
        <p:spPr>
          <a:xfrm>
            <a:off x="4691969" y="4015828"/>
            <a:ext cx="101299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0E0EDBE-E0FE-BF01-913F-D2225233FFAB}"/>
              </a:ext>
            </a:extLst>
          </p:cNvPr>
          <p:cNvSpPr/>
          <p:nvPr/>
        </p:nvSpPr>
        <p:spPr>
          <a:xfrm>
            <a:off x="4614098" y="3776594"/>
            <a:ext cx="1529055" cy="738664"/>
          </a:xfrm>
          <a:prstGeom prst="rect">
            <a:avLst/>
          </a:prstGeom>
        </p:spPr>
        <p:txBody>
          <a:bodyPr wrap="square" lIns="68580" tIns="34290" rIns="68580" bIns="34290" anchor="t">
            <a:spAutoFit/>
          </a:bodyPr>
          <a:lstStyle/>
          <a:p>
            <a:r>
              <a:rPr lang="fr-FR" sz="1350" b="1" spc="-38" dirty="0">
                <a:latin typeface="Trebuchet MS"/>
              </a:rPr>
              <a:t>Actifs</a:t>
            </a:r>
            <a:r>
              <a:rPr lang="fr-FR" sz="1350" spc="-38" dirty="0">
                <a:latin typeface="Trebuchet MS"/>
              </a:rPr>
              <a:t> : 71 %</a:t>
            </a:r>
          </a:p>
          <a:p>
            <a:endParaRPr lang="fr-FR" sz="1500" spc="-38" dirty="0">
              <a:latin typeface="TheMixExtraLight-Plain" pitchFamily="34" charset="0"/>
            </a:endParaRPr>
          </a:p>
          <a:p>
            <a:endParaRPr lang="fr-FR" sz="1500" spc="-38" dirty="0">
              <a:latin typeface="TheMixExtraLight-Plain" pitchFamily="34" charset="0"/>
            </a:endParaRPr>
          </a:p>
        </p:txBody>
      </p:sp>
      <p:graphicFrame>
        <p:nvGraphicFramePr>
          <p:cNvPr id="24" name="Chart 12">
            <a:extLst>
              <a:ext uri="{FF2B5EF4-FFF2-40B4-BE49-F238E27FC236}">
                <a16:creationId xmlns:a16="http://schemas.microsoft.com/office/drawing/2014/main" id="{512F2B14-6523-7484-2096-A5519523AB86}"/>
              </a:ext>
            </a:extLst>
          </p:cNvPr>
          <p:cNvGraphicFramePr/>
          <p:nvPr/>
        </p:nvGraphicFramePr>
        <p:xfrm>
          <a:off x="4673078" y="4064461"/>
          <a:ext cx="2570627" cy="1458573"/>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Connecteur droit 6">
            <a:extLst>
              <a:ext uri="{FF2B5EF4-FFF2-40B4-BE49-F238E27FC236}">
                <a16:creationId xmlns:a16="http://schemas.microsoft.com/office/drawing/2014/main" id="{8BB22F23-10D3-E029-CE24-BEE09BCC4D74}"/>
              </a:ext>
            </a:extLst>
          </p:cNvPr>
          <p:cNvCxnSpPr>
            <a:cxnSpLocks/>
          </p:cNvCxnSpPr>
          <p:nvPr/>
        </p:nvCxnSpPr>
        <p:spPr>
          <a:xfrm flipH="1">
            <a:off x="3711019" y="2188234"/>
            <a:ext cx="179279" cy="276341"/>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1950EB8-CEDB-E495-9F92-C2847DB70DAC}"/>
              </a:ext>
            </a:extLst>
          </p:cNvPr>
          <p:cNvSpPr/>
          <p:nvPr/>
        </p:nvSpPr>
        <p:spPr>
          <a:xfrm>
            <a:off x="3848015" y="2000573"/>
            <a:ext cx="2177453" cy="377026"/>
          </a:xfrm>
          <a:prstGeom prst="rect">
            <a:avLst/>
          </a:prstGeom>
        </p:spPr>
        <p:txBody>
          <a:bodyPr wrap="square" lIns="68580" tIns="34290" rIns="68580" bIns="34290" anchor="t">
            <a:spAutoFit/>
          </a:bodyPr>
          <a:lstStyle/>
          <a:p>
            <a:pPr>
              <a:lnSpc>
                <a:spcPts val="1200"/>
              </a:lnSpc>
            </a:pPr>
            <a:r>
              <a:rPr lang="fr-FR" sz="1350" b="1" spc="-38" dirty="0">
                <a:latin typeface="Trebuchet MS"/>
              </a:rPr>
              <a:t>Primo visiteurs </a:t>
            </a:r>
            <a:r>
              <a:rPr lang="fr-FR" sz="1350" spc="-38" dirty="0">
                <a:latin typeface="Trebuchet MS"/>
              </a:rPr>
              <a:t>31 %</a:t>
            </a:r>
          </a:p>
          <a:p>
            <a:pPr>
              <a:lnSpc>
                <a:spcPts val="1200"/>
              </a:lnSpc>
            </a:pPr>
            <a:r>
              <a:rPr lang="fr-FR" sz="1200" i="1" spc="-38" dirty="0">
                <a:latin typeface="Trebuchet MS"/>
              </a:rPr>
              <a:t>de la Bretagne </a:t>
            </a:r>
          </a:p>
        </p:txBody>
      </p:sp>
      <p:cxnSp>
        <p:nvCxnSpPr>
          <p:cNvPr id="16" name="Connecteur droit 15">
            <a:extLst>
              <a:ext uri="{FF2B5EF4-FFF2-40B4-BE49-F238E27FC236}">
                <a16:creationId xmlns:a16="http://schemas.microsoft.com/office/drawing/2014/main" id="{5B95D2D9-2596-5BB0-66AC-8A09AD6320AE}"/>
              </a:ext>
            </a:extLst>
          </p:cNvPr>
          <p:cNvCxnSpPr>
            <a:cxnSpLocks/>
          </p:cNvCxnSpPr>
          <p:nvPr/>
        </p:nvCxnSpPr>
        <p:spPr>
          <a:xfrm>
            <a:off x="3890299" y="2188234"/>
            <a:ext cx="101299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E01FD5E-D9C5-30D3-569D-F1529B574BDA}"/>
              </a:ext>
            </a:extLst>
          </p:cNvPr>
          <p:cNvSpPr txBox="1"/>
          <p:nvPr/>
        </p:nvSpPr>
        <p:spPr>
          <a:xfrm>
            <a:off x="1460953" y="2528012"/>
            <a:ext cx="1090343" cy="346249"/>
          </a:xfrm>
          <a:prstGeom prst="rect">
            <a:avLst/>
          </a:prstGeom>
          <a:noFill/>
        </p:spPr>
        <p:txBody>
          <a:bodyPr wrap="square" lIns="68580" tIns="34290" rIns="68580" bIns="34290" anchor="t">
            <a:spAutoFit/>
          </a:bodyPr>
          <a:lstStyle/>
          <a:p>
            <a:pPr algn="ctr"/>
            <a:r>
              <a:rPr lang="fr-FR" sz="900" spc="-38" dirty="0">
                <a:solidFill>
                  <a:schemeClr val="tx2"/>
                </a:solidFill>
                <a:latin typeface="Trebuchet MS"/>
              </a:rPr>
              <a:t>2,6 personnes en moyenne</a:t>
            </a:r>
            <a:endParaRPr lang="fr-FR" sz="900" dirty="0">
              <a:solidFill>
                <a:schemeClr val="tx2"/>
              </a:solidFill>
              <a:latin typeface="Trebuchet MS"/>
            </a:endParaRPr>
          </a:p>
        </p:txBody>
      </p:sp>
      <p:sp>
        <p:nvSpPr>
          <p:cNvPr id="9" name="ZoneTexte 8">
            <a:extLst>
              <a:ext uri="{FF2B5EF4-FFF2-40B4-BE49-F238E27FC236}">
                <a16:creationId xmlns:a16="http://schemas.microsoft.com/office/drawing/2014/main" id="{F7DD3033-DDD8-D461-50CA-5880E4982269}"/>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pic>
        <p:nvPicPr>
          <p:cNvPr id="18" name="Graphique 17">
            <a:extLst>
              <a:ext uri="{FF2B5EF4-FFF2-40B4-BE49-F238E27FC236}">
                <a16:creationId xmlns:a16="http://schemas.microsoft.com/office/drawing/2014/main" id="{B10EA06D-256D-C9AC-9EF8-16F3FF8C46E4}"/>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3162" t="33889" r="28457" b="37408"/>
          <a:stretch/>
        </p:blipFill>
        <p:spPr>
          <a:xfrm>
            <a:off x="3405339" y="2311867"/>
            <a:ext cx="1920867" cy="1599023"/>
          </a:xfrm>
          <a:prstGeom prst="rect">
            <a:avLst/>
          </a:prstGeom>
        </p:spPr>
      </p:pic>
      <p:sp>
        <p:nvSpPr>
          <p:cNvPr id="2" name="Rectangle 1">
            <a:extLst>
              <a:ext uri="{FF2B5EF4-FFF2-40B4-BE49-F238E27FC236}">
                <a16:creationId xmlns:a16="http://schemas.microsoft.com/office/drawing/2014/main" id="{86DDE0C4-E458-2981-1FB9-687F7FADB14B}"/>
              </a:ext>
            </a:extLst>
          </p:cNvPr>
          <p:cNvSpPr/>
          <p:nvPr/>
        </p:nvSpPr>
        <p:spPr>
          <a:xfrm>
            <a:off x="7538114" y="1797710"/>
            <a:ext cx="1085715" cy="365704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Rectangle 37">
            <a:extLst>
              <a:ext uri="{FF2B5EF4-FFF2-40B4-BE49-F238E27FC236}">
                <a16:creationId xmlns:a16="http://schemas.microsoft.com/office/drawing/2014/main" id="{9D6907A7-588D-DF9E-44C6-09C0CE88966C}"/>
              </a:ext>
            </a:extLst>
          </p:cNvPr>
          <p:cNvSpPr/>
          <p:nvPr/>
        </p:nvSpPr>
        <p:spPr>
          <a:xfrm rot="16200000">
            <a:off x="8486017" y="530040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space réservé du texte 2">
            <a:extLst>
              <a:ext uri="{FF2B5EF4-FFF2-40B4-BE49-F238E27FC236}">
                <a16:creationId xmlns:a16="http://schemas.microsoft.com/office/drawing/2014/main" id="{C0681681-B7F7-EF3F-3232-5B2CCB54ED16}"/>
              </a:ext>
            </a:extLst>
          </p:cNvPr>
          <p:cNvSpPr txBox="1">
            <a:spLocks/>
          </p:cNvSpPr>
          <p:nvPr/>
        </p:nvSpPr>
        <p:spPr>
          <a:xfrm>
            <a:off x="7871686" y="2495129"/>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5"/>
                </a:solidFill>
              </a:rPr>
              <a:t>43 %</a:t>
            </a:r>
            <a:endParaRPr lang="en-US" sz="1500" b="1" dirty="0">
              <a:solidFill>
                <a:schemeClr val="accent5"/>
              </a:solidFill>
            </a:endParaRPr>
          </a:p>
        </p:txBody>
      </p:sp>
      <p:sp>
        <p:nvSpPr>
          <p:cNvPr id="20" name="Espace réservé du texte 2">
            <a:extLst>
              <a:ext uri="{FF2B5EF4-FFF2-40B4-BE49-F238E27FC236}">
                <a16:creationId xmlns:a16="http://schemas.microsoft.com/office/drawing/2014/main" id="{50E5A0F6-C837-CA56-4D2C-708387DD4F1C}"/>
              </a:ext>
            </a:extLst>
          </p:cNvPr>
          <p:cNvSpPr txBox="1">
            <a:spLocks/>
          </p:cNvSpPr>
          <p:nvPr/>
        </p:nvSpPr>
        <p:spPr>
          <a:xfrm>
            <a:off x="7667801" y="2684841"/>
            <a:ext cx="800277" cy="1384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dirty="0">
                <a:solidFill>
                  <a:schemeClr val="accent5"/>
                </a:solidFill>
              </a:rPr>
              <a:t>De familles</a:t>
            </a:r>
            <a:endParaRPr lang="en-US" sz="900" dirty="0">
              <a:solidFill>
                <a:schemeClr val="accent5"/>
              </a:solidFill>
            </a:endParaRPr>
          </a:p>
        </p:txBody>
      </p:sp>
      <p:sp>
        <p:nvSpPr>
          <p:cNvPr id="25" name="Espace réservé du texte 2">
            <a:extLst>
              <a:ext uri="{FF2B5EF4-FFF2-40B4-BE49-F238E27FC236}">
                <a16:creationId xmlns:a16="http://schemas.microsoft.com/office/drawing/2014/main" id="{864C91AF-65F4-4652-3FB6-1E3584CFF317}"/>
              </a:ext>
            </a:extLst>
          </p:cNvPr>
          <p:cNvSpPr txBox="1">
            <a:spLocks/>
          </p:cNvSpPr>
          <p:nvPr/>
        </p:nvSpPr>
        <p:spPr>
          <a:xfrm>
            <a:off x="7674329" y="3581483"/>
            <a:ext cx="802295"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6"/>
                </a:solidFill>
              </a:rPr>
              <a:t>41,1 ans</a:t>
            </a:r>
            <a:endParaRPr lang="en-US" sz="1500" b="1" dirty="0">
              <a:solidFill>
                <a:schemeClr val="accent6"/>
              </a:solidFill>
            </a:endParaRPr>
          </a:p>
        </p:txBody>
      </p:sp>
      <p:sp>
        <p:nvSpPr>
          <p:cNvPr id="26" name="Espace réservé du texte 2">
            <a:extLst>
              <a:ext uri="{FF2B5EF4-FFF2-40B4-BE49-F238E27FC236}">
                <a16:creationId xmlns:a16="http://schemas.microsoft.com/office/drawing/2014/main" id="{26BE0A7F-CDB4-D90E-945A-6788AEAF4C27}"/>
              </a:ext>
            </a:extLst>
          </p:cNvPr>
          <p:cNvSpPr txBox="1">
            <a:spLocks/>
          </p:cNvSpPr>
          <p:nvPr/>
        </p:nvSpPr>
        <p:spPr>
          <a:xfrm>
            <a:off x="7520577" y="3859412"/>
            <a:ext cx="1109799"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dirty="0">
                <a:solidFill>
                  <a:schemeClr val="accent6"/>
                </a:solidFill>
              </a:rPr>
              <a:t>Age moyen des touristes en Bretagne</a:t>
            </a:r>
            <a:endParaRPr lang="en-US" sz="900" dirty="0">
              <a:solidFill>
                <a:schemeClr val="accent6"/>
              </a:solidFill>
            </a:endParaRPr>
          </a:p>
        </p:txBody>
      </p:sp>
      <p:sp>
        <p:nvSpPr>
          <p:cNvPr id="27" name="Rectangle 37">
            <a:extLst>
              <a:ext uri="{FF2B5EF4-FFF2-40B4-BE49-F238E27FC236}">
                <a16:creationId xmlns:a16="http://schemas.microsoft.com/office/drawing/2014/main" id="{227F707B-1CA3-5C45-6273-A58BBA1A31B8}"/>
              </a:ext>
            </a:extLst>
          </p:cNvPr>
          <p:cNvSpPr/>
          <p:nvPr/>
        </p:nvSpPr>
        <p:spPr>
          <a:xfrm rot="5400000">
            <a:off x="7527649" y="179353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28" name="Straight Connector 131">
            <a:extLst>
              <a:ext uri="{FF2B5EF4-FFF2-40B4-BE49-F238E27FC236}">
                <a16:creationId xmlns:a16="http://schemas.microsoft.com/office/drawing/2014/main" id="{43F9C8B5-42C5-8D8E-2390-C34BA628AA91}"/>
              </a:ext>
            </a:extLst>
          </p:cNvPr>
          <p:cNvCxnSpPr>
            <a:cxnSpLocks/>
          </p:cNvCxnSpPr>
          <p:nvPr/>
        </p:nvCxnSpPr>
        <p:spPr>
          <a:xfrm>
            <a:off x="7871686" y="302115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31">
            <a:extLst>
              <a:ext uri="{FF2B5EF4-FFF2-40B4-BE49-F238E27FC236}">
                <a16:creationId xmlns:a16="http://schemas.microsoft.com/office/drawing/2014/main" id="{661F0DD5-8A47-79A6-EEE0-8DF75C8F0E1E}"/>
              </a:ext>
            </a:extLst>
          </p:cNvPr>
          <p:cNvCxnSpPr>
            <a:cxnSpLocks/>
          </p:cNvCxnSpPr>
          <p:nvPr/>
        </p:nvCxnSpPr>
        <p:spPr>
          <a:xfrm>
            <a:off x="7871686" y="425046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Espace réservé du texte 2">
            <a:extLst>
              <a:ext uri="{FF2B5EF4-FFF2-40B4-BE49-F238E27FC236}">
                <a16:creationId xmlns:a16="http://schemas.microsoft.com/office/drawing/2014/main" id="{C3430EF9-7A0D-3682-1EF5-44D9B86EF7EA}"/>
              </a:ext>
            </a:extLst>
          </p:cNvPr>
          <p:cNvSpPr txBox="1">
            <a:spLocks/>
          </p:cNvSpPr>
          <p:nvPr/>
        </p:nvSpPr>
        <p:spPr>
          <a:xfrm>
            <a:off x="7535773" y="162021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pic>
        <p:nvPicPr>
          <p:cNvPr id="45" name="Graphique 44">
            <a:extLst>
              <a:ext uri="{FF2B5EF4-FFF2-40B4-BE49-F238E27FC236}">
                <a16:creationId xmlns:a16="http://schemas.microsoft.com/office/drawing/2014/main" id="{98AE72DF-DE94-65E7-8D37-0C4EF8F1F537}"/>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3162" t="33889" r="28457" b="37408"/>
          <a:stretch/>
        </p:blipFill>
        <p:spPr>
          <a:xfrm>
            <a:off x="7678536" y="1821110"/>
            <a:ext cx="802295" cy="667869"/>
          </a:xfrm>
          <a:prstGeom prst="rect">
            <a:avLst/>
          </a:prstGeom>
        </p:spPr>
      </p:pic>
      <p:sp>
        <p:nvSpPr>
          <p:cNvPr id="46" name="Espace réservé du texte 2">
            <a:extLst>
              <a:ext uri="{FF2B5EF4-FFF2-40B4-BE49-F238E27FC236}">
                <a16:creationId xmlns:a16="http://schemas.microsoft.com/office/drawing/2014/main" id="{2AFBD618-8ABF-AA1E-9B58-2388DD40B13B}"/>
              </a:ext>
            </a:extLst>
          </p:cNvPr>
          <p:cNvSpPr txBox="1">
            <a:spLocks/>
          </p:cNvSpPr>
          <p:nvPr/>
        </p:nvSpPr>
        <p:spPr>
          <a:xfrm>
            <a:off x="7674329" y="4778075"/>
            <a:ext cx="802295"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tx2"/>
                </a:solidFill>
              </a:rPr>
              <a:t>32 %</a:t>
            </a:r>
            <a:endParaRPr lang="en-US" sz="1500" b="1" dirty="0">
              <a:solidFill>
                <a:schemeClr val="tx2"/>
              </a:solidFill>
            </a:endParaRPr>
          </a:p>
        </p:txBody>
      </p:sp>
      <p:sp>
        <p:nvSpPr>
          <p:cNvPr id="47" name="Espace réservé du texte 2">
            <a:extLst>
              <a:ext uri="{FF2B5EF4-FFF2-40B4-BE49-F238E27FC236}">
                <a16:creationId xmlns:a16="http://schemas.microsoft.com/office/drawing/2014/main" id="{16723BAB-EC7B-1F52-AFB8-9398307D31A7}"/>
              </a:ext>
            </a:extLst>
          </p:cNvPr>
          <p:cNvSpPr txBox="1">
            <a:spLocks/>
          </p:cNvSpPr>
          <p:nvPr/>
        </p:nvSpPr>
        <p:spPr>
          <a:xfrm>
            <a:off x="7520577" y="5130693"/>
            <a:ext cx="1109799"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dirty="0">
                <a:solidFill>
                  <a:schemeClr val="tx2"/>
                </a:solidFill>
              </a:rPr>
              <a:t>La part de primo-visiteurs de la Bretagne</a:t>
            </a:r>
            <a:endParaRPr lang="en-US" sz="900" dirty="0">
              <a:solidFill>
                <a:schemeClr val="tx2"/>
              </a:solidFill>
            </a:endParaRPr>
          </a:p>
        </p:txBody>
      </p:sp>
      <p:pic>
        <p:nvPicPr>
          <p:cNvPr id="48" name="Graphique 47">
            <a:extLst>
              <a:ext uri="{FF2B5EF4-FFF2-40B4-BE49-F238E27FC236}">
                <a16:creationId xmlns:a16="http://schemas.microsoft.com/office/drawing/2014/main" id="{4D8818C7-6B96-6686-BD9C-98190B3AAE3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20152" y="3103264"/>
            <a:ext cx="476609" cy="378000"/>
          </a:xfrm>
          <a:prstGeom prst="rect">
            <a:avLst/>
          </a:prstGeom>
        </p:spPr>
      </p:pic>
      <p:pic>
        <p:nvPicPr>
          <p:cNvPr id="49" name="Graphique 48">
            <a:extLst>
              <a:ext uri="{FF2B5EF4-FFF2-40B4-BE49-F238E27FC236}">
                <a16:creationId xmlns:a16="http://schemas.microsoft.com/office/drawing/2014/main" id="{771FAD2A-568C-6599-284D-E45459BC749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886477" y="4339924"/>
            <a:ext cx="378000" cy="378000"/>
          </a:xfrm>
          <a:prstGeom prst="rect">
            <a:avLst/>
          </a:prstGeom>
        </p:spPr>
      </p:pic>
      <p:sp>
        <p:nvSpPr>
          <p:cNvPr id="50" name="ZoneTexte 49">
            <a:extLst>
              <a:ext uri="{FF2B5EF4-FFF2-40B4-BE49-F238E27FC236}">
                <a16:creationId xmlns:a16="http://schemas.microsoft.com/office/drawing/2014/main" id="{A4975681-24F5-38E0-7798-A63EBCEA0B5E}"/>
              </a:ext>
            </a:extLst>
          </p:cNvPr>
          <p:cNvSpPr txBox="1"/>
          <p:nvPr/>
        </p:nvSpPr>
        <p:spPr>
          <a:xfrm>
            <a:off x="1105027" y="4393537"/>
            <a:ext cx="1090343" cy="207749"/>
          </a:xfrm>
          <a:prstGeom prst="rect">
            <a:avLst/>
          </a:prstGeom>
          <a:noFill/>
        </p:spPr>
        <p:txBody>
          <a:bodyPr wrap="square" lIns="68580" tIns="34290" rIns="68580" bIns="34290" anchor="t">
            <a:spAutoFit/>
          </a:bodyPr>
          <a:lstStyle/>
          <a:p>
            <a:pPr algn="ctr"/>
            <a:r>
              <a:rPr lang="fr-FR" sz="900" b="1" spc="-38" dirty="0">
                <a:latin typeface="Trebuchet MS"/>
              </a:rPr>
              <a:t>Perros</a:t>
            </a:r>
            <a:endParaRPr lang="fr-FR" sz="900" b="1" dirty="0">
              <a:latin typeface="Trebuchet MS"/>
            </a:endParaRPr>
          </a:p>
        </p:txBody>
      </p:sp>
      <p:sp>
        <p:nvSpPr>
          <p:cNvPr id="51" name="ZoneTexte 50">
            <a:extLst>
              <a:ext uri="{FF2B5EF4-FFF2-40B4-BE49-F238E27FC236}">
                <a16:creationId xmlns:a16="http://schemas.microsoft.com/office/drawing/2014/main" id="{000C8F21-2436-BB19-6254-854CC736923B}"/>
              </a:ext>
            </a:extLst>
          </p:cNvPr>
          <p:cNvSpPr txBox="1"/>
          <p:nvPr/>
        </p:nvSpPr>
        <p:spPr>
          <a:xfrm>
            <a:off x="626591" y="4971029"/>
            <a:ext cx="1090343" cy="207749"/>
          </a:xfrm>
          <a:prstGeom prst="rect">
            <a:avLst/>
          </a:prstGeom>
          <a:noFill/>
        </p:spPr>
        <p:txBody>
          <a:bodyPr wrap="square" lIns="68580" tIns="34290" rIns="68580" bIns="34290" anchor="t">
            <a:spAutoFit/>
          </a:bodyPr>
          <a:lstStyle/>
          <a:p>
            <a:pPr algn="ctr"/>
            <a:r>
              <a:rPr lang="fr-FR" sz="900" b="1" spc="-38" dirty="0">
                <a:latin typeface="Trebuchet MS"/>
              </a:rPr>
              <a:t>Bretagne</a:t>
            </a:r>
            <a:endParaRPr lang="fr-FR" sz="900" b="1" dirty="0">
              <a:latin typeface="Trebuchet MS"/>
            </a:endParaRPr>
          </a:p>
        </p:txBody>
      </p:sp>
      <p:grpSp>
        <p:nvGrpSpPr>
          <p:cNvPr id="52" name="Groupe 51">
            <a:extLst>
              <a:ext uri="{FF2B5EF4-FFF2-40B4-BE49-F238E27FC236}">
                <a16:creationId xmlns:a16="http://schemas.microsoft.com/office/drawing/2014/main" id="{21782F3E-7139-C2D8-8A75-01D03161BA2C}"/>
              </a:ext>
            </a:extLst>
          </p:cNvPr>
          <p:cNvGrpSpPr/>
          <p:nvPr/>
        </p:nvGrpSpPr>
        <p:grpSpPr>
          <a:xfrm>
            <a:off x="3859428" y="5258550"/>
            <a:ext cx="2342630" cy="213585"/>
            <a:chOff x="7305773" y="899888"/>
            <a:chExt cx="3123507" cy="284780"/>
          </a:xfrm>
        </p:grpSpPr>
        <p:grpSp>
          <p:nvGrpSpPr>
            <p:cNvPr id="53" name="Groupe 52">
              <a:extLst>
                <a:ext uri="{FF2B5EF4-FFF2-40B4-BE49-F238E27FC236}">
                  <a16:creationId xmlns:a16="http://schemas.microsoft.com/office/drawing/2014/main" id="{43B7410F-D846-F274-6CE2-23EB503F1EE7}"/>
                </a:ext>
              </a:extLst>
            </p:cNvPr>
            <p:cNvGrpSpPr/>
            <p:nvPr/>
          </p:nvGrpSpPr>
          <p:grpSpPr>
            <a:xfrm>
              <a:off x="7305773" y="976956"/>
              <a:ext cx="108000" cy="108577"/>
              <a:chOff x="7305773" y="976956"/>
              <a:chExt cx="108000" cy="108577"/>
            </a:xfrm>
          </p:grpSpPr>
          <p:sp>
            <p:nvSpPr>
              <p:cNvPr id="55" name="Rectangle 54">
                <a:extLst>
                  <a:ext uri="{FF2B5EF4-FFF2-40B4-BE49-F238E27FC236}">
                    <a16:creationId xmlns:a16="http://schemas.microsoft.com/office/drawing/2014/main" id="{551FDD9C-0B00-02ED-E58C-5D4C805CC66F}"/>
                  </a:ext>
                </a:extLst>
              </p:cNvPr>
              <p:cNvSpPr/>
              <p:nvPr/>
            </p:nvSpPr>
            <p:spPr>
              <a:xfrm>
                <a:off x="7305773" y="977533"/>
                <a:ext cx="5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6" name="Rectangle 55">
                <a:extLst>
                  <a:ext uri="{FF2B5EF4-FFF2-40B4-BE49-F238E27FC236}">
                    <a16:creationId xmlns:a16="http://schemas.microsoft.com/office/drawing/2014/main" id="{52836660-1057-2CDB-CD57-2FF06FB331E2}"/>
                  </a:ext>
                </a:extLst>
              </p:cNvPr>
              <p:cNvSpPr/>
              <p:nvPr/>
            </p:nvSpPr>
            <p:spPr>
              <a:xfrm>
                <a:off x="7359773" y="976956"/>
                <a:ext cx="5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54" name="ZoneTexte 53">
              <a:extLst>
                <a:ext uri="{FF2B5EF4-FFF2-40B4-BE49-F238E27FC236}">
                  <a16:creationId xmlns:a16="http://schemas.microsoft.com/office/drawing/2014/main" id="{C218FC8F-32B0-7AE8-1E6F-65308F14EB88}"/>
                </a:ext>
              </a:extLst>
            </p:cNvPr>
            <p:cNvSpPr txBox="1"/>
            <p:nvPr/>
          </p:nvSpPr>
          <p:spPr>
            <a:xfrm>
              <a:off x="7332773" y="899888"/>
              <a:ext cx="3096507" cy="284780"/>
            </a:xfrm>
            <a:prstGeom prst="rect">
              <a:avLst/>
            </a:prstGeom>
            <a:noFill/>
          </p:spPr>
          <p:txBody>
            <a:bodyPr wrap="square">
              <a:spAutoFit/>
            </a:bodyPr>
            <a:lstStyle/>
            <a:p>
              <a:r>
                <a:rPr lang="fr-FR" sz="788" i="1">
                  <a:solidFill>
                    <a:schemeClr val="tx2"/>
                  </a:solidFill>
                </a:rPr>
                <a:t>Bretagne</a:t>
              </a:r>
            </a:p>
          </p:txBody>
        </p:sp>
      </p:grpSp>
    </p:spTree>
    <p:extLst>
      <p:ext uri="{BB962C8B-B14F-4D97-AF65-F5344CB8AC3E}">
        <p14:creationId xmlns:p14="http://schemas.microsoft.com/office/powerpoint/2010/main" val="167826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a:xfrm>
            <a:off x="395536" y="692696"/>
            <a:ext cx="8424936" cy="5976664"/>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fr-FR" altLang="fr-FR" sz="2200" b="1" i="0" u="none" strike="noStrike" cap="none" spc="0" normalizeH="0" baseline="0" noProof="0" dirty="0">
                <a:ln>
                  <a:noFill/>
                </a:ln>
                <a:solidFill>
                  <a:srgbClr val="EC008C"/>
                </a:solidFill>
                <a:effectLst/>
                <a:uLnTx/>
                <a:uFillTx/>
                <a:latin typeface="Eurostile" pitchFamily="34" charset="0"/>
              </a:rPr>
              <a:t>Origine géographique de la demande enregistrée à l’Office de Tourisme</a:t>
            </a:r>
          </a:p>
          <a:p>
            <a:pPr marL="457200" marR="0" lvl="0" indent="-457200" defTabSz="914400" rtl="0" eaLnBrk="1" fontAlgn="auto" latinLnBrk="0" hangingPunct="1">
              <a:lnSpc>
                <a:spcPct val="100000"/>
              </a:lnSpc>
              <a:spcBef>
                <a:spcPct val="20000"/>
              </a:spcBef>
              <a:spcAft>
                <a:spcPts val="0"/>
              </a:spcAft>
              <a:buClrTx/>
              <a:buSzTx/>
              <a:tabLst/>
              <a:defRPr/>
            </a:pPr>
            <a:r>
              <a:rPr lang="fr-FR" altLang="fr-FR" b="1" dirty="0">
                <a:latin typeface="Eurostile" pitchFamily="34" charset="0"/>
              </a:rPr>
              <a:t>* </a:t>
            </a:r>
            <a:r>
              <a:rPr lang="fr-FR" altLang="fr-FR" b="1" u="sng" dirty="0">
                <a:latin typeface="Eurostile" pitchFamily="34" charset="0"/>
              </a:rPr>
              <a:t>Français : 88 % </a:t>
            </a:r>
            <a:r>
              <a:rPr lang="fr-FR" altLang="fr-FR" b="1" dirty="0">
                <a:latin typeface="Eurostile" pitchFamily="34" charset="0"/>
              </a:rPr>
              <a:t>  </a:t>
            </a:r>
            <a:endParaRPr lang="fr-FR" altLang="fr-FR" b="1" dirty="0">
              <a:solidFill>
                <a:srgbClr val="EC008C"/>
              </a:solidFill>
              <a:latin typeface="Eurostile" pitchFamily="34" charset="0"/>
            </a:endParaRPr>
          </a:p>
          <a:p>
            <a:pPr marL="342900" lvl="0" indent="-342900">
              <a:spcBef>
                <a:spcPct val="20000"/>
              </a:spcBef>
              <a:defRPr/>
            </a:pPr>
            <a:r>
              <a:rPr lang="fr-FR" altLang="fr-FR" sz="1900" dirty="0">
                <a:latin typeface="Eurostile" pitchFamily="34" charset="0"/>
              </a:rPr>
              <a:t>       Bretagne : 20 % </a:t>
            </a:r>
            <a:r>
              <a:rPr lang="fr-FR" altLang="fr-FR" dirty="0">
                <a:latin typeface="Eurostile" pitchFamily="34" charset="0"/>
              </a:rPr>
              <a:t>		                   </a:t>
            </a:r>
            <a:r>
              <a:rPr lang="fr-FR" altLang="fr-FR" sz="1900" dirty="0">
                <a:latin typeface="Eurostile" pitchFamily="34" charset="0"/>
              </a:rPr>
              <a:t>Hauts de France : 9,5 % </a:t>
            </a:r>
          </a:p>
          <a:p>
            <a:pPr marL="342900" lvl="0" indent="-342900">
              <a:spcBef>
                <a:spcPct val="20000"/>
              </a:spcBef>
              <a:defRPr/>
            </a:pPr>
            <a:r>
              <a:rPr lang="fr-FR" altLang="fr-FR" sz="1900" dirty="0">
                <a:latin typeface="Eurostile" pitchFamily="34" charset="0"/>
              </a:rPr>
              <a:t>       Ile de France : 15 % 		Normandie : 8,2 %		</a:t>
            </a:r>
          </a:p>
          <a:p>
            <a:pPr marL="342900" indent="-342900">
              <a:spcBef>
                <a:spcPct val="20000"/>
              </a:spcBef>
              <a:defRPr/>
            </a:pPr>
            <a:r>
              <a:rPr lang="fr-FR" altLang="fr-FR" sz="1900" dirty="0">
                <a:latin typeface="Eurostile" pitchFamily="34" charset="0"/>
              </a:rPr>
              <a:t>       Pays de Loire : 12% 		Nouvelle Aquitaine :7 % </a:t>
            </a:r>
            <a:br>
              <a:rPr lang="fr-FR" altLang="fr-FR" sz="1900" dirty="0">
                <a:latin typeface="Eurostile" pitchFamily="34" charset="0"/>
              </a:rPr>
            </a:br>
            <a:r>
              <a:rPr lang="fr-FR" altLang="fr-FR" sz="1900" dirty="0">
                <a:latin typeface="Eurostile" pitchFamily="34" charset="0"/>
              </a:rPr>
              <a:t>Auvergne/Rhône Alpes : 9,5 % </a:t>
            </a:r>
          </a:p>
          <a:p>
            <a:pPr marL="342900" lvl="0" indent="-342900">
              <a:spcBef>
                <a:spcPct val="20000"/>
              </a:spcBef>
              <a:defRPr/>
            </a:pPr>
            <a:endParaRPr lang="fr-FR" altLang="fr-FR" dirty="0">
              <a:latin typeface="Eurostile" pitchFamily="34" charset="0"/>
            </a:endParaRPr>
          </a:p>
          <a:p>
            <a:pPr marL="342900" lvl="0" indent="-342900">
              <a:spcBef>
                <a:spcPct val="20000"/>
              </a:spcBef>
              <a:defRPr/>
            </a:pPr>
            <a:endParaRPr lang="fr-FR" altLang="fr-FR" sz="1900" b="1" dirty="0">
              <a:latin typeface="Eurostile" pitchFamily="34" charset="0"/>
            </a:endParaRPr>
          </a:p>
          <a:p>
            <a:pPr marL="342900" lvl="0" indent="-342900">
              <a:spcBef>
                <a:spcPct val="20000"/>
              </a:spcBef>
              <a:defRPr/>
            </a:pPr>
            <a:r>
              <a:rPr lang="fr-FR" altLang="fr-FR" sz="1900" b="1" dirty="0">
                <a:latin typeface="Eurostile" pitchFamily="34" charset="0"/>
              </a:rPr>
              <a:t>* </a:t>
            </a:r>
            <a:r>
              <a:rPr lang="fr-FR" altLang="fr-FR" sz="1900" b="1" u="sng" dirty="0">
                <a:latin typeface="Eurostile" pitchFamily="34" charset="0"/>
              </a:rPr>
              <a:t>Etrangers : 12 % </a:t>
            </a:r>
            <a:endParaRPr lang="fr-FR" altLang="fr-FR" sz="1900" b="1" dirty="0">
              <a:solidFill>
                <a:srgbClr val="EC008C"/>
              </a:solidFill>
              <a:latin typeface="Eurostile" pitchFamily="34" charset="0"/>
            </a:endParaRPr>
          </a:p>
          <a:p>
            <a:pPr marL="361950">
              <a:spcBef>
                <a:spcPct val="20000"/>
              </a:spcBef>
              <a:defRPr/>
            </a:pPr>
            <a:r>
              <a:rPr lang="fr-FR" altLang="fr-FR" sz="1900" dirty="0">
                <a:latin typeface="Eurostile" pitchFamily="34" charset="0"/>
              </a:rPr>
              <a:t>Allemagne: 28  %</a:t>
            </a:r>
          </a:p>
          <a:p>
            <a:pPr marL="361950">
              <a:spcBef>
                <a:spcPct val="20000"/>
              </a:spcBef>
              <a:defRPr/>
            </a:pPr>
            <a:r>
              <a:rPr lang="fr-FR" altLang="fr-FR" sz="1900" dirty="0">
                <a:latin typeface="Eurostile" pitchFamily="34" charset="0"/>
              </a:rPr>
              <a:t>Belgique :  27 %   </a:t>
            </a:r>
          </a:p>
          <a:p>
            <a:pPr marL="361950">
              <a:spcBef>
                <a:spcPct val="20000"/>
              </a:spcBef>
              <a:defRPr/>
            </a:pPr>
            <a:r>
              <a:rPr lang="fr-FR" altLang="fr-FR" sz="1900" dirty="0">
                <a:latin typeface="Eurostile" pitchFamily="34" charset="0"/>
              </a:rPr>
              <a:t>Suisse : 8 %</a:t>
            </a:r>
          </a:p>
          <a:p>
            <a:pPr marL="361950">
              <a:spcBef>
                <a:spcPct val="20000"/>
              </a:spcBef>
              <a:defRPr/>
            </a:pPr>
            <a:r>
              <a:rPr lang="fr-FR" altLang="fr-FR" sz="1900" dirty="0">
                <a:latin typeface="Eurostile" pitchFamily="34" charset="0"/>
              </a:rPr>
              <a:t>Espagne : + 7 % </a:t>
            </a:r>
          </a:p>
          <a:p>
            <a:pPr marL="361950">
              <a:spcBef>
                <a:spcPct val="20000"/>
              </a:spcBef>
              <a:defRPr/>
            </a:pPr>
            <a:r>
              <a:rPr lang="fr-FR" altLang="fr-FR" sz="1900" dirty="0">
                <a:latin typeface="Eurostile" pitchFamily="34" charset="0"/>
              </a:rPr>
              <a:t>Italie: 7 % 	</a:t>
            </a:r>
            <a:br>
              <a:rPr lang="fr-FR" altLang="fr-FR" sz="1900" dirty="0">
                <a:latin typeface="Eurostile" pitchFamily="34" charset="0"/>
              </a:rPr>
            </a:br>
            <a:r>
              <a:rPr lang="fr-FR" altLang="fr-FR" sz="1900" dirty="0">
                <a:latin typeface="Eurostile" pitchFamily="34" charset="0"/>
              </a:rPr>
              <a:t>Royaume Uni :  6%            </a:t>
            </a:r>
          </a:p>
          <a:p>
            <a:pPr marL="361950">
              <a:spcBef>
                <a:spcPct val="20000"/>
              </a:spcBef>
              <a:defRPr/>
            </a:pPr>
            <a:r>
              <a:rPr lang="fr-FR" altLang="fr-FR" sz="1900" dirty="0">
                <a:latin typeface="Eurostile" pitchFamily="34" charset="0"/>
              </a:rPr>
              <a:t>Pays bas : 6  %</a:t>
            </a:r>
            <a:br>
              <a:rPr lang="fr-FR" altLang="fr-FR" sz="1900" dirty="0">
                <a:latin typeface="Eurostile" pitchFamily="34" charset="0"/>
              </a:rPr>
            </a:br>
            <a:endParaRPr lang="fr-FR" altLang="fr-FR" sz="1900" dirty="0">
              <a:latin typeface="Eurostile"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r>
              <a:rPr lang="fr-FR" altLang="fr-FR" sz="1900" dirty="0">
                <a:latin typeface="Eurostile" pitchFamily="34" charset="0"/>
              </a:rPr>
              <a:t>     Légère augmentation de la clientèle étrangère par rapport à 2022 mais toujours en baisse par rapport à 2019 </a:t>
            </a:r>
            <a:r>
              <a:rPr lang="fr-FR" altLang="fr-FR" sz="1900" b="1" dirty="0">
                <a:latin typeface="Eurostile" pitchFamily="34" charset="0"/>
              </a:rPr>
              <a:t>– forte réapparition de la clientèle britannique</a:t>
            </a:r>
            <a:br>
              <a:rPr lang="fr-FR" altLang="fr-FR" sz="1900" b="1" dirty="0">
                <a:latin typeface="Eurostile" pitchFamily="34" charset="0"/>
              </a:rPr>
            </a:br>
            <a:endParaRPr lang="fr-FR" altLang="fr-FR" b="1" dirty="0">
              <a:latin typeface="Eurostile" pitchFamily="34" charset="0"/>
            </a:endParaRPr>
          </a:p>
          <a:p>
            <a:pPr marL="342900" indent="-342900">
              <a:spcBef>
                <a:spcPct val="20000"/>
              </a:spcBef>
              <a:buFont typeface="Wingdings" pitchFamily="2" charset="2"/>
              <a:buChar char="Ø"/>
              <a:defRPr/>
            </a:pPr>
            <a:r>
              <a:rPr lang="fr-FR" altLang="fr-FR" sz="2200" b="1" dirty="0">
                <a:solidFill>
                  <a:srgbClr val="EC008C"/>
                </a:solidFill>
                <a:latin typeface="Eurostile" pitchFamily="34" charset="0"/>
              </a:rPr>
              <a:t>Type de demande enregistrée à l’Office de Tourisme</a:t>
            </a:r>
          </a:p>
          <a:p>
            <a:pPr marL="342900" lvl="0" indent="-342900">
              <a:spcBef>
                <a:spcPct val="20000"/>
              </a:spcBef>
              <a:defRPr/>
            </a:pPr>
            <a:r>
              <a:rPr lang="fr-FR" altLang="fr-FR" sz="1900" dirty="0">
                <a:latin typeface="Eurostile" pitchFamily="34" charset="0"/>
              </a:rPr>
              <a:t>* </a:t>
            </a:r>
            <a:r>
              <a:rPr lang="fr-FR" altLang="fr-FR" sz="1900" b="1" dirty="0">
                <a:latin typeface="Eurostile" pitchFamily="34" charset="0"/>
              </a:rPr>
              <a:t>Loisirs</a:t>
            </a:r>
            <a:r>
              <a:rPr lang="fr-FR" altLang="fr-FR" sz="1900" dirty="0">
                <a:latin typeface="Eurostile" pitchFamily="34" charset="0"/>
              </a:rPr>
              <a:t> : 85 % (</a:t>
            </a:r>
            <a:r>
              <a:rPr lang="fr-FR" altLang="fr-FR" sz="1200" dirty="0">
                <a:latin typeface="Eurostile" pitchFamily="34" charset="0"/>
              </a:rPr>
              <a:t>54% randonnées, 17% croisières visites des îles , 9 % animations, 4 % Vélo </a:t>
            </a:r>
            <a:r>
              <a:rPr lang="fr-FR" altLang="fr-FR" sz="1900" dirty="0">
                <a:latin typeface="Eurostile" pitchFamily="34" charset="0"/>
              </a:rPr>
              <a:t>)</a:t>
            </a:r>
          </a:p>
          <a:p>
            <a:pPr marL="342900" lvl="0" indent="-342900">
              <a:spcBef>
                <a:spcPct val="20000"/>
              </a:spcBef>
              <a:defRPr/>
            </a:pPr>
            <a:r>
              <a:rPr lang="fr-FR" altLang="fr-FR" sz="1900" dirty="0">
                <a:latin typeface="Eurostile" pitchFamily="34" charset="0"/>
              </a:rPr>
              <a:t>* </a:t>
            </a:r>
            <a:r>
              <a:rPr lang="fr-FR" altLang="fr-FR" sz="1900" b="1" dirty="0">
                <a:latin typeface="Eurostile" pitchFamily="34" charset="0"/>
              </a:rPr>
              <a:t>Renseignements pratiques </a:t>
            </a:r>
            <a:r>
              <a:rPr lang="fr-FR" altLang="fr-FR" sz="1900" dirty="0">
                <a:latin typeface="Eurostile" pitchFamily="34" charset="0"/>
              </a:rPr>
              <a:t>:  12 % (Infos sur la commune, transports, restaurants) </a:t>
            </a:r>
          </a:p>
          <a:p>
            <a:pPr marL="342900" lvl="0" indent="-342900">
              <a:spcBef>
                <a:spcPct val="20000"/>
              </a:spcBef>
              <a:defRPr/>
            </a:pPr>
            <a:r>
              <a:rPr lang="fr-FR" altLang="fr-FR" sz="1900" dirty="0">
                <a:latin typeface="Eurostile" pitchFamily="34" charset="0"/>
              </a:rPr>
              <a:t>* </a:t>
            </a:r>
            <a:r>
              <a:rPr lang="fr-FR" altLang="fr-FR" sz="1900" b="1" dirty="0">
                <a:latin typeface="Eurostile" pitchFamily="34" charset="0"/>
              </a:rPr>
              <a:t>Hébergements</a:t>
            </a:r>
            <a:r>
              <a:rPr lang="fr-FR" altLang="fr-FR" sz="1900" dirty="0">
                <a:latin typeface="Eurostile" pitchFamily="34" charset="0"/>
              </a:rPr>
              <a:t> : 5 % (hôtels, campings et locations) </a:t>
            </a:r>
          </a:p>
          <a:p>
            <a:pPr marL="342900" lvl="0" indent="-342900">
              <a:spcBef>
                <a:spcPct val="20000"/>
              </a:spcBef>
              <a:defRPr/>
            </a:pPr>
            <a:endParaRPr lang="fr-FR" altLang="fr-FR" sz="1600" u="sng" dirty="0">
              <a:solidFill>
                <a:srgbClr val="E7344C"/>
              </a:solidFill>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lang="fr-FR" altLang="fr-FR" dirty="0">
              <a:latin typeface="Raleway"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0" y="0"/>
            <a:ext cx="105134" cy="6858000"/>
          </a:xfrm>
          <a:prstGeom prst="rect">
            <a:avLst/>
          </a:prstGeom>
          <a:noFill/>
          <a:ln w="9525">
            <a:noFill/>
            <a:miter lim="800000"/>
            <a:headEnd/>
            <a:tailEnd/>
          </a:ln>
        </p:spPr>
      </p:pic>
      <p:sp>
        <p:nvSpPr>
          <p:cNvPr id="8"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a:solidFill>
                  <a:srgbClr val="F01865"/>
                </a:solidFill>
                <a:latin typeface="Eurostile" pitchFamily="34" charset="0"/>
                <a:cs typeface="Arial" pitchFamily="34" charset="0"/>
              </a:rPr>
              <a:t> </a:t>
            </a:r>
            <a:r>
              <a:rPr lang="fr-FR" sz="2800" b="1">
                <a:solidFill>
                  <a:schemeClr val="bg1"/>
                </a:solidFill>
                <a:latin typeface="Eurostile" pitchFamily="34" charset="0"/>
                <a:cs typeface="Arial" pitchFamily="34" charset="0"/>
              </a:rPr>
              <a:t>Premières tendances 2023</a:t>
            </a:r>
            <a:endParaRPr lang="fr-FR" sz="2800" b="1" dirty="0">
              <a:solidFill>
                <a:schemeClr val="bg1"/>
              </a:solidFill>
              <a:latin typeface="Eurostile" pitchFamily="34" charset="0"/>
              <a:cs typeface="Arial" pitchFamily="34" charset="0"/>
            </a:endParaRPr>
          </a:p>
        </p:txBody>
      </p:sp>
      <p:pic>
        <p:nvPicPr>
          <p:cNvPr id="4" name="Image 3" descr="Une image contenant plein air, bâtiment, vélo, roue&#10;&#10;Description générée automatiquement">
            <a:extLst>
              <a:ext uri="{FF2B5EF4-FFF2-40B4-BE49-F238E27FC236}">
                <a16:creationId xmlns:a16="http://schemas.microsoft.com/office/drawing/2014/main" id="{7B3F142B-DBA8-C953-D174-C762220D0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1988840"/>
            <a:ext cx="3474132" cy="260559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3" descr="Une image contenant plein air, paysage, ciel, herbe&#10;&#10;Description générée automatiquement">
            <a:extLst>
              <a:ext uri="{FF2B5EF4-FFF2-40B4-BE49-F238E27FC236}">
                <a16:creationId xmlns:a16="http://schemas.microsoft.com/office/drawing/2014/main" id="{171312F8-4ABF-349E-83DD-5E0C137ADBE2}"/>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77001" y="854313"/>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Territoires</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417299"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134779" lvl="1" indent="-134779"/>
            <a:r>
              <a:rPr lang="fr-FR" sz="2400">
                <a:latin typeface="+mj-lt"/>
              </a:rPr>
              <a:t> </a:t>
            </a:r>
            <a:r>
              <a:rPr lang="fr-FR" sz="1800" b="1">
                <a:latin typeface="+mj-lt"/>
              </a:rPr>
              <a:t>Aujourd'hui, lorsqu'on </a:t>
            </a:r>
          </a:p>
          <a:p>
            <a:pPr marL="0" lvl="1" indent="0">
              <a:buNone/>
            </a:pPr>
            <a:r>
              <a:rPr lang="fr-FR" sz="1800" b="1">
                <a:latin typeface="+mj-lt"/>
              </a:rPr>
              <a:t>    parle tourisme on pense ...</a:t>
            </a:r>
            <a:endParaRPr lang="fr-FR" sz="750"/>
          </a:p>
        </p:txBody>
      </p:sp>
    </p:spTree>
    <p:extLst>
      <p:ext uri="{BB962C8B-B14F-4D97-AF65-F5344CB8AC3E}">
        <p14:creationId xmlns:p14="http://schemas.microsoft.com/office/powerpoint/2010/main" val="226354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319985-F8A0-080E-5BF0-05CAD625FC47}"/>
              </a:ext>
            </a:extLst>
          </p:cNvPr>
          <p:cNvSpPr/>
          <p:nvPr/>
        </p:nvSpPr>
        <p:spPr>
          <a:xfrm>
            <a:off x="4600542" y="845452"/>
            <a:ext cx="4540505" cy="4601708"/>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Départements, destinations…</a:t>
            </a:r>
          </a:p>
        </p:txBody>
      </p:sp>
      <p:pic>
        <p:nvPicPr>
          <p:cNvPr id="14" name="Graphique 8">
            <a:extLst>
              <a:ext uri="{FF2B5EF4-FFF2-40B4-BE49-F238E27FC236}">
                <a16:creationId xmlns:a16="http://schemas.microsoft.com/office/drawing/2014/main" id="{D5EFC344-0A31-0780-D7D6-ED9295D09F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20535" y="2153845"/>
            <a:ext cx="3466254" cy="2808000"/>
          </a:xfrm>
          <a:prstGeom prst="rect">
            <a:avLst/>
          </a:prstGeom>
        </p:spPr>
      </p:pic>
      <p:sp>
        <p:nvSpPr>
          <p:cNvPr id="15" name="Ellipse 12">
            <a:extLst>
              <a:ext uri="{FF2B5EF4-FFF2-40B4-BE49-F238E27FC236}">
                <a16:creationId xmlns:a16="http://schemas.microsoft.com/office/drawing/2014/main" id="{F5AC1FC5-BA13-A30A-6FFC-AA66F2565B9D}"/>
              </a:ext>
            </a:extLst>
          </p:cNvPr>
          <p:cNvSpPr/>
          <p:nvPr/>
        </p:nvSpPr>
        <p:spPr>
          <a:xfrm>
            <a:off x="5459495" y="2903275"/>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16" name="Ellipse 13">
            <a:extLst>
              <a:ext uri="{FF2B5EF4-FFF2-40B4-BE49-F238E27FC236}">
                <a16:creationId xmlns:a16="http://schemas.microsoft.com/office/drawing/2014/main" id="{AA42FCFB-7B36-3E39-0136-3CDB3EADB997}"/>
              </a:ext>
            </a:extLst>
          </p:cNvPr>
          <p:cNvSpPr/>
          <p:nvPr/>
        </p:nvSpPr>
        <p:spPr>
          <a:xfrm>
            <a:off x="5632530" y="3546314"/>
            <a:ext cx="324000" cy="324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17" name="Ellipse 14">
            <a:extLst>
              <a:ext uri="{FF2B5EF4-FFF2-40B4-BE49-F238E27FC236}">
                <a16:creationId xmlns:a16="http://schemas.microsoft.com/office/drawing/2014/main" id="{BDFC4DEF-D3BF-FB08-3F04-734E39096088}"/>
              </a:ext>
            </a:extLst>
          </p:cNvPr>
          <p:cNvSpPr/>
          <p:nvPr/>
        </p:nvSpPr>
        <p:spPr>
          <a:xfrm>
            <a:off x="5928092" y="273670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18" name="Ellipse 15">
            <a:extLst>
              <a:ext uri="{FF2B5EF4-FFF2-40B4-BE49-F238E27FC236}">
                <a16:creationId xmlns:a16="http://schemas.microsoft.com/office/drawing/2014/main" id="{01E20654-5ADF-A561-04E7-7A163D34371D}"/>
              </a:ext>
            </a:extLst>
          </p:cNvPr>
          <p:cNvSpPr/>
          <p:nvPr/>
        </p:nvSpPr>
        <p:spPr>
          <a:xfrm>
            <a:off x="6469331" y="3318655"/>
            <a:ext cx="108000" cy="10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19" name="Ellipse 16">
            <a:extLst>
              <a:ext uri="{FF2B5EF4-FFF2-40B4-BE49-F238E27FC236}">
                <a16:creationId xmlns:a16="http://schemas.microsoft.com/office/drawing/2014/main" id="{B35D1791-4BDB-7C3F-B141-AFE2B73D0F81}"/>
              </a:ext>
            </a:extLst>
          </p:cNvPr>
          <p:cNvSpPr/>
          <p:nvPr/>
        </p:nvSpPr>
        <p:spPr>
          <a:xfrm>
            <a:off x="6289568" y="3938753"/>
            <a:ext cx="567000" cy="567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20" name="Ellipse 17">
            <a:extLst>
              <a:ext uri="{FF2B5EF4-FFF2-40B4-BE49-F238E27FC236}">
                <a16:creationId xmlns:a16="http://schemas.microsoft.com/office/drawing/2014/main" id="{46D0775F-C458-1907-2125-A9385DD3637A}"/>
              </a:ext>
            </a:extLst>
          </p:cNvPr>
          <p:cNvSpPr/>
          <p:nvPr/>
        </p:nvSpPr>
        <p:spPr>
          <a:xfrm>
            <a:off x="7284455" y="4368639"/>
            <a:ext cx="378000" cy="378000"/>
          </a:xfrm>
          <a:prstGeom prst="ellipse">
            <a:avLst/>
          </a:prstGeom>
          <a:solidFill>
            <a:srgbClr val="BB6F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21" name="Ellipse 19">
            <a:extLst>
              <a:ext uri="{FF2B5EF4-FFF2-40B4-BE49-F238E27FC236}">
                <a16:creationId xmlns:a16="http://schemas.microsoft.com/office/drawing/2014/main" id="{6083BC3A-224D-15C1-65C8-DE48C3E40F7E}"/>
              </a:ext>
            </a:extLst>
          </p:cNvPr>
          <p:cNvSpPr/>
          <p:nvPr/>
        </p:nvSpPr>
        <p:spPr>
          <a:xfrm>
            <a:off x="7848932" y="3548636"/>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22" name="Ellipse 20">
            <a:extLst>
              <a:ext uri="{FF2B5EF4-FFF2-40B4-BE49-F238E27FC236}">
                <a16:creationId xmlns:a16="http://schemas.microsoft.com/office/drawing/2014/main" id="{A62BE411-9C52-7F9E-8A86-23F04D7266C9}"/>
              </a:ext>
            </a:extLst>
          </p:cNvPr>
          <p:cNvSpPr/>
          <p:nvPr/>
        </p:nvSpPr>
        <p:spPr>
          <a:xfrm>
            <a:off x="7115793" y="3634157"/>
            <a:ext cx="54000" cy="5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23" name="Ellipse 21">
            <a:extLst>
              <a:ext uri="{FF2B5EF4-FFF2-40B4-BE49-F238E27FC236}">
                <a16:creationId xmlns:a16="http://schemas.microsoft.com/office/drawing/2014/main" id="{C56673D1-B511-975F-4CEB-74E1ACB2D5D0}"/>
              </a:ext>
            </a:extLst>
          </p:cNvPr>
          <p:cNvSpPr/>
          <p:nvPr/>
        </p:nvSpPr>
        <p:spPr>
          <a:xfrm>
            <a:off x="7362995" y="2815889"/>
            <a:ext cx="405000" cy="405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sp>
        <p:nvSpPr>
          <p:cNvPr id="24" name="Ellipse 22">
            <a:extLst>
              <a:ext uri="{FF2B5EF4-FFF2-40B4-BE49-F238E27FC236}">
                <a16:creationId xmlns:a16="http://schemas.microsoft.com/office/drawing/2014/main" id="{FC4FE415-9D88-78B5-91BA-413432AF0B4D}"/>
              </a:ext>
            </a:extLst>
          </p:cNvPr>
          <p:cNvSpPr/>
          <p:nvPr/>
        </p:nvSpPr>
        <p:spPr>
          <a:xfrm>
            <a:off x="6675537" y="2924138"/>
            <a:ext cx="189000" cy="189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600" b="1">
              <a:solidFill>
                <a:schemeClr val="bg1"/>
              </a:solidFill>
            </a:endParaRPr>
          </a:p>
        </p:txBody>
      </p:sp>
      <p:grpSp>
        <p:nvGrpSpPr>
          <p:cNvPr id="32" name="Groupe 31">
            <a:extLst>
              <a:ext uri="{FF2B5EF4-FFF2-40B4-BE49-F238E27FC236}">
                <a16:creationId xmlns:a16="http://schemas.microsoft.com/office/drawing/2014/main" id="{3DBDDB9D-D5C3-5520-0DCE-856D90D37963}"/>
              </a:ext>
            </a:extLst>
          </p:cNvPr>
          <p:cNvGrpSpPr>
            <a:grpSpLocks noChangeAspect="1"/>
          </p:cNvGrpSpPr>
          <p:nvPr/>
        </p:nvGrpSpPr>
        <p:grpSpPr>
          <a:xfrm>
            <a:off x="773976" y="2494123"/>
            <a:ext cx="3453233" cy="2073115"/>
            <a:chOff x="3536951" y="1501776"/>
            <a:chExt cx="2879725" cy="1689100"/>
          </a:xfrm>
        </p:grpSpPr>
        <p:sp>
          <p:nvSpPr>
            <p:cNvPr id="33" name="Freeform 72">
              <a:extLst>
                <a:ext uri="{FF2B5EF4-FFF2-40B4-BE49-F238E27FC236}">
                  <a16:creationId xmlns:a16="http://schemas.microsoft.com/office/drawing/2014/main" id="{0BA01A9E-E933-1CB7-B349-A8B51709DB52}"/>
                </a:ext>
              </a:extLst>
            </p:cNvPr>
            <p:cNvSpPr>
              <a:spLocks/>
            </p:cNvSpPr>
            <p:nvPr/>
          </p:nvSpPr>
          <p:spPr bwMode="auto">
            <a:xfrm>
              <a:off x="5751513" y="2397126"/>
              <a:ext cx="28575" cy="28575"/>
            </a:xfrm>
            <a:custGeom>
              <a:avLst/>
              <a:gdLst>
                <a:gd name="T0" fmla="*/ 11 w 18"/>
                <a:gd name="T1" fmla="*/ 0 h 18"/>
                <a:gd name="T2" fmla="*/ 17 w 18"/>
                <a:gd name="T3" fmla="*/ 0 h 18"/>
                <a:gd name="T4" fmla="*/ 18 w 18"/>
                <a:gd name="T5" fmla="*/ 8 h 18"/>
                <a:gd name="T6" fmla="*/ 17 w 18"/>
                <a:gd name="T7" fmla="*/ 15 h 18"/>
                <a:gd name="T8" fmla="*/ 15 w 18"/>
                <a:gd name="T9" fmla="*/ 16 h 18"/>
                <a:gd name="T10" fmla="*/ 13 w 18"/>
                <a:gd name="T11" fmla="*/ 17 h 18"/>
                <a:gd name="T12" fmla="*/ 2 w 18"/>
                <a:gd name="T13" fmla="*/ 18 h 18"/>
                <a:gd name="T14" fmla="*/ 0 w 18"/>
                <a:gd name="T15" fmla="*/ 10 h 18"/>
                <a:gd name="T16" fmla="*/ 4 w 18"/>
                <a:gd name="T17" fmla="*/ 5 h 18"/>
                <a:gd name="T18" fmla="*/ 10 w 18"/>
                <a:gd name="T19" fmla="*/ 2 h 18"/>
                <a:gd name="T20" fmla="*/ 11 w 1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11" y="0"/>
                  </a:moveTo>
                  <a:lnTo>
                    <a:pt x="17" y="0"/>
                  </a:lnTo>
                  <a:lnTo>
                    <a:pt x="18" y="8"/>
                  </a:lnTo>
                  <a:lnTo>
                    <a:pt x="17" y="15"/>
                  </a:lnTo>
                  <a:lnTo>
                    <a:pt x="15" y="16"/>
                  </a:lnTo>
                  <a:lnTo>
                    <a:pt x="13" y="17"/>
                  </a:lnTo>
                  <a:lnTo>
                    <a:pt x="2" y="18"/>
                  </a:lnTo>
                  <a:lnTo>
                    <a:pt x="0" y="10"/>
                  </a:lnTo>
                  <a:lnTo>
                    <a:pt x="4" y="5"/>
                  </a:lnTo>
                  <a:lnTo>
                    <a:pt x="10" y="2"/>
                  </a:lnTo>
                  <a:lnTo>
                    <a:pt x="11"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35" name="Freeform 74">
              <a:extLst>
                <a:ext uri="{FF2B5EF4-FFF2-40B4-BE49-F238E27FC236}">
                  <a16:creationId xmlns:a16="http://schemas.microsoft.com/office/drawing/2014/main" id="{38788197-9710-37E0-2EF2-5A86D2CFCB68}"/>
                </a:ext>
              </a:extLst>
            </p:cNvPr>
            <p:cNvSpPr>
              <a:spLocks/>
            </p:cNvSpPr>
            <p:nvPr/>
          </p:nvSpPr>
          <p:spPr bwMode="auto">
            <a:xfrm>
              <a:off x="5076826" y="2860676"/>
              <a:ext cx="26988" cy="46038"/>
            </a:xfrm>
            <a:custGeom>
              <a:avLst/>
              <a:gdLst>
                <a:gd name="T0" fmla="*/ 0 w 17"/>
                <a:gd name="T1" fmla="*/ 29 h 29"/>
                <a:gd name="T2" fmla="*/ 0 w 17"/>
                <a:gd name="T3" fmla="*/ 24 h 29"/>
                <a:gd name="T4" fmla="*/ 5 w 17"/>
                <a:gd name="T5" fmla="*/ 3 h 29"/>
                <a:gd name="T6" fmla="*/ 8 w 17"/>
                <a:gd name="T7" fmla="*/ 3 h 29"/>
                <a:gd name="T8" fmla="*/ 11 w 17"/>
                <a:gd name="T9" fmla="*/ 0 h 29"/>
                <a:gd name="T10" fmla="*/ 12 w 17"/>
                <a:gd name="T11" fmla="*/ 1 h 29"/>
                <a:gd name="T12" fmla="*/ 10 w 17"/>
                <a:gd name="T13" fmla="*/ 5 h 29"/>
                <a:gd name="T14" fmla="*/ 11 w 17"/>
                <a:gd name="T15" fmla="*/ 7 h 29"/>
                <a:gd name="T16" fmla="*/ 17 w 17"/>
                <a:gd name="T17" fmla="*/ 11 h 29"/>
                <a:gd name="T18" fmla="*/ 11 w 17"/>
                <a:gd name="T19" fmla="*/ 11 h 29"/>
                <a:gd name="T20" fmla="*/ 8 w 17"/>
                <a:gd name="T21" fmla="*/ 10 h 29"/>
                <a:gd name="T22" fmla="*/ 7 w 17"/>
                <a:gd name="T23" fmla="*/ 11 h 29"/>
                <a:gd name="T24" fmla="*/ 6 w 17"/>
                <a:gd name="T25" fmla="*/ 12 h 29"/>
                <a:gd name="T26" fmla="*/ 3 w 17"/>
                <a:gd name="T27" fmla="*/ 21 h 29"/>
                <a:gd name="T28" fmla="*/ 4 w 17"/>
                <a:gd name="T29" fmla="*/ 25 h 29"/>
                <a:gd name="T30" fmla="*/ 1 w 17"/>
                <a:gd name="T31" fmla="*/ 26 h 29"/>
                <a:gd name="T32" fmla="*/ 0 w 17"/>
                <a:gd name="T3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9">
                  <a:moveTo>
                    <a:pt x="0" y="29"/>
                  </a:moveTo>
                  <a:lnTo>
                    <a:pt x="0" y="24"/>
                  </a:lnTo>
                  <a:lnTo>
                    <a:pt x="5" y="3"/>
                  </a:lnTo>
                  <a:lnTo>
                    <a:pt x="8" y="3"/>
                  </a:lnTo>
                  <a:lnTo>
                    <a:pt x="11" y="0"/>
                  </a:lnTo>
                  <a:lnTo>
                    <a:pt x="12" y="1"/>
                  </a:lnTo>
                  <a:lnTo>
                    <a:pt x="10" y="5"/>
                  </a:lnTo>
                  <a:lnTo>
                    <a:pt x="11" y="7"/>
                  </a:lnTo>
                  <a:lnTo>
                    <a:pt x="17" y="11"/>
                  </a:lnTo>
                  <a:lnTo>
                    <a:pt x="11" y="11"/>
                  </a:lnTo>
                  <a:lnTo>
                    <a:pt x="8" y="10"/>
                  </a:lnTo>
                  <a:lnTo>
                    <a:pt x="7" y="11"/>
                  </a:lnTo>
                  <a:lnTo>
                    <a:pt x="6" y="12"/>
                  </a:lnTo>
                  <a:lnTo>
                    <a:pt x="3" y="21"/>
                  </a:lnTo>
                  <a:lnTo>
                    <a:pt x="4" y="25"/>
                  </a:lnTo>
                  <a:lnTo>
                    <a:pt x="1" y="26"/>
                  </a:lnTo>
                  <a:lnTo>
                    <a:pt x="0" y="29"/>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36" name="Freeform 75">
              <a:extLst>
                <a:ext uri="{FF2B5EF4-FFF2-40B4-BE49-F238E27FC236}">
                  <a16:creationId xmlns:a16="http://schemas.microsoft.com/office/drawing/2014/main" id="{1B8DC975-32BB-5568-DC5B-325867BADCA1}"/>
                </a:ext>
              </a:extLst>
            </p:cNvPr>
            <p:cNvSpPr>
              <a:spLocks/>
            </p:cNvSpPr>
            <p:nvPr/>
          </p:nvSpPr>
          <p:spPr bwMode="auto">
            <a:xfrm>
              <a:off x="5111751" y="2863851"/>
              <a:ext cx="19050" cy="26988"/>
            </a:xfrm>
            <a:custGeom>
              <a:avLst/>
              <a:gdLst>
                <a:gd name="T0" fmla="*/ 1 w 12"/>
                <a:gd name="T1" fmla="*/ 17 h 17"/>
                <a:gd name="T2" fmla="*/ 0 w 12"/>
                <a:gd name="T3" fmla="*/ 16 h 17"/>
                <a:gd name="T4" fmla="*/ 0 w 12"/>
                <a:gd name="T5" fmla="*/ 13 h 17"/>
                <a:gd name="T6" fmla="*/ 2 w 12"/>
                <a:gd name="T7" fmla="*/ 12 h 17"/>
                <a:gd name="T8" fmla="*/ 2 w 12"/>
                <a:gd name="T9" fmla="*/ 8 h 17"/>
                <a:gd name="T10" fmla="*/ 8 w 12"/>
                <a:gd name="T11" fmla="*/ 4 h 17"/>
                <a:gd name="T12" fmla="*/ 10 w 12"/>
                <a:gd name="T13" fmla="*/ 0 h 17"/>
                <a:gd name="T14" fmla="*/ 12 w 12"/>
                <a:gd name="T15" fmla="*/ 5 h 17"/>
                <a:gd name="T16" fmla="*/ 7 w 12"/>
                <a:gd name="T17" fmla="*/ 10 h 17"/>
                <a:gd name="T18" fmla="*/ 2 w 12"/>
                <a:gd name="T19" fmla="*/ 16 h 17"/>
                <a:gd name="T20" fmla="*/ 1 w 12"/>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7">
                  <a:moveTo>
                    <a:pt x="1" y="17"/>
                  </a:moveTo>
                  <a:lnTo>
                    <a:pt x="0" y="16"/>
                  </a:lnTo>
                  <a:lnTo>
                    <a:pt x="0" y="13"/>
                  </a:lnTo>
                  <a:lnTo>
                    <a:pt x="2" y="12"/>
                  </a:lnTo>
                  <a:lnTo>
                    <a:pt x="2" y="8"/>
                  </a:lnTo>
                  <a:lnTo>
                    <a:pt x="8" y="4"/>
                  </a:lnTo>
                  <a:lnTo>
                    <a:pt x="10" y="0"/>
                  </a:lnTo>
                  <a:lnTo>
                    <a:pt x="12" y="5"/>
                  </a:lnTo>
                  <a:lnTo>
                    <a:pt x="7" y="10"/>
                  </a:lnTo>
                  <a:lnTo>
                    <a:pt x="2" y="16"/>
                  </a:lnTo>
                  <a:lnTo>
                    <a:pt x="1" y="17"/>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37" name="Freeform 77">
              <a:extLst>
                <a:ext uri="{FF2B5EF4-FFF2-40B4-BE49-F238E27FC236}">
                  <a16:creationId xmlns:a16="http://schemas.microsoft.com/office/drawing/2014/main" id="{08918B0D-6466-F69A-6431-9127DCE107CA}"/>
                </a:ext>
              </a:extLst>
            </p:cNvPr>
            <p:cNvSpPr>
              <a:spLocks/>
            </p:cNvSpPr>
            <p:nvPr/>
          </p:nvSpPr>
          <p:spPr bwMode="auto">
            <a:xfrm>
              <a:off x="4730751" y="2689226"/>
              <a:ext cx="66675" cy="47625"/>
            </a:xfrm>
            <a:custGeom>
              <a:avLst/>
              <a:gdLst>
                <a:gd name="T0" fmla="*/ 33 w 42"/>
                <a:gd name="T1" fmla="*/ 7 h 30"/>
                <a:gd name="T2" fmla="*/ 37 w 42"/>
                <a:gd name="T3" fmla="*/ 14 h 30"/>
                <a:gd name="T4" fmla="*/ 36 w 42"/>
                <a:gd name="T5" fmla="*/ 21 h 30"/>
                <a:gd name="T6" fmla="*/ 42 w 42"/>
                <a:gd name="T7" fmla="*/ 28 h 30"/>
                <a:gd name="T8" fmla="*/ 41 w 42"/>
                <a:gd name="T9" fmla="*/ 30 h 30"/>
                <a:gd name="T10" fmla="*/ 33 w 42"/>
                <a:gd name="T11" fmla="*/ 29 h 30"/>
                <a:gd name="T12" fmla="*/ 32 w 42"/>
                <a:gd name="T13" fmla="*/ 30 h 30"/>
                <a:gd name="T14" fmla="*/ 23 w 42"/>
                <a:gd name="T15" fmla="*/ 28 h 30"/>
                <a:gd name="T16" fmla="*/ 21 w 42"/>
                <a:gd name="T17" fmla="*/ 25 h 30"/>
                <a:gd name="T18" fmla="*/ 10 w 42"/>
                <a:gd name="T19" fmla="*/ 24 h 30"/>
                <a:gd name="T20" fmla="*/ 8 w 42"/>
                <a:gd name="T21" fmla="*/ 23 h 30"/>
                <a:gd name="T22" fmla="*/ 2 w 42"/>
                <a:gd name="T23" fmla="*/ 26 h 30"/>
                <a:gd name="T24" fmla="*/ 0 w 42"/>
                <a:gd name="T25" fmla="*/ 23 h 30"/>
                <a:gd name="T26" fmla="*/ 6 w 42"/>
                <a:gd name="T27" fmla="*/ 20 h 30"/>
                <a:gd name="T28" fmla="*/ 8 w 42"/>
                <a:gd name="T29" fmla="*/ 19 h 30"/>
                <a:gd name="T30" fmla="*/ 6 w 42"/>
                <a:gd name="T31" fmla="*/ 12 h 30"/>
                <a:gd name="T32" fmla="*/ 8 w 42"/>
                <a:gd name="T33" fmla="*/ 8 h 30"/>
                <a:gd name="T34" fmla="*/ 13 w 42"/>
                <a:gd name="T35" fmla="*/ 9 h 30"/>
                <a:gd name="T36" fmla="*/ 18 w 42"/>
                <a:gd name="T37" fmla="*/ 6 h 30"/>
                <a:gd name="T38" fmla="*/ 22 w 42"/>
                <a:gd name="T39" fmla="*/ 0 h 30"/>
                <a:gd name="T40" fmla="*/ 26 w 42"/>
                <a:gd name="T41" fmla="*/ 1 h 30"/>
                <a:gd name="T42" fmla="*/ 28 w 42"/>
                <a:gd name="T43" fmla="*/ 2 h 30"/>
                <a:gd name="T44" fmla="*/ 28 w 42"/>
                <a:gd name="T45" fmla="*/ 3 h 30"/>
                <a:gd name="T46" fmla="*/ 33 w 42"/>
                <a:gd name="T47"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30">
                  <a:moveTo>
                    <a:pt x="33" y="7"/>
                  </a:moveTo>
                  <a:lnTo>
                    <a:pt x="37" y="14"/>
                  </a:lnTo>
                  <a:lnTo>
                    <a:pt x="36" y="21"/>
                  </a:lnTo>
                  <a:lnTo>
                    <a:pt x="42" y="28"/>
                  </a:lnTo>
                  <a:lnTo>
                    <a:pt x="41" y="30"/>
                  </a:lnTo>
                  <a:lnTo>
                    <a:pt x="33" y="29"/>
                  </a:lnTo>
                  <a:lnTo>
                    <a:pt x="32" y="30"/>
                  </a:lnTo>
                  <a:lnTo>
                    <a:pt x="23" y="28"/>
                  </a:lnTo>
                  <a:lnTo>
                    <a:pt x="21" y="25"/>
                  </a:lnTo>
                  <a:lnTo>
                    <a:pt x="10" y="24"/>
                  </a:lnTo>
                  <a:lnTo>
                    <a:pt x="8" y="23"/>
                  </a:lnTo>
                  <a:lnTo>
                    <a:pt x="2" y="26"/>
                  </a:lnTo>
                  <a:lnTo>
                    <a:pt x="0" y="23"/>
                  </a:lnTo>
                  <a:lnTo>
                    <a:pt x="6" y="20"/>
                  </a:lnTo>
                  <a:lnTo>
                    <a:pt x="8" y="19"/>
                  </a:lnTo>
                  <a:lnTo>
                    <a:pt x="6" y="12"/>
                  </a:lnTo>
                  <a:lnTo>
                    <a:pt x="8" y="8"/>
                  </a:lnTo>
                  <a:lnTo>
                    <a:pt x="13" y="9"/>
                  </a:lnTo>
                  <a:lnTo>
                    <a:pt x="18" y="6"/>
                  </a:lnTo>
                  <a:lnTo>
                    <a:pt x="22" y="0"/>
                  </a:lnTo>
                  <a:lnTo>
                    <a:pt x="26" y="1"/>
                  </a:lnTo>
                  <a:lnTo>
                    <a:pt x="28" y="2"/>
                  </a:lnTo>
                  <a:lnTo>
                    <a:pt x="28" y="3"/>
                  </a:lnTo>
                  <a:lnTo>
                    <a:pt x="33" y="7"/>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38" name="Freeform 78">
              <a:extLst>
                <a:ext uri="{FF2B5EF4-FFF2-40B4-BE49-F238E27FC236}">
                  <a16:creationId xmlns:a16="http://schemas.microsoft.com/office/drawing/2014/main" id="{66C84DFF-4D9E-FA40-54E2-5E27E441127C}"/>
                </a:ext>
              </a:extLst>
            </p:cNvPr>
            <p:cNvSpPr>
              <a:spLocks/>
            </p:cNvSpPr>
            <p:nvPr/>
          </p:nvSpPr>
          <p:spPr bwMode="auto">
            <a:xfrm>
              <a:off x="4616451" y="2776538"/>
              <a:ext cx="68263" cy="39688"/>
            </a:xfrm>
            <a:custGeom>
              <a:avLst/>
              <a:gdLst>
                <a:gd name="T0" fmla="*/ 40 w 43"/>
                <a:gd name="T1" fmla="*/ 25 h 25"/>
                <a:gd name="T2" fmla="*/ 37 w 43"/>
                <a:gd name="T3" fmla="*/ 22 h 25"/>
                <a:gd name="T4" fmla="*/ 35 w 43"/>
                <a:gd name="T5" fmla="*/ 21 h 25"/>
                <a:gd name="T6" fmla="*/ 32 w 43"/>
                <a:gd name="T7" fmla="*/ 19 h 25"/>
                <a:gd name="T8" fmla="*/ 29 w 43"/>
                <a:gd name="T9" fmla="*/ 22 h 25"/>
                <a:gd name="T10" fmla="*/ 21 w 43"/>
                <a:gd name="T11" fmla="*/ 23 h 25"/>
                <a:gd name="T12" fmla="*/ 17 w 43"/>
                <a:gd name="T13" fmla="*/ 19 h 25"/>
                <a:gd name="T14" fmla="*/ 12 w 43"/>
                <a:gd name="T15" fmla="*/ 17 h 25"/>
                <a:gd name="T16" fmla="*/ 11 w 43"/>
                <a:gd name="T17" fmla="*/ 15 h 25"/>
                <a:gd name="T18" fmla="*/ 8 w 43"/>
                <a:gd name="T19" fmla="*/ 14 h 25"/>
                <a:gd name="T20" fmla="*/ 3 w 43"/>
                <a:gd name="T21" fmla="*/ 9 h 25"/>
                <a:gd name="T22" fmla="*/ 0 w 43"/>
                <a:gd name="T23" fmla="*/ 4 h 25"/>
                <a:gd name="T24" fmla="*/ 1 w 43"/>
                <a:gd name="T25" fmla="*/ 1 h 25"/>
                <a:gd name="T26" fmla="*/ 7 w 43"/>
                <a:gd name="T27" fmla="*/ 0 h 25"/>
                <a:gd name="T28" fmla="*/ 8 w 43"/>
                <a:gd name="T29" fmla="*/ 0 h 25"/>
                <a:gd name="T30" fmla="*/ 22 w 43"/>
                <a:gd name="T31" fmla="*/ 5 h 25"/>
                <a:gd name="T32" fmla="*/ 29 w 43"/>
                <a:gd name="T33" fmla="*/ 8 h 25"/>
                <a:gd name="T34" fmla="*/ 34 w 43"/>
                <a:gd name="T35" fmla="*/ 8 h 25"/>
                <a:gd name="T36" fmla="*/ 37 w 43"/>
                <a:gd name="T37" fmla="*/ 10 h 25"/>
                <a:gd name="T38" fmla="*/ 43 w 43"/>
                <a:gd name="T39" fmla="*/ 16 h 25"/>
                <a:gd name="T40" fmla="*/ 40 w 43"/>
                <a:gd name="T41" fmla="*/ 24 h 25"/>
                <a:gd name="T42" fmla="*/ 40 w 43"/>
                <a:gd name="T4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5">
                  <a:moveTo>
                    <a:pt x="40" y="25"/>
                  </a:moveTo>
                  <a:lnTo>
                    <a:pt x="37" y="22"/>
                  </a:lnTo>
                  <a:lnTo>
                    <a:pt x="35" y="21"/>
                  </a:lnTo>
                  <a:lnTo>
                    <a:pt x="32" y="19"/>
                  </a:lnTo>
                  <a:lnTo>
                    <a:pt x="29" y="22"/>
                  </a:lnTo>
                  <a:lnTo>
                    <a:pt x="21" y="23"/>
                  </a:lnTo>
                  <a:lnTo>
                    <a:pt x="17" y="19"/>
                  </a:lnTo>
                  <a:lnTo>
                    <a:pt x="12" y="17"/>
                  </a:lnTo>
                  <a:lnTo>
                    <a:pt x="11" y="15"/>
                  </a:lnTo>
                  <a:lnTo>
                    <a:pt x="8" y="14"/>
                  </a:lnTo>
                  <a:lnTo>
                    <a:pt x="3" y="9"/>
                  </a:lnTo>
                  <a:lnTo>
                    <a:pt x="0" y="4"/>
                  </a:lnTo>
                  <a:lnTo>
                    <a:pt x="1" y="1"/>
                  </a:lnTo>
                  <a:lnTo>
                    <a:pt x="7" y="0"/>
                  </a:lnTo>
                  <a:lnTo>
                    <a:pt x="8" y="0"/>
                  </a:lnTo>
                  <a:lnTo>
                    <a:pt x="22" y="5"/>
                  </a:lnTo>
                  <a:lnTo>
                    <a:pt x="29" y="8"/>
                  </a:lnTo>
                  <a:lnTo>
                    <a:pt x="34" y="8"/>
                  </a:lnTo>
                  <a:lnTo>
                    <a:pt x="37" y="10"/>
                  </a:lnTo>
                  <a:lnTo>
                    <a:pt x="43" y="16"/>
                  </a:lnTo>
                  <a:lnTo>
                    <a:pt x="40" y="24"/>
                  </a:lnTo>
                  <a:lnTo>
                    <a:pt x="40" y="25"/>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39" name="Freeform 79">
              <a:extLst>
                <a:ext uri="{FF2B5EF4-FFF2-40B4-BE49-F238E27FC236}">
                  <a16:creationId xmlns:a16="http://schemas.microsoft.com/office/drawing/2014/main" id="{F19E7522-5B92-6EE5-43BB-C77B626DCB0B}"/>
                </a:ext>
              </a:extLst>
            </p:cNvPr>
            <p:cNvSpPr>
              <a:spLocks/>
            </p:cNvSpPr>
            <p:nvPr/>
          </p:nvSpPr>
          <p:spPr bwMode="auto">
            <a:xfrm>
              <a:off x="4729163" y="2735263"/>
              <a:ext cx="36513" cy="12700"/>
            </a:xfrm>
            <a:custGeom>
              <a:avLst/>
              <a:gdLst>
                <a:gd name="T0" fmla="*/ 23 w 23"/>
                <a:gd name="T1" fmla="*/ 6 h 8"/>
                <a:gd name="T2" fmla="*/ 22 w 23"/>
                <a:gd name="T3" fmla="*/ 7 h 8"/>
                <a:gd name="T4" fmla="*/ 11 w 23"/>
                <a:gd name="T5" fmla="*/ 4 h 8"/>
                <a:gd name="T6" fmla="*/ 7 w 23"/>
                <a:gd name="T7" fmla="*/ 3 h 8"/>
                <a:gd name="T8" fmla="*/ 4 w 23"/>
                <a:gd name="T9" fmla="*/ 5 h 8"/>
                <a:gd name="T10" fmla="*/ 2 w 23"/>
                <a:gd name="T11" fmla="*/ 8 h 8"/>
                <a:gd name="T12" fmla="*/ 0 w 23"/>
                <a:gd name="T13" fmla="*/ 6 h 8"/>
                <a:gd name="T14" fmla="*/ 4 w 23"/>
                <a:gd name="T15" fmla="*/ 0 h 8"/>
                <a:gd name="T16" fmla="*/ 8 w 23"/>
                <a:gd name="T17" fmla="*/ 2 h 8"/>
                <a:gd name="T18" fmla="*/ 16 w 23"/>
                <a:gd name="T19" fmla="*/ 1 h 8"/>
                <a:gd name="T20" fmla="*/ 21 w 23"/>
                <a:gd name="T21" fmla="*/ 4 h 8"/>
                <a:gd name="T22" fmla="*/ 23 w 23"/>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8">
                  <a:moveTo>
                    <a:pt x="23" y="6"/>
                  </a:moveTo>
                  <a:lnTo>
                    <a:pt x="22" y="7"/>
                  </a:lnTo>
                  <a:lnTo>
                    <a:pt x="11" y="4"/>
                  </a:lnTo>
                  <a:lnTo>
                    <a:pt x="7" y="3"/>
                  </a:lnTo>
                  <a:lnTo>
                    <a:pt x="4" y="5"/>
                  </a:lnTo>
                  <a:lnTo>
                    <a:pt x="2" y="8"/>
                  </a:lnTo>
                  <a:lnTo>
                    <a:pt x="0" y="6"/>
                  </a:lnTo>
                  <a:lnTo>
                    <a:pt x="4" y="0"/>
                  </a:lnTo>
                  <a:lnTo>
                    <a:pt x="8" y="2"/>
                  </a:lnTo>
                  <a:lnTo>
                    <a:pt x="16" y="1"/>
                  </a:lnTo>
                  <a:lnTo>
                    <a:pt x="21" y="4"/>
                  </a:lnTo>
                  <a:lnTo>
                    <a:pt x="23" y="6"/>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40" name="Freeform 83">
              <a:extLst>
                <a:ext uri="{FF2B5EF4-FFF2-40B4-BE49-F238E27FC236}">
                  <a16:creationId xmlns:a16="http://schemas.microsoft.com/office/drawing/2014/main" id="{2C6FFEF9-CD60-29C8-45C1-2B23BEBDC342}"/>
                </a:ext>
              </a:extLst>
            </p:cNvPr>
            <p:cNvSpPr>
              <a:spLocks/>
            </p:cNvSpPr>
            <p:nvPr/>
          </p:nvSpPr>
          <p:spPr bwMode="auto">
            <a:xfrm>
              <a:off x="5734051" y="1785938"/>
              <a:ext cx="1588" cy="158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1 h 1"/>
                <a:gd name="T26" fmla="*/ 1 w 1"/>
                <a:gd name="T27" fmla="*/ 1 h 1"/>
                <a:gd name="T28" fmla="*/ 1 w 1"/>
                <a:gd name="T29" fmla="*/ 1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 name="T44" fmla="*/ 1 w 1"/>
                <a:gd name="T45" fmla="*/ 1 h 1"/>
                <a:gd name="T46" fmla="*/ 1 w 1"/>
                <a:gd name="T47" fmla="*/ 1 h 1"/>
                <a:gd name="T48" fmla="*/ 1 w 1"/>
                <a:gd name="T49" fmla="*/ 1 h 1"/>
                <a:gd name="T50" fmla="*/ 1 w 1"/>
                <a:gd name="T51" fmla="*/ 1 h 1"/>
                <a:gd name="T52" fmla="*/ 1 w 1"/>
                <a:gd name="T53" fmla="*/ 1 h 1"/>
                <a:gd name="T54" fmla="*/ 0 w 1"/>
                <a:gd name="T55" fmla="*/ 1 h 1"/>
                <a:gd name="T56" fmla="*/ 0 w 1"/>
                <a:gd name="T57" fmla="*/ 1 h 1"/>
                <a:gd name="T58" fmla="*/ 0 w 1"/>
                <a:gd name="T59" fmla="*/ 1 h 1"/>
                <a:gd name="T60" fmla="*/ 0 w 1"/>
                <a:gd name="T61" fmla="*/ 0 h 1"/>
                <a:gd name="T62" fmla="*/ 0 w 1"/>
                <a:gd name="T63" fmla="*/ 0 h 1"/>
                <a:gd name="T64" fmla="*/ 0 w 1"/>
                <a:gd name="T65" fmla="*/ 0 h 1"/>
                <a:gd name="T66" fmla="*/ 0 w 1"/>
                <a:gd name="T67" fmla="*/ 0 h 1"/>
                <a:gd name="T68" fmla="*/ 0 w 1"/>
                <a:gd name="T69" fmla="*/ 0 h 1"/>
                <a:gd name="T70" fmla="*/ 0 w 1"/>
                <a:gd name="T71" fmla="*/ 0 h 1"/>
                <a:gd name="T72" fmla="*/ 0 w 1"/>
                <a:gd name="T73" fmla="*/ 0 h 1"/>
                <a:gd name="T74" fmla="*/ 0 w 1"/>
                <a:gd name="T75" fmla="*/ 0 h 1"/>
                <a:gd name="T76" fmla="*/ 1 w 1"/>
                <a:gd name="T7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 h="1">
                  <a:moveTo>
                    <a:pt x="1" y="0"/>
                  </a:moveTo>
                  <a:lnTo>
                    <a:pt x="1" y="0"/>
                  </a:lnTo>
                  <a:lnTo>
                    <a:pt x="1"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0" y="1"/>
                  </a:lnTo>
                  <a:lnTo>
                    <a:pt x="0" y="1"/>
                  </a:lnTo>
                  <a:lnTo>
                    <a:pt x="0" y="1"/>
                  </a:lnTo>
                  <a:lnTo>
                    <a:pt x="0" y="0"/>
                  </a:lnTo>
                  <a:lnTo>
                    <a:pt x="0" y="0"/>
                  </a:lnTo>
                  <a:lnTo>
                    <a:pt x="0" y="0"/>
                  </a:lnTo>
                  <a:lnTo>
                    <a:pt x="0" y="0"/>
                  </a:lnTo>
                  <a:lnTo>
                    <a:pt x="0" y="0"/>
                  </a:lnTo>
                  <a:lnTo>
                    <a:pt x="0" y="0"/>
                  </a:lnTo>
                  <a:lnTo>
                    <a:pt x="0" y="0"/>
                  </a:lnTo>
                  <a:lnTo>
                    <a:pt x="0" y="0"/>
                  </a:lnTo>
                  <a:lnTo>
                    <a:pt x="1"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41" name="Freeform 84">
              <a:extLst>
                <a:ext uri="{FF2B5EF4-FFF2-40B4-BE49-F238E27FC236}">
                  <a16:creationId xmlns:a16="http://schemas.microsoft.com/office/drawing/2014/main" id="{32CB0B4E-D765-EA1D-0F22-3F89B5A5D9F7}"/>
                </a:ext>
              </a:extLst>
            </p:cNvPr>
            <p:cNvSpPr>
              <a:spLocks/>
            </p:cNvSpPr>
            <p:nvPr/>
          </p:nvSpPr>
          <p:spPr bwMode="auto">
            <a:xfrm>
              <a:off x="5765801" y="1757363"/>
              <a:ext cx="1588" cy="3175"/>
            </a:xfrm>
            <a:custGeom>
              <a:avLst/>
              <a:gdLst>
                <a:gd name="T0" fmla="*/ 0 w 1"/>
                <a:gd name="T1" fmla="*/ 1 h 2"/>
                <a:gd name="T2" fmla="*/ 0 w 1"/>
                <a:gd name="T3" fmla="*/ 1 h 2"/>
                <a:gd name="T4" fmla="*/ 0 w 1"/>
                <a:gd name="T5" fmla="*/ 1 h 2"/>
                <a:gd name="T6" fmla="*/ 0 w 1"/>
                <a:gd name="T7" fmla="*/ 1 h 2"/>
                <a:gd name="T8" fmla="*/ 0 w 1"/>
                <a:gd name="T9" fmla="*/ 1 h 2"/>
                <a:gd name="T10" fmla="*/ 0 w 1"/>
                <a:gd name="T11" fmla="*/ 1 h 2"/>
                <a:gd name="T12" fmla="*/ 0 w 1"/>
                <a:gd name="T13" fmla="*/ 1 h 2"/>
                <a:gd name="T14" fmla="*/ 0 w 1"/>
                <a:gd name="T15" fmla="*/ 1 h 2"/>
                <a:gd name="T16" fmla="*/ 0 w 1"/>
                <a:gd name="T17" fmla="*/ 0 h 2"/>
                <a:gd name="T18" fmla="*/ 0 w 1"/>
                <a:gd name="T19" fmla="*/ 0 h 2"/>
                <a:gd name="T20" fmla="*/ 0 w 1"/>
                <a:gd name="T21" fmla="*/ 1 h 2"/>
                <a:gd name="T22" fmla="*/ 0 w 1"/>
                <a:gd name="T23" fmla="*/ 1 h 2"/>
                <a:gd name="T24" fmla="*/ 0 w 1"/>
                <a:gd name="T25" fmla="*/ 1 h 2"/>
                <a:gd name="T26" fmla="*/ 0 w 1"/>
                <a:gd name="T27" fmla="*/ 1 h 2"/>
                <a:gd name="T28" fmla="*/ 0 w 1"/>
                <a:gd name="T29" fmla="*/ 1 h 2"/>
                <a:gd name="T30" fmla="*/ 0 w 1"/>
                <a:gd name="T31" fmla="*/ 1 h 2"/>
                <a:gd name="T32" fmla="*/ 1 w 1"/>
                <a:gd name="T33" fmla="*/ 1 h 2"/>
                <a:gd name="T34" fmla="*/ 0 w 1"/>
                <a:gd name="T35" fmla="*/ 1 h 2"/>
                <a:gd name="T36" fmla="*/ 0 w 1"/>
                <a:gd name="T37" fmla="*/ 1 h 2"/>
                <a:gd name="T38" fmla="*/ 0 w 1"/>
                <a:gd name="T39" fmla="*/ 1 h 2"/>
                <a:gd name="T40" fmla="*/ 0 w 1"/>
                <a:gd name="T41" fmla="*/ 1 h 2"/>
                <a:gd name="T42" fmla="*/ 0 w 1"/>
                <a:gd name="T43" fmla="*/ 1 h 2"/>
                <a:gd name="T44" fmla="*/ 0 w 1"/>
                <a:gd name="T45" fmla="*/ 1 h 2"/>
                <a:gd name="T46" fmla="*/ 0 w 1"/>
                <a:gd name="T47" fmla="*/ 2 h 2"/>
                <a:gd name="T48" fmla="*/ 0 w 1"/>
                <a:gd name="T49" fmla="*/ 2 h 2"/>
                <a:gd name="T50" fmla="*/ 0 w 1"/>
                <a:gd name="T51" fmla="*/ 2 h 2"/>
                <a:gd name="T52" fmla="*/ 0 w 1"/>
                <a:gd name="T53" fmla="*/ 2 h 2"/>
                <a:gd name="T54" fmla="*/ 0 w 1"/>
                <a:gd name="T55" fmla="*/ 2 h 2"/>
                <a:gd name="T56" fmla="*/ 0 w 1"/>
                <a:gd name="T57" fmla="*/ 2 h 2"/>
                <a:gd name="T58" fmla="*/ 0 w 1"/>
                <a:gd name="T59" fmla="*/ 2 h 2"/>
                <a:gd name="T60" fmla="*/ 0 w 1"/>
                <a:gd name="T61" fmla="*/ 1 h 2"/>
                <a:gd name="T62" fmla="*/ 0 w 1"/>
                <a:gd name="T63" fmla="*/ 1 h 2"/>
                <a:gd name="T64" fmla="*/ 0 w 1"/>
                <a:gd name="T65" fmla="*/ 1 h 2"/>
                <a:gd name="T66" fmla="*/ 0 w 1"/>
                <a:gd name="T67" fmla="*/ 1 h 2"/>
                <a:gd name="T68" fmla="*/ 0 w 1"/>
                <a:gd name="T69" fmla="*/ 1 h 2"/>
                <a:gd name="T70" fmla="*/ 0 w 1"/>
                <a:gd name="T71" fmla="*/ 2 h 2"/>
                <a:gd name="T72" fmla="*/ 0 w 1"/>
                <a:gd name="T73" fmla="*/ 2 h 2"/>
                <a:gd name="T74" fmla="*/ 0 w 1"/>
                <a:gd name="T75" fmla="*/ 2 h 2"/>
                <a:gd name="T76" fmla="*/ 0 w 1"/>
                <a:gd name="T77" fmla="*/ 2 h 2"/>
                <a:gd name="T78" fmla="*/ 0 w 1"/>
                <a:gd name="T79" fmla="*/ 2 h 2"/>
                <a:gd name="T80" fmla="*/ 0 w 1"/>
                <a:gd name="T81" fmla="*/ 2 h 2"/>
                <a:gd name="T82" fmla="*/ 0 w 1"/>
                <a:gd name="T83" fmla="*/ 2 h 2"/>
                <a:gd name="T84" fmla="*/ 0 w 1"/>
                <a:gd name="T85" fmla="*/ 2 h 2"/>
                <a:gd name="T86" fmla="*/ 0 w 1"/>
                <a:gd name="T87" fmla="*/ 2 h 2"/>
                <a:gd name="T88" fmla="*/ 0 w 1"/>
                <a:gd name="T89" fmla="*/ 1 h 2"/>
                <a:gd name="T90" fmla="*/ 0 w 1"/>
                <a:gd name="T91" fmla="*/ 1 h 2"/>
                <a:gd name="T92" fmla="*/ 0 w 1"/>
                <a:gd name="T93" fmla="*/ 1 h 2"/>
                <a:gd name="T94" fmla="*/ 0 w 1"/>
                <a:gd name="T9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 h="2">
                  <a:moveTo>
                    <a:pt x="0" y="1"/>
                  </a:moveTo>
                  <a:lnTo>
                    <a:pt x="0" y="1"/>
                  </a:lnTo>
                  <a:lnTo>
                    <a:pt x="0" y="1"/>
                  </a:lnTo>
                  <a:lnTo>
                    <a:pt x="0" y="1"/>
                  </a:lnTo>
                  <a:lnTo>
                    <a:pt x="0" y="1"/>
                  </a:lnTo>
                  <a:lnTo>
                    <a:pt x="0" y="1"/>
                  </a:lnTo>
                  <a:lnTo>
                    <a:pt x="0" y="1"/>
                  </a:lnTo>
                  <a:lnTo>
                    <a:pt x="0" y="1"/>
                  </a:lnTo>
                  <a:lnTo>
                    <a:pt x="0" y="0"/>
                  </a:lnTo>
                  <a:lnTo>
                    <a:pt x="0" y="0"/>
                  </a:lnTo>
                  <a:lnTo>
                    <a:pt x="0" y="1"/>
                  </a:lnTo>
                  <a:lnTo>
                    <a:pt x="0" y="1"/>
                  </a:lnTo>
                  <a:lnTo>
                    <a:pt x="0" y="1"/>
                  </a:lnTo>
                  <a:lnTo>
                    <a:pt x="0" y="1"/>
                  </a:lnTo>
                  <a:lnTo>
                    <a:pt x="0" y="1"/>
                  </a:lnTo>
                  <a:lnTo>
                    <a:pt x="0" y="1"/>
                  </a:lnTo>
                  <a:lnTo>
                    <a:pt x="1" y="1"/>
                  </a:lnTo>
                  <a:lnTo>
                    <a:pt x="0" y="1"/>
                  </a:lnTo>
                  <a:lnTo>
                    <a:pt x="0" y="1"/>
                  </a:lnTo>
                  <a:lnTo>
                    <a:pt x="0" y="1"/>
                  </a:lnTo>
                  <a:lnTo>
                    <a:pt x="0" y="1"/>
                  </a:lnTo>
                  <a:lnTo>
                    <a:pt x="0" y="1"/>
                  </a:lnTo>
                  <a:lnTo>
                    <a:pt x="0" y="1"/>
                  </a:lnTo>
                  <a:lnTo>
                    <a:pt x="0" y="2"/>
                  </a:lnTo>
                  <a:lnTo>
                    <a:pt x="0" y="2"/>
                  </a:lnTo>
                  <a:lnTo>
                    <a:pt x="0" y="2"/>
                  </a:lnTo>
                  <a:lnTo>
                    <a:pt x="0" y="2"/>
                  </a:lnTo>
                  <a:lnTo>
                    <a:pt x="0" y="2"/>
                  </a:lnTo>
                  <a:lnTo>
                    <a:pt x="0" y="2"/>
                  </a:lnTo>
                  <a:lnTo>
                    <a:pt x="0" y="2"/>
                  </a:lnTo>
                  <a:lnTo>
                    <a:pt x="0" y="1"/>
                  </a:lnTo>
                  <a:lnTo>
                    <a:pt x="0" y="1"/>
                  </a:lnTo>
                  <a:lnTo>
                    <a:pt x="0" y="1"/>
                  </a:lnTo>
                  <a:lnTo>
                    <a:pt x="0" y="1"/>
                  </a:lnTo>
                  <a:lnTo>
                    <a:pt x="0" y="1"/>
                  </a:lnTo>
                  <a:lnTo>
                    <a:pt x="0" y="2"/>
                  </a:lnTo>
                  <a:lnTo>
                    <a:pt x="0" y="2"/>
                  </a:lnTo>
                  <a:lnTo>
                    <a:pt x="0" y="2"/>
                  </a:lnTo>
                  <a:lnTo>
                    <a:pt x="0" y="2"/>
                  </a:lnTo>
                  <a:lnTo>
                    <a:pt x="0" y="2"/>
                  </a:lnTo>
                  <a:lnTo>
                    <a:pt x="0" y="2"/>
                  </a:lnTo>
                  <a:lnTo>
                    <a:pt x="0" y="2"/>
                  </a:lnTo>
                  <a:lnTo>
                    <a:pt x="0" y="2"/>
                  </a:lnTo>
                  <a:lnTo>
                    <a:pt x="0" y="2"/>
                  </a:lnTo>
                  <a:lnTo>
                    <a:pt x="0" y="1"/>
                  </a:lnTo>
                  <a:lnTo>
                    <a:pt x="0" y="1"/>
                  </a:lnTo>
                  <a:lnTo>
                    <a:pt x="0" y="1"/>
                  </a:lnTo>
                  <a:lnTo>
                    <a:pt x="0"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42" name="Freeform 85">
              <a:extLst>
                <a:ext uri="{FF2B5EF4-FFF2-40B4-BE49-F238E27FC236}">
                  <a16:creationId xmlns:a16="http://schemas.microsoft.com/office/drawing/2014/main" id="{C6E60014-54CC-54BF-834B-D6660C0267B3}"/>
                </a:ext>
              </a:extLst>
            </p:cNvPr>
            <p:cNvSpPr>
              <a:spLocks/>
            </p:cNvSpPr>
            <p:nvPr/>
          </p:nvSpPr>
          <p:spPr bwMode="auto">
            <a:xfrm>
              <a:off x="5740401" y="1811338"/>
              <a:ext cx="1588" cy="1588"/>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0 h 1"/>
                <a:gd name="T12" fmla="*/ 1 w 1"/>
                <a:gd name="T13" fmla="*/ 0 h 1"/>
                <a:gd name="T14" fmla="*/ 1 w 1"/>
                <a:gd name="T15" fmla="*/ 1 h 1"/>
                <a:gd name="T16" fmla="*/ 1 w 1"/>
                <a:gd name="T17" fmla="*/ 1 h 1"/>
                <a:gd name="T18" fmla="*/ 1 w 1"/>
                <a:gd name="T19" fmla="*/ 0 h 1"/>
                <a:gd name="T20" fmla="*/ 0 w 1"/>
                <a:gd name="T21" fmla="*/ 1 h 1"/>
                <a:gd name="T22" fmla="*/ 0 w 1"/>
                <a:gd name="T23" fmla="*/ 1 h 1"/>
                <a:gd name="T24" fmla="*/ 0 w 1"/>
                <a:gd name="T25" fmla="*/ 1 h 1"/>
                <a:gd name="T26" fmla="*/ 0 w 1"/>
                <a:gd name="T27" fmla="*/ 0 h 1"/>
                <a:gd name="T28" fmla="*/ 0 w 1"/>
                <a:gd name="T29" fmla="*/ 0 h 1"/>
                <a:gd name="T30" fmla="*/ 0 w 1"/>
                <a:gd name="T31" fmla="*/ 0 h 1"/>
                <a:gd name="T32" fmla="*/ 0 w 1"/>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
                  <a:moveTo>
                    <a:pt x="0" y="0"/>
                  </a:moveTo>
                  <a:lnTo>
                    <a:pt x="0" y="0"/>
                  </a:lnTo>
                  <a:lnTo>
                    <a:pt x="1" y="0"/>
                  </a:lnTo>
                  <a:lnTo>
                    <a:pt x="1" y="0"/>
                  </a:lnTo>
                  <a:lnTo>
                    <a:pt x="1" y="0"/>
                  </a:lnTo>
                  <a:lnTo>
                    <a:pt x="1" y="0"/>
                  </a:lnTo>
                  <a:lnTo>
                    <a:pt x="1" y="0"/>
                  </a:lnTo>
                  <a:lnTo>
                    <a:pt x="1" y="1"/>
                  </a:lnTo>
                  <a:lnTo>
                    <a:pt x="1" y="1"/>
                  </a:lnTo>
                  <a:lnTo>
                    <a:pt x="1" y="0"/>
                  </a:lnTo>
                  <a:lnTo>
                    <a:pt x="0" y="1"/>
                  </a:lnTo>
                  <a:lnTo>
                    <a:pt x="0" y="1"/>
                  </a:lnTo>
                  <a:lnTo>
                    <a:pt x="0" y="1"/>
                  </a:lnTo>
                  <a:lnTo>
                    <a:pt x="0" y="0"/>
                  </a:lnTo>
                  <a:lnTo>
                    <a:pt x="0" y="0"/>
                  </a:lnTo>
                  <a:lnTo>
                    <a:pt x="0" y="0"/>
                  </a:lnTo>
                  <a:lnTo>
                    <a:pt x="0"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0" name="Freeform 88">
              <a:extLst>
                <a:ext uri="{FF2B5EF4-FFF2-40B4-BE49-F238E27FC236}">
                  <a16:creationId xmlns:a16="http://schemas.microsoft.com/office/drawing/2014/main" id="{9085352F-FC19-4373-7456-FC90C92B3DAF}"/>
                </a:ext>
              </a:extLst>
            </p:cNvPr>
            <p:cNvSpPr>
              <a:spLocks/>
            </p:cNvSpPr>
            <p:nvPr/>
          </p:nvSpPr>
          <p:spPr bwMode="auto">
            <a:xfrm>
              <a:off x="4591051" y="1501776"/>
              <a:ext cx="1219200" cy="915988"/>
            </a:xfrm>
            <a:custGeom>
              <a:avLst/>
              <a:gdLst>
                <a:gd name="T0" fmla="*/ 24 w 768"/>
                <a:gd name="T1" fmla="*/ 122 h 577"/>
                <a:gd name="T2" fmla="*/ 53 w 768"/>
                <a:gd name="T3" fmla="*/ 82 h 577"/>
                <a:gd name="T4" fmla="*/ 54 w 768"/>
                <a:gd name="T5" fmla="*/ 76 h 577"/>
                <a:gd name="T6" fmla="*/ 60 w 768"/>
                <a:gd name="T7" fmla="*/ 29 h 577"/>
                <a:gd name="T8" fmla="*/ 108 w 768"/>
                <a:gd name="T9" fmla="*/ 33 h 577"/>
                <a:gd name="T10" fmla="*/ 194 w 768"/>
                <a:gd name="T11" fmla="*/ 9 h 577"/>
                <a:gd name="T12" fmla="*/ 222 w 768"/>
                <a:gd name="T13" fmla="*/ 21 h 577"/>
                <a:gd name="T14" fmla="*/ 257 w 768"/>
                <a:gd name="T15" fmla="*/ 32 h 577"/>
                <a:gd name="T16" fmla="*/ 271 w 768"/>
                <a:gd name="T17" fmla="*/ 39 h 577"/>
                <a:gd name="T18" fmla="*/ 319 w 768"/>
                <a:gd name="T19" fmla="*/ 80 h 577"/>
                <a:gd name="T20" fmla="*/ 369 w 768"/>
                <a:gd name="T21" fmla="*/ 165 h 577"/>
                <a:gd name="T22" fmla="*/ 392 w 768"/>
                <a:gd name="T23" fmla="*/ 217 h 577"/>
                <a:gd name="T24" fmla="*/ 404 w 768"/>
                <a:gd name="T25" fmla="*/ 222 h 577"/>
                <a:gd name="T26" fmla="*/ 408 w 768"/>
                <a:gd name="T27" fmla="*/ 224 h 577"/>
                <a:gd name="T28" fmla="*/ 414 w 768"/>
                <a:gd name="T29" fmla="*/ 226 h 577"/>
                <a:gd name="T30" fmla="*/ 412 w 768"/>
                <a:gd name="T31" fmla="*/ 230 h 577"/>
                <a:gd name="T32" fmla="*/ 411 w 768"/>
                <a:gd name="T33" fmla="*/ 235 h 577"/>
                <a:gd name="T34" fmla="*/ 412 w 768"/>
                <a:gd name="T35" fmla="*/ 239 h 577"/>
                <a:gd name="T36" fmla="*/ 409 w 768"/>
                <a:gd name="T37" fmla="*/ 243 h 577"/>
                <a:gd name="T38" fmla="*/ 405 w 768"/>
                <a:gd name="T39" fmla="*/ 244 h 577"/>
                <a:gd name="T40" fmla="*/ 410 w 768"/>
                <a:gd name="T41" fmla="*/ 243 h 577"/>
                <a:gd name="T42" fmla="*/ 412 w 768"/>
                <a:gd name="T43" fmla="*/ 245 h 577"/>
                <a:gd name="T44" fmla="*/ 412 w 768"/>
                <a:gd name="T45" fmla="*/ 247 h 577"/>
                <a:gd name="T46" fmla="*/ 413 w 768"/>
                <a:gd name="T47" fmla="*/ 248 h 577"/>
                <a:gd name="T48" fmla="*/ 413 w 768"/>
                <a:gd name="T49" fmla="*/ 249 h 577"/>
                <a:gd name="T50" fmla="*/ 412 w 768"/>
                <a:gd name="T51" fmla="*/ 251 h 577"/>
                <a:gd name="T52" fmla="*/ 415 w 768"/>
                <a:gd name="T53" fmla="*/ 253 h 577"/>
                <a:gd name="T54" fmla="*/ 417 w 768"/>
                <a:gd name="T55" fmla="*/ 254 h 577"/>
                <a:gd name="T56" fmla="*/ 418 w 768"/>
                <a:gd name="T57" fmla="*/ 255 h 577"/>
                <a:gd name="T58" fmla="*/ 418 w 768"/>
                <a:gd name="T59" fmla="*/ 257 h 577"/>
                <a:gd name="T60" fmla="*/ 421 w 768"/>
                <a:gd name="T61" fmla="*/ 263 h 577"/>
                <a:gd name="T62" fmla="*/ 424 w 768"/>
                <a:gd name="T63" fmla="*/ 268 h 577"/>
                <a:gd name="T64" fmla="*/ 425 w 768"/>
                <a:gd name="T65" fmla="*/ 269 h 577"/>
                <a:gd name="T66" fmla="*/ 425 w 768"/>
                <a:gd name="T67" fmla="*/ 269 h 577"/>
                <a:gd name="T68" fmla="*/ 426 w 768"/>
                <a:gd name="T69" fmla="*/ 269 h 577"/>
                <a:gd name="T70" fmla="*/ 426 w 768"/>
                <a:gd name="T71" fmla="*/ 270 h 577"/>
                <a:gd name="T72" fmla="*/ 427 w 768"/>
                <a:gd name="T73" fmla="*/ 270 h 577"/>
                <a:gd name="T74" fmla="*/ 496 w 768"/>
                <a:gd name="T75" fmla="*/ 204 h 577"/>
                <a:gd name="T76" fmla="*/ 595 w 768"/>
                <a:gd name="T77" fmla="*/ 152 h 577"/>
                <a:gd name="T78" fmla="*/ 621 w 768"/>
                <a:gd name="T79" fmla="*/ 187 h 577"/>
                <a:gd name="T80" fmla="*/ 662 w 768"/>
                <a:gd name="T81" fmla="*/ 220 h 577"/>
                <a:gd name="T82" fmla="*/ 722 w 768"/>
                <a:gd name="T83" fmla="*/ 243 h 577"/>
                <a:gd name="T84" fmla="*/ 728 w 768"/>
                <a:gd name="T85" fmla="*/ 288 h 577"/>
                <a:gd name="T86" fmla="*/ 768 w 768"/>
                <a:gd name="T87" fmla="*/ 274 h 577"/>
                <a:gd name="T88" fmla="*/ 751 w 768"/>
                <a:gd name="T89" fmla="*/ 350 h 577"/>
                <a:gd name="T90" fmla="*/ 723 w 768"/>
                <a:gd name="T91" fmla="*/ 418 h 577"/>
                <a:gd name="T92" fmla="*/ 650 w 768"/>
                <a:gd name="T93" fmla="*/ 439 h 577"/>
                <a:gd name="T94" fmla="*/ 608 w 768"/>
                <a:gd name="T95" fmla="*/ 510 h 577"/>
                <a:gd name="T96" fmla="*/ 548 w 768"/>
                <a:gd name="T97" fmla="*/ 519 h 577"/>
                <a:gd name="T98" fmla="*/ 475 w 768"/>
                <a:gd name="T99" fmla="*/ 530 h 577"/>
                <a:gd name="T100" fmla="*/ 414 w 768"/>
                <a:gd name="T101" fmla="*/ 560 h 577"/>
                <a:gd name="T102" fmla="*/ 373 w 768"/>
                <a:gd name="T103" fmla="*/ 531 h 577"/>
                <a:gd name="T104" fmla="*/ 279 w 768"/>
                <a:gd name="T105" fmla="*/ 481 h 577"/>
                <a:gd name="T106" fmla="*/ 218 w 768"/>
                <a:gd name="T107" fmla="*/ 451 h 577"/>
                <a:gd name="T108" fmla="*/ 155 w 768"/>
                <a:gd name="T109" fmla="*/ 482 h 577"/>
                <a:gd name="T110" fmla="*/ 87 w 768"/>
                <a:gd name="T111" fmla="*/ 476 h 577"/>
                <a:gd name="T112" fmla="*/ 20 w 768"/>
                <a:gd name="T113" fmla="*/ 446 h 577"/>
                <a:gd name="T114" fmla="*/ 41 w 768"/>
                <a:gd name="T115" fmla="*/ 391 h 577"/>
                <a:gd name="T116" fmla="*/ 31 w 768"/>
                <a:gd name="T117" fmla="*/ 342 h 577"/>
                <a:gd name="T118" fmla="*/ 21 w 768"/>
                <a:gd name="T119" fmla="*/ 260 h 577"/>
                <a:gd name="T120" fmla="*/ 28 w 768"/>
                <a:gd name="T121" fmla="*/ 1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8" h="577">
                  <a:moveTo>
                    <a:pt x="24" y="180"/>
                  </a:moveTo>
                  <a:lnTo>
                    <a:pt x="18" y="176"/>
                  </a:lnTo>
                  <a:lnTo>
                    <a:pt x="11" y="176"/>
                  </a:lnTo>
                  <a:lnTo>
                    <a:pt x="8" y="173"/>
                  </a:lnTo>
                  <a:lnTo>
                    <a:pt x="7" y="171"/>
                  </a:lnTo>
                  <a:lnTo>
                    <a:pt x="8" y="162"/>
                  </a:lnTo>
                  <a:lnTo>
                    <a:pt x="4" y="160"/>
                  </a:lnTo>
                  <a:lnTo>
                    <a:pt x="2" y="156"/>
                  </a:lnTo>
                  <a:lnTo>
                    <a:pt x="2" y="152"/>
                  </a:lnTo>
                  <a:lnTo>
                    <a:pt x="0" y="132"/>
                  </a:lnTo>
                  <a:lnTo>
                    <a:pt x="1" y="130"/>
                  </a:lnTo>
                  <a:lnTo>
                    <a:pt x="2" y="128"/>
                  </a:lnTo>
                  <a:lnTo>
                    <a:pt x="3" y="126"/>
                  </a:lnTo>
                  <a:lnTo>
                    <a:pt x="13" y="120"/>
                  </a:lnTo>
                  <a:lnTo>
                    <a:pt x="13" y="115"/>
                  </a:lnTo>
                  <a:lnTo>
                    <a:pt x="19" y="112"/>
                  </a:lnTo>
                  <a:lnTo>
                    <a:pt x="24" y="122"/>
                  </a:lnTo>
                  <a:lnTo>
                    <a:pt x="37" y="123"/>
                  </a:lnTo>
                  <a:lnTo>
                    <a:pt x="39" y="122"/>
                  </a:lnTo>
                  <a:lnTo>
                    <a:pt x="40" y="121"/>
                  </a:lnTo>
                  <a:lnTo>
                    <a:pt x="41" y="119"/>
                  </a:lnTo>
                  <a:lnTo>
                    <a:pt x="43" y="116"/>
                  </a:lnTo>
                  <a:lnTo>
                    <a:pt x="42" y="113"/>
                  </a:lnTo>
                  <a:lnTo>
                    <a:pt x="40" y="112"/>
                  </a:lnTo>
                  <a:lnTo>
                    <a:pt x="37" y="108"/>
                  </a:lnTo>
                  <a:lnTo>
                    <a:pt x="39" y="90"/>
                  </a:lnTo>
                  <a:lnTo>
                    <a:pt x="47" y="85"/>
                  </a:lnTo>
                  <a:lnTo>
                    <a:pt x="51" y="86"/>
                  </a:lnTo>
                  <a:lnTo>
                    <a:pt x="52" y="85"/>
                  </a:lnTo>
                  <a:lnTo>
                    <a:pt x="52" y="85"/>
                  </a:lnTo>
                  <a:lnTo>
                    <a:pt x="52" y="84"/>
                  </a:lnTo>
                  <a:lnTo>
                    <a:pt x="52" y="84"/>
                  </a:lnTo>
                  <a:lnTo>
                    <a:pt x="53" y="83"/>
                  </a:lnTo>
                  <a:lnTo>
                    <a:pt x="53" y="82"/>
                  </a:lnTo>
                  <a:lnTo>
                    <a:pt x="53" y="82"/>
                  </a:lnTo>
                  <a:lnTo>
                    <a:pt x="53" y="82"/>
                  </a:lnTo>
                  <a:lnTo>
                    <a:pt x="53" y="81"/>
                  </a:lnTo>
                  <a:lnTo>
                    <a:pt x="53" y="81"/>
                  </a:lnTo>
                  <a:lnTo>
                    <a:pt x="54" y="81"/>
                  </a:lnTo>
                  <a:lnTo>
                    <a:pt x="54" y="80"/>
                  </a:lnTo>
                  <a:lnTo>
                    <a:pt x="54" y="80"/>
                  </a:lnTo>
                  <a:lnTo>
                    <a:pt x="54" y="80"/>
                  </a:lnTo>
                  <a:lnTo>
                    <a:pt x="54" y="80"/>
                  </a:lnTo>
                  <a:lnTo>
                    <a:pt x="54" y="79"/>
                  </a:lnTo>
                  <a:lnTo>
                    <a:pt x="53" y="79"/>
                  </a:lnTo>
                  <a:lnTo>
                    <a:pt x="53" y="78"/>
                  </a:lnTo>
                  <a:lnTo>
                    <a:pt x="53" y="78"/>
                  </a:lnTo>
                  <a:lnTo>
                    <a:pt x="53" y="78"/>
                  </a:lnTo>
                  <a:lnTo>
                    <a:pt x="54" y="77"/>
                  </a:lnTo>
                  <a:lnTo>
                    <a:pt x="54" y="77"/>
                  </a:lnTo>
                  <a:lnTo>
                    <a:pt x="54" y="76"/>
                  </a:lnTo>
                  <a:lnTo>
                    <a:pt x="54" y="76"/>
                  </a:lnTo>
                  <a:lnTo>
                    <a:pt x="54" y="76"/>
                  </a:lnTo>
                  <a:lnTo>
                    <a:pt x="54" y="76"/>
                  </a:lnTo>
                  <a:lnTo>
                    <a:pt x="54" y="75"/>
                  </a:lnTo>
                  <a:lnTo>
                    <a:pt x="54" y="75"/>
                  </a:lnTo>
                  <a:lnTo>
                    <a:pt x="54" y="75"/>
                  </a:lnTo>
                  <a:lnTo>
                    <a:pt x="54" y="74"/>
                  </a:lnTo>
                  <a:lnTo>
                    <a:pt x="48" y="65"/>
                  </a:lnTo>
                  <a:lnTo>
                    <a:pt x="41" y="65"/>
                  </a:lnTo>
                  <a:lnTo>
                    <a:pt x="40" y="56"/>
                  </a:lnTo>
                  <a:lnTo>
                    <a:pt x="41" y="54"/>
                  </a:lnTo>
                  <a:lnTo>
                    <a:pt x="44" y="45"/>
                  </a:lnTo>
                  <a:lnTo>
                    <a:pt x="49" y="40"/>
                  </a:lnTo>
                  <a:lnTo>
                    <a:pt x="53" y="42"/>
                  </a:lnTo>
                  <a:lnTo>
                    <a:pt x="54" y="44"/>
                  </a:lnTo>
                  <a:lnTo>
                    <a:pt x="63" y="36"/>
                  </a:lnTo>
                  <a:lnTo>
                    <a:pt x="60" y="29"/>
                  </a:lnTo>
                  <a:lnTo>
                    <a:pt x="63" y="22"/>
                  </a:lnTo>
                  <a:lnTo>
                    <a:pt x="65" y="22"/>
                  </a:lnTo>
                  <a:lnTo>
                    <a:pt x="70" y="24"/>
                  </a:lnTo>
                  <a:lnTo>
                    <a:pt x="70" y="20"/>
                  </a:lnTo>
                  <a:lnTo>
                    <a:pt x="76" y="16"/>
                  </a:lnTo>
                  <a:lnTo>
                    <a:pt x="77" y="16"/>
                  </a:lnTo>
                  <a:lnTo>
                    <a:pt x="77" y="21"/>
                  </a:lnTo>
                  <a:lnTo>
                    <a:pt x="81" y="20"/>
                  </a:lnTo>
                  <a:lnTo>
                    <a:pt x="85" y="23"/>
                  </a:lnTo>
                  <a:lnTo>
                    <a:pt x="86" y="19"/>
                  </a:lnTo>
                  <a:lnTo>
                    <a:pt x="90" y="16"/>
                  </a:lnTo>
                  <a:lnTo>
                    <a:pt x="92" y="20"/>
                  </a:lnTo>
                  <a:lnTo>
                    <a:pt x="92" y="20"/>
                  </a:lnTo>
                  <a:lnTo>
                    <a:pt x="99" y="30"/>
                  </a:lnTo>
                  <a:lnTo>
                    <a:pt x="106" y="29"/>
                  </a:lnTo>
                  <a:lnTo>
                    <a:pt x="110" y="30"/>
                  </a:lnTo>
                  <a:lnTo>
                    <a:pt x="108" y="33"/>
                  </a:lnTo>
                  <a:lnTo>
                    <a:pt x="108" y="33"/>
                  </a:lnTo>
                  <a:lnTo>
                    <a:pt x="104" y="40"/>
                  </a:lnTo>
                  <a:lnTo>
                    <a:pt x="105" y="43"/>
                  </a:lnTo>
                  <a:lnTo>
                    <a:pt x="128" y="41"/>
                  </a:lnTo>
                  <a:lnTo>
                    <a:pt x="129" y="35"/>
                  </a:lnTo>
                  <a:lnTo>
                    <a:pt x="137" y="32"/>
                  </a:lnTo>
                  <a:lnTo>
                    <a:pt x="139" y="31"/>
                  </a:lnTo>
                  <a:lnTo>
                    <a:pt x="140" y="30"/>
                  </a:lnTo>
                  <a:lnTo>
                    <a:pt x="144" y="31"/>
                  </a:lnTo>
                  <a:lnTo>
                    <a:pt x="151" y="26"/>
                  </a:lnTo>
                  <a:lnTo>
                    <a:pt x="153" y="26"/>
                  </a:lnTo>
                  <a:lnTo>
                    <a:pt x="160" y="21"/>
                  </a:lnTo>
                  <a:lnTo>
                    <a:pt x="170" y="24"/>
                  </a:lnTo>
                  <a:lnTo>
                    <a:pt x="178" y="19"/>
                  </a:lnTo>
                  <a:lnTo>
                    <a:pt x="182" y="25"/>
                  </a:lnTo>
                  <a:lnTo>
                    <a:pt x="184" y="24"/>
                  </a:lnTo>
                  <a:lnTo>
                    <a:pt x="194" y="9"/>
                  </a:lnTo>
                  <a:lnTo>
                    <a:pt x="201" y="3"/>
                  </a:lnTo>
                  <a:lnTo>
                    <a:pt x="205" y="5"/>
                  </a:lnTo>
                  <a:lnTo>
                    <a:pt x="209" y="16"/>
                  </a:lnTo>
                  <a:lnTo>
                    <a:pt x="204" y="26"/>
                  </a:lnTo>
                  <a:lnTo>
                    <a:pt x="206" y="25"/>
                  </a:lnTo>
                  <a:lnTo>
                    <a:pt x="210" y="26"/>
                  </a:lnTo>
                  <a:lnTo>
                    <a:pt x="211" y="30"/>
                  </a:lnTo>
                  <a:lnTo>
                    <a:pt x="207" y="41"/>
                  </a:lnTo>
                  <a:lnTo>
                    <a:pt x="194" y="55"/>
                  </a:lnTo>
                  <a:lnTo>
                    <a:pt x="197" y="55"/>
                  </a:lnTo>
                  <a:lnTo>
                    <a:pt x="201" y="59"/>
                  </a:lnTo>
                  <a:lnTo>
                    <a:pt x="201" y="50"/>
                  </a:lnTo>
                  <a:lnTo>
                    <a:pt x="212" y="39"/>
                  </a:lnTo>
                  <a:lnTo>
                    <a:pt x="213" y="37"/>
                  </a:lnTo>
                  <a:lnTo>
                    <a:pt x="213" y="33"/>
                  </a:lnTo>
                  <a:lnTo>
                    <a:pt x="217" y="25"/>
                  </a:lnTo>
                  <a:lnTo>
                    <a:pt x="222" y="21"/>
                  </a:lnTo>
                  <a:lnTo>
                    <a:pt x="225" y="22"/>
                  </a:lnTo>
                  <a:lnTo>
                    <a:pt x="227" y="16"/>
                  </a:lnTo>
                  <a:lnTo>
                    <a:pt x="234" y="16"/>
                  </a:lnTo>
                  <a:lnTo>
                    <a:pt x="247" y="8"/>
                  </a:lnTo>
                  <a:lnTo>
                    <a:pt x="258" y="7"/>
                  </a:lnTo>
                  <a:lnTo>
                    <a:pt x="268" y="0"/>
                  </a:lnTo>
                  <a:lnTo>
                    <a:pt x="269" y="0"/>
                  </a:lnTo>
                  <a:lnTo>
                    <a:pt x="262" y="6"/>
                  </a:lnTo>
                  <a:lnTo>
                    <a:pt x="260" y="8"/>
                  </a:lnTo>
                  <a:lnTo>
                    <a:pt x="266" y="10"/>
                  </a:lnTo>
                  <a:lnTo>
                    <a:pt x="268" y="14"/>
                  </a:lnTo>
                  <a:lnTo>
                    <a:pt x="267" y="14"/>
                  </a:lnTo>
                  <a:lnTo>
                    <a:pt x="264" y="11"/>
                  </a:lnTo>
                  <a:lnTo>
                    <a:pt x="260" y="13"/>
                  </a:lnTo>
                  <a:lnTo>
                    <a:pt x="262" y="14"/>
                  </a:lnTo>
                  <a:lnTo>
                    <a:pt x="264" y="21"/>
                  </a:lnTo>
                  <a:lnTo>
                    <a:pt x="257" y="32"/>
                  </a:lnTo>
                  <a:lnTo>
                    <a:pt x="266" y="32"/>
                  </a:lnTo>
                  <a:lnTo>
                    <a:pt x="256" y="51"/>
                  </a:lnTo>
                  <a:lnTo>
                    <a:pt x="254" y="62"/>
                  </a:lnTo>
                  <a:lnTo>
                    <a:pt x="249" y="67"/>
                  </a:lnTo>
                  <a:lnTo>
                    <a:pt x="247" y="68"/>
                  </a:lnTo>
                  <a:lnTo>
                    <a:pt x="243" y="70"/>
                  </a:lnTo>
                  <a:lnTo>
                    <a:pt x="244" y="75"/>
                  </a:lnTo>
                  <a:lnTo>
                    <a:pt x="244" y="79"/>
                  </a:lnTo>
                  <a:lnTo>
                    <a:pt x="245" y="77"/>
                  </a:lnTo>
                  <a:lnTo>
                    <a:pt x="248" y="75"/>
                  </a:lnTo>
                  <a:lnTo>
                    <a:pt x="252" y="75"/>
                  </a:lnTo>
                  <a:lnTo>
                    <a:pt x="254" y="73"/>
                  </a:lnTo>
                  <a:lnTo>
                    <a:pt x="253" y="66"/>
                  </a:lnTo>
                  <a:lnTo>
                    <a:pt x="257" y="63"/>
                  </a:lnTo>
                  <a:lnTo>
                    <a:pt x="262" y="46"/>
                  </a:lnTo>
                  <a:lnTo>
                    <a:pt x="263" y="44"/>
                  </a:lnTo>
                  <a:lnTo>
                    <a:pt x="271" y="39"/>
                  </a:lnTo>
                  <a:lnTo>
                    <a:pt x="279" y="42"/>
                  </a:lnTo>
                  <a:lnTo>
                    <a:pt x="290" y="41"/>
                  </a:lnTo>
                  <a:lnTo>
                    <a:pt x="294" y="42"/>
                  </a:lnTo>
                  <a:lnTo>
                    <a:pt x="294" y="49"/>
                  </a:lnTo>
                  <a:lnTo>
                    <a:pt x="296" y="53"/>
                  </a:lnTo>
                  <a:lnTo>
                    <a:pt x="295" y="55"/>
                  </a:lnTo>
                  <a:lnTo>
                    <a:pt x="278" y="62"/>
                  </a:lnTo>
                  <a:lnTo>
                    <a:pt x="279" y="64"/>
                  </a:lnTo>
                  <a:lnTo>
                    <a:pt x="292" y="68"/>
                  </a:lnTo>
                  <a:lnTo>
                    <a:pt x="288" y="69"/>
                  </a:lnTo>
                  <a:lnTo>
                    <a:pt x="288" y="73"/>
                  </a:lnTo>
                  <a:lnTo>
                    <a:pt x="291" y="76"/>
                  </a:lnTo>
                  <a:lnTo>
                    <a:pt x="302" y="80"/>
                  </a:lnTo>
                  <a:lnTo>
                    <a:pt x="304" y="80"/>
                  </a:lnTo>
                  <a:lnTo>
                    <a:pt x="313" y="81"/>
                  </a:lnTo>
                  <a:lnTo>
                    <a:pt x="317" y="79"/>
                  </a:lnTo>
                  <a:lnTo>
                    <a:pt x="319" y="80"/>
                  </a:lnTo>
                  <a:lnTo>
                    <a:pt x="325" y="86"/>
                  </a:lnTo>
                  <a:lnTo>
                    <a:pt x="323" y="95"/>
                  </a:lnTo>
                  <a:lnTo>
                    <a:pt x="324" y="101"/>
                  </a:lnTo>
                  <a:lnTo>
                    <a:pt x="319" y="105"/>
                  </a:lnTo>
                  <a:lnTo>
                    <a:pt x="319" y="108"/>
                  </a:lnTo>
                  <a:lnTo>
                    <a:pt x="326" y="113"/>
                  </a:lnTo>
                  <a:lnTo>
                    <a:pt x="329" y="119"/>
                  </a:lnTo>
                  <a:lnTo>
                    <a:pt x="343" y="127"/>
                  </a:lnTo>
                  <a:lnTo>
                    <a:pt x="346" y="143"/>
                  </a:lnTo>
                  <a:lnTo>
                    <a:pt x="352" y="144"/>
                  </a:lnTo>
                  <a:lnTo>
                    <a:pt x="356" y="143"/>
                  </a:lnTo>
                  <a:lnTo>
                    <a:pt x="357" y="147"/>
                  </a:lnTo>
                  <a:lnTo>
                    <a:pt x="359" y="148"/>
                  </a:lnTo>
                  <a:lnTo>
                    <a:pt x="361" y="149"/>
                  </a:lnTo>
                  <a:lnTo>
                    <a:pt x="364" y="155"/>
                  </a:lnTo>
                  <a:lnTo>
                    <a:pt x="368" y="156"/>
                  </a:lnTo>
                  <a:lnTo>
                    <a:pt x="369" y="165"/>
                  </a:lnTo>
                  <a:lnTo>
                    <a:pt x="371" y="182"/>
                  </a:lnTo>
                  <a:lnTo>
                    <a:pt x="372" y="186"/>
                  </a:lnTo>
                  <a:lnTo>
                    <a:pt x="368" y="194"/>
                  </a:lnTo>
                  <a:lnTo>
                    <a:pt x="370" y="198"/>
                  </a:lnTo>
                  <a:lnTo>
                    <a:pt x="374" y="199"/>
                  </a:lnTo>
                  <a:lnTo>
                    <a:pt x="381" y="205"/>
                  </a:lnTo>
                  <a:lnTo>
                    <a:pt x="386" y="205"/>
                  </a:lnTo>
                  <a:lnTo>
                    <a:pt x="389" y="211"/>
                  </a:lnTo>
                  <a:lnTo>
                    <a:pt x="389" y="211"/>
                  </a:lnTo>
                  <a:lnTo>
                    <a:pt x="389" y="211"/>
                  </a:lnTo>
                  <a:lnTo>
                    <a:pt x="389" y="215"/>
                  </a:lnTo>
                  <a:lnTo>
                    <a:pt x="390" y="215"/>
                  </a:lnTo>
                  <a:lnTo>
                    <a:pt x="390" y="215"/>
                  </a:lnTo>
                  <a:lnTo>
                    <a:pt x="390" y="216"/>
                  </a:lnTo>
                  <a:lnTo>
                    <a:pt x="390" y="216"/>
                  </a:lnTo>
                  <a:lnTo>
                    <a:pt x="391" y="216"/>
                  </a:lnTo>
                  <a:lnTo>
                    <a:pt x="392" y="217"/>
                  </a:lnTo>
                  <a:lnTo>
                    <a:pt x="393" y="217"/>
                  </a:lnTo>
                  <a:lnTo>
                    <a:pt x="393" y="217"/>
                  </a:lnTo>
                  <a:lnTo>
                    <a:pt x="392" y="217"/>
                  </a:lnTo>
                  <a:lnTo>
                    <a:pt x="392" y="217"/>
                  </a:lnTo>
                  <a:lnTo>
                    <a:pt x="393" y="218"/>
                  </a:lnTo>
                  <a:lnTo>
                    <a:pt x="394" y="218"/>
                  </a:lnTo>
                  <a:lnTo>
                    <a:pt x="395" y="219"/>
                  </a:lnTo>
                  <a:lnTo>
                    <a:pt x="398" y="221"/>
                  </a:lnTo>
                  <a:lnTo>
                    <a:pt x="399" y="221"/>
                  </a:lnTo>
                  <a:lnTo>
                    <a:pt x="399" y="221"/>
                  </a:lnTo>
                  <a:lnTo>
                    <a:pt x="400" y="221"/>
                  </a:lnTo>
                  <a:lnTo>
                    <a:pt x="401" y="222"/>
                  </a:lnTo>
                  <a:lnTo>
                    <a:pt x="402" y="222"/>
                  </a:lnTo>
                  <a:lnTo>
                    <a:pt x="403" y="223"/>
                  </a:lnTo>
                  <a:lnTo>
                    <a:pt x="403" y="223"/>
                  </a:lnTo>
                  <a:lnTo>
                    <a:pt x="404" y="222"/>
                  </a:lnTo>
                  <a:lnTo>
                    <a:pt x="404" y="222"/>
                  </a:lnTo>
                  <a:lnTo>
                    <a:pt x="404" y="222"/>
                  </a:lnTo>
                  <a:lnTo>
                    <a:pt x="404" y="222"/>
                  </a:lnTo>
                  <a:lnTo>
                    <a:pt x="405" y="222"/>
                  </a:lnTo>
                  <a:lnTo>
                    <a:pt x="406" y="222"/>
                  </a:lnTo>
                  <a:lnTo>
                    <a:pt x="406" y="222"/>
                  </a:lnTo>
                  <a:lnTo>
                    <a:pt x="406" y="222"/>
                  </a:lnTo>
                  <a:lnTo>
                    <a:pt x="406" y="222"/>
                  </a:lnTo>
                  <a:lnTo>
                    <a:pt x="407" y="222"/>
                  </a:lnTo>
                  <a:lnTo>
                    <a:pt x="407" y="222"/>
                  </a:lnTo>
                  <a:lnTo>
                    <a:pt x="407" y="223"/>
                  </a:lnTo>
                  <a:lnTo>
                    <a:pt x="407" y="223"/>
                  </a:lnTo>
                  <a:lnTo>
                    <a:pt x="407" y="223"/>
                  </a:lnTo>
                  <a:lnTo>
                    <a:pt x="407" y="224"/>
                  </a:lnTo>
                  <a:lnTo>
                    <a:pt x="407" y="224"/>
                  </a:lnTo>
                  <a:lnTo>
                    <a:pt x="407" y="224"/>
                  </a:lnTo>
                  <a:lnTo>
                    <a:pt x="408" y="224"/>
                  </a:lnTo>
                  <a:lnTo>
                    <a:pt x="408" y="224"/>
                  </a:lnTo>
                  <a:lnTo>
                    <a:pt x="409" y="225"/>
                  </a:lnTo>
                  <a:lnTo>
                    <a:pt x="409" y="225"/>
                  </a:lnTo>
                  <a:lnTo>
                    <a:pt x="410" y="225"/>
                  </a:lnTo>
                  <a:lnTo>
                    <a:pt x="410" y="225"/>
                  </a:lnTo>
                  <a:lnTo>
                    <a:pt x="410" y="226"/>
                  </a:lnTo>
                  <a:lnTo>
                    <a:pt x="410" y="226"/>
                  </a:lnTo>
                  <a:lnTo>
                    <a:pt x="410" y="226"/>
                  </a:lnTo>
                  <a:lnTo>
                    <a:pt x="410" y="226"/>
                  </a:lnTo>
                  <a:lnTo>
                    <a:pt x="411" y="226"/>
                  </a:lnTo>
                  <a:lnTo>
                    <a:pt x="411" y="226"/>
                  </a:lnTo>
                  <a:lnTo>
                    <a:pt x="412" y="226"/>
                  </a:lnTo>
                  <a:lnTo>
                    <a:pt x="412" y="226"/>
                  </a:lnTo>
                  <a:lnTo>
                    <a:pt x="412" y="226"/>
                  </a:lnTo>
                  <a:lnTo>
                    <a:pt x="413" y="227"/>
                  </a:lnTo>
                  <a:lnTo>
                    <a:pt x="413" y="227"/>
                  </a:lnTo>
                  <a:lnTo>
                    <a:pt x="413" y="227"/>
                  </a:lnTo>
                  <a:lnTo>
                    <a:pt x="414" y="226"/>
                  </a:lnTo>
                  <a:lnTo>
                    <a:pt x="414" y="226"/>
                  </a:lnTo>
                  <a:lnTo>
                    <a:pt x="414" y="226"/>
                  </a:lnTo>
                  <a:lnTo>
                    <a:pt x="415" y="227"/>
                  </a:lnTo>
                  <a:lnTo>
                    <a:pt x="415" y="227"/>
                  </a:lnTo>
                  <a:lnTo>
                    <a:pt x="415" y="227"/>
                  </a:lnTo>
                  <a:lnTo>
                    <a:pt x="415" y="227"/>
                  </a:lnTo>
                  <a:lnTo>
                    <a:pt x="415" y="227"/>
                  </a:lnTo>
                  <a:lnTo>
                    <a:pt x="415" y="228"/>
                  </a:lnTo>
                  <a:lnTo>
                    <a:pt x="415" y="228"/>
                  </a:lnTo>
                  <a:lnTo>
                    <a:pt x="415" y="228"/>
                  </a:lnTo>
                  <a:lnTo>
                    <a:pt x="415" y="228"/>
                  </a:lnTo>
                  <a:lnTo>
                    <a:pt x="414" y="228"/>
                  </a:lnTo>
                  <a:lnTo>
                    <a:pt x="413" y="229"/>
                  </a:lnTo>
                  <a:lnTo>
                    <a:pt x="413" y="229"/>
                  </a:lnTo>
                  <a:lnTo>
                    <a:pt x="413" y="229"/>
                  </a:lnTo>
                  <a:lnTo>
                    <a:pt x="412" y="229"/>
                  </a:lnTo>
                  <a:lnTo>
                    <a:pt x="412" y="230"/>
                  </a:lnTo>
                  <a:lnTo>
                    <a:pt x="412" y="230"/>
                  </a:lnTo>
                  <a:lnTo>
                    <a:pt x="412" y="230"/>
                  </a:lnTo>
                  <a:lnTo>
                    <a:pt x="411" y="231"/>
                  </a:lnTo>
                  <a:lnTo>
                    <a:pt x="410" y="231"/>
                  </a:lnTo>
                  <a:lnTo>
                    <a:pt x="410" y="232"/>
                  </a:lnTo>
                  <a:lnTo>
                    <a:pt x="409" y="232"/>
                  </a:lnTo>
                  <a:lnTo>
                    <a:pt x="409" y="232"/>
                  </a:lnTo>
                  <a:lnTo>
                    <a:pt x="409" y="232"/>
                  </a:lnTo>
                  <a:lnTo>
                    <a:pt x="410" y="233"/>
                  </a:lnTo>
                  <a:lnTo>
                    <a:pt x="410" y="233"/>
                  </a:lnTo>
                  <a:lnTo>
                    <a:pt x="410" y="234"/>
                  </a:lnTo>
                  <a:lnTo>
                    <a:pt x="410" y="234"/>
                  </a:lnTo>
                  <a:lnTo>
                    <a:pt x="410" y="234"/>
                  </a:lnTo>
                  <a:lnTo>
                    <a:pt x="410" y="235"/>
                  </a:lnTo>
                  <a:lnTo>
                    <a:pt x="410" y="235"/>
                  </a:lnTo>
                  <a:lnTo>
                    <a:pt x="410" y="235"/>
                  </a:lnTo>
                  <a:lnTo>
                    <a:pt x="411" y="235"/>
                  </a:lnTo>
                  <a:lnTo>
                    <a:pt x="411" y="235"/>
                  </a:lnTo>
                  <a:lnTo>
                    <a:pt x="411" y="235"/>
                  </a:lnTo>
                  <a:lnTo>
                    <a:pt x="411" y="236"/>
                  </a:lnTo>
                  <a:lnTo>
                    <a:pt x="412" y="237"/>
                  </a:lnTo>
                  <a:lnTo>
                    <a:pt x="412" y="237"/>
                  </a:lnTo>
                  <a:lnTo>
                    <a:pt x="412" y="237"/>
                  </a:lnTo>
                  <a:lnTo>
                    <a:pt x="412" y="237"/>
                  </a:lnTo>
                  <a:lnTo>
                    <a:pt x="412" y="237"/>
                  </a:lnTo>
                  <a:lnTo>
                    <a:pt x="412" y="238"/>
                  </a:lnTo>
                  <a:lnTo>
                    <a:pt x="412" y="238"/>
                  </a:lnTo>
                  <a:lnTo>
                    <a:pt x="412" y="239"/>
                  </a:lnTo>
                  <a:lnTo>
                    <a:pt x="412" y="239"/>
                  </a:lnTo>
                  <a:lnTo>
                    <a:pt x="412" y="239"/>
                  </a:lnTo>
                  <a:lnTo>
                    <a:pt x="412" y="239"/>
                  </a:lnTo>
                  <a:lnTo>
                    <a:pt x="412" y="239"/>
                  </a:lnTo>
                  <a:lnTo>
                    <a:pt x="412" y="239"/>
                  </a:lnTo>
                  <a:lnTo>
                    <a:pt x="412" y="239"/>
                  </a:lnTo>
                  <a:lnTo>
                    <a:pt x="412" y="240"/>
                  </a:lnTo>
                  <a:lnTo>
                    <a:pt x="412" y="240"/>
                  </a:lnTo>
                  <a:lnTo>
                    <a:pt x="412" y="240"/>
                  </a:lnTo>
                  <a:lnTo>
                    <a:pt x="412" y="240"/>
                  </a:lnTo>
                  <a:lnTo>
                    <a:pt x="412" y="240"/>
                  </a:lnTo>
                  <a:lnTo>
                    <a:pt x="412" y="240"/>
                  </a:lnTo>
                  <a:lnTo>
                    <a:pt x="411" y="240"/>
                  </a:lnTo>
                  <a:lnTo>
                    <a:pt x="411" y="240"/>
                  </a:lnTo>
                  <a:lnTo>
                    <a:pt x="411" y="241"/>
                  </a:lnTo>
                  <a:lnTo>
                    <a:pt x="411" y="241"/>
                  </a:lnTo>
                  <a:lnTo>
                    <a:pt x="411" y="241"/>
                  </a:lnTo>
                  <a:lnTo>
                    <a:pt x="411" y="241"/>
                  </a:lnTo>
                  <a:lnTo>
                    <a:pt x="410" y="241"/>
                  </a:lnTo>
                  <a:lnTo>
                    <a:pt x="410" y="242"/>
                  </a:lnTo>
                  <a:lnTo>
                    <a:pt x="410" y="242"/>
                  </a:lnTo>
                  <a:lnTo>
                    <a:pt x="409" y="242"/>
                  </a:lnTo>
                  <a:lnTo>
                    <a:pt x="409" y="243"/>
                  </a:lnTo>
                  <a:lnTo>
                    <a:pt x="409" y="243"/>
                  </a:lnTo>
                  <a:lnTo>
                    <a:pt x="408" y="243"/>
                  </a:lnTo>
                  <a:lnTo>
                    <a:pt x="408" y="244"/>
                  </a:lnTo>
                  <a:lnTo>
                    <a:pt x="408" y="244"/>
                  </a:lnTo>
                  <a:lnTo>
                    <a:pt x="407" y="244"/>
                  </a:lnTo>
                  <a:lnTo>
                    <a:pt x="407" y="244"/>
                  </a:lnTo>
                  <a:lnTo>
                    <a:pt x="406" y="244"/>
                  </a:lnTo>
                  <a:lnTo>
                    <a:pt x="406" y="244"/>
                  </a:lnTo>
                  <a:lnTo>
                    <a:pt x="406" y="244"/>
                  </a:lnTo>
                  <a:lnTo>
                    <a:pt x="405" y="244"/>
                  </a:lnTo>
                  <a:lnTo>
                    <a:pt x="405" y="244"/>
                  </a:lnTo>
                  <a:lnTo>
                    <a:pt x="405" y="244"/>
                  </a:lnTo>
                  <a:lnTo>
                    <a:pt x="405" y="244"/>
                  </a:lnTo>
                  <a:lnTo>
                    <a:pt x="405" y="244"/>
                  </a:lnTo>
                  <a:lnTo>
                    <a:pt x="405" y="244"/>
                  </a:lnTo>
                  <a:lnTo>
                    <a:pt x="405" y="244"/>
                  </a:lnTo>
                  <a:lnTo>
                    <a:pt x="405" y="244"/>
                  </a:lnTo>
                  <a:lnTo>
                    <a:pt x="405" y="245"/>
                  </a:lnTo>
                  <a:lnTo>
                    <a:pt x="406" y="245"/>
                  </a:lnTo>
                  <a:lnTo>
                    <a:pt x="406" y="245"/>
                  </a:lnTo>
                  <a:lnTo>
                    <a:pt x="406" y="245"/>
                  </a:lnTo>
                  <a:lnTo>
                    <a:pt x="407" y="245"/>
                  </a:lnTo>
                  <a:lnTo>
                    <a:pt x="407" y="245"/>
                  </a:lnTo>
                  <a:lnTo>
                    <a:pt x="407" y="245"/>
                  </a:lnTo>
                  <a:lnTo>
                    <a:pt x="408" y="245"/>
                  </a:lnTo>
                  <a:lnTo>
                    <a:pt x="408" y="244"/>
                  </a:lnTo>
                  <a:lnTo>
                    <a:pt x="408" y="244"/>
                  </a:lnTo>
                  <a:lnTo>
                    <a:pt x="408" y="244"/>
                  </a:lnTo>
                  <a:lnTo>
                    <a:pt x="409" y="244"/>
                  </a:lnTo>
                  <a:lnTo>
                    <a:pt x="409" y="244"/>
                  </a:lnTo>
                  <a:lnTo>
                    <a:pt x="409" y="243"/>
                  </a:lnTo>
                  <a:lnTo>
                    <a:pt x="409" y="243"/>
                  </a:lnTo>
                  <a:lnTo>
                    <a:pt x="410" y="243"/>
                  </a:lnTo>
                  <a:lnTo>
                    <a:pt x="410" y="243"/>
                  </a:lnTo>
                  <a:lnTo>
                    <a:pt x="411" y="243"/>
                  </a:lnTo>
                  <a:lnTo>
                    <a:pt x="411" y="243"/>
                  </a:lnTo>
                  <a:lnTo>
                    <a:pt x="411" y="243"/>
                  </a:lnTo>
                  <a:lnTo>
                    <a:pt x="412" y="243"/>
                  </a:lnTo>
                  <a:lnTo>
                    <a:pt x="412" y="243"/>
                  </a:lnTo>
                  <a:lnTo>
                    <a:pt x="412" y="243"/>
                  </a:lnTo>
                  <a:lnTo>
                    <a:pt x="412" y="244"/>
                  </a:lnTo>
                  <a:lnTo>
                    <a:pt x="412" y="244"/>
                  </a:lnTo>
                  <a:lnTo>
                    <a:pt x="412" y="244"/>
                  </a:lnTo>
                  <a:lnTo>
                    <a:pt x="412" y="244"/>
                  </a:lnTo>
                  <a:lnTo>
                    <a:pt x="412" y="244"/>
                  </a:lnTo>
                  <a:lnTo>
                    <a:pt x="412" y="244"/>
                  </a:lnTo>
                  <a:lnTo>
                    <a:pt x="412" y="244"/>
                  </a:lnTo>
                  <a:lnTo>
                    <a:pt x="412" y="245"/>
                  </a:lnTo>
                  <a:lnTo>
                    <a:pt x="412" y="245"/>
                  </a:lnTo>
                  <a:lnTo>
                    <a:pt x="412" y="245"/>
                  </a:lnTo>
                  <a:lnTo>
                    <a:pt x="412" y="245"/>
                  </a:lnTo>
                  <a:lnTo>
                    <a:pt x="412" y="245"/>
                  </a:lnTo>
                  <a:lnTo>
                    <a:pt x="412" y="245"/>
                  </a:lnTo>
                  <a:lnTo>
                    <a:pt x="412" y="245"/>
                  </a:lnTo>
                  <a:lnTo>
                    <a:pt x="412" y="246"/>
                  </a:lnTo>
                  <a:lnTo>
                    <a:pt x="412" y="246"/>
                  </a:lnTo>
                  <a:lnTo>
                    <a:pt x="412" y="246"/>
                  </a:lnTo>
                  <a:lnTo>
                    <a:pt x="412" y="246"/>
                  </a:lnTo>
                  <a:lnTo>
                    <a:pt x="412" y="246"/>
                  </a:lnTo>
                  <a:lnTo>
                    <a:pt x="412" y="246"/>
                  </a:lnTo>
                  <a:lnTo>
                    <a:pt x="412" y="246"/>
                  </a:lnTo>
                  <a:lnTo>
                    <a:pt x="413" y="246"/>
                  </a:lnTo>
                  <a:lnTo>
                    <a:pt x="412" y="246"/>
                  </a:lnTo>
                  <a:lnTo>
                    <a:pt x="412" y="246"/>
                  </a:lnTo>
                  <a:lnTo>
                    <a:pt x="412" y="247"/>
                  </a:lnTo>
                  <a:lnTo>
                    <a:pt x="412" y="247"/>
                  </a:lnTo>
                  <a:lnTo>
                    <a:pt x="412" y="247"/>
                  </a:lnTo>
                  <a:lnTo>
                    <a:pt x="412" y="247"/>
                  </a:lnTo>
                  <a:lnTo>
                    <a:pt x="412" y="247"/>
                  </a:lnTo>
                  <a:lnTo>
                    <a:pt x="412" y="247"/>
                  </a:lnTo>
                  <a:lnTo>
                    <a:pt x="412" y="248"/>
                  </a:lnTo>
                  <a:lnTo>
                    <a:pt x="412" y="248"/>
                  </a:lnTo>
                  <a:lnTo>
                    <a:pt x="412" y="248"/>
                  </a:lnTo>
                  <a:lnTo>
                    <a:pt x="412" y="248"/>
                  </a:lnTo>
                  <a:lnTo>
                    <a:pt x="412" y="248"/>
                  </a:lnTo>
                  <a:lnTo>
                    <a:pt x="412"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8"/>
                  </a:lnTo>
                  <a:lnTo>
                    <a:pt x="413" y="249"/>
                  </a:lnTo>
                  <a:lnTo>
                    <a:pt x="413" y="249"/>
                  </a:lnTo>
                  <a:lnTo>
                    <a:pt x="413" y="249"/>
                  </a:lnTo>
                  <a:lnTo>
                    <a:pt x="413" y="249"/>
                  </a:lnTo>
                  <a:lnTo>
                    <a:pt x="413" y="249"/>
                  </a:lnTo>
                  <a:lnTo>
                    <a:pt x="413" y="249"/>
                  </a:lnTo>
                  <a:lnTo>
                    <a:pt x="413" y="249"/>
                  </a:lnTo>
                  <a:lnTo>
                    <a:pt x="412" y="250"/>
                  </a:lnTo>
                  <a:lnTo>
                    <a:pt x="412" y="250"/>
                  </a:lnTo>
                  <a:lnTo>
                    <a:pt x="412" y="250"/>
                  </a:lnTo>
                  <a:lnTo>
                    <a:pt x="412" y="250"/>
                  </a:lnTo>
                  <a:lnTo>
                    <a:pt x="412" y="250"/>
                  </a:lnTo>
                  <a:lnTo>
                    <a:pt x="412" y="250"/>
                  </a:lnTo>
                  <a:lnTo>
                    <a:pt x="412" y="250"/>
                  </a:lnTo>
                  <a:lnTo>
                    <a:pt x="412" y="250"/>
                  </a:lnTo>
                  <a:lnTo>
                    <a:pt x="412" y="250"/>
                  </a:lnTo>
                  <a:lnTo>
                    <a:pt x="412" y="251"/>
                  </a:lnTo>
                  <a:lnTo>
                    <a:pt x="412" y="251"/>
                  </a:lnTo>
                  <a:lnTo>
                    <a:pt x="412" y="251"/>
                  </a:lnTo>
                  <a:lnTo>
                    <a:pt x="412" y="251"/>
                  </a:lnTo>
                  <a:lnTo>
                    <a:pt x="412" y="251"/>
                  </a:lnTo>
                  <a:lnTo>
                    <a:pt x="412" y="251"/>
                  </a:lnTo>
                  <a:lnTo>
                    <a:pt x="412" y="251"/>
                  </a:lnTo>
                  <a:lnTo>
                    <a:pt x="412" y="251"/>
                  </a:lnTo>
                  <a:lnTo>
                    <a:pt x="412" y="251"/>
                  </a:lnTo>
                  <a:lnTo>
                    <a:pt x="412" y="252"/>
                  </a:lnTo>
                  <a:lnTo>
                    <a:pt x="412" y="252"/>
                  </a:lnTo>
                  <a:lnTo>
                    <a:pt x="413" y="252"/>
                  </a:lnTo>
                  <a:lnTo>
                    <a:pt x="413" y="252"/>
                  </a:lnTo>
                  <a:lnTo>
                    <a:pt x="413" y="252"/>
                  </a:lnTo>
                  <a:lnTo>
                    <a:pt x="413" y="252"/>
                  </a:lnTo>
                  <a:lnTo>
                    <a:pt x="414" y="252"/>
                  </a:lnTo>
                  <a:lnTo>
                    <a:pt x="414" y="252"/>
                  </a:lnTo>
                  <a:lnTo>
                    <a:pt x="414" y="252"/>
                  </a:lnTo>
                  <a:lnTo>
                    <a:pt x="414" y="252"/>
                  </a:lnTo>
                  <a:lnTo>
                    <a:pt x="414" y="252"/>
                  </a:lnTo>
                  <a:lnTo>
                    <a:pt x="415" y="252"/>
                  </a:lnTo>
                  <a:lnTo>
                    <a:pt x="415" y="253"/>
                  </a:lnTo>
                  <a:lnTo>
                    <a:pt x="415" y="253"/>
                  </a:lnTo>
                  <a:lnTo>
                    <a:pt x="415" y="253"/>
                  </a:lnTo>
                  <a:lnTo>
                    <a:pt x="415" y="253"/>
                  </a:lnTo>
                  <a:lnTo>
                    <a:pt x="415" y="253"/>
                  </a:lnTo>
                  <a:lnTo>
                    <a:pt x="416" y="253"/>
                  </a:lnTo>
                  <a:lnTo>
                    <a:pt x="416" y="253"/>
                  </a:lnTo>
                  <a:lnTo>
                    <a:pt x="416" y="253"/>
                  </a:lnTo>
                  <a:lnTo>
                    <a:pt x="416" y="253"/>
                  </a:lnTo>
                  <a:lnTo>
                    <a:pt x="416" y="253"/>
                  </a:lnTo>
                  <a:lnTo>
                    <a:pt x="417" y="253"/>
                  </a:lnTo>
                  <a:lnTo>
                    <a:pt x="417" y="253"/>
                  </a:lnTo>
                  <a:lnTo>
                    <a:pt x="417" y="253"/>
                  </a:lnTo>
                  <a:lnTo>
                    <a:pt x="417" y="253"/>
                  </a:lnTo>
                  <a:lnTo>
                    <a:pt x="417" y="253"/>
                  </a:lnTo>
                  <a:lnTo>
                    <a:pt x="417" y="253"/>
                  </a:lnTo>
                  <a:lnTo>
                    <a:pt x="417" y="253"/>
                  </a:lnTo>
                  <a:lnTo>
                    <a:pt x="417" y="253"/>
                  </a:lnTo>
                  <a:lnTo>
                    <a:pt x="417" y="254"/>
                  </a:lnTo>
                  <a:lnTo>
                    <a:pt x="417" y="254"/>
                  </a:lnTo>
                  <a:lnTo>
                    <a:pt x="417" y="254"/>
                  </a:lnTo>
                  <a:lnTo>
                    <a:pt x="417" y="254"/>
                  </a:lnTo>
                  <a:lnTo>
                    <a:pt x="417" y="254"/>
                  </a:lnTo>
                  <a:lnTo>
                    <a:pt x="417" y="254"/>
                  </a:lnTo>
                  <a:lnTo>
                    <a:pt x="417" y="254"/>
                  </a:lnTo>
                  <a:lnTo>
                    <a:pt x="417" y="254"/>
                  </a:lnTo>
                  <a:lnTo>
                    <a:pt x="417" y="254"/>
                  </a:lnTo>
                  <a:lnTo>
                    <a:pt x="417" y="254"/>
                  </a:lnTo>
                  <a:lnTo>
                    <a:pt x="417" y="255"/>
                  </a:lnTo>
                  <a:lnTo>
                    <a:pt x="417" y="255"/>
                  </a:lnTo>
                  <a:lnTo>
                    <a:pt x="418" y="255"/>
                  </a:lnTo>
                  <a:lnTo>
                    <a:pt x="418" y="255"/>
                  </a:lnTo>
                  <a:lnTo>
                    <a:pt x="418" y="255"/>
                  </a:lnTo>
                  <a:lnTo>
                    <a:pt x="418" y="255"/>
                  </a:lnTo>
                  <a:lnTo>
                    <a:pt x="418" y="255"/>
                  </a:lnTo>
                  <a:lnTo>
                    <a:pt x="418" y="255"/>
                  </a:lnTo>
                  <a:lnTo>
                    <a:pt x="418" y="255"/>
                  </a:lnTo>
                  <a:lnTo>
                    <a:pt x="418" y="255"/>
                  </a:lnTo>
                  <a:lnTo>
                    <a:pt x="418" y="255"/>
                  </a:lnTo>
                  <a:lnTo>
                    <a:pt x="418" y="255"/>
                  </a:lnTo>
                  <a:lnTo>
                    <a:pt x="417" y="255"/>
                  </a:lnTo>
                  <a:lnTo>
                    <a:pt x="417" y="255"/>
                  </a:lnTo>
                  <a:lnTo>
                    <a:pt x="417" y="255"/>
                  </a:lnTo>
                  <a:lnTo>
                    <a:pt x="417" y="255"/>
                  </a:lnTo>
                  <a:lnTo>
                    <a:pt x="417" y="256"/>
                  </a:lnTo>
                  <a:lnTo>
                    <a:pt x="417" y="256"/>
                  </a:lnTo>
                  <a:lnTo>
                    <a:pt x="417" y="256"/>
                  </a:lnTo>
                  <a:lnTo>
                    <a:pt x="417" y="256"/>
                  </a:lnTo>
                  <a:lnTo>
                    <a:pt x="417" y="256"/>
                  </a:lnTo>
                  <a:lnTo>
                    <a:pt x="417" y="256"/>
                  </a:lnTo>
                  <a:lnTo>
                    <a:pt x="417" y="256"/>
                  </a:lnTo>
                  <a:lnTo>
                    <a:pt x="417" y="257"/>
                  </a:lnTo>
                  <a:lnTo>
                    <a:pt x="417" y="257"/>
                  </a:lnTo>
                  <a:lnTo>
                    <a:pt x="417" y="257"/>
                  </a:lnTo>
                  <a:lnTo>
                    <a:pt x="418" y="257"/>
                  </a:lnTo>
                  <a:lnTo>
                    <a:pt x="418" y="257"/>
                  </a:lnTo>
                  <a:lnTo>
                    <a:pt x="418" y="257"/>
                  </a:lnTo>
                  <a:lnTo>
                    <a:pt x="418" y="257"/>
                  </a:lnTo>
                  <a:lnTo>
                    <a:pt x="418" y="257"/>
                  </a:lnTo>
                  <a:lnTo>
                    <a:pt x="418" y="258"/>
                  </a:lnTo>
                  <a:lnTo>
                    <a:pt x="418" y="258"/>
                  </a:lnTo>
                  <a:lnTo>
                    <a:pt x="419" y="258"/>
                  </a:lnTo>
                  <a:lnTo>
                    <a:pt x="419" y="259"/>
                  </a:lnTo>
                  <a:lnTo>
                    <a:pt x="419" y="259"/>
                  </a:lnTo>
                  <a:lnTo>
                    <a:pt x="419" y="260"/>
                  </a:lnTo>
                  <a:lnTo>
                    <a:pt x="419" y="260"/>
                  </a:lnTo>
                  <a:lnTo>
                    <a:pt x="419" y="261"/>
                  </a:lnTo>
                  <a:lnTo>
                    <a:pt x="419" y="261"/>
                  </a:lnTo>
                  <a:lnTo>
                    <a:pt x="420" y="261"/>
                  </a:lnTo>
                  <a:lnTo>
                    <a:pt x="420" y="262"/>
                  </a:lnTo>
                  <a:lnTo>
                    <a:pt x="420" y="262"/>
                  </a:lnTo>
                  <a:lnTo>
                    <a:pt x="421" y="263"/>
                  </a:lnTo>
                  <a:lnTo>
                    <a:pt x="422" y="263"/>
                  </a:lnTo>
                  <a:lnTo>
                    <a:pt x="422" y="263"/>
                  </a:lnTo>
                  <a:lnTo>
                    <a:pt x="422" y="264"/>
                  </a:lnTo>
                  <a:lnTo>
                    <a:pt x="422" y="264"/>
                  </a:lnTo>
                  <a:lnTo>
                    <a:pt x="422" y="264"/>
                  </a:lnTo>
                  <a:lnTo>
                    <a:pt x="422" y="265"/>
                  </a:lnTo>
                  <a:lnTo>
                    <a:pt x="422" y="265"/>
                  </a:lnTo>
                  <a:lnTo>
                    <a:pt x="423" y="265"/>
                  </a:lnTo>
                  <a:lnTo>
                    <a:pt x="423" y="265"/>
                  </a:lnTo>
                  <a:lnTo>
                    <a:pt x="423" y="266"/>
                  </a:lnTo>
                  <a:lnTo>
                    <a:pt x="423" y="266"/>
                  </a:lnTo>
                  <a:lnTo>
                    <a:pt x="423" y="267"/>
                  </a:lnTo>
                  <a:lnTo>
                    <a:pt x="424" y="267"/>
                  </a:lnTo>
                  <a:lnTo>
                    <a:pt x="424" y="267"/>
                  </a:lnTo>
                  <a:lnTo>
                    <a:pt x="424" y="268"/>
                  </a:lnTo>
                  <a:lnTo>
                    <a:pt x="424" y="268"/>
                  </a:lnTo>
                  <a:lnTo>
                    <a:pt x="424" y="268"/>
                  </a:lnTo>
                  <a:lnTo>
                    <a:pt x="424" y="269"/>
                  </a:lnTo>
                  <a:lnTo>
                    <a:pt x="424" y="269"/>
                  </a:lnTo>
                  <a:lnTo>
                    <a:pt x="424" y="269"/>
                  </a:lnTo>
                  <a:lnTo>
                    <a:pt x="424" y="269"/>
                  </a:lnTo>
                  <a:lnTo>
                    <a:pt x="424" y="269"/>
                  </a:lnTo>
                  <a:lnTo>
                    <a:pt x="424" y="269"/>
                  </a:lnTo>
                  <a:lnTo>
                    <a:pt x="424" y="269"/>
                  </a:lnTo>
                  <a:lnTo>
                    <a:pt x="424" y="269"/>
                  </a:lnTo>
                  <a:lnTo>
                    <a:pt x="424" y="269"/>
                  </a:lnTo>
                  <a:lnTo>
                    <a:pt x="424" y="269"/>
                  </a:lnTo>
                  <a:lnTo>
                    <a:pt x="425" y="269"/>
                  </a:lnTo>
                  <a:lnTo>
                    <a:pt x="425" y="269"/>
                  </a:lnTo>
                  <a:lnTo>
                    <a:pt x="425" y="269"/>
                  </a:lnTo>
                  <a:lnTo>
                    <a:pt x="425" y="269"/>
                  </a:lnTo>
                  <a:lnTo>
                    <a:pt x="425" y="269"/>
                  </a:lnTo>
                  <a:lnTo>
                    <a:pt x="425" y="269"/>
                  </a:lnTo>
                  <a:lnTo>
                    <a:pt x="425" y="269"/>
                  </a:lnTo>
                  <a:lnTo>
                    <a:pt x="425" y="269"/>
                  </a:lnTo>
                  <a:lnTo>
                    <a:pt x="425" y="269"/>
                  </a:lnTo>
                  <a:lnTo>
                    <a:pt x="425" y="269"/>
                  </a:lnTo>
                  <a:lnTo>
                    <a:pt x="425" y="269"/>
                  </a:lnTo>
                  <a:lnTo>
                    <a:pt x="425" y="269"/>
                  </a:lnTo>
                  <a:lnTo>
                    <a:pt x="425" y="269"/>
                  </a:lnTo>
                  <a:lnTo>
                    <a:pt x="425" y="269"/>
                  </a:lnTo>
                  <a:lnTo>
                    <a:pt x="425" y="269"/>
                  </a:lnTo>
                  <a:lnTo>
                    <a:pt x="425" y="268"/>
                  </a:lnTo>
                  <a:lnTo>
                    <a:pt x="425" y="268"/>
                  </a:lnTo>
                  <a:lnTo>
                    <a:pt x="425" y="268"/>
                  </a:lnTo>
                  <a:lnTo>
                    <a:pt x="425" y="268"/>
                  </a:lnTo>
                  <a:lnTo>
                    <a:pt x="425" y="268"/>
                  </a:lnTo>
                  <a:lnTo>
                    <a:pt x="425" y="268"/>
                  </a:lnTo>
                  <a:lnTo>
                    <a:pt x="425" y="268"/>
                  </a:lnTo>
                  <a:lnTo>
                    <a:pt x="425" y="269"/>
                  </a:lnTo>
                  <a:lnTo>
                    <a:pt x="425" y="269"/>
                  </a:lnTo>
                  <a:lnTo>
                    <a:pt x="425"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69"/>
                  </a:lnTo>
                  <a:lnTo>
                    <a:pt x="426" y="270"/>
                  </a:lnTo>
                  <a:lnTo>
                    <a:pt x="426" y="270"/>
                  </a:lnTo>
                  <a:lnTo>
                    <a:pt x="426" y="270"/>
                  </a:lnTo>
                  <a:lnTo>
                    <a:pt x="426" y="270"/>
                  </a:lnTo>
                  <a:lnTo>
                    <a:pt x="426" y="270"/>
                  </a:lnTo>
                  <a:lnTo>
                    <a:pt x="426" y="270"/>
                  </a:lnTo>
                  <a:lnTo>
                    <a:pt x="426" y="270"/>
                  </a:lnTo>
                  <a:lnTo>
                    <a:pt x="426" y="270"/>
                  </a:lnTo>
                  <a:lnTo>
                    <a:pt x="426" y="270"/>
                  </a:lnTo>
                  <a:lnTo>
                    <a:pt x="426" y="270"/>
                  </a:lnTo>
                  <a:lnTo>
                    <a:pt x="426" y="270"/>
                  </a:lnTo>
                  <a:lnTo>
                    <a:pt x="426" y="270"/>
                  </a:lnTo>
                  <a:lnTo>
                    <a:pt x="426" y="270"/>
                  </a:lnTo>
                  <a:lnTo>
                    <a:pt x="426" y="270"/>
                  </a:lnTo>
                  <a:lnTo>
                    <a:pt x="426" y="270"/>
                  </a:lnTo>
                  <a:lnTo>
                    <a:pt x="427" y="270"/>
                  </a:lnTo>
                  <a:lnTo>
                    <a:pt x="427" y="270"/>
                  </a:lnTo>
                  <a:lnTo>
                    <a:pt x="427" y="270"/>
                  </a:lnTo>
                  <a:lnTo>
                    <a:pt x="427" y="270"/>
                  </a:lnTo>
                  <a:lnTo>
                    <a:pt x="427" y="270"/>
                  </a:lnTo>
                  <a:lnTo>
                    <a:pt x="427" y="270"/>
                  </a:lnTo>
                  <a:lnTo>
                    <a:pt x="427" y="270"/>
                  </a:lnTo>
                  <a:lnTo>
                    <a:pt x="427" y="270"/>
                  </a:lnTo>
                  <a:lnTo>
                    <a:pt x="427" y="270"/>
                  </a:lnTo>
                  <a:lnTo>
                    <a:pt x="427" y="270"/>
                  </a:lnTo>
                  <a:lnTo>
                    <a:pt x="427" y="270"/>
                  </a:lnTo>
                  <a:lnTo>
                    <a:pt x="427" y="270"/>
                  </a:lnTo>
                  <a:lnTo>
                    <a:pt x="427" y="270"/>
                  </a:lnTo>
                  <a:lnTo>
                    <a:pt x="427" y="270"/>
                  </a:lnTo>
                  <a:lnTo>
                    <a:pt x="427" y="270"/>
                  </a:lnTo>
                  <a:lnTo>
                    <a:pt x="429" y="271"/>
                  </a:lnTo>
                  <a:lnTo>
                    <a:pt x="426" y="267"/>
                  </a:lnTo>
                  <a:lnTo>
                    <a:pt x="429" y="258"/>
                  </a:lnTo>
                  <a:lnTo>
                    <a:pt x="428" y="246"/>
                  </a:lnTo>
                  <a:lnTo>
                    <a:pt x="430" y="242"/>
                  </a:lnTo>
                  <a:lnTo>
                    <a:pt x="434" y="243"/>
                  </a:lnTo>
                  <a:lnTo>
                    <a:pt x="441" y="249"/>
                  </a:lnTo>
                  <a:lnTo>
                    <a:pt x="448" y="249"/>
                  </a:lnTo>
                  <a:lnTo>
                    <a:pt x="450" y="248"/>
                  </a:lnTo>
                  <a:lnTo>
                    <a:pt x="450" y="241"/>
                  </a:lnTo>
                  <a:lnTo>
                    <a:pt x="452" y="239"/>
                  </a:lnTo>
                  <a:lnTo>
                    <a:pt x="453" y="238"/>
                  </a:lnTo>
                  <a:lnTo>
                    <a:pt x="463" y="232"/>
                  </a:lnTo>
                  <a:lnTo>
                    <a:pt x="477" y="217"/>
                  </a:lnTo>
                  <a:lnTo>
                    <a:pt x="489" y="203"/>
                  </a:lnTo>
                  <a:lnTo>
                    <a:pt x="496" y="204"/>
                  </a:lnTo>
                  <a:lnTo>
                    <a:pt x="510" y="199"/>
                  </a:lnTo>
                  <a:lnTo>
                    <a:pt x="512" y="198"/>
                  </a:lnTo>
                  <a:lnTo>
                    <a:pt x="524" y="187"/>
                  </a:lnTo>
                  <a:lnTo>
                    <a:pt x="525" y="180"/>
                  </a:lnTo>
                  <a:lnTo>
                    <a:pt x="521" y="178"/>
                  </a:lnTo>
                  <a:lnTo>
                    <a:pt x="521" y="174"/>
                  </a:lnTo>
                  <a:lnTo>
                    <a:pt x="539" y="170"/>
                  </a:lnTo>
                  <a:lnTo>
                    <a:pt x="548" y="174"/>
                  </a:lnTo>
                  <a:lnTo>
                    <a:pt x="548" y="183"/>
                  </a:lnTo>
                  <a:lnTo>
                    <a:pt x="547" y="185"/>
                  </a:lnTo>
                  <a:lnTo>
                    <a:pt x="551" y="182"/>
                  </a:lnTo>
                  <a:lnTo>
                    <a:pt x="553" y="181"/>
                  </a:lnTo>
                  <a:lnTo>
                    <a:pt x="553" y="178"/>
                  </a:lnTo>
                  <a:lnTo>
                    <a:pt x="557" y="177"/>
                  </a:lnTo>
                  <a:lnTo>
                    <a:pt x="565" y="171"/>
                  </a:lnTo>
                  <a:lnTo>
                    <a:pt x="578" y="167"/>
                  </a:lnTo>
                  <a:lnTo>
                    <a:pt x="595" y="152"/>
                  </a:lnTo>
                  <a:lnTo>
                    <a:pt x="598" y="160"/>
                  </a:lnTo>
                  <a:lnTo>
                    <a:pt x="607" y="166"/>
                  </a:lnTo>
                  <a:lnTo>
                    <a:pt x="595" y="185"/>
                  </a:lnTo>
                  <a:lnTo>
                    <a:pt x="586" y="192"/>
                  </a:lnTo>
                  <a:lnTo>
                    <a:pt x="584" y="194"/>
                  </a:lnTo>
                  <a:lnTo>
                    <a:pt x="586" y="195"/>
                  </a:lnTo>
                  <a:lnTo>
                    <a:pt x="590" y="195"/>
                  </a:lnTo>
                  <a:lnTo>
                    <a:pt x="591" y="199"/>
                  </a:lnTo>
                  <a:lnTo>
                    <a:pt x="595" y="200"/>
                  </a:lnTo>
                  <a:lnTo>
                    <a:pt x="600" y="193"/>
                  </a:lnTo>
                  <a:lnTo>
                    <a:pt x="604" y="192"/>
                  </a:lnTo>
                  <a:lnTo>
                    <a:pt x="607" y="191"/>
                  </a:lnTo>
                  <a:lnTo>
                    <a:pt x="606" y="188"/>
                  </a:lnTo>
                  <a:lnTo>
                    <a:pt x="616" y="181"/>
                  </a:lnTo>
                  <a:lnTo>
                    <a:pt x="623" y="180"/>
                  </a:lnTo>
                  <a:lnTo>
                    <a:pt x="624" y="183"/>
                  </a:lnTo>
                  <a:lnTo>
                    <a:pt x="621" y="187"/>
                  </a:lnTo>
                  <a:lnTo>
                    <a:pt x="625" y="193"/>
                  </a:lnTo>
                  <a:lnTo>
                    <a:pt x="626" y="200"/>
                  </a:lnTo>
                  <a:lnTo>
                    <a:pt x="631" y="204"/>
                  </a:lnTo>
                  <a:lnTo>
                    <a:pt x="634" y="213"/>
                  </a:lnTo>
                  <a:lnTo>
                    <a:pt x="638" y="219"/>
                  </a:lnTo>
                  <a:lnTo>
                    <a:pt x="637" y="228"/>
                  </a:lnTo>
                  <a:lnTo>
                    <a:pt x="639" y="228"/>
                  </a:lnTo>
                  <a:lnTo>
                    <a:pt x="640" y="227"/>
                  </a:lnTo>
                  <a:lnTo>
                    <a:pt x="641" y="225"/>
                  </a:lnTo>
                  <a:lnTo>
                    <a:pt x="647" y="215"/>
                  </a:lnTo>
                  <a:lnTo>
                    <a:pt x="647" y="206"/>
                  </a:lnTo>
                  <a:lnTo>
                    <a:pt x="651" y="208"/>
                  </a:lnTo>
                  <a:lnTo>
                    <a:pt x="649" y="224"/>
                  </a:lnTo>
                  <a:lnTo>
                    <a:pt x="650" y="225"/>
                  </a:lnTo>
                  <a:lnTo>
                    <a:pt x="657" y="227"/>
                  </a:lnTo>
                  <a:lnTo>
                    <a:pt x="659" y="225"/>
                  </a:lnTo>
                  <a:lnTo>
                    <a:pt x="662" y="220"/>
                  </a:lnTo>
                  <a:lnTo>
                    <a:pt x="657" y="213"/>
                  </a:lnTo>
                  <a:lnTo>
                    <a:pt x="666" y="201"/>
                  </a:lnTo>
                  <a:lnTo>
                    <a:pt x="669" y="201"/>
                  </a:lnTo>
                  <a:lnTo>
                    <a:pt x="675" y="209"/>
                  </a:lnTo>
                  <a:lnTo>
                    <a:pt x="678" y="210"/>
                  </a:lnTo>
                  <a:lnTo>
                    <a:pt x="676" y="214"/>
                  </a:lnTo>
                  <a:lnTo>
                    <a:pt x="677" y="217"/>
                  </a:lnTo>
                  <a:lnTo>
                    <a:pt x="689" y="232"/>
                  </a:lnTo>
                  <a:lnTo>
                    <a:pt x="695" y="235"/>
                  </a:lnTo>
                  <a:lnTo>
                    <a:pt x="704" y="234"/>
                  </a:lnTo>
                  <a:lnTo>
                    <a:pt x="710" y="239"/>
                  </a:lnTo>
                  <a:lnTo>
                    <a:pt x="707" y="246"/>
                  </a:lnTo>
                  <a:lnTo>
                    <a:pt x="711" y="253"/>
                  </a:lnTo>
                  <a:lnTo>
                    <a:pt x="713" y="253"/>
                  </a:lnTo>
                  <a:lnTo>
                    <a:pt x="715" y="247"/>
                  </a:lnTo>
                  <a:lnTo>
                    <a:pt x="721" y="244"/>
                  </a:lnTo>
                  <a:lnTo>
                    <a:pt x="722" y="243"/>
                  </a:lnTo>
                  <a:lnTo>
                    <a:pt x="726" y="239"/>
                  </a:lnTo>
                  <a:lnTo>
                    <a:pt x="728" y="238"/>
                  </a:lnTo>
                  <a:lnTo>
                    <a:pt x="730" y="237"/>
                  </a:lnTo>
                  <a:lnTo>
                    <a:pt x="734" y="247"/>
                  </a:lnTo>
                  <a:lnTo>
                    <a:pt x="732" y="248"/>
                  </a:lnTo>
                  <a:lnTo>
                    <a:pt x="735" y="249"/>
                  </a:lnTo>
                  <a:lnTo>
                    <a:pt x="737" y="252"/>
                  </a:lnTo>
                  <a:lnTo>
                    <a:pt x="741" y="255"/>
                  </a:lnTo>
                  <a:lnTo>
                    <a:pt x="741" y="259"/>
                  </a:lnTo>
                  <a:lnTo>
                    <a:pt x="741" y="261"/>
                  </a:lnTo>
                  <a:lnTo>
                    <a:pt x="734" y="267"/>
                  </a:lnTo>
                  <a:lnTo>
                    <a:pt x="736" y="271"/>
                  </a:lnTo>
                  <a:lnTo>
                    <a:pt x="736" y="283"/>
                  </a:lnTo>
                  <a:lnTo>
                    <a:pt x="734" y="283"/>
                  </a:lnTo>
                  <a:lnTo>
                    <a:pt x="732" y="282"/>
                  </a:lnTo>
                  <a:lnTo>
                    <a:pt x="729" y="286"/>
                  </a:lnTo>
                  <a:lnTo>
                    <a:pt x="728" y="288"/>
                  </a:lnTo>
                  <a:lnTo>
                    <a:pt x="737" y="284"/>
                  </a:lnTo>
                  <a:lnTo>
                    <a:pt x="739" y="284"/>
                  </a:lnTo>
                  <a:lnTo>
                    <a:pt x="737" y="282"/>
                  </a:lnTo>
                  <a:lnTo>
                    <a:pt x="738" y="278"/>
                  </a:lnTo>
                  <a:lnTo>
                    <a:pt x="743" y="273"/>
                  </a:lnTo>
                  <a:lnTo>
                    <a:pt x="744" y="268"/>
                  </a:lnTo>
                  <a:lnTo>
                    <a:pt x="746" y="267"/>
                  </a:lnTo>
                  <a:lnTo>
                    <a:pt x="751" y="269"/>
                  </a:lnTo>
                  <a:lnTo>
                    <a:pt x="753" y="260"/>
                  </a:lnTo>
                  <a:lnTo>
                    <a:pt x="753" y="258"/>
                  </a:lnTo>
                  <a:lnTo>
                    <a:pt x="759" y="252"/>
                  </a:lnTo>
                  <a:lnTo>
                    <a:pt x="760" y="250"/>
                  </a:lnTo>
                  <a:lnTo>
                    <a:pt x="761" y="250"/>
                  </a:lnTo>
                  <a:lnTo>
                    <a:pt x="764" y="254"/>
                  </a:lnTo>
                  <a:lnTo>
                    <a:pt x="763" y="259"/>
                  </a:lnTo>
                  <a:lnTo>
                    <a:pt x="766" y="262"/>
                  </a:lnTo>
                  <a:lnTo>
                    <a:pt x="768" y="274"/>
                  </a:lnTo>
                  <a:lnTo>
                    <a:pt x="768" y="278"/>
                  </a:lnTo>
                  <a:lnTo>
                    <a:pt x="763" y="285"/>
                  </a:lnTo>
                  <a:lnTo>
                    <a:pt x="767" y="295"/>
                  </a:lnTo>
                  <a:lnTo>
                    <a:pt x="768" y="297"/>
                  </a:lnTo>
                  <a:lnTo>
                    <a:pt x="762" y="299"/>
                  </a:lnTo>
                  <a:lnTo>
                    <a:pt x="760" y="300"/>
                  </a:lnTo>
                  <a:lnTo>
                    <a:pt x="758" y="304"/>
                  </a:lnTo>
                  <a:lnTo>
                    <a:pt x="760" y="308"/>
                  </a:lnTo>
                  <a:lnTo>
                    <a:pt x="760" y="313"/>
                  </a:lnTo>
                  <a:lnTo>
                    <a:pt x="754" y="319"/>
                  </a:lnTo>
                  <a:lnTo>
                    <a:pt x="753" y="318"/>
                  </a:lnTo>
                  <a:lnTo>
                    <a:pt x="750" y="319"/>
                  </a:lnTo>
                  <a:lnTo>
                    <a:pt x="747" y="330"/>
                  </a:lnTo>
                  <a:lnTo>
                    <a:pt x="753" y="337"/>
                  </a:lnTo>
                  <a:lnTo>
                    <a:pt x="751" y="344"/>
                  </a:lnTo>
                  <a:lnTo>
                    <a:pt x="753" y="345"/>
                  </a:lnTo>
                  <a:lnTo>
                    <a:pt x="751" y="350"/>
                  </a:lnTo>
                  <a:lnTo>
                    <a:pt x="754" y="353"/>
                  </a:lnTo>
                  <a:lnTo>
                    <a:pt x="756" y="355"/>
                  </a:lnTo>
                  <a:lnTo>
                    <a:pt x="752" y="358"/>
                  </a:lnTo>
                  <a:lnTo>
                    <a:pt x="751" y="360"/>
                  </a:lnTo>
                  <a:lnTo>
                    <a:pt x="747" y="372"/>
                  </a:lnTo>
                  <a:lnTo>
                    <a:pt x="753" y="381"/>
                  </a:lnTo>
                  <a:lnTo>
                    <a:pt x="754" y="385"/>
                  </a:lnTo>
                  <a:lnTo>
                    <a:pt x="746" y="389"/>
                  </a:lnTo>
                  <a:lnTo>
                    <a:pt x="737" y="388"/>
                  </a:lnTo>
                  <a:lnTo>
                    <a:pt x="741" y="402"/>
                  </a:lnTo>
                  <a:lnTo>
                    <a:pt x="742" y="404"/>
                  </a:lnTo>
                  <a:lnTo>
                    <a:pt x="737" y="416"/>
                  </a:lnTo>
                  <a:lnTo>
                    <a:pt x="740" y="421"/>
                  </a:lnTo>
                  <a:lnTo>
                    <a:pt x="735" y="422"/>
                  </a:lnTo>
                  <a:lnTo>
                    <a:pt x="732" y="416"/>
                  </a:lnTo>
                  <a:lnTo>
                    <a:pt x="725" y="417"/>
                  </a:lnTo>
                  <a:lnTo>
                    <a:pt x="723" y="418"/>
                  </a:lnTo>
                  <a:lnTo>
                    <a:pt x="720" y="422"/>
                  </a:lnTo>
                  <a:lnTo>
                    <a:pt x="719" y="428"/>
                  </a:lnTo>
                  <a:lnTo>
                    <a:pt x="714" y="429"/>
                  </a:lnTo>
                  <a:lnTo>
                    <a:pt x="700" y="421"/>
                  </a:lnTo>
                  <a:lnTo>
                    <a:pt x="697" y="415"/>
                  </a:lnTo>
                  <a:lnTo>
                    <a:pt x="686" y="419"/>
                  </a:lnTo>
                  <a:lnTo>
                    <a:pt x="687" y="424"/>
                  </a:lnTo>
                  <a:lnTo>
                    <a:pt x="682" y="430"/>
                  </a:lnTo>
                  <a:lnTo>
                    <a:pt x="671" y="430"/>
                  </a:lnTo>
                  <a:lnTo>
                    <a:pt x="671" y="434"/>
                  </a:lnTo>
                  <a:lnTo>
                    <a:pt x="676" y="438"/>
                  </a:lnTo>
                  <a:lnTo>
                    <a:pt x="671" y="443"/>
                  </a:lnTo>
                  <a:lnTo>
                    <a:pt x="672" y="445"/>
                  </a:lnTo>
                  <a:lnTo>
                    <a:pt x="664" y="440"/>
                  </a:lnTo>
                  <a:lnTo>
                    <a:pt x="653" y="440"/>
                  </a:lnTo>
                  <a:lnTo>
                    <a:pt x="652" y="437"/>
                  </a:lnTo>
                  <a:lnTo>
                    <a:pt x="650" y="439"/>
                  </a:lnTo>
                  <a:lnTo>
                    <a:pt x="640" y="444"/>
                  </a:lnTo>
                  <a:lnTo>
                    <a:pt x="638" y="445"/>
                  </a:lnTo>
                  <a:lnTo>
                    <a:pt x="636" y="448"/>
                  </a:lnTo>
                  <a:lnTo>
                    <a:pt x="634" y="462"/>
                  </a:lnTo>
                  <a:lnTo>
                    <a:pt x="636" y="468"/>
                  </a:lnTo>
                  <a:lnTo>
                    <a:pt x="636" y="470"/>
                  </a:lnTo>
                  <a:lnTo>
                    <a:pt x="632" y="472"/>
                  </a:lnTo>
                  <a:lnTo>
                    <a:pt x="628" y="472"/>
                  </a:lnTo>
                  <a:lnTo>
                    <a:pt x="623" y="468"/>
                  </a:lnTo>
                  <a:lnTo>
                    <a:pt x="616" y="469"/>
                  </a:lnTo>
                  <a:lnTo>
                    <a:pt x="620" y="475"/>
                  </a:lnTo>
                  <a:lnTo>
                    <a:pt x="617" y="488"/>
                  </a:lnTo>
                  <a:lnTo>
                    <a:pt x="616" y="496"/>
                  </a:lnTo>
                  <a:lnTo>
                    <a:pt x="614" y="500"/>
                  </a:lnTo>
                  <a:lnTo>
                    <a:pt x="606" y="504"/>
                  </a:lnTo>
                  <a:lnTo>
                    <a:pt x="605" y="506"/>
                  </a:lnTo>
                  <a:lnTo>
                    <a:pt x="608" y="510"/>
                  </a:lnTo>
                  <a:lnTo>
                    <a:pt x="608" y="513"/>
                  </a:lnTo>
                  <a:lnTo>
                    <a:pt x="603" y="513"/>
                  </a:lnTo>
                  <a:lnTo>
                    <a:pt x="597" y="508"/>
                  </a:lnTo>
                  <a:lnTo>
                    <a:pt x="591" y="511"/>
                  </a:lnTo>
                  <a:lnTo>
                    <a:pt x="589" y="512"/>
                  </a:lnTo>
                  <a:lnTo>
                    <a:pt x="589" y="514"/>
                  </a:lnTo>
                  <a:lnTo>
                    <a:pt x="587" y="519"/>
                  </a:lnTo>
                  <a:lnTo>
                    <a:pt x="585" y="520"/>
                  </a:lnTo>
                  <a:lnTo>
                    <a:pt x="578" y="518"/>
                  </a:lnTo>
                  <a:lnTo>
                    <a:pt x="574" y="518"/>
                  </a:lnTo>
                  <a:lnTo>
                    <a:pt x="571" y="524"/>
                  </a:lnTo>
                  <a:lnTo>
                    <a:pt x="567" y="527"/>
                  </a:lnTo>
                  <a:lnTo>
                    <a:pt x="560" y="523"/>
                  </a:lnTo>
                  <a:lnTo>
                    <a:pt x="555" y="532"/>
                  </a:lnTo>
                  <a:lnTo>
                    <a:pt x="553" y="531"/>
                  </a:lnTo>
                  <a:lnTo>
                    <a:pt x="551" y="529"/>
                  </a:lnTo>
                  <a:lnTo>
                    <a:pt x="548" y="519"/>
                  </a:lnTo>
                  <a:lnTo>
                    <a:pt x="548" y="514"/>
                  </a:lnTo>
                  <a:lnTo>
                    <a:pt x="548" y="512"/>
                  </a:lnTo>
                  <a:lnTo>
                    <a:pt x="546" y="511"/>
                  </a:lnTo>
                  <a:lnTo>
                    <a:pt x="538" y="502"/>
                  </a:lnTo>
                  <a:lnTo>
                    <a:pt x="535" y="493"/>
                  </a:lnTo>
                  <a:lnTo>
                    <a:pt x="529" y="489"/>
                  </a:lnTo>
                  <a:lnTo>
                    <a:pt x="517" y="489"/>
                  </a:lnTo>
                  <a:lnTo>
                    <a:pt x="515" y="490"/>
                  </a:lnTo>
                  <a:lnTo>
                    <a:pt x="511" y="495"/>
                  </a:lnTo>
                  <a:lnTo>
                    <a:pt x="500" y="493"/>
                  </a:lnTo>
                  <a:lnTo>
                    <a:pt x="498" y="498"/>
                  </a:lnTo>
                  <a:lnTo>
                    <a:pt x="478" y="497"/>
                  </a:lnTo>
                  <a:lnTo>
                    <a:pt x="478" y="499"/>
                  </a:lnTo>
                  <a:lnTo>
                    <a:pt x="485" y="510"/>
                  </a:lnTo>
                  <a:lnTo>
                    <a:pt x="485" y="515"/>
                  </a:lnTo>
                  <a:lnTo>
                    <a:pt x="482" y="521"/>
                  </a:lnTo>
                  <a:lnTo>
                    <a:pt x="475" y="530"/>
                  </a:lnTo>
                  <a:lnTo>
                    <a:pt x="470" y="534"/>
                  </a:lnTo>
                  <a:lnTo>
                    <a:pt x="467" y="537"/>
                  </a:lnTo>
                  <a:lnTo>
                    <a:pt x="468" y="550"/>
                  </a:lnTo>
                  <a:lnTo>
                    <a:pt x="466" y="551"/>
                  </a:lnTo>
                  <a:lnTo>
                    <a:pt x="460" y="555"/>
                  </a:lnTo>
                  <a:lnTo>
                    <a:pt x="454" y="554"/>
                  </a:lnTo>
                  <a:lnTo>
                    <a:pt x="453" y="556"/>
                  </a:lnTo>
                  <a:lnTo>
                    <a:pt x="452" y="558"/>
                  </a:lnTo>
                  <a:lnTo>
                    <a:pt x="433" y="575"/>
                  </a:lnTo>
                  <a:lnTo>
                    <a:pt x="424" y="574"/>
                  </a:lnTo>
                  <a:lnTo>
                    <a:pt x="423" y="572"/>
                  </a:lnTo>
                  <a:lnTo>
                    <a:pt x="418" y="577"/>
                  </a:lnTo>
                  <a:lnTo>
                    <a:pt x="416" y="574"/>
                  </a:lnTo>
                  <a:lnTo>
                    <a:pt x="418" y="570"/>
                  </a:lnTo>
                  <a:lnTo>
                    <a:pt x="417" y="568"/>
                  </a:lnTo>
                  <a:lnTo>
                    <a:pt x="413" y="567"/>
                  </a:lnTo>
                  <a:lnTo>
                    <a:pt x="414" y="560"/>
                  </a:lnTo>
                  <a:lnTo>
                    <a:pt x="412" y="556"/>
                  </a:lnTo>
                  <a:lnTo>
                    <a:pt x="421" y="540"/>
                  </a:lnTo>
                  <a:lnTo>
                    <a:pt x="423" y="527"/>
                  </a:lnTo>
                  <a:lnTo>
                    <a:pt x="423" y="525"/>
                  </a:lnTo>
                  <a:lnTo>
                    <a:pt x="423" y="523"/>
                  </a:lnTo>
                  <a:lnTo>
                    <a:pt x="423" y="518"/>
                  </a:lnTo>
                  <a:lnTo>
                    <a:pt x="422" y="518"/>
                  </a:lnTo>
                  <a:lnTo>
                    <a:pt x="419" y="511"/>
                  </a:lnTo>
                  <a:lnTo>
                    <a:pt x="413" y="510"/>
                  </a:lnTo>
                  <a:lnTo>
                    <a:pt x="412" y="511"/>
                  </a:lnTo>
                  <a:lnTo>
                    <a:pt x="401" y="518"/>
                  </a:lnTo>
                  <a:lnTo>
                    <a:pt x="400" y="522"/>
                  </a:lnTo>
                  <a:lnTo>
                    <a:pt x="398" y="522"/>
                  </a:lnTo>
                  <a:lnTo>
                    <a:pt x="389" y="519"/>
                  </a:lnTo>
                  <a:lnTo>
                    <a:pt x="380" y="520"/>
                  </a:lnTo>
                  <a:lnTo>
                    <a:pt x="379" y="518"/>
                  </a:lnTo>
                  <a:lnTo>
                    <a:pt x="373" y="531"/>
                  </a:lnTo>
                  <a:lnTo>
                    <a:pt x="367" y="537"/>
                  </a:lnTo>
                  <a:lnTo>
                    <a:pt x="367" y="524"/>
                  </a:lnTo>
                  <a:lnTo>
                    <a:pt x="364" y="520"/>
                  </a:lnTo>
                  <a:lnTo>
                    <a:pt x="366" y="515"/>
                  </a:lnTo>
                  <a:lnTo>
                    <a:pt x="364" y="513"/>
                  </a:lnTo>
                  <a:lnTo>
                    <a:pt x="354" y="496"/>
                  </a:lnTo>
                  <a:lnTo>
                    <a:pt x="352" y="496"/>
                  </a:lnTo>
                  <a:lnTo>
                    <a:pt x="336" y="499"/>
                  </a:lnTo>
                  <a:lnTo>
                    <a:pt x="334" y="498"/>
                  </a:lnTo>
                  <a:lnTo>
                    <a:pt x="324" y="491"/>
                  </a:lnTo>
                  <a:lnTo>
                    <a:pt x="320" y="484"/>
                  </a:lnTo>
                  <a:lnTo>
                    <a:pt x="319" y="482"/>
                  </a:lnTo>
                  <a:lnTo>
                    <a:pt x="316" y="483"/>
                  </a:lnTo>
                  <a:lnTo>
                    <a:pt x="296" y="476"/>
                  </a:lnTo>
                  <a:lnTo>
                    <a:pt x="287" y="477"/>
                  </a:lnTo>
                  <a:lnTo>
                    <a:pt x="285" y="477"/>
                  </a:lnTo>
                  <a:lnTo>
                    <a:pt x="279" y="481"/>
                  </a:lnTo>
                  <a:lnTo>
                    <a:pt x="270" y="481"/>
                  </a:lnTo>
                  <a:lnTo>
                    <a:pt x="271" y="477"/>
                  </a:lnTo>
                  <a:lnTo>
                    <a:pt x="266" y="471"/>
                  </a:lnTo>
                  <a:lnTo>
                    <a:pt x="263" y="460"/>
                  </a:lnTo>
                  <a:lnTo>
                    <a:pt x="265" y="456"/>
                  </a:lnTo>
                  <a:lnTo>
                    <a:pt x="262" y="457"/>
                  </a:lnTo>
                  <a:lnTo>
                    <a:pt x="258" y="456"/>
                  </a:lnTo>
                  <a:lnTo>
                    <a:pt x="256" y="452"/>
                  </a:lnTo>
                  <a:lnTo>
                    <a:pt x="248" y="449"/>
                  </a:lnTo>
                  <a:lnTo>
                    <a:pt x="241" y="449"/>
                  </a:lnTo>
                  <a:lnTo>
                    <a:pt x="238" y="446"/>
                  </a:lnTo>
                  <a:lnTo>
                    <a:pt x="236" y="446"/>
                  </a:lnTo>
                  <a:lnTo>
                    <a:pt x="234" y="449"/>
                  </a:lnTo>
                  <a:lnTo>
                    <a:pt x="230" y="450"/>
                  </a:lnTo>
                  <a:lnTo>
                    <a:pt x="229" y="448"/>
                  </a:lnTo>
                  <a:lnTo>
                    <a:pt x="221" y="447"/>
                  </a:lnTo>
                  <a:lnTo>
                    <a:pt x="218" y="451"/>
                  </a:lnTo>
                  <a:lnTo>
                    <a:pt x="214" y="452"/>
                  </a:lnTo>
                  <a:lnTo>
                    <a:pt x="211" y="458"/>
                  </a:lnTo>
                  <a:lnTo>
                    <a:pt x="210" y="463"/>
                  </a:lnTo>
                  <a:lnTo>
                    <a:pt x="213" y="466"/>
                  </a:lnTo>
                  <a:lnTo>
                    <a:pt x="211" y="468"/>
                  </a:lnTo>
                  <a:lnTo>
                    <a:pt x="204" y="476"/>
                  </a:lnTo>
                  <a:lnTo>
                    <a:pt x="198" y="474"/>
                  </a:lnTo>
                  <a:lnTo>
                    <a:pt x="193" y="477"/>
                  </a:lnTo>
                  <a:lnTo>
                    <a:pt x="191" y="475"/>
                  </a:lnTo>
                  <a:lnTo>
                    <a:pt x="188" y="475"/>
                  </a:lnTo>
                  <a:lnTo>
                    <a:pt x="185" y="473"/>
                  </a:lnTo>
                  <a:lnTo>
                    <a:pt x="180" y="474"/>
                  </a:lnTo>
                  <a:lnTo>
                    <a:pt x="174" y="480"/>
                  </a:lnTo>
                  <a:lnTo>
                    <a:pt x="175" y="487"/>
                  </a:lnTo>
                  <a:lnTo>
                    <a:pt x="163" y="481"/>
                  </a:lnTo>
                  <a:lnTo>
                    <a:pt x="157" y="481"/>
                  </a:lnTo>
                  <a:lnTo>
                    <a:pt x="155" y="482"/>
                  </a:lnTo>
                  <a:lnTo>
                    <a:pt x="149" y="484"/>
                  </a:lnTo>
                  <a:lnTo>
                    <a:pt x="148" y="486"/>
                  </a:lnTo>
                  <a:lnTo>
                    <a:pt x="147" y="485"/>
                  </a:lnTo>
                  <a:lnTo>
                    <a:pt x="142" y="484"/>
                  </a:lnTo>
                  <a:lnTo>
                    <a:pt x="140" y="478"/>
                  </a:lnTo>
                  <a:lnTo>
                    <a:pt x="136" y="476"/>
                  </a:lnTo>
                  <a:lnTo>
                    <a:pt x="129" y="475"/>
                  </a:lnTo>
                  <a:lnTo>
                    <a:pt x="128" y="479"/>
                  </a:lnTo>
                  <a:lnTo>
                    <a:pt x="126" y="479"/>
                  </a:lnTo>
                  <a:lnTo>
                    <a:pt x="125" y="473"/>
                  </a:lnTo>
                  <a:lnTo>
                    <a:pt x="120" y="463"/>
                  </a:lnTo>
                  <a:lnTo>
                    <a:pt x="118" y="464"/>
                  </a:lnTo>
                  <a:lnTo>
                    <a:pt x="115" y="467"/>
                  </a:lnTo>
                  <a:lnTo>
                    <a:pt x="103" y="468"/>
                  </a:lnTo>
                  <a:lnTo>
                    <a:pt x="96" y="474"/>
                  </a:lnTo>
                  <a:lnTo>
                    <a:pt x="90" y="472"/>
                  </a:lnTo>
                  <a:lnTo>
                    <a:pt x="87" y="476"/>
                  </a:lnTo>
                  <a:lnTo>
                    <a:pt x="83" y="478"/>
                  </a:lnTo>
                  <a:lnTo>
                    <a:pt x="82" y="476"/>
                  </a:lnTo>
                  <a:lnTo>
                    <a:pt x="76" y="472"/>
                  </a:lnTo>
                  <a:lnTo>
                    <a:pt x="75" y="468"/>
                  </a:lnTo>
                  <a:lnTo>
                    <a:pt x="83" y="459"/>
                  </a:lnTo>
                  <a:lnTo>
                    <a:pt x="73" y="450"/>
                  </a:lnTo>
                  <a:lnTo>
                    <a:pt x="72" y="454"/>
                  </a:lnTo>
                  <a:lnTo>
                    <a:pt x="70" y="455"/>
                  </a:lnTo>
                  <a:lnTo>
                    <a:pt x="61" y="454"/>
                  </a:lnTo>
                  <a:lnTo>
                    <a:pt x="57" y="449"/>
                  </a:lnTo>
                  <a:lnTo>
                    <a:pt x="55" y="450"/>
                  </a:lnTo>
                  <a:lnTo>
                    <a:pt x="50" y="451"/>
                  </a:lnTo>
                  <a:lnTo>
                    <a:pt x="48" y="452"/>
                  </a:lnTo>
                  <a:lnTo>
                    <a:pt x="34" y="452"/>
                  </a:lnTo>
                  <a:lnTo>
                    <a:pt x="24" y="451"/>
                  </a:lnTo>
                  <a:lnTo>
                    <a:pt x="22" y="450"/>
                  </a:lnTo>
                  <a:lnTo>
                    <a:pt x="20" y="446"/>
                  </a:lnTo>
                  <a:lnTo>
                    <a:pt x="19" y="444"/>
                  </a:lnTo>
                  <a:lnTo>
                    <a:pt x="30" y="442"/>
                  </a:lnTo>
                  <a:lnTo>
                    <a:pt x="40" y="445"/>
                  </a:lnTo>
                  <a:lnTo>
                    <a:pt x="40" y="440"/>
                  </a:lnTo>
                  <a:lnTo>
                    <a:pt x="39" y="436"/>
                  </a:lnTo>
                  <a:lnTo>
                    <a:pt x="31" y="432"/>
                  </a:lnTo>
                  <a:lnTo>
                    <a:pt x="26" y="419"/>
                  </a:lnTo>
                  <a:lnTo>
                    <a:pt x="26" y="417"/>
                  </a:lnTo>
                  <a:lnTo>
                    <a:pt x="27" y="410"/>
                  </a:lnTo>
                  <a:lnTo>
                    <a:pt x="32" y="409"/>
                  </a:lnTo>
                  <a:lnTo>
                    <a:pt x="34" y="405"/>
                  </a:lnTo>
                  <a:lnTo>
                    <a:pt x="34" y="402"/>
                  </a:lnTo>
                  <a:lnTo>
                    <a:pt x="36" y="402"/>
                  </a:lnTo>
                  <a:lnTo>
                    <a:pt x="42" y="402"/>
                  </a:lnTo>
                  <a:lnTo>
                    <a:pt x="41" y="400"/>
                  </a:lnTo>
                  <a:lnTo>
                    <a:pt x="40" y="398"/>
                  </a:lnTo>
                  <a:lnTo>
                    <a:pt x="41" y="391"/>
                  </a:lnTo>
                  <a:lnTo>
                    <a:pt x="45" y="384"/>
                  </a:lnTo>
                  <a:lnTo>
                    <a:pt x="43" y="384"/>
                  </a:lnTo>
                  <a:lnTo>
                    <a:pt x="40" y="380"/>
                  </a:lnTo>
                  <a:lnTo>
                    <a:pt x="37" y="379"/>
                  </a:lnTo>
                  <a:lnTo>
                    <a:pt x="37" y="379"/>
                  </a:lnTo>
                  <a:lnTo>
                    <a:pt x="37" y="379"/>
                  </a:lnTo>
                  <a:lnTo>
                    <a:pt x="30" y="375"/>
                  </a:lnTo>
                  <a:lnTo>
                    <a:pt x="31" y="371"/>
                  </a:lnTo>
                  <a:lnTo>
                    <a:pt x="33" y="372"/>
                  </a:lnTo>
                  <a:lnTo>
                    <a:pt x="37" y="370"/>
                  </a:lnTo>
                  <a:lnTo>
                    <a:pt x="42" y="361"/>
                  </a:lnTo>
                  <a:lnTo>
                    <a:pt x="47" y="360"/>
                  </a:lnTo>
                  <a:lnTo>
                    <a:pt x="45" y="358"/>
                  </a:lnTo>
                  <a:lnTo>
                    <a:pt x="42" y="358"/>
                  </a:lnTo>
                  <a:lnTo>
                    <a:pt x="37" y="362"/>
                  </a:lnTo>
                  <a:lnTo>
                    <a:pt x="33" y="360"/>
                  </a:lnTo>
                  <a:lnTo>
                    <a:pt x="31" y="342"/>
                  </a:lnTo>
                  <a:lnTo>
                    <a:pt x="29" y="339"/>
                  </a:lnTo>
                  <a:lnTo>
                    <a:pt x="34" y="324"/>
                  </a:lnTo>
                  <a:lnTo>
                    <a:pt x="34" y="319"/>
                  </a:lnTo>
                  <a:lnTo>
                    <a:pt x="13" y="312"/>
                  </a:lnTo>
                  <a:lnTo>
                    <a:pt x="11" y="310"/>
                  </a:lnTo>
                  <a:lnTo>
                    <a:pt x="13" y="304"/>
                  </a:lnTo>
                  <a:lnTo>
                    <a:pt x="13" y="302"/>
                  </a:lnTo>
                  <a:lnTo>
                    <a:pt x="15" y="301"/>
                  </a:lnTo>
                  <a:lnTo>
                    <a:pt x="16" y="288"/>
                  </a:lnTo>
                  <a:lnTo>
                    <a:pt x="23" y="281"/>
                  </a:lnTo>
                  <a:lnTo>
                    <a:pt x="37" y="274"/>
                  </a:lnTo>
                  <a:lnTo>
                    <a:pt x="39" y="273"/>
                  </a:lnTo>
                  <a:lnTo>
                    <a:pt x="38" y="270"/>
                  </a:lnTo>
                  <a:lnTo>
                    <a:pt x="31" y="269"/>
                  </a:lnTo>
                  <a:lnTo>
                    <a:pt x="27" y="264"/>
                  </a:lnTo>
                  <a:lnTo>
                    <a:pt x="27" y="262"/>
                  </a:lnTo>
                  <a:lnTo>
                    <a:pt x="21" y="260"/>
                  </a:lnTo>
                  <a:lnTo>
                    <a:pt x="20" y="256"/>
                  </a:lnTo>
                  <a:lnTo>
                    <a:pt x="18" y="256"/>
                  </a:lnTo>
                  <a:lnTo>
                    <a:pt x="19" y="254"/>
                  </a:lnTo>
                  <a:lnTo>
                    <a:pt x="17" y="250"/>
                  </a:lnTo>
                  <a:lnTo>
                    <a:pt x="18" y="246"/>
                  </a:lnTo>
                  <a:lnTo>
                    <a:pt x="18" y="240"/>
                  </a:lnTo>
                  <a:lnTo>
                    <a:pt x="21" y="237"/>
                  </a:lnTo>
                  <a:lnTo>
                    <a:pt x="23" y="236"/>
                  </a:lnTo>
                  <a:lnTo>
                    <a:pt x="41" y="218"/>
                  </a:lnTo>
                  <a:lnTo>
                    <a:pt x="49" y="213"/>
                  </a:lnTo>
                  <a:lnTo>
                    <a:pt x="42" y="210"/>
                  </a:lnTo>
                  <a:lnTo>
                    <a:pt x="35" y="199"/>
                  </a:lnTo>
                  <a:lnTo>
                    <a:pt x="31" y="201"/>
                  </a:lnTo>
                  <a:lnTo>
                    <a:pt x="23" y="197"/>
                  </a:lnTo>
                  <a:lnTo>
                    <a:pt x="28" y="193"/>
                  </a:lnTo>
                  <a:lnTo>
                    <a:pt x="30" y="187"/>
                  </a:lnTo>
                  <a:lnTo>
                    <a:pt x="28" y="181"/>
                  </a:lnTo>
                  <a:lnTo>
                    <a:pt x="26" y="179"/>
                  </a:lnTo>
                  <a:lnTo>
                    <a:pt x="24" y="18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1" name="Freeform 89">
              <a:extLst>
                <a:ext uri="{FF2B5EF4-FFF2-40B4-BE49-F238E27FC236}">
                  <a16:creationId xmlns:a16="http://schemas.microsoft.com/office/drawing/2014/main" id="{F620896D-6626-51F3-4372-EC9D3318CA63}"/>
                </a:ext>
              </a:extLst>
            </p:cNvPr>
            <p:cNvSpPr>
              <a:spLocks/>
            </p:cNvSpPr>
            <p:nvPr/>
          </p:nvSpPr>
          <p:spPr bwMode="auto">
            <a:xfrm>
              <a:off x="5060951" y="1522413"/>
              <a:ext cx="19050" cy="28575"/>
            </a:xfrm>
            <a:custGeom>
              <a:avLst/>
              <a:gdLst>
                <a:gd name="T0" fmla="*/ 4 w 12"/>
                <a:gd name="T1" fmla="*/ 18 h 18"/>
                <a:gd name="T2" fmla="*/ 3 w 12"/>
                <a:gd name="T3" fmla="*/ 17 h 18"/>
                <a:gd name="T4" fmla="*/ 0 w 12"/>
                <a:gd name="T5" fmla="*/ 17 h 18"/>
                <a:gd name="T6" fmla="*/ 0 w 12"/>
                <a:gd name="T7" fmla="*/ 9 h 18"/>
                <a:gd name="T8" fmla="*/ 5 w 12"/>
                <a:gd name="T9" fmla="*/ 8 h 18"/>
                <a:gd name="T10" fmla="*/ 5 w 12"/>
                <a:gd name="T11" fmla="*/ 7 h 18"/>
                <a:gd name="T12" fmla="*/ 1 w 12"/>
                <a:gd name="T13" fmla="*/ 5 h 18"/>
                <a:gd name="T14" fmla="*/ 1 w 12"/>
                <a:gd name="T15" fmla="*/ 3 h 18"/>
                <a:gd name="T16" fmla="*/ 9 w 12"/>
                <a:gd name="T17" fmla="*/ 0 h 18"/>
                <a:gd name="T18" fmla="*/ 12 w 12"/>
                <a:gd name="T19" fmla="*/ 1 h 18"/>
                <a:gd name="T20" fmla="*/ 11 w 12"/>
                <a:gd name="T21" fmla="*/ 3 h 18"/>
                <a:gd name="T22" fmla="*/ 9 w 12"/>
                <a:gd name="T23" fmla="*/ 3 h 18"/>
                <a:gd name="T24" fmla="*/ 6 w 12"/>
                <a:gd name="T25" fmla="*/ 16 h 18"/>
                <a:gd name="T26" fmla="*/ 4 w 1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8">
                  <a:moveTo>
                    <a:pt x="4" y="18"/>
                  </a:moveTo>
                  <a:lnTo>
                    <a:pt x="3" y="17"/>
                  </a:lnTo>
                  <a:lnTo>
                    <a:pt x="0" y="17"/>
                  </a:lnTo>
                  <a:lnTo>
                    <a:pt x="0" y="9"/>
                  </a:lnTo>
                  <a:lnTo>
                    <a:pt x="5" y="8"/>
                  </a:lnTo>
                  <a:lnTo>
                    <a:pt x="5" y="7"/>
                  </a:lnTo>
                  <a:lnTo>
                    <a:pt x="1" y="5"/>
                  </a:lnTo>
                  <a:lnTo>
                    <a:pt x="1" y="3"/>
                  </a:lnTo>
                  <a:lnTo>
                    <a:pt x="9" y="0"/>
                  </a:lnTo>
                  <a:lnTo>
                    <a:pt x="12" y="1"/>
                  </a:lnTo>
                  <a:lnTo>
                    <a:pt x="11" y="3"/>
                  </a:lnTo>
                  <a:lnTo>
                    <a:pt x="9" y="3"/>
                  </a:lnTo>
                  <a:lnTo>
                    <a:pt x="6" y="16"/>
                  </a:lnTo>
                  <a:lnTo>
                    <a:pt x="4" y="18"/>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2" name="Freeform 90">
              <a:extLst>
                <a:ext uri="{FF2B5EF4-FFF2-40B4-BE49-F238E27FC236}">
                  <a16:creationId xmlns:a16="http://schemas.microsoft.com/office/drawing/2014/main" id="{66C06086-E3D8-969A-6A76-7BE3485954FA}"/>
                </a:ext>
              </a:extLst>
            </p:cNvPr>
            <p:cNvSpPr>
              <a:spLocks/>
            </p:cNvSpPr>
            <p:nvPr/>
          </p:nvSpPr>
          <p:spPr bwMode="auto">
            <a:xfrm>
              <a:off x="4656138" y="1554163"/>
              <a:ext cx="15875" cy="12700"/>
            </a:xfrm>
            <a:custGeom>
              <a:avLst/>
              <a:gdLst>
                <a:gd name="T0" fmla="*/ 1 w 10"/>
                <a:gd name="T1" fmla="*/ 8 h 8"/>
                <a:gd name="T2" fmla="*/ 0 w 10"/>
                <a:gd name="T3" fmla="*/ 3 h 8"/>
                <a:gd name="T4" fmla="*/ 2 w 10"/>
                <a:gd name="T5" fmla="*/ 0 h 8"/>
                <a:gd name="T6" fmla="*/ 5 w 10"/>
                <a:gd name="T7" fmla="*/ 1 h 8"/>
                <a:gd name="T8" fmla="*/ 7 w 10"/>
                <a:gd name="T9" fmla="*/ 0 h 8"/>
                <a:gd name="T10" fmla="*/ 9 w 10"/>
                <a:gd name="T11" fmla="*/ 0 h 8"/>
                <a:gd name="T12" fmla="*/ 10 w 10"/>
                <a:gd name="T13" fmla="*/ 2 h 8"/>
                <a:gd name="T14" fmla="*/ 7 w 10"/>
                <a:gd name="T15" fmla="*/ 6 h 8"/>
                <a:gd name="T16" fmla="*/ 3 w 10"/>
                <a:gd name="T17" fmla="*/ 5 h 8"/>
                <a:gd name="T18" fmla="*/ 1 w 1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
                  <a:moveTo>
                    <a:pt x="1" y="8"/>
                  </a:moveTo>
                  <a:lnTo>
                    <a:pt x="0" y="3"/>
                  </a:lnTo>
                  <a:lnTo>
                    <a:pt x="2" y="0"/>
                  </a:lnTo>
                  <a:lnTo>
                    <a:pt x="5" y="1"/>
                  </a:lnTo>
                  <a:lnTo>
                    <a:pt x="7" y="0"/>
                  </a:lnTo>
                  <a:lnTo>
                    <a:pt x="9" y="0"/>
                  </a:lnTo>
                  <a:lnTo>
                    <a:pt x="10" y="2"/>
                  </a:lnTo>
                  <a:lnTo>
                    <a:pt x="7" y="6"/>
                  </a:lnTo>
                  <a:lnTo>
                    <a:pt x="3" y="5"/>
                  </a:lnTo>
                  <a:lnTo>
                    <a:pt x="1" y="8"/>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3" name="Freeform 92">
              <a:extLst>
                <a:ext uri="{FF2B5EF4-FFF2-40B4-BE49-F238E27FC236}">
                  <a16:creationId xmlns:a16="http://schemas.microsoft.com/office/drawing/2014/main" id="{D946FD8F-8AB9-F035-8B08-0675736DE476}"/>
                </a:ext>
              </a:extLst>
            </p:cNvPr>
            <p:cNvSpPr>
              <a:spLocks/>
            </p:cNvSpPr>
            <p:nvPr/>
          </p:nvSpPr>
          <p:spPr bwMode="auto">
            <a:xfrm>
              <a:off x="5513388" y="1735138"/>
              <a:ext cx="903288" cy="1130300"/>
            </a:xfrm>
            <a:custGeom>
              <a:avLst/>
              <a:gdLst>
                <a:gd name="T0" fmla="*/ 508 w 569"/>
                <a:gd name="T1" fmla="*/ 134 h 712"/>
                <a:gd name="T2" fmla="*/ 558 w 569"/>
                <a:gd name="T3" fmla="*/ 282 h 712"/>
                <a:gd name="T4" fmla="*/ 569 w 569"/>
                <a:gd name="T5" fmla="*/ 489 h 712"/>
                <a:gd name="T6" fmla="*/ 474 w 569"/>
                <a:gd name="T7" fmla="*/ 583 h 712"/>
                <a:gd name="T8" fmla="*/ 359 w 569"/>
                <a:gd name="T9" fmla="*/ 612 h 712"/>
                <a:gd name="T10" fmla="*/ 190 w 569"/>
                <a:gd name="T11" fmla="*/ 669 h 712"/>
                <a:gd name="T12" fmla="*/ 95 w 569"/>
                <a:gd name="T13" fmla="*/ 695 h 712"/>
                <a:gd name="T14" fmla="*/ 91 w 569"/>
                <a:gd name="T15" fmla="*/ 701 h 712"/>
                <a:gd name="T16" fmla="*/ 81 w 569"/>
                <a:gd name="T17" fmla="*/ 699 h 712"/>
                <a:gd name="T18" fmla="*/ 77 w 569"/>
                <a:gd name="T19" fmla="*/ 704 h 712"/>
                <a:gd name="T20" fmla="*/ 70 w 569"/>
                <a:gd name="T21" fmla="*/ 710 h 712"/>
                <a:gd name="T22" fmla="*/ 73 w 569"/>
                <a:gd name="T23" fmla="*/ 702 h 712"/>
                <a:gd name="T24" fmla="*/ 68 w 569"/>
                <a:gd name="T25" fmla="*/ 703 h 712"/>
                <a:gd name="T26" fmla="*/ 68 w 569"/>
                <a:gd name="T27" fmla="*/ 693 h 712"/>
                <a:gd name="T28" fmla="*/ 69 w 569"/>
                <a:gd name="T29" fmla="*/ 681 h 712"/>
                <a:gd name="T30" fmla="*/ 100 w 569"/>
                <a:gd name="T31" fmla="*/ 555 h 712"/>
                <a:gd name="T32" fmla="*/ 31 w 569"/>
                <a:gd name="T33" fmla="*/ 467 h 712"/>
                <a:gd name="T34" fmla="*/ 16 w 569"/>
                <a:gd name="T35" fmla="*/ 361 h 712"/>
                <a:gd name="T36" fmla="*/ 119 w 569"/>
                <a:gd name="T37" fmla="*/ 274 h 712"/>
                <a:gd name="T38" fmla="*/ 181 w 569"/>
                <a:gd name="T39" fmla="*/ 152 h 712"/>
                <a:gd name="T40" fmla="*/ 151 w 569"/>
                <a:gd name="T41" fmla="*/ 67 h 712"/>
                <a:gd name="T42" fmla="*/ 148 w 569"/>
                <a:gd name="T43" fmla="*/ 68 h 712"/>
                <a:gd name="T44" fmla="*/ 146 w 569"/>
                <a:gd name="T45" fmla="*/ 68 h 712"/>
                <a:gd name="T46" fmla="*/ 147 w 569"/>
                <a:gd name="T47" fmla="*/ 65 h 712"/>
                <a:gd name="T48" fmla="*/ 148 w 569"/>
                <a:gd name="T49" fmla="*/ 62 h 712"/>
                <a:gd name="T50" fmla="*/ 152 w 569"/>
                <a:gd name="T51" fmla="*/ 58 h 712"/>
                <a:gd name="T52" fmla="*/ 148 w 569"/>
                <a:gd name="T53" fmla="*/ 59 h 712"/>
                <a:gd name="T54" fmla="*/ 146 w 569"/>
                <a:gd name="T55" fmla="*/ 58 h 712"/>
                <a:gd name="T56" fmla="*/ 145 w 569"/>
                <a:gd name="T57" fmla="*/ 55 h 712"/>
                <a:gd name="T58" fmla="*/ 146 w 569"/>
                <a:gd name="T59" fmla="*/ 54 h 712"/>
                <a:gd name="T60" fmla="*/ 147 w 569"/>
                <a:gd name="T61" fmla="*/ 51 h 712"/>
                <a:gd name="T62" fmla="*/ 146 w 569"/>
                <a:gd name="T63" fmla="*/ 49 h 712"/>
                <a:gd name="T64" fmla="*/ 144 w 569"/>
                <a:gd name="T65" fmla="*/ 46 h 712"/>
                <a:gd name="T66" fmla="*/ 144 w 569"/>
                <a:gd name="T67" fmla="*/ 44 h 712"/>
                <a:gd name="T68" fmla="*/ 142 w 569"/>
                <a:gd name="T69" fmla="*/ 44 h 712"/>
                <a:gd name="T70" fmla="*/ 140 w 569"/>
                <a:gd name="T71" fmla="*/ 44 h 712"/>
                <a:gd name="T72" fmla="*/ 143 w 569"/>
                <a:gd name="T73" fmla="*/ 38 h 712"/>
                <a:gd name="T74" fmla="*/ 141 w 569"/>
                <a:gd name="T75" fmla="*/ 37 h 712"/>
                <a:gd name="T76" fmla="*/ 141 w 569"/>
                <a:gd name="T77" fmla="*/ 34 h 712"/>
                <a:gd name="T78" fmla="*/ 145 w 569"/>
                <a:gd name="T79" fmla="*/ 33 h 712"/>
                <a:gd name="T80" fmla="*/ 155 w 569"/>
                <a:gd name="T81" fmla="*/ 28 h 712"/>
                <a:gd name="T82" fmla="*/ 159 w 569"/>
                <a:gd name="T83" fmla="*/ 24 h 712"/>
                <a:gd name="T84" fmla="*/ 161 w 569"/>
                <a:gd name="T85" fmla="*/ 22 h 712"/>
                <a:gd name="T86" fmla="*/ 163 w 569"/>
                <a:gd name="T87" fmla="*/ 20 h 712"/>
                <a:gd name="T88" fmla="*/ 162 w 569"/>
                <a:gd name="T89" fmla="*/ 17 h 712"/>
                <a:gd name="T90" fmla="*/ 161 w 569"/>
                <a:gd name="T91" fmla="*/ 16 h 712"/>
                <a:gd name="T92" fmla="*/ 160 w 569"/>
                <a:gd name="T93" fmla="*/ 14 h 712"/>
                <a:gd name="T94" fmla="*/ 159 w 569"/>
                <a:gd name="T95" fmla="*/ 12 h 712"/>
                <a:gd name="T96" fmla="*/ 160 w 569"/>
                <a:gd name="T97" fmla="*/ 13 h 712"/>
                <a:gd name="T98" fmla="*/ 162 w 569"/>
                <a:gd name="T99" fmla="*/ 14 h 712"/>
                <a:gd name="T100" fmla="*/ 162 w 569"/>
                <a:gd name="T101" fmla="*/ 14 h 712"/>
                <a:gd name="T102" fmla="*/ 163 w 569"/>
                <a:gd name="T103" fmla="*/ 14 h 712"/>
                <a:gd name="T104" fmla="*/ 164 w 569"/>
                <a:gd name="T105" fmla="*/ 13 h 712"/>
                <a:gd name="T106" fmla="*/ 165 w 569"/>
                <a:gd name="T107" fmla="*/ 12 h 712"/>
                <a:gd name="T108" fmla="*/ 168 w 569"/>
                <a:gd name="T109" fmla="*/ 13 h 712"/>
                <a:gd name="T110" fmla="*/ 169 w 569"/>
                <a:gd name="T111" fmla="*/ 11 h 712"/>
                <a:gd name="T112" fmla="*/ 170 w 569"/>
                <a:gd name="T113" fmla="*/ 11 h 712"/>
                <a:gd name="T114" fmla="*/ 171 w 569"/>
                <a:gd name="T115" fmla="*/ 11 h 712"/>
                <a:gd name="T116" fmla="*/ 172 w 569"/>
                <a:gd name="T117" fmla="*/ 12 h 712"/>
                <a:gd name="T118" fmla="*/ 172 w 569"/>
                <a:gd name="T119" fmla="*/ 14 h 712"/>
                <a:gd name="T120" fmla="*/ 215 w 569"/>
                <a:gd name="T121" fmla="*/ 28 h 712"/>
                <a:gd name="T122" fmla="*/ 370 w 569"/>
                <a:gd name="T123" fmla="*/ 14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9" h="712">
                  <a:moveTo>
                    <a:pt x="387" y="158"/>
                  </a:moveTo>
                  <a:lnTo>
                    <a:pt x="391" y="157"/>
                  </a:lnTo>
                  <a:lnTo>
                    <a:pt x="397" y="163"/>
                  </a:lnTo>
                  <a:lnTo>
                    <a:pt x="395" y="167"/>
                  </a:lnTo>
                  <a:lnTo>
                    <a:pt x="400" y="174"/>
                  </a:lnTo>
                  <a:lnTo>
                    <a:pt x="410" y="175"/>
                  </a:lnTo>
                  <a:lnTo>
                    <a:pt x="413" y="175"/>
                  </a:lnTo>
                  <a:lnTo>
                    <a:pt x="420" y="178"/>
                  </a:lnTo>
                  <a:lnTo>
                    <a:pt x="423" y="177"/>
                  </a:lnTo>
                  <a:lnTo>
                    <a:pt x="436" y="168"/>
                  </a:lnTo>
                  <a:lnTo>
                    <a:pt x="436" y="164"/>
                  </a:lnTo>
                  <a:lnTo>
                    <a:pt x="439" y="158"/>
                  </a:lnTo>
                  <a:lnTo>
                    <a:pt x="443" y="158"/>
                  </a:lnTo>
                  <a:lnTo>
                    <a:pt x="444" y="160"/>
                  </a:lnTo>
                  <a:lnTo>
                    <a:pt x="446" y="152"/>
                  </a:lnTo>
                  <a:lnTo>
                    <a:pt x="448" y="151"/>
                  </a:lnTo>
                  <a:lnTo>
                    <a:pt x="449" y="153"/>
                  </a:lnTo>
                  <a:lnTo>
                    <a:pt x="456" y="152"/>
                  </a:lnTo>
                  <a:lnTo>
                    <a:pt x="462" y="147"/>
                  </a:lnTo>
                  <a:lnTo>
                    <a:pt x="464" y="145"/>
                  </a:lnTo>
                  <a:lnTo>
                    <a:pt x="465" y="146"/>
                  </a:lnTo>
                  <a:lnTo>
                    <a:pt x="467" y="145"/>
                  </a:lnTo>
                  <a:lnTo>
                    <a:pt x="472" y="136"/>
                  </a:lnTo>
                  <a:lnTo>
                    <a:pt x="472" y="131"/>
                  </a:lnTo>
                  <a:lnTo>
                    <a:pt x="471" y="129"/>
                  </a:lnTo>
                  <a:lnTo>
                    <a:pt x="479" y="123"/>
                  </a:lnTo>
                  <a:lnTo>
                    <a:pt x="482" y="123"/>
                  </a:lnTo>
                  <a:lnTo>
                    <a:pt x="482" y="123"/>
                  </a:lnTo>
                  <a:lnTo>
                    <a:pt x="489" y="127"/>
                  </a:lnTo>
                  <a:lnTo>
                    <a:pt x="500" y="127"/>
                  </a:lnTo>
                  <a:lnTo>
                    <a:pt x="500" y="125"/>
                  </a:lnTo>
                  <a:lnTo>
                    <a:pt x="506" y="134"/>
                  </a:lnTo>
                  <a:lnTo>
                    <a:pt x="508" y="134"/>
                  </a:lnTo>
                  <a:lnTo>
                    <a:pt x="518" y="134"/>
                  </a:lnTo>
                  <a:lnTo>
                    <a:pt x="520" y="138"/>
                  </a:lnTo>
                  <a:lnTo>
                    <a:pt x="527" y="143"/>
                  </a:lnTo>
                  <a:lnTo>
                    <a:pt x="533" y="140"/>
                  </a:lnTo>
                  <a:lnTo>
                    <a:pt x="537" y="141"/>
                  </a:lnTo>
                  <a:lnTo>
                    <a:pt x="539" y="140"/>
                  </a:lnTo>
                  <a:lnTo>
                    <a:pt x="546" y="147"/>
                  </a:lnTo>
                  <a:lnTo>
                    <a:pt x="560" y="150"/>
                  </a:lnTo>
                  <a:lnTo>
                    <a:pt x="561" y="152"/>
                  </a:lnTo>
                  <a:lnTo>
                    <a:pt x="558" y="155"/>
                  </a:lnTo>
                  <a:lnTo>
                    <a:pt x="556" y="162"/>
                  </a:lnTo>
                  <a:lnTo>
                    <a:pt x="558" y="172"/>
                  </a:lnTo>
                  <a:lnTo>
                    <a:pt x="561" y="178"/>
                  </a:lnTo>
                  <a:lnTo>
                    <a:pt x="560" y="182"/>
                  </a:lnTo>
                  <a:lnTo>
                    <a:pt x="561" y="188"/>
                  </a:lnTo>
                  <a:lnTo>
                    <a:pt x="559" y="190"/>
                  </a:lnTo>
                  <a:lnTo>
                    <a:pt x="554" y="194"/>
                  </a:lnTo>
                  <a:lnTo>
                    <a:pt x="552" y="199"/>
                  </a:lnTo>
                  <a:lnTo>
                    <a:pt x="554" y="208"/>
                  </a:lnTo>
                  <a:lnTo>
                    <a:pt x="554" y="210"/>
                  </a:lnTo>
                  <a:lnTo>
                    <a:pt x="553" y="211"/>
                  </a:lnTo>
                  <a:lnTo>
                    <a:pt x="553" y="213"/>
                  </a:lnTo>
                  <a:lnTo>
                    <a:pt x="560" y="223"/>
                  </a:lnTo>
                  <a:lnTo>
                    <a:pt x="564" y="236"/>
                  </a:lnTo>
                  <a:lnTo>
                    <a:pt x="562" y="237"/>
                  </a:lnTo>
                  <a:lnTo>
                    <a:pt x="562" y="239"/>
                  </a:lnTo>
                  <a:lnTo>
                    <a:pt x="558" y="244"/>
                  </a:lnTo>
                  <a:lnTo>
                    <a:pt x="561" y="245"/>
                  </a:lnTo>
                  <a:lnTo>
                    <a:pt x="562" y="262"/>
                  </a:lnTo>
                  <a:lnTo>
                    <a:pt x="562" y="264"/>
                  </a:lnTo>
                  <a:lnTo>
                    <a:pt x="566" y="270"/>
                  </a:lnTo>
                  <a:lnTo>
                    <a:pt x="559" y="281"/>
                  </a:lnTo>
                  <a:lnTo>
                    <a:pt x="558" y="282"/>
                  </a:lnTo>
                  <a:lnTo>
                    <a:pt x="556" y="283"/>
                  </a:lnTo>
                  <a:lnTo>
                    <a:pt x="546" y="295"/>
                  </a:lnTo>
                  <a:lnTo>
                    <a:pt x="543" y="307"/>
                  </a:lnTo>
                  <a:lnTo>
                    <a:pt x="540" y="310"/>
                  </a:lnTo>
                  <a:lnTo>
                    <a:pt x="540" y="321"/>
                  </a:lnTo>
                  <a:lnTo>
                    <a:pt x="547" y="343"/>
                  </a:lnTo>
                  <a:lnTo>
                    <a:pt x="546" y="345"/>
                  </a:lnTo>
                  <a:lnTo>
                    <a:pt x="544" y="349"/>
                  </a:lnTo>
                  <a:lnTo>
                    <a:pt x="545" y="350"/>
                  </a:lnTo>
                  <a:lnTo>
                    <a:pt x="546" y="352"/>
                  </a:lnTo>
                  <a:lnTo>
                    <a:pt x="548" y="354"/>
                  </a:lnTo>
                  <a:lnTo>
                    <a:pt x="547" y="369"/>
                  </a:lnTo>
                  <a:lnTo>
                    <a:pt x="546" y="371"/>
                  </a:lnTo>
                  <a:lnTo>
                    <a:pt x="549" y="379"/>
                  </a:lnTo>
                  <a:lnTo>
                    <a:pt x="548" y="383"/>
                  </a:lnTo>
                  <a:lnTo>
                    <a:pt x="550" y="383"/>
                  </a:lnTo>
                  <a:lnTo>
                    <a:pt x="554" y="390"/>
                  </a:lnTo>
                  <a:lnTo>
                    <a:pt x="554" y="406"/>
                  </a:lnTo>
                  <a:lnTo>
                    <a:pt x="555" y="408"/>
                  </a:lnTo>
                  <a:lnTo>
                    <a:pt x="556" y="419"/>
                  </a:lnTo>
                  <a:lnTo>
                    <a:pt x="557" y="421"/>
                  </a:lnTo>
                  <a:lnTo>
                    <a:pt x="557" y="430"/>
                  </a:lnTo>
                  <a:lnTo>
                    <a:pt x="558" y="432"/>
                  </a:lnTo>
                  <a:lnTo>
                    <a:pt x="561" y="438"/>
                  </a:lnTo>
                  <a:lnTo>
                    <a:pt x="567" y="443"/>
                  </a:lnTo>
                  <a:lnTo>
                    <a:pt x="569" y="445"/>
                  </a:lnTo>
                  <a:lnTo>
                    <a:pt x="566" y="449"/>
                  </a:lnTo>
                  <a:lnTo>
                    <a:pt x="563" y="456"/>
                  </a:lnTo>
                  <a:lnTo>
                    <a:pt x="565" y="464"/>
                  </a:lnTo>
                  <a:lnTo>
                    <a:pt x="563" y="468"/>
                  </a:lnTo>
                  <a:lnTo>
                    <a:pt x="568" y="479"/>
                  </a:lnTo>
                  <a:lnTo>
                    <a:pt x="568" y="481"/>
                  </a:lnTo>
                  <a:lnTo>
                    <a:pt x="569" y="489"/>
                  </a:lnTo>
                  <a:lnTo>
                    <a:pt x="567" y="493"/>
                  </a:lnTo>
                  <a:lnTo>
                    <a:pt x="563" y="495"/>
                  </a:lnTo>
                  <a:lnTo>
                    <a:pt x="561" y="495"/>
                  </a:lnTo>
                  <a:lnTo>
                    <a:pt x="554" y="500"/>
                  </a:lnTo>
                  <a:lnTo>
                    <a:pt x="545" y="501"/>
                  </a:lnTo>
                  <a:lnTo>
                    <a:pt x="544" y="501"/>
                  </a:lnTo>
                  <a:lnTo>
                    <a:pt x="541" y="499"/>
                  </a:lnTo>
                  <a:lnTo>
                    <a:pt x="539" y="499"/>
                  </a:lnTo>
                  <a:lnTo>
                    <a:pt x="535" y="497"/>
                  </a:lnTo>
                  <a:lnTo>
                    <a:pt x="533" y="497"/>
                  </a:lnTo>
                  <a:lnTo>
                    <a:pt x="528" y="496"/>
                  </a:lnTo>
                  <a:lnTo>
                    <a:pt x="522" y="497"/>
                  </a:lnTo>
                  <a:lnTo>
                    <a:pt x="518" y="507"/>
                  </a:lnTo>
                  <a:lnTo>
                    <a:pt x="509" y="509"/>
                  </a:lnTo>
                  <a:lnTo>
                    <a:pt x="507" y="510"/>
                  </a:lnTo>
                  <a:lnTo>
                    <a:pt x="503" y="519"/>
                  </a:lnTo>
                  <a:lnTo>
                    <a:pt x="503" y="521"/>
                  </a:lnTo>
                  <a:lnTo>
                    <a:pt x="504" y="528"/>
                  </a:lnTo>
                  <a:lnTo>
                    <a:pt x="502" y="529"/>
                  </a:lnTo>
                  <a:lnTo>
                    <a:pt x="500" y="531"/>
                  </a:lnTo>
                  <a:lnTo>
                    <a:pt x="502" y="535"/>
                  </a:lnTo>
                  <a:lnTo>
                    <a:pt x="499" y="544"/>
                  </a:lnTo>
                  <a:lnTo>
                    <a:pt x="495" y="547"/>
                  </a:lnTo>
                  <a:lnTo>
                    <a:pt x="495" y="555"/>
                  </a:lnTo>
                  <a:lnTo>
                    <a:pt x="493" y="557"/>
                  </a:lnTo>
                  <a:lnTo>
                    <a:pt x="486" y="561"/>
                  </a:lnTo>
                  <a:lnTo>
                    <a:pt x="485" y="565"/>
                  </a:lnTo>
                  <a:lnTo>
                    <a:pt x="488" y="575"/>
                  </a:lnTo>
                  <a:lnTo>
                    <a:pt x="486" y="577"/>
                  </a:lnTo>
                  <a:lnTo>
                    <a:pt x="481" y="581"/>
                  </a:lnTo>
                  <a:lnTo>
                    <a:pt x="477" y="582"/>
                  </a:lnTo>
                  <a:lnTo>
                    <a:pt x="475" y="582"/>
                  </a:lnTo>
                  <a:lnTo>
                    <a:pt x="474" y="583"/>
                  </a:lnTo>
                  <a:lnTo>
                    <a:pt x="473" y="584"/>
                  </a:lnTo>
                  <a:lnTo>
                    <a:pt x="476" y="590"/>
                  </a:lnTo>
                  <a:lnTo>
                    <a:pt x="475" y="596"/>
                  </a:lnTo>
                  <a:lnTo>
                    <a:pt x="472" y="605"/>
                  </a:lnTo>
                  <a:lnTo>
                    <a:pt x="471" y="607"/>
                  </a:lnTo>
                  <a:lnTo>
                    <a:pt x="469" y="606"/>
                  </a:lnTo>
                  <a:lnTo>
                    <a:pt x="464" y="613"/>
                  </a:lnTo>
                  <a:lnTo>
                    <a:pt x="463" y="614"/>
                  </a:lnTo>
                  <a:lnTo>
                    <a:pt x="463" y="618"/>
                  </a:lnTo>
                  <a:lnTo>
                    <a:pt x="465" y="620"/>
                  </a:lnTo>
                  <a:lnTo>
                    <a:pt x="460" y="635"/>
                  </a:lnTo>
                  <a:lnTo>
                    <a:pt x="458" y="634"/>
                  </a:lnTo>
                  <a:lnTo>
                    <a:pt x="419" y="621"/>
                  </a:lnTo>
                  <a:lnTo>
                    <a:pt x="418" y="620"/>
                  </a:lnTo>
                  <a:lnTo>
                    <a:pt x="407" y="617"/>
                  </a:lnTo>
                  <a:lnTo>
                    <a:pt x="407" y="613"/>
                  </a:lnTo>
                  <a:lnTo>
                    <a:pt x="403" y="610"/>
                  </a:lnTo>
                  <a:lnTo>
                    <a:pt x="400" y="602"/>
                  </a:lnTo>
                  <a:lnTo>
                    <a:pt x="396" y="597"/>
                  </a:lnTo>
                  <a:lnTo>
                    <a:pt x="390" y="599"/>
                  </a:lnTo>
                  <a:lnTo>
                    <a:pt x="388" y="597"/>
                  </a:lnTo>
                  <a:lnTo>
                    <a:pt x="387" y="597"/>
                  </a:lnTo>
                  <a:lnTo>
                    <a:pt x="386" y="597"/>
                  </a:lnTo>
                  <a:lnTo>
                    <a:pt x="384" y="596"/>
                  </a:lnTo>
                  <a:lnTo>
                    <a:pt x="380" y="594"/>
                  </a:lnTo>
                  <a:lnTo>
                    <a:pt x="367" y="593"/>
                  </a:lnTo>
                  <a:lnTo>
                    <a:pt x="363" y="591"/>
                  </a:lnTo>
                  <a:lnTo>
                    <a:pt x="357" y="591"/>
                  </a:lnTo>
                  <a:lnTo>
                    <a:pt x="356" y="593"/>
                  </a:lnTo>
                  <a:lnTo>
                    <a:pt x="356" y="595"/>
                  </a:lnTo>
                  <a:lnTo>
                    <a:pt x="359" y="598"/>
                  </a:lnTo>
                  <a:lnTo>
                    <a:pt x="361" y="610"/>
                  </a:lnTo>
                  <a:lnTo>
                    <a:pt x="359" y="612"/>
                  </a:lnTo>
                  <a:lnTo>
                    <a:pt x="349" y="615"/>
                  </a:lnTo>
                  <a:lnTo>
                    <a:pt x="345" y="613"/>
                  </a:lnTo>
                  <a:lnTo>
                    <a:pt x="341" y="615"/>
                  </a:lnTo>
                  <a:lnTo>
                    <a:pt x="332" y="623"/>
                  </a:lnTo>
                  <a:lnTo>
                    <a:pt x="320" y="623"/>
                  </a:lnTo>
                  <a:lnTo>
                    <a:pt x="312" y="626"/>
                  </a:lnTo>
                  <a:lnTo>
                    <a:pt x="307" y="626"/>
                  </a:lnTo>
                  <a:lnTo>
                    <a:pt x="303" y="628"/>
                  </a:lnTo>
                  <a:lnTo>
                    <a:pt x="303" y="629"/>
                  </a:lnTo>
                  <a:lnTo>
                    <a:pt x="301" y="634"/>
                  </a:lnTo>
                  <a:lnTo>
                    <a:pt x="299" y="635"/>
                  </a:lnTo>
                  <a:lnTo>
                    <a:pt x="291" y="635"/>
                  </a:lnTo>
                  <a:lnTo>
                    <a:pt x="288" y="638"/>
                  </a:lnTo>
                  <a:lnTo>
                    <a:pt x="288" y="640"/>
                  </a:lnTo>
                  <a:lnTo>
                    <a:pt x="283" y="649"/>
                  </a:lnTo>
                  <a:lnTo>
                    <a:pt x="282" y="662"/>
                  </a:lnTo>
                  <a:lnTo>
                    <a:pt x="279" y="662"/>
                  </a:lnTo>
                  <a:lnTo>
                    <a:pt x="277" y="664"/>
                  </a:lnTo>
                  <a:lnTo>
                    <a:pt x="271" y="670"/>
                  </a:lnTo>
                  <a:lnTo>
                    <a:pt x="260" y="668"/>
                  </a:lnTo>
                  <a:lnTo>
                    <a:pt x="251" y="670"/>
                  </a:lnTo>
                  <a:lnTo>
                    <a:pt x="248" y="675"/>
                  </a:lnTo>
                  <a:lnTo>
                    <a:pt x="246" y="676"/>
                  </a:lnTo>
                  <a:lnTo>
                    <a:pt x="240" y="676"/>
                  </a:lnTo>
                  <a:lnTo>
                    <a:pt x="239" y="674"/>
                  </a:lnTo>
                  <a:lnTo>
                    <a:pt x="237" y="672"/>
                  </a:lnTo>
                  <a:lnTo>
                    <a:pt x="231" y="670"/>
                  </a:lnTo>
                  <a:lnTo>
                    <a:pt x="221" y="675"/>
                  </a:lnTo>
                  <a:lnTo>
                    <a:pt x="214" y="674"/>
                  </a:lnTo>
                  <a:lnTo>
                    <a:pt x="199" y="669"/>
                  </a:lnTo>
                  <a:lnTo>
                    <a:pt x="196" y="666"/>
                  </a:lnTo>
                  <a:lnTo>
                    <a:pt x="191" y="668"/>
                  </a:lnTo>
                  <a:lnTo>
                    <a:pt x="190" y="669"/>
                  </a:lnTo>
                  <a:lnTo>
                    <a:pt x="184" y="667"/>
                  </a:lnTo>
                  <a:lnTo>
                    <a:pt x="182" y="667"/>
                  </a:lnTo>
                  <a:lnTo>
                    <a:pt x="173" y="675"/>
                  </a:lnTo>
                  <a:lnTo>
                    <a:pt x="171" y="675"/>
                  </a:lnTo>
                  <a:lnTo>
                    <a:pt x="168" y="674"/>
                  </a:lnTo>
                  <a:lnTo>
                    <a:pt x="146" y="679"/>
                  </a:lnTo>
                  <a:lnTo>
                    <a:pt x="137" y="689"/>
                  </a:lnTo>
                  <a:lnTo>
                    <a:pt x="134" y="689"/>
                  </a:lnTo>
                  <a:lnTo>
                    <a:pt x="131" y="687"/>
                  </a:lnTo>
                  <a:lnTo>
                    <a:pt x="132" y="678"/>
                  </a:lnTo>
                  <a:lnTo>
                    <a:pt x="130" y="673"/>
                  </a:lnTo>
                  <a:lnTo>
                    <a:pt x="130" y="673"/>
                  </a:lnTo>
                  <a:lnTo>
                    <a:pt x="128" y="675"/>
                  </a:lnTo>
                  <a:lnTo>
                    <a:pt x="111" y="691"/>
                  </a:lnTo>
                  <a:lnTo>
                    <a:pt x="109" y="690"/>
                  </a:lnTo>
                  <a:lnTo>
                    <a:pt x="101" y="689"/>
                  </a:lnTo>
                  <a:lnTo>
                    <a:pt x="97" y="690"/>
                  </a:lnTo>
                  <a:lnTo>
                    <a:pt x="97" y="690"/>
                  </a:lnTo>
                  <a:lnTo>
                    <a:pt x="97" y="691"/>
                  </a:lnTo>
                  <a:lnTo>
                    <a:pt x="96" y="691"/>
                  </a:lnTo>
                  <a:lnTo>
                    <a:pt x="96" y="691"/>
                  </a:lnTo>
                  <a:lnTo>
                    <a:pt x="95" y="692"/>
                  </a:lnTo>
                  <a:lnTo>
                    <a:pt x="95" y="692"/>
                  </a:lnTo>
                  <a:lnTo>
                    <a:pt x="94" y="693"/>
                  </a:lnTo>
                  <a:lnTo>
                    <a:pt x="94" y="693"/>
                  </a:lnTo>
                  <a:lnTo>
                    <a:pt x="94" y="693"/>
                  </a:lnTo>
                  <a:lnTo>
                    <a:pt x="95" y="693"/>
                  </a:lnTo>
                  <a:lnTo>
                    <a:pt x="95" y="694"/>
                  </a:lnTo>
                  <a:lnTo>
                    <a:pt x="95" y="694"/>
                  </a:lnTo>
                  <a:lnTo>
                    <a:pt x="95" y="694"/>
                  </a:lnTo>
                  <a:lnTo>
                    <a:pt x="95" y="695"/>
                  </a:lnTo>
                  <a:lnTo>
                    <a:pt x="95" y="695"/>
                  </a:lnTo>
                  <a:lnTo>
                    <a:pt x="95" y="695"/>
                  </a:lnTo>
                  <a:lnTo>
                    <a:pt x="95" y="695"/>
                  </a:lnTo>
                  <a:lnTo>
                    <a:pt x="95" y="695"/>
                  </a:lnTo>
                  <a:lnTo>
                    <a:pt x="95" y="696"/>
                  </a:lnTo>
                  <a:lnTo>
                    <a:pt x="95" y="696"/>
                  </a:lnTo>
                  <a:lnTo>
                    <a:pt x="95" y="696"/>
                  </a:lnTo>
                  <a:lnTo>
                    <a:pt x="94" y="696"/>
                  </a:lnTo>
                  <a:lnTo>
                    <a:pt x="94" y="697"/>
                  </a:lnTo>
                  <a:lnTo>
                    <a:pt x="94" y="697"/>
                  </a:lnTo>
                  <a:lnTo>
                    <a:pt x="94" y="697"/>
                  </a:lnTo>
                  <a:lnTo>
                    <a:pt x="94" y="697"/>
                  </a:lnTo>
                  <a:lnTo>
                    <a:pt x="94" y="698"/>
                  </a:lnTo>
                  <a:lnTo>
                    <a:pt x="94" y="698"/>
                  </a:lnTo>
                  <a:lnTo>
                    <a:pt x="93" y="698"/>
                  </a:lnTo>
                  <a:lnTo>
                    <a:pt x="93" y="699"/>
                  </a:lnTo>
                  <a:lnTo>
                    <a:pt x="93" y="699"/>
                  </a:lnTo>
                  <a:lnTo>
                    <a:pt x="93" y="699"/>
                  </a:lnTo>
                  <a:lnTo>
                    <a:pt x="93" y="699"/>
                  </a:lnTo>
                  <a:lnTo>
                    <a:pt x="94" y="700"/>
                  </a:lnTo>
                  <a:lnTo>
                    <a:pt x="94" y="700"/>
                  </a:lnTo>
                  <a:lnTo>
                    <a:pt x="94" y="700"/>
                  </a:lnTo>
                  <a:lnTo>
                    <a:pt x="94" y="700"/>
                  </a:lnTo>
                  <a:lnTo>
                    <a:pt x="93" y="700"/>
                  </a:lnTo>
                  <a:lnTo>
                    <a:pt x="93" y="701"/>
                  </a:lnTo>
                  <a:lnTo>
                    <a:pt x="93" y="701"/>
                  </a:lnTo>
                  <a:lnTo>
                    <a:pt x="93" y="701"/>
                  </a:lnTo>
                  <a:lnTo>
                    <a:pt x="92" y="701"/>
                  </a:lnTo>
                  <a:lnTo>
                    <a:pt x="92" y="701"/>
                  </a:lnTo>
                  <a:lnTo>
                    <a:pt x="92" y="701"/>
                  </a:lnTo>
                  <a:lnTo>
                    <a:pt x="92" y="701"/>
                  </a:lnTo>
                  <a:lnTo>
                    <a:pt x="91" y="701"/>
                  </a:lnTo>
                  <a:lnTo>
                    <a:pt x="91" y="701"/>
                  </a:lnTo>
                  <a:lnTo>
                    <a:pt x="91" y="701"/>
                  </a:lnTo>
                  <a:lnTo>
                    <a:pt x="91" y="701"/>
                  </a:lnTo>
                  <a:lnTo>
                    <a:pt x="90" y="701"/>
                  </a:lnTo>
                  <a:lnTo>
                    <a:pt x="89" y="701"/>
                  </a:lnTo>
                  <a:lnTo>
                    <a:pt x="89" y="701"/>
                  </a:lnTo>
                  <a:lnTo>
                    <a:pt x="89" y="701"/>
                  </a:lnTo>
                  <a:lnTo>
                    <a:pt x="89" y="700"/>
                  </a:lnTo>
                  <a:lnTo>
                    <a:pt x="88" y="700"/>
                  </a:lnTo>
                  <a:lnTo>
                    <a:pt x="88" y="700"/>
                  </a:lnTo>
                  <a:lnTo>
                    <a:pt x="88" y="700"/>
                  </a:lnTo>
                  <a:lnTo>
                    <a:pt x="87" y="700"/>
                  </a:lnTo>
                  <a:lnTo>
                    <a:pt x="87" y="700"/>
                  </a:lnTo>
                  <a:lnTo>
                    <a:pt x="87" y="700"/>
                  </a:lnTo>
                  <a:lnTo>
                    <a:pt x="87" y="700"/>
                  </a:lnTo>
                  <a:lnTo>
                    <a:pt x="86" y="700"/>
                  </a:lnTo>
                  <a:lnTo>
                    <a:pt x="86" y="700"/>
                  </a:lnTo>
                  <a:lnTo>
                    <a:pt x="86" y="700"/>
                  </a:lnTo>
                  <a:lnTo>
                    <a:pt x="85" y="700"/>
                  </a:lnTo>
                  <a:lnTo>
                    <a:pt x="85" y="700"/>
                  </a:lnTo>
                  <a:lnTo>
                    <a:pt x="85" y="700"/>
                  </a:lnTo>
                  <a:lnTo>
                    <a:pt x="85" y="699"/>
                  </a:lnTo>
                  <a:lnTo>
                    <a:pt x="84" y="699"/>
                  </a:lnTo>
                  <a:lnTo>
                    <a:pt x="84" y="699"/>
                  </a:lnTo>
                  <a:lnTo>
                    <a:pt x="83" y="699"/>
                  </a:lnTo>
                  <a:lnTo>
                    <a:pt x="83" y="699"/>
                  </a:lnTo>
                  <a:lnTo>
                    <a:pt x="83" y="699"/>
                  </a:lnTo>
                  <a:lnTo>
                    <a:pt x="83" y="699"/>
                  </a:lnTo>
                  <a:lnTo>
                    <a:pt x="83" y="699"/>
                  </a:lnTo>
                  <a:lnTo>
                    <a:pt x="83" y="699"/>
                  </a:lnTo>
                  <a:lnTo>
                    <a:pt x="82" y="699"/>
                  </a:lnTo>
                  <a:lnTo>
                    <a:pt x="82" y="699"/>
                  </a:lnTo>
                  <a:lnTo>
                    <a:pt x="82" y="699"/>
                  </a:lnTo>
                  <a:lnTo>
                    <a:pt x="82" y="699"/>
                  </a:lnTo>
                  <a:lnTo>
                    <a:pt x="82" y="699"/>
                  </a:lnTo>
                  <a:lnTo>
                    <a:pt x="81" y="699"/>
                  </a:lnTo>
                  <a:lnTo>
                    <a:pt x="81" y="699"/>
                  </a:lnTo>
                  <a:lnTo>
                    <a:pt x="81" y="700"/>
                  </a:lnTo>
                  <a:lnTo>
                    <a:pt x="81" y="700"/>
                  </a:lnTo>
                  <a:lnTo>
                    <a:pt x="80" y="700"/>
                  </a:lnTo>
                  <a:lnTo>
                    <a:pt x="80" y="700"/>
                  </a:lnTo>
                  <a:lnTo>
                    <a:pt x="80" y="700"/>
                  </a:lnTo>
                  <a:lnTo>
                    <a:pt x="80" y="700"/>
                  </a:lnTo>
                  <a:lnTo>
                    <a:pt x="80" y="700"/>
                  </a:lnTo>
                  <a:lnTo>
                    <a:pt x="80" y="700"/>
                  </a:lnTo>
                  <a:lnTo>
                    <a:pt x="79" y="700"/>
                  </a:lnTo>
                  <a:lnTo>
                    <a:pt x="79" y="700"/>
                  </a:lnTo>
                  <a:lnTo>
                    <a:pt x="79" y="701"/>
                  </a:lnTo>
                  <a:lnTo>
                    <a:pt x="78" y="701"/>
                  </a:lnTo>
                  <a:lnTo>
                    <a:pt x="78" y="701"/>
                  </a:lnTo>
                  <a:lnTo>
                    <a:pt x="78" y="701"/>
                  </a:lnTo>
                  <a:lnTo>
                    <a:pt x="78" y="702"/>
                  </a:lnTo>
                  <a:lnTo>
                    <a:pt x="78" y="702"/>
                  </a:lnTo>
                  <a:lnTo>
                    <a:pt x="78" y="702"/>
                  </a:lnTo>
                  <a:lnTo>
                    <a:pt x="78" y="702"/>
                  </a:lnTo>
                  <a:lnTo>
                    <a:pt x="78" y="702"/>
                  </a:lnTo>
                  <a:lnTo>
                    <a:pt x="78" y="702"/>
                  </a:lnTo>
                  <a:lnTo>
                    <a:pt x="78" y="702"/>
                  </a:lnTo>
                  <a:lnTo>
                    <a:pt x="78" y="702"/>
                  </a:lnTo>
                  <a:lnTo>
                    <a:pt x="78" y="702"/>
                  </a:lnTo>
                  <a:lnTo>
                    <a:pt x="78" y="702"/>
                  </a:lnTo>
                  <a:lnTo>
                    <a:pt x="78" y="703"/>
                  </a:lnTo>
                  <a:lnTo>
                    <a:pt x="78" y="703"/>
                  </a:lnTo>
                  <a:lnTo>
                    <a:pt x="77" y="703"/>
                  </a:lnTo>
                  <a:lnTo>
                    <a:pt x="77" y="703"/>
                  </a:lnTo>
                  <a:lnTo>
                    <a:pt x="77" y="703"/>
                  </a:lnTo>
                  <a:lnTo>
                    <a:pt x="77" y="704"/>
                  </a:lnTo>
                  <a:lnTo>
                    <a:pt x="77" y="704"/>
                  </a:lnTo>
                  <a:lnTo>
                    <a:pt x="77" y="704"/>
                  </a:lnTo>
                  <a:lnTo>
                    <a:pt x="77" y="704"/>
                  </a:lnTo>
                  <a:lnTo>
                    <a:pt x="77" y="704"/>
                  </a:lnTo>
                  <a:lnTo>
                    <a:pt x="76" y="704"/>
                  </a:lnTo>
                  <a:lnTo>
                    <a:pt x="76" y="704"/>
                  </a:lnTo>
                  <a:lnTo>
                    <a:pt x="76" y="704"/>
                  </a:lnTo>
                  <a:lnTo>
                    <a:pt x="76" y="704"/>
                  </a:lnTo>
                  <a:lnTo>
                    <a:pt x="76" y="704"/>
                  </a:lnTo>
                  <a:lnTo>
                    <a:pt x="76" y="704"/>
                  </a:lnTo>
                  <a:lnTo>
                    <a:pt x="75" y="704"/>
                  </a:lnTo>
                  <a:lnTo>
                    <a:pt x="75" y="705"/>
                  </a:lnTo>
                  <a:lnTo>
                    <a:pt x="75" y="705"/>
                  </a:lnTo>
                  <a:lnTo>
                    <a:pt x="75" y="705"/>
                  </a:lnTo>
                  <a:lnTo>
                    <a:pt x="75" y="706"/>
                  </a:lnTo>
                  <a:lnTo>
                    <a:pt x="75" y="706"/>
                  </a:lnTo>
                  <a:lnTo>
                    <a:pt x="75" y="706"/>
                  </a:lnTo>
                  <a:lnTo>
                    <a:pt x="75" y="707"/>
                  </a:lnTo>
                  <a:lnTo>
                    <a:pt x="74" y="708"/>
                  </a:lnTo>
                  <a:lnTo>
                    <a:pt x="74" y="708"/>
                  </a:lnTo>
                  <a:lnTo>
                    <a:pt x="74" y="709"/>
                  </a:lnTo>
                  <a:lnTo>
                    <a:pt x="74" y="709"/>
                  </a:lnTo>
                  <a:lnTo>
                    <a:pt x="73" y="710"/>
                  </a:lnTo>
                  <a:lnTo>
                    <a:pt x="73" y="710"/>
                  </a:lnTo>
                  <a:lnTo>
                    <a:pt x="72" y="711"/>
                  </a:lnTo>
                  <a:lnTo>
                    <a:pt x="72" y="711"/>
                  </a:lnTo>
                  <a:lnTo>
                    <a:pt x="72" y="712"/>
                  </a:lnTo>
                  <a:lnTo>
                    <a:pt x="72" y="712"/>
                  </a:lnTo>
                  <a:lnTo>
                    <a:pt x="72" y="712"/>
                  </a:lnTo>
                  <a:lnTo>
                    <a:pt x="71" y="712"/>
                  </a:lnTo>
                  <a:lnTo>
                    <a:pt x="71" y="711"/>
                  </a:lnTo>
                  <a:lnTo>
                    <a:pt x="71" y="711"/>
                  </a:lnTo>
                  <a:lnTo>
                    <a:pt x="70" y="711"/>
                  </a:lnTo>
                  <a:lnTo>
                    <a:pt x="70" y="710"/>
                  </a:lnTo>
                  <a:lnTo>
                    <a:pt x="70" y="710"/>
                  </a:lnTo>
                  <a:lnTo>
                    <a:pt x="70" y="710"/>
                  </a:lnTo>
                  <a:lnTo>
                    <a:pt x="69" y="710"/>
                  </a:lnTo>
                  <a:lnTo>
                    <a:pt x="69" y="710"/>
                  </a:lnTo>
                  <a:lnTo>
                    <a:pt x="69" y="710"/>
                  </a:lnTo>
                  <a:lnTo>
                    <a:pt x="69" y="709"/>
                  </a:lnTo>
                  <a:lnTo>
                    <a:pt x="69" y="709"/>
                  </a:lnTo>
                  <a:lnTo>
                    <a:pt x="69" y="708"/>
                  </a:lnTo>
                  <a:lnTo>
                    <a:pt x="69" y="707"/>
                  </a:lnTo>
                  <a:lnTo>
                    <a:pt x="69" y="707"/>
                  </a:lnTo>
                  <a:lnTo>
                    <a:pt x="70" y="707"/>
                  </a:lnTo>
                  <a:lnTo>
                    <a:pt x="70" y="707"/>
                  </a:lnTo>
                  <a:lnTo>
                    <a:pt x="70" y="707"/>
                  </a:lnTo>
                  <a:lnTo>
                    <a:pt x="71" y="707"/>
                  </a:lnTo>
                  <a:lnTo>
                    <a:pt x="71" y="708"/>
                  </a:lnTo>
                  <a:lnTo>
                    <a:pt x="71" y="708"/>
                  </a:lnTo>
                  <a:lnTo>
                    <a:pt x="71" y="708"/>
                  </a:lnTo>
                  <a:lnTo>
                    <a:pt x="72" y="708"/>
                  </a:lnTo>
                  <a:lnTo>
                    <a:pt x="72" y="708"/>
                  </a:lnTo>
                  <a:lnTo>
                    <a:pt x="72" y="707"/>
                  </a:lnTo>
                  <a:lnTo>
                    <a:pt x="73" y="707"/>
                  </a:lnTo>
                  <a:lnTo>
                    <a:pt x="74" y="706"/>
                  </a:lnTo>
                  <a:lnTo>
                    <a:pt x="74" y="706"/>
                  </a:lnTo>
                  <a:lnTo>
                    <a:pt x="74" y="705"/>
                  </a:lnTo>
                  <a:lnTo>
                    <a:pt x="73" y="705"/>
                  </a:lnTo>
                  <a:lnTo>
                    <a:pt x="73" y="704"/>
                  </a:lnTo>
                  <a:lnTo>
                    <a:pt x="73" y="704"/>
                  </a:lnTo>
                  <a:lnTo>
                    <a:pt x="73" y="703"/>
                  </a:lnTo>
                  <a:lnTo>
                    <a:pt x="73" y="703"/>
                  </a:lnTo>
                  <a:lnTo>
                    <a:pt x="73" y="703"/>
                  </a:lnTo>
                  <a:lnTo>
                    <a:pt x="73" y="703"/>
                  </a:lnTo>
                  <a:lnTo>
                    <a:pt x="73" y="702"/>
                  </a:lnTo>
                  <a:lnTo>
                    <a:pt x="73" y="702"/>
                  </a:lnTo>
                  <a:lnTo>
                    <a:pt x="73" y="702"/>
                  </a:lnTo>
                  <a:lnTo>
                    <a:pt x="73" y="702"/>
                  </a:lnTo>
                  <a:lnTo>
                    <a:pt x="73" y="702"/>
                  </a:lnTo>
                  <a:lnTo>
                    <a:pt x="73" y="701"/>
                  </a:lnTo>
                  <a:lnTo>
                    <a:pt x="73" y="701"/>
                  </a:lnTo>
                  <a:lnTo>
                    <a:pt x="73" y="701"/>
                  </a:lnTo>
                  <a:lnTo>
                    <a:pt x="72" y="701"/>
                  </a:lnTo>
                  <a:lnTo>
                    <a:pt x="72" y="701"/>
                  </a:lnTo>
                  <a:lnTo>
                    <a:pt x="72" y="701"/>
                  </a:lnTo>
                  <a:lnTo>
                    <a:pt x="72" y="701"/>
                  </a:lnTo>
                  <a:lnTo>
                    <a:pt x="72" y="701"/>
                  </a:lnTo>
                  <a:lnTo>
                    <a:pt x="72" y="701"/>
                  </a:lnTo>
                  <a:lnTo>
                    <a:pt x="72" y="701"/>
                  </a:lnTo>
                  <a:lnTo>
                    <a:pt x="72" y="701"/>
                  </a:lnTo>
                  <a:lnTo>
                    <a:pt x="71" y="702"/>
                  </a:lnTo>
                  <a:lnTo>
                    <a:pt x="71" y="702"/>
                  </a:lnTo>
                  <a:lnTo>
                    <a:pt x="71" y="702"/>
                  </a:lnTo>
                  <a:lnTo>
                    <a:pt x="71" y="702"/>
                  </a:lnTo>
                  <a:lnTo>
                    <a:pt x="71" y="703"/>
                  </a:lnTo>
                  <a:lnTo>
                    <a:pt x="71" y="703"/>
                  </a:lnTo>
                  <a:lnTo>
                    <a:pt x="71" y="703"/>
                  </a:lnTo>
                  <a:lnTo>
                    <a:pt x="71" y="703"/>
                  </a:lnTo>
                  <a:lnTo>
                    <a:pt x="71" y="703"/>
                  </a:lnTo>
                  <a:lnTo>
                    <a:pt x="70" y="703"/>
                  </a:lnTo>
                  <a:lnTo>
                    <a:pt x="70" y="703"/>
                  </a:lnTo>
                  <a:lnTo>
                    <a:pt x="70" y="703"/>
                  </a:lnTo>
                  <a:lnTo>
                    <a:pt x="70" y="703"/>
                  </a:lnTo>
                  <a:lnTo>
                    <a:pt x="70" y="703"/>
                  </a:lnTo>
                  <a:lnTo>
                    <a:pt x="69" y="703"/>
                  </a:lnTo>
                  <a:lnTo>
                    <a:pt x="69" y="703"/>
                  </a:lnTo>
                  <a:lnTo>
                    <a:pt x="69" y="703"/>
                  </a:lnTo>
                  <a:lnTo>
                    <a:pt x="69" y="703"/>
                  </a:lnTo>
                  <a:lnTo>
                    <a:pt x="68" y="703"/>
                  </a:lnTo>
                  <a:lnTo>
                    <a:pt x="68" y="703"/>
                  </a:lnTo>
                  <a:lnTo>
                    <a:pt x="68" y="703"/>
                  </a:lnTo>
                  <a:lnTo>
                    <a:pt x="68" y="703"/>
                  </a:lnTo>
                  <a:lnTo>
                    <a:pt x="68" y="703"/>
                  </a:lnTo>
                  <a:lnTo>
                    <a:pt x="67" y="703"/>
                  </a:lnTo>
                  <a:lnTo>
                    <a:pt x="67" y="703"/>
                  </a:lnTo>
                  <a:lnTo>
                    <a:pt x="67" y="702"/>
                  </a:lnTo>
                  <a:lnTo>
                    <a:pt x="67" y="702"/>
                  </a:lnTo>
                  <a:lnTo>
                    <a:pt x="66" y="702"/>
                  </a:lnTo>
                  <a:lnTo>
                    <a:pt x="66" y="702"/>
                  </a:lnTo>
                  <a:lnTo>
                    <a:pt x="66" y="702"/>
                  </a:lnTo>
                  <a:lnTo>
                    <a:pt x="66" y="702"/>
                  </a:lnTo>
                  <a:lnTo>
                    <a:pt x="65" y="701"/>
                  </a:lnTo>
                  <a:lnTo>
                    <a:pt x="65" y="701"/>
                  </a:lnTo>
                  <a:lnTo>
                    <a:pt x="65" y="700"/>
                  </a:lnTo>
                  <a:lnTo>
                    <a:pt x="65" y="700"/>
                  </a:lnTo>
                  <a:lnTo>
                    <a:pt x="65" y="699"/>
                  </a:lnTo>
                  <a:lnTo>
                    <a:pt x="65" y="699"/>
                  </a:lnTo>
                  <a:lnTo>
                    <a:pt x="65" y="699"/>
                  </a:lnTo>
                  <a:lnTo>
                    <a:pt x="65" y="698"/>
                  </a:lnTo>
                  <a:lnTo>
                    <a:pt x="66" y="698"/>
                  </a:lnTo>
                  <a:lnTo>
                    <a:pt x="66" y="697"/>
                  </a:lnTo>
                  <a:lnTo>
                    <a:pt x="66" y="697"/>
                  </a:lnTo>
                  <a:lnTo>
                    <a:pt x="66" y="697"/>
                  </a:lnTo>
                  <a:lnTo>
                    <a:pt x="66" y="696"/>
                  </a:lnTo>
                  <a:lnTo>
                    <a:pt x="66" y="696"/>
                  </a:lnTo>
                  <a:lnTo>
                    <a:pt x="66" y="695"/>
                  </a:lnTo>
                  <a:lnTo>
                    <a:pt x="67" y="695"/>
                  </a:lnTo>
                  <a:lnTo>
                    <a:pt x="67" y="695"/>
                  </a:lnTo>
                  <a:lnTo>
                    <a:pt x="67" y="694"/>
                  </a:lnTo>
                  <a:lnTo>
                    <a:pt x="67" y="694"/>
                  </a:lnTo>
                  <a:lnTo>
                    <a:pt x="67" y="694"/>
                  </a:lnTo>
                  <a:lnTo>
                    <a:pt x="68" y="693"/>
                  </a:lnTo>
                  <a:lnTo>
                    <a:pt x="68" y="693"/>
                  </a:lnTo>
                  <a:lnTo>
                    <a:pt x="68" y="693"/>
                  </a:lnTo>
                  <a:lnTo>
                    <a:pt x="69" y="693"/>
                  </a:lnTo>
                  <a:lnTo>
                    <a:pt x="69" y="692"/>
                  </a:lnTo>
                  <a:lnTo>
                    <a:pt x="69" y="692"/>
                  </a:lnTo>
                  <a:lnTo>
                    <a:pt x="69" y="691"/>
                  </a:lnTo>
                  <a:lnTo>
                    <a:pt x="70" y="690"/>
                  </a:lnTo>
                  <a:lnTo>
                    <a:pt x="70" y="690"/>
                  </a:lnTo>
                  <a:lnTo>
                    <a:pt x="70" y="690"/>
                  </a:lnTo>
                  <a:lnTo>
                    <a:pt x="70" y="689"/>
                  </a:lnTo>
                  <a:lnTo>
                    <a:pt x="70" y="689"/>
                  </a:lnTo>
                  <a:lnTo>
                    <a:pt x="71" y="688"/>
                  </a:lnTo>
                  <a:lnTo>
                    <a:pt x="71" y="688"/>
                  </a:lnTo>
                  <a:lnTo>
                    <a:pt x="71" y="687"/>
                  </a:lnTo>
                  <a:lnTo>
                    <a:pt x="71" y="687"/>
                  </a:lnTo>
                  <a:lnTo>
                    <a:pt x="71" y="687"/>
                  </a:lnTo>
                  <a:lnTo>
                    <a:pt x="71" y="687"/>
                  </a:lnTo>
                  <a:lnTo>
                    <a:pt x="71" y="686"/>
                  </a:lnTo>
                  <a:lnTo>
                    <a:pt x="70" y="686"/>
                  </a:lnTo>
                  <a:lnTo>
                    <a:pt x="70" y="685"/>
                  </a:lnTo>
                  <a:lnTo>
                    <a:pt x="70" y="685"/>
                  </a:lnTo>
                  <a:lnTo>
                    <a:pt x="70" y="684"/>
                  </a:lnTo>
                  <a:lnTo>
                    <a:pt x="70" y="684"/>
                  </a:lnTo>
                  <a:lnTo>
                    <a:pt x="70" y="684"/>
                  </a:lnTo>
                  <a:lnTo>
                    <a:pt x="70" y="684"/>
                  </a:lnTo>
                  <a:lnTo>
                    <a:pt x="70" y="683"/>
                  </a:lnTo>
                  <a:lnTo>
                    <a:pt x="70" y="683"/>
                  </a:lnTo>
                  <a:lnTo>
                    <a:pt x="71" y="683"/>
                  </a:lnTo>
                  <a:lnTo>
                    <a:pt x="71" y="682"/>
                  </a:lnTo>
                  <a:lnTo>
                    <a:pt x="71" y="682"/>
                  </a:lnTo>
                  <a:lnTo>
                    <a:pt x="71" y="682"/>
                  </a:lnTo>
                  <a:lnTo>
                    <a:pt x="71" y="682"/>
                  </a:lnTo>
                  <a:lnTo>
                    <a:pt x="70" y="682"/>
                  </a:lnTo>
                  <a:lnTo>
                    <a:pt x="69" y="681"/>
                  </a:lnTo>
                  <a:lnTo>
                    <a:pt x="62" y="677"/>
                  </a:lnTo>
                  <a:lnTo>
                    <a:pt x="62" y="670"/>
                  </a:lnTo>
                  <a:lnTo>
                    <a:pt x="65" y="661"/>
                  </a:lnTo>
                  <a:lnTo>
                    <a:pt x="61" y="654"/>
                  </a:lnTo>
                  <a:lnTo>
                    <a:pt x="61" y="649"/>
                  </a:lnTo>
                  <a:lnTo>
                    <a:pt x="71" y="644"/>
                  </a:lnTo>
                  <a:lnTo>
                    <a:pt x="70" y="642"/>
                  </a:lnTo>
                  <a:lnTo>
                    <a:pt x="72" y="641"/>
                  </a:lnTo>
                  <a:lnTo>
                    <a:pt x="93" y="642"/>
                  </a:lnTo>
                  <a:lnTo>
                    <a:pt x="92" y="633"/>
                  </a:lnTo>
                  <a:lnTo>
                    <a:pt x="90" y="633"/>
                  </a:lnTo>
                  <a:lnTo>
                    <a:pt x="83" y="633"/>
                  </a:lnTo>
                  <a:lnTo>
                    <a:pt x="81" y="625"/>
                  </a:lnTo>
                  <a:lnTo>
                    <a:pt x="62" y="625"/>
                  </a:lnTo>
                  <a:lnTo>
                    <a:pt x="63" y="620"/>
                  </a:lnTo>
                  <a:lnTo>
                    <a:pt x="71" y="618"/>
                  </a:lnTo>
                  <a:lnTo>
                    <a:pt x="72" y="614"/>
                  </a:lnTo>
                  <a:lnTo>
                    <a:pt x="74" y="613"/>
                  </a:lnTo>
                  <a:lnTo>
                    <a:pt x="78" y="614"/>
                  </a:lnTo>
                  <a:lnTo>
                    <a:pt x="87" y="607"/>
                  </a:lnTo>
                  <a:lnTo>
                    <a:pt x="89" y="601"/>
                  </a:lnTo>
                  <a:lnTo>
                    <a:pt x="90" y="595"/>
                  </a:lnTo>
                  <a:lnTo>
                    <a:pt x="90" y="593"/>
                  </a:lnTo>
                  <a:lnTo>
                    <a:pt x="92" y="592"/>
                  </a:lnTo>
                  <a:lnTo>
                    <a:pt x="101" y="588"/>
                  </a:lnTo>
                  <a:lnTo>
                    <a:pt x="102" y="586"/>
                  </a:lnTo>
                  <a:lnTo>
                    <a:pt x="107" y="579"/>
                  </a:lnTo>
                  <a:lnTo>
                    <a:pt x="105" y="577"/>
                  </a:lnTo>
                  <a:lnTo>
                    <a:pt x="101" y="576"/>
                  </a:lnTo>
                  <a:lnTo>
                    <a:pt x="99" y="567"/>
                  </a:lnTo>
                  <a:lnTo>
                    <a:pt x="101" y="563"/>
                  </a:lnTo>
                  <a:lnTo>
                    <a:pt x="101" y="561"/>
                  </a:lnTo>
                  <a:lnTo>
                    <a:pt x="100" y="555"/>
                  </a:lnTo>
                  <a:lnTo>
                    <a:pt x="98" y="556"/>
                  </a:lnTo>
                  <a:lnTo>
                    <a:pt x="93" y="566"/>
                  </a:lnTo>
                  <a:lnTo>
                    <a:pt x="81" y="571"/>
                  </a:lnTo>
                  <a:lnTo>
                    <a:pt x="79" y="570"/>
                  </a:lnTo>
                  <a:lnTo>
                    <a:pt x="74" y="567"/>
                  </a:lnTo>
                  <a:lnTo>
                    <a:pt x="76" y="565"/>
                  </a:lnTo>
                  <a:lnTo>
                    <a:pt x="80" y="557"/>
                  </a:lnTo>
                  <a:lnTo>
                    <a:pt x="74" y="548"/>
                  </a:lnTo>
                  <a:lnTo>
                    <a:pt x="74" y="539"/>
                  </a:lnTo>
                  <a:lnTo>
                    <a:pt x="78" y="536"/>
                  </a:lnTo>
                  <a:lnTo>
                    <a:pt x="79" y="532"/>
                  </a:lnTo>
                  <a:lnTo>
                    <a:pt x="83" y="532"/>
                  </a:lnTo>
                  <a:lnTo>
                    <a:pt x="85" y="531"/>
                  </a:lnTo>
                  <a:lnTo>
                    <a:pt x="89" y="527"/>
                  </a:lnTo>
                  <a:lnTo>
                    <a:pt x="88" y="526"/>
                  </a:lnTo>
                  <a:lnTo>
                    <a:pt x="91" y="521"/>
                  </a:lnTo>
                  <a:lnTo>
                    <a:pt x="83" y="509"/>
                  </a:lnTo>
                  <a:lnTo>
                    <a:pt x="82" y="507"/>
                  </a:lnTo>
                  <a:lnTo>
                    <a:pt x="82" y="507"/>
                  </a:lnTo>
                  <a:lnTo>
                    <a:pt x="80" y="498"/>
                  </a:lnTo>
                  <a:lnTo>
                    <a:pt x="79" y="497"/>
                  </a:lnTo>
                  <a:lnTo>
                    <a:pt x="78" y="493"/>
                  </a:lnTo>
                  <a:lnTo>
                    <a:pt x="74" y="492"/>
                  </a:lnTo>
                  <a:lnTo>
                    <a:pt x="73" y="490"/>
                  </a:lnTo>
                  <a:lnTo>
                    <a:pt x="71" y="488"/>
                  </a:lnTo>
                  <a:lnTo>
                    <a:pt x="67" y="479"/>
                  </a:lnTo>
                  <a:lnTo>
                    <a:pt x="65" y="477"/>
                  </a:lnTo>
                  <a:lnTo>
                    <a:pt x="61" y="476"/>
                  </a:lnTo>
                  <a:lnTo>
                    <a:pt x="49" y="478"/>
                  </a:lnTo>
                  <a:lnTo>
                    <a:pt x="43" y="471"/>
                  </a:lnTo>
                  <a:lnTo>
                    <a:pt x="35" y="467"/>
                  </a:lnTo>
                  <a:lnTo>
                    <a:pt x="33" y="468"/>
                  </a:lnTo>
                  <a:lnTo>
                    <a:pt x="31" y="467"/>
                  </a:lnTo>
                  <a:lnTo>
                    <a:pt x="22" y="463"/>
                  </a:lnTo>
                  <a:lnTo>
                    <a:pt x="0" y="467"/>
                  </a:lnTo>
                  <a:lnTo>
                    <a:pt x="1" y="460"/>
                  </a:lnTo>
                  <a:lnTo>
                    <a:pt x="5" y="456"/>
                  </a:lnTo>
                  <a:lnTo>
                    <a:pt x="4" y="449"/>
                  </a:lnTo>
                  <a:lnTo>
                    <a:pt x="4" y="448"/>
                  </a:lnTo>
                  <a:lnTo>
                    <a:pt x="5" y="446"/>
                  </a:lnTo>
                  <a:lnTo>
                    <a:pt x="8" y="441"/>
                  </a:lnTo>
                  <a:lnTo>
                    <a:pt x="18" y="432"/>
                  </a:lnTo>
                  <a:lnTo>
                    <a:pt x="19" y="431"/>
                  </a:lnTo>
                  <a:lnTo>
                    <a:pt x="23" y="427"/>
                  </a:lnTo>
                  <a:lnTo>
                    <a:pt x="45" y="429"/>
                  </a:lnTo>
                  <a:lnTo>
                    <a:pt x="55" y="422"/>
                  </a:lnTo>
                  <a:lnTo>
                    <a:pt x="55" y="415"/>
                  </a:lnTo>
                  <a:lnTo>
                    <a:pt x="57" y="414"/>
                  </a:lnTo>
                  <a:lnTo>
                    <a:pt x="55" y="412"/>
                  </a:lnTo>
                  <a:lnTo>
                    <a:pt x="51" y="409"/>
                  </a:lnTo>
                  <a:lnTo>
                    <a:pt x="49" y="410"/>
                  </a:lnTo>
                  <a:lnTo>
                    <a:pt x="33" y="410"/>
                  </a:lnTo>
                  <a:lnTo>
                    <a:pt x="27" y="414"/>
                  </a:lnTo>
                  <a:lnTo>
                    <a:pt x="26" y="420"/>
                  </a:lnTo>
                  <a:lnTo>
                    <a:pt x="17" y="420"/>
                  </a:lnTo>
                  <a:lnTo>
                    <a:pt x="17" y="414"/>
                  </a:lnTo>
                  <a:lnTo>
                    <a:pt x="21" y="406"/>
                  </a:lnTo>
                  <a:lnTo>
                    <a:pt x="19" y="402"/>
                  </a:lnTo>
                  <a:lnTo>
                    <a:pt x="20" y="401"/>
                  </a:lnTo>
                  <a:lnTo>
                    <a:pt x="18" y="398"/>
                  </a:lnTo>
                  <a:lnTo>
                    <a:pt x="20" y="391"/>
                  </a:lnTo>
                  <a:lnTo>
                    <a:pt x="6" y="372"/>
                  </a:lnTo>
                  <a:lnTo>
                    <a:pt x="8" y="367"/>
                  </a:lnTo>
                  <a:lnTo>
                    <a:pt x="8" y="365"/>
                  </a:lnTo>
                  <a:lnTo>
                    <a:pt x="10" y="364"/>
                  </a:lnTo>
                  <a:lnTo>
                    <a:pt x="16" y="361"/>
                  </a:lnTo>
                  <a:lnTo>
                    <a:pt x="22" y="366"/>
                  </a:lnTo>
                  <a:lnTo>
                    <a:pt x="27" y="366"/>
                  </a:lnTo>
                  <a:lnTo>
                    <a:pt x="27" y="363"/>
                  </a:lnTo>
                  <a:lnTo>
                    <a:pt x="24" y="359"/>
                  </a:lnTo>
                  <a:lnTo>
                    <a:pt x="25" y="357"/>
                  </a:lnTo>
                  <a:lnTo>
                    <a:pt x="33" y="353"/>
                  </a:lnTo>
                  <a:lnTo>
                    <a:pt x="35" y="349"/>
                  </a:lnTo>
                  <a:lnTo>
                    <a:pt x="36" y="341"/>
                  </a:lnTo>
                  <a:lnTo>
                    <a:pt x="39" y="328"/>
                  </a:lnTo>
                  <a:lnTo>
                    <a:pt x="35" y="322"/>
                  </a:lnTo>
                  <a:lnTo>
                    <a:pt x="42" y="321"/>
                  </a:lnTo>
                  <a:lnTo>
                    <a:pt x="47" y="325"/>
                  </a:lnTo>
                  <a:lnTo>
                    <a:pt x="51" y="325"/>
                  </a:lnTo>
                  <a:lnTo>
                    <a:pt x="55" y="323"/>
                  </a:lnTo>
                  <a:lnTo>
                    <a:pt x="55" y="321"/>
                  </a:lnTo>
                  <a:lnTo>
                    <a:pt x="53" y="315"/>
                  </a:lnTo>
                  <a:lnTo>
                    <a:pt x="55" y="301"/>
                  </a:lnTo>
                  <a:lnTo>
                    <a:pt x="57" y="298"/>
                  </a:lnTo>
                  <a:lnTo>
                    <a:pt x="59" y="297"/>
                  </a:lnTo>
                  <a:lnTo>
                    <a:pt x="69" y="292"/>
                  </a:lnTo>
                  <a:lnTo>
                    <a:pt x="71" y="290"/>
                  </a:lnTo>
                  <a:lnTo>
                    <a:pt x="72" y="293"/>
                  </a:lnTo>
                  <a:lnTo>
                    <a:pt x="83" y="293"/>
                  </a:lnTo>
                  <a:lnTo>
                    <a:pt x="91" y="298"/>
                  </a:lnTo>
                  <a:lnTo>
                    <a:pt x="90" y="296"/>
                  </a:lnTo>
                  <a:lnTo>
                    <a:pt x="95" y="291"/>
                  </a:lnTo>
                  <a:lnTo>
                    <a:pt x="90" y="287"/>
                  </a:lnTo>
                  <a:lnTo>
                    <a:pt x="90" y="283"/>
                  </a:lnTo>
                  <a:lnTo>
                    <a:pt x="101" y="283"/>
                  </a:lnTo>
                  <a:lnTo>
                    <a:pt x="106" y="277"/>
                  </a:lnTo>
                  <a:lnTo>
                    <a:pt x="105" y="272"/>
                  </a:lnTo>
                  <a:lnTo>
                    <a:pt x="116" y="268"/>
                  </a:lnTo>
                  <a:lnTo>
                    <a:pt x="119" y="274"/>
                  </a:lnTo>
                  <a:lnTo>
                    <a:pt x="133" y="282"/>
                  </a:lnTo>
                  <a:lnTo>
                    <a:pt x="138" y="281"/>
                  </a:lnTo>
                  <a:lnTo>
                    <a:pt x="139" y="275"/>
                  </a:lnTo>
                  <a:lnTo>
                    <a:pt x="142" y="271"/>
                  </a:lnTo>
                  <a:lnTo>
                    <a:pt x="144" y="270"/>
                  </a:lnTo>
                  <a:lnTo>
                    <a:pt x="151" y="269"/>
                  </a:lnTo>
                  <a:lnTo>
                    <a:pt x="154" y="275"/>
                  </a:lnTo>
                  <a:lnTo>
                    <a:pt x="159" y="274"/>
                  </a:lnTo>
                  <a:lnTo>
                    <a:pt x="156" y="269"/>
                  </a:lnTo>
                  <a:lnTo>
                    <a:pt x="161" y="257"/>
                  </a:lnTo>
                  <a:lnTo>
                    <a:pt x="160" y="255"/>
                  </a:lnTo>
                  <a:lnTo>
                    <a:pt x="156" y="241"/>
                  </a:lnTo>
                  <a:lnTo>
                    <a:pt x="165" y="242"/>
                  </a:lnTo>
                  <a:lnTo>
                    <a:pt x="173" y="238"/>
                  </a:lnTo>
                  <a:lnTo>
                    <a:pt x="172" y="234"/>
                  </a:lnTo>
                  <a:lnTo>
                    <a:pt x="166" y="225"/>
                  </a:lnTo>
                  <a:lnTo>
                    <a:pt x="170" y="213"/>
                  </a:lnTo>
                  <a:lnTo>
                    <a:pt x="171" y="211"/>
                  </a:lnTo>
                  <a:lnTo>
                    <a:pt x="175" y="208"/>
                  </a:lnTo>
                  <a:lnTo>
                    <a:pt x="173" y="206"/>
                  </a:lnTo>
                  <a:lnTo>
                    <a:pt x="170" y="203"/>
                  </a:lnTo>
                  <a:lnTo>
                    <a:pt x="172" y="198"/>
                  </a:lnTo>
                  <a:lnTo>
                    <a:pt x="170" y="197"/>
                  </a:lnTo>
                  <a:lnTo>
                    <a:pt x="172" y="190"/>
                  </a:lnTo>
                  <a:lnTo>
                    <a:pt x="166" y="183"/>
                  </a:lnTo>
                  <a:lnTo>
                    <a:pt x="169" y="172"/>
                  </a:lnTo>
                  <a:lnTo>
                    <a:pt x="172" y="171"/>
                  </a:lnTo>
                  <a:lnTo>
                    <a:pt x="173" y="172"/>
                  </a:lnTo>
                  <a:lnTo>
                    <a:pt x="179" y="166"/>
                  </a:lnTo>
                  <a:lnTo>
                    <a:pt x="179" y="161"/>
                  </a:lnTo>
                  <a:lnTo>
                    <a:pt x="177" y="157"/>
                  </a:lnTo>
                  <a:lnTo>
                    <a:pt x="179" y="153"/>
                  </a:lnTo>
                  <a:lnTo>
                    <a:pt x="181" y="152"/>
                  </a:lnTo>
                  <a:lnTo>
                    <a:pt x="187" y="150"/>
                  </a:lnTo>
                  <a:lnTo>
                    <a:pt x="186" y="148"/>
                  </a:lnTo>
                  <a:lnTo>
                    <a:pt x="182" y="138"/>
                  </a:lnTo>
                  <a:lnTo>
                    <a:pt x="187" y="131"/>
                  </a:lnTo>
                  <a:lnTo>
                    <a:pt x="187" y="127"/>
                  </a:lnTo>
                  <a:lnTo>
                    <a:pt x="185" y="115"/>
                  </a:lnTo>
                  <a:lnTo>
                    <a:pt x="182" y="112"/>
                  </a:lnTo>
                  <a:lnTo>
                    <a:pt x="183" y="107"/>
                  </a:lnTo>
                  <a:lnTo>
                    <a:pt x="180" y="103"/>
                  </a:lnTo>
                  <a:lnTo>
                    <a:pt x="179" y="103"/>
                  </a:lnTo>
                  <a:lnTo>
                    <a:pt x="178" y="105"/>
                  </a:lnTo>
                  <a:lnTo>
                    <a:pt x="172" y="111"/>
                  </a:lnTo>
                  <a:lnTo>
                    <a:pt x="165" y="112"/>
                  </a:lnTo>
                  <a:lnTo>
                    <a:pt x="163" y="110"/>
                  </a:lnTo>
                  <a:lnTo>
                    <a:pt x="167" y="104"/>
                  </a:lnTo>
                  <a:lnTo>
                    <a:pt x="166" y="99"/>
                  </a:lnTo>
                  <a:lnTo>
                    <a:pt x="162" y="98"/>
                  </a:lnTo>
                  <a:lnTo>
                    <a:pt x="161" y="91"/>
                  </a:lnTo>
                  <a:lnTo>
                    <a:pt x="157" y="82"/>
                  </a:lnTo>
                  <a:lnTo>
                    <a:pt x="160" y="80"/>
                  </a:lnTo>
                  <a:lnTo>
                    <a:pt x="168" y="86"/>
                  </a:lnTo>
                  <a:lnTo>
                    <a:pt x="170" y="86"/>
                  </a:lnTo>
                  <a:lnTo>
                    <a:pt x="167" y="81"/>
                  </a:lnTo>
                  <a:lnTo>
                    <a:pt x="168" y="75"/>
                  </a:lnTo>
                  <a:lnTo>
                    <a:pt x="163" y="76"/>
                  </a:lnTo>
                  <a:lnTo>
                    <a:pt x="157" y="73"/>
                  </a:lnTo>
                  <a:lnTo>
                    <a:pt x="153" y="74"/>
                  </a:lnTo>
                  <a:lnTo>
                    <a:pt x="151" y="71"/>
                  </a:lnTo>
                  <a:lnTo>
                    <a:pt x="151" y="68"/>
                  </a:lnTo>
                  <a:lnTo>
                    <a:pt x="151" y="68"/>
                  </a:lnTo>
                  <a:lnTo>
                    <a:pt x="151" y="68"/>
                  </a:lnTo>
                  <a:lnTo>
                    <a:pt x="151" y="68"/>
                  </a:lnTo>
                  <a:lnTo>
                    <a:pt x="151" y="67"/>
                  </a:lnTo>
                  <a:lnTo>
                    <a:pt x="151" y="67"/>
                  </a:lnTo>
                  <a:lnTo>
                    <a:pt x="151" y="67"/>
                  </a:lnTo>
                  <a:lnTo>
                    <a:pt x="151" y="67"/>
                  </a:lnTo>
                  <a:lnTo>
                    <a:pt x="151" y="67"/>
                  </a:lnTo>
                  <a:lnTo>
                    <a:pt x="151" y="67"/>
                  </a:lnTo>
                  <a:lnTo>
                    <a:pt x="151" y="67"/>
                  </a:lnTo>
                  <a:lnTo>
                    <a:pt x="151" y="67"/>
                  </a:lnTo>
                  <a:lnTo>
                    <a:pt x="151" y="67"/>
                  </a:lnTo>
                  <a:lnTo>
                    <a:pt x="150" y="67"/>
                  </a:lnTo>
                  <a:lnTo>
                    <a:pt x="150" y="67"/>
                  </a:lnTo>
                  <a:lnTo>
                    <a:pt x="150" y="67"/>
                  </a:lnTo>
                  <a:lnTo>
                    <a:pt x="150" y="67"/>
                  </a:lnTo>
                  <a:lnTo>
                    <a:pt x="150" y="67"/>
                  </a:lnTo>
                  <a:lnTo>
                    <a:pt x="149" y="67"/>
                  </a:lnTo>
                  <a:lnTo>
                    <a:pt x="149" y="67"/>
                  </a:lnTo>
                  <a:lnTo>
                    <a:pt x="149" y="67"/>
                  </a:lnTo>
                  <a:lnTo>
                    <a:pt x="149" y="68"/>
                  </a:lnTo>
                  <a:lnTo>
                    <a:pt x="149" y="68"/>
                  </a:lnTo>
                  <a:lnTo>
                    <a:pt x="149" y="68"/>
                  </a:lnTo>
                  <a:lnTo>
                    <a:pt x="149" y="68"/>
                  </a:lnTo>
                  <a:lnTo>
                    <a:pt x="149" y="68"/>
                  </a:lnTo>
                  <a:lnTo>
                    <a:pt x="149" y="68"/>
                  </a:lnTo>
                  <a:lnTo>
                    <a:pt x="149" y="68"/>
                  </a:lnTo>
                  <a:lnTo>
                    <a:pt x="149" y="68"/>
                  </a:lnTo>
                  <a:lnTo>
                    <a:pt x="149" y="68"/>
                  </a:lnTo>
                  <a:lnTo>
                    <a:pt x="149" y="68"/>
                  </a:lnTo>
                  <a:lnTo>
                    <a:pt x="148" y="68"/>
                  </a:lnTo>
                  <a:lnTo>
                    <a:pt x="148" y="68"/>
                  </a:lnTo>
                  <a:lnTo>
                    <a:pt x="148" y="68"/>
                  </a:lnTo>
                  <a:lnTo>
                    <a:pt x="148" y="68"/>
                  </a:lnTo>
                  <a:lnTo>
                    <a:pt x="148" y="68"/>
                  </a:lnTo>
                  <a:lnTo>
                    <a:pt x="148" y="68"/>
                  </a:lnTo>
                  <a:lnTo>
                    <a:pt x="148" y="68"/>
                  </a:lnTo>
                  <a:lnTo>
                    <a:pt x="148" y="68"/>
                  </a:lnTo>
                  <a:lnTo>
                    <a:pt x="147" y="68"/>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7" y="69"/>
                  </a:lnTo>
                  <a:lnTo>
                    <a:pt x="146" y="69"/>
                  </a:lnTo>
                  <a:lnTo>
                    <a:pt x="146" y="68"/>
                  </a:lnTo>
                  <a:lnTo>
                    <a:pt x="146" y="68"/>
                  </a:lnTo>
                  <a:lnTo>
                    <a:pt x="146" y="68"/>
                  </a:lnTo>
                  <a:lnTo>
                    <a:pt x="146" y="68"/>
                  </a:lnTo>
                  <a:lnTo>
                    <a:pt x="146" y="68"/>
                  </a:lnTo>
                  <a:lnTo>
                    <a:pt x="146" y="68"/>
                  </a:lnTo>
                  <a:lnTo>
                    <a:pt x="146" y="68"/>
                  </a:lnTo>
                  <a:lnTo>
                    <a:pt x="146" y="68"/>
                  </a:lnTo>
                  <a:lnTo>
                    <a:pt x="146" y="68"/>
                  </a:lnTo>
                  <a:lnTo>
                    <a:pt x="146" y="68"/>
                  </a:lnTo>
                  <a:lnTo>
                    <a:pt x="146" y="68"/>
                  </a:lnTo>
                  <a:lnTo>
                    <a:pt x="146" y="68"/>
                  </a:lnTo>
                  <a:lnTo>
                    <a:pt x="146" y="68"/>
                  </a:lnTo>
                  <a:lnTo>
                    <a:pt x="147" y="68"/>
                  </a:lnTo>
                  <a:lnTo>
                    <a:pt x="147" y="68"/>
                  </a:lnTo>
                  <a:lnTo>
                    <a:pt x="147" y="68"/>
                  </a:lnTo>
                  <a:lnTo>
                    <a:pt x="147" y="68"/>
                  </a:lnTo>
                  <a:lnTo>
                    <a:pt x="147" y="67"/>
                  </a:lnTo>
                  <a:lnTo>
                    <a:pt x="147" y="67"/>
                  </a:lnTo>
                  <a:lnTo>
                    <a:pt x="147" y="67"/>
                  </a:lnTo>
                  <a:lnTo>
                    <a:pt x="147" y="67"/>
                  </a:lnTo>
                  <a:lnTo>
                    <a:pt x="147" y="67"/>
                  </a:lnTo>
                  <a:lnTo>
                    <a:pt x="147" y="67"/>
                  </a:lnTo>
                  <a:lnTo>
                    <a:pt x="147" y="67"/>
                  </a:lnTo>
                  <a:lnTo>
                    <a:pt x="147" y="67"/>
                  </a:lnTo>
                  <a:lnTo>
                    <a:pt x="147" y="67"/>
                  </a:lnTo>
                  <a:lnTo>
                    <a:pt x="147" y="67"/>
                  </a:lnTo>
                  <a:lnTo>
                    <a:pt x="147" y="67"/>
                  </a:lnTo>
                  <a:lnTo>
                    <a:pt x="147" y="67"/>
                  </a:lnTo>
                  <a:lnTo>
                    <a:pt x="147" y="67"/>
                  </a:lnTo>
                  <a:lnTo>
                    <a:pt x="148" y="67"/>
                  </a:lnTo>
                  <a:lnTo>
                    <a:pt x="148" y="67"/>
                  </a:lnTo>
                  <a:lnTo>
                    <a:pt x="148" y="67"/>
                  </a:lnTo>
                  <a:lnTo>
                    <a:pt x="148" y="67"/>
                  </a:lnTo>
                  <a:lnTo>
                    <a:pt x="148" y="66"/>
                  </a:lnTo>
                  <a:lnTo>
                    <a:pt x="147" y="66"/>
                  </a:lnTo>
                  <a:lnTo>
                    <a:pt x="147" y="66"/>
                  </a:lnTo>
                  <a:lnTo>
                    <a:pt x="147" y="66"/>
                  </a:lnTo>
                  <a:lnTo>
                    <a:pt x="147" y="66"/>
                  </a:lnTo>
                  <a:lnTo>
                    <a:pt x="147" y="66"/>
                  </a:lnTo>
                  <a:lnTo>
                    <a:pt x="147" y="66"/>
                  </a:lnTo>
                  <a:lnTo>
                    <a:pt x="147" y="66"/>
                  </a:lnTo>
                  <a:lnTo>
                    <a:pt x="147" y="66"/>
                  </a:lnTo>
                  <a:lnTo>
                    <a:pt x="147" y="65"/>
                  </a:lnTo>
                  <a:lnTo>
                    <a:pt x="147" y="65"/>
                  </a:lnTo>
                  <a:lnTo>
                    <a:pt x="147" y="65"/>
                  </a:lnTo>
                  <a:lnTo>
                    <a:pt x="147" y="65"/>
                  </a:lnTo>
                  <a:lnTo>
                    <a:pt x="147" y="65"/>
                  </a:lnTo>
                  <a:lnTo>
                    <a:pt x="147" y="65"/>
                  </a:lnTo>
                  <a:lnTo>
                    <a:pt x="147" y="65"/>
                  </a:lnTo>
                  <a:lnTo>
                    <a:pt x="147" y="65"/>
                  </a:lnTo>
                  <a:lnTo>
                    <a:pt x="147" y="65"/>
                  </a:lnTo>
                  <a:lnTo>
                    <a:pt x="147" y="64"/>
                  </a:lnTo>
                  <a:lnTo>
                    <a:pt x="147" y="64"/>
                  </a:lnTo>
                  <a:lnTo>
                    <a:pt x="147" y="64"/>
                  </a:lnTo>
                  <a:lnTo>
                    <a:pt x="147" y="64"/>
                  </a:lnTo>
                  <a:lnTo>
                    <a:pt x="147" y="64"/>
                  </a:lnTo>
                  <a:lnTo>
                    <a:pt x="148" y="64"/>
                  </a:lnTo>
                  <a:lnTo>
                    <a:pt x="148" y="64"/>
                  </a:lnTo>
                  <a:lnTo>
                    <a:pt x="148" y="64"/>
                  </a:lnTo>
                  <a:lnTo>
                    <a:pt x="148" y="64"/>
                  </a:lnTo>
                  <a:lnTo>
                    <a:pt x="148" y="64"/>
                  </a:lnTo>
                  <a:lnTo>
                    <a:pt x="148" y="64"/>
                  </a:lnTo>
                  <a:lnTo>
                    <a:pt x="148" y="64"/>
                  </a:lnTo>
                  <a:lnTo>
                    <a:pt x="148" y="63"/>
                  </a:lnTo>
                  <a:lnTo>
                    <a:pt x="148" y="63"/>
                  </a:lnTo>
                  <a:lnTo>
                    <a:pt x="148" y="63"/>
                  </a:lnTo>
                  <a:lnTo>
                    <a:pt x="148" y="63"/>
                  </a:lnTo>
                  <a:lnTo>
                    <a:pt x="148" y="63"/>
                  </a:lnTo>
                  <a:lnTo>
                    <a:pt x="148" y="63"/>
                  </a:lnTo>
                  <a:lnTo>
                    <a:pt x="148" y="63"/>
                  </a:lnTo>
                  <a:lnTo>
                    <a:pt x="148" y="63"/>
                  </a:lnTo>
                  <a:lnTo>
                    <a:pt x="148" y="63"/>
                  </a:lnTo>
                  <a:lnTo>
                    <a:pt x="148" y="63"/>
                  </a:lnTo>
                  <a:lnTo>
                    <a:pt x="148" y="63"/>
                  </a:lnTo>
                  <a:lnTo>
                    <a:pt x="148" y="63"/>
                  </a:lnTo>
                  <a:lnTo>
                    <a:pt x="148" y="63"/>
                  </a:lnTo>
                  <a:lnTo>
                    <a:pt x="148" y="63"/>
                  </a:lnTo>
                  <a:lnTo>
                    <a:pt x="148" y="62"/>
                  </a:lnTo>
                  <a:lnTo>
                    <a:pt x="148" y="62"/>
                  </a:lnTo>
                  <a:lnTo>
                    <a:pt x="148" y="62"/>
                  </a:lnTo>
                  <a:lnTo>
                    <a:pt x="148" y="62"/>
                  </a:lnTo>
                  <a:lnTo>
                    <a:pt x="148" y="62"/>
                  </a:lnTo>
                  <a:lnTo>
                    <a:pt x="148" y="62"/>
                  </a:lnTo>
                  <a:lnTo>
                    <a:pt x="149" y="62"/>
                  </a:lnTo>
                  <a:lnTo>
                    <a:pt x="149" y="62"/>
                  </a:lnTo>
                  <a:lnTo>
                    <a:pt x="149" y="62"/>
                  </a:lnTo>
                  <a:lnTo>
                    <a:pt x="149" y="62"/>
                  </a:lnTo>
                  <a:lnTo>
                    <a:pt x="149" y="62"/>
                  </a:lnTo>
                  <a:lnTo>
                    <a:pt x="149" y="61"/>
                  </a:lnTo>
                  <a:lnTo>
                    <a:pt x="149" y="61"/>
                  </a:lnTo>
                  <a:lnTo>
                    <a:pt x="149" y="61"/>
                  </a:lnTo>
                  <a:lnTo>
                    <a:pt x="149" y="61"/>
                  </a:lnTo>
                  <a:lnTo>
                    <a:pt x="150" y="62"/>
                  </a:lnTo>
                  <a:lnTo>
                    <a:pt x="150" y="62"/>
                  </a:lnTo>
                  <a:lnTo>
                    <a:pt x="150" y="61"/>
                  </a:lnTo>
                  <a:lnTo>
                    <a:pt x="150" y="61"/>
                  </a:lnTo>
                  <a:lnTo>
                    <a:pt x="150" y="61"/>
                  </a:lnTo>
                  <a:lnTo>
                    <a:pt x="150" y="61"/>
                  </a:lnTo>
                  <a:lnTo>
                    <a:pt x="150" y="61"/>
                  </a:lnTo>
                  <a:lnTo>
                    <a:pt x="151" y="61"/>
                  </a:lnTo>
                  <a:lnTo>
                    <a:pt x="151" y="61"/>
                  </a:lnTo>
                  <a:lnTo>
                    <a:pt x="151" y="60"/>
                  </a:lnTo>
                  <a:lnTo>
                    <a:pt x="151" y="60"/>
                  </a:lnTo>
                  <a:lnTo>
                    <a:pt x="151" y="60"/>
                  </a:lnTo>
                  <a:lnTo>
                    <a:pt x="151" y="59"/>
                  </a:lnTo>
                  <a:lnTo>
                    <a:pt x="152" y="58"/>
                  </a:lnTo>
                  <a:lnTo>
                    <a:pt x="152" y="58"/>
                  </a:lnTo>
                  <a:lnTo>
                    <a:pt x="152" y="58"/>
                  </a:lnTo>
                  <a:lnTo>
                    <a:pt x="152" y="58"/>
                  </a:lnTo>
                  <a:lnTo>
                    <a:pt x="152" y="58"/>
                  </a:lnTo>
                  <a:lnTo>
                    <a:pt x="152" y="58"/>
                  </a:lnTo>
                  <a:lnTo>
                    <a:pt x="152" y="58"/>
                  </a:lnTo>
                  <a:lnTo>
                    <a:pt x="152" y="58"/>
                  </a:lnTo>
                  <a:lnTo>
                    <a:pt x="152" y="58"/>
                  </a:lnTo>
                  <a:lnTo>
                    <a:pt x="152" y="58"/>
                  </a:lnTo>
                  <a:lnTo>
                    <a:pt x="152" y="58"/>
                  </a:lnTo>
                  <a:lnTo>
                    <a:pt x="152" y="58"/>
                  </a:lnTo>
                  <a:lnTo>
                    <a:pt x="152" y="58"/>
                  </a:lnTo>
                  <a:lnTo>
                    <a:pt x="152" y="58"/>
                  </a:lnTo>
                  <a:lnTo>
                    <a:pt x="152" y="58"/>
                  </a:lnTo>
                  <a:lnTo>
                    <a:pt x="151" y="58"/>
                  </a:lnTo>
                  <a:lnTo>
                    <a:pt x="151" y="58"/>
                  </a:lnTo>
                  <a:lnTo>
                    <a:pt x="151" y="58"/>
                  </a:lnTo>
                  <a:lnTo>
                    <a:pt x="151" y="58"/>
                  </a:lnTo>
                  <a:lnTo>
                    <a:pt x="151" y="58"/>
                  </a:lnTo>
                  <a:lnTo>
                    <a:pt x="151" y="58"/>
                  </a:lnTo>
                  <a:lnTo>
                    <a:pt x="151" y="58"/>
                  </a:lnTo>
                  <a:lnTo>
                    <a:pt x="151" y="58"/>
                  </a:lnTo>
                  <a:lnTo>
                    <a:pt x="151" y="58"/>
                  </a:lnTo>
                  <a:lnTo>
                    <a:pt x="151" y="58"/>
                  </a:lnTo>
                  <a:lnTo>
                    <a:pt x="151" y="58"/>
                  </a:lnTo>
                  <a:lnTo>
                    <a:pt x="150" y="58"/>
                  </a:lnTo>
                  <a:lnTo>
                    <a:pt x="150" y="59"/>
                  </a:lnTo>
                  <a:lnTo>
                    <a:pt x="150" y="58"/>
                  </a:lnTo>
                  <a:lnTo>
                    <a:pt x="150" y="58"/>
                  </a:lnTo>
                  <a:lnTo>
                    <a:pt x="150" y="59"/>
                  </a:lnTo>
                  <a:lnTo>
                    <a:pt x="149" y="59"/>
                  </a:lnTo>
                  <a:lnTo>
                    <a:pt x="149" y="59"/>
                  </a:lnTo>
                  <a:lnTo>
                    <a:pt x="149" y="59"/>
                  </a:lnTo>
                  <a:lnTo>
                    <a:pt x="149" y="59"/>
                  </a:lnTo>
                  <a:lnTo>
                    <a:pt x="149" y="59"/>
                  </a:lnTo>
                  <a:lnTo>
                    <a:pt x="148" y="59"/>
                  </a:lnTo>
                  <a:lnTo>
                    <a:pt x="148" y="59"/>
                  </a:lnTo>
                  <a:lnTo>
                    <a:pt x="148" y="59"/>
                  </a:lnTo>
                  <a:lnTo>
                    <a:pt x="148" y="59"/>
                  </a:lnTo>
                  <a:lnTo>
                    <a:pt x="148" y="59"/>
                  </a:lnTo>
                  <a:lnTo>
                    <a:pt x="148" y="59"/>
                  </a:lnTo>
                  <a:lnTo>
                    <a:pt x="148" y="59"/>
                  </a:lnTo>
                  <a:lnTo>
                    <a:pt x="148" y="59"/>
                  </a:lnTo>
                  <a:lnTo>
                    <a:pt x="147" y="59"/>
                  </a:lnTo>
                  <a:lnTo>
                    <a:pt x="147" y="59"/>
                  </a:lnTo>
                  <a:lnTo>
                    <a:pt x="147" y="58"/>
                  </a:lnTo>
                  <a:lnTo>
                    <a:pt x="147" y="59"/>
                  </a:lnTo>
                  <a:lnTo>
                    <a:pt x="147" y="59"/>
                  </a:lnTo>
                  <a:lnTo>
                    <a:pt x="147" y="59"/>
                  </a:lnTo>
                  <a:lnTo>
                    <a:pt x="147" y="59"/>
                  </a:lnTo>
                  <a:lnTo>
                    <a:pt x="147" y="59"/>
                  </a:lnTo>
                  <a:lnTo>
                    <a:pt x="147" y="59"/>
                  </a:lnTo>
                  <a:lnTo>
                    <a:pt x="147" y="59"/>
                  </a:lnTo>
                  <a:lnTo>
                    <a:pt x="147" y="59"/>
                  </a:lnTo>
                  <a:lnTo>
                    <a:pt x="147" y="59"/>
                  </a:lnTo>
                  <a:lnTo>
                    <a:pt x="147" y="59"/>
                  </a:lnTo>
                  <a:lnTo>
                    <a:pt x="147" y="59"/>
                  </a:lnTo>
                  <a:lnTo>
                    <a:pt x="147" y="58"/>
                  </a:lnTo>
                  <a:lnTo>
                    <a:pt x="147" y="58"/>
                  </a:lnTo>
                  <a:lnTo>
                    <a:pt x="147" y="58"/>
                  </a:lnTo>
                  <a:lnTo>
                    <a:pt x="146" y="58"/>
                  </a:lnTo>
                  <a:lnTo>
                    <a:pt x="146" y="58"/>
                  </a:lnTo>
                  <a:lnTo>
                    <a:pt x="146" y="58"/>
                  </a:lnTo>
                  <a:lnTo>
                    <a:pt x="146" y="58"/>
                  </a:lnTo>
                  <a:lnTo>
                    <a:pt x="146" y="58"/>
                  </a:lnTo>
                  <a:lnTo>
                    <a:pt x="146" y="58"/>
                  </a:lnTo>
                  <a:lnTo>
                    <a:pt x="146" y="58"/>
                  </a:lnTo>
                  <a:lnTo>
                    <a:pt x="146" y="58"/>
                  </a:lnTo>
                  <a:lnTo>
                    <a:pt x="146" y="58"/>
                  </a:lnTo>
                  <a:lnTo>
                    <a:pt x="146" y="58"/>
                  </a:lnTo>
                  <a:lnTo>
                    <a:pt x="146" y="58"/>
                  </a:lnTo>
                  <a:lnTo>
                    <a:pt x="146" y="58"/>
                  </a:lnTo>
                  <a:lnTo>
                    <a:pt x="146" y="58"/>
                  </a:lnTo>
                  <a:lnTo>
                    <a:pt x="146" y="57"/>
                  </a:lnTo>
                  <a:lnTo>
                    <a:pt x="146" y="58"/>
                  </a:lnTo>
                  <a:lnTo>
                    <a:pt x="146" y="57"/>
                  </a:lnTo>
                  <a:lnTo>
                    <a:pt x="146" y="57"/>
                  </a:lnTo>
                  <a:lnTo>
                    <a:pt x="146" y="57"/>
                  </a:lnTo>
                  <a:lnTo>
                    <a:pt x="146" y="57"/>
                  </a:lnTo>
                  <a:lnTo>
                    <a:pt x="146" y="57"/>
                  </a:lnTo>
                  <a:lnTo>
                    <a:pt x="146" y="57"/>
                  </a:lnTo>
                  <a:lnTo>
                    <a:pt x="146" y="56"/>
                  </a:lnTo>
                  <a:lnTo>
                    <a:pt x="146" y="56"/>
                  </a:lnTo>
                  <a:lnTo>
                    <a:pt x="146" y="56"/>
                  </a:lnTo>
                  <a:lnTo>
                    <a:pt x="146" y="56"/>
                  </a:lnTo>
                  <a:lnTo>
                    <a:pt x="146" y="56"/>
                  </a:lnTo>
                  <a:lnTo>
                    <a:pt x="146" y="56"/>
                  </a:lnTo>
                  <a:lnTo>
                    <a:pt x="146" y="56"/>
                  </a:lnTo>
                  <a:lnTo>
                    <a:pt x="146" y="56"/>
                  </a:lnTo>
                  <a:lnTo>
                    <a:pt x="145" y="56"/>
                  </a:lnTo>
                  <a:lnTo>
                    <a:pt x="145" y="56"/>
                  </a:lnTo>
                  <a:lnTo>
                    <a:pt x="145" y="56"/>
                  </a:lnTo>
                  <a:lnTo>
                    <a:pt x="145" y="56"/>
                  </a:lnTo>
                  <a:lnTo>
                    <a:pt x="145" y="56"/>
                  </a:lnTo>
                  <a:lnTo>
                    <a:pt x="145" y="56"/>
                  </a:lnTo>
                  <a:lnTo>
                    <a:pt x="145" y="56"/>
                  </a:lnTo>
                  <a:lnTo>
                    <a:pt x="145" y="56"/>
                  </a:lnTo>
                  <a:lnTo>
                    <a:pt x="145" y="55"/>
                  </a:lnTo>
                  <a:lnTo>
                    <a:pt x="145" y="55"/>
                  </a:lnTo>
                  <a:lnTo>
                    <a:pt x="145" y="55"/>
                  </a:lnTo>
                  <a:lnTo>
                    <a:pt x="145" y="55"/>
                  </a:lnTo>
                  <a:lnTo>
                    <a:pt x="145" y="55"/>
                  </a:lnTo>
                  <a:lnTo>
                    <a:pt x="145" y="55"/>
                  </a:lnTo>
                  <a:lnTo>
                    <a:pt x="145" y="55"/>
                  </a:lnTo>
                  <a:lnTo>
                    <a:pt x="145" y="55"/>
                  </a:lnTo>
                  <a:lnTo>
                    <a:pt x="145" y="55"/>
                  </a:lnTo>
                  <a:lnTo>
                    <a:pt x="145" y="55"/>
                  </a:lnTo>
                  <a:lnTo>
                    <a:pt x="145" y="55"/>
                  </a:lnTo>
                  <a:lnTo>
                    <a:pt x="145" y="55"/>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5" y="54"/>
                  </a:lnTo>
                  <a:lnTo>
                    <a:pt x="146" y="54"/>
                  </a:lnTo>
                  <a:lnTo>
                    <a:pt x="146" y="54"/>
                  </a:lnTo>
                  <a:lnTo>
                    <a:pt x="146" y="54"/>
                  </a:lnTo>
                  <a:lnTo>
                    <a:pt x="146" y="54"/>
                  </a:lnTo>
                  <a:lnTo>
                    <a:pt x="146" y="54"/>
                  </a:lnTo>
                  <a:lnTo>
                    <a:pt x="146" y="54"/>
                  </a:lnTo>
                  <a:lnTo>
                    <a:pt x="146" y="53"/>
                  </a:lnTo>
                  <a:lnTo>
                    <a:pt x="146" y="53"/>
                  </a:lnTo>
                  <a:lnTo>
                    <a:pt x="146" y="53"/>
                  </a:lnTo>
                  <a:lnTo>
                    <a:pt x="146" y="53"/>
                  </a:lnTo>
                  <a:lnTo>
                    <a:pt x="146" y="53"/>
                  </a:lnTo>
                  <a:lnTo>
                    <a:pt x="146" y="53"/>
                  </a:lnTo>
                  <a:lnTo>
                    <a:pt x="146" y="53"/>
                  </a:lnTo>
                  <a:lnTo>
                    <a:pt x="146" y="53"/>
                  </a:lnTo>
                  <a:lnTo>
                    <a:pt x="146" y="53"/>
                  </a:lnTo>
                  <a:lnTo>
                    <a:pt x="146" y="53"/>
                  </a:lnTo>
                  <a:lnTo>
                    <a:pt x="146" y="53"/>
                  </a:lnTo>
                  <a:lnTo>
                    <a:pt x="146" y="53"/>
                  </a:lnTo>
                  <a:lnTo>
                    <a:pt x="146" y="53"/>
                  </a:lnTo>
                  <a:lnTo>
                    <a:pt x="146" y="53"/>
                  </a:lnTo>
                  <a:lnTo>
                    <a:pt x="146" y="53"/>
                  </a:lnTo>
                  <a:lnTo>
                    <a:pt x="147" y="53"/>
                  </a:lnTo>
                  <a:lnTo>
                    <a:pt x="147" y="52"/>
                  </a:lnTo>
                  <a:lnTo>
                    <a:pt x="147" y="52"/>
                  </a:lnTo>
                  <a:lnTo>
                    <a:pt x="147" y="52"/>
                  </a:lnTo>
                  <a:lnTo>
                    <a:pt x="147" y="52"/>
                  </a:lnTo>
                  <a:lnTo>
                    <a:pt x="147" y="52"/>
                  </a:lnTo>
                  <a:lnTo>
                    <a:pt x="147" y="52"/>
                  </a:lnTo>
                  <a:lnTo>
                    <a:pt x="147" y="52"/>
                  </a:lnTo>
                  <a:lnTo>
                    <a:pt x="147" y="52"/>
                  </a:lnTo>
                  <a:lnTo>
                    <a:pt x="147" y="52"/>
                  </a:lnTo>
                  <a:lnTo>
                    <a:pt x="147" y="52"/>
                  </a:lnTo>
                  <a:lnTo>
                    <a:pt x="147" y="52"/>
                  </a:lnTo>
                  <a:lnTo>
                    <a:pt x="147" y="51"/>
                  </a:lnTo>
                  <a:lnTo>
                    <a:pt x="147" y="51"/>
                  </a:lnTo>
                  <a:lnTo>
                    <a:pt x="147" y="51"/>
                  </a:lnTo>
                  <a:lnTo>
                    <a:pt x="147" y="51"/>
                  </a:lnTo>
                  <a:lnTo>
                    <a:pt x="147" y="51"/>
                  </a:lnTo>
                  <a:lnTo>
                    <a:pt x="147" y="51"/>
                  </a:lnTo>
                  <a:lnTo>
                    <a:pt x="147" y="51"/>
                  </a:lnTo>
                  <a:lnTo>
                    <a:pt x="147" y="51"/>
                  </a:lnTo>
                  <a:lnTo>
                    <a:pt x="147" y="51"/>
                  </a:lnTo>
                  <a:lnTo>
                    <a:pt x="147" y="51"/>
                  </a:lnTo>
                  <a:lnTo>
                    <a:pt x="147" y="51"/>
                  </a:lnTo>
                  <a:lnTo>
                    <a:pt x="147" y="50"/>
                  </a:lnTo>
                  <a:lnTo>
                    <a:pt x="147" y="50"/>
                  </a:lnTo>
                  <a:lnTo>
                    <a:pt x="147" y="50"/>
                  </a:lnTo>
                  <a:lnTo>
                    <a:pt x="147" y="50"/>
                  </a:lnTo>
                  <a:lnTo>
                    <a:pt x="147" y="50"/>
                  </a:lnTo>
                  <a:lnTo>
                    <a:pt x="147" y="50"/>
                  </a:lnTo>
                  <a:lnTo>
                    <a:pt x="147" y="50"/>
                  </a:lnTo>
                  <a:lnTo>
                    <a:pt x="147" y="50"/>
                  </a:lnTo>
                  <a:lnTo>
                    <a:pt x="147" y="50"/>
                  </a:lnTo>
                  <a:lnTo>
                    <a:pt x="147" y="50"/>
                  </a:lnTo>
                  <a:lnTo>
                    <a:pt x="147" y="50"/>
                  </a:lnTo>
                  <a:lnTo>
                    <a:pt x="147" y="50"/>
                  </a:lnTo>
                  <a:lnTo>
                    <a:pt x="147" y="50"/>
                  </a:lnTo>
                  <a:lnTo>
                    <a:pt x="147" y="49"/>
                  </a:lnTo>
                  <a:lnTo>
                    <a:pt x="147" y="49"/>
                  </a:lnTo>
                  <a:lnTo>
                    <a:pt x="147" y="49"/>
                  </a:lnTo>
                  <a:lnTo>
                    <a:pt x="147" y="49"/>
                  </a:lnTo>
                  <a:lnTo>
                    <a:pt x="147" y="49"/>
                  </a:lnTo>
                  <a:lnTo>
                    <a:pt x="147" y="49"/>
                  </a:lnTo>
                  <a:lnTo>
                    <a:pt x="147" y="49"/>
                  </a:lnTo>
                  <a:lnTo>
                    <a:pt x="147" y="49"/>
                  </a:lnTo>
                  <a:lnTo>
                    <a:pt x="147" y="49"/>
                  </a:lnTo>
                  <a:lnTo>
                    <a:pt x="146" y="49"/>
                  </a:lnTo>
                  <a:lnTo>
                    <a:pt x="146" y="49"/>
                  </a:lnTo>
                  <a:lnTo>
                    <a:pt x="146" y="49"/>
                  </a:lnTo>
                  <a:lnTo>
                    <a:pt x="146" y="49"/>
                  </a:lnTo>
                  <a:lnTo>
                    <a:pt x="146" y="49"/>
                  </a:lnTo>
                  <a:lnTo>
                    <a:pt x="146" y="49"/>
                  </a:lnTo>
                  <a:lnTo>
                    <a:pt x="146" y="49"/>
                  </a:lnTo>
                  <a:lnTo>
                    <a:pt x="146" y="49"/>
                  </a:lnTo>
                  <a:lnTo>
                    <a:pt x="146" y="49"/>
                  </a:lnTo>
                  <a:lnTo>
                    <a:pt x="146" y="49"/>
                  </a:lnTo>
                  <a:lnTo>
                    <a:pt x="145" y="49"/>
                  </a:lnTo>
                  <a:lnTo>
                    <a:pt x="145" y="49"/>
                  </a:lnTo>
                  <a:lnTo>
                    <a:pt x="145" y="49"/>
                  </a:lnTo>
                  <a:lnTo>
                    <a:pt x="145" y="49"/>
                  </a:lnTo>
                  <a:lnTo>
                    <a:pt x="145" y="49"/>
                  </a:lnTo>
                  <a:lnTo>
                    <a:pt x="145" y="49"/>
                  </a:lnTo>
                  <a:lnTo>
                    <a:pt x="145" y="49"/>
                  </a:lnTo>
                  <a:lnTo>
                    <a:pt x="145" y="49"/>
                  </a:lnTo>
                  <a:lnTo>
                    <a:pt x="145" y="48"/>
                  </a:lnTo>
                  <a:lnTo>
                    <a:pt x="145" y="48"/>
                  </a:lnTo>
                  <a:lnTo>
                    <a:pt x="145" y="48"/>
                  </a:lnTo>
                  <a:lnTo>
                    <a:pt x="145" y="48"/>
                  </a:lnTo>
                  <a:lnTo>
                    <a:pt x="145" y="48"/>
                  </a:lnTo>
                  <a:lnTo>
                    <a:pt x="145" y="48"/>
                  </a:lnTo>
                  <a:lnTo>
                    <a:pt x="145" y="48"/>
                  </a:lnTo>
                  <a:lnTo>
                    <a:pt x="145" y="48"/>
                  </a:lnTo>
                  <a:lnTo>
                    <a:pt x="145" y="47"/>
                  </a:lnTo>
                  <a:lnTo>
                    <a:pt x="145" y="47"/>
                  </a:lnTo>
                  <a:lnTo>
                    <a:pt x="145" y="47"/>
                  </a:lnTo>
                  <a:lnTo>
                    <a:pt x="145" y="47"/>
                  </a:lnTo>
                  <a:lnTo>
                    <a:pt x="145" y="47"/>
                  </a:lnTo>
                  <a:lnTo>
                    <a:pt x="145" y="47"/>
                  </a:lnTo>
                  <a:lnTo>
                    <a:pt x="145" y="47"/>
                  </a:lnTo>
                  <a:lnTo>
                    <a:pt x="145" y="47"/>
                  </a:lnTo>
                  <a:lnTo>
                    <a:pt x="145" y="47"/>
                  </a:lnTo>
                  <a:lnTo>
                    <a:pt x="145" y="47"/>
                  </a:lnTo>
                  <a:lnTo>
                    <a:pt x="144" y="46"/>
                  </a:lnTo>
                  <a:lnTo>
                    <a:pt x="144" y="46"/>
                  </a:lnTo>
                  <a:lnTo>
                    <a:pt x="144" y="46"/>
                  </a:lnTo>
                  <a:lnTo>
                    <a:pt x="144" y="46"/>
                  </a:lnTo>
                  <a:lnTo>
                    <a:pt x="144" y="46"/>
                  </a:lnTo>
                  <a:lnTo>
                    <a:pt x="144" y="46"/>
                  </a:lnTo>
                  <a:lnTo>
                    <a:pt x="144" y="46"/>
                  </a:lnTo>
                  <a:lnTo>
                    <a:pt x="144" y="46"/>
                  </a:lnTo>
                  <a:lnTo>
                    <a:pt x="144" y="46"/>
                  </a:lnTo>
                  <a:lnTo>
                    <a:pt x="144" y="46"/>
                  </a:lnTo>
                  <a:lnTo>
                    <a:pt x="144" y="46"/>
                  </a:lnTo>
                  <a:lnTo>
                    <a:pt x="144" y="46"/>
                  </a:lnTo>
                  <a:lnTo>
                    <a:pt x="143" y="46"/>
                  </a:lnTo>
                  <a:lnTo>
                    <a:pt x="144" y="46"/>
                  </a:lnTo>
                  <a:lnTo>
                    <a:pt x="144" y="46"/>
                  </a:lnTo>
                  <a:lnTo>
                    <a:pt x="144" y="46"/>
                  </a:lnTo>
                  <a:lnTo>
                    <a:pt x="144" y="46"/>
                  </a:lnTo>
                  <a:lnTo>
                    <a:pt x="143" y="46"/>
                  </a:lnTo>
                  <a:lnTo>
                    <a:pt x="143" y="46"/>
                  </a:lnTo>
                  <a:lnTo>
                    <a:pt x="144" y="46"/>
                  </a:lnTo>
                  <a:lnTo>
                    <a:pt x="144" y="45"/>
                  </a:lnTo>
                  <a:lnTo>
                    <a:pt x="144" y="45"/>
                  </a:lnTo>
                  <a:lnTo>
                    <a:pt x="144" y="45"/>
                  </a:lnTo>
                  <a:lnTo>
                    <a:pt x="144" y="45"/>
                  </a:lnTo>
                  <a:lnTo>
                    <a:pt x="144" y="45"/>
                  </a:lnTo>
                  <a:lnTo>
                    <a:pt x="143" y="46"/>
                  </a:lnTo>
                  <a:lnTo>
                    <a:pt x="143" y="45"/>
                  </a:lnTo>
                  <a:lnTo>
                    <a:pt x="143" y="45"/>
                  </a:lnTo>
                  <a:lnTo>
                    <a:pt x="144" y="45"/>
                  </a:lnTo>
                  <a:lnTo>
                    <a:pt x="144" y="45"/>
                  </a:lnTo>
                  <a:lnTo>
                    <a:pt x="144" y="45"/>
                  </a:lnTo>
                  <a:lnTo>
                    <a:pt x="144" y="45"/>
                  </a:lnTo>
                  <a:lnTo>
                    <a:pt x="144" y="45"/>
                  </a:lnTo>
                  <a:lnTo>
                    <a:pt x="144" y="44"/>
                  </a:lnTo>
                  <a:lnTo>
                    <a:pt x="144" y="44"/>
                  </a:lnTo>
                  <a:lnTo>
                    <a:pt x="143" y="44"/>
                  </a:lnTo>
                  <a:lnTo>
                    <a:pt x="143" y="44"/>
                  </a:lnTo>
                  <a:lnTo>
                    <a:pt x="143" y="44"/>
                  </a:lnTo>
                  <a:lnTo>
                    <a:pt x="143" y="44"/>
                  </a:lnTo>
                  <a:lnTo>
                    <a:pt x="143" y="44"/>
                  </a:lnTo>
                  <a:lnTo>
                    <a:pt x="142" y="44"/>
                  </a:lnTo>
                  <a:lnTo>
                    <a:pt x="142" y="44"/>
                  </a:lnTo>
                  <a:lnTo>
                    <a:pt x="142" y="44"/>
                  </a:lnTo>
                  <a:lnTo>
                    <a:pt x="142" y="44"/>
                  </a:lnTo>
                  <a:lnTo>
                    <a:pt x="142" y="44"/>
                  </a:lnTo>
                  <a:lnTo>
                    <a:pt x="142" y="44"/>
                  </a:lnTo>
                  <a:lnTo>
                    <a:pt x="142" y="44"/>
                  </a:lnTo>
                  <a:lnTo>
                    <a:pt x="142" y="44"/>
                  </a:lnTo>
                  <a:lnTo>
                    <a:pt x="142" y="44"/>
                  </a:lnTo>
                  <a:lnTo>
                    <a:pt x="142" y="45"/>
                  </a:lnTo>
                  <a:lnTo>
                    <a:pt x="142" y="45"/>
                  </a:lnTo>
                  <a:lnTo>
                    <a:pt x="142" y="44"/>
                  </a:lnTo>
                  <a:lnTo>
                    <a:pt x="142" y="44"/>
                  </a:lnTo>
                  <a:lnTo>
                    <a:pt x="142" y="44"/>
                  </a:lnTo>
                  <a:lnTo>
                    <a:pt x="142" y="44"/>
                  </a:lnTo>
                  <a:lnTo>
                    <a:pt x="142" y="45"/>
                  </a:lnTo>
                  <a:lnTo>
                    <a:pt x="142" y="45"/>
                  </a:lnTo>
                  <a:lnTo>
                    <a:pt x="142" y="44"/>
                  </a:lnTo>
                  <a:lnTo>
                    <a:pt x="142" y="44"/>
                  </a:lnTo>
                  <a:lnTo>
                    <a:pt x="142" y="44"/>
                  </a:lnTo>
                  <a:lnTo>
                    <a:pt x="142" y="44"/>
                  </a:lnTo>
                  <a:lnTo>
                    <a:pt x="142" y="44"/>
                  </a:lnTo>
                  <a:lnTo>
                    <a:pt x="142" y="44"/>
                  </a:lnTo>
                  <a:lnTo>
                    <a:pt x="142" y="44"/>
                  </a:lnTo>
                  <a:lnTo>
                    <a:pt x="142" y="44"/>
                  </a:lnTo>
                  <a:lnTo>
                    <a:pt x="142" y="44"/>
                  </a:lnTo>
                  <a:lnTo>
                    <a:pt x="142" y="44"/>
                  </a:lnTo>
                  <a:lnTo>
                    <a:pt x="142"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1" y="44"/>
                  </a:lnTo>
                  <a:lnTo>
                    <a:pt x="140" y="44"/>
                  </a:lnTo>
                  <a:lnTo>
                    <a:pt x="140" y="44"/>
                  </a:lnTo>
                  <a:lnTo>
                    <a:pt x="140" y="44"/>
                  </a:lnTo>
                  <a:lnTo>
                    <a:pt x="140" y="44"/>
                  </a:lnTo>
                  <a:lnTo>
                    <a:pt x="140" y="44"/>
                  </a:lnTo>
                  <a:lnTo>
                    <a:pt x="140" y="44"/>
                  </a:lnTo>
                  <a:lnTo>
                    <a:pt x="140" y="44"/>
                  </a:lnTo>
                  <a:lnTo>
                    <a:pt x="140" y="44"/>
                  </a:lnTo>
                  <a:lnTo>
                    <a:pt x="140" y="44"/>
                  </a:lnTo>
                  <a:lnTo>
                    <a:pt x="140" y="44"/>
                  </a:lnTo>
                  <a:lnTo>
                    <a:pt x="140" y="44"/>
                  </a:lnTo>
                  <a:lnTo>
                    <a:pt x="140" y="44"/>
                  </a:lnTo>
                  <a:lnTo>
                    <a:pt x="140" y="44"/>
                  </a:lnTo>
                  <a:lnTo>
                    <a:pt x="140" y="44"/>
                  </a:lnTo>
                  <a:lnTo>
                    <a:pt x="140" y="44"/>
                  </a:lnTo>
                  <a:lnTo>
                    <a:pt x="140" y="44"/>
                  </a:lnTo>
                  <a:lnTo>
                    <a:pt x="140" y="43"/>
                  </a:lnTo>
                  <a:lnTo>
                    <a:pt x="140" y="43"/>
                  </a:lnTo>
                  <a:lnTo>
                    <a:pt x="140" y="43"/>
                  </a:lnTo>
                  <a:lnTo>
                    <a:pt x="140" y="43"/>
                  </a:lnTo>
                  <a:lnTo>
                    <a:pt x="140" y="43"/>
                  </a:lnTo>
                  <a:lnTo>
                    <a:pt x="140" y="43"/>
                  </a:lnTo>
                  <a:lnTo>
                    <a:pt x="140" y="43"/>
                  </a:lnTo>
                  <a:lnTo>
                    <a:pt x="140" y="43"/>
                  </a:lnTo>
                  <a:lnTo>
                    <a:pt x="140" y="43"/>
                  </a:lnTo>
                  <a:lnTo>
                    <a:pt x="140" y="43"/>
                  </a:lnTo>
                  <a:lnTo>
                    <a:pt x="140" y="43"/>
                  </a:lnTo>
                  <a:lnTo>
                    <a:pt x="140" y="42"/>
                  </a:lnTo>
                  <a:lnTo>
                    <a:pt x="140" y="42"/>
                  </a:lnTo>
                  <a:lnTo>
                    <a:pt x="140" y="42"/>
                  </a:lnTo>
                  <a:lnTo>
                    <a:pt x="140" y="42"/>
                  </a:lnTo>
                  <a:lnTo>
                    <a:pt x="140" y="42"/>
                  </a:lnTo>
                  <a:lnTo>
                    <a:pt x="140" y="42"/>
                  </a:lnTo>
                  <a:lnTo>
                    <a:pt x="140" y="41"/>
                  </a:lnTo>
                  <a:lnTo>
                    <a:pt x="140" y="41"/>
                  </a:lnTo>
                  <a:lnTo>
                    <a:pt x="142" y="39"/>
                  </a:lnTo>
                  <a:lnTo>
                    <a:pt x="142" y="39"/>
                  </a:lnTo>
                  <a:lnTo>
                    <a:pt x="143" y="39"/>
                  </a:lnTo>
                  <a:lnTo>
                    <a:pt x="142" y="39"/>
                  </a:lnTo>
                  <a:lnTo>
                    <a:pt x="142" y="39"/>
                  </a:lnTo>
                  <a:lnTo>
                    <a:pt x="142" y="39"/>
                  </a:lnTo>
                  <a:lnTo>
                    <a:pt x="142" y="39"/>
                  </a:lnTo>
                  <a:lnTo>
                    <a:pt x="142" y="39"/>
                  </a:lnTo>
                  <a:lnTo>
                    <a:pt x="143" y="39"/>
                  </a:lnTo>
                  <a:lnTo>
                    <a:pt x="143" y="38"/>
                  </a:lnTo>
                  <a:lnTo>
                    <a:pt x="143" y="38"/>
                  </a:lnTo>
                  <a:lnTo>
                    <a:pt x="143" y="38"/>
                  </a:lnTo>
                  <a:lnTo>
                    <a:pt x="143" y="38"/>
                  </a:lnTo>
                  <a:lnTo>
                    <a:pt x="143" y="38"/>
                  </a:lnTo>
                  <a:lnTo>
                    <a:pt x="143" y="38"/>
                  </a:lnTo>
                  <a:lnTo>
                    <a:pt x="143" y="38"/>
                  </a:lnTo>
                  <a:lnTo>
                    <a:pt x="142" y="38"/>
                  </a:lnTo>
                  <a:lnTo>
                    <a:pt x="142" y="38"/>
                  </a:lnTo>
                  <a:lnTo>
                    <a:pt x="142" y="38"/>
                  </a:lnTo>
                  <a:lnTo>
                    <a:pt x="142" y="38"/>
                  </a:lnTo>
                  <a:lnTo>
                    <a:pt x="142" y="38"/>
                  </a:lnTo>
                  <a:lnTo>
                    <a:pt x="142" y="38"/>
                  </a:lnTo>
                  <a:lnTo>
                    <a:pt x="142" y="38"/>
                  </a:lnTo>
                  <a:lnTo>
                    <a:pt x="142" y="38"/>
                  </a:lnTo>
                  <a:lnTo>
                    <a:pt x="142" y="38"/>
                  </a:lnTo>
                  <a:lnTo>
                    <a:pt x="143" y="38"/>
                  </a:lnTo>
                  <a:lnTo>
                    <a:pt x="143" y="38"/>
                  </a:lnTo>
                  <a:lnTo>
                    <a:pt x="143" y="38"/>
                  </a:lnTo>
                  <a:lnTo>
                    <a:pt x="143" y="38"/>
                  </a:lnTo>
                  <a:lnTo>
                    <a:pt x="143" y="38"/>
                  </a:lnTo>
                  <a:lnTo>
                    <a:pt x="143" y="38"/>
                  </a:lnTo>
                  <a:lnTo>
                    <a:pt x="143" y="38"/>
                  </a:lnTo>
                  <a:lnTo>
                    <a:pt x="143" y="37"/>
                  </a:lnTo>
                  <a:lnTo>
                    <a:pt x="143" y="37"/>
                  </a:lnTo>
                  <a:lnTo>
                    <a:pt x="143" y="37"/>
                  </a:lnTo>
                  <a:lnTo>
                    <a:pt x="143" y="37"/>
                  </a:lnTo>
                  <a:lnTo>
                    <a:pt x="143" y="37"/>
                  </a:lnTo>
                  <a:lnTo>
                    <a:pt x="143" y="37"/>
                  </a:lnTo>
                  <a:lnTo>
                    <a:pt x="143" y="37"/>
                  </a:lnTo>
                  <a:lnTo>
                    <a:pt x="143" y="37"/>
                  </a:lnTo>
                  <a:lnTo>
                    <a:pt x="143" y="37"/>
                  </a:lnTo>
                  <a:lnTo>
                    <a:pt x="142" y="37"/>
                  </a:lnTo>
                  <a:lnTo>
                    <a:pt x="142" y="37"/>
                  </a:lnTo>
                  <a:lnTo>
                    <a:pt x="141" y="37"/>
                  </a:lnTo>
                  <a:lnTo>
                    <a:pt x="141" y="37"/>
                  </a:lnTo>
                  <a:lnTo>
                    <a:pt x="141" y="37"/>
                  </a:lnTo>
                  <a:lnTo>
                    <a:pt x="141" y="37"/>
                  </a:lnTo>
                  <a:lnTo>
                    <a:pt x="141" y="37"/>
                  </a:lnTo>
                  <a:lnTo>
                    <a:pt x="141" y="37"/>
                  </a:lnTo>
                  <a:lnTo>
                    <a:pt x="141" y="36"/>
                  </a:lnTo>
                  <a:lnTo>
                    <a:pt x="141" y="36"/>
                  </a:lnTo>
                  <a:lnTo>
                    <a:pt x="141" y="36"/>
                  </a:lnTo>
                  <a:lnTo>
                    <a:pt x="141" y="36"/>
                  </a:lnTo>
                  <a:lnTo>
                    <a:pt x="141" y="36"/>
                  </a:lnTo>
                  <a:lnTo>
                    <a:pt x="141" y="36"/>
                  </a:lnTo>
                  <a:lnTo>
                    <a:pt x="141" y="36"/>
                  </a:lnTo>
                  <a:lnTo>
                    <a:pt x="141" y="36"/>
                  </a:lnTo>
                  <a:lnTo>
                    <a:pt x="141" y="36"/>
                  </a:lnTo>
                  <a:lnTo>
                    <a:pt x="141" y="36"/>
                  </a:lnTo>
                  <a:lnTo>
                    <a:pt x="141" y="35"/>
                  </a:lnTo>
                  <a:lnTo>
                    <a:pt x="141" y="35"/>
                  </a:lnTo>
                  <a:lnTo>
                    <a:pt x="141" y="35"/>
                  </a:lnTo>
                  <a:lnTo>
                    <a:pt x="141" y="35"/>
                  </a:lnTo>
                  <a:lnTo>
                    <a:pt x="141" y="35"/>
                  </a:lnTo>
                  <a:lnTo>
                    <a:pt x="141" y="35"/>
                  </a:lnTo>
                  <a:lnTo>
                    <a:pt x="141" y="35"/>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4"/>
                  </a:lnTo>
                  <a:lnTo>
                    <a:pt x="141" y="33"/>
                  </a:lnTo>
                  <a:lnTo>
                    <a:pt x="141" y="33"/>
                  </a:lnTo>
                  <a:lnTo>
                    <a:pt x="141" y="33"/>
                  </a:lnTo>
                  <a:lnTo>
                    <a:pt x="141" y="33"/>
                  </a:lnTo>
                  <a:lnTo>
                    <a:pt x="141" y="33"/>
                  </a:lnTo>
                  <a:lnTo>
                    <a:pt x="141" y="33"/>
                  </a:lnTo>
                  <a:lnTo>
                    <a:pt x="141" y="33"/>
                  </a:lnTo>
                  <a:lnTo>
                    <a:pt x="141" y="33"/>
                  </a:lnTo>
                  <a:lnTo>
                    <a:pt x="141" y="33"/>
                  </a:lnTo>
                  <a:lnTo>
                    <a:pt x="142" y="33"/>
                  </a:lnTo>
                  <a:lnTo>
                    <a:pt x="142" y="33"/>
                  </a:lnTo>
                  <a:lnTo>
                    <a:pt x="142" y="33"/>
                  </a:lnTo>
                  <a:lnTo>
                    <a:pt x="143" y="33"/>
                  </a:lnTo>
                  <a:lnTo>
                    <a:pt x="143" y="33"/>
                  </a:lnTo>
                  <a:lnTo>
                    <a:pt x="143" y="33"/>
                  </a:lnTo>
                  <a:lnTo>
                    <a:pt x="144" y="33"/>
                  </a:lnTo>
                  <a:lnTo>
                    <a:pt x="144" y="33"/>
                  </a:lnTo>
                  <a:lnTo>
                    <a:pt x="144" y="33"/>
                  </a:lnTo>
                  <a:lnTo>
                    <a:pt x="144" y="33"/>
                  </a:lnTo>
                  <a:lnTo>
                    <a:pt x="144" y="33"/>
                  </a:lnTo>
                  <a:lnTo>
                    <a:pt x="144" y="33"/>
                  </a:lnTo>
                  <a:lnTo>
                    <a:pt x="144" y="33"/>
                  </a:lnTo>
                  <a:lnTo>
                    <a:pt x="144" y="33"/>
                  </a:lnTo>
                  <a:lnTo>
                    <a:pt x="144" y="33"/>
                  </a:lnTo>
                  <a:lnTo>
                    <a:pt x="144" y="33"/>
                  </a:lnTo>
                  <a:lnTo>
                    <a:pt x="144" y="33"/>
                  </a:lnTo>
                  <a:lnTo>
                    <a:pt x="145" y="33"/>
                  </a:lnTo>
                  <a:lnTo>
                    <a:pt x="145" y="33"/>
                  </a:lnTo>
                  <a:lnTo>
                    <a:pt x="145" y="33"/>
                  </a:lnTo>
                  <a:lnTo>
                    <a:pt x="145" y="33"/>
                  </a:lnTo>
                  <a:lnTo>
                    <a:pt x="145" y="33"/>
                  </a:lnTo>
                  <a:lnTo>
                    <a:pt x="145" y="33"/>
                  </a:lnTo>
                  <a:lnTo>
                    <a:pt x="145" y="33"/>
                  </a:lnTo>
                  <a:lnTo>
                    <a:pt x="145" y="33"/>
                  </a:lnTo>
                  <a:lnTo>
                    <a:pt x="145" y="33"/>
                  </a:lnTo>
                  <a:lnTo>
                    <a:pt x="146" y="33"/>
                  </a:lnTo>
                  <a:lnTo>
                    <a:pt x="146" y="33"/>
                  </a:lnTo>
                  <a:lnTo>
                    <a:pt x="147" y="33"/>
                  </a:lnTo>
                  <a:lnTo>
                    <a:pt x="148" y="33"/>
                  </a:lnTo>
                  <a:lnTo>
                    <a:pt x="148" y="33"/>
                  </a:lnTo>
                  <a:lnTo>
                    <a:pt x="148" y="32"/>
                  </a:lnTo>
                  <a:lnTo>
                    <a:pt x="148" y="32"/>
                  </a:lnTo>
                  <a:lnTo>
                    <a:pt x="149" y="32"/>
                  </a:lnTo>
                  <a:lnTo>
                    <a:pt x="150" y="32"/>
                  </a:lnTo>
                  <a:lnTo>
                    <a:pt x="150" y="32"/>
                  </a:lnTo>
                  <a:lnTo>
                    <a:pt x="150" y="32"/>
                  </a:lnTo>
                  <a:lnTo>
                    <a:pt x="150" y="31"/>
                  </a:lnTo>
                  <a:lnTo>
                    <a:pt x="150" y="32"/>
                  </a:lnTo>
                  <a:lnTo>
                    <a:pt x="150" y="31"/>
                  </a:lnTo>
                  <a:lnTo>
                    <a:pt x="151" y="31"/>
                  </a:lnTo>
                  <a:lnTo>
                    <a:pt x="152" y="30"/>
                  </a:lnTo>
                  <a:lnTo>
                    <a:pt x="152" y="30"/>
                  </a:lnTo>
                  <a:lnTo>
                    <a:pt x="153" y="30"/>
                  </a:lnTo>
                  <a:lnTo>
                    <a:pt x="153" y="30"/>
                  </a:lnTo>
                  <a:lnTo>
                    <a:pt x="153" y="30"/>
                  </a:lnTo>
                  <a:lnTo>
                    <a:pt x="154" y="29"/>
                  </a:lnTo>
                  <a:lnTo>
                    <a:pt x="154" y="29"/>
                  </a:lnTo>
                  <a:lnTo>
                    <a:pt x="154" y="29"/>
                  </a:lnTo>
                  <a:lnTo>
                    <a:pt x="155" y="29"/>
                  </a:lnTo>
                  <a:lnTo>
                    <a:pt x="155" y="28"/>
                  </a:lnTo>
                  <a:lnTo>
                    <a:pt x="155" y="28"/>
                  </a:lnTo>
                  <a:lnTo>
                    <a:pt x="156" y="28"/>
                  </a:lnTo>
                  <a:lnTo>
                    <a:pt x="156" y="28"/>
                  </a:lnTo>
                  <a:lnTo>
                    <a:pt x="156" y="28"/>
                  </a:lnTo>
                  <a:lnTo>
                    <a:pt x="156" y="28"/>
                  </a:lnTo>
                  <a:lnTo>
                    <a:pt x="156" y="28"/>
                  </a:lnTo>
                  <a:lnTo>
                    <a:pt x="157" y="27"/>
                  </a:lnTo>
                  <a:lnTo>
                    <a:pt x="157" y="27"/>
                  </a:lnTo>
                  <a:lnTo>
                    <a:pt x="157" y="27"/>
                  </a:lnTo>
                  <a:lnTo>
                    <a:pt x="157" y="27"/>
                  </a:lnTo>
                  <a:lnTo>
                    <a:pt x="157" y="27"/>
                  </a:lnTo>
                  <a:lnTo>
                    <a:pt x="158" y="27"/>
                  </a:lnTo>
                  <a:lnTo>
                    <a:pt x="158" y="27"/>
                  </a:lnTo>
                  <a:lnTo>
                    <a:pt x="158" y="26"/>
                  </a:lnTo>
                  <a:lnTo>
                    <a:pt x="158" y="26"/>
                  </a:lnTo>
                  <a:lnTo>
                    <a:pt x="158" y="26"/>
                  </a:lnTo>
                  <a:lnTo>
                    <a:pt x="158" y="26"/>
                  </a:lnTo>
                  <a:lnTo>
                    <a:pt x="158" y="26"/>
                  </a:lnTo>
                  <a:lnTo>
                    <a:pt x="159" y="26"/>
                  </a:lnTo>
                  <a:lnTo>
                    <a:pt x="159" y="26"/>
                  </a:lnTo>
                  <a:lnTo>
                    <a:pt x="159" y="26"/>
                  </a:lnTo>
                  <a:lnTo>
                    <a:pt x="159" y="26"/>
                  </a:lnTo>
                  <a:lnTo>
                    <a:pt x="159" y="26"/>
                  </a:lnTo>
                  <a:lnTo>
                    <a:pt x="159" y="25"/>
                  </a:lnTo>
                  <a:lnTo>
                    <a:pt x="159" y="25"/>
                  </a:lnTo>
                  <a:lnTo>
                    <a:pt x="159" y="25"/>
                  </a:lnTo>
                  <a:lnTo>
                    <a:pt x="159" y="25"/>
                  </a:lnTo>
                  <a:lnTo>
                    <a:pt x="159" y="25"/>
                  </a:lnTo>
                  <a:lnTo>
                    <a:pt x="159" y="25"/>
                  </a:lnTo>
                  <a:lnTo>
                    <a:pt x="159" y="25"/>
                  </a:lnTo>
                  <a:lnTo>
                    <a:pt x="159" y="25"/>
                  </a:lnTo>
                  <a:lnTo>
                    <a:pt x="159" y="24"/>
                  </a:lnTo>
                  <a:lnTo>
                    <a:pt x="159" y="24"/>
                  </a:lnTo>
                  <a:lnTo>
                    <a:pt x="159" y="24"/>
                  </a:lnTo>
                  <a:lnTo>
                    <a:pt x="159" y="24"/>
                  </a:lnTo>
                  <a:lnTo>
                    <a:pt x="159" y="24"/>
                  </a:lnTo>
                  <a:lnTo>
                    <a:pt x="159" y="24"/>
                  </a:lnTo>
                  <a:lnTo>
                    <a:pt x="159" y="24"/>
                  </a:lnTo>
                  <a:lnTo>
                    <a:pt x="159" y="24"/>
                  </a:lnTo>
                  <a:lnTo>
                    <a:pt x="159" y="24"/>
                  </a:lnTo>
                  <a:lnTo>
                    <a:pt x="159" y="24"/>
                  </a:lnTo>
                  <a:lnTo>
                    <a:pt x="159" y="24"/>
                  </a:lnTo>
                  <a:lnTo>
                    <a:pt x="160" y="24"/>
                  </a:lnTo>
                  <a:lnTo>
                    <a:pt x="160" y="24"/>
                  </a:lnTo>
                  <a:lnTo>
                    <a:pt x="160" y="24"/>
                  </a:lnTo>
                  <a:lnTo>
                    <a:pt x="160" y="24"/>
                  </a:lnTo>
                  <a:lnTo>
                    <a:pt x="160" y="24"/>
                  </a:lnTo>
                  <a:lnTo>
                    <a:pt x="160" y="24"/>
                  </a:lnTo>
                  <a:lnTo>
                    <a:pt x="160" y="23"/>
                  </a:lnTo>
                  <a:lnTo>
                    <a:pt x="160" y="23"/>
                  </a:lnTo>
                  <a:lnTo>
                    <a:pt x="160" y="23"/>
                  </a:lnTo>
                  <a:lnTo>
                    <a:pt x="160" y="23"/>
                  </a:lnTo>
                  <a:lnTo>
                    <a:pt x="160" y="23"/>
                  </a:lnTo>
                  <a:lnTo>
                    <a:pt x="160" y="23"/>
                  </a:lnTo>
                  <a:lnTo>
                    <a:pt x="160" y="23"/>
                  </a:lnTo>
                  <a:lnTo>
                    <a:pt x="160" y="23"/>
                  </a:lnTo>
                  <a:lnTo>
                    <a:pt x="160" y="23"/>
                  </a:lnTo>
                  <a:lnTo>
                    <a:pt x="160" y="23"/>
                  </a:lnTo>
                  <a:lnTo>
                    <a:pt x="161" y="23"/>
                  </a:lnTo>
                  <a:lnTo>
                    <a:pt x="161" y="23"/>
                  </a:lnTo>
                  <a:lnTo>
                    <a:pt x="161" y="23"/>
                  </a:lnTo>
                  <a:lnTo>
                    <a:pt x="161" y="23"/>
                  </a:lnTo>
                  <a:lnTo>
                    <a:pt x="161" y="23"/>
                  </a:lnTo>
                  <a:lnTo>
                    <a:pt x="161" y="23"/>
                  </a:lnTo>
                  <a:lnTo>
                    <a:pt x="161" y="23"/>
                  </a:lnTo>
                  <a:lnTo>
                    <a:pt x="161" y="23"/>
                  </a:lnTo>
                  <a:lnTo>
                    <a:pt x="161" y="22"/>
                  </a:lnTo>
                  <a:lnTo>
                    <a:pt x="161" y="22"/>
                  </a:lnTo>
                  <a:lnTo>
                    <a:pt x="161" y="22"/>
                  </a:lnTo>
                  <a:lnTo>
                    <a:pt x="161" y="22"/>
                  </a:lnTo>
                  <a:lnTo>
                    <a:pt x="161" y="22"/>
                  </a:lnTo>
                  <a:lnTo>
                    <a:pt x="161" y="22"/>
                  </a:lnTo>
                  <a:lnTo>
                    <a:pt x="161" y="22"/>
                  </a:lnTo>
                  <a:lnTo>
                    <a:pt x="161" y="22"/>
                  </a:lnTo>
                  <a:lnTo>
                    <a:pt x="161" y="22"/>
                  </a:lnTo>
                  <a:lnTo>
                    <a:pt x="161" y="22"/>
                  </a:lnTo>
                  <a:lnTo>
                    <a:pt x="161" y="22"/>
                  </a:lnTo>
                  <a:lnTo>
                    <a:pt x="161" y="22"/>
                  </a:lnTo>
                  <a:lnTo>
                    <a:pt x="161" y="22"/>
                  </a:lnTo>
                  <a:lnTo>
                    <a:pt x="161" y="22"/>
                  </a:lnTo>
                  <a:lnTo>
                    <a:pt x="162" y="21"/>
                  </a:lnTo>
                  <a:lnTo>
                    <a:pt x="162" y="21"/>
                  </a:lnTo>
                  <a:lnTo>
                    <a:pt x="162" y="21"/>
                  </a:lnTo>
                  <a:lnTo>
                    <a:pt x="162" y="21"/>
                  </a:lnTo>
                  <a:lnTo>
                    <a:pt x="162" y="21"/>
                  </a:lnTo>
                  <a:lnTo>
                    <a:pt x="162" y="21"/>
                  </a:lnTo>
                  <a:lnTo>
                    <a:pt x="162" y="21"/>
                  </a:lnTo>
                  <a:lnTo>
                    <a:pt x="162" y="21"/>
                  </a:lnTo>
                  <a:lnTo>
                    <a:pt x="162" y="21"/>
                  </a:lnTo>
                  <a:lnTo>
                    <a:pt x="162" y="21"/>
                  </a:lnTo>
                  <a:lnTo>
                    <a:pt x="162" y="21"/>
                  </a:lnTo>
                  <a:lnTo>
                    <a:pt x="162" y="21"/>
                  </a:lnTo>
                  <a:lnTo>
                    <a:pt x="162" y="21"/>
                  </a:lnTo>
                  <a:lnTo>
                    <a:pt x="162" y="20"/>
                  </a:lnTo>
                  <a:lnTo>
                    <a:pt x="162" y="20"/>
                  </a:lnTo>
                  <a:lnTo>
                    <a:pt x="162" y="20"/>
                  </a:lnTo>
                  <a:lnTo>
                    <a:pt x="162" y="20"/>
                  </a:lnTo>
                  <a:lnTo>
                    <a:pt x="162" y="20"/>
                  </a:lnTo>
                  <a:lnTo>
                    <a:pt x="163" y="20"/>
                  </a:lnTo>
                  <a:lnTo>
                    <a:pt x="163" y="20"/>
                  </a:lnTo>
                  <a:lnTo>
                    <a:pt x="163" y="19"/>
                  </a:lnTo>
                  <a:lnTo>
                    <a:pt x="163" y="19"/>
                  </a:lnTo>
                  <a:lnTo>
                    <a:pt x="163" y="19"/>
                  </a:lnTo>
                  <a:lnTo>
                    <a:pt x="163" y="19"/>
                  </a:lnTo>
                  <a:lnTo>
                    <a:pt x="163" y="19"/>
                  </a:lnTo>
                  <a:lnTo>
                    <a:pt x="163" y="19"/>
                  </a:lnTo>
                  <a:lnTo>
                    <a:pt x="163" y="19"/>
                  </a:lnTo>
                  <a:lnTo>
                    <a:pt x="163" y="19"/>
                  </a:lnTo>
                  <a:lnTo>
                    <a:pt x="163" y="19"/>
                  </a:lnTo>
                  <a:lnTo>
                    <a:pt x="163" y="19"/>
                  </a:lnTo>
                  <a:lnTo>
                    <a:pt x="163" y="19"/>
                  </a:lnTo>
                  <a:lnTo>
                    <a:pt x="163" y="18"/>
                  </a:lnTo>
                  <a:lnTo>
                    <a:pt x="163" y="17"/>
                  </a:lnTo>
                  <a:lnTo>
                    <a:pt x="163" y="17"/>
                  </a:lnTo>
                  <a:lnTo>
                    <a:pt x="163" y="17"/>
                  </a:lnTo>
                  <a:lnTo>
                    <a:pt x="163" y="17"/>
                  </a:lnTo>
                  <a:lnTo>
                    <a:pt x="163" y="17"/>
                  </a:lnTo>
                  <a:lnTo>
                    <a:pt x="162" y="17"/>
                  </a:lnTo>
                  <a:lnTo>
                    <a:pt x="162" y="17"/>
                  </a:lnTo>
                  <a:lnTo>
                    <a:pt x="162" y="17"/>
                  </a:lnTo>
                  <a:lnTo>
                    <a:pt x="162" y="17"/>
                  </a:lnTo>
                  <a:lnTo>
                    <a:pt x="162" y="17"/>
                  </a:lnTo>
                  <a:lnTo>
                    <a:pt x="162" y="17"/>
                  </a:lnTo>
                  <a:lnTo>
                    <a:pt x="162" y="17"/>
                  </a:lnTo>
                  <a:lnTo>
                    <a:pt x="162" y="17"/>
                  </a:lnTo>
                  <a:lnTo>
                    <a:pt x="162" y="17"/>
                  </a:lnTo>
                  <a:lnTo>
                    <a:pt x="162" y="17"/>
                  </a:lnTo>
                  <a:lnTo>
                    <a:pt x="162" y="17"/>
                  </a:lnTo>
                  <a:lnTo>
                    <a:pt x="162" y="17"/>
                  </a:lnTo>
                  <a:lnTo>
                    <a:pt x="162" y="17"/>
                  </a:lnTo>
                  <a:lnTo>
                    <a:pt x="161" y="17"/>
                  </a:lnTo>
                  <a:lnTo>
                    <a:pt x="162" y="17"/>
                  </a:lnTo>
                  <a:lnTo>
                    <a:pt x="162" y="17"/>
                  </a:lnTo>
                  <a:lnTo>
                    <a:pt x="161" y="17"/>
                  </a:lnTo>
                  <a:lnTo>
                    <a:pt x="161" y="17"/>
                  </a:lnTo>
                  <a:lnTo>
                    <a:pt x="161" y="17"/>
                  </a:lnTo>
                  <a:lnTo>
                    <a:pt x="161" y="17"/>
                  </a:lnTo>
                  <a:lnTo>
                    <a:pt x="161" y="17"/>
                  </a:lnTo>
                  <a:lnTo>
                    <a:pt x="161" y="17"/>
                  </a:lnTo>
                  <a:lnTo>
                    <a:pt x="161" y="17"/>
                  </a:lnTo>
                  <a:lnTo>
                    <a:pt x="161" y="17"/>
                  </a:lnTo>
                  <a:lnTo>
                    <a:pt x="161" y="17"/>
                  </a:lnTo>
                  <a:lnTo>
                    <a:pt x="161" y="17"/>
                  </a:lnTo>
                  <a:lnTo>
                    <a:pt x="161" y="17"/>
                  </a:lnTo>
                  <a:lnTo>
                    <a:pt x="161" y="17"/>
                  </a:lnTo>
                  <a:lnTo>
                    <a:pt x="161" y="17"/>
                  </a:lnTo>
                  <a:lnTo>
                    <a:pt x="161" y="17"/>
                  </a:lnTo>
                  <a:lnTo>
                    <a:pt x="161" y="17"/>
                  </a:lnTo>
                  <a:lnTo>
                    <a:pt x="161" y="17"/>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6"/>
                  </a:lnTo>
                  <a:lnTo>
                    <a:pt x="161" y="15"/>
                  </a:lnTo>
                  <a:lnTo>
                    <a:pt x="161" y="15"/>
                  </a:lnTo>
                  <a:lnTo>
                    <a:pt x="161" y="15"/>
                  </a:lnTo>
                  <a:lnTo>
                    <a:pt x="160" y="15"/>
                  </a:lnTo>
                  <a:lnTo>
                    <a:pt x="160" y="15"/>
                  </a:lnTo>
                  <a:lnTo>
                    <a:pt x="160" y="15"/>
                  </a:lnTo>
                  <a:lnTo>
                    <a:pt x="160" y="15"/>
                  </a:lnTo>
                  <a:lnTo>
                    <a:pt x="160" y="15"/>
                  </a:lnTo>
                  <a:lnTo>
                    <a:pt x="160" y="15"/>
                  </a:lnTo>
                  <a:lnTo>
                    <a:pt x="160" y="15"/>
                  </a:lnTo>
                  <a:lnTo>
                    <a:pt x="160" y="15"/>
                  </a:lnTo>
                  <a:lnTo>
                    <a:pt x="160" y="15"/>
                  </a:lnTo>
                  <a:lnTo>
                    <a:pt x="160" y="15"/>
                  </a:lnTo>
                  <a:lnTo>
                    <a:pt x="160" y="15"/>
                  </a:lnTo>
                  <a:lnTo>
                    <a:pt x="160" y="15"/>
                  </a:lnTo>
                  <a:lnTo>
                    <a:pt x="160" y="15"/>
                  </a:lnTo>
                  <a:lnTo>
                    <a:pt x="160" y="15"/>
                  </a:lnTo>
                  <a:lnTo>
                    <a:pt x="160" y="15"/>
                  </a:lnTo>
                  <a:lnTo>
                    <a:pt x="160" y="15"/>
                  </a:lnTo>
                  <a:lnTo>
                    <a:pt x="160" y="14"/>
                  </a:lnTo>
                  <a:lnTo>
                    <a:pt x="160" y="14"/>
                  </a:lnTo>
                  <a:lnTo>
                    <a:pt x="160" y="14"/>
                  </a:lnTo>
                  <a:lnTo>
                    <a:pt x="160" y="14"/>
                  </a:lnTo>
                  <a:lnTo>
                    <a:pt x="160" y="14"/>
                  </a:lnTo>
                  <a:lnTo>
                    <a:pt x="160" y="14"/>
                  </a:lnTo>
                  <a:lnTo>
                    <a:pt x="160" y="14"/>
                  </a:lnTo>
                  <a:lnTo>
                    <a:pt x="160" y="14"/>
                  </a:lnTo>
                  <a:lnTo>
                    <a:pt x="160" y="14"/>
                  </a:lnTo>
                  <a:lnTo>
                    <a:pt x="160" y="14"/>
                  </a:lnTo>
                  <a:lnTo>
                    <a:pt x="160" y="14"/>
                  </a:lnTo>
                  <a:lnTo>
                    <a:pt x="160" y="14"/>
                  </a:lnTo>
                  <a:lnTo>
                    <a:pt x="159" y="14"/>
                  </a:lnTo>
                  <a:lnTo>
                    <a:pt x="159" y="14"/>
                  </a:lnTo>
                  <a:lnTo>
                    <a:pt x="159" y="14"/>
                  </a:lnTo>
                  <a:lnTo>
                    <a:pt x="159" y="14"/>
                  </a:lnTo>
                  <a:lnTo>
                    <a:pt x="159" y="14"/>
                  </a:lnTo>
                  <a:lnTo>
                    <a:pt x="160" y="14"/>
                  </a:lnTo>
                  <a:lnTo>
                    <a:pt x="160" y="14"/>
                  </a:lnTo>
                  <a:lnTo>
                    <a:pt x="160" y="14"/>
                  </a:lnTo>
                  <a:lnTo>
                    <a:pt x="160" y="14"/>
                  </a:lnTo>
                  <a:lnTo>
                    <a:pt x="160" y="14"/>
                  </a:lnTo>
                  <a:lnTo>
                    <a:pt x="160" y="13"/>
                  </a:lnTo>
                  <a:lnTo>
                    <a:pt x="159" y="13"/>
                  </a:lnTo>
                  <a:lnTo>
                    <a:pt x="159" y="13"/>
                  </a:lnTo>
                  <a:lnTo>
                    <a:pt x="159" y="13"/>
                  </a:lnTo>
                  <a:lnTo>
                    <a:pt x="159" y="13"/>
                  </a:lnTo>
                  <a:lnTo>
                    <a:pt x="159" y="13"/>
                  </a:lnTo>
                  <a:lnTo>
                    <a:pt x="159" y="13"/>
                  </a:lnTo>
                  <a:lnTo>
                    <a:pt x="159" y="13"/>
                  </a:lnTo>
                  <a:lnTo>
                    <a:pt x="159" y="13"/>
                  </a:lnTo>
                  <a:lnTo>
                    <a:pt x="159" y="13"/>
                  </a:lnTo>
                  <a:lnTo>
                    <a:pt x="159" y="13"/>
                  </a:lnTo>
                  <a:lnTo>
                    <a:pt x="159" y="13"/>
                  </a:lnTo>
                  <a:lnTo>
                    <a:pt x="159" y="13"/>
                  </a:lnTo>
                  <a:lnTo>
                    <a:pt x="159" y="13"/>
                  </a:lnTo>
                  <a:lnTo>
                    <a:pt x="159" y="13"/>
                  </a:lnTo>
                  <a:lnTo>
                    <a:pt x="159" y="13"/>
                  </a:lnTo>
                  <a:lnTo>
                    <a:pt x="159" y="12"/>
                  </a:lnTo>
                  <a:lnTo>
                    <a:pt x="159" y="12"/>
                  </a:lnTo>
                  <a:lnTo>
                    <a:pt x="160" y="12"/>
                  </a:lnTo>
                  <a:lnTo>
                    <a:pt x="160" y="12"/>
                  </a:lnTo>
                  <a:lnTo>
                    <a:pt x="160" y="12"/>
                  </a:lnTo>
                  <a:lnTo>
                    <a:pt x="160" y="13"/>
                  </a:lnTo>
                  <a:lnTo>
                    <a:pt x="160" y="13"/>
                  </a:lnTo>
                  <a:lnTo>
                    <a:pt x="160" y="13"/>
                  </a:lnTo>
                  <a:lnTo>
                    <a:pt x="160" y="12"/>
                  </a:lnTo>
                  <a:lnTo>
                    <a:pt x="160" y="12"/>
                  </a:lnTo>
                  <a:lnTo>
                    <a:pt x="160" y="12"/>
                  </a:lnTo>
                  <a:lnTo>
                    <a:pt x="160" y="12"/>
                  </a:lnTo>
                  <a:lnTo>
                    <a:pt x="160" y="12"/>
                  </a:lnTo>
                  <a:lnTo>
                    <a:pt x="160" y="12"/>
                  </a:lnTo>
                  <a:lnTo>
                    <a:pt x="160" y="12"/>
                  </a:lnTo>
                  <a:lnTo>
                    <a:pt x="160" y="12"/>
                  </a:lnTo>
                  <a:lnTo>
                    <a:pt x="160" y="12"/>
                  </a:lnTo>
                  <a:lnTo>
                    <a:pt x="160" y="12"/>
                  </a:lnTo>
                  <a:lnTo>
                    <a:pt x="160" y="12"/>
                  </a:lnTo>
                  <a:lnTo>
                    <a:pt x="160" y="12"/>
                  </a:lnTo>
                  <a:lnTo>
                    <a:pt x="160" y="12"/>
                  </a:lnTo>
                  <a:lnTo>
                    <a:pt x="161" y="12"/>
                  </a:lnTo>
                  <a:lnTo>
                    <a:pt x="161" y="12"/>
                  </a:lnTo>
                  <a:lnTo>
                    <a:pt x="161" y="12"/>
                  </a:lnTo>
                  <a:lnTo>
                    <a:pt x="161" y="12"/>
                  </a:lnTo>
                  <a:lnTo>
                    <a:pt x="161" y="12"/>
                  </a:lnTo>
                  <a:lnTo>
                    <a:pt x="161" y="12"/>
                  </a:lnTo>
                  <a:lnTo>
                    <a:pt x="161" y="12"/>
                  </a:lnTo>
                  <a:lnTo>
                    <a:pt x="161" y="13"/>
                  </a:lnTo>
                  <a:lnTo>
                    <a:pt x="160" y="13"/>
                  </a:lnTo>
                  <a:lnTo>
                    <a:pt x="160" y="13"/>
                  </a:lnTo>
                  <a:lnTo>
                    <a:pt x="160" y="13"/>
                  </a:lnTo>
                  <a:lnTo>
                    <a:pt x="160" y="13"/>
                  </a:lnTo>
                  <a:lnTo>
                    <a:pt x="160" y="13"/>
                  </a:lnTo>
                  <a:lnTo>
                    <a:pt x="160" y="13"/>
                  </a:lnTo>
                  <a:lnTo>
                    <a:pt x="160" y="13"/>
                  </a:lnTo>
                  <a:lnTo>
                    <a:pt x="160" y="13"/>
                  </a:lnTo>
                  <a:lnTo>
                    <a:pt x="160" y="13"/>
                  </a:lnTo>
                  <a:lnTo>
                    <a:pt x="160" y="13"/>
                  </a:lnTo>
                  <a:lnTo>
                    <a:pt x="160" y="13"/>
                  </a:lnTo>
                  <a:lnTo>
                    <a:pt x="160" y="13"/>
                  </a:lnTo>
                  <a:lnTo>
                    <a:pt x="160" y="13"/>
                  </a:lnTo>
                  <a:lnTo>
                    <a:pt x="160" y="13"/>
                  </a:lnTo>
                  <a:lnTo>
                    <a:pt x="161" y="13"/>
                  </a:lnTo>
                  <a:lnTo>
                    <a:pt x="161" y="13"/>
                  </a:lnTo>
                  <a:lnTo>
                    <a:pt x="161" y="13"/>
                  </a:lnTo>
                  <a:lnTo>
                    <a:pt x="161" y="13"/>
                  </a:lnTo>
                  <a:lnTo>
                    <a:pt x="161" y="13"/>
                  </a:lnTo>
                  <a:lnTo>
                    <a:pt x="161" y="14"/>
                  </a:lnTo>
                  <a:lnTo>
                    <a:pt x="161" y="14"/>
                  </a:lnTo>
                  <a:lnTo>
                    <a:pt x="161" y="14"/>
                  </a:lnTo>
                  <a:lnTo>
                    <a:pt x="161" y="14"/>
                  </a:lnTo>
                  <a:lnTo>
                    <a:pt x="161" y="14"/>
                  </a:lnTo>
                  <a:lnTo>
                    <a:pt x="161" y="14"/>
                  </a:lnTo>
                  <a:lnTo>
                    <a:pt x="161" y="14"/>
                  </a:lnTo>
                  <a:lnTo>
                    <a:pt x="161" y="14"/>
                  </a:lnTo>
                  <a:lnTo>
                    <a:pt x="161" y="14"/>
                  </a:lnTo>
                  <a:lnTo>
                    <a:pt x="161" y="14"/>
                  </a:lnTo>
                  <a:lnTo>
                    <a:pt x="161" y="14"/>
                  </a:lnTo>
                  <a:lnTo>
                    <a:pt x="161" y="14"/>
                  </a:lnTo>
                  <a:lnTo>
                    <a:pt x="161" y="14"/>
                  </a:lnTo>
                  <a:lnTo>
                    <a:pt x="161" y="14"/>
                  </a:lnTo>
                  <a:lnTo>
                    <a:pt x="161" y="14"/>
                  </a:lnTo>
                  <a:lnTo>
                    <a:pt x="161"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4"/>
                  </a:lnTo>
                  <a:lnTo>
                    <a:pt x="162" y="13"/>
                  </a:lnTo>
                  <a:lnTo>
                    <a:pt x="162" y="13"/>
                  </a:lnTo>
                  <a:lnTo>
                    <a:pt x="162" y="13"/>
                  </a:lnTo>
                  <a:lnTo>
                    <a:pt x="162" y="13"/>
                  </a:lnTo>
                  <a:lnTo>
                    <a:pt x="162" y="13"/>
                  </a:lnTo>
                  <a:lnTo>
                    <a:pt x="162" y="13"/>
                  </a:lnTo>
                  <a:lnTo>
                    <a:pt x="162" y="14"/>
                  </a:lnTo>
                  <a:lnTo>
                    <a:pt x="162" y="14"/>
                  </a:lnTo>
                  <a:lnTo>
                    <a:pt x="162" y="14"/>
                  </a:lnTo>
                  <a:lnTo>
                    <a:pt x="162" y="14"/>
                  </a:lnTo>
                  <a:lnTo>
                    <a:pt x="162" y="14"/>
                  </a:lnTo>
                  <a:lnTo>
                    <a:pt x="162" y="14"/>
                  </a:lnTo>
                  <a:lnTo>
                    <a:pt x="162" y="14"/>
                  </a:lnTo>
                  <a:lnTo>
                    <a:pt x="162" y="14"/>
                  </a:lnTo>
                  <a:lnTo>
                    <a:pt x="162" y="14"/>
                  </a:lnTo>
                  <a:lnTo>
                    <a:pt x="163" y="14"/>
                  </a:lnTo>
                  <a:lnTo>
                    <a:pt x="163" y="14"/>
                  </a:lnTo>
                  <a:lnTo>
                    <a:pt x="163" y="13"/>
                  </a:lnTo>
                  <a:lnTo>
                    <a:pt x="163" y="13"/>
                  </a:lnTo>
                  <a:lnTo>
                    <a:pt x="163" y="13"/>
                  </a:lnTo>
                  <a:lnTo>
                    <a:pt x="163" y="13"/>
                  </a:lnTo>
                  <a:lnTo>
                    <a:pt x="163" y="13"/>
                  </a:lnTo>
                  <a:lnTo>
                    <a:pt x="163" y="13"/>
                  </a:lnTo>
                  <a:lnTo>
                    <a:pt x="163" y="13"/>
                  </a:lnTo>
                  <a:lnTo>
                    <a:pt x="163" y="13"/>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3" y="14"/>
                  </a:lnTo>
                  <a:lnTo>
                    <a:pt x="164" y="14"/>
                  </a:lnTo>
                  <a:lnTo>
                    <a:pt x="164" y="14"/>
                  </a:lnTo>
                  <a:lnTo>
                    <a:pt x="164" y="14"/>
                  </a:lnTo>
                  <a:lnTo>
                    <a:pt x="164" y="14"/>
                  </a:lnTo>
                  <a:lnTo>
                    <a:pt x="164" y="14"/>
                  </a:lnTo>
                  <a:lnTo>
                    <a:pt x="164" y="14"/>
                  </a:lnTo>
                  <a:lnTo>
                    <a:pt x="164" y="14"/>
                  </a:lnTo>
                  <a:lnTo>
                    <a:pt x="164" y="14"/>
                  </a:lnTo>
                  <a:lnTo>
                    <a:pt x="164" y="13"/>
                  </a:lnTo>
                  <a:lnTo>
                    <a:pt x="164" y="13"/>
                  </a:lnTo>
                  <a:lnTo>
                    <a:pt x="164" y="14"/>
                  </a:lnTo>
                  <a:lnTo>
                    <a:pt x="164" y="14"/>
                  </a:lnTo>
                  <a:lnTo>
                    <a:pt x="164" y="14"/>
                  </a:lnTo>
                  <a:lnTo>
                    <a:pt x="164" y="14"/>
                  </a:lnTo>
                  <a:lnTo>
                    <a:pt x="164" y="14"/>
                  </a:lnTo>
                  <a:lnTo>
                    <a:pt x="164" y="14"/>
                  </a:lnTo>
                  <a:lnTo>
                    <a:pt x="164" y="14"/>
                  </a:lnTo>
                  <a:lnTo>
                    <a:pt x="164" y="14"/>
                  </a:lnTo>
                  <a:lnTo>
                    <a:pt x="164" y="14"/>
                  </a:lnTo>
                  <a:lnTo>
                    <a:pt x="164" y="14"/>
                  </a:lnTo>
                  <a:lnTo>
                    <a:pt x="164" y="14"/>
                  </a:lnTo>
                  <a:lnTo>
                    <a:pt x="164" y="13"/>
                  </a:lnTo>
                  <a:lnTo>
                    <a:pt x="164" y="13"/>
                  </a:lnTo>
                  <a:lnTo>
                    <a:pt x="164" y="13"/>
                  </a:lnTo>
                  <a:lnTo>
                    <a:pt x="164" y="13"/>
                  </a:lnTo>
                  <a:lnTo>
                    <a:pt x="164" y="13"/>
                  </a:lnTo>
                  <a:lnTo>
                    <a:pt x="165" y="13"/>
                  </a:lnTo>
                  <a:lnTo>
                    <a:pt x="165" y="13"/>
                  </a:lnTo>
                  <a:lnTo>
                    <a:pt x="165" y="13"/>
                  </a:lnTo>
                  <a:lnTo>
                    <a:pt x="165" y="13"/>
                  </a:lnTo>
                  <a:lnTo>
                    <a:pt x="165" y="13"/>
                  </a:lnTo>
                  <a:lnTo>
                    <a:pt x="165" y="13"/>
                  </a:lnTo>
                  <a:lnTo>
                    <a:pt x="165" y="13"/>
                  </a:lnTo>
                  <a:lnTo>
                    <a:pt x="165" y="13"/>
                  </a:lnTo>
                  <a:lnTo>
                    <a:pt x="165" y="13"/>
                  </a:lnTo>
                  <a:lnTo>
                    <a:pt x="165" y="13"/>
                  </a:lnTo>
                  <a:lnTo>
                    <a:pt x="165" y="13"/>
                  </a:lnTo>
                  <a:lnTo>
                    <a:pt x="165" y="13"/>
                  </a:lnTo>
                  <a:lnTo>
                    <a:pt x="165" y="12"/>
                  </a:lnTo>
                  <a:lnTo>
                    <a:pt x="165" y="12"/>
                  </a:lnTo>
                  <a:lnTo>
                    <a:pt x="165" y="12"/>
                  </a:lnTo>
                  <a:lnTo>
                    <a:pt x="165" y="12"/>
                  </a:lnTo>
                  <a:lnTo>
                    <a:pt x="165" y="12"/>
                  </a:lnTo>
                  <a:lnTo>
                    <a:pt x="165" y="12"/>
                  </a:lnTo>
                  <a:lnTo>
                    <a:pt x="165" y="12"/>
                  </a:lnTo>
                  <a:lnTo>
                    <a:pt x="164" y="12"/>
                  </a:lnTo>
                  <a:lnTo>
                    <a:pt x="164" y="12"/>
                  </a:lnTo>
                  <a:lnTo>
                    <a:pt x="164" y="12"/>
                  </a:lnTo>
                  <a:lnTo>
                    <a:pt x="165" y="12"/>
                  </a:lnTo>
                  <a:lnTo>
                    <a:pt x="165" y="12"/>
                  </a:lnTo>
                  <a:lnTo>
                    <a:pt x="165" y="12"/>
                  </a:lnTo>
                  <a:lnTo>
                    <a:pt x="165" y="12"/>
                  </a:lnTo>
                  <a:lnTo>
                    <a:pt x="165" y="12"/>
                  </a:lnTo>
                  <a:lnTo>
                    <a:pt x="165" y="12"/>
                  </a:lnTo>
                  <a:lnTo>
                    <a:pt x="165" y="12"/>
                  </a:lnTo>
                  <a:lnTo>
                    <a:pt x="165" y="12"/>
                  </a:lnTo>
                  <a:lnTo>
                    <a:pt x="165" y="12"/>
                  </a:lnTo>
                  <a:lnTo>
                    <a:pt x="165" y="12"/>
                  </a:lnTo>
                  <a:lnTo>
                    <a:pt x="165" y="12"/>
                  </a:lnTo>
                  <a:lnTo>
                    <a:pt x="165" y="12"/>
                  </a:lnTo>
                  <a:lnTo>
                    <a:pt x="165" y="12"/>
                  </a:lnTo>
                  <a:lnTo>
                    <a:pt x="165" y="12"/>
                  </a:lnTo>
                  <a:lnTo>
                    <a:pt x="166" y="12"/>
                  </a:lnTo>
                  <a:lnTo>
                    <a:pt x="166" y="12"/>
                  </a:lnTo>
                  <a:lnTo>
                    <a:pt x="166" y="12"/>
                  </a:lnTo>
                  <a:lnTo>
                    <a:pt x="166" y="12"/>
                  </a:lnTo>
                  <a:lnTo>
                    <a:pt x="166" y="12"/>
                  </a:lnTo>
                  <a:lnTo>
                    <a:pt x="166" y="12"/>
                  </a:lnTo>
                  <a:lnTo>
                    <a:pt x="166" y="12"/>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6" y="13"/>
                  </a:lnTo>
                  <a:lnTo>
                    <a:pt x="167" y="13"/>
                  </a:lnTo>
                  <a:lnTo>
                    <a:pt x="167" y="13"/>
                  </a:lnTo>
                  <a:lnTo>
                    <a:pt x="167" y="13"/>
                  </a:lnTo>
                  <a:lnTo>
                    <a:pt x="167" y="13"/>
                  </a:lnTo>
                  <a:lnTo>
                    <a:pt x="168" y="13"/>
                  </a:lnTo>
                  <a:lnTo>
                    <a:pt x="168" y="13"/>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2"/>
                  </a:lnTo>
                  <a:lnTo>
                    <a:pt x="168" y="11"/>
                  </a:lnTo>
                  <a:lnTo>
                    <a:pt x="168" y="12"/>
                  </a:lnTo>
                  <a:lnTo>
                    <a:pt x="168" y="12"/>
                  </a:lnTo>
                  <a:lnTo>
                    <a:pt x="168" y="12"/>
                  </a:lnTo>
                  <a:lnTo>
                    <a:pt x="168" y="11"/>
                  </a:lnTo>
                  <a:lnTo>
                    <a:pt x="168" y="11"/>
                  </a:lnTo>
                  <a:lnTo>
                    <a:pt x="168" y="11"/>
                  </a:lnTo>
                  <a:lnTo>
                    <a:pt x="168" y="11"/>
                  </a:lnTo>
                  <a:lnTo>
                    <a:pt x="168" y="11"/>
                  </a:lnTo>
                  <a:lnTo>
                    <a:pt x="168" y="12"/>
                  </a:lnTo>
                  <a:lnTo>
                    <a:pt x="168" y="12"/>
                  </a:lnTo>
                  <a:lnTo>
                    <a:pt x="168" y="12"/>
                  </a:lnTo>
                  <a:lnTo>
                    <a:pt x="168" y="11"/>
                  </a:lnTo>
                  <a:lnTo>
                    <a:pt x="168" y="11"/>
                  </a:lnTo>
                  <a:lnTo>
                    <a:pt x="169" y="11"/>
                  </a:lnTo>
                  <a:lnTo>
                    <a:pt x="169" y="11"/>
                  </a:lnTo>
                  <a:lnTo>
                    <a:pt x="169" y="11"/>
                  </a:lnTo>
                  <a:lnTo>
                    <a:pt x="169" y="11"/>
                  </a:lnTo>
                  <a:lnTo>
                    <a:pt x="168" y="11"/>
                  </a:lnTo>
                  <a:lnTo>
                    <a:pt x="168" y="11"/>
                  </a:lnTo>
                  <a:lnTo>
                    <a:pt x="168" y="11"/>
                  </a:lnTo>
                  <a:lnTo>
                    <a:pt x="168" y="11"/>
                  </a:lnTo>
                  <a:lnTo>
                    <a:pt x="168"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69" y="11"/>
                  </a:lnTo>
                  <a:lnTo>
                    <a:pt x="170" y="11"/>
                  </a:lnTo>
                  <a:lnTo>
                    <a:pt x="170" y="11"/>
                  </a:lnTo>
                  <a:lnTo>
                    <a:pt x="169" y="11"/>
                  </a:lnTo>
                  <a:lnTo>
                    <a:pt x="170" y="11"/>
                  </a:lnTo>
                  <a:lnTo>
                    <a:pt x="170" y="11"/>
                  </a:lnTo>
                  <a:lnTo>
                    <a:pt x="170" y="11"/>
                  </a:lnTo>
                  <a:lnTo>
                    <a:pt x="170" y="11"/>
                  </a:lnTo>
                  <a:lnTo>
                    <a:pt x="170" y="11"/>
                  </a:lnTo>
                  <a:lnTo>
                    <a:pt x="170" y="11"/>
                  </a:lnTo>
                  <a:lnTo>
                    <a:pt x="170" y="11"/>
                  </a:lnTo>
                  <a:lnTo>
                    <a:pt x="170" y="11"/>
                  </a:lnTo>
                  <a:lnTo>
                    <a:pt x="170" y="11"/>
                  </a:lnTo>
                  <a:lnTo>
                    <a:pt x="170" y="11"/>
                  </a:lnTo>
                  <a:lnTo>
                    <a:pt x="170" y="11"/>
                  </a:lnTo>
                  <a:lnTo>
                    <a:pt x="170" y="11"/>
                  </a:lnTo>
                  <a:lnTo>
                    <a:pt x="170" y="11"/>
                  </a:lnTo>
                  <a:lnTo>
                    <a:pt x="170" y="11"/>
                  </a:lnTo>
                  <a:lnTo>
                    <a:pt x="170" y="11"/>
                  </a:lnTo>
                  <a:lnTo>
                    <a:pt x="171" y="11"/>
                  </a:lnTo>
                  <a:lnTo>
                    <a:pt x="171" y="11"/>
                  </a:lnTo>
                  <a:lnTo>
                    <a:pt x="171" y="11"/>
                  </a:lnTo>
                  <a:lnTo>
                    <a:pt x="171" y="11"/>
                  </a:lnTo>
                  <a:lnTo>
                    <a:pt x="171" y="11"/>
                  </a:lnTo>
                  <a:lnTo>
                    <a:pt x="171" y="11"/>
                  </a:lnTo>
                  <a:lnTo>
                    <a:pt x="171" y="11"/>
                  </a:lnTo>
                  <a:lnTo>
                    <a:pt x="171" y="11"/>
                  </a:lnTo>
                  <a:lnTo>
                    <a:pt x="171" y="11"/>
                  </a:lnTo>
                  <a:lnTo>
                    <a:pt x="171" y="11"/>
                  </a:lnTo>
                  <a:lnTo>
                    <a:pt x="171" y="11"/>
                  </a:lnTo>
                  <a:lnTo>
                    <a:pt x="171" y="10"/>
                  </a:lnTo>
                  <a:lnTo>
                    <a:pt x="171" y="10"/>
                  </a:lnTo>
                  <a:lnTo>
                    <a:pt x="171" y="11"/>
                  </a:lnTo>
                  <a:lnTo>
                    <a:pt x="171" y="11"/>
                  </a:lnTo>
                  <a:lnTo>
                    <a:pt x="171" y="11"/>
                  </a:lnTo>
                  <a:lnTo>
                    <a:pt x="171" y="11"/>
                  </a:lnTo>
                  <a:lnTo>
                    <a:pt x="171"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1"/>
                  </a:lnTo>
                  <a:lnTo>
                    <a:pt x="172" y="12"/>
                  </a:lnTo>
                  <a:lnTo>
                    <a:pt x="172" y="12"/>
                  </a:lnTo>
                  <a:lnTo>
                    <a:pt x="172" y="12"/>
                  </a:lnTo>
                  <a:lnTo>
                    <a:pt x="172" y="12"/>
                  </a:lnTo>
                  <a:lnTo>
                    <a:pt x="172" y="12"/>
                  </a:lnTo>
                  <a:lnTo>
                    <a:pt x="172" y="12"/>
                  </a:lnTo>
                  <a:lnTo>
                    <a:pt x="172" y="12"/>
                  </a:lnTo>
                  <a:lnTo>
                    <a:pt x="172" y="12"/>
                  </a:lnTo>
                  <a:lnTo>
                    <a:pt x="172" y="12"/>
                  </a:lnTo>
                  <a:lnTo>
                    <a:pt x="172" y="12"/>
                  </a:lnTo>
                  <a:lnTo>
                    <a:pt x="172" y="12"/>
                  </a:lnTo>
                  <a:lnTo>
                    <a:pt x="172" y="12"/>
                  </a:lnTo>
                  <a:lnTo>
                    <a:pt x="172" y="12"/>
                  </a:lnTo>
                  <a:lnTo>
                    <a:pt x="172" y="12"/>
                  </a:lnTo>
                  <a:lnTo>
                    <a:pt x="171" y="12"/>
                  </a:lnTo>
                  <a:lnTo>
                    <a:pt x="171" y="12"/>
                  </a:lnTo>
                  <a:lnTo>
                    <a:pt x="171" y="13"/>
                  </a:lnTo>
                  <a:lnTo>
                    <a:pt x="171" y="13"/>
                  </a:lnTo>
                  <a:lnTo>
                    <a:pt x="171" y="13"/>
                  </a:lnTo>
                  <a:lnTo>
                    <a:pt x="171" y="13"/>
                  </a:lnTo>
                  <a:lnTo>
                    <a:pt x="171" y="13"/>
                  </a:lnTo>
                  <a:lnTo>
                    <a:pt x="171" y="13"/>
                  </a:lnTo>
                  <a:lnTo>
                    <a:pt x="171" y="13"/>
                  </a:lnTo>
                  <a:lnTo>
                    <a:pt x="171" y="13"/>
                  </a:lnTo>
                  <a:lnTo>
                    <a:pt x="171" y="13"/>
                  </a:lnTo>
                  <a:lnTo>
                    <a:pt x="171" y="13"/>
                  </a:lnTo>
                  <a:lnTo>
                    <a:pt x="171" y="13"/>
                  </a:lnTo>
                  <a:lnTo>
                    <a:pt x="171" y="13"/>
                  </a:lnTo>
                  <a:lnTo>
                    <a:pt x="171" y="13"/>
                  </a:lnTo>
                  <a:lnTo>
                    <a:pt x="171" y="13"/>
                  </a:lnTo>
                  <a:lnTo>
                    <a:pt x="171" y="14"/>
                  </a:lnTo>
                  <a:lnTo>
                    <a:pt x="171" y="14"/>
                  </a:lnTo>
                  <a:lnTo>
                    <a:pt x="171" y="14"/>
                  </a:lnTo>
                  <a:lnTo>
                    <a:pt x="171" y="14"/>
                  </a:lnTo>
                  <a:lnTo>
                    <a:pt x="171" y="14"/>
                  </a:lnTo>
                  <a:lnTo>
                    <a:pt x="171" y="14"/>
                  </a:lnTo>
                  <a:lnTo>
                    <a:pt x="171" y="14"/>
                  </a:lnTo>
                  <a:lnTo>
                    <a:pt x="171" y="14"/>
                  </a:lnTo>
                  <a:lnTo>
                    <a:pt x="171" y="14"/>
                  </a:lnTo>
                  <a:lnTo>
                    <a:pt x="171" y="14"/>
                  </a:lnTo>
                  <a:lnTo>
                    <a:pt x="171" y="14"/>
                  </a:lnTo>
                  <a:lnTo>
                    <a:pt x="171" y="14"/>
                  </a:lnTo>
                  <a:lnTo>
                    <a:pt x="171" y="14"/>
                  </a:lnTo>
                  <a:lnTo>
                    <a:pt x="171" y="14"/>
                  </a:lnTo>
                  <a:lnTo>
                    <a:pt x="171" y="14"/>
                  </a:lnTo>
                  <a:lnTo>
                    <a:pt x="172" y="14"/>
                  </a:lnTo>
                  <a:lnTo>
                    <a:pt x="172" y="14"/>
                  </a:lnTo>
                  <a:lnTo>
                    <a:pt x="172" y="14"/>
                  </a:lnTo>
                  <a:lnTo>
                    <a:pt x="172" y="15"/>
                  </a:lnTo>
                  <a:lnTo>
                    <a:pt x="172" y="15"/>
                  </a:lnTo>
                  <a:lnTo>
                    <a:pt x="172" y="15"/>
                  </a:lnTo>
                  <a:lnTo>
                    <a:pt x="172" y="15"/>
                  </a:lnTo>
                  <a:lnTo>
                    <a:pt x="172" y="15"/>
                  </a:lnTo>
                  <a:lnTo>
                    <a:pt x="172" y="15"/>
                  </a:lnTo>
                  <a:lnTo>
                    <a:pt x="172" y="15"/>
                  </a:lnTo>
                  <a:lnTo>
                    <a:pt x="172" y="15"/>
                  </a:lnTo>
                  <a:lnTo>
                    <a:pt x="172" y="15"/>
                  </a:lnTo>
                  <a:lnTo>
                    <a:pt x="172" y="15"/>
                  </a:lnTo>
                  <a:lnTo>
                    <a:pt x="172" y="15"/>
                  </a:lnTo>
                  <a:lnTo>
                    <a:pt x="172" y="15"/>
                  </a:lnTo>
                  <a:lnTo>
                    <a:pt x="172" y="15"/>
                  </a:lnTo>
                  <a:lnTo>
                    <a:pt x="172" y="15"/>
                  </a:lnTo>
                  <a:lnTo>
                    <a:pt x="178" y="14"/>
                  </a:lnTo>
                  <a:lnTo>
                    <a:pt x="179" y="13"/>
                  </a:lnTo>
                  <a:lnTo>
                    <a:pt x="176" y="10"/>
                  </a:lnTo>
                  <a:lnTo>
                    <a:pt x="184" y="6"/>
                  </a:lnTo>
                  <a:lnTo>
                    <a:pt x="188" y="9"/>
                  </a:lnTo>
                  <a:lnTo>
                    <a:pt x="196" y="11"/>
                  </a:lnTo>
                  <a:lnTo>
                    <a:pt x="201" y="9"/>
                  </a:lnTo>
                  <a:lnTo>
                    <a:pt x="202" y="7"/>
                  </a:lnTo>
                  <a:lnTo>
                    <a:pt x="204" y="6"/>
                  </a:lnTo>
                  <a:lnTo>
                    <a:pt x="211" y="7"/>
                  </a:lnTo>
                  <a:lnTo>
                    <a:pt x="223" y="0"/>
                  </a:lnTo>
                  <a:lnTo>
                    <a:pt x="222" y="10"/>
                  </a:lnTo>
                  <a:lnTo>
                    <a:pt x="224" y="13"/>
                  </a:lnTo>
                  <a:lnTo>
                    <a:pt x="224" y="13"/>
                  </a:lnTo>
                  <a:lnTo>
                    <a:pt x="225" y="18"/>
                  </a:lnTo>
                  <a:lnTo>
                    <a:pt x="215" y="27"/>
                  </a:lnTo>
                  <a:lnTo>
                    <a:pt x="215" y="28"/>
                  </a:lnTo>
                  <a:lnTo>
                    <a:pt x="215" y="28"/>
                  </a:lnTo>
                  <a:lnTo>
                    <a:pt x="214" y="32"/>
                  </a:lnTo>
                  <a:lnTo>
                    <a:pt x="213" y="34"/>
                  </a:lnTo>
                  <a:lnTo>
                    <a:pt x="210" y="43"/>
                  </a:lnTo>
                  <a:lnTo>
                    <a:pt x="215" y="56"/>
                  </a:lnTo>
                  <a:lnTo>
                    <a:pt x="219" y="60"/>
                  </a:lnTo>
                  <a:lnTo>
                    <a:pt x="220" y="62"/>
                  </a:lnTo>
                  <a:lnTo>
                    <a:pt x="242" y="69"/>
                  </a:lnTo>
                  <a:lnTo>
                    <a:pt x="244" y="70"/>
                  </a:lnTo>
                  <a:lnTo>
                    <a:pt x="252" y="72"/>
                  </a:lnTo>
                  <a:lnTo>
                    <a:pt x="254" y="72"/>
                  </a:lnTo>
                  <a:lnTo>
                    <a:pt x="254" y="73"/>
                  </a:lnTo>
                  <a:lnTo>
                    <a:pt x="296" y="69"/>
                  </a:lnTo>
                  <a:lnTo>
                    <a:pt x="298" y="70"/>
                  </a:lnTo>
                  <a:lnTo>
                    <a:pt x="310" y="68"/>
                  </a:lnTo>
                  <a:lnTo>
                    <a:pt x="312" y="67"/>
                  </a:lnTo>
                  <a:lnTo>
                    <a:pt x="340" y="62"/>
                  </a:lnTo>
                  <a:lnTo>
                    <a:pt x="342" y="61"/>
                  </a:lnTo>
                  <a:lnTo>
                    <a:pt x="344" y="69"/>
                  </a:lnTo>
                  <a:lnTo>
                    <a:pt x="347" y="72"/>
                  </a:lnTo>
                  <a:lnTo>
                    <a:pt x="348" y="73"/>
                  </a:lnTo>
                  <a:lnTo>
                    <a:pt x="353" y="75"/>
                  </a:lnTo>
                  <a:lnTo>
                    <a:pt x="355" y="81"/>
                  </a:lnTo>
                  <a:lnTo>
                    <a:pt x="353" y="92"/>
                  </a:lnTo>
                  <a:lnTo>
                    <a:pt x="359" y="94"/>
                  </a:lnTo>
                  <a:lnTo>
                    <a:pt x="359" y="96"/>
                  </a:lnTo>
                  <a:lnTo>
                    <a:pt x="362" y="102"/>
                  </a:lnTo>
                  <a:lnTo>
                    <a:pt x="359" y="105"/>
                  </a:lnTo>
                  <a:lnTo>
                    <a:pt x="356" y="113"/>
                  </a:lnTo>
                  <a:lnTo>
                    <a:pt x="362" y="120"/>
                  </a:lnTo>
                  <a:lnTo>
                    <a:pt x="362" y="127"/>
                  </a:lnTo>
                  <a:lnTo>
                    <a:pt x="363" y="127"/>
                  </a:lnTo>
                  <a:lnTo>
                    <a:pt x="370" y="140"/>
                  </a:lnTo>
                  <a:lnTo>
                    <a:pt x="371" y="142"/>
                  </a:lnTo>
                  <a:lnTo>
                    <a:pt x="371" y="144"/>
                  </a:lnTo>
                  <a:lnTo>
                    <a:pt x="373" y="154"/>
                  </a:lnTo>
                  <a:lnTo>
                    <a:pt x="375" y="154"/>
                  </a:lnTo>
                  <a:lnTo>
                    <a:pt x="380" y="157"/>
                  </a:lnTo>
                  <a:lnTo>
                    <a:pt x="384" y="156"/>
                  </a:lnTo>
                  <a:lnTo>
                    <a:pt x="387" y="158"/>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4" name="Freeform 94">
              <a:extLst>
                <a:ext uri="{FF2B5EF4-FFF2-40B4-BE49-F238E27FC236}">
                  <a16:creationId xmlns:a16="http://schemas.microsoft.com/office/drawing/2014/main" id="{14412CDE-8E2E-E792-A1DF-45DFA3175CC0}"/>
                </a:ext>
              </a:extLst>
            </p:cNvPr>
            <p:cNvSpPr>
              <a:spLocks/>
            </p:cNvSpPr>
            <p:nvPr/>
          </p:nvSpPr>
          <p:spPr bwMode="auto">
            <a:xfrm>
              <a:off x="5734051" y="1785938"/>
              <a:ext cx="1588" cy="158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1 h 1"/>
                <a:gd name="T26" fmla="*/ 1 w 1"/>
                <a:gd name="T27" fmla="*/ 1 h 1"/>
                <a:gd name="T28" fmla="*/ 1 w 1"/>
                <a:gd name="T29" fmla="*/ 1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 name="T44" fmla="*/ 1 w 1"/>
                <a:gd name="T45" fmla="*/ 1 h 1"/>
                <a:gd name="T46" fmla="*/ 1 w 1"/>
                <a:gd name="T47" fmla="*/ 1 h 1"/>
                <a:gd name="T48" fmla="*/ 1 w 1"/>
                <a:gd name="T49" fmla="*/ 1 h 1"/>
                <a:gd name="T50" fmla="*/ 1 w 1"/>
                <a:gd name="T51" fmla="*/ 1 h 1"/>
                <a:gd name="T52" fmla="*/ 1 w 1"/>
                <a:gd name="T53" fmla="*/ 1 h 1"/>
                <a:gd name="T54" fmla="*/ 0 w 1"/>
                <a:gd name="T55" fmla="*/ 1 h 1"/>
                <a:gd name="T56" fmla="*/ 0 w 1"/>
                <a:gd name="T57" fmla="*/ 1 h 1"/>
                <a:gd name="T58" fmla="*/ 0 w 1"/>
                <a:gd name="T59" fmla="*/ 1 h 1"/>
                <a:gd name="T60" fmla="*/ 0 w 1"/>
                <a:gd name="T61" fmla="*/ 0 h 1"/>
                <a:gd name="T62" fmla="*/ 0 w 1"/>
                <a:gd name="T63" fmla="*/ 0 h 1"/>
                <a:gd name="T64" fmla="*/ 0 w 1"/>
                <a:gd name="T65" fmla="*/ 0 h 1"/>
                <a:gd name="T66" fmla="*/ 0 w 1"/>
                <a:gd name="T67" fmla="*/ 0 h 1"/>
                <a:gd name="T68" fmla="*/ 0 w 1"/>
                <a:gd name="T69" fmla="*/ 0 h 1"/>
                <a:gd name="T70" fmla="*/ 0 w 1"/>
                <a:gd name="T71" fmla="*/ 0 h 1"/>
                <a:gd name="T72" fmla="*/ 0 w 1"/>
                <a:gd name="T73" fmla="*/ 0 h 1"/>
                <a:gd name="T74" fmla="*/ 0 w 1"/>
                <a:gd name="T75" fmla="*/ 0 h 1"/>
                <a:gd name="T76" fmla="*/ 1 w 1"/>
                <a:gd name="T7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 h="1">
                  <a:moveTo>
                    <a:pt x="1" y="0"/>
                  </a:moveTo>
                  <a:lnTo>
                    <a:pt x="1" y="0"/>
                  </a:lnTo>
                  <a:lnTo>
                    <a:pt x="1"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0" y="1"/>
                  </a:lnTo>
                  <a:lnTo>
                    <a:pt x="0" y="1"/>
                  </a:lnTo>
                  <a:lnTo>
                    <a:pt x="0" y="1"/>
                  </a:lnTo>
                  <a:lnTo>
                    <a:pt x="0" y="0"/>
                  </a:lnTo>
                  <a:lnTo>
                    <a:pt x="0" y="0"/>
                  </a:lnTo>
                  <a:lnTo>
                    <a:pt x="0" y="0"/>
                  </a:lnTo>
                  <a:lnTo>
                    <a:pt x="0" y="0"/>
                  </a:lnTo>
                  <a:lnTo>
                    <a:pt x="0" y="0"/>
                  </a:lnTo>
                  <a:lnTo>
                    <a:pt x="0" y="0"/>
                  </a:lnTo>
                  <a:lnTo>
                    <a:pt x="0" y="0"/>
                  </a:lnTo>
                  <a:lnTo>
                    <a:pt x="0" y="0"/>
                  </a:lnTo>
                  <a:lnTo>
                    <a:pt x="1"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5" name="Freeform 95">
              <a:extLst>
                <a:ext uri="{FF2B5EF4-FFF2-40B4-BE49-F238E27FC236}">
                  <a16:creationId xmlns:a16="http://schemas.microsoft.com/office/drawing/2014/main" id="{888C13F2-18A3-ED92-26B6-818B130296DE}"/>
                </a:ext>
              </a:extLst>
            </p:cNvPr>
            <p:cNvSpPr>
              <a:spLocks/>
            </p:cNvSpPr>
            <p:nvPr/>
          </p:nvSpPr>
          <p:spPr bwMode="auto">
            <a:xfrm>
              <a:off x="5765801" y="1757363"/>
              <a:ext cx="1588" cy="3175"/>
            </a:xfrm>
            <a:custGeom>
              <a:avLst/>
              <a:gdLst>
                <a:gd name="T0" fmla="*/ 0 w 1"/>
                <a:gd name="T1" fmla="*/ 1 h 2"/>
                <a:gd name="T2" fmla="*/ 0 w 1"/>
                <a:gd name="T3" fmla="*/ 1 h 2"/>
                <a:gd name="T4" fmla="*/ 0 w 1"/>
                <a:gd name="T5" fmla="*/ 1 h 2"/>
                <a:gd name="T6" fmla="*/ 0 w 1"/>
                <a:gd name="T7" fmla="*/ 1 h 2"/>
                <a:gd name="T8" fmla="*/ 0 w 1"/>
                <a:gd name="T9" fmla="*/ 1 h 2"/>
                <a:gd name="T10" fmla="*/ 0 w 1"/>
                <a:gd name="T11" fmla="*/ 1 h 2"/>
                <a:gd name="T12" fmla="*/ 0 w 1"/>
                <a:gd name="T13" fmla="*/ 1 h 2"/>
                <a:gd name="T14" fmla="*/ 0 w 1"/>
                <a:gd name="T15" fmla="*/ 1 h 2"/>
                <a:gd name="T16" fmla="*/ 0 w 1"/>
                <a:gd name="T17" fmla="*/ 0 h 2"/>
                <a:gd name="T18" fmla="*/ 0 w 1"/>
                <a:gd name="T19" fmla="*/ 0 h 2"/>
                <a:gd name="T20" fmla="*/ 0 w 1"/>
                <a:gd name="T21" fmla="*/ 1 h 2"/>
                <a:gd name="T22" fmla="*/ 0 w 1"/>
                <a:gd name="T23" fmla="*/ 1 h 2"/>
                <a:gd name="T24" fmla="*/ 0 w 1"/>
                <a:gd name="T25" fmla="*/ 1 h 2"/>
                <a:gd name="T26" fmla="*/ 0 w 1"/>
                <a:gd name="T27" fmla="*/ 1 h 2"/>
                <a:gd name="T28" fmla="*/ 0 w 1"/>
                <a:gd name="T29" fmla="*/ 1 h 2"/>
                <a:gd name="T30" fmla="*/ 0 w 1"/>
                <a:gd name="T31" fmla="*/ 1 h 2"/>
                <a:gd name="T32" fmla="*/ 1 w 1"/>
                <a:gd name="T33" fmla="*/ 1 h 2"/>
                <a:gd name="T34" fmla="*/ 0 w 1"/>
                <a:gd name="T35" fmla="*/ 1 h 2"/>
                <a:gd name="T36" fmla="*/ 0 w 1"/>
                <a:gd name="T37" fmla="*/ 1 h 2"/>
                <a:gd name="T38" fmla="*/ 0 w 1"/>
                <a:gd name="T39" fmla="*/ 1 h 2"/>
                <a:gd name="T40" fmla="*/ 0 w 1"/>
                <a:gd name="T41" fmla="*/ 1 h 2"/>
                <a:gd name="T42" fmla="*/ 0 w 1"/>
                <a:gd name="T43" fmla="*/ 1 h 2"/>
                <a:gd name="T44" fmla="*/ 0 w 1"/>
                <a:gd name="T45" fmla="*/ 1 h 2"/>
                <a:gd name="T46" fmla="*/ 0 w 1"/>
                <a:gd name="T47" fmla="*/ 2 h 2"/>
                <a:gd name="T48" fmla="*/ 0 w 1"/>
                <a:gd name="T49" fmla="*/ 2 h 2"/>
                <a:gd name="T50" fmla="*/ 0 w 1"/>
                <a:gd name="T51" fmla="*/ 2 h 2"/>
                <a:gd name="T52" fmla="*/ 0 w 1"/>
                <a:gd name="T53" fmla="*/ 2 h 2"/>
                <a:gd name="T54" fmla="*/ 0 w 1"/>
                <a:gd name="T55" fmla="*/ 2 h 2"/>
                <a:gd name="T56" fmla="*/ 0 w 1"/>
                <a:gd name="T57" fmla="*/ 2 h 2"/>
                <a:gd name="T58" fmla="*/ 0 w 1"/>
                <a:gd name="T59" fmla="*/ 2 h 2"/>
                <a:gd name="T60" fmla="*/ 0 w 1"/>
                <a:gd name="T61" fmla="*/ 1 h 2"/>
                <a:gd name="T62" fmla="*/ 0 w 1"/>
                <a:gd name="T63" fmla="*/ 1 h 2"/>
                <a:gd name="T64" fmla="*/ 0 w 1"/>
                <a:gd name="T65" fmla="*/ 1 h 2"/>
                <a:gd name="T66" fmla="*/ 0 w 1"/>
                <a:gd name="T67" fmla="*/ 1 h 2"/>
                <a:gd name="T68" fmla="*/ 0 w 1"/>
                <a:gd name="T69" fmla="*/ 1 h 2"/>
                <a:gd name="T70" fmla="*/ 0 w 1"/>
                <a:gd name="T71" fmla="*/ 2 h 2"/>
                <a:gd name="T72" fmla="*/ 0 w 1"/>
                <a:gd name="T73" fmla="*/ 2 h 2"/>
                <a:gd name="T74" fmla="*/ 0 w 1"/>
                <a:gd name="T75" fmla="*/ 2 h 2"/>
                <a:gd name="T76" fmla="*/ 0 w 1"/>
                <a:gd name="T77" fmla="*/ 2 h 2"/>
                <a:gd name="T78" fmla="*/ 0 w 1"/>
                <a:gd name="T79" fmla="*/ 2 h 2"/>
                <a:gd name="T80" fmla="*/ 0 w 1"/>
                <a:gd name="T81" fmla="*/ 2 h 2"/>
                <a:gd name="T82" fmla="*/ 0 w 1"/>
                <a:gd name="T83" fmla="*/ 2 h 2"/>
                <a:gd name="T84" fmla="*/ 0 w 1"/>
                <a:gd name="T85" fmla="*/ 2 h 2"/>
                <a:gd name="T86" fmla="*/ 0 w 1"/>
                <a:gd name="T87" fmla="*/ 2 h 2"/>
                <a:gd name="T88" fmla="*/ 0 w 1"/>
                <a:gd name="T89" fmla="*/ 1 h 2"/>
                <a:gd name="T90" fmla="*/ 0 w 1"/>
                <a:gd name="T91" fmla="*/ 1 h 2"/>
                <a:gd name="T92" fmla="*/ 0 w 1"/>
                <a:gd name="T93" fmla="*/ 1 h 2"/>
                <a:gd name="T94" fmla="*/ 0 w 1"/>
                <a:gd name="T9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 h="2">
                  <a:moveTo>
                    <a:pt x="0" y="1"/>
                  </a:moveTo>
                  <a:lnTo>
                    <a:pt x="0" y="1"/>
                  </a:lnTo>
                  <a:lnTo>
                    <a:pt x="0" y="1"/>
                  </a:lnTo>
                  <a:lnTo>
                    <a:pt x="0" y="1"/>
                  </a:lnTo>
                  <a:lnTo>
                    <a:pt x="0" y="1"/>
                  </a:lnTo>
                  <a:lnTo>
                    <a:pt x="0" y="1"/>
                  </a:lnTo>
                  <a:lnTo>
                    <a:pt x="0" y="1"/>
                  </a:lnTo>
                  <a:lnTo>
                    <a:pt x="0" y="1"/>
                  </a:lnTo>
                  <a:lnTo>
                    <a:pt x="0" y="0"/>
                  </a:lnTo>
                  <a:lnTo>
                    <a:pt x="0" y="0"/>
                  </a:lnTo>
                  <a:lnTo>
                    <a:pt x="0" y="1"/>
                  </a:lnTo>
                  <a:lnTo>
                    <a:pt x="0" y="1"/>
                  </a:lnTo>
                  <a:lnTo>
                    <a:pt x="0" y="1"/>
                  </a:lnTo>
                  <a:lnTo>
                    <a:pt x="0" y="1"/>
                  </a:lnTo>
                  <a:lnTo>
                    <a:pt x="0" y="1"/>
                  </a:lnTo>
                  <a:lnTo>
                    <a:pt x="0" y="1"/>
                  </a:lnTo>
                  <a:lnTo>
                    <a:pt x="1" y="1"/>
                  </a:lnTo>
                  <a:lnTo>
                    <a:pt x="0" y="1"/>
                  </a:lnTo>
                  <a:lnTo>
                    <a:pt x="0" y="1"/>
                  </a:lnTo>
                  <a:lnTo>
                    <a:pt x="0" y="1"/>
                  </a:lnTo>
                  <a:lnTo>
                    <a:pt x="0" y="1"/>
                  </a:lnTo>
                  <a:lnTo>
                    <a:pt x="0" y="1"/>
                  </a:lnTo>
                  <a:lnTo>
                    <a:pt x="0" y="1"/>
                  </a:lnTo>
                  <a:lnTo>
                    <a:pt x="0" y="2"/>
                  </a:lnTo>
                  <a:lnTo>
                    <a:pt x="0" y="2"/>
                  </a:lnTo>
                  <a:lnTo>
                    <a:pt x="0" y="2"/>
                  </a:lnTo>
                  <a:lnTo>
                    <a:pt x="0" y="2"/>
                  </a:lnTo>
                  <a:lnTo>
                    <a:pt x="0" y="2"/>
                  </a:lnTo>
                  <a:lnTo>
                    <a:pt x="0" y="2"/>
                  </a:lnTo>
                  <a:lnTo>
                    <a:pt x="0" y="2"/>
                  </a:lnTo>
                  <a:lnTo>
                    <a:pt x="0" y="1"/>
                  </a:lnTo>
                  <a:lnTo>
                    <a:pt x="0" y="1"/>
                  </a:lnTo>
                  <a:lnTo>
                    <a:pt x="0" y="1"/>
                  </a:lnTo>
                  <a:lnTo>
                    <a:pt x="0" y="1"/>
                  </a:lnTo>
                  <a:lnTo>
                    <a:pt x="0" y="1"/>
                  </a:lnTo>
                  <a:lnTo>
                    <a:pt x="0" y="2"/>
                  </a:lnTo>
                  <a:lnTo>
                    <a:pt x="0" y="2"/>
                  </a:lnTo>
                  <a:lnTo>
                    <a:pt x="0" y="2"/>
                  </a:lnTo>
                  <a:lnTo>
                    <a:pt x="0" y="2"/>
                  </a:lnTo>
                  <a:lnTo>
                    <a:pt x="0" y="2"/>
                  </a:lnTo>
                  <a:lnTo>
                    <a:pt x="0" y="2"/>
                  </a:lnTo>
                  <a:lnTo>
                    <a:pt x="0" y="2"/>
                  </a:lnTo>
                  <a:lnTo>
                    <a:pt x="0" y="2"/>
                  </a:lnTo>
                  <a:lnTo>
                    <a:pt x="0" y="2"/>
                  </a:lnTo>
                  <a:lnTo>
                    <a:pt x="0" y="1"/>
                  </a:lnTo>
                  <a:lnTo>
                    <a:pt x="0" y="1"/>
                  </a:lnTo>
                  <a:lnTo>
                    <a:pt x="0" y="1"/>
                  </a:lnTo>
                  <a:lnTo>
                    <a:pt x="0"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6" name="Freeform 96">
              <a:extLst>
                <a:ext uri="{FF2B5EF4-FFF2-40B4-BE49-F238E27FC236}">
                  <a16:creationId xmlns:a16="http://schemas.microsoft.com/office/drawing/2014/main" id="{B03DCA5A-3782-C150-2C6B-F9476A595475}"/>
                </a:ext>
              </a:extLst>
            </p:cNvPr>
            <p:cNvSpPr>
              <a:spLocks/>
            </p:cNvSpPr>
            <p:nvPr/>
          </p:nvSpPr>
          <p:spPr bwMode="auto">
            <a:xfrm>
              <a:off x="5740401" y="1811338"/>
              <a:ext cx="1588" cy="1588"/>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0 h 1"/>
                <a:gd name="T12" fmla="*/ 1 w 1"/>
                <a:gd name="T13" fmla="*/ 0 h 1"/>
                <a:gd name="T14" fmla="*/ 1 w 1"/>
                <a:gd name="T15" fmla="*/ 1 h 1"/>
                <a:gd name="T16" fmla="*/ 1 w 1"/>
                <a:gd name="T17" fmla="*/ 1 h 1"/>
                <a:gd name="T18" fmla="*/ 1 w 1"/>
                <a:gd name="T19" fmla="*/ 0 h 1"/>
                <a:gd name="T20" fmla="*/ 0 w 1"/>
                <a:gd name="T21" fmla="*/ 1 h 1"/>
                <a:gd name="T22" fmla="*/ 0 w 1"/>
                <a:gd name="T23" fmla="*/ 1 h 1"/>
                <a:gd name="T24" fmla="*/ 0 w 1"/>
                <a:gd name="T25" fmla="*/ 1 h 1"/>
                <a:gd name="T26" fmla="*/ 0 w 1"/>
                <a:gd name="T27" fmla="*/ 0 h 1"/>
                <a:gd name="T28" fmla="*/ 0 w 1"/>
                <a:gd name="T29" fmla="*/ 0 h 1"/>
                <a:gd name="T30" fmla="*/ 0 w 1"/>
                <a:gd name="T31" fmla="*/ 0 h 1"/>
                <a:gd name="T32" fmla="*/ 0 w 1"/>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
                  <a:moveTo>
                    <a:pt x="0" y="0"/>
                  </a:moveTo>
                  <a:lnTo>
                    <a:pt x="0" y="0"/>
                  </a:lnTo>
                  <a:lnTo>
                    <a:pt x="1" y="0"/>
                  </a:lnTo>
                  <a:lnTo>
                    <a:pt x="1" y="0"/>
                  </a:lnTo>
                  <a:lnTo>
                    <a:pt x="1" y="0"/>
                  </a:lnTo>
                  <a:lnTo>
                    <a:pt x="1" y="0"/>
                  </a:lnTo>
                  <a:lnTo>
                    <a:pt x="1" y="0"/>
                  </a:lnTo>
                  <a:lnTo>
                    <a:pt x="1" y="1"/>
                  </a:lnTo>
                  <a:lnTo>
                    <a:pt x="1" y="1"/>
                  </a:lnTo>
                  <a:lnTo>
                    <a:pt x="1" y="0"/>
                  </a:lnTo>
                  <a:lnTo>
                    <a:pt x="0" y="1"/>
                  </a:lnTo>
                  <a:lnTo>
                    <a:pt x="0" y="1"/>
                  </a:lnTo>
                  <a:lnTo>
                    <a:pt x="0" y="1"/>
                  </a:lnTo>
                  <a:lnTo>
                    <a:pt x="0" y="0"/>
                  </a:lnTo>
                  <a:lnTo>
                    <a:pt x="0" y="0"/>
                  </a:lnTo>
                  <a:lnTo>
                    <a:pt x="0" y="0"/>
                  </a:lnTo>
                  <a:lnTo>
                    <a:pt x="0"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7" name="Freeform 97">
              <a:extLst>
                <a:ext uri="{FF2B5EF4-FFF2-40B4-BE49-F238E27FC236}">
                  <a16:creationId xmlns:a16="http://schemas.microsoft.com/office/drawing/2014/main" id="{A721528D-A8BE-B28F-19D4-FB8A767640EB}"/>
                </a:ext>
              </a:extLst>
            </p:cNvPr>
            <p:cNvSpPr>
              <a:spLocks/>
            </p:cNvSpPr>
            <p:nvPr/>
          </p:nvSpPr>
          <p:spPr bwMode="auto">
            <a:xfrm>
              <a:off x="5703888" y="17954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8" name="Freeform 98">
              <a:extLst>
                <a:ext uri="{FF2B5EF4-FFF2-40B4-BE49-F238E27FC236}">
                  <a16:creationId xmlns:a16="http://schemas.microsoft.com/office/drawing/2014/main" id="{CA739D9B-40D9-5B01-4464-8D1B5429B9B4}"/>
                </a:ext>
              </a:extLst>
            </p:cNvPr>
            <p:cNvSpPr>
              <a:spLocks/>
            </p:cNvSpPr>
            <p:nvPr/>
          </p:nvSpPr>
          <p:spPr bwMode="auto">
            <a:xfrm>
              <a:off x="5705476" y="1795463"/>
              <a:ext cx="0" cy="1588"/>
            </a:xfrm>
            <a:custGeom>
              <a:avLst/>
              <a:gdLst>
                <a:gd name="T0" fmla="*/ 1 h 1"/>
                <a:gd name="T1" fmla="*/ 1 h 1"/>
                <a:gd name="T2" fmla="*/ 1 h 1"/>
                <a:gd name="T3" fmla="*/ 0 h 1"/>
                <a:gd name="T4" fmla="*/ 1 h 1"/>
                <a:gd name="T5" fmla="*/ 1 h 1"/>
                <a:gd name="T6" fmla="*/ 1 h 1"/>
                <a:gd name="T7" fmla="*/ 1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1"/>
                  </a:moveTo>
                  <a:lnTo>
                    <a:pt x="0" y="1"/>
                  </a:lnTo>
                  <a:lnTo>
                    <a:pt x="0" y="1"/>
                  </a:lnTo>
                  <a:lnTo>
                    <a:pt x="0" y="0"/>
                  </a:lnTo>
                  <a:lnTo>
                    <a:pt x="0" y="1"/>
                  </a:lnTo>
                  <a:lnTo>
                    <a:pt x="0" y="1"/>
                  </a:lnTo>
                  <a:lnTo>
                    <a:pt x="0" y="1"/>
                  </a:lnTo>
                  <a:lnTo>
                    <a:pt x="0"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69" name="Freeform 99">
              <a:extLst>
                <a:ext uri="{FF2B5EF4-FFF2-40B4-BE49-F238E27FC236}">
                  <a16:creationId xmlns:a16="http://schemas.microsoft.com/office/drawing/2014/main" id="{955AB446-5A79-58E5-E76B-732C49D3E027}"/>
                </a:ext>
              </a:extLst>
            </p:cNvPr>
            <p:cNvSpPr>
              <a:spLocks/>
            </p:cNvSpPr>
            <p:nvPr/>
          </p:nvSpPr>
          <p:spPr bwMode="auto">
            <a:xfrm>
              <a:off x="4495801" y="2209801"/>
              <a:ext cx="1187450" cy="838200"/>
            </a:xfrm>
            <a:custGeom>
              <a:avLst/>
              <a:gdLst>
                <a:gd name="T0" fmla="*/ 145 w 748"/>
                <a:gd name="T1" fmla="*/ 321 h 528"/>
                <a:gd name="T2" fmla="*/ 139 w 748"/>
                <a:gd name="T3" fmla="*/ 328 h 528"/>
                <a:gd name="T4" fmla="*/ 125 w 748"/>
                <a:gd name="T5" fmla="*/ 331 h 528"/>
                <a:gd name="T6" fmla="*/ 117 w 748"/>
                <a:gd name="T7" fmla="*/ 327 h 528"/>
                <a:gd name="T8" fmla="*/ 112 w 748"/>
                <a:gd name="T9" fmla="*/ 331 h 528"/>
                <a:gd name="T10" fmla="*/ 101 w 748"/>
                <a:gd name="T11" fmla="*/ 328 h 528"/>
                <a:gd name="T12" fmla="*/ 99 w 748"/>
                <a:gd name="T13" fmla="*/ 324 h 528"/>
                <a:gd name="T14" fmla="*/ 95 w 748"/>
                <a:gd name="T15" fmla="*/ 319 h 528"/>
                <a:gd name="T16" fmla="*/ 90 w 748"/>
                <a:gd name="T17" fmla="*/ 312 h 528"/>
                <a:gd name="T18" fmla="*/ 85 w 748"/>
                <a:gd name="T19" fmla="*/ 307 h 528"/>
                <a:gd name="T20" fmla="*/ 85 w 748"/>
                <a:gd name="T21" fmla="*/ 301 h 528"/>
                <a:gd name="T22" fmla="*/ 108 w 748"/>
                <a:gd name="T23" fmla="*/ 236 h 528"/>
                <a:gd name="T24" fmla="*/ 123 w 748"/>
                <a:gd name="T25" fmla="*/ 155 h 528"/>
                <a:gd name="T26" fmla="*/ 34 w 748"/>
                <a:gd name="T27" fmla="*/ 120 h 528"/>
                <a:gd name="T28" fmla="*/ 30 w 748"/>
                <a:gd name="T29" fmla="*/ 20 h 528"/>
                <a:gd name="T30" fmla="*/ 136 w 748"/>
                <a:gd name="T31" fmla="*/ 26 h 528"/>
                <a:gd name="T32" fmla="*/ 215 w 748"/>
                <a:gd name="T33" fmla="*/ 36 h 528"/>
                <a:gd name="T34" fmla="*/ 290 w 748"/>
                <a:gd name="T35" fmla="*/ 4 h 528"/>
                <a:gd name="T36" fmla="*/ 380 w 748"/>
                <a:gd name="T37" fmla="*/ 38 h 528"/>
                <a:gd name="T38" fmla="*/ 479 w 748"/>
                <a:gd name="T39" fmla="*/ 65 h 528"/>
                <a:gd name="T40" fmla="*/ 520 w 748"/>
                <a:gd name="T41" fmla="*/ 109 h 528"/>
                <a:gd name="T42" fmla="*/ 608 w 748"/>
                <a:gd name="T43" fmla="*/ 66 h 528"/>
                <a:gd name="T44" fmla="*/ 667 w 748"/>
                <a:gd name="T45" fmla="*/ 121 h 528"/>
                <a:gd name="T46" fmla="*/ 663 w 748"/>
                <a:gd name="T47" fmla="*/ 164 h 528"/>
                <a:gd name="T48" fmla="*/ 730 w 748"/>
                <a:gd name="T49" fmla="*/ 228 h 528"/>
                <a:gd name="T50" fmla="*/ 748 w 748"/>
                <a:gd name="T51" fmla="*/ 280 h 528"/>
                <a:gd name="T52" fmla="*/ 711 w 748"/>
                <a:gd name="T53" fmla="*/ 343 h 528"/>
                <a:gd name="T54" fmla="*/ 711 w 748"/>
                <a:gd name="T55" fmla="*/ 386 h 528"/>
                <a:gd name="T56" fmla="*/ 709 w 748"/>
                <a:gd name="T57" fmla="*/ 394 h 528"/>
                <a:gd name="T58" fmla="*/ 706 w 748"/>
                <a:gd name="T59" fmla="*/ 402 h 528"/>
                <a:gd name="T60" fmla="*/ 711 w 748"/>
                <a:gd name="T61" fmla="*/ 404 h 528"/>
                <a:gd name="T62" fmla="*/ 713 w 748"/>
                <a:gd name="T63" fmla="*/ 402 h 528"/>
                <a:gd name="T64" fmla="*/ 713 w 748"/>
                <a:gd name="T65" fmla="*/ 408 h 528"/>
                <a:gd name="T66" fmla="*/ 711 w 748"/>
                <a:gd name="T67" fmla="*/ 411 h 528"/>
                <a:gd name="T68" fmla="*/ 708 w 748"/>
                <a:gd name="T69" fmla="*/ 478 h 528"/>
                <a:gd name="T70" fmla="*/ 618 w 748"/>
                <a:gd name="T71" fmla="*/ 485 h 528"/>
                <a:gd name="T72" fmla="*/ 525 w 748"/>
                <a:gd name="T73" fmla="*/ 517 h 528"/>
                <a:gd name="T74" fmla="*/ 506 w 748"/>
                <a:gd name="T75" fmla="*/ 476 h 528"/>
                <a:gd name="T76" fmla="*/ 369 w 748"/>
                <a:gd name="T77" fmla="*/ 481 h 528"/>
                <a:gd name="T78" fmla="*/ 372 w 748"/>
                <a:gd name="T79" fmla="*/ 449 h 528"/>
                <a:gd name="T80" fmla="*/ 431 w 748"/>
                <a:gd name="T81" fmla="*/ 427 h 528"/>
                <a:gd name="T82" fmla="*/ 420 w 748"/>
                <a:gd name="T83" fmla="*/ 400 h 528"/>
                <a:gd name="T84" fmla="*/ 418 w 748"/>
                <a:gd name="T85" fmla="*/ 401 h 528"/>
                <a:gd name="T86" fmla="*/ 416 w 748"/>
                <a:gd name="T87" fmla="*/ 397 h 528"/>
                <a:gd name="T88" fmla="*/ 416 w 748"/>
                <a:gd name="T89" fmla="*/ 394 h 528"/>
                <a:gd name="T90" fmla="*/ 416 w 748"/>
                <a:gd name="T91" fmla="*/ 392 h 528"/>
                <a:gd name="T92" fmla="*/ 414 w 748"/>
                <a:gd name="T93" fmla="*/ 388 h 528"/>
                <a:gd name="T94" fmla="*/ 408 w 748"/>
                <a:gd name="T95" fmla="*/ 394 h 528"/>
                <a:gd name="T96" fmla="*/ 405 w 748"/>
                <a:gd name="T97" fmla="*/ 395 h 528"/>
                <a:gd name="T98" fmla="*/ 372 w 748"/>
                <a:gd name="T99" fmla="*/ 399 h 528"/>
                <a:gd name="T100" fmla="*/ 329 w 748"/>
                <a:gd name="T101" fmla="*/ 396 h 528"/>
                <a:gd name="T102" fmla="*/ 317 w 748"/>
                <a:gd name="T103" fmla="*/ 371 h 528"/>
                <a:gd name="T104" fmla="*/ 309 w 748"/>
                <a:gd name="T105" fmla="*/ 420 h 528"/>
                <a:gd name="T106" fmla="*/ 247 w 748"/>
                <a:gd name="T107" fmla="*/ 408 h 528"/>
                <a:gd name="T108" fmla="*/ 233 w 748"/>
                <a:gd name="T109" fmla="*/ 470 h 528"/>
                <a:gd name="T110" fmla="*/ 241 w 748"/>
                <a:gd name="T111" fmla="*/ 344 h 528"/>
                <a:gd name="T112" fmla="*/ 163 w 748"/>
                <a:gd name="T113" fmla="*/ 332 h 528"/>
                <a:gd name="T114" fmla="*/ 174 w 748"/>
                <a:gd name="T115" fmla="*/ 300 h 528"/>
                <a:gd name="T116" fmla="*/ 178 w 748"/>
                <a:gd name="T117" fmla="*/ 288 h 528"/>
                <a:gd name="T118" fmla="*/ 171 w 748"/>
                <a:gd name="T119" fmla="*/ 294 h 528"/>
                <a:gd name="T120" fmla="*/ 163 w 748"/>
                <a:gd name="T121" fmla="*/ 305 h 528"/>
                <a:gd name="T122" fmla="*/ 151 w 748"/>
                <a:gd name="T123" fmla="*/ 315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8" h="528">
                  <a:moveTo>
                    <a:pt x="145" y="314"/>
                  </a:moveTo>
                  <a:lnTo>
                    <a:pt x="145" y="314"/>
                  </a:lnTo>
                  <a:lnTo>
                    <a:pt x="145" y="314"/>
                  </a:lnTo>
                  <a:lnTo>
                    <a:pt x="144" y="315"/>
                  </a:lnTo>
                  <a:lnTo>
                    <a:pt x="144" y="315"/>
                  </a:lnTo>
                  <a:lnTo>
                    <a:pt x="144" y="315"/>
                  </a:lnTo>
                  <a:lnTo>
                    <a:pt x="144" y="315"/>
                  </a:lnTo>
                  <a:lnTo>
                    <a:pt x="144" y="316"/>
                  </a:lnTo>
                  <a:lnTo>
                    <a:pt x="144" y="316"/>
                  </a:lnTo>
                  <a:lnTo>
                    <a:pt x="144" y="316"/>
                  </a:lnTo>
                  <a:lnTo>
                    <a:pt x="144" y="317"/>
                  </a:lnTo>
                  <a:lnTo>
                    <a:pt x="145" y="317"/>
                  </a:lnTo>
                  <a:lnTo>
                    <a:pt x="145" y="318"/>
                  </a:lnTo>
                  <a:lnTo>
                    <a:pt x="145" y="318"/>
                  </a:lnTo>
                  <a:lnTo>
                    <a:pt x="146" y="319"/>
                  </a:lnTo>
                  <a:lnTo>
                    <a:pt x="146" y="319"/>
                  </a:lnTo>
                  <a:lnTo>
                    <a:pt x="146" y="320"/>
                  </a:lnTo>
                  <a:lnTo>
                    <a:pt x="146" y="320"/>
                  </a:lnTo>
                  <a:lnTo>
                    <a:pt x="145" y="321"/>
                  </a:lnTo>
                  <a:lnTo>
                    <a:pt x="145" y="321"/>
                  </a:lnTo>
                  <a:lnTo>
                    <a:pt x="145" y="322"/>
                  </a:lnTo>
                  <a:lnTo>
                    <a:pt x="145" y="322"/>
                  </a:lnTo>
                  <a:lnTo>
                    <a:pt x="145" y="322"/>
                  </a:lnTo>
                  <a:lnTo>
                    <a:pt x="144" y="322"/>
                  </a:lnTo>
                  <a:lnTo>
                    <a:pt x="144" y="322"/>
                  </a:lnTo>
                  <a:lnTo>
                    <a:pt x="144" y="323"/>
                  </a:lnTo>
                  <a:lnTo>
                    <a:pt x="143" y="323"/>
                  </a:lnTo>
                  <a:lnTo>
                    <a:pt x="143" y="324"/>
                  </a:lnTo>
                  <a:lnTo>
                    <a:pt x="143" y="324"/>
                  </a:lnTo>
                  <a:lnTo>
                    <a:pt x="143" y="324"/>
                  </a:lnTo>
                  <a:lnTo>
                    <a:pt x="143" y="324"/>
                  </a:lnTo>
                  <a:lnTo>
                    <a:pt x="143" y="325"/>
                  </a:lnTo>
                  <a:lnTo>
                    <a:pt x="143" y="326"/>
                  </a:lnTo>
                  <a:lnTo>
                    <a:pt x="142" y="326"/>
                  </a:lnTo>
                  <a:lnTo>
                    <a:pt x="142" y="327"/>
                  </a:lnTo>
                  <a:lnTo>
                    <a:pt x="141" y="327"/>
                  </a:lnTo>
                  <a:lnTo>
                    <a:pt x="140" y="327"/>
                  </a:lnTo>
                  <a:lnTo>
                    <a:pt x="140" y="327"/>
                  </a:lnTo>
                  <a:lnTo>
                    <a:pt x="140" y="327"/>
                  </a:lnTo>
                  <a:lnTo>
                    <a:pt x="139" y="328"/>
                  </a:lnTo>
                  <a:lnTo>
                    <a:pt x="139" y="328"/>
                  </a:lnTo>
                  <a:lnTo>
                    <a:pt x="138" y="330"/>
                  </a:lnTo>
                  <a:lnTo>
                    <a:pt x="138" y="330"/>
                  </a:lnTo>
                  <a:lnTo>
                    <a:pt x="137" y="331"/>
                  </a:lnTo>
                  <a:lnTo>
                    <a:pt x="137" y="331"/>
                  </a:lnTo>
                  <a:lnTo>
                    <a:pt x="136" y="331"/>
                  </a:lnTo>
                  <a:lnTo>
                    <a:pt x="135" y="331"/>
                  </a:lnTo>
                  <a:lnTo>
                    <a:pt x="134" y="331"/>
                  </a:lnTo>
                  <a:lnTo>
                    <a:pt x="133" y="331"/>
                  </a:lnTo>
                  <a:lnTo>
                    <a:pt x="132" y="330"/>
                  </a:lnTo>
                  <a:lnTo>
                    <a:pt x="131" y="330"/>
                  </a:lnTo>
                  <a:lnTo>
                    <a:pt x="131" y="329"/>
                  </a:lnTo>
                  <a:lnTo>
                    <a:pt x="130" y="329"/>
                  </a:lnTo>
                  <a:lnTo>
                    <a:pt x="128" y="329"/>
                  </a:lnTo>
                  <a:lnTo>
                    <a:pt x="127" y="329"/>
                  </a:lnTo>
                  <a:lnTo>
                    <a:pt x="126" y="329"/>
                  </a:lnTo>
                  <a:lnTo>
                    <a:pt x="125" y="329"/>
                  </a:lnTo>
                  <a:lnTo>
                    <a:pt x="125" y="330"/>
                  </a:lnTo>
                  <a:lnTo>
                    <a:pt x="125" y="331"/>
                  </a:lnTo>
                  <a:lnTo>
                    <a:pt x="125" y="331"/>
                  </a:lnTo>
                  <a:lnTo>
                    <a:pt x="124" y="332"/>
                  </a:lnTo>
                  <a:lnTo>
                    <a:pt x="123" y="332"/>
                  </a:lnTo>
                  <a:lnTo>
                    <a:pt x="122" y="331"/>
                  </a:lnTo>
                  <a:lnTo>
                    <a:pt x="121" y="331"/>
                  </a:lnTo>
                  <a:lnTo>
                    <a:pt x="121" y="331"/>
                  </a:lnTo>
                  <a:lnTo>
                    <a:pt x="120" y="330"/>
                  </a:lnTo>
                  <a:lnTo>
                    <a:pt x="120" y="330"/>
                  </a:lnTo>
                  <a:lnTo>
                    <a:pt x="120" y="330"/>
                  </a:lnTo>
                  <a:lnTo>
                    <a:pt x="119" y="329"/>
                  </a:lnTo>
                  <a:lnTo>
                    <a:pt x="119" y="329"/>
                  </a:lnTo>
                  <a:lnTo>
                    <a:pt x="119" y="329"/>
                  </a:lnTo>
                  <a:lnTo>
                    <a:pt x="119" y="328"/>
                  </a:lnTo>
                  <a:lnTo>
                    <a:pt x="118" y="328"/>
                  </a:lnTo>
                  <a:lnTo>
                    <a:pt x="118" y="327"/>
                  </a:lnTo>
                  <a:lnTo>
                    <a:pt x="118" y="327"/>
                  </a:lnTo>
                  <a:lnTo>
                    <a:pt x="118" y="326"/>
                  </a:lnTo>
                  <a:lnTo>
                    <a:pt x="118" y="326"/>
                  </a:lnTo>
                  <a:lnTo>
                    <a:pt x="118" y="326"/>
                  </a:lnTo>
                  <a:lnTo>
                    <a:pt x="117" y="327"/>
                  </a:lnTo>
                  <a:lnTo>
                    <a:pt x="117" y="327"/>
                  </a:lnTo>
                  <a:lnTo>
                    <a:pt x="117" y="327"/>
                  </a:lnTo>
                  <a:lnTo>
                    <a:pt x="117" y="328"/>
                  </a:lnTo>
                  <a:lnTo>
                    <a:pt x="117" y="328"/>
                  </a:lnTo>
                  <a:lnTo>
                    <a:pt x="117" y="328"/>
                  </a:lnTo>
                  <a:lnTo>
                    <a:pt x="117" y="329"/>
                  </a:lnTo>
                  <a:lnTo>
                    <a:pt x="117" y="329"/>
                  </a:lnTo>
                  <a:lnTo>
                    <a:pt x="117" y="329"/>
                  </a:lnTo>
                  <a:lnTo>
                    <a:pt x="116" y="329"/>
                  </a:lnTo>
                  <a:lnTo>
                    <a:pt x="115" y="329"/>
                  </a:lnTo>
                  <a:lnTo>
                    <a:pt x="115" y="329"/>
                  </a:lnTo>
                  <a:lnTo>
                    <a:pt x="115" y="329"/>
                  </a:lnTo>
                  <a:lnTo>
                    <a:pt x="114" y="329"/>
                  </a:lnTo>
                  <a:lnTo>
                    <a:pt x="114" y="329"/>
                  </a:lnTo>
                  <a:lnTo>
                    <a:pt x="114" y="329"/>
                  </a:lnTo>
                  <a:lnTo>
                    <a:pt x="114" y="329"/>
                  </a:lnTo>
                  <a:lnTo>
                    <a:pt x="114" y="330"/>
                  </a:lnTo>
                  <a:lnTo>
                    <a:pt x="114" y="330"/>
                  </a:lnTo>
                  <a:lnTo>
                    <a:pt x="113" y="331"/>
                  </a:lnTo>
                  <a:lnTo>
                    <a:pt x="112" y="331"/>
                  </a:lnTo>
                  <a:lnTo>
                    <a:pt x="112" y="331"/>
                  </a:lnTo>
                  <a:lnTo>
                    <a:pt x="111" y="330"/>
                  </a:lnTo>
                  <a:lnTo>
                    <a:pt x="111" y="330"/>
                  </a:lnTo>
                  <a:lnTo>
                    <a:pt x="111" y="330"/>
                  </a:lnTo>
                  <a:lnTo>
                    <a:pt x="110" y="330"/>
                  </a:lnTo>
                  <a:lnTo>
                    <a:pt x="110" y="331"/>
                  </a:lnTo>
                  <a:lnTo>
                    <a:pt x="109" y="331"/>
                  </a:lnTo>
                  <a:lnTo>
                    <a:pt x="109" y="331"/>
                  </a:lnTo>
                  <a:lnTo>
                    <a:pt x="108" y="331"/>
                  </a:lnTo>
                  <a:lnTo>
                    <a:pt x="108" y="331"/>
                  </a:lnTo>
                  <a:lnTo>
                    <a:pt x="107" y="331"/>
                  </a:lnTo>
                  <a:lnTo>
                    <a:pt x="106" y="331"/>
                  </a:lnTo>
                  <a:lnTo>
                    <a:pt x="105" y="331"/>
                  </a:lnTo>
                  <a:lnTo>
                    <a:pt x="105" y="331"/>
                  </a:lnTo>
                  <a:lnTo>
                    <a:pt x="104" y="330"/>
                  </a:lnTo>
                  <a:lnTo>
                    <a:pt x="104" y="330"/>
                  </a:lnTo>
                  <a:lnTo>
                    <a:pt x="104" y="330"/>
                  </a:lnTo>
                  <a:lnTo>
                    <a:pt x="103" y="330"/>
                  </a:lnTo>
                  <a:lnTo>
                    <a:pt x="102" y="329"/>
                  </a:lnTo>
                  <a:lnTo>
                    <a:pt x="102" y="329"/>
                  </a:lnTo>
                  <a:lnTo>
                    <a:pt x="101" y="328"/>
                  </a:lnTo>
                  <a:lnTo>
                    <a:pt x="101" y="328"/>
                  </a:lnTo>
                  <a:lnTo>
                    <a:pt x="101" y="328"/>
                  </a:lnTo>
                  <a:lnTo>
                    <a:pt x="101" y="328"/>
                  </a:lnTo>
                  <a:lnTo>
                    <a:pt x="100" y="327"/>
                  </a:lnTo>
                  <a:lnTo>
                    <a:pt x="100" y="327"/>
                  </a:lnTo>
                  <a:lnTo>
                    <a:pt x="100" y="327"/>
                  </a:lnTo>
                  <a:lnTo>
                    <a:pt x="100" y="326"/>
                  </a:lnTo>
                  <a:lnTo>
                    <a:pt x="100" y="326"/>
                  </a:lnTo>
                  <a:lnTo>
                    <a:pt x="101" y="326"/>
                  </a:lnTo>
                  <a:lnTo>
                    <a:pt x="101" y="325"/>
                  </a:lnTo>
                  <a:lnTo>
                    <a:pt x="101" y="325"/>
                  </a:lnTo>
                  <a:lnTo>
                    <a:pt x="101" y="325"/>
                  </a:lnTo>
                  <a:lnTo>
                    <a:pt x="101" y="325"/>
                  </a:lnTo>
                  <a:lnTo>
                    <a:pt x="101" y="325"/>
                  </a:lnTo>
                  <a:lnTo>
                    <a:pt x="101" y="325"/>
                  </a:lnTo>
                  <a:lnTo>
                    <a:pt x="101" y="324"/>
                  </a:lnTo>
                  <a:lnTo>
                    <a:pt x="100" y="324"/>
                  </a:lnTo>
                  <a:lnTo>
                    <a:pt x="100" y="324"/>
                  </a:lnTo>
                  <a:lnTo>
                    <a:pt x="99" y="324"/>
                  </a:lnTo>
                  <a:lnTo>
                    <a:pt x="99" y="324"/>
                  </a:lnTo>
                  <a:lnTo>
                    <a:pt x="98" y="324"/>
                  </a:lnTo>
                  <a:lnTo>
                    <a:pt x="98" y="324"/>
                  </a:lnTo>
                  <a:lnTo>
                    <a:pt x="98" y="323"/>
                  </a:lnTo>
                  <a:lnTo>
                    <a:pt x="98" y="323"/>
                  </a:lnTo>
                  <a:lnTo>
                    <a:pt x="97" y="322"/>
                  </a:lnTo>
                  <a:lnTo>
                    <a:pt x="97" y="322"/>
                  </a:lnTo>
                  <a:lnTo>
                    <a:pt x="97" y="322"/>
                  </a:lnTo>
                  <a:lnTo>
                    <a:pt x="97" y="322"/>
                  </a:lnTo>
                  <a:lnTo>
                    <a:pt x="97" y="321"/>
                  </a:lnTo>
                  <a:lnTo>
                    <a:pt x="96" y="321"/>
                  </a:lnTo>
                  <a:lnTo>
                    <a:pt x="96" y="321"/>
                  </a:lnTo>
                  <a:lnTo>
                    <a:pt x="95" y="321"/>
                  </a:lnTo>
                  <a:lnTo>
                    <a:pt x="95" y="321"/>
                  </a:lnTo>
                  <a:lnTo>
                    <a:pt x="95" y="321"/>
                  </a:lnTo>
                  <a:lnTo>
                    <a:pt x="95" y="321"/>
                  </a:lnTo>
                  <a:lnTo>
                    <a:pt x="95" y="321"/>
                  </a:lnTo>
                  <a:lnTo>
                    <a:pt x="95" y="320"/>
                  </a:lnTo>
                  <a:lnTo>
                    <a:pt x="95" y="320"/>
                  </a:lnTo>
                  <a:lnTo>
                    <a:pt x="95" y="320"/>
                  </a:lnTo>
                  <a:lnTo>
                    <a:pt x="95" y="319"/>
                  </a:lnTo>
                  <a:lnTo>
                    <a:pt x="95" y="319"/>
                  </a:lnTo>
                  <a:lnTo>
                    <a:pt x="95" y="318"/>
                  </a:lnTo>
                  <a:lnTo>
                    <a:pt x="95" y="318"/>
                  </a:lnTo>
                  <a:lnTo>
                    <a:pt x="94" y="318"/>
                  </a:lnTo>
                  <a:lnTo>
                    <a:pt x="94" y="318"/>
                  </a:lnTo>
                  <a:lnTo>
                    <a:pt x="94" y="318"/>
                  </a:lnTo>
                  <a:lnTo>
                    <a:pt x="93" y="318"/>
                  </a:lnTo>
                  <a:lnTo>
                    <a:pt x="93" y="318"/>
                  </a:lnTo>
                  <a:lnTo>
                    <a:pt x="92" y="317"/>
                  </a:lnTo>
                  <a:lnTo>
                    <a:pt x="92" y="317"/>
                  </a:lnTo>
                  <a:lnTo>
                    <a:pt x="92" y="316"/>
                  </a:lnTo>
                  <a:lnTo>
                    <a:pt x="91" y="316"/>
                  </a:lnTo>
                  <a:lnTo>
                    <a:pt x="91" y="315"/>
                  </a:lnTo>
                  <a:lnTo>
                    <a:pt x="91" y="315"/>
                  </a:lnTo>
                  <a:lnTo>
                    <a:pt x="91" y="314"/>
                  </a:lnTo>
                  <a:lnTo>
                    <a:pt x="91" y="314"/>
                  </a:lnTo>
                  <a:lnTo>
                    <a:pt x="91" y="313"/>
                  </a:lnTo>
                  <a:lnTo>
                    <a:pt x="91" y="313"/>
                  </a:lnTo>
                  <a:lnTo>
                    <a:pt x="91" y="312"/>
                  </a:lnTo>
                  <a:lnTo>
                    <a:pt x="90" y="312"/>
                  </a:lnTo>
                  <a:lnTo>
                    <a:pt x="90" y="311"/>
                  </a:lnTo>
                  <a:lnTo>
                    <a:pt x="90" y="311"/>
                  </a:lnTo>
                  <a:lnTo>
                    <a:pt x="90" y="311"/>
                  </a:lnTo>
                  <a:lnTo>
                    <a:pt x="90" y="311"/>
                  </a:lnTo>
                  <a:lnTo>
                    <a:pt x="89" y="311"/>
                  </a:lnTo>
                  <a:lnTo>
                    <a:pt x="89" y="311"/>
                  </a:lnTo>
                  <a:lnTo>
                    <a:pt x="88" y="311"/>
                  </a:lnTo>
                  <a:lnTo>
                    <a:pt x="88" y="311"/>
                  </a:lnTo>
                  <a:lnTo>
                    <a:pt x="88" y="311"/>
                  </a:lnTo>
                  <a:lnTo>
                    <a:pt x="87" y="310"/>
                  </a:lnTo>
                  <a:lnTo>
                    <a:pt x="87" y="310"/>
                  </a:lnTo>
                  <a:lnTo>
                    <a:pt x="87" y="309"/>
                  </a:lnTo>
                  <a:lnTo>
                    <a:pt x="87" y="309"/>
                  </a:lnTo>
                  <a:lnTo>
                    <a:pt x="87" y="309"/>
                  </a:lnTo>
                  <a:lnTo>
                    <a:pt x="87" y="308"/>
                  </a:lnTo>
                  <a:lnTo>
                    <a:pt x="86" y="308"/>
                  </a:lnTo>
                  <a:lnTo>
                    <a:pt x="86" y="308"/>
                  </a:lnTo>
                  <a:lnTo>
                    <a:pt x="85" y="307"/>
                  </a:lnTo>
                  <a:lnTo>
                    <a:pt x="85" y="307"/>
                  </a:lnTo>
                  <a:lnTo>
                    <a:pt x="85" y="307"/>
                  </a:lnTo>
                  <a:lnTo>
                    <a:pt x="84" y="307"/>
                  </a:lnTo>
                  <a:lnTo>
                    <a:pt x="84" y="306"/>
                  </a:lnTo>
                  <a:lnTo>
                    <a:pt x="84" y="305"/>
                  </a:lnTo>
                  <a:lnTo>
                    <a:pt x="84" y="305"/>
                  </a:lnTo>
                  <a:lnTo>
                    <a:pt x="83" y="305"/>
                  </a:lnTo>
                  <a:lnTo>
                    <a:pt x="83" y="304"/>
                  </a:lnTo>
                  <a:lnTo>
                    <a:pt x="83" y="304"/>
                  </a:lnTo>
                  <a:lnTo>
                    <a:pt x="83" y="304"/>
                  </a:lnTo>
                  <a:lnTo>
                    <a:pt x="83" y="303"/>
                  </a:lnTo>
                  <a:lnTo>
                    <a:pt x="83" y="303"/>
                  </a:lnTo>
                  <a:lnTo>
                    <a:pt x="83" y="302"/>
                  </a:lnTo>
                  <a:lnTo>
                    <a:pt x="83" y="302"/>
                  </a:lnTo>
                  <a:lnTo>
                    <a:pt x="83" y="302"/>
                  </a:lnTo>
                  <a:lnTo>
                    <a:pt x="84" y="302"/>
                  </a:lnTo>
                  <a:lnTo>
                    <a:pt x="84" y="301"/>
                  </a:lnTo>
                  <a:lnTo>
                    <a:pt x="85" y="301"/>
                  </a:lnTo>
                  <a:lnTo>
                    <a:pt x="85" y="301"/>
                  </a:lnTo>
                  <a:lnTo>
                    <a:pt x="85" y="301"/>
                  </a:lnTo>
                  <a:lnTo>
                    <a:pt x="85" y="301"/>
                  </a:lnTo>
                  <a:lnTo>
                    <a:pt x="85" y="301"/>
                  </a:lnTo>
                  <a:lnTo>
                    <a:pt x="84" y="294"/>
                  </a:lnTo>
                  <a:lnTo>
                    <a:pt x="76" y="282"/>
                  </a:lnTo>
                  <a:lnTo>
                    <a:pt x="75" y="275"/>
                  </a:lnTo>
                  <a:lnTo>
                    <a:pt x="75" y="273"/>
                  </a:lnTo>
                  <a:lnTo>
                    <a:pt x="79" y="262"/>
                  </a:lnTo>
                  <a:lnTo>
                    <a:pt x="79" y="262"/>
                  </a:lnTo>
                  <a:lnTo>
                    <a:pt x="81" y="258"/>
                  </a:lnTo>
                  <a:lnTo>
                    <a:pt x="80" y="254"/>
                  </a:lnTo>
                  <a:lnTo>
                    <a:pt x="75" y="248"/>
                  </a:lnTo>
                  <a:lnTo>
                    <a:pt x="73" y="239"/>
                  </a:lnTo>
                  <a:lnTo>
                    <a:pt x="74" y="235"/>
                  </a:lnTo>
                  <a:lnTo>
                    <a:pt x="81" y="228"/>
                  </a:lnTo>
                  <a:lnTo>
                    <a:pt x="81" y="226"/>
                  </a:lnTo>
                  <a:lnTo>
                    <a:pt x="83" y="226"/>
                  </a:lnTo>
                  <a:lnTo>
                    <a:pt x="83" y="233"/>
                  </a:lnTo>
                  <a:lnTo>
                    <a:pt x="87" y="238"/>
                  </a:lnTo>
                  <a:lnTo>
                    <a:pt x="95" y="243"/>
                  </a:lnTo>
                  <a:lnTo>
                    <a:pt x="97" y="243"/>
                  </a:lnTo>
                  <a:lnTo>
                    <a:pt x="103" y="236"/>
                  </a:lnTo>
                  <a:lnTo>
                    <a:pt x="108" y="236"/>
                  </a:lnTo>
                  <a:lnTo>
                    <a:pt x="110" y="236"/>
                  </a:lnTo>
                  <a:lnTo>
                    <a:pt x="115" y="229"/>
                  </a:lnTo>
                  <a:lnTo>
                    <a:pt x="115" y="220"/>
                  </a:lnTo>
                  <a:lnTo>
                    <a:pt x="128" y="216"/>
                  </a:lnTo>
                  <a:lnTo>
                    <a:pt x="133" y="220"/>
                  </a:lnTo>
                  <a:lnTo>
                    <a:pt x="138" y="221"/>
                  </a:lnTo>
                  <a:lnTo>
                    <a:pt x="136" y="217"/>
                  </a:lnTo>
                  <a:lnTo>
                    <a:pt x="137" y="206"/>
                  </a:lnTo>
                  <a:lnTo>
                    <a:pt x="134" y="193"/>
                  </a:lnTo>
                  <a:lnTo>
                    <a:pt x="137" y="184"/>
                  </a:lnTo>
                  <a:lnTo>
                    <a:pt x="144" y="183"/>
                  </a:lnTo>
                  <a:lnTo>
                    <a:pt x="146" y="178"/>
                  </a:lnTo>
                  <a:lnTo>
                    <a:pt x="141" y="168"/>
                  </a:lnTo>
                  <a:lnTo>
                    <a:pt x="145" y="162"/>
                  </a:lnTo>
                  <a:lnTo>
                    <a:pt x="145" y="160"/>
                  </a:lnTo>
                  <a:lnTo>
                    <a:pt x="141" y="156"/>
                  </a:lnTo>
                  <a:lnTo>
                    <a:pt x="141" y="151"/>
                  </a:lnTo>
                  <a:lnTo>
                    <a:pt x="139" y="151"/>
                  </a:lnTo>
                  <a:lnTo>
                    <a:pt x="137" y="147"/>
                  </a:lnTo>
                  <a:lnTo>
                    <a:pt x="123" y="155"/>
                  </a:lnTo>
                  <a:lnTo>
                    <a:pt x="114" y="156"/>
                  </a:lnTo>
                  <a:lnTo>
                    <a:pt x="113" y="162"/>
                  </a:lnTo>
                  <a:lnTo>
                    <a:pt x="111" y="164"/>
                  </a:lnTo>
                  <a:lnTo>
                    <a:pt x="110" y="162"/>
                  </a:lnTo>
                  <a:lnTo>
                    <a:pt x="106" y="160"/>
                  </a:lnTo>
                  <a:lnTo>
                    <a:pt x="104" y="149"/>
                  </a:lnTo>
                  <a:lnTo>
                    <a:pt x="99" y="142"/>
                  </a:lnTo>
                  <a:lnTo>
                    <a:pt x="97" y="143"/>
                  </a:lnTo>
                  <a:lnTo>
                    <a:pt x="90" y="142"/>
                  </a:lnTo>
                  <a:lnTo>
                    <a:pt x="85" y="134"/>
                  </a:lnTo>
                  <a:lnTo>
                    <a:pt x="78" y="133"/>
                  </a:lnTo>
                  <a:lnTo>
                    <a:pt x="75" y="130"/>
                  </a:lnTo>
                  <a:lnTo>
                    <a:pt x="66" y="130"/>
                  </a:lnTo>
                  <a:lnTo>
                    <a:pt x="62" y="133"/>
                  </a:lnTo>
                  <a:lnTo>
                    <a:pt x="58" y="130"/>
                  </a:lnTo>
                  <a:lnTo>
                    <a:pt x="54" y="129"/>
                  </a:lnTo>
                  <a:lnTo>
                    <a:pt x="48" y="132"/>
                  </a:lnTo>
                  <a:lnTo>
                    <a:pt x="44" y="134"/>
                  </a:lnTo>
                  <a:lnTo>
                    <a:pt x="35" y="131"/>
                  </a:lnTo>
                  <a:lnTo>
                    <a:pt x="34" y="120"/>
                  </a:lnTo>
                  <a:lnTo>
                    <a:pt x="33" y="117"/>
                  </a:lnTo>
                  <a:lnTo>
                    <a:pt x="28" y="109"/>
                  </a:lnTo>
                  <a:lnTo>
                    <a:pt x="24" y="84"/>
                  </a:lnTo>
                  <a:lnTo>
                    <a:pt x="12" y="76"/>
                  </a:lnTo>
                  <a:lnTo>
                    <a:pt x="12" y="74"/>
                  </a:lnTo>
                  <a:lnTo>
                    <a:pt x="12" y="63"/>
                  </a:lnTo>
                  <a:lnTo>
                    <a:pt x="15" y="59"/>
                  </a:lnTo>
                  <a:lnTo>
                    <a:pt x="17" y="58"/>
                  </a:lnTo>
                  <a:lnTo>
                    <a:pt x="11" y="54"/>
                  </a:lnTo>
                  <a:lnTo>
                    <a:pt x="2" y="55"/>
                  </a:lnTo>
                  <a:lnTo>
                    <a:pt x="0" y="54"/>
                  </a:lnTo>
                  <a:lnTo>
                    <a:pt x="2" y="50"/>
                  </a:lnTo>
                  <a:lnTo>
                    <a:pt x="1" y="43"/>
                  </a:lnTo>
                  <a:lnTo>
                    <a:pt x="7" y="40"/>
                  </a:lnTo>
                  <a:lnTo>
                    <a:pt x="6" y="36"/>
                  </a:lnTo>
                  <a:lnTo>
                    <a:pt x="11" y="29"/>
                  </a:lnTo>
                  <a:lnTo>
                    <a:pt x="11" y="25"/>
                  </a:lnTo>
                  <a:lnTo>
                    <a:pt x="19" y="21"/>
                  </a:lnTo>
                  <a:lnTo>
                    <a:pt x="19" y="18"/>
                  </a:lnTo>
                  <a:lnTo>
                    <a:pt x="30" y="20"/>
                  </a:lnTo>
                  <a:lnTo>
                    <a:pt x="39" y="17"/>
                  </a:lnTo>
                  <a:lnTo>
                    <a:pt x="52" y="9"/>
                  </a:lnTo>
                  <a:lnTo>
                    <a:pt x="54" y="8"/>
                  </a:lnTo>
                  <a:lnTo>
                    <a:pt x="67" y="6"/>
                  </a:lnTo>
                  <a:lnTo>
                    <a:pt x="77" y="1"/>
                  </a:lnTo>
                  <a:lnTo>
                    <a:pt x="80" y="0"/>
                  </a:lnTo>
                  <a:lnTo>
                    <a:pt x="82" y="4"/>
                  </a:lnTo>
                  <a:lnTo>
                    <a:pt x="84" y="5"/>
                  </a:lnTo>
                  <a:lnTo>
                    <a:pt x="94" y="6"/>
                  </a:lnTo>
                  <a:lnTo>
                    <a:pt x="108" y="6"/>
                  </a:lnTo>
                  <a:lnTo>
                    <a:pt x="110" y="5"/>
                  </a:lnTo>
                  <a:lnTo>
                    <a:pt x="115" y="4"/>
                  </a:lnTo>
                  <a:lnTo>
                    <a:pt x="117" y="3"/>
                  </a:lnTo>
                  <a:lnTo>
                    <a:pt x="121" y="8"/>
                  </a:lnTo>
                  <a:lnTo>
                    <a:pt x="130" y="9"/>
                  </a:lnTo>
                  <a:lnTo>
                    <a:pt x="132" y="8"/>
                  </a:lnTo>
                  <a:lnTo>
                    <a:pt x="133" y="4"/>
                  </a:lnTo>
                  <a:lnTo>
                    <a:pt x="143" y="13"/>
                  </a:lnTo>
                  <a:lnTo>
                    <a:pt x="135" y="22"/>
                  </a:lnTo>
                  <a:lnTo>
                    <a:pt x="136" y="26"/>
                  </a:lnTo>
                  <a:lnTo>
                    <a:pt x="142" y="30"/>
                  </a:lnTo>
                  <a:lnTo>
                    <a:pt x="143" y="32"/>
                  </a:lnTo>
                  <a:lnTo>
                    <a:pt x="147" y="30"/>
                  </a:lnTo>
                  <a:lnTo>
                    <a:pt x="150" y="26"/>
                  </a:lnTo>
                  <a:lnTo>
                    <a:pt x="156" y="28"/>
                  </a:lnTo>
                  <a:lnTo>
                    <a:pt x="163" y="22"/>
                  </a:lnTo>
                  <a:lnTo>
                    <a:pt x="175" y="21"/>
                  </a:lnTo>
                  <a:lnTo>
                    <a:pt x="178" y="18"/>
                  </a:lnTo>
                  <a:lnTo>
                    <a:pt x="180" y="17"/>
                  </a:lnTo>
                  <a:lnTo>
                    <a:pt x="185" y="27"/>
                  </a:lnTo>
                  <a:lnTo>
                    <a:pt x="186" y="33"/>
                  </a:lnTo>
                  <a:lnTo>
                    <a:pt x="188" y="33"/>
                  </a:lnTo>
                  <a:lnTo>
                    <a:pt x="189" y="29"/>
                  </a:lnTo>
                  <a:lnTo>
                    <a:pt x="196" y="30"/>
                  </a:lnTo>
                  <a:lnTo>
                    <a:pt x="200" y="32"/>
                  </a:lnTo>
                  <a:lnTo>
                    <a:pt x="202" y="38"/>
                  </a:lnTo>
                  <a:lnTo>
                    <a:pt x="207" y="39"/>
                  </a:lnTo>
                  <a:lnTo>
                    <a:pt x="208" y="40"/>
                  </a:lnTo>
                  <a:lnTo>
                    <a:pt x="209" y="38"/>
                  </a:lnTo>
                  <a:lnTo>
                    <a:pt x="215" y="36"/>
                  </a:lnTo>
                  <a:lnTo>
                    <a:pt x="217" y="35"/>
                  </a:lnTo>
                  <a:lnTo>
                    <a:pt x="223" y="35"/>
                  </a:lnTo>
                  <a:lnTo>
                    <a:pt x="235" y="41"/>
                  </a:lnTo>
                  <a:lnTo>
                    <a:pt x="234" y="34"/>
                  </a:lnTo>
                  <a:lnTo>
                    <a:pt x="240" y="28"/>
                  </a:lnTo>
                  <a:lnTo>
                    <a:pt x="245" y="27"/>
                  </a:lnTo>
                  <a:lnTo>
                    <a:pt x="248" y="29"/>
                  </a:lnTo>
                  <a:lnTo>
                    <a:pt x="251" y="29"/>
                  </a:lnTo>
                  <a:lnTo>
                    <a:pt x="253" y="31"/>
                  </a:lnTo>
                  <a:lnTo>
                    <a:pt x="258" y="28"/>
                  </a:lnTo>
                  <a:lnTo>
                    <a:pt x="264" y="30"/>
                  </a:lnTo>
                  <a:lnTo>
                    <a:pt x="271" y="22"/>
                  </a:lnTo>
                  <a:lnTo>
                    <a:pt x="273" y="20"/>
                  </a:lnTo>
                  <a:lnTo>
                    <a:pt x="270" y="17"/>
                  </a:lnTo>
                  <a:lnTo>
                    <a:pt x="271" y="12"/>
                  </a:lnTo>
                  <a:lnTo>
                    <a:pt x="274" y="6"/>
                  </a:lnTo>
                  <a:lnTo>
                    <a:pt x="278" y="5"/>
                  </a:lnTo>
                  <a:lnTo>
                    <a:pt x="281" y="1"/>
                  </a:lnTo>
                  <a:lnTo>
                    <a:pt x="289" y="2"/>
                  </a:lnTo>
                  <a:lnTo>
                    <a:pt x="290" y="4"/>
                  </a:lnTo>
                  <a:lnTo>
                    <a:pt x="294" y="3"/>
                  </a:lnTo>
                  <a:lnTo>
                    <a:pt x="296" y="0"/>
                  </a:lnTo>
                  <a:lnTo>
                    <a:pt x="298" y="0"/>
                  </a:lnTo>
                  <a:lnTo>
                    <a:pt x="301" y="3"/>
                  </a:lnTo>
                  <a:lnTo>
                    <a:pt x="308" y="3"/>
                  </a:lnTo>
                  <a:lnTo>
                    <a:pt x="316" y="6"/>
                  </a:lnTo>
                  <a:lnTo>
                    <a:pt x="318" y="10"/>
                  </a:lnTo>
                  <a:lnTo>
                    <a:pt x="322" y="11"/>
                  </a:lnTo>
                  <a:lnTo>
                    <a:pt x="325" y="10"/>
                  </a:lnTo>
                  <a:lnTo>
                    <a:pt x="323" y="14"/>
                  </a:lnTo>
                  <a:lnTo>
                    <a:pt x="326" y="25"/>
                  </a:lnTo>
                  <a:lnTo>
                    <a:pt x="331" y="31"/>
                  </a:lnTo>
                  <a:lnTo>
                    <a:pt x="330" y="35"/>
                  </a:lnTo>
                  <a:lnTo>
                    <a:pt x="339" y="35"/>
                  </a:lnTo>
                  <a:lnTo>
                    <a:pt x="345" y="31"/>
                  </a:lnTo>
                  <a:lnTo>
                    <a:pt x="347" y="31"/>
                  </a:lnTo>
                  <a:lnTo>
                    <a:pt x="356" y="30"/>
                  </a:lnTo>
                  <a:lnTo>
                    <a:pt x="376" y="37"/>
                  </a:lnTo>
                  <a:lnTo>
                    <a:pt x="379" y="36"/>
                  </a:lnTo>
                  <a:lnTo>
                    <a:pt x="380" y="38"/>
                  </a:lnTo>
                  <a:lnTo>
                    <a:pt x="384" y="45"/>
                  </a:lnTo>
                  <a:lnTo>
                    <a:pt x="394" y="52"/>
                  </a:lnTo>
                  <a:lnTo>
                    <a:pt x="396" y="53"/>
                  </a:lnTo>
                  <a:lnTo>
                    <a:pt x="412" y="50"/>
                  </a:lnTo>
                  <a:lnTo>
                    <a:pt x="414" y="50"/>
                  </a:lnTo>
                  <a:lnTo>
                    <a:pt x="424" y="67"/>
                  </a:lnTo>
                  <a:lnTo>
                    <a:pt x="426" y="69"/>
                  </a:lnTo>
                  <a:lnTo>
                    <a:pt x="424" y="74"/>
                  </a:lnTo>
                  <a:lnTo>
                    <a:pt x="427" y="78"/>
                  </a:lnTo>
                  <a:lnTo>
                    <a:pt x="427" y="91"/>
                  </a:lnTo>
                  <a:lnTo>
                    <a:pt x="433" y="85"/>
                  </a:lnTo>
                  <a:lnTo>
                    <a:pt x="439" y="72"/>
                  </a:lnTo>
                  <a:lnTo>
                    <a:pt x="440" y="74"/>
                  </a:lnTo>
                  <a:lnTo>
                    <a:pt x="449" y="73"/>
                  </a:lnTo>
                  <a:lnTo>
                    <a:pt x="458" y="76"/>
                  </a:lnTo>
                  <a:lnTo>
                    <a:pt x="460" y="76"/>
                  </a:lnTo>
                  <a:lnTo>
                    <a:pt x="461" y="72"/>
                  </a:lnTo>
                  <a:lnTo>
                    <a:pt x="472" y="65"/>
                  </a:lnTo>
                  <a:lnTo>
                    <a:pt x="473" y="64"/>
                  </a:lnTo>
                  <a:lnTo>
                    <a:pt x="479" y="65"/>
                  </a:lnTo>
                  <a:lnTo>
                    <a:pt x="482" y="72"/>
                  </a:lnTo>
                  <a:lnTo>
                    <a:pt x="483" y="72"/>
                  </a:lnTo>
                  <a:lnTo>
                    <a:pt x="483" y="77"/>
                  </a:lnTo>
                  <a:lnTo>
                    <a:pt x="483" y="79"/>
                  </a:lnTo>
                  <a:lnTo>
                    <a:pt x="483" y="81"/>
                  </a:lnTo>
                  <a:lnTo>
                    <a:pt x="481" y="94"/>
                  </a:lnTo>
                  <a:lnTo>
                    <a:pt x="472" y="110"/>
                  </a:lnTo>
                  <a:lnTo>
                    <a:pt x="474" y="114"/>
                  </a:lnTo>
                  <a:lnTo>
                    <a:pt x="473" y="121"/>
                  </a:lnTo>
                  <a:lnTo>
                    <a:pt x="477" y="122"/>
                  </a:lnTo>
                  <a:lnTo>
                    <a:pt x="478" y="124"/>
                  </a:lnTo>
                  <a:lnTo>
                    <a:pt x="476" y="128"/>
                  </a:lnTo>
                  <a:lnTo>
                    <a:pt x="478" y="131"/>
                  </a:lnTo>
                  <a:lnTo>
                    <a:pt x="483" y="126"/>
                  </a:lnTo>
                  <a:lnTo>
                    <a:pt x="484" y="128"/>
                  </a:lnTo>
                  <a:lnTo>
                    <a:pt x="493" y="129"/>
                  </a:lnTo>
                  <a:lnTo>
                    <a:pt x="512" y="112"/>
                  </a:lnTo>
                  <a:lnTo>
                    <a:pt x="513" y="110"/>
                  </a:lnTo>
                  <a:lnTo>
                    <a:pt x="514" y="108"/>
                  </a:lnTo>
                  <a:lnTo>
                    <a:pt x="520" y="109"/>
                  </a:lnTo>
                  <a:lnTo>
                    <a:pt x="526" y="105"/>
                  </a:lnTo>
                  <a:lnTo>
                    <a:pt x="528" y="104"/>
                  </a:lnTo>
                  <a:lnTo>
                    <a:pt x="527" y="91"/>
                  </a:lnTo>
                  <a:lnTo>
                    <a:pt x="530" y="88"/>
                  </a:lnTo>
                  <a:lnTo>
                    <a:pt x="535" y="84"/>
                  </a:lnTo>
                  <a:lnTo>
                    <a:pt x="542" y="75"/>
                  </a:lnTo>
                  <a:lnTo>
                    <a:pt x="545" y="69"/>
                  </a:lnTo>
                  <a:lnTo>
                    <a:pt x="545" y="64"/>
                  </a:lnTo>
                  <a:lnTo>
                    <a:pt x="538" y="53"/>
                  </a:lnTo>
                  <a:lnTo>
                    <a:pt x="538" y="51"/>
                  </a:lnTo>
                  <a:lnTo>
                    <a:pt x="558" y="52"/>
                  </a:lnTo>
                  <a:lnTo>
                    <a:pt x="560" y="47"/>
                  </a:lnTo>
                  <a:lnTo>
                    <a:pt x="571" y="49"/>
                  </a:lnTo>
                  <a:lnTo>
                    <a:pt x="575" y="44"/>
                  </a:lnTo>
                  <a:lnTo>
                    <a:pt x="577" y="43"/>
                  </a:lnTo>
                  <a:lnTo>
                    <a:pt x="589" y="43"/>
                  </a:lnTo>
                  <a:lnTo>
                    <a:pt x="595" y="47"/>
                  </a:lnTo>
                  <a:lnTo>
                    <a:pt x="598" y="56"/>
                  </a:lnTo>
                  <a:lnTo>
                    <a:pt x="606" y="65"/>
                  </a:lnTo>
                  <a:lnTo>
                    <a:pt x="608" y="66"/>
                  </a:lnTo>
                  <a:lnTo>
                    <a:pt x="608" y="68"/>
                  </a:lnTo>
                  <a:lnTo>
                    <a:pt x="608" y="73"/>
                  </a:lnTo>
                  <a:lnTo>
                    <a:pt x="611" y="83"/>
                  </a:lnTo>
                  <a:lnTo>
                    <a:pt x="613" y="85"/>
                  </a:lnTo>
                  <a:lnTo>
                    <a:pt x="615" y="86"/>
                  </a:lnTo>
                  <a:lnTo>
                    <a:pt x="620" y="77"/>
                  </a:lnTo>
                  <a:lnTo>
                    <a:pt x="627" y="81"/>
                  </a:lnTo>
                  <a:lnTo>
                    <a:pt x="631" y="78"/>
                  </a:lnTo>
                  <a:lnTo>
                    <a:pt x="634" y="72"/>
                  </a:lnTo>
                  <a:lnTo>
                    <a:pt x="638" y="72"/>
                  </a:lnTo>
                  <a:lnTo>
                    <a:pt x="645" y="74"/>
                  </a:lnTo>
                  <a:lnTo>
                    <a:pt x="647" y="73"/>
                  </a:lnTo>
                  <a:lnTo>
                    <a:pt x="661" y="92"/>
                  </a:lnTo>
                  <a:lnTo>
                    <a:pt x="659" y="99"/>
                  </a:lnTo>
                  <a:lnTo>
                    <a:pt x="661" y="102"/>
                  </a:lnTo>
                  <a:lnTo>
                    <a:pt x="660" y="103"/>
                  </a:lnTo>
                  <a:lnTo>
                    <a:pt x="662" y="107"/>
                  </a:lnTo>
                  <a:lnTo>
                    <a:pt x="658" y="115"/>
                  </a:lnTo>
                  <a:lnTo>
                    <a:pt x="658" y="121"/>
                  </a:lnTo>
                  <a:lnTo>
                    <a:pt x="667" y="121"/>
                  </a:lnTo>
                  <a:lnTo>
                    <a:pt x="668" y="115"/>
                  </a:lnTo>
                  <a:lnTo>
                    <a:pt x="674" y="111"/>
                  </a:lnTo>
                  <a:lnTo>
                    <a:pt x="690" y="111"/>
                  </a:lnTo>
                  <a:lnTo>
                    <a:pt x="692" y="110"/>
                  </a:lnTo>
                  <a:lnTo>
                    <a:pt x="696" y="113"/>
                  </a:lnTo>
                  <a:lnTo>
                    <a:pt x="698" y="115"/>
                  </a:lnTo>
                  <a:lnTo>
                    <a:pt x="696" y="116"/>
                  </a:lnTo>
                  <a:lnTo>
                    <a:pt x="696" y="123"/>
                  </a:lnTo>
                  <a:lnTo>
                    <a:pt x="686" y="130"/>
                  </a:lnTo>
                  <a:lnTo>
                    <a:pt x="664" y="128"/>
                  </a:lnTo>
                  <a:lnTo>
                    <a:pt x="660" y="132"/>
                  </a:lnTo>
                  <a:lnTo>
                    <a:pt x="659" y="133"/>
                  </a:lnTo>
                  <a:lnTo>
                    <a:pt x="649" y="142"/>
                  </a:lnTo>
                  <a:lnTo>
                    <a:pt x="646" y="147"/>
                  </a:lnTo>
                  <a:lnTo>
                    <a:pt x="645" y="149"/>
                  </a:lnTo>
                  <a:lnTo>
                    <a:pt x="645" y="150"/>
                  </a:lnTo>
                  <a:lnTo>
                    <a:pt x="646" y="157"/>
                  </a:lnTo>
                  <a:lnTo>
                    <a:pt x="642" y="161"/>
                  </a:lnTo>
                  <a:lnTo>
                    <a:pt x="641" y="168"/>
                  </a:lnTo>
                  <a:lnTo>
                    <a:pt x="663" y="164"/>
                  </a:lnTo>
                  <a:lnTo>
                    <a:pt x="672" y="168"/>
                  </a:lnTo>
                  <a:lnTo>
                    <a:pt x="674" y="169"/>
                  </a:lnTo>
                  <a:lnTo>
                    <a:pt x="676" y="168"/>
                  </a:lnTo>
                  <a:lnTo>
                    <a:pt x="684" y="172"/>
                  </a:lnTo>
                  <a:lnTo>
                    <a:pt x="690" y="179"/>
                  </a:lnTo>
                  <a:lnTo>
                    <a:pt x="702" y="177"/>
                  </a:lnTo>
                  <a:lnTo>
                    <a:pt x="706" y="178"/>
                  </a:lnTo>
                  <a:lnTo>
                    <a:pt x="708" y="180"/>
                  </a:lnTo>
                  <a:lnTo>
                    <a:pt x="712" y="189"/>
                  </a:lnTo>
                  <a:lnTo>
                    <a:pt x="714" y="191"/>
                  </a:lnTo>
                  <a:lnTo>
                    <a:pt x="715" y="193"/>
                  </a:lnTo>
                  <a:lnTo>
                    <a:pt x="719" y="194"/>
                  </a:lnTo>
                  <a:lnTo>
                    <a:pt x="720" y="198"/>
                  </a:lnTo>
                  <a:lnTo>
                    <a:pt x="721" y="199"/>
                  </a:lnTo>
                  <a:lnTo>
                    <a:pt x="723" y="208"/>
                  </a:lnTo>
                  <a:lnTo>
                    <a:pt x="723" y="208"/>
                  </a:lnTo>
                  <a:lnTo>
                    <a:pt x="724" y="210"/>
                  </a:lnTo>
                  <a:lnTo>
                    <a:pt x="732" y="222"/>
                  </a:lnTo>
                  <a:lnTo>
                    <a:pt x="729" y="227"/>
                  </a:lnTo>
                  <a:lnTo>
                    <a:pt x="730" y="228"/>
                  </a:lnTo>
                  <a:lnTo>
                    <a:pt x="726" y="232"/>
                  </a:lnTo>
                  <a:lnTo>
                    <a:pt x="724" y="233"/>
                  </a:lnTo>
                  <a:lnTo>
                    <a:pt x="720" y="233"/>
                  </a:lnTo>
                  <a:lnTo>
                    <a:pt x="719" y="237"/>
                  </a:lnTo>
                  <a:lnTo>
                    <a:pt x="715" y="240"/>
                  </a:lnTo>
                  <a:lnTo>
                    <a:pt x="715" y="249"/>
                  </a:lnTo>
                  <a:lnTo>
                    <a:pt x="721" y="258"/>
                  </a:lnTo>
                  <a:lnTo>
                    <a:pt x="717" y="266"/>
                  </a:lnTo>
                  <a:lnTo>
                    <a:pt x="715" y="268"/>
                  </a:lnTo>
                  <a:lnTo>
                    <a:pt x="720" y="271"/>
                  </a:lnTo>
                  <a:lnTo>
                    <a:pt x="722" y="272"/>
                  </a:lnTo>
                  <a:lnTo>
                    <a:pt x="734" y="267"/>
                  </a:lnTo>
                  <a:lnTo>
                    <a:pt x="739" y="257"/>
                  </a:lnTo>
                  <a:lnTo>
                    <a:pt x="741" y="256"/>
                  </a:lnTo>
                  <a:lnTo>
                    <a:pt x="742" y="262"/>
                  </a:lnTo>
                  <a:lnTo>
                    <a:pt x="742" y="264"/>
                  </a:lnTo>
                  <a:lnTo>
                    <a:pt x="740" y="268"/>
                  </a:lnTo>
                  <a:lnTo>
                    <a:pt x="742" y="277"/>
                  </a:lnTo>
                  <a:lnTo>
                    <a:pt x="746" y="278"/>
                  </a:lnTo>
                  <a:lnTo>
                    <a:pt x="748" y="280"/>
                  </a:lnTo>
                  <a:lnTo>
                    <a:pt x="743" y="287"/>
                  </a:lnTo>
                  <a:lnTo>
                    <a:pt x="742" y="289"/>
                  </a:lnTo>
                  <a:lnTo>
                    <a:pt x="733" y="293"/>
                  </a:lnTo>
                  <a:lnTo>
                    <a:pt x="731" y="294"/>
                  </a:lnTo>
                  <a:lnTo>
                    <a:pt x="731" y="296"/>
                  </a:lnTo>
                  <a:lnTo>
                    <a:pt x="730" y="302"/>
                  </a:lnTo>
                  <a:lnTo>
                    <a:pt x="728" y="308"/>
                  </a:lnTo>
                  <a:lnTo>
                    <a:pt x="719" y="315"/>
                  </a:lnTo>
                  <a:lnTo>
                    <a:pt x="715" y="314"/>
                  </a:lnTo>
                  <a:lnTo>
                    <a:pt x="713" y="315"/>
                  </a:lnTo>
                  <a:lnTo>
                    <a:pt x="712" y="319"/>
                  </a:lnTo>
                  <a:lnTo>
                    <a:pt x="704" y="321"/>
                  </a:lnTo>
                  <a:lnTo>
                    <a:pt x="703" y="326"/>
                  </a:lnTo>
                  <a:lnTo>
                    <a:pt x="722" y="326"/>
                  </a:lnTo>
                  <a:lnTo>
                    <a:pt x="724" y="334"/>
                  </a:lnTo>
                  <a:lnTo>
                    <a:pt x="731" y="334"/>
                  </a:lnTo>
                  <a:lnTo>
                    <a:pt x="733" y="334"/>
                  </a:lnTo>
                  <a:lnTo>
                    <a:pt x="734" y="343"/>
                  </a:lnTo>
                  <a:lnTo>
                    <a:pt x="713" y="342"/>
                  </a:lnTo>
                  <a:lnTo>
                    <a:pt x="711" y="343"/>
                  </a:lnTo>
                  <a:lnTo>
                    <a:pt x="712" y="345"/>
                  </a:lnTo>
                  <a:lnTo>
                    <a:pt x="702" y="350"/>
                  </a:lnTo>
                  <a:lnTo>
                    <a:pt x="702" y="355"/>
                  </a:lnTo>
                  <a:lnTo>
                    <a:pt x="706" y="362"/>
                  </a:lnTo>
                  <a:lnTo>
                    <a:pt x="703" y="371"/>
                  </a:lnTo>
                  <a:lnTo>
                    <a:pt x="703" y="378"/>
                  </a:lnTo>
                  <a:lnTo>
                    <a:pt x="710" y="382"/>
                  </a:lnTo>
                  <a:lnTo>
                    <a:pt x="711" y="383"/>
                  </a:lnTo>
                  <a:lnTo>
                    <a:pt x="712" y="383"/>
                  </a:lnTo>
                  <a:lnTo>
                    <a:pt x="712" y="383"/>
                  </a:lnTo>
                  <a:lnTo>
                    <a:pt x="712" y="383"/>
                  </a:lnTo>
                  <a:lnTo>
                    <a:pt x="712" y="383"/>
                  </a:lnTo>
                  <a:lnTo>
                    <a:pt x="712" y="384"/>
                  </a:lnTo>
                  <a:lnTo>
                    <a:pt x="711" y="384"/>
                  </a:lnTo>
                  <a:lnTo>
                    <a:pt x="711" y="384"/>
                  </a:lnTo>
                  <a:lnTo>
                    <a:pt x="711" y="385"/>
                  </a:lnTo>
                  <a:lnTo>
                    <a:pt x="711" y="385"/>
                  </a:lnTo>
                  <a:lnTo>
                    <a:pt x="711" y="385"/>
                  </a:lnTo>
                  <a:lnTo>
                    <a:pt x="711" y="385"/>
                  </a:lnTo>
                  <a:lnTo>
                    <a:pt x="711" y="386"/>
                  </a:lnTo>
                  <a:lnTo>
                    <a:pt x="711" y="386"/>
                  </a:lnTo>
                  <a:lnTo>
                    <a:pt x="711" y="387"/>
                  </a:lnTo>
                  <a:lnTo>
                    <a:pt x="712" y="387"/>
                  </a:lnTo>
                  <a:lnTo>
                    <a:pt x="712" y="388"/>
                  </a:lnTo>
                  <a:lnTo>
                    <a:pt x="712" y="388"/>
                  </a:lnTo>
                  <a:lnTo>
                    <a:pt x="712" y="388"/>
                  </a:lnTo>
                  <a:lnTo>
                    <a:pt x="712" y="388"/>
                  </a:lnTo>
                  <a:lnTo>
                    <a:pt x="712" y="389"/>
                  </a:lnTo>
                  <a:lnTo>
                    <a:pt x="712" y="389"/>
                  </a:lnTo>
                  <a:lnTo>
                    <a:pt x="711" y="390"/>
                  </a:lnTo>
                  <a:lnTo>
                    <a:pt x="711" y="390"/>
                  </a:lnTo>
                  <a:lnTo>
                    <a:pt x="711" y="391"/>
                  </a:lnTo>
                  <a:lnTo>
                    <a:pt x="711" y="391"/>
                  </a:lnTo>
                  <a:lnTo>
                    <a:pt x="711" y="391"/>
                  </a:lnTo>
                  <a:lnTo>
                    <a:pt x="710" y="392"/>
                  </a:lnTo>
                  <a:lnTo>
                    <a:pt x="710" y="393"/>
                  </a:lnTo>
                  <a:lnTo>
                    <a:pt x="710" y="393"/>
                  </a:lnTo>
                  <a:lnTo>
                    <a:pt x="710" y="394"/>
                  </a:lnTo>
                  <a:lnTo>
                    <a:pt x="709" y="394"/>
                  </a:lnTo>
                  <a:lnTo>
                    <a:pt x="709" y="394"/>
                  </a:lnTo>
                  <a:lnTo>
                    <a:pt x="709" y="394"/>
                  </a:lnTo>
                  <a:lnTo>
                    <a:pt x="708" y="395"/>
                  </a:lnTo>
                  <a:lnTo>
                    <a:pt x="708" y="395"/>
                  </a:lnTo>
                  <a:lnTo>
                    <a:pt x="708" y="395"/>
                  </a:lnTo>
                  <a:lnTo>
                    <a:pt x="708" y="396"/>
                  </a:lnTo>
                  <a:lnTo>
                    <a:pt x="708" y="396"/>
                  </a:lnTo>
                  <a:lnTo>
                    <a:pt x="707" y="396"/>
                  </a:lnTo>
                  <a:lnTo>
                    <a:pt x="707" y="397"/>
                  </a:lnTo>
                  <a:lnTo>
                    <a:pt x="707" y="397"/>
                  </a:lnTo>
                  <a:lnTo>
                    <a:pt x="707" y="398"/>
                  </a:lnTo>
                  <a:lnTo>
                    <a:pt x="707" y="398"/>
                  </a:lnTo>
                  <a:lnTo>
                    <a:pt x="707" y="398"/>
                  </a:lnTo>
                  <a:lnTo>
                    <a:pt x="707" y="399"/>
                  </a:lnTo>
                  <a:lnTo>
                    <a:pt x="706" y="399"/>
                  </a:lnTo>
                  <a:lnTo>
                    <a:pt x="706" y="400"/>
                  </a:lnTo>
                  <a:lnTo>
                    <a:pt x="706" y="400"/>
                  </a:lnTo>
                  <a:lnTo>
                    <a:pt x="706" y="400"/>
                  </a:lnTo>
                  <a:lnTo>
                    <a:pt x="706" y="401"/>
                  </a:lnTo>
                  <a:lnTo>
                    <a:pt x="706" y="401"/>
                  </a:lnTo>
                  <a:lnTo>
                    <a:pt x="706" y="402"/>
                  </a:lnTo>
                  <a:lnTo>
                    <a:pt x="706" y="402"/>
                  </a:lnTo>
                  <a:lnTo>
                    <a:pt x="707" y="403"/>
                  </a:lnTo>
                  <a:lnTo>
                    <a:pt x="707" y="403"/>
                  </a:lnTo>
                  <a:lnTo>
                    <a:pt x="707" y="403"/>
                  </a:lnTo>
                  <a:lnTo>
                    <a:pt x="707" y="403"/>
                  </a:lnTo>
                  <a:lnTo>
                    <a:pt x="708" y="403"/>
                  </a:lnTo>
                  <a:lnTo>
                    <a:pt x="708" y="403"/>
                  </a:lnTo>
                  <a:lnTo>
                    <a:pt x="708" y="404"/>
                  </a:lnTo>
                  <a:lnTo>
                    <a:pt x="708" y="404"/>
                  </a:lnTo>
                  <a:lnTo>
                    <a:pt x="709" y="404"/>
                  </a:lnTo>
                  <a:lnTo>
                    <a:pt x="709" y="404"/>
                  </a:lnTo>
                  <a:lnTo>
                    <a:pt x="709" y="404"/>
                  </a:lnTo>
                  <a:lnTo>
                    <a:pt x="709" y="404"/>
                  </a:lnTo>
                  <a:lnTo>
                    <a:pt x="709" y="404"/>
                  </a:lnTo>
                  <a:lnTo>
                    <a:pt x="710" y="404"/>
                  </a:lnTo>
                  <a:lnTo>
                    <a:pt x="710" y="404"/>
                  </a:lnTo>
                  <a:lnTo>
                    <a:pt x="710" y="404"/>
                  </a:lnTo>
                  <a:lnTo>
                    <a:pt x="710" y="404"/>
                  </a:lnTo>
                  <a:lnTo>
                    <a:pt x="711" y="404"/>
                  </a:lnTo>
                  <a:lnTo>
                    <a:pt x="711" y="404"/>
                  </a:lnTo>
                  <a:lnTo>
                    <a:pt x="711" y="404"/>
                  </a:lnTo>
                  <a:lnTo>
                    <a:pt x="711" y="404"/>
                  </a:lnTo>
                  <a:lnTo>
                    <a:pt x="711" y="404"/>
                  </a:lnTo>
                  <a:lnTo>
                    <a:pt x="712" y="404"/>
                  </a:lnTo>
                  <a:lnTo>
                    <a:pt x="712" y="404"/>
                  </a:lnTo>
                  <a:lnTo>
                    <a:pt x="712" y="404"/>
                  </a:lnTo>
                  <a:lnTo>
                    <a:pt x="712" y="404"/>
                  </a:lnTo>
                  <a:lnTo>
                    <a:pt x="712" y="404"/>
                  </a:lnTo>
                  <a:lnTo>
                    <a:pt x="712" y="403"/>
                  </a:lnTo>
                  <a:lnTo>
                    <a:pt x="712" y="403"/>
                  </a:lnTo>
                  <a:lnTo>
                    <a:pt x="712" y="403"/>
                  </a:lnTo>
                  <a:lnTo>
                    <a:pt x="712" y="403"/>
                  </a:lnTo>
                  <a:lnTo>
                    <a:pt x="713" y="402"/>
                  </a:lnTo>
                  <a:lnTo>
                    <a:pt x="713" y="402"/>
                  </a:lnTo>
                  <a:lnTo>
                    <a:pt x="713" y="402"/>
                  </a:lnTo>
                  <a:lnTo>
                    <a:pt x="713" y="402"/>
                  </a:lnTo>
                  <a:lnTo>
                    <a:pt x="713" y="402"/>
                  </a:lnTo>
                  <a:lnTo>
                    <a:pt x="713" y="402"/>
                  </a:lnTo>
                  <a:lnTo>
                    <a:pt x="713" y="402"/>
                  </a:lnTo>
                  <a:lnTo>
                    <a:pt x="713" y="402"/>
                  </a:lnTo>
                  <a:lnTo>
                    <a:pt x="714" y="402"/>
                  </a:lnTo>
                  <a:lnTo>
                    <a:pt x="714" y="402"/>
                  </a:lnTo>
                  <a:lnTo>
                    <a:pt x="714" y="402"/>
                  </a:lnTo>
                  <a:lnTo>
                    <a:pt x="714" y="403"/>
                  </a:lnTo>
                  <a:lnTo>
                    <a:pt x="714" y="403"/>
                  </a:lnTo>
                  <a:lnTo>
                    <a:pt x="714" y="403"/>
                  </a:lnTo>
                  <a:lnTo>
                    <a:pt x="714" y="403"/>
                  </a:lnTo>
                  <a:lnTo>
                    <a:pt x="714" y="403"/>
                  </a:lnTo>
                  <a:lnTo>
                    <a:pt x="714" y="404"/>
                  </a:lnTo>
                  <a:lnTo>
                    <a:pt x="714" y="404"/>
                  </a:lnTo>
                  <a:lnTo>
                    <a:pt x="714" y="404"/>
                  </a:lnTo>
                  <a:lnTo>
                    <a:pt x="714" y="404"/>
                  </a:lnTo>
                  <a:lnTo>
                    <a:pt x="714" y="405"/>
                  </a:lnTo>
                  <a:lnTo>
                    <a:pt x="714" y="405"/>
                  </a:lnTo>
                  <a:lnTo>
                    <a:pt x="714" y="406"/>
                  </a:lnTo>
                  <a:lnTo>
                    <a:pt x="715" y="406"/>
                  </a:lnTo>
                  <a:lnTo>
                    <a:pt x="715" y="407"/>
                  </a:lnTo>
                  <a:lnTo>
                    <a:pt x="715" y="407"/>
                  </a:lnTo>
                  <a:lnTo>
                    <a:pt x="714" y="408"/>
                  </a:lnTo>
                  <a:lnTo>
                    <a:pt x="713" y="408"/>
                  </a:lnTo>
                  <a:lnTo>
                    <a:pt x="713" y="409"/>
                  </a:lnTo>
                  <a:lnTo>
                    <a:pt x="713" y="409"/>
                  </a:lnTo>
                  <a:lnTo>
                    <a:pt x="712" y="409"/>
                  </a:lnTo>
                  <a:lnTo>
                    <a:pt x="712" y="409"/>
                  </a:lnTo>
                  <a:lnTo>
                    <a:pt x="712" y="409"/>
                  </a:lnTo>
                  <a:lnTo>
                    <a:pt x="712" y="408"/>
                  </a:lnTo>
                  <a:lnTo>
                    <a:pt x="711" y="408"/>
                  </a:lnTo>
                  <a:lnTo>
                    <a:pt x="711" y="408"/>
                  </a:lnTo>
                  <a:lnTo>
                    <a:pt x="711" y="408"/>
                  </a:lnTo>
                  <a:lnTo>
                    <a:pt x="710" y="408"/>
                  </a:lnTo>
                  <a:lnTo>
                    <a:pt x="710" y="408"/>
                  </a:lnTo>
                  <a:lnTo>
                    <a:pt x="710" y="409"/>
                  </a:lnTo>
                  <a:lnTo>
                    <a:pt x="710" y="410"/>
                  </a:lnTo>
                  <a:lnTo>
                    <a:pt x="710" y="410"/>
                  </a:lnTo>
                  <a:lnTo>
                    <a:pt x="710" y="411"/>
                  </a:lnTo>
                  <a:lnTo>
                    <a:pt x="710" y="411"/>
                  </a:lnTo>
                  <a:lnTo>
                    <a:pt x="710" y="411"/>
                  </a:lnTo>
                  <a:lnTo>
                    <a:pt x="711" y="411"/>
                  </a:lnTo>
                  <a:lnTo>
                    <a:pt x="711" y="411"/>
                  </a:lnTo>
                  <a:lnTo>
                    <a:pt x="711" y="411"/>
                  </a:lnTo>
                  <a:lnTo>
                    <a:pt x="711" y="412"/>
                  </a:lnTo>
                  <a:lnTo>
                    <a:pt x="712" y="412"/>
                  </a:lnTo>
                  <a:lnTo>
                    <a:pt x="712" y="412"/>
                  </a:lnTo>
                  <a:lnTo>
                    <a:pt x="712" y="413"/>
                  </a:lnTo>
                  <a:lnTo>
                    <a:pt x="713" y="413"/>
                  </a:lnTo>
                  <a:lnTo>
                    <a:pt x="713" y="413"/>
                  </a:lnTo>
                  <a:lnTo>
                    <a:pt x="713" y="413"/>
                  </a:lnTo>
                  <a:lnTo>
                    <a:pt x="717" y="418"/>
                  </a:lnTo>
                  <a:lnTo>
                    <a:pt x="718" y="427"/>
                  </a:lnTo>
                  <a:lnTo>
                    <a:pt x="717" y="430"/>
                  </a:lnTo>
                  <a:lnTo>
                    <a:pt x="717" y="432"/>
                  </a:lnTo>
                  <a:lnTo>
                    <a:pt x="709" y="437"/>
                  </a:lnTo>
                  <a:lnTo>
                    <a:pt x="709" y="448"/>
                  </a:lnTo>
                  <a:lnTo>
                    <a:pt x="707" y="449"/>
                  </a:lnTo>
                  <a:lnTo>
                    <a:pt x="708" y="450"/>
                  </a:lnTo>
                  <a:lnTo>
                    <a:pt x="711" y="452"/>
                  </a:lnTo>
                  <a:lnTo>
                    <a:pt x="710" y="454"/>
                  </a:lnTo>
                  <a:lnTo>
                    <a:pt x="707" y="468"/>
                  </a:lnTo>
                  <a:lnTo>
                    <a:pt x="709" y="474"/>
                  </a:lnTo>
                  <a:lnTo>
                    <a:pt x="708" y="478"/>
                  </a:lnTo>
                  <a:lnTo>
                    <a:pt x="688" y="483"/>
                  </a:lnTo>
                  <a:lnTo>
                    <a:pt x="685" y="483"/>
                  </a:lnTo>
                  <a:lnTo>
                    <a:pt x="682" y="487"/>
                  </a:lnTo>
                  <a:lnTo>
                    <a:pt x="683" y="494"/>
                  </a:lnTo>
                  <a:lnTo>
                    <a:pt x="681" y="500"/>
                  </a:lnTo>
                  <a:lnTo>
                    <a:pt x="680" y="502"/>
                  </a:lnTo>
                  <a:lnTo>
                    <a:pt x="676" y="505"/>
                  </a:lnTo>
                  <a:lnTo>
                    <a:pt x="667" y="503"/>
                  </a:lnTo>
                  <a:lnTo>
                    <a:pt x="666" y="499"/>
                  </a:lnTo>
                  <a:lnTo>
                    <a:pt x="668" y="492"/>
                  </a:lnTo>
                  <a:lnTo>
                    <a:pt x="663" y="490"/>
                  </a:lnTo>
                  <a:lnTo>
                    <a:pt x="660" y="491"/>
                  </a:lnTo>
                  <a:lnTo>
                    <a:pt x="654" y="493"/>
                  </a:lnTo>
                  <a:lnTo>
                    <a:pt x="641" y="501"/>
                  </a:lnTo>
                  <a:lnTo>
                    <a:pt x="639" y="500"/>
                  </a:lnTo>
                  <a:lnTo>
                    <a:pt x="634" y="496"/>
                  </a:lnTo>
                  <a:lnTo>
                    <a:pt x="636" y="490"/>
                  </a:lnTo>
                  <a:lnTo>
                    <a:pt x="635" y="488"/>
                  </a:lnTo>
                  <a:lnTo>
                    <a:pt x="626" y="488"/>
                  </a:lnTo>
                  <a:lnTo>
                    <a:pt x="618" y="485"/>
                  </a:lnTo>
                  <a:lnTo>
                    <a:pt x="618" y="485"/>
                  </a:lnTo>
                  <a:lnTo>
                    <a:pt x="618" y="490"/>
                  </a:lnTo>
                  <a:lnTo>
                    <a:pt x="615" y="499"/>
                  </a:lnTo>
                  <a:lnTo>
                    <a:pt x="609" y="506"/>
                  </a:lnTo>
                  <a:lnTo>
                    <a:pt x="607" y="520"/>
                  </a:lnTo>
                  <a:lnTo>
                    <a:pt x="589" y="523"/>
                  </a:lnTo>
                  <a:lnTo>
                    <a:pt x="584" y="518"/>
                  </a:lnTo>
                  <a:lnTo>
                    <a:pt x="580" y="518"/>
                  </a:lnTo>
                  <a:lnTo>
                    <a:pt x="571" y="522"/>
                  </a:lnTo>
                  <a:lnTo>
                    <a:pt x="565" y="520"/>
                  </a:lnTo>
                  <a:lnTo>
                    <a:pt x="561" y="514"/>
                  </a:lnTo>
                  <a:lnTo>
                    <a:pt x="560" y="507"/>
                  </a:lnTo>
                  <a:lnTo>
                    <a:pt x="558" y="508"/>
                  </a:lnTo>
                  <a:lnTo>
                    <a:pt x="551" y="514"/>
                  </a:lnTo>
                  <a:lnTo>
                    <a:pt x="546" y="517"/>
                  </a:lnTo>
                  <a:lnTo>
                    <a:pt x="543" y="525"/>
                  </a:lnTo>
                  <a:lnTo>
                    <a:pt x="538" y="525"/>
                  </a:lnTo>
                  <a:lnTo>
                    <a:pt x="532" y="528"/>
                  </a:lnTo>
                  <a:lnTo>
                    <a:pt x="527" y="524"/>
                  </a:lnTo>
                  <a:lnTo>
                    <a:pt x="525" y="517"/>
                  </a:lnTo>
                  <a:lnTo>
                    <a:pt x="529" y="508"/>
                  </a:lnTo>
                  <a:lnTo>
                    <a:pt x="526" y="497"/>
                  </a:lnTo>
                  <a:lnTo>
                    <a:pt x="528" y="494"/>
                  </a:lnTo>
                  <a:lnTo>
                    <a:pt x="533" y="494"/>
                  </a:lnTo>
                  <a:lnTo>
                    <a:pt x="541" y="501"/>
                  </a:lnTo>
                  <a:lnTo>
                    <a:pt x="549" y="496"/>
                  </a:lnTo>
                  <a:lnTo>
                    <a:pt x="558" y="496"/>
                  </a:lnTo>
                  <a:lnTo>
                    <a:pt x="560" y="497"/>
                  </a:lnTo>
                  <a:lnTo>
                    <a:pt x="562" y="495"/>
                  </a:lnTo>
                  <a:lnTo>
                    <a:pt x="553" y="494"/>
                  </a:lnTo>
                  <a:lnTo>
                    <a:pt x="552" y="492"/>
                  </a:lnTo>
                  <a:lnTo>
                    <a:pt x="543" y="484"/>
                  </a:lnTo>
                  <a:lnTo>
                    <a:pt x="541" y="483"/>
                  </a:lnTo>
                  <a:lnTo>
                    <a:pt x="528" y="479"/>
                  </a:lnTo>
                  <a:lnTo>
                    <a:pt x="527" y="478"/>
                  </a:lnTo>
                  <a:lnTo>
                    <a:pt x="526" y="476"/>
                  </a:lnTo>
                  <a:lnTo>
                    <a:pt x="518" y="472"/>
                  </a:lnTo>
                  <a:lnTo>
                    <a:pt x="511" y="472"/>
                  </a:lnTo>
                  <a:lnTo>
                    <a:pt x="507" y="473"/>
                  </a:lnTo>
                  <a:lnTo>
                    <a:pt x="506" y="476"/>
                  </a:lnTo>
                  <a:lnTo>
                    <a:pt x="501" y="479"/>
                  </a:lnTo>
                  <a:lnTo>
                    <a:pt x="492" y="476"/>
                  </a:lnTo>
                  <a:lnTo>
                    <a:pt x="482" y="476"/>
                  </a:lnTo>
                  <a:lnTo>
                    <a:pt x="470" y="483"/>
                  </a:lnTo>
                  <a:lnTo>
                    <a:pt x="466" y="481"/>
                  </a:lnTo>
                  <a:lnTo>
                    <a:pt x="466" y="479"/>
                  </a:lnTo>
                  <a:lnTo>
                    <a:pt x="463" y="475"/>
                  </a:lnTo>
                  <a:lnTo>
                    <a:pt x="455" y="473"/>
                  </a:lnTo>
                  <a:lnTo>
                    <a:pt x="453" y="472"/>
                  </a:lnTo>
                  <a:lnTo>
                    <a:pt x="445" y="488"/>
                  </a:lnTo>
                  <a:lnTo>
                    <a:pt x="430" y="481"/>
                  </a:lnTo>
                  <a:lnTo>
                    <a:pt x="424" y="479"/>
                  </a:lnTo>
                  <a:lnTo>
                    <a:pt x="413" y="484"/>
                  </a:lnTo>
                  <a:lnTo>
                    <a:pt x="399" y="485"/>
                  </a:lnTo>
                  <a:lnTo>
                    <a:pt x="394" y="490"/>
                  </a:lnTo>
                  <a:lnTo>
                    <a:pt x="390" y="490"/>
                  </a:lnTo>
                  <a:lnTo>
                    <a:pt x="388" y="489"/>
                  </a:lnTo>
                  <a:lnTo>
                    <a:pt x="385" y="489"/>
                  </a:lnTo>
                  <a:lnTo>
                    <a:pt x="381" y="488"/>
                  </a:lnTo>
                  <a:lnTo>
                    <a:pt x="369" y="481"/>
                  </a:lnTo>
                  <a:lnTo>
                    <a:pt x="368" y="467"/>
                  </a:lnTo>
                  <a:lnTo>
                    <a:pt x="360" y="459"/>
                  </a:lnTo>
                  <a:lnTo>
                    <a:pt x="359" y="457"/>
                  </a:lnTo>
                  <a:lnTo>
                    <a:pt x="353" y="454"/>
                  </a:lnTo>
                  <a:lnTo>
                    <a:pt x="348" y="454"/>
                  </a:lnTo>
                  <a:lnTo>
                    <a:pt x="347" y="453"/>
                  </a:lnTo>
                  <a:lnTo>
                    <a:pt x="347" y="451"/>
                  </a:lnTo>
                  <a:lnTo>
                    <a:pt x="342" y="449"/>
                  </a:lnTo>
                  <a:lnTo>
                    <a:pt x="341" y="447"/>
                  </a:lnTo>
                  <a:lnTo>
                    <a:pt x="343" y="440"/>
                  </a:lnTo>
                  <a:lnTo>
                    <a:pt x="344" y="438"/>
                  </a:lnTo>
                  <a:lnTo>
                    <a:pt x="346" y="438"/>
                  </a:lnTo>
                  <a:lnTo>
                    <a:pt x="356" y="439"/>
                  </a:lnTo>
                  <a:lnTo>
                    <a:pt x="358" y="439"/>
                  </a:lnTo>
                  <a:lnTo>
                    <a:pt x="361" y="445"/>
                  </a:lnTo>
                  <a:lnTo>
                    <a:pt x="366" y="446"/>
                  </a:lnTo>
                  <a:lnTo>
                    <a:pt x="364" y="453"/>
                  </a:lnTo>
                  <a:lnTo>
                    <a:pt x="368" y="455"/>
                  </a:lnTo>
                  <a:lnTo>
                    <a:pt x="370" y="454"/>
                  </a:lnTo>
                  <a:lnTo>
                    <a:pt x="372" y="449"/>
                  </a:lnTo>
                  <a:lnTo>
                    <a:pt x="379" y="450"/>
                  </a:lnTo>
                  <a:lnTo>
                    <a:pt x="382" y="452"/>
                  </a:lnTo>
                  <a:lnTo>
                    <a:pt x="385" y="445"/>
                  </a:lnTo>
                  <a:lnTo>
                    <a:pt x="389" y="447"/>
                  </a:lnTo>
                  <a:lnTo>
                    <a:pt x="391" y="453"/>
                  </a:lnTo>
                  <a:lnTo>
                    <a:pt x="391" y="453"/>
                  </a:lnTo>
                  <a:lnTo>
                    <a:pt x="391" y="453"/>
                  </a:lnTo>
                  <a:lnTo>
                    <a:pt x="398" y="449"/>
                  </a:lnTo>
                  <a:lnTo>
                    <a:pt x="404" y="455"/>
                  </a:lnTo>
                  <a:lnTo>
                    <a:pt x="410" y="458"/>
                  </a:lnTo>
                  <a:lnTo>
                    <a:pt x="413" y="457"/>
                  </a:lnTo>
                  <a:lnTo>
                    <a:pt x="413" y="457"/>
                  </a:lnTo>
                  <a:lnTo>
                    <a:pt x="417" y="455"/>
                  </a:lnTo>
                  <a:lnTo>
                    <a:pt x="422" y="455"/>
                  </a:lnTo>
                  <a:lnTo>
                    <a:pt x="425" y="452"/>
                  </a:lnTo>
                  <a:lnTo>
                    <a:pt x="424" y="450"/>
                  </a:lnTo>
                  <a:lnTo>
                    <a:pt x="426" y="442"/>
                  </a:lnTo>
                  <a:lnTo>
                    <a:pt x="430" y="437"/>
                  </a:lnTo>
                  <a:lnTo>
                    <a:pt x="432" y="431"/>
                  </a:lnTo>
                  <a:lnTo>
                    <a:pt x="431" y="427"/>
                  </a:lnTo>
                  <a:lnTo>
                    <a:pt x="431" y="424"/>
                  </a:lnTo>
                  <a:lnTo>
                    <a:pt x="431" y="420"/>
                  </a:lnTo>
                  <a:lnTo>
                    <a:pt x="430" y="416"/>
                  </a:lnTo>
                  <a:lnTo>
                    <a:pt x="423" y="414"/>
                  </a:lnTo>
                  <a:lnTo>
                    <a:pt x="409" y="405"/>
                  </a:lnTo>
                  <a:lnTo>
                    <a:pt x="407" y="401"/>
                  </a:lnTo>
                  <a:lnTo>
                    <a:pt x="411" y="401"/>
                  </a:lnTo>
                  <a:lnTo>
                    <a:pt x="422" y="406"/>
                  </a:lnTo>
                  <a:lnTo>
                    <a:pt x="422" y="406"/>
                  </a:lnTo>
                  <a:lnTo>
                    <a:pt x="422" y="406"/>
                  </a:lnTo>
                  <a:lnTo>
                    <a:pt x="421" y="398"/>
                  </a:lnTo>
                  <a:lnTo>
                    <a:pt x="421" y="398"/>
                  </a:lnTo>
                  <a:lnTo>
                    <a:pt x="421" y="399"/>
                  </a:lnTo>
                  <a:lnTo>
                    <a:pt x="421" y="399"/>
                  </a:lnTo>
                  <a:lnTo>
                    <a:pt x="421" y="399"/>
                  </a:lnTo>
                  <a:lnTo>
                    <a:pt x="421" y="399"/>
                  </a:lnTo>
                  <a:lnTo>
                    <a:pt x="421" y="399"/>
                  </a:lnTo>
                  <a:lnTo>
                    <a:pt x="421" y="400"/>
                  </a:lnTo>
                  <a:lnTo>
                    <a:pt x="420" y="400"/>
                  </a:lnTo>
                  <a:lnTo>
                    <a:pt x="420" y="400"/>
                  </a:lnTo>
                  <a:lnTo>
                    <a:pt x="420" y="400"/>
                  </a:lnTo>
                  <a:lnTo>
                    <a:pt x="420" y="400"/>
                  </a:lnTo>
                  <a:lnTo>
                    <a:pt x="420" y="401"/>
                  </a:lnTo>
                  <a:lnTo>
                    <a:pt x="420" y="401"/>
                  </a:lnTo>
                  <a:lnTo>
                    <a:pt x="421" y="401"/>
                  </a:lnTo>
                  <a:lnTo>
                    <a:pt x="420" y="401"/>
                  </a:lnTo>
                  <a:lnTo>
                    <a:pt x="420" y="401"/>
                  </a:lnTo>
                  <a:lnTo>
                    <a:pt x="420" y="402"/>
                  </a:lnTo>
                  <a:lnTo>
                    <a:pt x="420" y="402"/>
                  </a:lnTo>
                  <a:lnTo>
                    <a:pt x="420" y="402"/>
                  </a:lnTo>
                  <a:lnTo>
                    <a:pt x="420" y="402"/>
                  </a:lnTo>
                  <a:lnTo>
                    <a:pt x="420" y="402"/>
                  </a:lnTo>
                  <a:lnTo>
                    <a:pt x="420" y="402"/>
                  </a:lnTo>
                  <a:lnTo>
                    <a:pt x="420" y="402"/>
                  </a:lnTo>
                  <a:lnTo>
                    <a:pt x="420" y="402"/>
                  </a:lnTo>
                  <a:lnTo>
                    <a:pt x="419" y="402"/>
                  </a:lnTo>
                  <a:lnTo>
                    <a:pt x="419" y="402"/>
                  </a:lnTo>
                  <a:lnTo>
                    <a:pt x="419" y="402"/>
                  </a:lnTo>
                  <a:lnTo>
                    <a:pt x="418" y="402"/>
                  </a:lnTo>
                  <a:lnTo>
                    <a:pt x="418" y="401"/>
                  </a:lnTo>
                  <a:lnTo>
                    <a:pt x="418" y="401"/>
                  </a:lnTo>
                  <a:lnTo>
                    <a:pt x="418" y="401"/>
                  </a:lnTo>
                  <a:lnTo>
                    <a:pt x="418" y="401"/>
                  </a:lnTo>
                  <a:lnTo>
                    <a:pt x="418" y="401"/>
                  </a:lnTo>
                  <a:lnTo>
                    <a:pt x="418" y="401"/>
                  </a:lnTo>
                  <a:lnTo>
                    <a:pt x="418" y="400"/>
                  </a:lnTo>
                  <a:lnTo>
                    <a:pt x="418" y="400"/>
                  </a:lnTo>
                  <a:lnTo>
                    <a:pt x="417" y="400"/>
                  </a:lnTo>
                  <a:lnTo>
                    <a:pt x="417" y="400"/>
                  </a:lnTo>
                  <a:lnTo>
                    <a:pt x="417" y="400"/>
                  </a:lnTo>
                  <a:lnTo>
                    <a:pt x="417" y="400"/>
                  </a:lnTo>
                  <a:lnTo>
                    <a:pt x="417" y="400"/>
                  </a:lnTo>
                  <a:lnTo>
                    <a:pt x="417" y="399"/>
                  </a:lnTo>
                  <a:lnTo>
                    <a:pt x="417" y="399"/>
                  </a:lnTo>
                  <a:lnTo>
                    <a:pt x="417" y="399"/>
                  </a:lnTo>
                  <a:lnTo>
                    <a:pt x="417" y="398"/>
                  </a:lnTo>
                  <a:lnTo>
                    <a:pt x="417" y="398"/>
                  </a:lnTo>
                  <a:lnTo>
                    <a:pt x="417" y="397"/>
                  </a:lnTo>
                  <a:lnTo>
                    <a:pt x="417" y="397"/>
                  </a:lnTo>
                  <a:lnTo>
                    <a:pt x="416" y="397"/>
                  </a:lnTo>
                  <a:lnTo>
                    <a:pt x="416" y="396"/>
                  </a:lnTo>
                  <a:lnTo>
                    <a:pt x="416" y="396"/>
                  </a:lnTo>
                  <a:lnTo>
                    <a:pt x="416" y="396"/>
                  </a:lnTo>
                  <a:lnTo>
                    <a:pt x="416" y="396"/>
                  </a:lnTo>
                  <a:lnTo>
                    <a:pt x="415" y="396"/>
                  </a:lnTo>
                  <a:lnTo>
                    <a:pt x="415" y="396"/>
                  </a:lnTo>
                  <a:lnTo>
                    <a:pt x="415" y="396"/>
                  </a:lnTo>
                  <a:lnTo>
                    <a:pt x="415" y="396"/>
                  </a:lnTo>
                  <a:lnTo>
                    <a:pt x="415" y="396"/>
                  </a:lnTo>
                  <a:lnTo>
                    <a:pt x="415" y="395"/>
                  </a:lnTo>
                  <a:lnTo>
                    <a:pt x="415" y="395"/>
                  </a:lnTo>
                  <a:lnTo>
                    <a:pt x="415" y="395"/>
                  </a:lnTo>
                  <a:lnTo>
                    <a:pt x="415" y="395"/>
                  </a:lnTo>
                  <a:lnTo>
                    <a:pt x="415" y="395"/>
                  </a:lnTo>
                  <a:lnTo>
                    <a:pt x="415" y="395"/>
                  </a:lnTo>
                  <a:lnTo>
                    <a:pt x="415" y="394"/>
                  </a:lnTo>
                  <a:lnTo>
                    <a:pt x="415" y="394"/>
                  </a:lnTo>
                  <a:lnTo>
                    <a:pt x="415" y="394"/>
                  </a:lnTo>
                  <a:lnTo>
                    <a:pt x="415" y="394"/>
                  </a:lnTo>
                  <a:lnTo>
                    <a:pt x="416" y="394"/>
                  </a:lnTo>
                  <a:lnTo>
                    <a:pt x="416" y="394"/>
                  </a:lnTo>
                  <a:lnTo>
                    <a:pt x="416" y="394"/>
                  </a:lnTo>
                  <a:lnTo>
                    <a:pt x="416" y="394"/>
                  </a:lnTo>
                  <a:lnTo>
                    <a:pt x="416" y="393"/>
                  </a:lnTo>
                  <a:lnTo>
                    <a:pt x="416" y="393"/>
                  </a:lnTo>
                  <a:lnTo>
                    <a:pt x="416" y="393"/>
                  </a:lnTo>
                  <a:lnTo>
                    <a:pt x="417" y="393"/>
                  </a:lnTo>
                  <a:lnTo>
                    <a:pt x="417" y="393"/>
                  </a:lnTo>
                  <a:lnTo>
                    <a:pt x="417" y="393"/>
                  </a:lnTo>
                  <a:lnTo>
                    <a:pt x="417" y="393"/>
                  </a:lnTo>
                  <a:lnTo>
                    <a:pt x="416" y="393"/>
                  </a:lnTo>
                  <a:lnTo>
                    <a:pt x="416" y="393"/>
                  </a:lnTo>
                  <a:lnTo>
                    <a:pt x="416" y="393"/>
                  </a:lnTo>
                  <a:lnTo>
                    <a:pt x="416" y="393"/>
                  </a:lnTo>
                  <a:lnTo>
                    <a:pt x="416" y="393"/>
                  </a:lnTo>
                  <a:lnTo>
                    <a:pt x="416" y="393"/>
                  </a:lnTo>
                  <a:lnTo>
                    <a:pt x="417" y="393"/>
                  </a:lnTo>
                  <a:lnTo>
                    <a:pt x="417" y="392"/>
                  </a:lnTo>
                  <a:lnTo>
                    <a:pt x="417" y="392"/>
                  </a:lnTo>
                  <a:lnTo>
                    <a:pt x="416" y="392"/>
                  </a:lnTo>
                  <a:lnTo>
                    <a:pt x="417" y="392"/>
                  </a:lnTo>
                  <a:lnTo>
                    <a:pt x="417" y="392"/>
                  </a:lnTo>
                  <a:lnTo>
                    <a:pt x="417" y="391"/>
                  </a:lnTo>
                  <a:lnTo>
                    <a:pt x="417" y="391"/>
                  </a:lnTo>
                  <a:lnTo>
                    <a:pt x="417" y="391"/>
                  </a:lnTo>
                  <a:lnTo>
                    <a:pt x="417" y="390"/>
                  </a:lnTo>
                  <a:lnTo>
                    <a:pt x="416" y="390"/>
                  </a:lnTo>
                  <a:lnTo>
                    <a:pt x="416" y="390"/>
                  </a:lnTo>
                  <a:lnTo>
                    <a:pt x="416" y="390"/>
                  </a:lnTo>
                  <a:lnTo>
                    <a:pt x="416" y="390"/>
                  </a:lnTo>
                  <a:lnTo>
                    <a:pt x="415" y="389"/>
                  </a:lnTo>
                  <a:lnTo>
                    <a:pt x="415" y="389"/>
                  </a:lnTo>
                  <a:lnTo>
                    <a:pt x="415" y="389"/>
                  </a:lnTo>
                  <a:lnTo>
                    <a:pt x="415" y="389"/>
                  </a:lnTo>
                  <a:lnTo>
                    <a:pt x="415" y="389"/>
                  </a:lnTo>
                  <a:lnTo>
                    <a:pt x="415" y="389"/>
                  </a:lnTo>
                  <a:lnTo>
                    <a:pt x="415" y="389"/>
                  </a:lnTo>
                  <a:lnTo>
                    <a:pt x="414" y="388"/>
                  </a:lnTo>
                  <a:lnTo>
                    <a:pt x="414" y="388"/>
                  </a:lnTo>
                  <a:lnTo>
                    <a:pt x="414" y="388"/>
                  </a:lnTo>
                  <a:lnTo>
                    <a:pt x="414" y="388"/>
                  </a:lnTo>
                  <a:lnTo>
                    <a:pt x="414" y="388"/>
                  </a:lnTo>
                  <a:lnTo>
                    <a:pt x="414" y="390"/>
                  </a:lnTo>
                  <a:lnTo>
                    <a:pt x="413" y="392"/>
                  </a:lnTo>
                  <a:lnTo>
                    <a:pt x="413" y="393"/>
                  </a:lnTo>
                  <a:lnTo>
                    <a:pt x="413" y="393"/>
                  </a:lnTo>
                  <a:lnTo>
                    <a:pt x="413" y="394"/>
                  </a:lnTo>
                  <a:lnTo>
                    <a:pt x="413" y="394"/>
                  </a:lnTo>
                  <a:lnTo>
                    <a:pt x="413" y="394"/>
                  </a:lnTo>
                  <a:lnTo>
                    <a:pt x="412" y="394"/>
                  </a:lnTo>
                  <a:lnTo>
                    <a:pt x="412" y="394"/>
                  </a:lnTo>
                  <a:lnTo>
                    <a:pt x="412" y="394"/>
                  </a:lnTo>
                  <a:lnTo>
                    <a:pt x="411" y="395"/>
                  </a:lnTo>
                  <a:lnTo>
                    <a:pt x="411" y="395"/>
                  </a:lnTo>
                  <a:lnTo>
                    <a:pt x="411" y="395"/>
                  </a:lnTo>
                  <a:lnTo>
                    <a:pt x="410" y="395"/>
                  </a:lnTo>
                  <a:lnTo>
                    <a:pt x="409" y="395"/>
                  </a:lnTo>
                  <a:lnTo>
                    <a:pt x="408" y="395"/>
                  </a:lnTo>
                  <a:lnTo>
                    <a:pt x="408" y="394"/>
                  </a:lnTo>
                  <a:lnTo>
                    <a:pt x="408" y="394"/>
                  </a:lnTo>
                  <a:lnTo>
                    <a:pt x="407" y="394"/>
                  </a:lnTo>
                  <a:lnTo>
                    <a:pt x="406" y="393"/>
                  </a:lnTo>
                  <a:lnTo>
                    <a:pt x="406" y="393"/>
                  </a:lnTo>
                  <a:lnTo>
                    <a:pt x="406" y="393"/>
                  </a:lnTo>
                  <a:lnTo>
                    <a:pt x="405" y="393"/>
                  </a:lnTo>
                  <a:lnTo>
                    <a:pt x="405" y="393"/>
                  </a:lnTo>
                  <a:lnTo>
                    <a:pt x="405" y="394"/>
                  </a:lnTo>
                  <a:lnTo>
                    <a:pt x="405" y="394"/>
                  </a:lnTo>
                  <a:lnTo>
                    <a:pt x="405" y="394"/>
                  </a:lnTo>
                  <a:lnTo>
                    <a:pt x="405" y="394"/>
                  </a:lnTo>
                  <a:lnTo>
                    <a:pt x="405" y="394"/>
                  </a:lnTo>
                  <a:lnTo>
                    <a:pt x="405" y="395"/>
                  </a:lnTo>
                  <a:lnTo>
                    <a:pt x="405" y="395"/>
                  </a:lnTo>
                  <a:lnTo>
                    <a:pt x="405" y="395"/>
                  </a:lnTo>
                  <a:lnTo>
                    <a:pt x="405" y="395"/>
                  </a:lnTo>
                  <a:lnTo>
                    <a:pt x="405" y="395"/>
                  </a:lnTo>
                  <a:lnTo>
                    <a:pt x="405" y="395"/>
                  </a:lnTo>
                  <a:lnTo>
                    <a:pt x="405" y="395"/>
                  </a:lnTo>
                  <a:lnTo>
                    <a:pt x="405" y="395"/>
                  </a:lnTo>
                  <a:lnTo>
                    <a:pt x="405" y="395"/>
                  </a:lnTo>
                  <a:lnTo>
                    <a:pt x="405" y="395"/>
                  </a:lnTo>
                  <a:lnTo>
                    <a:pt x="406" y="396"/>
                  </a:lnTo>
                  <a:lnTo>
                    <a:pt x="406" y="396"/>
                  </a:lnTo>
                  <a:lnTo>
                    <a:pt x="406" y="396"/>
                  </a:lnTo>
                  <a:lnTo>
                    <a:pt x="406" y="396"/>
                  </a:lnTo>
                  <a:lnTo>
                    <a:pt x="406" y="396"/>
                  </a:lnTo>
                  <a:lnTo>
                    <a:pt x="406" y="396"/>
                  </a:lnTo>
                  <a:lnTo>
                    <a:pt x="406" y="396"/>
                  </a:lnTo>
                  <a:lnTo>
                    <a:pt x="406" y="396"/>
                  </a:lnTo>
                  <a:lnTo>
                    <a:pt x="406" y="397"/>
                  </a:lnTo>
                  <a:lnTo>
                    <a:pt x="407" y="397"/>
                  </a:lnTo>
                  <a:lnTo>
                    <a:pt x="407" y="397"/>
                  </a:lnTo>
                  <a:lnTo>
                    <a:pt x="406" y="397"/>
                  </a:lnTo>
                  <a:lnTo>
                    <a:pt x="405" y="400"/>
                  </a:lnTo>
                  <a:lnTo>
                    <a:pt x="404" y="400"/>
                  </a:lnTo>
                  <a:lnTo>
                    <a:pt x="404" y="400"/>
                  </a:lnTo>
                  <a:lnTo>
                    <a:pt x="399" y="403"/>
                  </a:lnTo>
                  <a:lnTo>
                    <a:pt x="391" y="400"/>
                  </a:lnTo>
                  <a:lnTo>
                    <a:pt x="382" y="403"/>
                  </a:lnTo>
                  <a:lnTo>
                    <a:pt x="372" y="399"/>
                  </a:lnTo>
                  <a:lnTo>
                    <a:pt x="372" y="399"/>
                  </a:lnTo>
                  <a:lnTo>
                    <a:pt x="369" y="398"/>
                  </a:lnTo>
                  <a:lnTo>
                    <a:pt x="365" y="401"/>
                  </a:lnTo>
                  <a:lnTo>
                    <a:pt x="369" y="403"/>
                  </a:lnTo>
                  <a:lnTo>
                    <a:pt x="365" y="408"/>
                  </a:lnTo>
                  <a:lnTo>
                    <a:pt x="367" y="412"/>
                  </a:lnTo>
                  <a:lnTo>
                    <a:pt x="363" y="414"/>
                  </a:lnTo>
                  <a:lnTo>
                    <a:pt x="357" y="410"/>
                  </a:lnTo>
                  <a:lnTo>
                    <a:pt x="355" y="410"/>
                  </a:lnTo>
                  <a:lnTo>
                    <a:pt x="353" y="426"/>
                  </a:lnTo>
                  <a:lnTo>
                    <a:pt x="348" y="422"/>
                  </a:lnTo>
                  <a:lnTo>
                    <a:pt x="345" y="416"/>
                  </a:lnTo>
                  <a:lnTo>
                    <a:pt x="342" y="420"/>
                  </a:lnTo>
                  <a:lnTo>
                    <a:pt x="338" y="420"/>
                  </a:lnTo>
                  <a:lnTo>
                    <a:pt x="341" y="413"/>
                  </a:lnTo>
                  <a:lnTo>
                    <a:pt x="337" y="412"/>
                  </a:lnTo>
                  <a:lnTo>
                    <a:pt x="336" y="408"/>
                  </a:lnTo>
                  <a:lnTo>
                    <a:pt x="331" y="415"/>
                  </a:lnTo>
                  <a:lnTo>
                    <a:pt x="329" y="406"/>
                  </a:lnTo>
                  <a:lnTo>
                    <a:pt x="329" y="396"/>
                  </a:lnTo>
                  <a:lnTo>
                    <a:pt x="332" y="394"/>
                  </a:lnTo>
                  <a:lnTo>
                    <a:pt x="335" y="394"/>
                  </a:lnTo>
                  <a:lnTo>
                    <a:pt x="331" y="391"/>
                  </a:lnTo>
                  <a:lnTo>
                    <a:pt x="325" y="392"/>
                  </a:lnTo>
                  <a:lnTo>
                    <a:pt x="324" y="386"/>
                  </a:lnTo>
                  <a:lnTo>
                    <a:pt x="325" y="384"/>
                  </a:lnTo>
                  <a:lnTo>
                    <a:pt x="323" y="384"/>
                  </a:lnTo>
                  <a:lnTo>
                    <a:pt x="319" y="373"/>
                  </a:lnTo>
                  <a:lnTo>
                    <a:pt x="319" y="373"/>
                  </a:lnTo>
                  <a:lnTo>
                    <a:pt x="319" y="372"/>
                  </a:lnTo>
                  <a:lnTo>
                    <a:pt x="319" y="372"/>
                  </a:lnTo>
                  <a:lnTo>
                    <a:pt x="318" y="371"/>
                  </a:lnTo>
                  <a:lnTo>
                    <a:pt x="318" y="371"/>
                  </a:lnTo>
                  <a:lnTo>
                    <a:pt x="318" y="371"/>
                  </a:lnTo>
                  <a:lnTo>
                    <a:pt x="318" y="371"/>
                  </a:lnTo>
                  <a:lnTo>
                    <a:pt x="318" y="371"/>
                  </a:lnTo>
                  <a:lnTo>
                    <a:pt x="318" y="371"/>
                  </a:lnTo>
                  <a:lnTo>
                    <a:pt x="317" y="371"/>
                  </a:lnTo>
                  <a:lnTo>
                    <a:pt x="317" y="371"/>
                  </a:lnTo>
                  <a:lnTo>
                    <a:pt x="317" y="371"/>
                  </a:lnTo>
                  <a:lnTo>
                    <a:pt x="316" y="372"/>
                  </a:lnTo>
                  <a:lnTo>
                    <a:pt x="316" y="372"/>
                  </a:lnTo>
                  <a:lnTo>
                    <a:pt x="316" y="372"/>
                  </a:lnTo>
                  <a:lnTo>
                    <a:pt x="316" y="372"/>
                  </a:lnTo>
                  <a:lnTo>
                    <a:pt x="325" y="398"/>
                  </a:lnTo>
                  <a:lnTo>
                    <a:pt x="320" y="405"/>
                  </a:lnTo>
                  <a:lnTo>
                    <a:pt x="318" y="405"/>
                  </a:lnTo>
                  <a:lnTo>
                    <a:pt x="324" y="412"/>
                  </a:lnTo>
                  <a:lnTo>
                    <a:pt x="321" y="416"/>
                  </a:lnTo>
                  <a:lnTo>
                    <a:pt x="321" y="420"/>
                  </a:lnTo>
                  <a:lnTo>
                    <a:pt x="327" y="426"/>
                  </a:lnTo>
                  <a:lnTo>
                    <a:pt x="331" y="432"/>
                  </a:lnTo>
                  <a:lnTo>
                    <a:pt x="333" y="437"/>
                  </a:lnTo>
                  <a:lnTo>
                    <a:pt x="333" y="439"/>
                  </a:lnTo>
                  <a:lnTo>
                    <a:pt x="331" y="440"/>
                  </a:lnTo>
                  <a:lnTo>
                    <a:pt x="322" y="437"/>
                  </a:lnTo>
                  <a:lnTo>
                    <a:pt x="316" y="437"/>
                  </a:lnTo>
                  <a:lnTo>
                    <a:pt x="315" y="428"/>
                  </a:lnTo>
                  <a:lnTo>
                    <a:pt x="308" y="422"/>
                  </a:lnTo>
                  <a:lnTo>
                    <a:pt x="309" y="420"/>
                  </a:lnTo>
                  <a:lnTo>
                    <a:pt x="306" y="417"/>
                  </a:lnTo>
                  <a:lnTo>
                    <a:pt x="306" y="428"/>
                  </a:lnTo>
                  <a:lnTo>
                    <a:pt x="302" y="430"/>
                  </a:lnTo>
                  <a:lnTo>
                    <a:pt x="299" y="427"/>
                  </a:lnTo>
                  <a:lnTo>
                    <a:pt x="294" y="414"/>
                  </a:lnTo>
                  <a:lnTo>
                    <a:pt x="293" y="414"/>
                  </a:lnTo>
                  <a:lnTo>
                    <a:pt x="292" y="416"/>
                  </a:lnTo>
                  <a:lnTo>
                    <a:pt x="293" y="427"/>
                  </a:lnTo>
                  <a:lnTo>
                    <a:pt x="286" y="419"/>
                  </a:lnTo>
                  <a:lnTo>
                    <a:pt x="282" y="422"/>
                  </a:lnTo>
                  <a:lnTo>
                    <a:pt x="280" y="422"/>
                  </a:lnTo>
                  <a:lnTo>
                    <a:pt x="279" y="426"/>
                  </a:lnTo>
                  <a:lnTo>
                    <a:pt x="272" y="425"/>
                  </a:lnTo>
                  <a:lnTo>
                    <a:pt x="265" y="427"/>
                  </a:lnTo>
                  <a:lnTo>
                    <a:pt x="265" y="427"/>
                  </a:lnTo>
                  <a:lnTo>
                    <a:pt x="261" y="428"/>
                  </a:lnTo>
                  <a:lnTo>
                    <a:pt x="257" y="423"/>
                  </a:lnTo>
                  <a:lnTo>
                    <a:pt x="261" y="420"/>
                  </a:lnTo>
                  <a:lnTo>
                    <a:pt x="257" y="417"/>
                  </a:lnTo>
                  <a:lnTo>
                    <a:pt x="247" y="408"/>
                  </a:lnTo>
                  <a:lnTo>
                    <a:pt x="246" y="414"/>
                  </a:lnTo>
                  <a:lnTo>
                    <a:pt x="246" y="419"/>
                  </a:lnTo>
                  <a:lnTo>
                    <a:pt x="249" y="422"/>
                  </a:lnTo>
                  <a:lnTo>
                    <a:pt x="246" y="428"/>
                  </a:lnTo>
                  <a:lnTo>
                    <a:pt x="245" y="430"/>
                  </a:lnTo>
                  <a:lnTo>
                    <a:pt x="242" y="450"/>
                  </a:lnTo>
                  <a:lnTo>
                    <a:pt x="244" y="462"/>
                  </a:lnTo>
                  <a:lnTo>
                    <a:pt x="247" y="465"/>
                  </a:lnTo>
                  <a:lnTo>
                    <a:pt x="246" y="469"/>
                  </a:lnTo>
                  <a:lnTo>
                    <a:pt x="247" y="474"/>
                  </a:lnTo>
                  <a:lnTo>
                    <a:pt x="255" y="483"/>
                  </a:lnTo>
                  <a:lnTo>
                    <a:pt x="259" y="491"/>
                  </a:lnTo>
                  <a:lnTo>
                    <a:pt x="253" y="490"/>
                  </a:lnTo>
                  <a:lnTo>
                    <a:pt x="247" y="487"/>
                  </a:lnTo>
                  <a:lnTo>
                    <a:pt x="246" y="487"/>
                  </a:lnTo>
                  <a:lnTo>
                    <a:pt x="246" y="487"/>
                  </a:lnTo>
                  <a:lnTo>
                    <a:pt x="240" y="487"/>
                  </a:lnTo>
                  <a:lnTo>
                    <a:pt x="238" y="485"/>
                  </a:lnTo>
                  <a:lnTo>
                    <a:pt x="235" y="481"/>
                  </a:lnTo>
                  <a:lnTo>
                    <a:pt x="233" y="470"/>
                  </a:lnTo>
                  <a:lnTo>
                    <a:pt x="232" y="468"/>
                  </a:lnTo>
                  <a:lnTo>
                    <a:pt x="232" y="456"/>
                  </a:lnTo>
                  <a:lnTo>
                    <a:pt x="230" y="453"/>
                  </a:lnTo>
                  <a:lnTo>
                    <a:pt x="237" y="448"/>
                  </a:lnTo>
                  <a:lnTo>
                    <a:pt x="241" y="440"/>
                  </a:lnTo>
                  <a:lnTo>
                    <a:pt x="241" y="433"/>
                  </a:lnTo>
                  <a:lnTo>
                    <a:pt x="241" y="431"/>
                  </a:lnTo>
                  <a:lnTo>
                    <a:pt x="241" y="417"/>
                  </a:lnTo>
                  <a:lnTo>
                    <a:pt x="235" y="401"/>
                  </a:lnTo>
                  <a:lnTo>
                    <a:pt x="234" y="399"/>
                  </a:lnTo>
                  <a:lnTo>
                    <a:pt x="217" y="386"/>
                  </a:lnTo>
                  <a:lnTo>
                    <a:pt x="212" y="373"/>
                  </a:lnTo>
                  <a:lnTo>
                    <a:pt x="215" y="370"/>
                  </a:lnTo>
                  <a:lnTo>
                    <a:pt x="214" y="361"/>
                  </a:lnTo>
                  <a:lnTo>
                    <a:pt x="215" y="359"/>
                  </a:lnTo>
                  <a:lnTo>
                    <a:pt x="214" y="356"/>
                  </a:lnTo>
                  <a:lnTo>
                    <a:pt x="225" y="348"/>
                  </a:lnTo>
                  <a:lnTo>
                    <a:pt x="234" y="349"/>
                  </a:lnTo>
                  <a:lnTo>
                    <a:pt x="237" y="346"/>
                  </a:lnTo>
                  <a:lnTo>
                    <a:pt x="241" y="344"/>
                  </a:lnTo>
                  <a:lnTo>
                    <a:pt x="241" y="342"/>
                  </a:lnTo>
                  <a:lnTo>
                    <a:pt x="233" y="340"/>
                  </a:lnTo>
                  <a:lnTo>
                    <a:pt x="230" y="340"/>
                  </a:lnTo>
                  <a:lnTo>
                    <a:pt x="221" y="343"/>
                  </a:lnTo>
                  <a:lnTo>
                    <a:pt x="214" y="340"/>
                  </a:lnTo>
                  <a:lnTo>
                    <a:pt x="217" y="348"/>
                  </a:lnTo>
                  <a:lnTo>
                    <a:pt x="212" y="355"/>
                  </a:lnTo>
                  <a:lnTo>
                    <a:pt x="212" y="367"/>
                  </a:lnTo>
                  <a:lnTo>
                    <a:pt x="209" y="370"/>
                  </a:lnTo>
                  <a:lnTo>
                    <a:pt x="185" y="347"/>
                  </a:lnTo>
                  <a:lnTo>
                    <a:pt x="171" y="339"/>
                  </a:lnTo>
                  <a:lnTo>
                    <a:pt x="169" y="338"/>
                  </a:lnTo>
                  <a:lnTo>
                    <a:pt x="158" y="335"/>
                  </a:lnTo>
                  <a:lnTo>
                    <a:pt x="154" y="334"/>
                  </a:lnTo>
                  <a:lnTo>
                    <a:pt x="151" y="336"/>
                  </a:lnTo>
                  <a:lnTo>
                    <a:pt x="149" y="339"/>
                  </a:lnTo>
                  <a:lnTo>
                    <a:pt x="147" y="337"/>
                  </a:lnTo>
                  <a:lnTo>
                    <a:pt x="151" y="331"/>
                  </a:lnTo>
                  <a:lnTo>
                    <a:pt x="155" y="333"/>
                  </a:lnTo>
                  <a:lnTo>
                    <a:pt x="163" y="332"/>
                  </a:lnTo>
                  <a:lnTo>
                    <a:pt x="168" y="335"/>
                  </a:lnTo>
                  <a:lnTo>
                    <a:pt x="170" y="337"/>
                  </a:lnTo>
                  <a:lnTo>
                    <a:pt x="178" y="341"/>
                  </a:lnTo>
                  <a:lnTo>
                    <a:pt x="182" y="341"/>
                  </a:lnTo>
                  <a:lnTo>
                    <a:pt x="181" y="334"/>
                  </a:lnTo>
                  <a:lnTo>
                    <a:pt x="180" y="332"/>
                  </a:lnTo>
                  <a:lnTo>
                    <a:pt x="171" y="330"/>
                  </a:lnTo>
                  <a:lnTo>
                    <a:pt x="169" y="327"/>
                  </a:lnTo>
                  <a:lnTo>
                    <a:pt x="158" y="326"/>
                  </a:lnTo>
                  <a:lnTo>
                    <a:pt x="156" y="325"/>
                  </a:lnTo>
                  <a:lnTo>
                    <a:pt x="150" y="328"/>
                  </a:lnTo>
                  <a:lnTo>
                    <a:pt x="148" y="325"/>
                  </a:lnTo>
                  <a:lnTo>
                    <a:pt x="154" y="322"/>
                  </a:lnTo>
                  <a:lnTo>
                    <a:pt x="156" y="321"/>
                  </a:lnTo>
                  <a:lnTo>
                    <a:pt x="154" y="314"/>
                  </a:lnTo>
                  <a:lnTo>
                    <a:pt x="156" y="310"/>
                  </a:lnTo>
                  <a:lnTo>
                    <a:pt x="161" y="311"/>
                  </a:lnTo>
                  <a:lnTo>
                    <a:pt x="166" y="308"/>
                  </a:lnTo>
                  <a:lnTo>
                    <a:pt x="170" y="302"/>
                  </a:lnTo>
                  <a:lnTo>
                    <a:pt x="174" y="300"/>
                  </a:lnTo>
                  <a:lnTo>
                    <a:pt x="179" y="287"/>
                  </a:lnTo>
                  <a:lnTo>
                    <a:pt x="181" y="286"/>
                  </a:lnTo>
                  <a:lnTo>
                    <a:pt x="181" y="286"/>
                  </a:lnTo>
                  <a:lnTo>
                    <a:pt x="181" y="286"/>
                  </a:lnTo>
                  <a:lnTo>
                    <a:pt x="181" y="285"/>
                  </a:lnTo>
                  <a:lnTo>
                    <a:pt x="180" y="285"/>
                  </a:lnTo>
                  <a:lnTo>
                    <a:pt x="180" y="285"/>
                  </a:lnTo>
                  <a:lnTo>
                    <a:pt x="180" y="285"/>
                  </a:lnTo>
                  <a:lnTo>
                    <a:pt x="180" y="284"/>
                  </a:lnTo>
                  <a:lnTo>
                    <a:pt x="180" y="284"/>
                  </a:lnTo>
                  <a:lnTo>
                    <a:pt x="179" y="284"/>
                  </a:lnTo>
                  <a:lnTo>
                    <a:pt x="179" y="285"/>
                  </a:lnTo>
                  <a:lnTo>
                    <a:pt x="179" y="285"/>
                  </a:lnTo>
                  <a:lnTo>
                    <a:pt x="178" y="285"/>
                  </a:lnTo>
                  <a:lnTo>
                    <a:pt x="178" y="286"/>
                  </a:lnTo>
                  <a:lnTo>
                    <a:pt x="178" y="286"/>
                  </a:lnTo>
                  <a:lnTo>
                    <a:pt x="178" y="287"/>
                  </a:lnTo>
                  <a:lnTo>
                    <a:pt x="178" y="287"/>
                  </a:lnTo>
                  <a:lnTo>
                    <a:pt x="178" y="287"/>
                  </a:lnTo>
                  <a:lnTo>
                    <a:pt x="178" y="288"/>
                  </a:lnTo>
                  <a:lnTo>
                    <a:pt x="177" y="288"/>
                  </a:lnTo>
                  <a:lnTo>
                    <a:pt x="177" y="288"/>
                  </a:lnTo>
                  <a:lnTo>
                    <a:pt x="177" y="289"/>
                  </a:lnTo>
                  <a:lnTo>
                    <a:pt x="177" y="289"/>
                  </a:lnTo>
                  <a:lnTo>
                    <a:pt x="177" y="289"/>
                  </a:lnTo>
                  <a:lnTo>
                    <a:pt x="176" y="289"/>
                  </a:lnTo>
                  <a:lnTo>
                    <a:pt x="176" y="290"/>
                  </a:lnTo>
                  <a:lnTo>
                    <a:pt x="176" y="290"/>
                  </a:lnTo>
                  <a:lnTo>
                    <a:pt x="175" y="290"/>
                  </a:lnTo>
                  <a:lnTo>
                    <a:pt x="175" y="290"/>
                  </a:lnTo>
                  <a:lnTo>
                    <a:pt x="175" y="291"/>
                  </a:lnTo>
                  <a:lnTo>
                    <a:pt x="175" y="291"/>
                  </a:lnTo>
                  <a:lnTo>
                    <a:pt x="174" y="291"/>
                  </a:lnTo>
                  <a:lnTo>
                    <a:pt x="174" y="291"/>
                  </a:lnTo>
                  <a:lnTo>
                    <a:pt x="174" y="292"/>
                  </a:lnTo>
                  <a:lnTo>
                    <a:pt x="173" y="292"/>
                  </a:lnTo>
                  <a:lnTo>
                    <a:pt x="173" y="292"/>
                  </a:lnTo>
                  <a:lnTo>
                    <a:pt x="172" y="293"/>
                  </a:lnTo>
                  <a:lnTo>
                    <a:pt x="172" y="293"/>
                  </a:lnTo>
                  <a:lnTo>
                    <a:pt x="171" y="294"/>
                  </a:lnTo>
                  <a:lnTo>
                    <a:pt x="171" y="294"/>
                  </a:lnTo>
                  <a:lnTo>
                    <a:pt x="171" y="295"/>
                  </a:lnTo>
                  <a:lnTo>
                    <a:pt x="170" y="295"/>
                  </a:lnTo>
                  <a:lnTo>
                    <a:pt x="170" y="295"/>
                  </a:lnTo>
                  <a:lnTo>
                    <a:pt x="170" y="296"/>
                  </a:lnTo>
                  <a:lnTo>
                    <a:pt x="169" y="297"/>
                  </a:lnTo>
                  <a:lnTo>
                    <a:pt x="169" y="298"/>
                  </a:lnTo>
                  <a:lnTo>
                    <a:pt x="168" y="298"/>
                  </a:lnTo>
                  <a:lnTo>
                    <a:pt x="168" y="299"/>
                  </a:lnTo>
                  <a:lnTo>
                    <a:pt x="168" y="300"/>
                  </a:lnTo>
                  <a:lnTo>
                    <a:pt x="167" y="300"/>
                  </a:lnTo>
                  <a:lnTo>
                    <a:pt x="167" y="301"/>
                  </a:lnTo>
                  <a:lnTo>
                    <a:pt x="166" y="302"/>
                  </a:lnTo>
                  <a:lnTo>
                    <a:pt x="166" y="302"/>
                  </a:lnTo>
                  <a:lnTo>
                    <a:pt x="165" y="303"/>
                  </a:lnTo>
                  <a:lnTo>
                    <a:pt x="165" y="303"/>
                  </a:lnTo>
                  <a:lnTo>
                    <a:pt x="164" y="304"/>
                  </a:lnTo>
                  <a:lnTo>
                    <a:pt x="164" y="304"/>
                  </a:lnTo>
                  <a:lnTo>
                    <a:pt x="163" y="304"/>
                  </a:lnTo>
                  <a:lnTo>
                    <a:pt x="163" y="305"/>
                  </a:lnTo>
                  <a:lnTo>
                    <a:pt x="162" y="305"/>
                  </a:lnTo>
                  <a:lnTo>
                    <a:pt x="161" y="305"/>
                  </a:lnTo>
                  <a:lnTo>
                    <a:pt x="160" y="305"/>
                  </a:lnTo>
                  <a:lnTo>
                    <a:pt x="159" y="305"/>
                  </a:lnTo>
                  <a:lnTo>
                    <a:pt x="158" y="305"/>
                  </a:lnTo>
                  <a:lnTo>
                    <a:pt x="158" y="306"/>
                  </a:lnTo>
                  <a:lnTo>
                    <a:pt x="157" y="306"/>
                  </a:lnTo>
                  <a:lnTo>
                    <a:pt x="156" y="306"/>
                  </a:lnTo>
                  <a:lnTo>
                    <a:pt x="156" y="306"/>
                  </a:lnTo>
                  <a:lnTo>
                    <a:pt x="155" y="307"/>
                  </a:lnTo>
                  <a:lnTo>
                    <a:pt x="155" y="307"/>
                  </a:lnTo>
                  <a:lnTo>
                    <a:pt x="154" y="307"/>
                  </a:lnTo>
                  <a:lnTo>
                    <a:pt x="153" y="308"/>
                  </a:lnTo>
                  <a:lnTo>
                    <a:pt x="153" y="309"/>
                  </a:lnTo>
                  <a:lnTo>
                    <a:pt x="153" y="309"/>
                  </a:lnTo>
                  <a:lnTo>
                    <a:pt x="152" y="310"/>
                  </a:lnTo>
                  <a:lnTo>
                    <a:pt x="152" y="311"/>
                  </a:lnTo>
                  <a:lnTo>
                    <a:pt x="151" y="313"/>
                  </a:lnTo>
                  <a:lnTo>
                    <a:pt x="151" y="314"/>
                  </a:lnTo>
                  <a:lnTo>
                    <a:pt x="151" y="315"/>
                  </a:lnTo>
                  <a:lnTo>
                    <a:pt x="151" y="316"/>
                  </a:lnTo>
                  <a:lnTo>
                    <a:pt x="151" y="316"/>
                  </a:lnTo>
                  <a:lnTo>
                    <a:pt x="151" y="316"/>
                  </a:lnTo>
                  <a:lnTo>
                    <a:pt x="151" y="317"/>
                  </a:lnTo>
                  <a:lnTo>
                    <a:pt x="150" y="318"/>
                  </a:lnTo>
                  <a:lnTo>
                    <a:pt x="150" y="318"/>
                  </a:lnTo>
                  <a:lnTo>
                    <a:pt x="149" y="318"/>
                  </a:lnTo>
                  <a:lnTo>
                    <a:pt x="148" y="318"/>
                  </a:lnTo>
                  <a:lnTo>
                    <a:pt x="148" y="318"/>
                  </a:lnTo>
                  <a:lnTo>
                    <a:pt x="147" y="318"/>
                  </a:lnTo>
                  <a:lnTo>
                    <a:pt x="146" y="318"/>
                  </a:lnTo>
                  <a:lnTo>
                    <a:pt x="146" y="317"/>
                  </a:lnTo>
                  <a:lnTo>
                    <a:pt x="146" y="317"/>
                  </a:lnTo>
                  <a:lnTo>
                    <a:pt x="146" y="316"/>
                  </a:lnTo>
                  <a:lnTo>
                    <a:pt x="146" y="315"/>
                  </a:lnTo>
                  <a:lnTo>
                    <a:pt x="145" y="313"/>
                  </a:lnTo>
                  <a:lnTo>
                    <a:pt x="145" y="313"/>
                  </a:lnTo>
                  <a:lnTo>
                    <a:pt x="145" y="314"/>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0" name="Freeform 100">
              <a:extLst>
                <a:ext uri="{FF2B5EF4-FFF2-40B4-BE49-F238E27FC236}">
                  <a16:creationId xmlns:a16="http://schemas.microsoft.com/office/drawing/2014/main" id="{C8E8793B-0D52-9AD5-B904-0E929E5738F5}"/>
                </a:ext>
              </a:extLst>
            </p:cNvPr>
            <p:cNvSpPr>
              <a:spLocks/>
            </p:cNvSpPr>
            <p:nvPr/>
          </p:nvSpPr>
          <p:spPr bwMode="auto">
            <a:xfrm>
              <a:off x="4775201" y="3071813"/>
              <a:ext cx="139700" cy="119063"/>
            </a:xfrm>
            <a:custGeom>
              <a:avLst/>
              <a:gdLst>
                <a:gd name="T0" fmla="*/ 64 w 88"/>
                <a:gd name="T1" fmla="*/ 46 h 75"/>
                <a:gd name="T2" fmla="*/ 71 w 88"/>
                <a:gd name="T3" fmla="*/ 52 h 75"/>
                <a:gd name="T4" fmla="*/ 85 w 88"/>
                <a:gd name="T5" fmla="*/ 52 h 75"/>
                <a:gd name="T6" fmla="*/ 88 w 88"/>
                <a:gd name="T7" fmla="*/ 58 h 75"/>
                <a:gd name="T8" fmla="*/ 79 w 88"/>
                <a:gd name="T9" fmla="*/ 72 h 75"/>
                <a:gd name="T10" fmla="*/ 73 w 88"/>
                <a:gd name="T11" fmla="*/ 75 h 75"/>
                <a:gd name="T12" fmla="*/ 63 w 88"/>
                <a:gd name="T13" fmla="*/ 70 h 75"/>
                <a:gd name="T14" fmla="*/ 61 w 88"/>
                <a:gd name="T15" fmla="*/ 69 h 75"/>
                <a:gd name="T16" fmla="*/ 54 w 88"/>
                <a:gd name="T17" fmla="*/ 69 h 75"/>
                <a:gd name="T18" fmla="*/ 45 w 88"/>
                <a:gd name="T19" fmla="*/ 65 h 75"/>
                <a:gd name="T20" fmla="*/ 43 w 88"/>
                <a:gd name="T21" fmla="*/ 65 h 75"/>
                <a:gd name="T22" fmla="*/ 37 w 88"/>
                <a:gd name="T23" fmla="*/ 59 h 75"/>
                <a:gd name="T24" fmla="*/ 30 w 88"/>
                <a:gd name="T25" fmla="*/ 62 h 75"/>
                <a:gd name="T26" fmla="*/ 23 w 88"/>
                <a:gd name="T27" fmla="*/ 61 h 75"/>
                <a:gd name="T28" fmla="*/ 17 w 88"/>
                <a:gd name="T29" fmla="*/ 62 h 75"/>
                <a:gd name="T30" fmla="*/ 8 w 88"/>
                <a:gd name="T31" fmla="*/ 55 h 75"/>
                <a:gd name="T32" fmla="*/ 4 w 88"/>
                <a:gd name="T33" fmla="*/ 49 h 75"/>
                <a:gd name="T34" fmla="*/ 8 w 88"/>
                <a:gd name="T35" fmla="*/ 44 h 75"/>
                <a:gd name="T36" fmla="*/ 9 w 88"/>
                <a:gd name="T37" fmla="*/ 42 h 75"/>
                <a:gd name="T38" fmla="*/ 3 w 88"/>
                <a:gd name="T39" fmla="*/ 33 h 75"/>
                <a:gd name="T40" fmla="*/ 0 w 88"/>
                <a:gd name="T41" fmla="*/ 19 h 75"/>
                <a:gd name="T42" fmla="*/ 1 w 88"/>
                <a:gd name="T43" fmla="*/ 12 h 75"/>
                <a:gd name="T44" fmla="*/ 4 w 88"/>
                <a:gd name="T45" fmla="*/ 9 h 75"/>
                <a:gd name="T46" fmla="*/ 7 w 88"/>
                <a:gd name="T47" fmla="*/ 0 h 75"/>
                <a:gd name="T48" fmla="*/ 9 w 88"/>
                <a:gd name="T49" fmla="*/ 0 h 75"/>
                <a:gd name="T50" fmla="*/ 13 w 88"/>
                <a:gd name="T51" fmla="*/ 5 h 75"/>
                <a:gd name="T52" fmla="*/ 19 w 88"/>
                <a:gd name="T53" fmla="*/ 8 h 75"/>
                <a:gd name="T54" fmla="*/ 19 w 88"/>
                <a:gd name="T55" fmla="*/ 12 h 75"/>
                <a:gd name="T56" fmla="*/ 21 w 88"/>
                <a:gd name="T57" fmla="*/ 11 h 75"/>
                <a:gd name="T58" fmla="*/ 25 w 88"/>
                <a:gd name="T59" fmla="*/ 11 h 75"/>
                <a:gd name="T60" fmla="*/ 30 w 88"/>
                <a:gd name="T61" fmla="*/ 15 h 75"/>
                <a:gd name="T62" fmla="*/ 47 w 88"/>
                <a:gd name="T63" fmla="*/ 20 h 75"/>
                <a:gd name="T64" fmla="*/ 52 w 88"/>
                <a:gd name="T65" fmla="*/ 40 h 75"/>
                <a:gd name="T66" fmla="*/ 60 w 88"/>
                <a:gd name="T67" fmla="*/ 44 h 75"/>
                <a:gd name="T68" fmla="*/ 61 w 88"/>
                <a:gd name="T69" fmla="*/ 46 h 75"/>
                <a:gd name="T70" fmla="*/ 64 w 88"/>
                <a:gd name="T71"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75">
                  <a:moveTo>
                    <a:pt x="64" y="46"/>
                  </a:moveTo>
                  <a:lnTo>
                    <a:pt x="71" y="52"/>
                  </a:lnTo>
                  <a:lnTo>
                    <a:pt x="85" y="52"/>
                  </a:lnTo>
                  <a:lnTo>
                    <a:pt x="88" y="58"/>
                  </a:lnTo>
                  <a:lnTo>
                    <a:pt x="79" y="72"/>
                  </a:lnTo>
                  <a:lnTo>
                    <a:pt x="73" y="75"/>
                  </a:lnTo>
                  <a:lnTo>
                    <a:pt x="63" y="70"/>
                  </a:lnTo>
                  <a:lnTo>
                    <a:pt x="61" y="69"/>
                  </a:lnTo>
                  <a:lnTo>
                    <a:pt x="54" y="69"/>
                  </a:lnTo>
                  <a:lnTo>
                    <a:pt x="45" y="65"/>
                  </a:lnTo>
                  <a:lnTo>
                    <a:pt x="43" y="65"/>
                  </a:lnTo>
                  <a:lnTo>
                    <a:pt x="37" y="59"/>
                  </a:lnTo>
                  <a:lnTo>
                    <a:pt x="30" y="62"/>
                  </a:lnTo>
                  <a:lnTo>
                    <a:pt x="23" y="61"/>
                  </a:lnTo>
                  <a:lnTo>
                    <a:pt x="17" y="62"/>
                  </a:lnTo>
                  <a:lnTo>
                    <a:pt x="8" y="55"/>
                  </a:lnTo>
                  <a:lnTo>
                    <a:pt x="4" y="49"/>
                  </a:lnTo>
                  <a:lnTo>
                    <a:pt x="8" y="44"/>
                  </a:lnTo>
                  <a:lnTo>
                    <a:pt x="9" y="42"/>
                  </a:lnTo>
                  <a:lnTo>
                    <a:pt x="3" y="33"/>
                  </a:lnTo>
                  <a:lnTo>
                    <a:pt x="0" y="19"/>
                  </a:lnTo>
                  <a:lnTo>
                    <a:pt x="1" y="12"/>
                  </a:lnTo>
                  <a:lnTo>
                    <a:pt x="4" y="9"/>
                  </a:lnTo>
                  <a:lnTo>
                    <a:pt x="7" y="0"/>
                  </a:lnTo>
                  <a:lnTo>
                    <a:pt x="9" y="0"/>
                  </a:lnTo>
                  <a:lnTo>
                    <a:pt x="13" y="5"/>
                  </a:lnTo>
                  <a:lnTo>
                    <a:pt x="19" y="8"/>
                  </a:lnTo>
                  <a:lnTo>
                    <a:pt x="19" y="12"/>
                  </a:lnTo>
                  <a:lnTo>
                    <a:pt x="21" y="11"/>
                  </a:lnTo>
                  <a:lnTo>
                    <a:pt x="25" y="11"/>
                  </a:lnTo>
                  <a:lnTo>
                    <a:pt x="30" y="15"/>
                  </a:lnTo>
                  <a:lnTo>
                    <a:pt x="47" y="20"/>
                  </a:lnTo>
                  <a:lnTo>
                    <a:pt x="52" y="40"/>
                  </a:lnTo>
                  <a:lnTo>
                    <a:pt x="60" y="44"/>
                  </a:lnTo>
                  <a:lnTo>
                    <a:pt x="61" y="46"/>
                  </a:lnTo>
                  <a:lnTo>
                    <a:pt x="64" y="46"/>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1" name="Freeform 101">
              <a:extLst>
                <a:ext uri="{FF2B5EF4-FFF2-40B4-BE49-F238E27FC236}">
                  <a16:creationId xmlns:a16="http://schemas.microsoft.com/office/drawing/2014/main" id="{D0877E47-5D32-805E-BD42-E20718C680BE}"/>
                </a:ext>
              </a:extLst>
            </p:cNvPr>
            <p:cNvSpPr>
              <a:spLocks/>
            </p:cNvSpPr>
            <p:nvPr/>
          </p:nvSpPr>
          <p:spPr bwMode="auto">
            <a:xfrm>
              <a:off x="4616451" y="2776538"/>
              <a:ext cx="68263" cy="39688"/>
            </a:xfrm>
            <a:custGeom>
              <a:avLst/>
              <a:gdLst>
                <a:gd name="T0" fmla="*/ 40 w 43"/>
                <a:gd name="T1" fmla="*/ 25 h 25"/>
                <a:gd name="T2" fmla="*/ 37 w 43"/>
                <a:gd name="T3" fmla="*/ 22 h 25"/>
                <a:gd name="T4" fmla="*/ 35 w 43"/>
                <a:gd name="T5" fmla="*/ 21 h 25"/>
                <a:gd name="T6" fmla="*/ 32 w 43"/>
                <a:gd name="T7" fmla="*/ 19 h 25"/>
                <a:gd name="T8" fmla="*/ 29 w 43"/>
                <a:gd name="T9" fmla="*/ 22 h 25"/>
                <a:gd name="T10" fmla="*/ 21 w 43"/>
                <a:gd name="T11" fmla="*/ 23 h 25"/>
                <a:gd name="T12" fmla="*/ 17 w 43"/>
                <a:gd name="T13" fmla="*/ 19 h 25"/>
                <a:gd name="T14" fmla="*/ 12 w 43"/>
                <a:gd name="T15" fmla="*/ 17 h 25"/>
                <a:gd name="T16" fmla="*/ 11 w 43"/>
                <a:gd name="T17" fmla="*/ 15 h 25"/>
                <a:gd name="T18" fmla="*/ 8 w 43"/>
                <a:gd name="T19" fmla="*/ 14 h 25"/>
                <a:gd name="T20" fmla="*/ 3 w 43"/>
                <a:gd name="T21" fmla="*/ 9 h 25"/>
                <a:gd name="T22" fmla="*/ 0 w 43"/>
                <a:gd name="T23" fmla="*/ 4 h 25"/>
                <a:gd name="T24" fmla="*/ 1 w 43"/>
                <a:gd name="T25" fmla="*/ 1 h 25"/>
                <a:gd name="T26" fmla="*/ 7 w 43"/>
                <a:gd name="T27" fmla="*/ 0 h 25"/>
                <a:gd name="T28" fmla="*/ 8 w 43"/>
                <a:gd name="T29" fmla="*/ 0 h 25"/>
                <a:gd name="T30" fmla="*/ 22 w 43"/>
                <a:gd name="T31" fmla="*/ 5 h 25"/>
                <a:gd name="T32" fmla="*/ 29 w 43"/>
                <a:gd name="T33" fmla="*/ 8 h 25"/>
                <a:gd name="T34" fmla="*/ 34 w 43"/>
                <a:gd name="T35" fmla="*/ 8 h 25"/>
                <a:gd name="T36" fmla="*/ 37 w 43"/>
                <a:gd name="T37" fmla="*/ 10 h 25"/>
                <a:gd name="T38" fmla="*/ 43 w 43"/>
                <a:gd name="T39" fmla="*/ 16 h 25"/>
                <a:gd name="T40" fmla="*/ 40 w 43"/>
                <a:gd name="T41" fmla="*/ 24 h 25"/>
                <a:gd name="T42" fmla="*/ 40 w 43"/>
                <a:gd name="T4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5">
                  <a:moveTo>
                    <a:pt x="40" y="25"/>
                  </a:moveTo>
                  <a:lnTo>
                    <a:pt x="37" y="22"/>
                  </a:lnTo>
                  <a:lnTo>
                    <a:pt x="35" y="21"/>
                  </a:lnTo>
                  <a:lnTo>
                    <a:pt x="32" y="19"/>
                  </a:lnTo>
                  <a:lnTo>
                    <a:pt x="29" y="22"/>
                  </a:lnTo>
                  <a:lnTo>
                    <a:pt x="21" y="23"/>
                  </a:lnTo>
                  <a:lnTo>
                    <a:pt x="17" y="19"/>
                  </a:lnTo>
                  <a:lnTo>
                    <a:pt x="12" y="17"/>
                  </a:lnTo>
                  <a:lnTo>
                    <a:pt x="11" y="15"/>
                  </a:lnTo>
                  <a:lnTo>
                    <a:pt x="8" y="14"/>
                  </a:lnTo>
                  <a:lnTo>
                    <a:pt x="3" y="9"/>
                  </a:lnTo>
                  <a:lnTo>
                    <a:pt x="0" y="4"/>
                  </a:lnTo>
                  <a:lnTo>
                    <a:pt x="1" y="1"/>
                  </a:lnTo>
                  <a:lnTo>
                    <a:pt x="7" y="0"/>
                  </a:lnTo>
                  <a:lnTo>
                    <a:pt x="8" y="0"/>
                  </a:lnTo>
                  <a:lnTo>
                    <a:pt x="22" y="5"/>
                  </a:lnTo>
                  <a:lnTo>
                    <a:pt x="29" y="8"/>
                  </a:lnTo>
                  <a:lnTo>
                    <a:pt x="34" y="8"/>
                  </a:lnTo>
                  <a:lnTo>
                    <a:pt x="37" y="10"/>
                  </a:lnTo>
                  <a:lnTo>
                    <a:pt x="43" y="16"/>
                  </a:lnTo>
                  <a:lnTo>
                    <a:pt x="40" y="24"/>
                  </a:lnTo>
                  <a:lnTo>
                    <a:pt x="40" y="25"/>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2" name="Freeform 102">
              <a:extLst>
                <a:ext uri="{FF2B5EF4-FFF2-40B4-BE49-F238E27FC236}">
                  <a16:creationId xmlns:a16="http://schemas.microsoft.com/office/drawing/2014/main" id="{46748835-CE46-B79C-1DE0-5768154C9E00}"/>
                </a:ext>
              </a:extLst>
            </p:cNvPr>
            <p:cNvSpPr>
              <a:spLocks/>
            </p:cNvSpPr>
            <p:nvPr/>
          </p:nvSpPr>
          <p:spPr bwMode="auto">
            <a:xfrm>
              <a:off x="4970463" y="3070226"/>
              <a:ext cx="36513" cy="30163"/>
            </a:xfrm>
            <a:custGeom>
              <a:avLst/>
              <a:gdLst>
                <a:gd name="T0" fmla="*/ 19 w 23"/>
                <a:gd name="T1" fmla="*/ 19 h 19"/>
                <a:gd name="T2" fmla="*/ 16 w 23"/>
                <a:gd name="T3" fmla="*/ 16 h 19"/>
                <a:gd name="T4" fmla="*/ 15 w 23"/>
                <a:gd name="T5" fmla="*/ 12 h 19"/>
                <a:gd name="T6" fmla="*/ 8 w 23"/>
                <a:gd name="T7" fmla="*/ 10 h 19"/>
                <a:gd name="T8" fmla="*/ 3 w 23"/>
                <a:gd name="T9" fmla="*/ 5 h 19"/>
                <a:gd name="T10" fmla="*/ 0 w 23"/>
                <a:gd name="T11" fmla="*/ 3 h 19"/>
                <a:gd name="T12" fmla="*/ 0 w 23"/>
                <a:gd name="T13" fmla="*/ 1 h 19"/>
                <a:gd name="T14" fmla="*/ 1 w 23"/>
                <a:gd name="T15" fmla="*/ 0 h 19"/>
                <a:gd name="T16" fmla="*/ 10 w 23"/>
                <a:gd name="T17" fmla="*/ 5 h 19"/>
                <a:gd name="T18" fmla="*/ 17 w 23"/>
                <a:gd name="T19" fmla="*/ 7 h 19"/>
                <a:gd name="T20" fmla="*/ 23 w 23"/>
                <a:gd name="T21" fmla="*/ 6 h 19"/>
                <a:gd name="T22" fmla="*/ 18 w 23"/>
                <a:gd name="T23" fmla="*/ 9 h 19"/>
                <a:gd name="T24" fmla="*/ 17 w 23"/>
                <a:gd name="T25" fmla="*/ 13 h 19"/>
                <a:gd name="T26" fmla="*/ 19 w 23"/>
                <a:gd name="T27" fmla="*/ 15 h 19"/>
                <a:gd name="T28" fmla="*/ 19 w 23"/>
                <a:gd name="T29" fmla="*/ 18 h 19"/>
                <a:gd name="T30" fmla="*/ 19 w 23"/>
                <a:gd name="T3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19" y="19"/>
                  </a:moveTo>
                  <a:lnTo>
                    <a:pt x="16" y="16"/>
                  </a:lnTo>
                  <a:lnTo>
                    <a:pt x="15" y="12"/>
                  </a:lnTo>
                  <a:lnTo>
                    <a:pt x="8" y="10"/>
                  </a:lnTo>
                  <a:lnTo>
                    <a:pt x="3" y="5"/>
                  </a:lnTo>
                  <a:lnTo>
                    <a:pt x="0" y="3"/>
                  </a:lnTo>
                  <a:lnTo>
                    <a:pt x="0" y="1"/>
                  </a:lnTo>
                  <a:lnTo>
                    <a:pt x="1" y="0"/>
                  </a:lnTo>
                  <a:lnTo>
                    <a:pt x="10" y="5"/>
                  </a:lnTo>
                  <a:lnTo>
                    <a:pt x="17" y="7"/>
                  </a:lnTo>
                  <a:lnTo>
                    <a:pt x="23" y="6"/>
                  </a:lnTo>
                  <a:lnTo>
                    <a:pt x="18" y="9"/>
                  </a:lnTo>
                  <a:lnTo>
                    <a:pt x="17" y="13"/>
                  </a:lnTo>
                  <a:lnTo>
                    <a:pt x="19" y="15"/>
                  </a:lnTo>
                  <a:lnTo>
                    <a:pt x="19" y="18"/>
                  </a:lnTo>
                  <a:lnTo>
                    <a:pt x="19" y="19"/>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3" name="Freeform 103">
              <a:extLst>
                <a:ext uri="{FF2B5EF4-FFF2-40B4-BE49-F238E27FC236}">
                  <a16:creationId xmlns:a16="http://schemas.microsoft.com/office/drawing/2014/main" id="{183685AB-CE76-FE94-E8FF-E90AB3A9BF64}"/>
                </a:ext>
              </a:extLst>
            </p:cNvPr>
            <p:cNvSpPr>
              <a:spLocks/>
            </p:cNvSpPr>
            <p:nvPr/>
          </p:nvSpPr>
          <p:spPr bwMode="auto">
            <a:xfrm>
              <a:off x="5076826" y="2860676"/>
              <a:ext cx="26988" cy="46038"/>
            </a:xfrm>
            <a:custGeom>
              <a:avLst/>
              <a:gdLst>
                <a:gd name="T0" fmla="*/ 0 w 17"/>
                <a:gd name="T1" fmla="*/ 29 h 29"/>
                <a:gd name="T2" fmla="*/ 0 w 17"/>
                <a:gd name="T3" fmla="*/ 24 h 29"/>
                <a:gd name="T4" fmla="*/ 5 w 17"/>
                <a:gd name="T5" fmla="*/ 3 h 29"/>
                <a:gd name="T6" fmla="*/ 8 w 17"/>
                <a:gd name="T7" fmla="*/ 3 h 29"/>
                <a:gd name="T8" fmla="*/ 11 w 17"/>
                <a:gd name="T9" fmla="*/ 0 h 29"/>
                <a:gd name="T10" fmla="*/ 12 w 17"/>
                <a:gd name="T11" fmla="*/ 1 h 29"/>
                <a:gd name="T12" fmla="*/ 10 w 17"/>
                <a:gd name="T13" fmla="*/ 5 h 29"/>
                <a:gd name="T14" fmla="*/ 11 w 17"/>
                <a:gd name="T15" fmla="*/ 7 h 29"/>
                <a:gd name="T16" fmla="*/ 17 w 17"/>
                <a:gd name="T17" fmla="*/ 11 h 29"/>
                <a:gd name="T18" fmla="*/ 11 w 17"/>
                <a:gd name="T19" fmla="*/ 11 h 29"/>
                <a:gd name="T20" fmla="*/ 8 w 17"/>
                <a:gd name="T21" fmla="*/ 10 h 29"/>
                <a:gd name="T22" fmla="*/ 7 w 17"/>
                <a:gd name="T23" fmla="*/ 11 h 29"/>
                <a:gd name="T24" fmla="*/ 6 w 17"/>
                <a:gd name="T25" fmla="*/ 12 h 29"/>
                <a:gd name="T26" fmla="*/ 3 w 17"/>
                <a:gd name="T27" fmla="*/ 21 h 29"/>
                <a:gd name="T28" fmla="*/ 4 w 17"/>
                <a:gd name="T29" fmla="*/ 25 h 29"/>
                <a:gd name="T30" fmla="*/ 1 w 17"/>
                <a:gd name="T31" fmla="*/ 26 h 29"/>
                <a:gd name="T32" fmla="*/ 0 w 17"/>
                <a:gd name="T3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9">
                  <a:moveTo>
                    <a:pt x="0" y="29"/>
                  </a:moveTo>
                  <a:lnTo>
                    <a:pt x="0" y="24"/>
                  </a:lnTo>
                  <a:lnTo>
                    <a:pt x="5" y="3"/>
                  </a:lnTo>
                  <a:lnTo>
                    <a:pt x="8" y="3"/>
                  </a:lnTo>
                  <a:lnTo>
                    <a:pt x="11" y="0"/>
                  </a:lnTo>
                  <a:lnTo>
                    <a:pt x="12" y="1"/>
                  </a:lnTo>
                  <a:lnTo>
                    <a:pt x="10" y="5"/>
                  </a:lnTo>
                  <a:lnTo>
                    <a:pt x="11" y="7"/>
                  </a:lnTo>
                  <a:lnTo>
                    <a:pt x="17" y="11"/>
                  </a:lnTo>
                  <a:lnTo>
                    <a:pt x="11" y="11"/>
                  </a:lnTo>
                  <a:lnTo>
                    <a:pt x="8" y="10"/>
                  </a:lnTo>
                  <a:lnTo>
                    <a:pt x="7" y="11"/>
                  </a:lnTo>
                  <a:lnTo>
                    <a:pt x="6" y="12"/>
                  </a:lnTo>
                  <a:lnTo>
                    <a:pt x="3" y="21"/>
                  </a:lnTo>
                  <a:lnTo>
                    <a:pt x="4" y="25"/>
                  </a:lnTo>
                  <a:lnTo>
                    <a:pt x="1" y="26"/>
                  </a:lnTo>
                  <a:lnTo>
                    <a:pt x="0" y="29"/>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4" name="Freeform 104">
              <a:extLst>
                <a:ext uri="{FF2B5EF4-FFF2-40B4-BE49-F238E27FC236}">
                  <a16:creationId xmlns:a16="http://schemas.microsoft.com/office/drawing/2014/main" id="{D6E44EB5-F3CB-223F-D546-7491AB4DB204}"/>
                </a:ext>
              </a:extLst>
            </p:cNvPr>
            <p:cNvSpPr>
              <a:spLocks/>
            </p:cNvSpPr>
            <p:nvPr/>
          </p:nvSpPr>
          <p:spPr bwMode="auto">
            <a:xfrm>
              <a:off x="5040313" y="3130551"/>
              <a:ext cx="19050" cy="17463"/>
            </a:xfrm>
            <a:custGeom>
              <a:avLst/>
              <a:gdLst>
                <a:gd name="T0" fmla="*/ 4 w 12"/>
                <a:gd name="T1" fmla="*/ 11 h 11"/>
                <a:gd name="T2" fmla="*/ 1 w 12"/>
                <a:gd name="T3" fmla="*/ 9 h 11"/>
                <a:gd name="T4" fmla="*/ 0 w 12"/>
                <a:gd name="T5" fmla="*/ 7 h 11"/>
                <a:gd name="T6" fmla="*/ 0 w 12"/>
                <a:gd name="T7" fmla="*/ 1 h 11"/>
                <a:gd name="T8" fmla="*/ 3 w 12"/>
                <a:gd name="T9" fmla="*/ 3 h 11"/>
                <a:gd name="T10" fmla="*/ 4 w 12"/>
                <a:gd name="T11" fmla="*/ 3 h 11"/>
                <a:gd name="T12" fmla="*/ 7 w 12"/>
                <a:gd name="T13" fmla="*/ 3 h 11"/>
                <a:gd name="T14" fmla="*/ 11 w 12"/>
                <a:gd name="T15" fmla="*/ 0 h 11"/>
                <a:gd name="T16" fmla="*/ 12 w 12"/>
                <a:gd name="T17" fmla="*/ 0 h 11"/>
                <a:gd name="T18" fmla="*/ 12 w 12"/>
                <a:gd name="T19" fmla="*/ 5 h 11"/>
                <a:gd name="T20" fmla="*/ 12 w 12"/>
                <a:gd name="T21" fmla="*/ 6 h 11"/>
                <a:gd name="T22" fmla="*/ 11 w 12"/>
                <a:gd name="T23" fmla="*/ 8 h 11"/>
                <a:gd name="T24" fmla="*/ 4 w 12"/>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4" y="11"/>
                  </a:moveTo>
                  <a:lnTo>
                    <a:pt x="1" y="9"/>
                  </a:lnTo>
                  <a:lnTo>
                    <a:pt x="0" y="7"/>
                  </a:lnTo>
                  <a:lnTo>
                    <a:pt x="0" y="1"/>
                  </a:lnTo>
                  <a:lnTo>
                    <a:pt x="3" y="3"/>
                  </a:lnTo>
                  <a:lnTo>
                    <a:pt x="4" y="3"/>
                  </a:lnTo>
                  <a:lnTo>
                    <a:pt x="7" y="3"/>
                  </a:lnTo>
                  <a:lnTo>
                    <a:pt x="11" y="0"/>
                  </a:lnTo>
                  <a:lnTo>
                    <a:pt x="12" y="0"/>
                  </a:lnTo>
                  <a:lnTo>
                    <a:pt x="12" y="5"/>
                  </a:lnTo>
                  <a:lnTo>
                    <a:pt x="12" y="6"/>
                  </a:lnTo>
                  <a:lnTo>
                    <a:pt x="11" y="8"/>
                  </a:lnTo>
                  <a:lnTo>
                    <a:pt x="4" y="1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5" name="Freeform 105">
              <a:extLst>
                <a:ext uri="{FF2B5EF4-FFF2-40B4-BE49-F238E27FC236}">
                  <a16:creationId xmlns:a16="http://schemas.microsoft.com/office/drawing/2014/main" id="{F6009238-890C-48DF-6311-458E5BDB4085}"/>
                </a:ext>
              </a:extLst>
            </p:cNvPr>
            <p:cNvSpPr>
              <a:spLocks/>
            </p:cNvSpPr>
            <p:nvPr/>
          </p:nvSpPr>
          <p:spPr bwMode="auto">
            <a:xfrm>
              <a:off x="5111751" y="2863851"/>
              <a:ext cx="19050" cy="26988"/>
            </a:xfrm>
            <a:custGeom>
              <a:avLst/>
              <a:gdLst>
                <a:gd name="T0" fmla="*/ 1 w 12"/>
                <a:gd name="T1" fmla="*/ 17 h 17"/>
                <a:gd name="T2" fmla="*/ 0 w 12"/>
                <a:gd name="T3" fmla="*/ 16 h 17"/>
                <a:gd name="T4" fmla="*/ 0 w 12"/>
                <a:gd name="T5" fmla="*/ 13 h 17"/>
                <a:gd name="T6" fmla="*/ 2 w 12"/>
                <a:gd name="T7" fmla="*/ 12 h 17"/>
                <a:gd name="T8" fmla="*/ 2 w 12"/>
                <a:gd name="T9" fmla="*/ 8 h 17"/>
                <a:gd name="T10" fmla="*/ 8 w 12"/>
                <a:gd name="T11" fmla="*/ 4 h 17"/>
                <a:gd name="T12" fmla="*/ 10 w 12"/>
                <a:gd name="T13" fmla="*/ 0 h 17"/>
                <a:gd name="T14" fmla="*/ 12 w 12"/>
                <a:gd name="T15" fmla="*/ 5 h 17"/>
                <a:gd name="T16" fmla="*/ 7 w 12"/>
                <a:gd name="T17" fmla="*/ 10 h 17"/>
                <a:gd name="T18" fmla="*/ 2 w 12"/>
                <a:gd name="T19" fmla="*/ 16 h 17"/>
                <a:gd name="T20" fmla="*/ 1 w 12"/>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7">
                  <a:moveTo>
                    <a:pt x="1" y="17"/>
                  </a:moveTo>
                  <a:lnTo>
                    <a:pt x="0" y="16"/>
                  </a:lnTo>
                  <a:lnTo>
                    <a:pt x="0" y="13"/>
                  </a:lnTo>
                  <a:lnTo>
                    <a:pt x="2" y="12"/>
                  </a:lnTo>
                  <a:lnTo>
                    <a:pt x="2" y="8"/>
                  </a:lnTo>
                  <a:lnTo>
                    <a:pt x="8" y="4"/>
                  </a:lnTo>
                  <a:lnTo>
                    <a:pt x="10" y="0"/>
                  </a:lnTo>
                  <a:lnTo>
                    <a:pt x="12" y="5"/>
                  </a:lnTo>
                  <a:lnTo>
                    <a:pt x="7" y="10"/>
                  </a:lnTo>
                  <a:lnTo>
                    <a:pt x="2" y="16"/>
                  </a:lnTo>
                  <a:lnTo>
                    <a:pt x="1" y="17"/>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6" name="Freeform 106">
              <a:extLst>
                <a:ext uri="{FF2B5EF4-FFF2-40B4-BE49-F238E27FC236}">
                  <a16:creationId xmlns:a16="http://schemas.microsoft.com/office/drawing/2014/main" id="{D935BB8C-53B8-4A36-6E8D-3FDABEE60865}"/>
                </a:ext>
              </a:extLst>
            </p:cNvPr>
            <p:cNvSpPr>
              <a:spLocks/>
            </p:cNvSpPr>
            <p:nvPr/>
          </p:nvSpPr>
          <p:spPr bwMode="auto">
            <a:xfrm>
              <a:off x="3775076" y="1614488"/>
              <a:ext cx="952500" cy="1041400"/>
            </a:xfrm>
            <a:custGeom>
              <a:avLst/>
              <a:gdLst>
                <a:gd name="T0" fmla="*/ 362 w 600"/>
                <a:gd name="T1" fmla="*/ 587 h 656"/>
                <a:gd name="T2" fmla="*/ 367 w 600"/>
                <a:gd name="T3" fmla="*/ 581 h 656"/>
                <a:gd name="T4" fmla="*/ 362 w 600"/>
                <a:gd name="T5" fmla="*/ 573 h 656"/>
                <a:gd name="T6" fmla="*/ 354 w 600"/>
                <a:gd name="T7" fmla="*/ 568 h 656"/>
                <a:gd name="T8" fmla="*/ 350 w 600"/>
                <a:gd name="T9" fmla="*/ 556 h 656"/>
                <a:gd name="T10" fmla="*/ 304 w 600"/>
                <a:gd name="T11" fmla="*/ 583 h 656"/>
                <a:gd name="T12" fmla="*/ 279 w 600"/>
                <a:gd name="T13" fmla="*/ 512 h 656"/>
                <a:gd name="T14" fmla="*/ 276 w 600"/>
                <a:gd name="T15" fmla="*/ 522 h 656"/>
                <a:gd name="T16" fmla="*/ 156 w 600"/>
                <a:gd name="T17" fmla="*/ 605 h 656"/>
                <a:gd name="T18" fmla="*/ 4 w 600"/>
                <a:gd name="T19" fmla="*/ 430 h 656"/>
                <a:gd name="T20" fmla="*/ 175 w 600"/>
                <a:gd name="T21" fmla="*/ 399 h 656"/>
                <a:gd name="T22" fmla="*/ 183 w 600"/>
                <a:gd name="T23" fmla="*/ 404 h 656"/>
                <a:gd name="T24" fmla="*/ 189 w 600"/>
                <a:gd name="T25" fmla="*/ 405 h 656"/>
                <a:gd name="T26" fmla="*/ 202 w 600"/>
                <a:gd name="T27" fmla="*/ 412 h 656"/>
                <a:gd name="T28" fmla="*/ 74 w 600"/>
                <a:gd name="T29" fmla="*/ 288 h 656"/>
                <a:gd name="T30" fmla="*/ 258 w 600"/>
                <a:gd name="T31" fmla="*/ 313 h 656"/>
                <a:gd name="T32" fmla="*/ 213 w 600"/>
                <a:gd name="T33" fmla="*/ 244 h 656"/>
                <a:gd name="T34" fmla="*/ 201 w 600"/>
                <a:gd name="T35" fmla="*/ 238 h 656"/>
                <a:gd name="T36" fmla="*/ 195 w 600"/>
                <a:gd name="T37" fmla="*/ 243 h 656"/>
                <a:gd name="T38" fmla="*/ 192 w 600"/>
                <a:gd name="T39" fmla="*/ 240 h 656"/>
                <a:gd name="T40" fmla="*/ 197 w 600"/>
                <a:gd name="T41" fmla="*/ 235 h 656"/>
                <a:gd name="T42" fmla="*/ 194 w 600"/>
                <a:gd name="T43" fmla="*/ 237 h 656"/>
                <a:gd name="T44" fmla="*/ 186 w 600"/>
                <a:gd name="T45" fmla="*/ 241 h 656"/>
                <a:gd name="T46" fmla="*/ 183 w 600"/>
                <a:gd name="T47" fmla="*/ 249 h 656"/>
                <a:gd name="T48" fmla="*/ 177 w 600"/>
                <a:gd name="T49" fmla="*/ 253 h 656"/>
                <a:gd name="T50" fmla="*/ 171 w 600"/>
                <a:gd name="T51" fmla="*/ 253 h 656"/>
                <a:gd name="T52" fmla="*/ 164 w 600"/>
                <a:gd name="T53" fmla="*/ 253 h 656"/>
                <a:gd name="T54" fmla="*/ 165 w 600"/>
                <a:gd name="T55" fmla="*/ 249 h 656"/>
                <a:gd name="T56" fmla="*/ 175 w 600"/>
                <a:gd name="T57" fmla="*/ 242 h 656"/>
                <a:gd name="T58" fmla="*/ 164 w 600"/>
                <a:gd name="T59" fmla="*/ 245 h 656"/>
                <a:gd name="T60" fmla="*/ 155 w 600"/>
                <a:gd name="T61" fmla="*/ 249 h 656"/>
                <a:gd name="T62" fmla="*/ 147 w 600"/>
                <a:gd name="T63" fmla="*/ 250 h 656"/>
                <a:gd name="T64" fmla="*/ 146 w 600"/>
                <a:gd name="T65" fmla="*/ 249 h 656"/>
                <a:gd name="T66" fmla="*/ 149 w 600"/>
                <a:gd name="T67" fmla="*/ 242 h 656"/>
                <a:gd name="T68" fmla="*/ 152 w 600"/>
                <a:gd name="T69" fmla="*/ 239 h 656"/>
                <a:gd name="T70" fmla="*/ 156 w 600"/>
                <a:gd name="T71" fmla="*/ 231 h 656"/>
                <a:gd name="T72" fmla="*/ 165 w 600"/>
                <a:gd name="T73" fmla="*/ 222 h 656"/>
                <a:gd name="T74" fmla="*/ 170 w 600"/>
                <a:gd name="T75" fmla="*/ 216 h 656"/>
                <a:gd name="T76" fmla="*/ 170 w 600"/>
                <a:gd name="T77" fmla="*/ 209 h 656"/>
                <a:gd name="T78" fmla="*/ 161 w 600"/>
                <a:gd name="T79" fmla="*/ 204 h 656"/>
                <a:gd name="T80" fmla="*/ 150 w 600"/>
                <a:gd name="T81" fmla="*/ 213 h 656"/>
                <a:gd name="T82" fmla="*/ 139 w 600"/>
                <a:gd name="T83" fmla="*/ 211 h 656"/>
                <a:gd name="T84" fmla="*/ 129 w 600"/>
                <a:gd name="T85" fmla="*/ 214 h 656"/>
                <a:gd name="T86" fmla="*/ 113 w 600"/>
                <a:gd name="T87" fmla="*/ 224 h 656"/>
                <a:gd name="T88" fmla="*/ 107 w 600"/>
                <a:gd name="T89" fmla="*/ 224 h 656"/>
                <a:gd name="T90" fmla="*/ 102 w 600"/>
                <a:gd name="T91" fmla="*/ 226 h 656"/>
                <a:gd name="T92" fmla="*/ 97 w 600"/>
                <a:gd name="T93" fmla="*/ 228 h 656"/>
                <a:gd name="T94" fmla="*/ 93 w 600"/>
                <a:gd name="T95" fmla="*/ 230 h 656"/>
                <a:gd name="T96" fmla="*/ 87 w 600"/>
                <a:gd name="T97" fmla="*/ 231 h 656"/>
                <a:gd name="T98" fmla="*/ 81 w 600"/>
                <a:gd name="T99" fmla="*/ 235 h 656"/>
                <a:gd name="T100" fmla="*/ 76 w 600"/>
                <a:gd name="T101" fmla="*/ 236 h 656"/>
                <a:gd name="T102" fmla="*/ 75 w 600"/>
                <a:gd name="T103" fmla="*/ 235 h 656"/>
                <a:gd name="T104" fmla="*/ 2 w 600"/>
                <a:gd name="T105" fmla="*/ 214 h 656"/>
                <a:gd name="T106" fmla="*/ 128 w 600"/>
                <a:gd name="T107" fmla="*/ 96 h 656"/>
                <a:gd name="T108" fmla="*/ 226 w 600"/>
                <a:gd name="T109" fmla="*/ 43 h 656"/>
                <a:gd name="T110" fmla="*/ 386 w 600"/>
                <a:gd name="T111" fmla="*/ 48 h 656"/>
                <a:gd name="T112" fmla="*/ 433 w 600"/>
                <a:gd name="T113" fmla="*/ 71 h 656"/>
                <a:gd name="T114" fmla="*/ 555 w 600"/>
                <a:gd name="T115" fmla="*/ 147 h 656"/>
                <a:gd name="T116" fmla="*/ 540 w 600"/>
                <a:gd name="T117" fmla="*/ 348 h 656"/>
                <a:gd name="T118" fmla="*/ 577 w 600"/>
                <a:gd name="T119" fmla="*/ 530 h 656"/>
                <a:gd name="T120" fmla="*/ 534 w 600"/>
                <a:gd name="T121" fmla="*/ 600 h 656"/>
                <a:gd name="T122" fmla="*/ 531 w 600"/>
                <a:gd name="T123" fmla="*/ 605 h 656"/>
                <a:gd name="T124" fmla="*/ 476 w 600"/>
                <a:gd name="T125" fmla="*/ 61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0" h="656">
                  <a:moveTo>
                    <a:pt x="371" y="584"/>
                  </a:moveTo>
                  <a:lnTo>
                    <a:pt x="371" y="585"/>
                  </a:lnTo>
                  <a:lnTo>
                    <a:pt x="371" y="585"/>
                  </a:lnTo>
                  <a:lnTo>
                    <a:pt x="371" y="585"/>
                  </a:lnTo>
                  <a:lnTo>
                    <a:pt x="370" y="585"/>
                  </a:lnTo>
                  <a:lnTo>
                    <a:pt x="370" y="585"/>
                  </a:lnTo>
                  <a:lnTo>
                    <a:pt x="370" y="586"/>
                  </a:lnTo>
                  <a:lnTo>
                    <a:pt x="370" y="586"/>
                  </a:lnTo>
                  <a:lnTo>
                    <a:pt x="370" y="586"/>
                  </a:lnTo>
                  <a:lnTo>
                    <a:pt x="369" y="586"/>
                  </a:lnTo>
                  <a:lnTo>
                    <a:pt x="369" y="585"/>
                  </a:lnTo>
                  <a:lnTo>
                    <a:pt x="368" y="585"/>
                  </a:lnTo>
                  <a:lnTo>
                    <a:pt x="368" y="585"/>
                  </a:lnTo>
                  <a:lnTo>
                    <a:pt x="368" y="585"/>
                  </a:lnTo>
                  <a:lnTo>
                    <a:pt x="368" y="585"/>
                  </a:lnTo>
                  <a:lnTo>
                    <a:pt x="368" y="585"/>
                  </a:lnTo>
                  <a:lnTo>
                    <a:pt x="369" y="586"/>
                  </a:lnTo>
                  <a:lnTo>
                    <a:pt x="369" y="586"/>
                  </a:lnTo>
                  <a:lnTo>
                    <a:pt x="369" y="586"/>
                  </a:lnTo>
                  <a:lnTo>
                    <a:pt x="369" y="586"/>
                  </a:lnTo>
                  <a:lnTo>
                    <a:pt x="369" y="587"/>
                  </a:lnTo>
                  <a:lnTo>
                    <a:pt x="369" y="587"/>
                  </a:lnTo>
                  <a:lnTo>
                    <a:pt x="368" y="587"/>
                  </a:lnTo>
                  <a:lnTo>
                    <a:pt x="368" y="588"/>
                  </a:lnTo>
                  <a:lnTo>
                    <a:pt x="368" y="588"/>
                  </a:lnTo>
                  <a:lnTo>
                    <a:pt x="368" y="588"/>
                  </a:lnTo>
                  <a:lnTo>
                    <a:pt x="367" y="588"/>
                  </a:lnTo>
                  <a:lnTo>
                    <a:pt x="367" y="588"/>
                  </a:lnTo>
                  <a:lnTo>
                    <a:pt x="367" y="587"/>
                  </a:lnTo>
                  <a:lnTo>
                    <a:pt x="367" y="587"/>
                  </a:lnTo>
                  <a:lnTo>
                    <a:pt x="366" y="587"/>
                  </a:lnTo>
                  <a:lnTo>
                    <a:pt x="366" y="587"/>
                  </a:lnTo>
                  <a:lnTo>
                    <a:pt x="366" y="587"/>
                  </a:lnTo>
                  <a:lnTo>
                    <a:pt x="366" y="587"/>
                  </a:lnTo>
                  <a:lnTo>
                    <a:pt x="366" y="587"/>
                  </a:lnTo>
                  <a:lnTo>
                    <a:pt x="365" y="587"/>
                  </a:lnTo>
                  <a:lnTo>
                    <a:pt x="365" y="588"/>
                  </a:lnTo>
                  <a:lnTo>
                    <a:pt x="365" y="588"/>
                  </a:lnTo>
                  <a:lnTo>
                    <a:pt x="365" y="587"/>
                  </a:lnTo>
                  <a:lnTo>
                    <a:pt x="365" y="587"/>
                  </a:lnTo>
                  <a:lnTo>
                    <a:pt x="365" y="587"/>
                  </a:lnTo>
                  <a:lnTo>
                    <a:pt x="365" y="586"/>
                  </a:lnTo>
                  <a:lnTo>
                    <a:pt x="364" y="586"/>
                  </a:lnTo>
                  <a:lnTo>
                    <a:pt x="364" y="586"/>
                  </a:lnTo>
                  <a:lnTo>
                    <a:pt x="364" y="586"/>
                  </a:lnTo>
                  <a:lnTo>
                    <a:pt x="364" y="586"/>
                  </a:lnTo>
                  <a:lnTo>
                    <a:pt x="364" y="586"/>
                  </a:lnTo>
                  <a:lnTo>
                    <a:pt x="363" y="586"/>
                  </a:lnTo>
                  <a:lnTo>
                    <a:pt x="363" y="586"/>
                  </a:lnTo>
                  <a:lnTo>
                    <a:pt x="363" y="587"/>
                  </a:lnTo>
                  <a:lnTo>
                    <a:pt x="363" y="587"/>
                  </a:lnTo>
                  <a:lnTo>
                    <a:pt x="363" y="587"/>
                  </a:lnTo>
                  <a:lnTo>
                    <a:pt x="362" y="587"/>
                  </a:lnTo>
                  <a:lnTo>
                    <a:pt x="362" y="586"/>
                  </a:lnTo>
                  <a:lnTo>
                    <a:pt x="362" y="586"/>
                  </a:lnTo>
                  <a:lnTo>
                    <a:pt x="362" y="585"/>
                  </a:lnTo>
                  <a:lnTo>
                    <a:pt x="362" y="585"/>
                  </a:lnTo>
                  <a:lnTo>
                    <a:pt x="361" y="584"/>
                  </a:lnTo>
                  <a:lnTo>
                    <a:pt x="361" y="584"/>
                  </a:lnTo>
                  <a:lnTo>
                    <a:pt x="361" y="584"/>
                  </a:lnTo>
                  <a:lnTo>
                    <a:pt x="361" y="584"/>
                  </a:lnTo>
                  <a:lnTo>
                    <a:pt x="360" y="583"/>
                  </a:lnTo>
                  <a:lnTo>
                    <a:pt x="360" y="583"/>
                  </a:lnTo>
                  <a:lnTo>
                    <a:pt x="359" y="583"/>
                  </a:lnTo>
                  <a:lnTo>
                    <a:pt x="359" y="583"/>
                  </a:lnTo>
                  <a:lnTo>
                    <a:pt x="358" y="583"/>
                  </a:lnTo>
                  <a:lnTo>
                    <a:pt x="358" y="583"/>
                  </a:lnTo>
                  <a:lnTo>
                    <a:pt x="358" y="583"/>
                  </a:lnTo>
                  <a:lnTo>
                    <a:pt x="358" y="582"/>
                  </a:lnTo>
                  <a:lnTo>
                    <a:pt x="358" y="582"/>
                  </a:lnTo>
                  <a:lnTo>
                    <a:pt x="358" y="582"/>
                  </a:lnTo>
                  <a:lnTo>
                    <a:pt x="359" y="582"/>
                  </a:lnTo>
                  <a:lnTo>
                    <a:pt x="360" y="581"/>
                  </a:lnTo>
                  <a:lnTo>
                    <a:pt x="360" y="581"/>
                  </a:lnTo>
                  <a:lnTo>
                    <a:pt x="360" y="581"/>
                  </a:lnTo>
                  <a:lnTo>
                    <a:pt x="360" y="581"/>
                  </a:lnTo>
                  <a:lnTo>
                    <a:pt x="361" y="581"/>
                  </a:lnTo>
                  <a:lnTo>
                    <a:pt x="361" y="581"/>
                  </a:lnTo>
                  <a:lnTo>
                    <a:pt x="361" y="580"/>
                  </a:lnTo>
                  <a:lnTo>
                    <a:pt x="361" y="580"/>
                  </a:lnTo>
                  <a:lnTo>
                    <a:pt x="361" y="580"/>
                  </a:lnTo>
                  <a:lnTo>
                    <a:pt x="361" y="580"/>
                  </a:lnTo>
                  <a:lnTo>
                    <a:pt x="362" y="581"/>
                  </a:lnTo>
                  <a:lnTo>
                    <a:pt x="362" y="581"/>
                  </a:lnTo>
                  <a:lnTo>
                    <a:pt x="362" y="581"/>
                  </a:lnTo>
                  <a:lnTo>
                    <a:pt x="362" y="581"/>
                  </a:lnTo>
                  <a:lnTo>
                    <a:pt x="362" y="581"/>
                  </a:lnTo>
                  <a:lnTo>
                    <a:pt x="363" y="581"/>
                  </a:lnTo>
                  <a:lnTo>
                    <a:pt x="363" y="582"/>
                  </a:lnTo>
                  <a:lnTo>
                    <a:pt x="363" y="582"/>
                  </a:lnTo>
                  <a:lnTo>
                    <a:pt x="363" y="583"/>
                  </a:lnTo>
                  <a:lnTo>
                    <a:pt x="363" y="583"/>
                  </a:lnTo>
                  <a:lnTo>
                    <a:pt x="364" y="583"/>
                  </a:lnTo>
                  <a:lnTo>
                    <a:pt x="364" y="583"/>
                  </a:lnTo>
                  <a:lnTo>
                    <a:pt x="364" y="583"/>
                  </a:lnTo>
                  <a:lnTo>
                    <a:pt x="365" y="583"/>
                  </a:lnTo>
                  <a:lnTo>
                    <a:pt x="365" y="583"/>
                  </a:lnTo>
                  <a:lnTo>
                    <a:pt x="365" y="582"/>
                  </a:lnTo>
                  <a:lnTo>
                    <a:pt x="365" y="582"/>
                  </a:lnTo>
                  <a:lnTo>
                    <a:pt x="366" y="582"/>
                  </a:lnTo>
                  <a:lnTo>
                    <a:pt x="366" y="581"/>
                  </a:lnTo>
                  <a:lnTo>
                    <a:pt x="366" y="581"/>
                  </a:lnTo>
                  <a:lnTo>
                    <a:pt x="366" y="581"/>
                  </a:lnTo>
                  <a:lnTo>
                    <a:pt x="366" y="580"/>
                  </a:lnTo>
                  <a:lnTo>
                    <a:pt x="367" y="580"/>
                  </a:lnTo>
                  <a:lnTo>
                    <a:pt x="367" y="581"/>
                  </a:lnTo>
                  <a:lnTo>
                    <a:pt x="367" y="581"/>
                  </a:lnTo>
                  <a:lnTo>
                    <a:pt x="367" y="581"/>
                  </a:lnTo>
                  <a:lnTo>
                    <a:pt x="367" y="581"/>
                  </a:lnTo>
                  <a:lnTo>
                    <a:pt x="368" y="581"/>
                  </a:lnTo>
                  <a:lnTo>
                    <a:pt x="368" y="581"/>
                  </a:lnTo>
                  <a:lnTo>
                    <a:pt x="368" y="581"/>
                  </a:lnTo>
                  <a:lnTo>
                    <a:pt x="367" y="581"/>
                  </a:lnTo>
                  <a:lnTo>
                    <a:pt x="367" y="580"/>
                  </a:lnTo>
                  <a:lnTo>
                    <a:pt x="367" y="580"/>
                  </a:lnTo>
                  <a:lnTo>
                    <a:pt x="367" y="580"/>
                  </a:lnTo>
                  <a:lnTo>
                    <a:pt x="367" y="580"/>
                  </a:lnTo>
                  <a:lnTo>
                    <a:pt x="367" y="579"/>
                  </a:lnTo>
                  <a:lnTo>
                    <a:pt x="367" y="579"/>
                  </a:lnTo>
                  <a:lnTo>
                    <a:pt x="367" y="579"/>
                  </a:lnTo>
                  <a:lnTo>
                    <a:pt x="366" y="580"/>
                  </a:lnTo>
                  <a:lnTo>
                    <a:pt x="366" y="580"/>
                  </a:lnTo>
                  <a:lnTo>
                    <a:pt x="366" y="580"/>
                  </a:lnTo>
                  <a:lnTo>
                    <a:pt x="366" y="580"/>
                  </a:lnTo>
                  <a:lnTo>
                    <a:pt x="365" y="580"/>
                  </a:lnTo>
                  <a:lnTo>
                    <a:pt x="365" y="580"/>
                  </a:lnTo>
                  <a:lnTo>
                    <a:pt x="365" y="580"/>
                  </a:lnTo>
                  <a:lnTo>
                    <a:pt x="365" y="580"/>
                  </a:lnTo>
                  <a:lnTo>
                    <a:pt x="364" y="580"/>
                  </a:lnTo>
                  <a:lnTo>
                    <a:pt x="364" y="579"/>
                  </a:lnTo>
                  <a:lnTo>
                    <a:pt x="364" y="579"/>
                  </a:lnTo>
                  <a:lnTo>
                    <a:pt x="364" y="579"/>
                  </a:lnTo>
                  <a:lnTo>
                    <a:pt x="364" y="579"/>
                  </a:lnTo>
                  <a:lnTo>
                    <a:pt x="364" y="579"/>
                  </a:lnTo>
                  <a:lnTo>
                    <a:pt x="364" y="578"/>
                  </a:lnTo>
                  <a:lnTo>
                    <a:pt x="364" y="578"/>
                  </a:lnTo>
                  <a:lnTo>
                    <a:pt x="364" y="578"/>
                  </a:lnTo>
                  <a:lnTo>
                    <a:pt x="364" y="578"/>
                  </a:lnTo>
                  <a:lnTo>
                    <a:pt x="364" y="577"/>
                  </a:lnTo>
                  <a:lnTo>
                    <a:pt x="363" y="577"/>
                  </a:lnTo>
                  <a:lnTo>
                    <a:pt x="363" y="577"/>
                  </a:lnTo>
                  <a:lnTo>
                    <a:pt x="363" y="577"/>
                  </a:lnTo>
                  <a:lnTo>
                    <a:pt x="363" y="576"/>
                  </a:lnTo>
                  <a:lnTo>
                    <a:pt x="363" y="576"/>
                  </a:lnTo>
                  <a:lnTo>
                    <a:pt x="363" y="576"/>
                  </a:lnTo>
                  <a:lnTo>
                    <a:pt x="363" y="576"/>
                  </a:lnTo>
                  <a:lnTo>
                    <a:pt x="362" y="576"/>
                  </a:lnTo>
                  <a:lnTo>
                    <a:pt x="362" y="576"/>
                  </a:lnTo>
                  <a:lnTo>
                    <a:pt x="362" y="575"/>
                  </a:lnTo>
                  <a:lnTo>
                    <a:pt x="362" y="575"/>
                  </a:lnTo>
                  <a:lnTo>
                    <a:pt x="362" y="575"/>
                  </a:lnTo>
                  <a:lnTo>
                    <a:pt x="362" y="575"/>
                  </a:lnTo>
                  <a:lnTo>
                    <a:pt x="362" y="574"/>
                  </a:lnTo>
                  <a:lnTo>
                    <a:pt x="362" y="574"/>
                  </a:lnTo>
                  <a:lnTo>
                    <a:pt x="362" y="574"/>
                  </a:lnTo>
                  <a:lnTo>
                    <a:pt x="363" y="573"/>
                  </a:lnTo>
                  <a:lnTo>
                    <a:pt x="363" y="573"/>
                  </a:lnTo>
                  <a:lnTo>
                    <a:pt x="363" y="573"/>
                  </a:lnTo>
                  <a:lnTo>
                    <a:pt x="362" y="573"/>
                  </a:lnTo>
                  <a:lnTo>
                    <a:pt x="362" y="573"/>
                  </a:lnTo>
                  <a:lnTo>
                    <a:pt x="362" y="573"/>
                  </a:lnTo>
                  <a:lnTo>
                    <a:pt x="362" y="573"/>
                  </a:lnTo>
                  <a:lnTo>
                    <a:pt x="362" y="573"/>
                  </a:lnTo>
                  <a:lnTo>
                    <a:pt x="362" y="573"/>
                  </a:lnTo>
                  <a:lnTo>
                    <a:pt x="362" y="572"/>
                  </a:lnTo>
                  <a:lnTo>
                    <a:pt x="361" y="572"/>
                  </a:lnTo>
                  <a:lnTo>
                    <a:pt x="361" y="572"/>
                  </a:lnTo>
                  <a:lnTo>
                    <a:pt x="361" y="572"/>
                  </a:lnTo>
                  <a:lnTo>
                    <a:pt x="360" y="572"/>
                  </a:lnTo>
                  <a:lnTo>
                    <a:pt x="360" y="573"/>
                  </a:lnTo>
                  <a:lnTo>
                    <a:pt x="360" y="573"/>
                  </a:lnTo>
                  <a:lnTo>
                    <a:pt x="361" y="574"/>
                  </a:lnTo>
                  <a:lnTo>
                    <a:pt x="361" y="574"/>
                  </a:lnTo>
                  <a:lnTo>
                    <a:pt x="361" y="574"/>
                  </a:lnTo>
                  <a:lnTo>
                    <a:pt x="361" y="574"/>
                  </a:lnTo>
                  <a:lnTo>
                    <a:pt x="360" y="575"/>
                  </a:lnTo>
                  <a:lnTo>
                    <a:pt x="360" y="575"/>
                  </a:lnTo>
                  <a:lnTo>
                    <a:pt x="360" y="575"/>
                  </a:lnTo>
                  <a:lnTo>
                    <a:pt x="359" y="575"/>
                  </a:lnTo>
                  <a:lnTo>
                    <a:pt x="359" y="574"/>
                  </a:lnTo>
                  <a:lnTo>
                    <a:pt x="359" y="574"/>
                  </a:lnTo>
                  <a:lnTo>
                    <a:pt x="359" y="574"/>
                  </a:lnTo>
                  <a:lnTo>
                    <a:pt x="359" y="574"/>
                  </a:lnTo>
                  <a:lnTo>
                    <a:pt x="359" y="574"/>
                  </a:lnTo>
                  <a:lnTo>
                    <a:pt x="358" y="574"/>
                  </a:lnTo>
                  <a:lnTo>
                    <a:pt x="358" y="574"/>
                  </a:lnTo>
                  <a:lnTo>
                    <a:pt x="358" y="574"/>
                  </a:lnTo>
                  <a:lnTo>
                    <a:pt x="357" y="574"/>
                  </a:lnTo>
                  <a:lnTo>
                    <a:pt x="357" y="574"/>
                  </a:lnTo>
                  <a:lnTo>
                    <a:pt x="356" y="574"/>
                  </a:lnTo>
                  <a:lnTo>
                    <a:pt x="356" y="574"/>
                  </a:lnTo>
                  <a:lnTo>
                    <a:pt x="355" y="573"/>
                  </a:lnTo>
                  <a:lnTo>
                    <a:pt x="355" y="573"/>
                  </a:lnTo>
                  <a:lnTo>
                    <a:pt x="355" y="573"/>
                  </a:lnTo>
                  <a:lnTo>
                    <a:pt x="354" y="573"/>
                  </a:lnTo>
                  <a:lnTo>
                    <a:pt x="354" y="572"/>
                  </a:lnTo>
                  <a:lnTo>
                    <a:pt x="354" y="572"/>
                  </a:lnTo>
                  <a:lnTo>
                    <a:pt x="354" y="572"/>
                  </a:lnTo>
                  <a:lnTo>
                    <a:pt x="354" y="572"/>
                  </a:lnTo>
                  <a:lnTo>
                    <a:pt x="354" y="572"/>
                  </a:lnTo>
                  <a:lnTo>
                    <a:pt x="354" y="571"/>
                  </a:lnTo>
                  <a:lnTo>
                    <a:pt x="354" y="571"/>
                  </a:lnTo>
                  <a:lnTo>
                    <a:pt x="354" y="571"/>
                  </a:lnTo>
                  <a:lnTo>
                    <a:pt x="354" y="571"/>
                  </a:lnTo>
                  <a:lnTo>
                    <a:pt x="355" y="570"/>
                  </a:lnTo>
                  <a:lnTo>
                    <a:pt x="355" y="570"/>
                  </a:lnTo>
                  <a:lnTo>
                    <a:pt x="355" y="570"/>
                  </a:lnTo>
                  <a:lnTo>
                    <a:pt x="355" y="570"/>
                  </a:lnTo>
                  <a:lnTo>
                    <a:pt x="354" y="569"/>
                  </a:lnTo>
                  <a:lnTo>
                    <a:pt x="354" y="568"/>
                  </a:lnTo>
                  <a:lnTo>
                    <a:pt x="354" y="568"/>
                  </a:lnTo>
                  <a:lnTo>
                    <a:pt x="354" y="568"/>
                  </a:lnTo>
                  <a:lnTo>
                    <a:pt x="354" y="568"/>
                  </a:lnTo>
                  <a:lnTo>
                    <a:pt x="354" y="568"/>
                  </a:lnTo>
                  <a:lnTo>
                    <a:pt x="354" y="568"/>
                  </a:lnTo>
                  <a:lnTo>
                    <a:pt x="354" y="567"/>
                  </a:lnTo>
                  <a:lnTo>
                    <a:pt x="354" y="566"/>
                  </a:lnTo>
                  <a:lnTo>
                    <a:pt x="354" y="566"/>
                  </a:lnTo>
                  <a:lnTo>
                    <a:pt x="353" y="565"/>
                  </a:lnTo>
                  <a:lnTo>
                    <a:pt x="353" y="565"/>
                  </a:lnTo>
                  <a:lnTo>
                    <a:pt x="353" y="565"/>
                  </a:lnTo>
                  <a:lnTo>
                    <a:pt x="353" y="564"/>
                  </a:lnTo>
                  <a:lnTo>
                    <a:pt x="352" y="564"/>
                  </a:lnTo>
                  <a:lnTo>
                    <a:pt x="352" y="564"/>
                  </a:lnTo>
                  <a:lnTo>
                    <a:pt x="351" y="564"/>
                  </a:lnTo>
                  <a:lnTo>
                    <a:pt x="351" y="564"/>
                  </a:lnTo>
                  <a:lnTo>
                    <a:pt x="351" y="564"/>
                  </a:lnTo>
                  <a:lnTo>
                    <a:pt x="350" y="563"/>
                  </a:lnTo>
                  <a:lnTo>
                    <a:pt x="349" y="563"/>
                  </a:lnTo>
                  <a:lnTo>
                    <a:pt x="349" y="563"/>
                  </a:lnTo>
                  <a:lnTo>
                    <a:pt x="349" y="562"/>
                  </a:lnTo>
                  <a:lnTo>
                    <a:pt x="349" y="562"/>
                  </a:lnTo>
                  <a:lnTo>
                    <a:pt x="349" y="562"/>
                  </a:lnTo>
                  <a:lnTo>
                    <a:pt x="348" y="562"/>
                  </a:lnTo>
                  <a:lnTo>
                    <a:pt x="349" y="561"/>
                  </a:lnTo>
                  <a:lnTo>
                    <a:pt x="348" y="561"/>
                  </a:lnTo>
                  <a:lnTo>
                    <a:pt x="348" y="561"/>
                  </a:lnTo>
                  <a:lnTo>
                    <a:pt x="348" y="561"/>
                  </a:lnTo>
                  <a:lnTo>
                    <a:pt x="348" y="561"/>
                  </a:lnTo>
                  <a:lnTo>
                    <a:pt x="347" y="561"/>
                  </a:lnTo>
                  <a:lnTo>
                    <a:pt x="347" y="561"/>
                  </a:lnTo>
                  <a:lnTo>
                    <a:pt x="347" y="561"/>
                  </a:lnTo>
                  <a:lnTo>
                    <a:pt x="347" y="560"/>
                  </a:lnTo>
                  <a:lnTo>
                    <a:pt x="347" y="560"/>
                  </a:lnTo>
                  <a:lnTo>
                    <a:pt x="348" y="559"/>
                  </a:lnTo>
                  <a:lnTo>
                    <a:pt x="348" y="559"/>
                  </a:lnTo>
                  <a:lnTo>
                    <a:pt x="348" y="558"/>
                  </a:lnTo>
                  <a:lnTo>
                    <a:pt x="349" y="558"/>
                  </a:lnTo>
                  <a:lnTo>
                    <a:pt x="349" y="557"/>
                  </a:lnTo>
                  <a:lnTo>
                    <a:pt x="349" y="557"/>
                  </a:lnTo>
                  <a:lnTo>
                    <a:pt x="350" y="557"/>
                  </a:lnTo>
                  <a:lnTo>
                    <a:pt x="350" y="557"/>
                  </a:lnTo>
                  <a:lnTo>
                    <a:pt x="350" y="557"/>
                  </a:lnTo>
                  <a:lnTo>
                    <a:pt x="350" y="557"/>
                  </a:lnTo>
                  <a:lnTo>
                    <a:pt x="350" y="557"/>
                  </a:lnTo>
                  <a:lnTo>
                    <a:pt x="350" y="557"/>
                  </a:lnTo>
                  <a:lnTo>
                    <a:pt x="351" y="557"/>
                  </a:lnTo>
                  <a:lnTo>
                    <a:pt x="351" y="557"/>
                  </a:lnTo>
                  <a:lnTo>
                    <a:pt x="351" y="557"/>
                  </a:lnTo>
                  <a:lnTo>
                    <a:pt x="351" y="557"/>
                  </a:lnTo>
                  <a:lnTo>
                    <a:pt x="351" y="556"/>
                  </a:lnTo>
                  <a:lnTo>
                    <a:pt x="350" y="556"/>
                  </a:lnTo>
                  <a:lnTo>
                    <a:pt x="350" y="556"/>
                  </a:lnTo>
                  <a:lnTo>
                    <a:pt x="350" y="556"/>
                  </a:lnTo>
                  <a:lnTo>
                    <a:pt x="350" y="556"/>
                  </a:lnTo>
                  <a:lnTo>
                    <a:pt x="349" y="557"/>
                  </a:lnTo>
                  <a:lnTo>
                    <a:pt x="349" y="557"/>
                  </a:lnTo>
                  <a:lnTo>
                    <a:pt x="349" y="557"/>
                  </a:lnTo>
                  <a:lnTo>
                    <a:pt x="348" y="558"/>
                  </a:lnTo>
                  <a:lnTo>
                    <a:pt x="348" y="558"/>
                  </a:lnTo>
                  <a:lnTo>
                    <a:pt x="348" y="558"/>
                  </a:lnTo>
                  <a:lnTo>
                    <a:pt x="347" y="558"/>
                  </a:lnTo>
                  <a:lnTo>
                    <a:pt x="347" y="558"/>
                  </a:lnTo>
                  <a:lnTo>
                    <a:pt x="347" y="559"/>
                  </a:lnTo>
                  <a:lnTo>
                    <a:pt x="347" y="559"/>
                  </a:lnTo>
                  <a:lnTo>
                    <a:pt x="346" y="559"/>
                  </a:lnTo>
                  <a:lnTo>
                    <a:pt x="346" y="558"/>
                  </a:lnTo>
                  <a:lnTo>
                    <a:pt x="346" y="558"/>
                  </a:lnTo>
                  <a:lnTo>
                    <a:pt x="347" y="558"/>
                  </a:lnTo>
                  <a:lnTo>
                    <a:pt x="347" y="558"/>
                  </a:lnTo>
                  <a:lnTo>
                    <a:pt x="347" y="558"/>
                  </a:lnTo>
                  <a:lnTo>
                    <a:pt x="346" y="557"/>
                  </a:lnTo>
                  <a:lnTo>
                    <a:pt x="347" y="557"/>
                  </a:lnTo>
                  <a:lnTo>
                    <a:pt x="347" y="557"/>
                  </a:lnTo>
                  <a:lnTo>
                    <a:pt x="347" y="557"/>
                  </a:lnTo>
                  <a:lnTo>
                    <a:pt x="347" y="556"/>
                  </a:lnTo>
                  <a:lnTo>
                    <a:pt x="347" y="556"/>
                  </a:lnTo>
                  <a:lnTo>
                    <a:pt x="348" y="556"/>
                  </a:lnTo>
                  <a:lnTo>
                    <a:pt x="348" y="555"/>
                  </a:lnTo>
                  <a:lnTo>
                    <a:pt x="348" y="555"/>
                  </a:lnTo>
                  <a:lnTo>
                    <a:pt x="348" y="554"/>
                  </a:lnTo>
                  <a:lnTo>
                    <a:pt x="348" y="554"/>
                  </a:lnTo>
                  <a:lnTo>
                    <a:pt x="348" y="554"/>
                  </a:lnTo>
                  <a:lnTo>
                    <a:pt x="348" y="553"/>
                  </a:lnTo>
                  <a:lnTo>
                    <a:pt x="348" y="553"/>
                  </a:lnTo>
                  <a:lnTo>
                    <a:pt x="348" y="552"/>
                  </a:lnTo>
                  <a:lnTo>
                    <a:pt x="348" y="552"/>
                  </a:lnTo>
                  <a:lnTo>
                    <a:pt x="348" y="552"/>
                  </a:lnTo>
                  <a:lnTo>
                    <a:pt x="349" y="551"/>
                  </a:lnTo>
                  <a:lnTo>
                    <a:pt x="349" y="551"/>
                  </a:lnTo>
                  <a:lnTo>
                    <a:pt x="349" y="551"/>
                  </a:lnTo>
                  <a:lnTo>
                    <a:pt x="349" y="550"/>
                  </a:lnTo>
                  <a:lnTo>
                    <a:pt x="349" y="549"/>
                  </a:lnTo>
                  <a:lnTo>
                    <a:pt x="349" y="549"/>
                  </a:lnTo>
                  <a:lnTo>
                    <a:pt x="345" y="555"/>
                  </a:lnTo>
                  <a:lnTo>
                    <a:pt x="338" y="554"/>
                  </a:lnTo>
                  <a:lnTo>
                    <a:pt x="334" y="550"/>
                  </a:lnTo>
                  <a:lnTo>
                    <a:pt x="332" y="554"/>
                  </a:lnTo>
                  <a:lnTo>
                    <a:pt x="328" y="553"/>
                  </a:lnTo>
                  <a:lnTo>
                    <a:pt x="328" y="555"/>
                  </a:lnTo>
                  <a:lnTo>
                    <a:pt x="332" y="558"/>
                  </a:lnTo>
                  <a:lnTo>
                    <a:pt x="329" y="564"/>
                  </a:lnTo>
                  <a:lnTo>
                    <a:pt x="329" y="564"/>
                  </a:lnTo>
                  <a:lnTo>
                    <a:pt x="329" y="564"/>
                  </a:lnTo>
                  <a:lnTo>
                    <a:pt x="330" y="580"/>
                  </a:lnTo>
                  <a:lnTo>
                    <a:pt x="304" y="584"/>
                  </a:lnTo>
                  <a:lnTo>
                    <a:pt x="304" y="583"/>
                  </a:lnTo>
                  <a:lnTo>
                    <a:pt x="304" y="583"/>
                  </a:lnTo>
                  <a:lnTo>
                    <a:pt x="299" y="580"/>
                  </a:lnTo>
                  <a:lnTo>
                    <a:pt x="286" y="573"/>
                  </a:lnTo>
                  <a:lnTo>
                    <a:pt x="286" y="573"/>
                  </a:lnTo>
                  <a:lnTo>
                    <a:pt x="299" y="579"/>
                  </a:lnTo>
                  <a:lnTo>
                    <a:pt x="300" y="578"/>
                  </a:lnTo>
                  <a:lnTo>
                    <a:pt x="291" y="571"/>
                  </a:lnTo>
                  <a:lnTo>
                    <a:pt x="293" y="567"/>
                  </a:lnTo>
                  <a:lnTo>
                    <a:pt x="289" y="569"/>
                  </a:lnTo>
                  <a:lnTo>
                    <a:pt x="287" y="567"/>
                  </a:lnTo>
                  <a:lnTo>
                    <a:pt x="284" y="571"/>
                  </a:lnTo>
                  <a:lnTo>
                    <a:pt x="280" y="572"/>
                  </a:lnTo>
                  <a:lnTo>
                    <a:pt x="271" y="561"/>
                  </a:lnTo>
                  <a:lnTo>
                    <a:pt x="274" y="558"/>
                  </a:lnTo>
                  <a:lnTo>
                    <a:pt x="276" y="559"/>
                  </a:lnTo>
                  <a:lnTo>
                    <a:pt x="268" y="553"/>
                  </a:lnTo>
                  <a:lnTo>
                    <a:pt x="271" y="550"/>
                  </a:lnTo>
                  <a:lnTo>
                    <a:pt x="272" y="548"/>
                  </a:lnTo>
                  <a:lnTo>
                    <a:pt x="266" y="550"/>
                  </a:lnTo>
                  <a:lnTo>
                    <a:pt x="262" y="544"/>
                  </a:lnTo>
                  <a:lnTo>
                    <a:pt x="261" y="537"/>
                  </a:lnTo>
                  <a:lnTo>
                    <a:pt x="263" y="530"/>
                  </a:lnTo>
                  <a:lnTo>
                    <a:pt x="276" y="524"/>
                  </a:lnTo>
                  <a:lnTo>
                    <a:pt x="280" y="519"/>
                  </a:lnTo>
                  <a:lnTo>
                    <a:pt x="280" y="519"/>
                  </a:lnTo>
                  <a:lnTo>
                    <a:pt x="280" y="519"/>
                  </a:lnTo>
                  <a:lnTo>
                    <a:pt x="280" y="519"/>
                  </a:lnTo>
                  <a:lnTo>
                    <a:pt x="279" y="519"/>
                  </a:lnTo>
                  <a:lnTo>
                    <a:pt x="279" y="519"/>
                  </a:lnTo>
                  <a:lnTo>
                    <a:pt x="279" y="518"/>
                  </a:lnTo>
                  <a:lnTo>
                    <a:pt x="278" y="518"/>
                  </a:lnTo>
                  <a:lnTo>
                    <a:pt x="278" y="518"/>
                  </a:lnTo>
                  <a:lnTo>
                    <a:pt x="278" y="518"/>
                  </a:lnTo>
                  <a:lnTo>
                    <a:pt x="277" y="518"/>
                  </a:lnTo>
                  <a:lnTo>
                    <a:pt x="277" y="519"/>
                  </a:lnTo>
                  <a:lnTo>
                    <a:pt x="277" y="519"/>
                  </a:lnTo>
                  <a:lnTo>
                    <a:pt x="277" y="518"/>
                  </a:lnTo>
                  <a:lnTo>
                    <a:pt x="277" y="518"/>
                  </a:lnTo>
                  <a:lnTo>
                    <a:pt x="277" y="518"/>
                  </a:lnTo>
                  <a:lnTo>
                    <a:pt x="277" y="517"/>
                  </a:lnTo>
                  <a:lnTo>
                    <a:pt x="277" y="517"/>
                  </a:lnTo>
                  <a:lnTo>
                    <a:pt x="277" y="516"/>
                  </a:lnTo>
                  <a:lnTo>
                    <a:pt x="277" y="516"/>
                  </a:lnTo>
                  <a:lnTo>
                    <a:pt x="277" y="515"/>
                  </a:lnTo>
                  <a:lnTo>
                    <a:pt x="277" y="515"/>
                  </a:lnTo>
                  <a:lnTo>
                    <a:pt x="278" y="515"/>
                  </a:lnTo>
                  <a:lnTo>
                    <a:pt x="278" y="514"/>
                  </a:lnTo>
                  <a:lnTo>
                    <a:pt x="278" y="514"/>
                  </a:lnTo>
                  <a:lnTo>
                    <a:pt x="278" y="514"/>
                  </a:lnTo>
                  <a:lnTo>
                    <a:pt x="278" y="513"/>
                  </a:lnTo>
                  <a:lnTo>
                    <a:pt x="278" y="513"/>
                  </a:lnTo>
                  <a:lnTo>
                    <a:pt x="278" y="513"/>
                  </a:lnTo>
                  <a:lnTo>
                    <a:pt x="278" y="513"/>
                  </a:lnTo>
                  <a:lnTo>
                    <a:pt x="279" y="512"/>
                  </a:lnTo>
                  <a:lnTo>
                    <a:pt x="279" y="512"/>
                  </a:lnTo>
                  <a:lnTo>
                    <a:pt x="279" y="512"/>
                  </a:lnTo>
                  <a:lnTo>
                    <a:pt x="279" y="512"/>
                  </a:lnTo>
                  <a:lnTo>
                    <a:pt x="279" y="511"/>
                  </a:lnTo>
                  <a:lnTo>
                    <a:pt x="279" y="511"/>
                  </a:lnTo>
                  <a:lnTo>
                    <a:pt x="280" y="511"/>
                  </a:lnTo>
                  <a:lnTo>
                    <a:pt x="280" y="510"/>
                  </a:lnTo>
                  <a:lnTo>
                    <a:pt x="280" y="510"/>
                  </a:lnTo>
                  <a:lnTo>
                    <a:pt x="280" y="510"/>
                  </a:lnTo>
                  <a:lnTo>
                    <a:pt x="280" y="510"/>
                  </a:lnTo>
                  <a:lnTo>
                    <a:pt x="280" y="509"/>
                  </a:lnTo>
                  <a:lnTo>
                    <a:pt x="281" y="509"/>
                  </a:lnTo>
                  <a:lnTo>
                    <a:pt x="281" y="508"/>
                  </a:lnTo>
                  <a:lnTo>
                    <a:pt x="281" y="508"/>
                  </a:lnTo>
                  <a:lnTo>
                    <a:pt x="281" y="508"/>
                  </a:lnTo>
                  <a:lnTo>
                    <a:pt x="281" y="508"/>
                  </a:lnTo>
                  <a:lnTo>
                    <a:pt x="281" y="508"/>
                  </a:lnTo>
                  <a:lnTo>
                    <a:pt x="281" y="507"/>
                  </a:lnTo>
                  <a:lnTo>
                    <a:pt x="280" y="507"/>
                  </a:lnTo>
                  <a:lnTo>
                    <a:pt x="280" y="507"/>
                  </a:lnTo>
                  <a:lnTo>
                    <a:pt x="280" y="507"/>
                  </a:lnTo>
                  <a:lnTo>
                    <a:pt x="280" y="506"/>
                  </a:lnTo>
                  <a:lnTo>
                    <a:pt x="279" y="506"/>
                  </a:lnTo>
                  <a:lnTo>
                    <a:pt x="279" y="506"/>
                  </a:lnTo>
                  <a:lnTo>
                    <a:pt x="279" y="505"/>
                  </a:lnTo>
                  <a:lnTo>
                    <a:pt x="278" y="505"/>
                  </a:lnTo>
                  <a:lnTo>
                    <a:pt x="278" y="505"/>
                  </a:lnTo>
                  <a:lnTo>
                    <a:pt x="278" y="505"/>
                  </a:lnTo>
                  <a:lnTo>
                    <a:pt x="278" y="504"/>
                  </a:lnTo>
                  <a:lnTo>
                    <a:pt x="278" y="504"/>
                  </a:lnTo>
                  <a:lnTo>
                    <a:pt x="278" y="504"/>
                  </a:lnTo>
                  <a:lnTo>
                    <a:pt x="278" y="504"/>
                  </a:lnTo>
                  <a:lnTo>
                    <a:pt x="278" y="504"/>
                  </a:lnTo>
                  <a:lnTo>
                    <a:pt x="278" y="504"/>
                  </a:lnTo>
                  <a:lnTo>
                    <a:pt x="278" y="503"/>
                  </a:lnTo>
                  <a:lnTo>
                    <a:pt x="277" y="503"/>
                  </a:lnTo>
                  <a:lnTo>
                    <a:pt x="277" y="503"/>
                  </a:lnTo>
                  <a:lnTo>
                    <a:pt x="277" y="503"/>
                  </a:lnTo>
                  <a:lnTo>
                    <a:pt x="277" y="503"/>
                  </a:lnTo>
                  <a:lnTo>
                    <a:pt x="277" y="503"/>
                  </a:lnTo>
                  <a:lnTo>
                    <a:pt x="276" y="503"/>
                  </a:lnTo>
                  <a:lnTo>
                    <a:pt x="276" y="503"/>
                  </a:lnTo>
                  <a:lnTo>
                    <a:pt x="276" y="503"/>
                  </a:lnTo>
                  <a:lnTo>
                    <a:pt x="276" y="503"/>
                  </a:lnTo>
                  <a:lnTo>
                    <a:pt x="276" y="503"/>
                  </a:lnTo>
                  <a:lnTo>
                    <a:pt x="275" y="503"/>
                  </a:lnTo>
                  <a:lnTo>
                    <a:pt x="275" y="503"/>
                  </a:lnTo>
                  <a:lnTo>
                    <a:pt x="275" y="503"/>
                  </a:lnTo>
                  <a:lnTo>
                    <a:pt x="275" y="503"/>
                  </a:lnTo>
                  <a:lnTo>
                    <a:pt x="275" y="503"/>
                  </a:lnTo>
                  <a:lnTo>
                    <a:pt x="277" y="507"/>
                  </a:lnTo>
                  <a:lnTo>
                    <a:pt x="275" y="510"/>
                  </a:lnTo>
                  <a:lnTo>
                    <a:pt x="276" y="522"/>
                  </a:lnTo>
                  <a:lnTo>
                    <a:pt x="264" y="529"/>
                  </a:lnTo>
                  <a:lnTo>
                    <a:pt x="259" y="537"/>
                  </a:lnTo>
                  <a:lnTo>
                    <a:pt x="258" y="546"/>
                  </a:lnTo>
                  <a:lnTo>
                    <a:pt x="251" y="547"/>
                  </a:lnTo>
                  <a:lnTo>
                    <a:pt x="247" y="541"/>
                  </a:lnTo>
                  <a:lnTo>
                    <a:pt x="246" y="539"/>
                  </a:lnTo>
                  <a:lnTo>
                    <a:pt x="249" y="548"/>
                  </a:lnTo>
                  <a:lnTo>
                    <a:pt x="261" y="549"/>
                  </a:lnTo>
                  <a:lnTo>
                    <a:pt x="264" y="552"/>
                  </a:lnTo>
                  <a:lnTo>
                    <a:pt x="271" y="566"/>
                  </a:lnTo>
                  <a:lnTo>
                    <a:pt x="270" y="570"/>
                  </a:lnTo>
                  <a:lnTo>
                    <a:pt x="256" y="574"/>
                  </a:lnTo>
                  <a:lnTo>
                    <a:pt x="254" y="575"/>
                  </a:lnTo>
                  <a:lnTo>
                    <a:pt x="248" y="579"/>
                  </a:lnTo>
                  <a:lnTo>
                    <a:pt x="246" y="584"/>
                  </a:lnTo>
                  <a:lnTo>
                    <a:pt x="245" y="583"/>
                  </a:lnTo>
                  <a:lnTo>
                    <a:pt x="246" y="578"/>
                  </a:lnTo>
                  <a:lnTo>
                    <a:pt x="246" y="578"/>
                  </a:lnTo>
                  <a:lnTo>
                    <a:pt x="252" y="571"/>
                  </a:lnTo>
                  <a:lnTo>
                    <a:pt x="254" y="571"/>
                  </a:lnTo>
                  <a:lnTo>
                    <a:pt x="254" y="570"/>
                  </a:lnTo>
                  <a:lnTo>
                    <a:pt x="252" y="570"/>
                  </a:lnTo>
                  <a:lnTo>
                    <a:pt x="248" y="572"/>
                  </a:lnTo>
                  <a:lnTo>
                    <a:pt x="246" y="561"/>
                  </a:lnTo>
                  <a:lnTo>
                    <a:pt x="241" y="556"/>
                  </a:lnTo>
                  <a:lnTo>
                    <a:pt x="234" y="567"/>
                  </a:lnTo>
                  <a:lnTo>
                    <a:pt x="232" y="569"/>
                  </a:lnTo>
                  <a:lnTo>
                    <a:pt x="229" y="565"/>
                  </a:lnTo>
                  <a:lnTo>
                    <a:pt x="229" y="566"/>
                  </a:lnTo>
                  <a:lnTo>
                    <a:pt x="229" y="566"/>
                  </a:lnTo>
                  <a:lnTo>
                    <a:pt x="229" y="566"/>
                  </a:lnTo>
                  <a:lnTo>
                    <a:pt x="235" y="575"/>
                  </a:lnTo>
                  <a:lnTo>
                    <a:pt x="239" y="585"/>
                  </a:lnTo>
                  <a:lnTo>
                    <a:pt x="247" y="589"/>
                  </a:lnTo>
                  <a:lnTo>
                    <a:pt x="248" y="593"/>
                  </a:lnTo>
                  <a:lnTo>
                    <a:pt x="245" y="600"/>
                  </a:lnTo>
                  <a:lnTo>
                    <a:pt x="238" y="608"/>
                  </a:lnTo>
                  <a:lnTo>
                    <a:pt x="232" y="611"/>
                  </a:lnTo>
                  <a:lnTo>
                    <a:pt x="228" y="610"/>
                  </a:lnTo>
                  <a:lnTo>
                    <a:pt x="226" y="608"/>
                  </a:lnTo>
                  <a:lnTo>
                    <a:pt x="223" y="601"/>
                  </a:lnTo>
                  <a:lnTo>
                    <a:pt x="222" y="603"/>
                  </a:lnTo>
                  <a:lnTo>
                    <a:pt x="223" y="611"/>
                  </a:lnTo>
                  <a:lnTo>
                    <a:pt x="217" y="613"/>
                  </a:lnTo>
                  <a:lnTo>
                    <a:pt x="199" y="613"/>
                  </a:lnTo>
                  <a:lnTo>
                    <a:pt x="195" y="610"/>
                  </a:lnTo>
                  <a:lnTo>
                    <a:pt x="197" y="609"/>
                  </a:lnTo>
                  <a:lnTo>
                    <a:pt x="197" y="606"/>
                  </a:lnTo>
                  <a:lnTo>
                    <a:pt x="190" y="611"/>
                  </a:lnTo>
                  <a:lnTo>
                    <a:pt x="184" y="605"/>
                  </a:lnTo>
                  <a:lnTo>
                    <a:pt x="173" y="606"/>
                  </a:lnTo>
                  <a:lnTo>
                    <a:pt x="156" y="605"/>
                  </a:lnTo>
                  <a:lnTo>
                    <a:pt x="156" y="605"/>
                  </a:lnTo>
                  <a:lnTo>
                    <a:pt x="152" y="604"/>
                  </a:lnTo>
                  <a:lnTo>
                    <a:pt x="152" y="595"/>
                  </a:lnTo>
                  <a:lnTo>
                    <a:pt x="150" y="590"/>
                  </a:lnTo>
                  <a:lnTo>
                    <a:pt x="156" y="586"/>
                  </a:lnTo>
                  <a:lnTo>
                    <a:pt x="161" y="585"/>
                  </a:lnTo>
                  <a:lnTo>
                    <a:pt x="161" y="585"/>
                  </a:lnTo>
                  <a:lnTo>
                    <a:pt x="162" y="585"/>
                  </a:lnTo>
                  <a:lnTo>
                    <a:pt x="164" y="584"/>
                  </a:lnTo>
                  <a:lnTo>
                    <a:pt x="166" y="576"/>
                  </a:lnTo>
                  <a:lnTo>
                    <a:pt x="166" y="571"/>
                  </a:lnTo>
                  <a:lnTo>
                    <a:pt x="165" y="564"/>
                  </a:lnTo>
                  <a:lnTo>
                    <a:pt x="165" y="562"/>
                  </a:lnTo>
                  <a:lnTo>
                    <a:pt x="162" y="551"/>
                  </a:lnTo>
                  <a:lnTo>
                    <a:pt x="164" y="545"/>
                  </a:lnTo>
                  <a:lnTo>
                    <a:pt x="171" y="539"/>
                  </a:lnTo>
                  <a:lnTo>
                    <a:pt x="173" y="538"/>
                  </a:lnTo>
                  <a:lnTo>
                    <a:pt x="160" y="542"/>
                  </a:lnTo>
                  <a:lnTo>
                    <a:pt x="158" y="535"/>
                  </a:lnTo>
                  <a:lnTo>
                    <a:pt x="157" y="533"/>
                  </a:lnTo>
                  <a:lnTo>
                    <a:pt x="149" y="513"/>
                  </a:lnTo>
                  <a:lnTo>
                    <a:pt x="148" y="511"/>
                  </a:lnTo>
                  <a:lnTo>
                    <a:pt x="144" y="505"/>
                  </a:lnTo>
                  <a:lnTo>
                    <a:pt x="143" y="503"/>
                  </a:lnTo>
                  <a:lnTo>
                    <a:pt x="140" y="495"/>
                  </a:lnTo>
                  <a:lnTo>
                    <a:pt x="124" y="478"/>
                  </a:lnTo>
                  <a:lnTo>
                    <a:pt x="122" y="476"/>
                  </a:lnTo>
                  <a:lnTo>
                    <a:pt x="118" y="476"/>
                  </a:lnTo>
                  <a:lnTo>
                    <a:pt x="109" y="466"/>
                  </a:lnTo>
                  <a:lnTo>
                    <a:pt x="94" y="459"/>
                  </a:lnTo>
                  <a:lnTo>
                    <a:pt x="92" y="455"/>
                  </a:lnTo>
                  <a:lnTo>
                    <a:pt x="95" y="441"/>
                  </a:lnTo>
                  <a:lnTo>
                    <a:pt x="111" y="440"/>
                  </a:lnTo>
                  <a:lnTo>
                    <a:pt x="113" y="440"/>
                  </a:lnTo>
                  <a:lnTo>
                    <a:pt x="113" y="440"/>
                  </a:lnTo>
                  <a:lnTo>
                    <a:pt x="99" y="438"/>
                  </a:lnTo>
                  <a:lnTo>
                    <a:pt x="97" y="438"/>
                  </a:lnTo>
                  <a:lnTo>
                    <a:pt x="90" y="439"/>
                  </a:lnTo>
                  <a:lnTo>
                    <a:pt x="93" y="442"/>
                  </a:lnTo>
                  <a:lnTo>
                    <a:pt x="91" y="453"/>
                  </a:lnTo>
                  <a:lnTo>
                    <a:pt x="87" y="456"/>
                  </a:lnTo>
                  <a:lnTo>
                    <a:pt x="85" y="455"/>
                  </a:lnTo>
                  <a:lnTo>
                    <a:pt x="77" y="462"/>
                  </a:lnTo>
                  <a:lnTo>
                    <a:pt x="67" y="457"/>
                  </a:lnTo>
                  <a:lnTo>
                    <a:pt x="64" y="451"/>
                  </a:lnTo>
                  <a:lnTo>
                    <a:pt x="61" y="451"/>
                  </a:lnTo>
                  <a:lnTo>
                    <a:pt x="53" y="448"/>
                  </a:lnTo>
                  <a:lnTo>
                    <a:pt x="50" y="442"/>
                  </a:lnTo>
                  <a:lnTo>
                    <a:pt x="49" y="441"/>
                  </a:lnTo>
                  <a:lnTo>
                    <a:pt x="43" y="444"/>
                  </a:lnTo>
                  <a:lnTo>
                    <a:pt x="38" y="444"/>
                  </a:lnTo>
                  <a:lnTo>
                    <a:pt x="20" y="439"/>
                  </a:lnTo>
                  <a:lnTo>
                    <a:pt x="5" y="432"/>
                  </a:lnTo>
                  <a:lnTo>
                    <a:pt x="4" y="430"/>
                  </a:lnTo>
                  <a:lnTo>
                    <a:pt x="16" y="428"/>
                  </a:lnTo>
                  <a:lnTo>
                    <a:pt x="17" y="426"/>
                  </a:lnTo>
                  <a:lnTo>
                    <a:pt x="15" y="418"/>
                  </a:lnTo>
                  <a:lnTo>
                    <a:pt x="17" y="415"/>
                  </a:lnTo>
                  <a:lnTo>
                    <a:pt x="30" y="417"/>
                  </a:lnTo>
                  <a:lnTo>
                    <a:pt x="37" y="412"/>
                  </a:lnTo>
                  <a:lnTo>
                    <a:pt x="48" y="415"/>
                  </a:lnTo>
                  <a:lnTo>
                    <a:pt x="55" y="413"/>
                  </a:lnTo>
                  <a:lnTo>
                    <a:pt x="56" y="415"/>
                  </a:lnTo>
                  <a:lnTo>
                    <a:pt x="74" y="409"/>
                  </a:lnTo>
                  <a:lnTo>
                    <a:pt x="81" y="408"/>
                  </a:lnTo>
                  <a:lnTo>
                    <a:pt x="89" y="411"/>
                  </a:lnTo>
                  <a:lnTo>
                    <a:pt x="96" y="405"/>
                  </a:lnTo>
                  <a:lnTo>
                    <a:pt x="110" y="406"/>
                  </a:lnTo>
                  <a:lnTo>
                    <a:pt x="117" y="408"/>
                  </a:lnTo>
                  <a:lnTo>
                    <a:pt x="129" y="402"/>
                  </a:lnTo>
                  <a:lnTo>
                    <a:pt x="131" y="403"/>
                  </a:lnTo>
                  <a:lnTo>
                    <a:pt x="142" y="403"/>
                  </a:lnTo>
                  <a:lnTo>
                    <a:pt x="149" y="398"/>
                  </a:lnTo>
                  <a:lnTo>
                    <a:pt x="165" y="399"/>
                  </a:lnTo>
                  <a:lnTo>
                    <a:pt x="167" y="398"/>
                  </a:lnTo>
                  <a:lnTo>
                    <a:pt x="167" y="398"/>
                  </a:lnTo>
                  <a:lnTo>
                    <a:pt x="167" y="398"/>
                  </a:lnTo>
                  <a:lnTo>
                    <a:pt x="167" y="398"/>
                  </a:lnTo>
                  <a:lnTo>
                    <a:pt x="167" y="398"/>
                  </a:lnTo>
                  <a:lnTo>
                    <a:pt x="168" y="398"/>
                  </a:lnTo>
                  <a:lnTo>
                    <a:pt x="168" y="398"/>
                  </a:lnTo>
                  <a:lnTo>
                    <a:pt x="168" y="397"/>
                  </a:lnTo>
                  <a:lnTo>
                    <a:pt x="168" y="397"/>
                  </a:lnTo>
                  <a:lnTo>
                    <a:pt x="168" y="397"/>
                  </a:lnTo>
                  <a:lnTo>
                    <a:pt x="169" y="397"/>
                  </a:lnTo>
                  <a:lnTo>
                    <a:pt x="169" y="397"/>
                  </a:lnTo>
                  <a:lnTo>
                    <a:pt x="169" y="397"/>
                  </a:lnTo>
                  <a:lnTo>
                    <a:pt x="170" y="397"/>
                  </a:lnTo>
                  <a:lnTo>
                    <a:pt x="170" y="397"/>
                  </a:lnTo>
                  <a:lnTo>
                    <a:pt x="171" y="397"/>
                  </a:lnTo>
                  <a:lnTo>
                    <a:pt x="171" y="397"/>
                  </a:lnTo>
                  <a:lnTo>
                    <a:pt x="171" y="397"/>
                  </a:lnTo>
                  <a:lnTo>
                    <a:pt x="171" y="397"/>
                  </a:lnTo>
                  <a:lnTo>
                    <a:pt x="172" y="397"/>
                  </a:lnTo>
                  <a:lnTo>
                    <a:pt x="172" y="397"/>
                  </a:lnTo>
                  <a:lnTo>
                    <a:pt x="172" y="397"/>
                  </a:lnTo>
                  <a:lnTo>
                    <a:pt x="172" y="398"/>
                  </a:lnTo>
                  <a:lnTo>
                    <a:pt x="173" y="398"/>
                  </a:lnTo>
                  <a:lnTo>
                    <a:pt x="173" y="398"/>
                  </a:lnTo>
                  <a:lnTo>
                    <a:pt x="173" y="398"/>
                  </a:lnTo>
                  <a:lnTo>
                    <a:pt x="174" y="398"/>
                  </a:lnTo>
                  <a:lnTo>
                    <a:pt x="174" y="398"/>
                  </a:lnTo>
                  <a:lnTo>
                    <a:pt x="174" y="398"/>
                  </a:lnTo>
                  <a:lnTo>
                    <a:pt x="175" y="398"/>
                  </a:lnTo>
                  <a:lnTo>
                    <a:pt x="175" y="399"/>
                  </a:lnTo>
                  <a:lnTo>
                    <a:pt x="175" y="399"/>
                  </a:lnTo>
                  <a:lnTo>
                    <a:pt x="175" y="399"/>
                  </a:lnTo>
                  <a:lnTo>
                    <a:pt x="175" y="400"/>
                  </a:lnTo>
                  <a:lnTo>
                    <a:pt x="175" y="400"/>
                  </a:lnTo>
                  <a:lnTo>
                    <a:pt x="175" y="400"/>
                  </a:lnTo>
                  <a:lnTo>
                    <a:pt x="175" y="400"/>
                  </a:lnTo>
                  <a:lnTo>
                    <a:pt x="175" y="400"/>
                  </a:lnTo>
                  <a:lnTo>
                    <a:pt x="176" y="400"/>
                  </a:lnTo>
                  <a:lnTo>
                    <a:pt x="176" y="400"/>
                  </a:lnTo>
                  <a:lnTo>
                    <a:pt x="176" y="401"/>
                  </a:lnTo>
                  <a:lnTo>
                    <a:pt x="176" y="401"/>
                  </a:lnTo>
                  <a:lnTo>
                    <a:pt x="177" y="401"/>
                  </a:lnTo>
                  <a:lnTo>
                    <a:pt x="177" y="401"/>
                  </a:lnTo>
                  <a:lnTo>
                    <a:pt x="177" y="401"/>
                  </a:lnTo>
                  <a:lnTo>
                    <a:pt x="177" y="402"/>
                  </a:lnTo>
                  <a:lnTo>
                    <a:pt x="177" y="402"/>
                  </a:lnTo>
                  <a:lnTo>
                    <a:pt x="177" y="402"/>
                  </a:lnTo>
                  <a:lnTo>
                    <a:pt x="178" y="402"/>
                  </a:lnTo>
                  <a:lnTo>
                    <a:pt x="178" y="403"/>
                  </a:lnTo>
                  <a:lnTo>
                    <a:pt x="178" y="403"/>
                  </a:lnTo>
                  <a:lnTo>
                    <a:pt x="178" y="403"/>
                  </a:lnTo>
                  <a:lnTo>
                    <a:pt x="178" y="403"/>
                  </a:lnTo>
                  <a:lnTo>
                    <a:pt x="178" y="403"/>
                  </a:lnTo>
                  <a:lnTo>
                    <a:pt x="178" y="403"/>
                  </a:lnTo>
                  <a:lnTo>
                    <a:pt x="178" y="403"/>
                  </a:lnTo>
                  <a:lnTo>
                    <a:pt x="179" y="403"/>
                  </a:lnTo>
                  <a:lnTo>
                    <a:pt x="179" y="403"/>
                  </a:lnTo>
                  <a:lnTo>
                    <a:pt x="179" y="403"/>
                  </a:lnTo>
                  <a:lnTo>
                    <a:pt x="179" y="403"/>
                  </a:lnTo>
                  <a:lnTo>
                    <a:pt x="179" y="403"/>
                  </a:lnTo>
                  <a:lnTo>
                    <a:pt x="179" y="403"/>
                  </a:lnTo>
                  <a:lnTo>
                    <a:pt x="179" y="403"/>
                  </a:lnTo>
                  <a:lnTo>
                    <a:pt x="179" y="403"/>
                  </a:lnTo>
                  <a:lnTo>
                    <a:pt x="180" y="403"/>
                  </a:lnTo>
                  <a:lnTo>
                    <a:pt x="180" y="403"/>
                  </a:lnTo>
                  <a:lnTo>
                    <a:pt x="180" y="403"/>
                  </a:lnTo>
                  <a:lnTo>
                    <a:pt x="180" y="403"/>
                  </a:lnTo>
                  <a:lnTo>
                    <a:pt x="180" y="403"/>
                  </a:lnTo>
                  <a:lnTo>
                    <a:pt x="180" y="403"/>
                  </a:lnTo>
                  <a:lnTo>
                    <a:pt x="181" y="404"/>
                  </a:lnTo>
                  <a:lnTo>
                    <a:pt x="181" y="403"/>
                  </a:lnTo>
                  <a:lnTo>
                    <a:pt x="181" y="404"/>
                  </a:lnTo>
                  <a:lnTo>
                    <a:pt x="181" y="404"/>
                  </a:lnTo>
                  <a:lnTo>
                    <a:pt x="181" y="404"/>
                  </a:lnTo>
                  <a:lnTo>
                    <a:pt x="182" y="404"/>
                  </a:lnTo>
                  <a:lnTo>
                    <a:pt x="182" y="404"/>
                  </a:lnTo>
                  <a:lnTo>
                    <a:pt x="182" y="404"/>
                  </a:lnTo>
                  <a:lnTo>
                    <a:pt x="182" y="404"/>
                  </a:lnTo>
                  <a:lnTo>
                    <a:pt x="182" y="404"/>
                  </a:lnTo>
                  <a:lnTo>
                    <a:pt x="182" y="404"/>
                  </a:lnTo>
                  <a:lnTo>
                    <a:pt x="182" y="404"/>
                  </a:lnTo>
                  <a:lnTo>
                    <a:pt x="182" y="404"/>
                  </a:lnTo>
                  <a:lnTo>
                    <a:pt x="182" y="404"/>
                  </a:lnTo>
                  <a:lnTo>
                    <a:pt x="183" y="404"/>
                  </a:lnTo>
                  <a:lnTo>
                    <a:pt x="183" y="404"/>
                  </a:lnTo>
                  <a:lnTo>
                    <a:pt x="183" y="404"/>
                  </a:lnTo>
                  <a:lnTo>
                    <a:pt x="183" y="404"/>
                  </a:lnTo>
                  <a:lnTo>
                    <a:pt x="183" y="405"/>
                  </a:lnTo>
                  <a:lnTo>
                    <a:pt x="183" y="405"/>
                  </a:lnTo>
                  <a:lnTo>
                    <a:pt x="184" y="406"/>
                  </a:lnTo>
                  <a:lnTo>
                    <a:pt x="184" y="406"/>
                  </a:lnTo>
                  <a:lnTo>
                    <a:pt x="184" y="406"/>
                  </a:lnTo>
                  <a:lnTo>
                    <a:pt x="184" y="407"/>
                  </a:lnTo>
                  <a:lnTo>
                    <a:pt x="184" y="407"/>
                  </a:lnTo>
                  <a:lnTo>
                    <a:pt x="184" y="407"/>
                  </a:lnTo>
                  <a:lnTo>
                    <a:pt x="184" y="407"/>
                  </a:lnTo>
                  <a:lnTo>
                    <a:pt x="184" y="407"/>
                  </a:lnTo>
                  <a:lnTo>
                    <a:pt x="184" y="407"/>
                  </a:lnTo>
                  <a:lnTo>
                    <a:pt x="184" y="408"/>
                  </a:lnTo>
                  <a:lnTo>
                    <a:pt x="184" y="408"/>
                  </a:lnTo>
                  <a:lnTo>
                    <a:pt x="185" y="408"/>
                  </a:lnTo>
                  <a:lnTo>
                    <a:pt x="186" y="412"/>
                  </a:lnTo>
                  <a:lnTo>
                    <a:pt x="186" y="412"/>
                  </a:lnTo>
                  <a:lnTo>
                    <a:pt x="186" y="412"/>
                  </a:lnTo>
                  <a:lnTo>
                    <a:pt x="186" y="412"/>
                  </a:lnTo>
                  <a:lnTo>
                    <a:pt x="186" y="411"/>
                  </a:lnTo>
                  <a:lnTo>
                    <a:pt x="186" y="410"/>
                  </a:lnTo>
                  <a:lnTo>
                    <a:pt x="186" y="409"/>
                  </a:lnTo>
                  <a:lnTo>
                    <a:pt x="186" y="409"/>
                  </a:lnTo>
                  <a:lnTo>
                    <a:pt x="186" y="408"/>
                  </a:lnTo>
                  <a:lnTo>
                    <a:pt x="185" y="407"/>
                  </a:lnTo>
                  <a:lnTo>
                    <a:pt x="185" y="407"/>
                  </a:lnTo>
                  <a:lnTo>
                    <a:pt x="185" y="407"/>
                  </a:lnTo>
                  <a:lnTo>
                    <a:pt x="185" y="407"/>
                  </a:lnTo>
                  <a:lnTo>
                    <a:pt x="186" y="407"/>
                  </a:lnTo>
                  <a:lnTo>
                    <a:pt x="186" y="407"/>
                  </a:lnTo>
                  <a:lnTo>
                    <a:pt x="186" y="407"/>
                  </a:lnTo>
                  <a:lnTo>
                    <a:pt x="186" y="407"/>
                  </a:lnTo>
                  <a:lnTo>
                    <a:pt x="187" y="407"/>
                  </a:lnTo>
                  <a:lnTo>
                    <a:pt x="187" y="407"/>
                  </a:lnTo>
                  <a:lnTo>
                    <a:pt x="187" y="407"/>
                  </a:lnTo>
                  <a:lnTo>
                    <a:pt x="187" y="407"/>
                  </a:lnTo>
                  <a:lnTo>
                    <a:pt x="187" y="407"/>
                  </a:lnTo>
                  <a:lnTo>
                    <a:pt x="187" y="407"/>
                  </a:lnTo>
                  <a:lnTo>
                    <a:pt x="188" y="407"/>
                  </a:lnTo>
                  <a:lnTo>
                    <a:pt x="188" y="407"/>
                  </a:lnTo>
                  <a:lnTo>
                    <a:pt x="188" y="408"/>
                  </a:lnTo>
                  <a:lnTo>
                    <a:pt x="188" y="408"/>
                  </a:lnTo>
                  <a:lnTo>
                    <a:pt x="188" y="408"/>
                  </a:lnTo>
                  <a:lnTo>
                    <a:pt x="188" y="407"/>
                  </a:lnTo>
                  <a:lnTo>
                    <a:pt x="188" y="407"/>
                  </a:lnTo>
                  <a:lnTo>
                    <a:pt x="189" y="406"/>
                  </a:lnTo>
                  <a:lnTo>
                    <a:pt x="189" y="405"/>
                  </a:lnTo>
                  <a:lnTo>
                    <a:pt x="189" y="405"/>
                  </a:lnTo>
                  <a:lnTo>
                    <a:pt x="189" y="405"/>
                  </a:lnTo>
                  <a:lnTo>
                    <a:pt x="189" y="405"/>
                  </a:lnTo>
                  <a:lnTo>
                    <a:pt x="189" y="405"/>
                  </a:lnTo>
                  <a:lnTo>
                    <a:pt x="189" y="405"/>
                  </a:lnTo>
                  <a:lnTo>
                    <a:pt x="189" y="405"/>
                  </a:lnTo>
                  <a:lnTo>
                    <a:pt x="190" y="405"/>
                  </a:lnTo>
                  <a:lnTo>
                    <a:pt x="190" y="405"/>
                  </a:lnTo>
                  <a:lnTo>
                    <a:pt x="192" y="406"/>
                  </a:lnTo>
                  <a:lnTo>
                    <a:pt x="191" y="406"/>
                  </a:lnTo>
                  <a:lnTo>
                    <a:pt x="191" y="408"/>
                  </a:lnTo>
                  <a:lnTo>
                    <a:pt x="191" y="408"/>
                  </a:lnTo>
                  <a:lnTo>
                    <a:pt x="191" y="408"/>
                  </a:lnTo>
                  <a:lnTo>
                    <a:pt x="191" y="408"/>
                  </a:lnTo>
                  <a:lnTo>
                    <a:pt x="191" y="408"/>
                  </a:lnTo>
                  <a:lnTo>
                    <a:pt x="191" y="408"/>
                  </a:lnTo>
                  <a:lnTo>
                    <a:pt x="191" y="409"/>
                  </a:lnTo>
                  <a:lnTo>
                    <a:pt x="191" y="410"/>
                  </a:lnTo>
                  <a:lnTo>
                    <a:pt x="191" y="410"/>
                  </a:lnTo>
                  <a:lnTo>
                    <a:pt x="191" y="410"/>
                  </a:lnTo>
                  <a:lnTo>
                    <a:pt x="191" y="410"/>
                  </a:lnTo>
                  <a:lnTo>
                    <a:pt x="191" y="411"/>
                  </a:lnTo>
                  <a:lnTo>
                    <a:pt x="192" y="411"/>
                  </a:lnTo>
                  <a:lnTo>
                    <a:pt x="192" y="411"/>
                  </a:lnTo>
                  <a:lnTo>
                    <a:pt x="193" y="411"/>
                  </a:lnTo>
                  <a:lnTo>
                    <a:pt x="193" y="411"/>
                  </a:lnTo>
                  <a:lnTo>
                    <a:pt x="193" y="411"/>
                  </a:lnTo>
                  <a:lnTo>
                    <a:pt x="193" y="411"/>
                  </a:lnTo>
                  <a:lnTo>
                    <a:pt x="194" y="411"/>
                  </a:lnTo>
                  <a:lnTo>
                    <a:pt x="194" y="411"/>
                  </a:lnTo>
                  <a:lnTo>
                    <a:pt x="194" y="411"/>
                  </a:lnTo>
                  <a:lnTo>
                    <a:pt x="194" y="411"/>
                  </a:lnTo>
                  <a:lnTo>
                    <a:pt x="194" y="410"/>
                  </a:lnTo>
                  <a:lnTo>
                    <a:pt x="195" y="410"/>
                  </a:lnTo>
                  <a:lnTo>
                    <a:pt x="195" y="411"/>
                  </a:lnTo>
                  <a:lnTo>
                    <a:pt x="195" y="411"/>
                  </a:lnTo>
                  <a:lnTo>
                    <a:pt x="196" y="411"/>
                  </a:lnTo>
                  <a:lnTo>
                    <a:pt x="196" y="411"/>
                  </a:lnTo>
                  <a:lnTo>
                    <a:pt x="196" y="412"/>
                  </a:lnTo>
                  <a:lnTo>
                    <a:pt x="196" y="412"/>
                  </a:lnTo>
                  <a:lnTo>
                    <a:pt x="196" y="412"/>
                  </a:lnTo>
                  <a:lnTo>
                    <a:pt x="196" y="412"/>
                  </a:lnTo>
                  <a:lnTo>
                    <a:pt x="196" y="412"/>
                  </a:lnTo>
                  <a:lnTo>
                    <a:pt x="197" y="413"/>
                  </a:lnTo>
                  <a:lnTo>
                    <a:pt x="197" y="413"/>
                  </a:lnTo>
                  <a:lnTo>
                    <a:pt x="197" y="413"/>
                  </a:lnTo>
                  <a:lnTo>
                    <a:pt x="198" y="413"/>
                  </a:lnTo>
                  <a:lnTo>
                    <a:pt x="198" y="413"/>
                  </a:lnTo>
                  <a:lnTo>
                    <a:pt x="198" y="413"/>
                  </a:lnTo>
                  <a:lnTo>
                    <a:pt x="198" y="413"/>
                  </a:lnTo>
                  <a:lnTo>
                    <a:pt x="199" y="413"/>
                  </a:lnTo>
                  <a:lnTo>
                    <a:pt x="200" y="413"/>
                  </a:lnTo>
                  <a:lnTo>
                    <a:pt x="201" y="413"/>
                  </a:lnTo>
                  <a:lnTo>
                    <a:pt x="201" y="413"/>
                  </a:lnTo>
                  <a:lnTo>
                    <a:pt x="201" y="413"/>
                  </a:lnTo>
                  <a:lnTo>
                    <a:pt x="201" y="413"/>
                  </a:lnTo>
                  <a:lnTo>
                    <a:pt x="201" y="412"/>
                  </a:lnTo>
                  <a:lnTo>
                    <a:pt x="202" y="412"/>
                  </a:lnTo>
                  <a:lnTo>
                    <a:pt x="202" y="412"/>
                  </a:lnTo>
                  <a:lnTo>
                    <a:pt x="202" y="412"/>
                  </a:lnTo>
                  <a:lnTo>
                    <a:pt x="202" y="410"/>
                  </a:lnTo>
                  <a:lnTo>
                    <a:pt x="208" y="404"/>
                  </a:lnTo>
                  <a:lnTo>
                    <a:pt x="209" y="402"/>
                  </a:lnTo>
                  <a:lnTo>
                    <a:pt x="210" y="391"/>
                  </a:lnTo>
                  <a:lnTo>
                    <a:pt x="217" y="385"/>
                  </a:lnTo>
                  <a:lnTo>
                    <a:pt x="217" y="376"/>
                  </a:lnTo>
                  <a:lnTo>
                    <a:pt x="217" y="372"/>
                  </a:lnTo>
                  <a:lnTo>
                    <a:pt x="216" y="370"/>
                  </a:lnTo>
                  <a:lnTo>
                    <a:pt x="207" y="368"/>
                  </a:lnTo>
                  <a:lnTo>
                    <a:pt x="207" y="363"/>
                  </a:lnTo>
                  <a:lnTo>
                    <a:pt x="209" y="357"/>
                  </a:lnTo>
                  <a:lnTo>
                    <a:pt x="208" y="351"/>
                  </a:lnTo>
                  <a:lnTo>
                    <a:pt x="205" y="343"/>
                  </a:lnTo>
                  <a:lnTo>
                    <a:pt x="201" y="341"/>
                  </a:lnTo>
                  <a:lnTo>
                    <a:pt x="200" y="337"/>
                  </a:lnTo>
                  <a:lnTo>
                    <a:pt x="198" y="336"/>
                  </a:lnTo>
                  <a:lnTo>
                    <a:pt x="193" y="335"/>
                  </a:lnTo>
                  <a:lnTo>
                    <a:pt x="178" y="334"/>
                  </a:lnTo>
                  <a:lnTo>
                    <a:pt x="174" y="326"/>
                  </a:lnTo>
                  <a:lnTo>
                    <a:pt x="164" y="322"/>
                  </a:lnTo>
                  <a:lnTo>
                    <a:pt x="162" y="321"/>
                  </a:lnTo>
                  <a:lnTo>
                    <a:pt x="154" y="317"/>
                  </a:lnTo>
                  <a:lnTo>
                    <a:pt x="149" y="316"/>
                  </a:lnTo>
                  <a:lnTo>
                    <a:pt x="146" y="313"/>
                  </a:lnTo>
                  <a:lnTo>
                    <a:pt x="138" y="309"/>
                  </a:lnTo>
                  <a:lnTo>
                    <a:pt x="137" y="309"/>
                  </a:lnTo>
                  <a:lnTo>
                    <a:pt x="137" y="309"/>
                  </a:lnTo>
                  <a:lnTo>
                    <a:pt x="124" y="309"/>
                  </a:lnTo>
                  <a:lnTo>
                    <a:pt x="122" y="310"/>
                  </a:lnTo>
                  <a:lnTo>
                    <a:pt x="122" y="310"/>
                  </a:lnTo>
                  <a:lnTo>
                    <a:pt x="122" y="310"/>
                  </a:lnTo>
                  <a:lnTo>
                    <a:pt x="119" y="314"/>
                  </a:lnTo>
                  <a:lnTo>
                    <a:pt x="121" y="319"/>
                  </a:lnTo>
                  <a:lnTo>
                    <a:pt x="114" y="325"/>
                  </a:lnTo>
                  <a:lnTo>
                    <a:pt x="107" y="338"/>
                  </a:lnTo>
                  <a:lnTo>
                    <a:pt x="100" y="344"/>
                  </a:lnTo>
                  <a:lnTo>
                    <a:pt x="98" y="350"/>
                  </a:lnTo>
                  <a:lnTo>
                    <a:pt x="93" y="351"/>
                  </a:lnTo>
                  <a:lnTo>
                    <a:pt x="91" y="348"/>
                  </a:lnTo>
                  <a:lnTo>
                    <a:pt x="90" y="346"/>
                  </a:lnTo>
                  <a:lnTo>
                    <a:pt x="94" y="343"/>
                  </a:lnTo>
                  <a:lnTo>
                    <a:pt x="95" y="331"/>
                  </a:lnTo>
                  <a:lnTo>
                    <a:pt x="93" y="313"/>
                  </a:lnTo>
                  <a:lnTo>
                    <a:pt x="90" y="307"/>
                  </a:lnTo>
                  <a:lnTo>
                    <a:pt x="100" y="303"/>
                  </a:lnTo>
                  <a:lnTo>
                    <a:pt x="101" y="298"/>
                  </a:lnTo>
                  <a:lnTo>
                    <a:pt x="98" y="293"/>
                  </a:lnTo>
                  <a:lnTo>
                    <a:pt x="96" y="291"/>
                  </a:lnTo>
                  <a:lnTo>
                    <a:pt x="85" y="294"/>
                  </a:lnTo>
                  <a:lnTo>
                    <a:pt x="78" y="292"/>
                  </a:lnTo>
                  <a:lnTo>
                    <a:pt x="74" y="288"/>
                  </a:lnTo>
                  <a:lnTo>
                    <a:pt x="68" y="287"/>
                  </a:lnTo>
                  <a:lnTo>
                    <a:pt x="70" y="281"/>
                  </a:lnTo>
                  <a:lnTo>
                    <a:pt x="69" y="274"/>
                  </a:lnTo>
                  <a:lnTo>
                    <a:pt x="76" y="272"/>
                  </a:lnTo>
                  <a:lnTo>
                    <a:pt x="78" y="272"/>
                  </a:lnTo>
                  <a:lnTo>
                    <a:pt x="84" y="279"/>
                  </a:lnTo>
                  <a:lnTo>
                    <a:pt x="92" y="274"/>
                  </a:lnTo>
                  <a:lnTo>
                    <a:pt x="94" y="272"/>
                  </a:lnTo>
                  <a:lnTo>
                    <a:pt x="94" y="269"/>
                  </a:lnTo>
                  <a:lnTo>
                    <a:pt x="90" y="248"/>
                  </a:lnTo>
                  <a:lnTo>
                    <a:pt x="101" y="239"/>
                  </a:lnTo>
                  <a:lnTo>
                    <a:pt x="108" y="237"/>
                  </a:lnTo>
                  <a:lnTo>
                    <a:pt x="110" y="240"/>
                  </a:lnTo>
                  <a:lnTo>
                    <a:pt x="106" y="246"/>
                  </a:lnTo>
                  <a:lnTo>
                    <a:pt x="103" y="258"/>
                  </a:lnTo>
                  <a:lnTo>
                    <a:pt x="99" y="260"/>
                  </a:lnTo>
                  <a:lnTo>
                    <a:pt x="99" y="265"/>
                  </a:lnTo>
                  <a:lnTo>
                    <a:pt x="100" y="267"/>
                  </a:lnTo>
                  <a:lnTo>
                    <a:pt x="109" y="274"/>
                  </a:lnTo>
                  <a:lnTo>
                    <a:pt x="121" y="260"/>
                  </a:lnTo>
                  <a:lnTo>
                    <a:pt x="123" y="262"/>
                  </a:lnTo>
                  <a:lnTo>
                    <a:pt x="117" y="269"/>
                  </a:lnTo>
                  <a:lnTo>
                    <a:pt x="120" y="277"/>
                  </a:lnTo>
                  <a:lnTo>
                    <a:pt x="122" y="278"/>
                  </a:lnTo>
                  <a:lnTo>
                    <a:pt x="135" y="275"/>
                  </a:lnTo>
                  <a:lnTo>
                    <a:pt x="141" y="272"/>
                  </a:lnTo>
                  <a:lnTo>
                    <a:pt x="157" y="274"/>
                  </a:lnTo>
                  <a:lnTo>
                    <a:pt x="162" y="285"/>
                  </a:lnTo>
                  <a:lnTo>
                    <a:pt x="172" y="286"/>
                  </a:lnTo>
                  <a:lnTo>
                    <a:pt x="174" y="287"/>
                  </a:lnTo>
                  <a:lnTo>
                    <a:pt x="180" y="285"/>
                  </a:lnTo>
                  <a:lnTo>
                    <a:pt x="182" y="286"/>
                  </a:lnTo>
                  <a:lnTo>
                    <a:pt x="189" y="281"/>
                  </a:lnTo>
                  <a:lnTo>
                    <a:pt x="193" y="281"/>
                  </a:lnTo>
                  <a:lnTo>
                    <a:pt x="195" y="281"/>
                  </a:lnTo>
                  <a:lnTo>
                    <a:pt x="212" y="275"/>
                  </a:lnTo>
                  <a:lnTo>
                    <a:pt x="224" y="277"/>
                  </a:lnTo>
                  <a:lnTo>
                    <a:pt x="229" y="280"/>
                  </a:lnTo>
                  <a:lnTo>
                    <a:pt x="226" y="283"/>
                  </a:lnTo>
                  <a:lnTo>
                    <a:pt x="221" y="282"/>
                  </a:lnTo>
                  <a:lnTo>
                    <a:pt x="218" y="285"/>
                  </a:lnTo>
                  <a:lnTo>
                    <a:pt x="216" y="291"/>
                  </a:lnTo>
                  <a:lnTo>
                    <a:pt x="227" y="296"/>
                  </a:lnTo>
                  <a:lnTo>
                    <a:pt x="228" y="298"/>
                  </a:lnTo>
                  <a:lnTo>
                    <a:pt x="227" y="302"/>
                  </a:lnTo>
                  <a:lnTo>
                    <a:pt x="231" y="304"/>
                  </a:lnTo>
                  <a:lnTo>
                    <a:pt x="234" y="308"/>
                  </a:lnTo>
                  <a:lnTo>
                    <a:pt x="235" y="309"/>
                  </a:lnTo>
                  <a:lnTo>
                    <a:pt x="247" y="305"/>
                  </a:lnTo>
                  <a:lnTo>
                    <a:pt x="248" y="314"/>
                  </a:lnTo>
                  <a:lnTo>
                    <a:pt x="251" y="317"/>
                  </a:lnTo>
                  <a:lnTo>
                    <a:pt x="251" y="313"/>
                  </a:lnTo>
                  <a:lnTo>
                    <a:pt x="258" y="313"/>
                  </a:lnTo>
                  <a:lnTo>
                    <a:pt x="272" y="316"/>
                  </a:lnTo>
                  <a:lnTo>
                    <a:pt x="282" y="321"/>
                  </a:lnTo>
                  <a:lnTo>
                    <a:pt x="292" y="317"/>
                  </a:lnTo>
                  <a:lnTo>
                    <a:pt x="293" y="319"/>
                  </a:lnTo>
                  <a:lnTo>
                    <a:pt x="289" y="332"/>
                  </a:lnTo>
                  <a:lnTo>
                    <a:pt x="289" y="334"/>
                  </a:lnTo>
                  <a:lnTo>
                    <a:pt x="293" y="322"/>
                  </a:lnTo>
                  <a:lnTo>
                    <a:pt x="294" y="320"/>
                  </a:lnTo>
                  <a:lnTo>
                    <a:pt x="299" y="312"/>
                  </a:lnTo>
                  <a:lnTo>
                    <a:pt x="298" y="311"/>
                  </a:lnTo>
                  <a:lnTo>
                    <a:pt x="283" y="318"/>
                  </a:lnTo>
                  <a:lnTo>
                    <a:pt x="278" y="316"/>
                  </a:lnTo>
                  <a:lnTo>
                    <a:pt x="276" y="312"/>
                  </a:lnTo>
                  <a:lnTo>
                    <a:pt x="272" y="314"/>
                  </a:lnTo>
                  <a:lnTo>
                    <a:pt x="254" y="310"/>
                  </a:lnTo>
                  <a:lnTo>
                    <a:pt x="247" y="303"/>
                  </a:lnTo>
                  <a:lnTo>
                    <a:pt x="238" y="305"/>
                  </a:lnTo>
                  <a:lnTo>
                    <a:pt x="236" y="304"/>
                  </a:lnTo>
                  <a:lnTo>
                    <a:pt x="223" y="288"/>
                  </a:lnTo>
                  <a:lnTo>
                    <a:pt x="230" y="288"/>
                  </a:lnTo>
                  <a:lnTo>
                    <a:pt x="241" y="282"/>
                  </a:lnTo>
                  <a:lnTo>
                    <a:pt x="247" y="284"/>
                  </a:lnTo>
                  <a:lnTo>
                    <a:pt x="257" y="281"/>
                  </a:lnTo>
                  <a:lnTo>
                    <a:pt x="258" y="283"/>
                  </a:lnTo>
                  <a:lnTo>
                    <a:pt x="262" y="280"/>
                  </a:lnTo>
                  <a:lnTo>
                    <a:pt x="260" y="279"/>
                  </a:lnTo>
                  <a:lnTo>
                    <a:pt x="242" y="277"/>
                  </a:lnTo>
                  <a:lnTo>
                    <a:pt x="240" y="271"/>
                  </a:lnTo>
                  <a:lnTo>
                    <a:pt x="249" y="267"/>
                  </a:lnTo>
                  <a:lnTo>
                    <a:pt x="246" y="267"/>
                  </a:lnTo>
                  <a:lnTo>
                    <a:pt x="240" y="269"/>
                  </a:lnTo>
                  <a:lnTo>
                    <a:pt x="235" y="273"/>
                  </a:lnTo>
                  <a:lnTo>
                    <a:pt x="225" y="268"/>
                  </a:lnTo>
                  <a:lnTo>
                    <a:pt x="225" y="264"/>
                  </a:lnTo>
                  <a:lnTo>
                    <a:pt x="235" y="259"/>
                  </a:lnTo>
                  <a:lnTo>
                    <a:pt x="234" y="257"/>
                  </a:lnTo>
                  <a:lnTo>
                    <a:pt x="226" y="261"/>
                  </a:lnTo>
                  <a:lnTo>
                    <a:pt x="221" y="261"/>
                  </a:lnTo>
                  <a:lnTo>
                    <a:pt x="216" y="265"/>
                  </a:lnTo>
                  <a:lnTo>
                    <a:pt x="201" y="262"/>
                  </a:lnTo>
                  <a:lnTo>
                    <a:pt x="201" y="260"/>
                  </a:lnTo>
                  <a:lnTo>
                    <a:pt x="210" y="253"/>
                  </a:lnTo>
                  <a:lnTo>
                    <a:pt x="209" y="249"/>
                  </a:lnTo>
                  <a:lnTo>
                    <a:pt x="223" y="245"/>
                  </a:lnTo>
                  <a:lnTo>
                    <a:pt x="225" y="244"/>
                  </a:lnTo>
                  <a:lnTo>
                    <a:pt x="223" y="243"/>
                  </a:lnTo>
                  <a:lnTo>
                    <a:pt x="223" y="240"/>
                  </a:lnTo>
                  <a:lnTo>
                    <a:pt x="229" y="238"/>
                  </a:lnTo>
                  <a:lnTo>
                    <a:pt x="230" y="236"/>
                  </a:lnTo>
                  <a:lnTo>
                    <a:pt x="228" y="237"/>
                  </a:lnTo>
                  <a:lnTo>
                    <a:pt x="219" y="238"/>
                  </a:lnTo>
                  <a:lnTo>
                    <a:pt x="215" y="236"/>
                  </a:lnTo>
                  <a:lnTo>
                    <a:pt x="213" y="244"/>
                  </a:lnTo>
                  <a:lnTo>
                    <a:pt x="204" y="245"/>
                  </a:lnTo>
                  <a:lnTo>
                    <a:pt x="202" y="241"/>
                  </a:lnTo>
                  <a:lnTo>
                    <a:pt x="208" y="231"/>
                  </a:lnTo>
                  <a:lnTo>
                    <a:pt x="208" y="231"/>
                  </a:lnTo>
                  <a:lnTo>
                    <a:pt x="208" y="231"/>
                  </a:lnTo>
                  <a:lnTo>
                    <a:pt x="207" y="231"/>
                  </a:lnTo>
                  <a:lnTo>
                    <a:pt x="207" y="232"/>
                  </a:lnTo>
                  <a:lnTo>
                    <a:pt x="207" y="232"/>
                  </a:lnTo>
                  <a:lnTo>
                    <a:pt x="207" y="232"/>
                  </a:lnTo>
                  <a:lnTo>
                    <a:pt x="207" y="232"/>
                  </a:lnTo>
                  <a:lnTo>
                    <a:pt x="207" y="232"/>
                  </a:lnTo>
                  <a:lnTo>
                    <a:pt x="207" y="232"/>
                  </a:lnTo>
                  <a:lnTo>
                    <a:pt x="207" y="232"/>
                  </a:lnTo>
                  <a:lnTo>
                    <a:pt x="207" y="233"/>
                  </a:lnTo>
                  <a:lnTo>
                    <a:pt x="207" y="233"/>
                  </a:lnTo>
                  <a:lnTo>
                    <a:pt x="207" y="233"/>
                  </a:lnTo>
                  <a:lnTo>
                    <a:pt x="207" y="233"/>
                  </a:lnTo>
                  <a:lnTo>
                    <a:pt x="207" y="233"/>
                  </a:lnTo>
                  <a:lnTo>
                    <a:pt x="206" y="233"/>
                  </a:lnTo>
                  <a:lnTo>
                    <a:pt x="206" y="233"/>
                  </a:lnTo>
                  <a:lnTo>
                    <a:pt x="206" y="234"/>
                  </a:lnTo>
                  <a:lnTo>
                    <a:pt x="206" y="234"/>
                  </a:lnTo>
                  <a:lnTo>
                    <a:pt x="206" y="234"/>
                  </a:lnTo>
                  <a:lnTo>
                    <a:pt x="206" y="234"/>
                  </a:lnTo>
                  <a:lnTo>
                    <a:pt x="206" y="234"/>
                  </a:lnTo>
                  <a:lnTo>
                    <a:pt x="205" y="234"/>
                  </a:lnTo>
                  <a:lnTo>
                    <a:pt x="205" y="235"/>
                  </a:lnTo>
                  <a:lnTo>
                    <a:pt x="205" y="235"/>
                  </a:lnTo>
                  <a:lnTo>
                    <a:pt x="205" y="235"/>
                  </a:lnTo>
                  <a:lnTo>
                    <a:pt x="205" y="235"/>
                  </a:lnTo>
                  <a:lnTo>
                    <a:pt x="205" y="235"/>
                  </a:lnTo>
                  <a:lnTo>
                    <a:pt x="205" y="235"/>
                  </a:lnTo>
                  <a:lnTo>
                    <a:pt x="204" y="235"/>
                  </a:lnTo>
                  <a:lnTo>
                    <a:pt x="204" y="235"/>
                  </a:lnTo>
                  <a:lnTo>
                    <a:pt x="204" y="235"/>
                  </a:lnTo>
                  <a:lnTo>
                    <a:pt x="204" y="236"/>
                  </a:lnTo>
                  <a:lnTo>
                    <a:pt x="203" y="236"/>
                  </a:lnTo>
                  <a:lnTo>
                    <a:pt x="203" y="236"/>
                  </a:lnTo>
                  <a:lnTo>
                    <a:pt x="203" y="236"/>
                  </a:lnTo>
                  <a:lnTo>
                    <a:pt x="203" y="236"/>
                  </a:lnTo>
                  <a:lnTo>
                    <a:pt x="203" y="236"/>
                  </a:lnTo>
                  <a:lnTo>
                    <a:pt x="203" y="236"/>
                  </a:lnTo>
                  <a:lnTo>
                    <a:pt x="203" y="236"/>
                  </a:lnTo>
                  <a:lnTo>
                    <a:pt x="203" y="237"/>
                  </a:lnTo>
                  <a:lnTo>
                    <a:pt x="203" y="237"/>
                  </a:lnTo>
                  <a:lnTo>
                    <a:pt x="202" y="237"/>
                  </a:lnTo>
                  <a:lnTo>
                    <a:pt x="202" y="237"/>
                  </a:lnTo>
                  <a:lnTo>
                    <a:pt x="202" y="237"/>
                  </a:lnTo>
                  <a:lnTo>
                    <a:pt x="202" y="237"/>
                  </a:lnTo>
                  <a:lnTo>
                    <a:pt x="202" y="238"/>
                  </a:lnTo>
                  <a:lnTo>
                    <a:pt x="202" y="238"/>
                  </a:lnTo>
                  <a:lnTo>
                    <a:pt x="201" y="238"/>
                  </a:lnTo>
                  <a:lnTo>
                    <a:pt x="201" y="238"/>
                  </a:lnTo>
                  <a:lnTo>
                    <a:pt x="201" y="238"/>
                  </a:lnTo>
                  <a:lnTo>
                    <a:pt x="201" y="238"/>
                  </a:lnTo>
                  <a:lnTo>
                    <a:pt x="201" y="238"/>
                  </a:lnTo>
                  <a:lnTo>
                    <a:pt x="201" y="238"/>
                  </a:lnTo>
                  <a:lnTo>
                    <a:pt x="200" y="238"/>
                  </a:lnTo>
                  <a:lnTo>
                    <a:pt x="200" y="238"/>
                  </a:lnTo>
                  <a:lnTo>
                    <a:pt x="200" y="238"/>
                  </a:lnTo>
                  <a:lnTo>
                    <a:pt x="200" y="238"/>
                  </a:lnTo>
                  <a:lnTo>
                    <a:pt x="200" y="238"/>
                  </a:lnTo>
                  <a:lnTo>
                    <a:pt x="200" y="238"/>
                  </a:lnTo>
                  <a:lnTo>
                    <a:pt x="200" y="239"/>
                  </a:lnTo>
                  <a:lnTo>
                    <a:pt x="200" y="239"/>
                  </a:lnTo>
                  <a:lnTo>
                    <a:pt x="199" y="239"/>
                  </a:lnTo>
                  <a:lnTo>
                    <a:pt x="199" y="239"/>
                  </a:lnTo>
                  <a:lnTo>
                    <a:pt x="199" y="239"/>
                  </a:lnTo>
                  <a:lnTo>
                    <a:pt x="199" y="239"/>
                  </a:lnTo>
                  <a:lnTo>
                    <a:pt x="199" y="239"/>
                  </a:lnTo>
                  <a:lnTo>
                    <a:pt x="199" y="239"/>
                  </a:lnTo>
                  <a:lnTo>
                    <a:pt x="198" y="239"/>
                  </a:lnTo>
                  <a:lnTo>
                    <a:pt x="198" y="239"/>
                  </a:lnTo>
                  <a:lnTo>
                    <a:pt x="198" y="240"/>
                  </a:lnTo>
                  <a:lnTo>
                    <a:pt x="198" y="240"/>
                  </a:lnTo>
                  <a:lnTo>
                    <a:pt x="198" y="240"/>
                  </a:lnTo>
                  <a:lnTo>
                    <a:pt x="197" y="240"/>
                  </a:lnTo>
                  <a:lnTo>
                    <a:pt x="197" y="240"/>
                  </a:lnTo>
                  <a:lnTo>
                    <a:pt x="197" y="240"/>
                  </a:lnTo>
                  <a:lnTo>
                    <a:pt x="197" y="240"/>
                  </a:lnTo>
                  <a:lnTo>
                    <a:pt x="197" y="240"/>
                  </a:lnTo>
                  <a:lnTo>
                    <a:pt x="197" y="240"/>
                  </a:lnTo>
                  <a:lnTo>
                    <a:pt x="197" y="241"/>
                  </a:lnTo>
                  <a:lnTo>
                    <a:pt x="197" y="241"/>
                  </a:lnTo>
                  <a:lnTo>
                    <a:pt x="197" y="241"/>
                  </a:lnTo>
                  <a:lnTo>
                    <a:pt x="197" y="241"/>
                  </a:lnTo>
                  <a:lnTo>
                    <a:pt x="197" y="242"/>
                  </a:lnTo>
                  <a:lnTo>
                    <a:pt x="197" y="242"/>
                  </a:lnTo>
                  <a:lnTo>
                    <a:pt x="197" y="242"/>
                  </a:lnTo>
                  <a:lnTo>
                    <a:pt x="197" y="242"/>
                  </a:lnTo>
                  <a:lnTo>
                    <a:pt x="197" y="242"/>
                  </a:lnTo>
                  <a:lnTo>
                    <a:pt x="197" y="242"/>
                  </a:lnTo>
                  <a:lnTo>
                    <a:pt x="197" y="242"/>
                  </a:lnTo>
                  <a:lnTo>
                    <a:pt x="196" y="242"/>
                  </a:lnTo>
                  <a:lnTo>
                    <a:pt x="196" y="242"/>
                  </a:lnTo>
                  <a:lnTo>
                    <a:pt x="196" y="242"/>
                  </a:lnTo>
                  <a:lnTo>
                    <a:pt x="196" y="242"/>
                  </a:lnTo>
                  <a:lnTo>
                    <a:pt x="196" y="243"/>
                  </a:lnTo>
                  <a:lnTo>
                    <a:pt x="195" y="243"/>
                  </a:lnTo>
                  <a:lnTo>
                    <a:pt x="195" y="243"/>
                  </a:lnTo>
                  <a:lnTo>
                    <a:pt x="195" y="243"/>
                  </a:lnTo>
                  <a:lnTo>
                    <a:pt x="195" y="243"/>
                  </a:lnTo>
                  <a:lnTo>
                    <a:pt x="195" y="243"/>
                  </a:lnTo>
                  <a:lnTo>
                    <a:pt x="195" y="243"/>
                  </a:lnTo>
                  <a:lnTo>
                    <a:pt x="195" y="243"/>
                  </a:lnTo>
                  <a:lnTo>
                    <a:pt x="195" y="243"/>
                  </a:lnTo>
                  <a:lnTo>
                    <a:pt x="195" y="243"/>
                  </a:lnTo>
                  <a:lnTo>
                    <a:pt x="194" y="243"/>
                  </a:lnTo>
                  <a:lnTo>
                    <a:pt x="194" y="243"/>
                  </a:lnTo>
                  <a:lnTo>
                    <a:pt x="194" y="243"/>
                  </a:lnTo>
                  <a:lnTo>
                    <a:pt x="194" y="243"/>
                  </a:lnTo>
                  <a:lnTo>
                    <a:pt x="195" y="243"/>
                  </a:lnTo>
                  <a:lnTo>
                    <a:pt x="195" y="243"/>
                  </a:lnTo>
                  <a:lnTo>
                    <a:pt x="194" y="243"/>
                  </a:lnTo>
                  <a:lnTo>
                    <a:pt x="194" y="243"/>
                  </a:lnTo>
                  <a:lnTo>
                    <a:pt x="194" y="242"/>
                  </a:lnTo>
                  <a:lnTo>
                    <a:pt x="194" y="242"/>
                  </a:lnTo>
                  <a:lnTo>
                    <a:pt x="194" y="242"/>
                  </a:lnTo>
                  <a:lnTo>
                    <a:pt x="193" y="242"/>
                  </a:lnTo>
                  <a:lnTo>
                    <a:pt x="193" y="242"/>
                  </a:lnTo>
                  <a:lnTo>
                    <a:pt x="193" y="242"/>
                  </a:lnTo>
                  <a:lnTo>
                    <a:pt x="192" y="242"/>
                  </a:lnTo>
                  <a:lnTo>
                    <a:pt x="192" y="242"/>
                  </a:lnTo>
                  <a:lnTo>
                    <a:pt x="192" y="242"/>
                  </a:lnTo>
                  <a:lnTo>
                    <a:pt x="192" y="242"/>
                  </a:lnTo>
                  <a:lnTo>
                    <a:pt x="192" y="242"/>
                  </a:lnTo>
                  <a:lnTo>
                    <a:pt x="192" y="242"/>
                  </a:lnTo>
                  <a:lnTo>
                    <a:pt x="192" y="243"/>
                  </a:lnTo>
                  <a:lnTo>
                    <a:pt x="192" y="243"/>
                  </a:lnTo>
                  <a:lnTo>
                    <a:pt x="192" y="243"/>
                  </a:lnTo>
                  <a:lnTo>
                    <a:pt x="192" y="243"/>
                  </a:lnTo>
                  <a:lnTo>
                    <a:pt x="192" y="243"/>
                  </a:lnTo>
                  <a:lnTo>
                    <a:pt x="191" y="243"/>
                  </a:lnTo>
                  <a:lnTo>
                    <a:pt x="191" y="243"/>
                  </a:lnTo>
                  <a:lnTo>
                    <a:pt x="191" y="243"/>
                  </a:lnTo>
                  <a:lnTo>
                    <a:pt x="191" y="243"/>
                  </a:lnTo>
                  <a:lnTo>
                    <a:pt x="191" y="243"/>
                  </a:lnTo>
                  <a:lnTo>
                    <a:pt x="191" y="243"/>
                  </a:lnTo>
                  <a:lnTo>
                    <a:pt x="191" y="243"/>
                  </a:lnTo>
                  <a:lnTo>
                    <a:pt x="191" y="242"/>
                  </a:lnTo>
                  <a:lnTo>
                    <a:pt x="191" y="242"/>
                  </a:lnTo>
                  <a:lnTo>
                    <a:pt x="191" y="242"/>
                  </a:lnTo>
                  <a:lnTo>
                    <a:pt x="191" y="242"/>
                  </a:lnTo>
                  <a:lnTo>
                    <a:pt x="191" y="242"/>
                  </a:lnTo>
                  <a:lnTo>
                    <a:pt x="191" y="242"/>
                  </a:lnTo>
                  <a:lnTo>
                    <a:pt x="190" y="242"/>
                  </a:lnTo>
                  <a:lnTo>
                    <a:pt x="190" y="242"/>
                  </a:lnTo>
                  <a:lnTo>
                    <a:pt x="190" y="242"/>
                  </a:lnTo>
                  <a:lnTo>
                    <a:pt x="190" y="242"/>
                  </a:lnTo>
                  <a:lnTo>
                    <a:pt x="190" y="242"/>
                  </a:lnTo>
                  <a:lnTo>
                    <a:pt x="190" y="242"/>
                  </a:lnTo>
                  <a:lnTo>
                    <a:pt x="191" y="242"/>
                  </a:lnTo>
                  <a:lnTo>
                    <a:pt x="190" y="241"/>
                  </a:lnTo>
                  <a:lnTo>
                    <a:pt x="191" y="241"/>
                  </a:lnTo>
                  <a:lnTo>
                    <a:pt x="191" y="241"/>
                  </a:lnTo>
                  <a:lnTo>
                    <a:pt x="191" y="241"/>
                  </a:lnTo>
                  <a:lnTo>
                    <a:pt x="191" y="241"/>
                  </a:lnTo>
                  <a:lnTo>
                    <a:pt x="191" y="241"/>
                  </a:lnTo>
                  <a:lnTo>
                    <a:pt x="192" y="240"/>
                  </a:lnTo>
                  <a:lnTo>
                    <a:pt x="192" y="240"/>
                  </a:lnTo>
                  <a:lnTo>
                    <a:pt x="192" y="240"/>
                  </a:lnTo>
                  <a:lnTo>
                    <a:pt x="192" y="240"/>
                  </a:lnTo>
                  <a:lnTo>
                    <a:pt x="192" y="240"/>
                  </a:lnTo>
                  <a:lnTo>
                    <a:pt x="192" y="239"/>
                  </a:lnTo>
                  <a:lnTo>
                    <a:pt x="192" y="239"/>
                  </a:lnTo>
                  <a:lnTo>
                    <a:pt x="192" y="239"/>
                  </a:lnTo>
                  <a:lnTo>
                    <a:pt x="192" y="239"/>
                  </a:lnTo>
                  <a:lnTo>
                    <a:pt x="193" y="239"/>
                  </a:lnTo>
                  <a:lnTo>
                    <a:pt x="193" y="239"/>
                  </a:lnTo>
                  <a:lnTo>
                    <a:pt x="193" y="238"/>
                  </a:lnTo>
                  <a:lnTo>
                    <a:pt x="193" y="238"/>
                  </a:lnTo>
                  <a:lnTo>
                    <a:pt x="193" y="238"/>
                  </a:lnTo>
                  <a:lnTo>
                    <a:pt x="193" y="238"/>
                  </a:lnTo>
                  <a:lnTo>
                    <a:pt x="193" y="238"/>
                  </a:lnTo>
                  <a:lnTo>
                    <a:pt x="194" y="238"/>
                  </a:lnTo>
                  <a:lnTo>
                    <a:pt x="194" y="238"/>
                  </a:lnTo>
                  <a:lnTo>
                    <a:pt x="194" y="238"/>
                  </a:lnTo>
                  <a:lnTo>
                    <a:pt x="194" y="238"/>
                  </a:lnTo>
                  <a:lnTo>
                    <a:pt x="194" y="237"/>
                  </a:lnTo>
                  <a:lnTo>
                    <a:pt x="194" y="237"/>
                  </a:lnTo>
                  <a:lnTo>
                    <a:pt x="194" y="237"/>
                  </a:lnTo>
                  <a:lnTo>
                    <a:pt x="194" y="237"/>
                  </a:lnTo>
                  <a:lnTo>
                    <a:pt x="194" y="237"/>
                  </a:lnTo>
                  <a:lnTo>
                    <a:pt x="194" y="237"/>
                  </a:lnTo>
                  <a:lnTo>
                    <a:pt x="195" y="237"/>
                  </a:lnTo>
                  <a:lnTo>
                    <a:pt x="195" y="237"/>
                  </a:lnTo>
                  <a:lnTo>
                    <a:pt x="195" y="237"/>
                  </a:lnTo>
                  <a:lnTo>
                    <a:pt x="195" y="237"/>
                  </a:lnTo>
                  <a:lnTo>
                    <a:pt x="195" y="237"/>
                  </a:lnTo>
                  <a:lnTo>
                    <a:pt x="195" y="237"/>
                  </a:lnTo>
                  <a:lnTo>
                    <a:pt x="195" y="237"/>
                  </a:lnTo>
                  <a:lnTo>
                    <a:pt x="195" y="237"/>
                  </a:lnTo>
                  <a:lnTo>
                    <a:pt x="195" y="237"/>
                  </a:lnTo>
                  <a:lnTo>
                    <a:pt x="195" y="237"/>
                  </a:lnTo>
                  <a:lnTo>
                    <a:pt x="195" y="237"/>
                  </a:lnTo>
                  <a:lnTo>
                    <a:pt x="195" y="237"/>
                  </a:lnTo>
                  <a:lnTo>
                    <a:pt x="195" y="236"/>
                  </a:lnTo>
                  <a:lnTo>
                    <a:pt x="195" y="236"/>
                  </a:lnTo>
                  <a:lnTo>
                    <a:pt x="195" y="236"/>
                  </a:lnTo>
                  <a:lnTo>
                    <a:pt x="195" y="236"/>
                  </a:lnTo>
                  <a:lnTo>
                    <a:pt x="195" y="236"/>
                  </a:lnTo>
                  <a:lnTo>
                    <a:pt x="196" y="236"/>
                  </a:lnTo>
                  <a:lnTo>
                    <a:pt x="196" y="236"/>
                  </a:lnTo>
                  <a:lnTo>
                    <a:pt x="196" y="236"/>
                  </a:lnTo>
                  <a:lnTo>
                    <a:pt x="196" y="235"/>
                  </a:lnTo>
                  <a:lnTo>
                    <a:pt x="196" y="235"/>
                  </a:lnTo>
                  <a:lnTo>
                    <a:pt x="197" y="235"/>
                  </a:lnTo>
                  <a:lnTo>
                    <a:pt x="197" y="235"/>
                  </a:lnTo>
                  <a:lnTo>
                    <a:pt x="197" y="235"/>
                  </a:lnTo>
                  <a:lnTo>
                    <a:pt x="197" y="235"/>
                  </a:lnTo>
                  <a:lnTo>
                    <a:pt x="197" y="235"/>
                  </a:lnTo>
                  <a:lnTo>
                    <a:pt x="197" y="235"/>
                  </a:lnTo>
                  <a:lnTo>
                    <a:pt x="197" y="235"/>
                  </a:lnTo>
                  <a:lnTo>
                    <a:pt x="197" y="235"/>
                  </a:lnTo>
                  <a:lnTo>
                    <a:pt x="197" y="234"/>
                  </a:lnTo>
                  <a:lnTo>
                    <a:pt x="198" y="234"/>
                  </a:lnTo>
                  <a:lnTo>
                    <a:pt x="198" y="234"/>
                  </a:lnTo>
                  <a:lnTo>
                    <a:pt x="198" y="234"/>
                  </a:lnTo>
                  <a:lnTo>
                    <a:pt x="198" y="234"/>
                  </a:lnTo>
                  <a:lnTo>
                    <a:pt x="198" y="234"/>
                  </a:lnTo>
                  <a:lnTo>
                    <a:pt x="198" y="234"/>
                  </a:lnTo>
                  <a:lnTo>
                    <a:pt x="198" y="234"/>
                  </a:lnTo>
                  <a:lnTo>
                    <a:pt x="198" y="233"/>
                  </a:lnTo>
                  <a:lnTo>
                    <a:pt x="198" y="233"/>
                  </a:lnTo>
                  <a:lnTo>
                    <a:pt x="198" y="233"/>
                  </a:lnTo>
                  <a:lnTo>
                    <a:pt x="198" y="233"/>
                  </a:lnTo>
                  <a:lnTo>
                    <a:pt x="198" y="233"/>
                  </a:lnTo>
                  <a:lnTo>
                    <a:pt x="198" y="233"/>
                  </a:lnTo>
                  <a:lnTo>
                    <a:pt x="198" y="233"/>
                  </a:lnTo>
                  <a:lnTo>
                    <a:pt x="198" y="233"/>
                  </a:lnTo>
                  <a:lnTo>
                    <a:pt x="198" y="234"/>
                  </a:lnTo>
                  <a:lnTo>
                    <a:pt x="198" y="234"/>
                  </a:lnTo>
                  <a:lnTo>
                    <a:pt x="198" y="234"/>
                  </a:lnTo>
                  <a:lnTo>
                    <a:pt x="198" y="234"/>
                  </a:lnTo>
                  <a:lnTo>
                    <a:pt x="197" y="234"/>
                  </a:lnTo>
                  <a:lnTo>
                    <a:pt x="197" y="234"/>
                  </a:lnTo>
                  <a:lnTo>
                    <a:pt x="197" y="234"/>
                  </a:lnTo>
                  <a:lnTo>
                    <a:pt x="197" y="234"/>
                  </a:lnTo>
                  <a:lnTo>
                    <a:pt x="197" y="234"/>
                  </a:lnTo>
                  <a:lnTo>
                    <a:pt x="197" y="234"/>
                  </a:lnTo>
                  <a:lnTo>
                    <a:pt x="197" y="234"/>
                  </a:lnTo>
                  <a:lnTo>
                    <a:pt x="197" y="235"/>
                  </a:lnTo>
                  <a:lnTo>
                    <a:pt x="196" y="235"/>
                  </a:lnTo>
                  <a:lnTo>
                    <a:pt x="196" y="235"/>
                  </a:lnTo>
                  <a:lnTo>
                    <a:pt x="196" y="235"/>
                  </a:lnTo>
                  <a:lnTo>
                    <a:pt x="196" y="235"/>
                  </a:lnTo>
                  <a:lnTo>
                    <a:pt x="196" y="235"/>
                  </a:lnTo>
                  <a:lnTo>
                    <a:pt x="196" y="235"/>
                  </a:lnTo>
                  <a:lnTo>
                    <a:pt x="196" y="235"/>
                  </a:lnTo>
                  <a:lnTo>
                    <a:pt x="195" y="235"/>
                  </a:lnTo>
                  <a:lnTo>
                    <a:pt x="195" y="235"/>
                  </a:lnTo>
                  <a:lnTo>
                    <a:pt x="195" y="235"/>
                  </a:lnTo>
                  <a:lnTo>
                    <a:pt x="195" y="235"/>
                  </a:lnTo>
                  <a:lnTo>
                    <a:pt x="195" y="235"/>
                  </a:lnTo>
                  <a:lnTo>
                    <a:pt x="195" y="236"/>
                  </a:lnTo>
                  <a:lnTo>
                    <a:pt x="195" y="236"/>
                  </a:lnTo>
                  <a:lnTo>
                    <a:pt x="194" y="236"/>
                  </a:lnTo>
                  <a:lnTo>
                    <a:pt x="194" y="236"/>
                  </a:lnTo>
                  <a:lnTo>
                    <a:pt x="194" y="236"/>
                  </a:lnTo>
                  <a:lnTo>
                    <a:pt x="194" y="237"/>
                  </a:lnTo>
                  <a:lnTo>
                    <a:pt x="194" y="237"/>
                  </a:lnTo>
                  <a:lnTo>
                    <a:pt x="194" y="237"/>
                  </a:lnTo>
                  <a:lnTo>
                    <a:pt x="194" y="237"/>
                  </a:lnTo>
                  <a:lnTo>
                    <a:pt x="194" y="237"/>
                  </a:lnTo>
                  <a:lnTo>
                    <a:pt x="194" y="237"/>
                  </a:lnTo>
                  <a:lnTo>
                    <a:pt x="194" y="237"/>
                  </a:lnTo>
                  <a:lnTo>
                    <a:pt x="194" y="237"/>
                  </a:lnTo>
                  <a:lnTo>
                    <a:pt x="194" y="237"/>
                  </a:lnTo>
                  <a:lnTo>
                    <a:pt x="194" y="237"/>
                  </a:lnTo>
                  <a:lnTo>
                    <a:pt x="194" y="237"/>
                  </a:lnTo>
                  <a:lnTo>
                    <a:pt x="194" y="237"/>
                  </a:lnTo>
                  <a:lnTo>
                    <a:pt x="194" y="237"/>
                  </a:lnTo>
                  <a:lnTo>
                    <a:pt x="193" y="237"/>
                  </a:lnTo>
                  <a:lnTo>
                    <a:pt x="193" y="237"/>
                  </a:lnTo>
                  <a:lnTo>
                    <a:pt x="193" y="237"/>
                  </a:lnTo>
                  <a:lnTo>
                    <a:pt x="193" y="237"/>
                  </a:lnTo>
                  <a:lnTo>
                    <a:pt x="193" y="237"/>
                  </a:lnTo>
                  <a:lnTo>
                    <a:pt x="192" y="238"/>
                  </a:lnTo>
                  <a:lnTo>
                    <a:pt x="192" y="238"/>
                  </a:lnTo>
                  <a:lnTo>
                    <a:pt x="192" y="238"/>
                  </a:lnTo>
                  <a:lnTo>
                    <a:pt x="192" y="238"/>
                  </a:lnTo>
                  <a:lnTo>
                    <a:pt x="191" y="238"/>
                  </a:lnTo>
                  <a:lnTo>
                    <a:pt x="191" y="238"/>
                  </a:lnTo>
                  <a:lnTo>
                    <a:pt x="191" y="238"/>
                  </a:lnTo>
                  <a:lnTo>
                    <a:pt x="191" y="239"/>
                  </a:lnTo>
                  <a:lnTo>
                    <a:pt x="190" y="239"/>
                  </a:lnTo>
                  <a:lnTo>
                    <a:pt x="190" y="239"/>
                  </a:lnTo>
                  <a:lnTo>
                    <a:pt x="190" y="239"/>
                  </a:lnTo>
                  <a:lnTo>
                    <a:pt x="190" y="239"/>
                  </a:lnTo>
                  <a:lnTo>
                    <a:pt x="190" y="239"/>
                  </a:lnTo>
                  <a:lnTo>
                    <a:pt x="190" y="239"/>
                  </a:lnTo>
                  <a:lnTo>
                    <a:pt x="189" y="239"/>
                  </a:lnTo>
                  <a:lnTo>
                    <a:pt x="189" y="239"/>
                  </a:lnTo>
                  <a:lnTo>
                    <a:pt x="189" y="239"/>
                  </a:lnTo>
                  <a:lnTo>
                    <a:pt x="189" y="239"/>
                  </a:lnTo>
                  <a:lnTo>
                    <a:pt x="189" y="239"/>
                  </a:lnTo>
                  <a:lnTo>
                    <a:pt x="189" y="239"/>
                  </a:lnTo>
                  <a:lnTo>
                    <a:pt x="189" y="239"/>
                  </a:lnTo>
                  <a:lnTo>
                    <a:pt x="189" y="239"/>
                  </a:lnTo>
                  <a:lnTo>
                    <a:pt x="189" y="240"/>
                  </a:lnTo>
                  <a:lnTo>
                    <a:pt x="188" y="240"/>
                  </a:lnTo>
                  <a:lnTo>
                    <a:pt x="188" y="240"/>
                  </a:lnTo>
                  <a:lnTo>
                    <a:pt x="188" y="240"/>
                  </a:lnTo>
                  <a:lnTo>
                    <a:pt x="188" y="240"/>
                  </a:lnTo>
                  <a:lnTo>
                    <a:pt x="188" y="240"/>
                  </a:lnTo>
                  <a:lnTo>
                    <a:pt x="188" y="240"/>
                  </a:lnTo>
                  <a:lnTo>
                    <a:pt x="187" y="240"/>
                  </a:lnTo>
                  <a:lnTo>
                    <a:pt x="187" y="240"/>
                  </a:lnTo>
                  <a:lnTo>
                    <a:pt x="187" y="240"/>
                  </a:lnTo>
                  <a:lnTo>
                    <a:pt x="187" y="240"/>
                  </a:lnTo>
                  <a:lnTo>
                    <a:pt x="187" y="240"/>
                  </a:lnTo>
                  <a:lnTo>
                    <a:pt x="187" y="241"/>
                  </a:lnTo>
                  <a:lnTo>
                    <a:pt x="187" y="241"/>
                  </a:lnTo>
                  <a:lnTo>
                    <a:pt x="187" y="241"/>
                  </a:lnTo>
                  <a:lnTo>
                    <a:pt x="187" y="241"/>
                  </a:lnTo>
                  <a:lnTo>
                    <a:pt x="187" y="241"/>
                  </a:lnTo>
                  <a:lnTo>
                    <a:pt x="187" y="241"/>
                  </a:lnTo>
                  <a:lnTo>
                    <a:pt x="186" y="241"/>
                  </a:lnTo>
                  <a:lnTo>
                    <a:pt x="186" y="241"/>
                  </a:lnTo>
                  <a:lnTo>
                    <a:pt x="186" y="241"/>
                  </a:lnTo>
                  <a:lnTo>
                    <a:pt x="186" y="241"/>
                  </a:lnTo>
                  <a:lnTo>
                    <a:pt x="186" y="241"/>
                  </a:lnTo>
                  <a:lnTo>
                    <a:pt x="186" y="241"/>
                  </a:lnTo>
                  <a:lnTo>
                    <a:pt x="186" y="241"/>
                  </a:lnTo>
                  <a:lnTo>
                    <a:pt x="186" y="241"/>
                  </a:lnTo>
                  <a:lnTo>
                    <a:pt x="186" y="242"/>
                  </a:lnTo>
                  <a:lnTo>
                    <a:pt x="185" y="242"/>
                  </a:lnTo>
                  <a:lnTo>
                    <a:pt x="185" y="242"/>
                  </a:lnTo>
                  <a:lnTo>
                    <a:pt x="185" y="242"/>
                  </a:lnTo>
                  <a:lnTo>
                    <a:pt x="185" y="242"/>
                  </a:lnTo>
                  <a:lnTo>
                    <a:pt x="185" y="242"/>
                  </a:lnTo>
                  <a:lnTo>
                    <a:pt x="185" y="242"/>
                  </a:lnTo>
                  <a:lnTo>
                    <a:pt x="185" y="243"/>
                  </a:lnTo>
                  <a:lnTo>
                    <a:pt x="185" y="243"/>
                  </a:lnTo>
                  <a:lnTo>
                    <a:pt x="185" y="243"/>
                  </a:lnTo>
                  <a:lnTo>
                    <a:pt x="185" y="243"/>
                  </a:lnTo>
                  <a:lnTo>
                    <a:pt x="185" y="243"/>
                  </a:lnTo>
                  <a:lnTo>
                    <a:pt x="185" y="244"/>
                  </a:lnTo>
                  <a:lnTo>
                    <a:pt x="185" y="244"/>
                  </a:lnTo>
                  <a:lnTo>
                    <a:pt x="185" y="244"/>
                  </a:lnTo>
                  <a:lnTo>
                    <a:pt x="185" y="244"/>
                  </a:lnTo>
                  <a:lnTo>
                    <a:pt x="185" y="244"/>
                  </a:lnTo>
                  <a:lnTo>
                    <a:pt x="185" y="244"/>
                  </a:lnTo>
                  <a:lnTo>
                    <a:pt x="185" y="245"/>
                  </a:lnTo>
                  <a:lnTo>
                    <a:pt x="184" y="245"/>
                  </a:lnTo>
                  <a:lnTo>
                    <a:pt x="184" y="245"/>
                  </a:lnTo>
                  <a:lnTo>
                    <a:pt x="184" y="245"/>
                  </a:lnTo>
                  <a:lnTo>
                    <a:pt x="184" y="245"/>
                  </a:lnTo>
                  <a:lnTo>
                    <a:pt x="184" y="245"/>
                  </a:lnTo>
                  <a:lnTo>
                    <a:pt x="184" y="245"/>
                  </a:lnTo>
                  <a:lnTo>
                    <a:pt x="184" y="246"/>
                  </a:lnTo>
                  <a:lnTo>
                    <a:pt x="184" y="246"/>
                  </a:lnTo>
                  <a:lnTo>
                    <a:pt x="184" y="247"/>
                  </a:lnTo>
                  <a:lnTo>
                    <a:pt x="184" y="247"/>
                  </a:lnTo>
                  <a:lnTo>
                    <a:pt x="184" y="247"/>
                  </a:lnTo>
                  <a:lnTo>
                    <a:pt x="184" y="247"/>
                  </a:lnTo>
                  <a:lnTo>
                    <a:pt x="185" y="247"/>
                  </a:lnTo>
                  <a:lnTo>
                    <a:pt x="185" y="247"/>
                  </a:lnTo>
                  <a:lnTo>
                    <a:pt x="185" y="247"/>
                  </a:lnTo>
                  <a:lnTo>
                    <a:pt x="185" y="247"/>
                  </a:lnTo>
                  <a:lnTo>
                    <a:pt x="186" y="247"/>
                  </a:lnTo>
                  <a:lnTo>
                    <a:pt x="185" y="247"/>
                  </a:lnTo>
                  <a:lnTo>
                    <a:pt x="185" y="247"/>
                  </a:lnTo>
                  <a:lnTo>
                    <a:pt x="185" y="248"/>
                  </a:lnTo>
                  <a:lnTo>
                    <a:pt x="184" y="248"/>
                  </a:lnTo>
                  <a:lnTo>
                    <a:pt x="184" y="248"/>
                  </a:lnTo>
                  <a:lnTo>
                    <a:pt x="184" y="249"/>
                  </a:lnTo>
                  <a:lnTo>
                    <a:pt x="184" y="249"/>
                  </a:lnTo>
                  <a:lnTo>
                    <a:pt x="184" y="249"/>
                  </a:lnTo>
                  <a:lnTo>
                    <a:pt x="183" y="249"/>
                  </a:lnTo>
                  <a:lnTo>
                    <a:pt x="183" y="249"/>
                  </a:lnTo>
                  <a:lnTo>
                    <a:pt x="183" y="249"/>
                  </a:lnTo>
                  <a:lnTo>
                    <a:pt x="183" y="249"/>
                  </a:lnTo>
                  <a:lnTo>
                    <a:pt x="183" y="249"/>
                  </a:lnTo>
                  <a:lnTo>
                    <a:pt x="183" y="250"/>
                  </a:lnTo>
                  <a:lnTo>
                    <a:pt x="183" y="250"/>
                  </a:lnTo>
                  <a:lnTo>
                    <a:pt x="183" y="250"/>
                  </a:lnTo>
                  <a:lnTo>
                    <a:pt x="183" y="250"/>
                  </a:lnTo>
                  <a:lnTo>
                    <a:pt x="183" y="250"/>
                  </a:lnTo>
                  <a:lnTo>
                    <a:pt x="183" y="250"/>
                  </a:lnTo>
                  <a:lnTo>
                    <a:pt x="183" y="251"/>
                  </a:lnTo>
                  <a:lnTo>
                    <a:pt x="183" y="251"/>
                  </a:lnTo>
                  <a:lnTo>
                    <a:pt x="183" y="251"/>
                  </a:lnTo>
                  <a:lnTo>
                    <a:pt x="183" y="251"/>
                  </a:lnTo>
                  <a:lnTo>
                    <a:pt x="183" y="251"/>
                  </a:lnTo>
                  <a:lnTo>
                    <a:pt x="183" y="251"/>
                  </a:lnTo>
                  <a:lnTo>
                    <a:pt x="183" y="251"/>
                  </a:lnTo>
                  <a:lnTo>
                    <a:pt x="183" y="252"/>
                  </a:lnTo>
                  <a:lnTo>
                    <a:pt x="183" y="252"/>
                  </a:lnTo>
                  <a:lnTo>
                    <a:pt x="183" y="252"/>
                  </a:lnTo>
                  <a:lnTo>
                    <a:pt x="182" y="252"/>
                  </a:lnTo>
                  <a:lnTo>
                    <a:pt x="182" y="252"/>
                  </a:lnTo>
                  <a:lnTo>
                    <a:pt x="182" y="252"/>
                  </a:lnTo>
                  <a:lnTo>
                    <a:pt x="182" y="253"/>
                  </a:lnTo>
                  <a:lnTo>
                    <a:pt x="182" y="253"/>
                  </a:lnTo>
                  <a:lnTo>
                    <a:pt x="181" y="253"/>
                  </a:lnTo>
                  <a:lnTo>
                    <a:pt x="181" y="253"/>
                  </a:lnTo>
                  <a:lnTo>
                    <a:pt x="181" y="253"/>
                  </a:lnTo>
                  <a:lnTo>
                    <a:pt x="181" y="253"/>
                  </a:lnTo>
                  <a:lnTo>
                    <a:pt x="181" y="253"/>
                  </a:lnTo>
                  <a:lnTo>
                    <a:pt x="181" y="253"/>
                  </a:lnTo>
                  <a:lnTo>
                    <a:pt x="181" y="253"/>
                  </a:lnTo>
                  <a:lnTo>
                    <a:pt x="180" y="253"/>
                  </a:lnTo>
                  <a:lnTo>
                    <a:pt x="180" y="253"/>
                  </a:lnTo>
                  <a:lnTo>
                    <a:pt x="180" y="253"/>
                  </a:lnTo>
                  <a:lnTo>
                    <a:pt x="180" y="253"/>
                  </a:lnTo>
                  <a:lnTo>
                    <a:pt x="180" y="253"/>
                  </a:lnTo>
                  <a:lnTo>
                    <a:pt x="180" y="253"/>
                  </a:lnTo>
                  <a:lnTo>
                    <a:pt x="180" y="253"/>
                  </a:lnTo>
                  <a:lnTo>
                    <a:pt x="180" y="253"/>
                  </a:lnTo>
                  <a:lnTo>
                    <a:pt x="180" y="253"/>
                  </a:lnTo>
                  <a:lnTo>
                    <a:pt x="179" y="253"/>
                  </a:lnTo>
                  <a:lnTo>
                    <a:pt x="179" y="253"/>
                  </a:lnTo>
                  <a:lnTo>
                    <a:pt x="179" y="253"/>
                  </a:lnTo>
                  <a:lnTo>
                    <a:pt x="179" y="253"/>
                  </a:lnTo>
                  <a:lnTo>
                    <a:pt x="179" y="253"/>
                  </a:lnTo>
                  <a:lnTo>
                    <a:pt x="179" y="253"/>
                  </a:lnTo>
                  <a:lnTo>
                    <a:pt x="179" y="253"/>
                  </a:lnTo>
                  <a:lnTo>
                    <a:pt x="179" y="253"/>
                  </a:lnTo>
                  <a:lnTo>
                    <a:pt x="178" y="253"/>
                  </a:lnTo>
                  <a:lnTo>
                    <a:pt x="178" y="253"/>
                  </a:lnTo>
                  <a:lnTo>
                    <a:pt x="178" y="253"/>
                  </a:lnTo>
                  <a:lnTo>
                    <a:pt x="177" y="253"/>
                  </a:lnTo>
                  <a:lnTo>
                    <a:pt x="177" y="253"/>
                  </a:lnTo>
                  <a:lnTo>
                    <a:pt x="177" y="253"/>
                  </a:lnTo>
                  <a:lnTo>
                    <a:pt x="177" y="253"/>
                  </a:lnTo>
                  <a:lnTo>
                    <a:pt x="177" y="253"/>
                  </a:lnTo>
                  <a:lnTo>
                    <a:pt x="177" y="253"/>
                  </a:lnTo>
                  <a:lnTo>
                    <a:pt x="177" y="253"/>
                  </a:lnTo>
                  <a:lnTo>
                    <a:pt x="176" y="253"/>
                  </a:lnTo>
                  <a:lnTo>
                    <a:pt x="176" y="253"/>
                  </a:lnTo>
                  <a:lnTo>
                    <a:pt x="176" y="253"/>
                  </a:lnTo>
                  <a:lnTo>
                    <a:pt x="176" y="253"/>
                  </a:lnTo>
                  <a:lnTo>
                    <a:pt x="176" y="253"/>
                  </a:lnTo>
                  <a:lnTo>
                    <a:pt x="176" y="253"/>
                  </a:lnTo>
                  <a:lnTo>
                    <a:pt x="176" y="253"/>
                  </a:lnTo>
                  <a:lnTo>
                    <a:pt x="176" y="253"/>
                  </a:lnTo>
                  <a:lnTo>
                    <a:pt x="176" y="253"/>
                  </a:lnTo>
                  <a:lnTo>
                    <a:pt x="175" y="253"/>
                  </a:lnTo>
                  <a:lnTo>
                    <a:pt x="175" y="253"/>
                  </a:lnTo>
                  <a:lnTo>
                    <a:pt x="175" y="253"/>
                  </a:lnTo>
                  <a:lnTo>
                    <a:pt x="175" y="253"/>
                  </a:lnTo>
                  <a:lnTo>
                    <a:pt x="175" y="253"/>
                  </a:lnTo>
                  <a:lnTo>
                    <a:pt x="175" y="253"/>
                  </a:lnTo>
                  <a:lnTo>
                    <a:pt x="175" y="253"/>
                  </a:lnTo>
                  <a:lnTo>
                    <a:pt x="174" y="253"/>
                  </a:lnTo>
                  <a:lnTo>
                    <a:pt x="174" y="253"/>
                  </a:lnTo>
                  <a:lnTo>
                    <a:pt x="174" y="253"/>
                  </a:lnTo>
                  <a:lnTo>
                    <a:pt x="174" y="253"/>
                  </a:lnTo>
                  <a:lnTo>
                    <a:pt x="174" y="253"/>
                  </a:lnTo>
                  <a:lnTo>
                    <a:pt x="174" y="253"/>
                  </a:lnTo>
                  <a:lnTo>
                    <a:pt x="173" y="253"/>
                  </a:lnTo>
                  <a:lnTo>
                    <a:pt x="173" y="253"/>
                  </a:lnTo>
                  <a:lnTo>
                    <a:pt x="173" y="253"/>
                  </a:lnTo>
                  <a:lnTo>
                    <a:pt x="173" y="253"/>
                  </a:lnTo>
                  <a:lnTo>
                    <a:pt x="173" y="253"/>
                  </a:lnTo>
                  <a:lnTo>
                    <a:pt x="173" y="253"/>
                  </a:lnTo>
                  <a:lnTo>
                    <a:pt x="173" y="253"/>
                  </a:lnTo>
                  <a:lnTo>
                    <a:pt x="173" y="253"/>
                  </a:lnTo>
                  <a:lnTo>
                    <a:pt x="173" y="253"/>
                  </a:lnTo>
                  <a:lnTo>
                    <a:pt x="173" y="253"/>
                  </a:lnTo>
                  <a:lnTo>
                    <a:pt x="173" y="253"/>
                  </a:lnTo>
                  <a:lnTo>
                    <a:pt x="172" y="253"/>
                  </a:lnTo>
                  <a:lnTo>
                    <a:pt x="172" y="253"/>
                  </a:lnTo>
                  <a:lnTo>
                    <a:pt x="172" y="253"/>
                  </a:lnTo>
                  <a:lnTo>
                    <a:pt x="172" y="253"/>
                  </a:lnTo>
                  <a:lnTo>
                    <a:pt x="172" y="253"/>
                  </a:lnTo>
                  <a:lnTo>
                    <a:pt x="172" y="253"/>
                  </a:lnTo>
                  <a:lnTo>
                    <a:pt x="171" y="253"/>
                  </a:lnTo>
                  <a:lnTo>
                    <a:pt x="171" y="253"/>
                  </a:lnTo>
                  <a:lnTo>
                    <a:pt x="171" y="253"/>
                  </a:lnTo>
                  <a:lnTo>
                    <a:pt x="171" y="253"/>
                  </a:lnTo>
                  <a:lnTo>
                    <a:pt x="171" y="253"/>
                  </a:lnTo>
                  <a:lnTo>
                    <a:pt x="171" y="253"/>
                  </a:lnTo>
                  <a:lnTo>
                    <a:pt x="171" y="253"/>
                  </a:lnTo>
                  <a:lnTo>
                    <a:pt x="171" y="253"/>
                  </a:lnTo>
                  <a:lnTo>
                    <a:pt x="171" y="253"/>
                  </a:lnTo>
                  <a:lnTo>
                    <a:pt x="170" y="253"/>
                  </a:lnTo>
                  <a:lnTo>
                    <a:pt x="170" y="253"/>
                  </a:lnTo>
                  <a:lnTo>
                    <a:pt x="170" y="253"/>
                  </a:lnTo>
                  <a:lnTo>
                    <a:pt x="169" y="253"/>
                  </a:lnTo>
                  <a:lnTo>
                    <a:pt x="169" y="253"/>
                  </a:lnTo>
                  <a:lnTo>
                    <a:pt x="169" y="253"/>
                  </a:lnTo>
                  <a:lnTo>
                    <a:pt x="168" y="254"/>
                  </a:lnTo>
                  <a:lnTo>
                    <a:pt x="168" y="254"/>
                  </a:lnTo>
                  <a:lnTo>
                    <a:pt x="168" y="254"/>
                  </a:lnTo>
                  <a:lnTo>
                    <a:pt x="168" y="254"/>
                  </a:lnTo>
                  <a:lnTo>
                    <a:pt x="168" y="254"/>
                  </a:lnTo>
                  <a:lnTo>
                    <a:pt x="167" y="254"/>
                  </a:lnTo>
                  <a:lnTo>
                    <a:pt x="167" y="253"/>
                  </a:lnTo>
                  <a:lnTo>
                    <a:pt x="167" y="253"/>
                  </a:lnTo>
                  <a:lnTo>
                    <a:pt x="167" y="253"/>
                  </a:lnTo>
                  <a:lnTo>
                    <a:pt x="167" y="253"/>
                  </a:lnTo>
                  <a:lnTo>
                    <a:pt x="167" y="253"/>
                  </a:lnTo>
                  <a:lnTo>
                    <a:pt x="167" y="253"/>
                  </a:lnTo>
                  <a:lnTo>
                    <a:pt x="167" y="253"/>
                  </a:lnTo>
                  <a:lnTo>
                    <a:pt x="167" y="253"/>
                  </a:lnTo>
                  <a:lnTo>
                    <a:pt x="167" y="253"/>
                  </a:lnTo>
                  <a:lnTo>
                    <a:pt x="167" y="253"/>
                  </a:lnTo>
                  <a:lnTo>
                    <a:pt x="167" y="253"/>
                  </a:lnTo>
                  <a:lnTo>
                    <a:pt x="167" y="253"/>
                  </a:lnTo>
                  <a:lnTo>
                    <a:pt x="167" y="253"/>
                  </a:lnTo>
                  <a:lnTo>
                    <a:pt x="166" y="253"/>
                  </a:lnTo>
                  <a:lnTo>
                    <a:pt x="166" y="253"/>
                  </a:lnTo>
                  <a:lnTo>
                    <a:pt x="166" y="253"/>
                  </a:lnTo>
                  <a:lnTo>
                    <a:pt x="166" y="253"/>
                  </a:lnTo>
                  <a:lnTo>
                    <a:pt x="166" y="253"/>
                  </a:lnTo>
                  <a:lnTo>
                    <a:pt x="166" y="253"/>
                  </a:lnTo>
                  <a:lnTo>
                    <a:pt x="166" y="253"/>
                  </a:lnTo>
                  <a:lnTo>
                    <a:pt x="166" y="253"/>
                  </a:lnTo>
                  <a:lnTo>
                    <a:pt x="166" y="253"/>
                  </a:lnTo>
                  <a:lnTo>
                    <a:pt x="166" y="253"/>
                  </a:lnTo>
                  <a:lnTo>
                    <a:pt x="166" y="253"/>
                  </a:lnTo>
                  <a:lnTo>
                    <a:pt x="166" y="253"/>
                  </a:lnTo>
                  <a:lnTo>
                    <a:pt x="165" y="253"/>
                  </a:lnTo>
                  <a:lnTo>
                    <a:pt x="165" y="253"/>
                  </a:lnTo>
                  <a:lnTo>
                    <a:pt x="165" y="253"/>
                  </a:lnTo>
                  <a:lnTo>
                    <a:pt x="165" y="253"/>
                  </a:lnTo>
                  <a:lnTo>
                    <a:pt x="165" y="253"/>
                  </a:lnTo>
                  <a:lnTo>
                    <a:pt x="165" y="253"/>
                  </a:lnTo>
                  <a:lnTo>
                    <a:pt x="165" y="253"/>
                  </a:lnTo>
                  <a:lnTo>
                    <a:pt x="165" y="253"/>
                  </a:lnTo>
                  <a:lnTo>
                    <a:pt x="165" y="253"/>
                  </a:lnTo>
                  <a:lnTo>
                    <a:pt x="165" y="253"/>
                  </a:lnTo>
                  <a:lnTo>
                    <a:pt x="165" y="253"/>
                  </a:lnTo>
                  <a:lnTo>
                    <a:pt x="164" y="253"/>
                  </a:lnTo>
                  <a:lnTo>
                    <a:pt x="164" y="253"/>
                  </a:lnTo>
                  <a:lnTo>
                    <a:pt x="164" y="253"/>
                  </a:lnTo>
                  <a:lnTo>
                    <a:pt x="164" y="253"/>
                  </a:lnTo>
                  <a:lnTo>
                    <a:pt x="164" y="253"/>
                  </a:lnTo>
                  <a:lnTo>
                    <a:pt x="164" y="253"/>
                  </a:lnTo>
                  <a:lnTo>
                    <a:pt x="164" y="253"/>
                  </a:lnTo>
                  <a:lnTo>
                    <a:pt x="164" y="253"/>
                  </a:lnTo>
                  <a:lnTo>
                    <a:pt x="164" y="253"/>
                  </a:lnTo>
                  <a:lnTo>
                    <a:pt x="164" y="253"/>
                  </a:lnTo>
                  <a:lnTo>
                    <a:pt x="163" y="253"/>
                  </a:lnTo>
                  <a:lnTo>
                    <a:pt x="163" y="253"/>
                  </a:lnTo>
                  <a:lnTo>
                    <a:pt x="163" y="253"/>
                  </a:lnTo>
                  <a:lnTo>
                    <a:pt x="163" y="253"/>
                  </a:lnTo>
                  <a:lnTo>
                    <a:pt x="163" y="253"/>
                  </a:lnTo>
                  <a:lnTo>
                    <a:pt x="163" y="253"/>
                  </a:lnTo>
                  <a:lnTo>
                    <a:pt x="163" y="253"/>
                  </a:lnTo>
                  <a:lnTo>
                    <a:pt x="163" y="253"/>
                  </a:lnTo>
                  <a:lnTo>
                    <a:pt x="162" y="253"/>
                  </a:lnTo>
                  <a:lnTo>
                    <a:pt x="162" y="253"/>
                  </a:lnTo>
                  <a:lnTo>
                    <a:pt x="162" y="253"/>
                  </a:lnTo>
                  <a:lnTo>
                    <a:pt x="162" y="253"/>
                  </a:lnTo>
                  <a:lnTo>
                    <a:pt x="162" y="253"/>
                  </a:lnTo>
                  <a:lnTo>
                    <a:pt x="162" y="253"/>
                  </a:lnTo>
                  <a:lnTo>
                    <a:pt x="162" y="253"/>
                  </a:lnTo>
                  <a:lnTo>
                    <a:pt x="162" y="253"/>
                  </a:lnTo>
                  <a:lnTo>
                    <a:pt x="162" y="252"/>
                  </a:lnTo>
                  <a:lnTo>
                    <a:pt x="162" y="252"/>
                  </a:lnTo>
                  <a:lnTo>
                    <a:pt x="162" y="252"/>
                  </a:lnTo>
                  <a:lnTo>
                    <a:pt x="162" y="252"/>
                  </a:lnTo>
                  <a:lnTo>
                    <a:pt x="162" y="252"/>
                  </a:lnTo>
                  <a:lnTo>
                    <a:pt x="162" y="252"/>
                  </a:lnTo>
                  <a:lnTo>
                    <a:pt x="163" y="252"/>
                  </a:lnTo>
                  <a:lnTo>
                    <a:pt x="163" y="252"/>
                  </a:lnTo>
                  <a:lnTo>
                    <a:pt x="163" y="252"/>
                  </a:lnTo>
                  <a:lnTo>
                    <a:pt x="163" y="252"/>
                  </a:lnTo>
                  <a:lnTo>
                    <a:pt x="163" y="252"/>
                  </a:lnTo>
                  <a:lnTo>
                    <a:pt x="163" y="252"/>
                  </a:lnTo>
                  <a:lnTo>
                    <a:pt x="163" y="252"/>
                  </a:lnTo>
                  <a:lnTo>
                    <a:pt x="163" y="252"/>
                  </a:lnTo>
                  <a:lnTo>
                    <a:pt x="163" y="251"/>
                  </a:lnTo>
                  <a:lnTo>
                    <a:pt x="163" y="251"/>
                  </a:lnTo>
                  <a:lnTo>
                    <a:pt x="163" y="251"/>
                  </a:lnTo>
                  <a:lnTo>
                    <a:pt x="163" y="251"/>
                  </a:lnTo>
                  <a:lnTo>
                    <a:pt x="164" y="251"/>
                  </a:lnTo>
                  <a:lnTo>
                    <a:pt x="164" y="251"/>
                  </a:lnTo>
                  <a:lnTo>
                    <a:pt x="164" y="251"/>
                  </a:lnTo>
                  <a:lnTo>
                    <a:pt x="164" y="251"/>
                  </a:lnTo>
                  <a:lnTo>
                    <a:pt x="164" y="251"/>
                  </a:lnTo>
                  <a:lnTo>
                    <a:pt x="164" y="250"/>
                  </a:lnTo>
                  <a:lnTo>
                    <a:pt x="164" y="250"/>
                  </a:lnTo>
                  <a:lnTo>
                    <a:pt x="164" y="250"/>
                  </a:lnTo>
                  <a:lnTo>
                    <a:pt x="164" y="250"/>
                  </a:lnTo>
                  <a:lnTo>
                    <a:pt x="164" y="250"/>
                  </a:lnTo>
                  <a:lnTo>
                    <a:pt x="164" y="250"/>
                  </a:lnTo>
                  <a:lnTo>
                    <a:pt x="165" y="250"/>
                  </a:lnTo>
                  <a:lnTo>
                    <a:pt x="165" y="250"/>
                  </a:lnTo>
                  <a:lnTo>
                    <a:pt x="165" y="249"/>
                  </a:lnTo>
                  <a:lnTo>
                    <a:pt x="165" y="249"/>
                  </a:lnTo>
                  <a:lnTo>
                    <a:pt x="165" y="249"/>
                  </a:lnTo>
                  <a:lnTo>
                    <a:pt x="165" y="249"/>
                  </a:lnTo>
                  <a:lnTo>
                    <a:pt x="165" y="249"/>
                  </a:lnTo>
                  <a:lnTo>
                    <a:pt x="165" y="248"/>
                  </a:lnTo>
                  <a:lnTo>
                    <a:pt x="165" y="248"/>
                  </a:lnTo>
                  <a:lnTo>
                    <a:pt x="165" y="248"/>
                  </a:lnTo>
                  <a:lnTo>
                    <a:pt x="166" y="248"/>
                  </a:lnTo>
                  <a:lnTo>
                    <a:pt x="166" y="248"/>
                  </a:lnTo>
                  <a:lnTo>
                    <a:pt x="166" y="248"/>
                  </a:lnTo>
                  <a:lnTo>
                    <a:pt x="166" y="247"/>
                  </a:lnTo>
                  <a:lnTo>
                    <a:pt x="166" y="247"/>
                  </a:lnTo>
                  <a:lnTo>
                    <a:pt x="167" y="247"/>
                  </a:lnTo>
                  <a:lnTo>
                    <a:pt x="167" y="247"/>
                  </a:lnTo>
                  <a:lnTo>
                    <a:pt x="167" y="247"/>
                  </a:lnTo>
                  <a:lnTo>
                    <a:pt x="167" y="246"/>
                  </a:lnTo>
                  <a:lnTo>
                    <a:pt x="167" y="246"/>
                  </a:lnTo>
                  <a:lnTo>
                    <a:pt x="167" y="246"/>
                  </a:lnTo>
                  <a:lnTo>
                    <a:pt x="167" y="246"/>
                  </a:lnTo>
                  <a:lnTo>
                    <a:pt x="167" y="246"/>
                  </a:lnTo>
                  <a:lnTo>
                    <a:pt x="167" y="246"/>
                  </a:lnTo>
                  <a:lnTo>
                    <a:pt x="167" y="246"/>
                  </a:lnTo>
                  <a:lnTo>
                    <a:pt x="167" y="246"/>
                  </a:lnTo>
                  <a:lnTo>
                    <a:pt x="168" y="246"/>
                  </a:lnTo>
                  <a:lnTo>
                    <a:pt x="168" y="246"/>
                  </a:lnTo>
                  <a:lnTo>
                    <a:pt x="168" y="246"/>
                  </a:lnTo>
                  <a:lnTo>
                    <a:pt x="168" y="246"/>
                  </a:lnTo>
                  <a:lnTo>
                    <a:pt x="168" y="246"/>
                  </a:lnTo>
                  <a:lnTo>
                    <a:pt x="168" y="246"/>
                  </a:lnTo>
                  <a:lnTo>
                    <a:pt x="168" y="246"/>
                  </a:lnTo>
                  <a:lnTo>
                    <a:pt x="168" y="246"/>
                  </a:lnTo>
                  <a:lnTo>
                    <a:pt x="169" y="246"/>
                  </a:lnTo>
                  <a:lnTo>
                    <a:pt x="168" y="245"/>
                  </a:lnTo>
                  <a:lnTo>
                    <a:pt x="168" y="245"/>
                  </a:lnTo>
                  <a:lnTo>
                    <a:pt x="169" y="244"/>
                  </a:lnTo>
                  <a:lnTo>
                    <a:pt x="170" y="244"/>
                  </a:lnTo>
                  <a:lnTo>
                    <a:pt x="170" y="243"/>
                  </a:lnTo>
                  <a:lnTo>
                    <a:pt x="171" y="243"/>
                  </a:lnTo>
                  <a:lnTo>
                    <a:pt x="172" y="243"/>
                  </a:lnTo>
                  <a:lnTo>
                    <a:pt x="173" y="243"/>
                  </a:lnTo>
                  <a:lnTo>
                    <a:pt x="173" y="243"/>
                  </a:lnTo>
                  <a:lnTo>
                    <a:pt x="173" y="243"/>
                  </a:lnTo>
                  <a:lnTo>
                    <a:pt x="173" y="243"/>
                  </a:lnTo>
                  <a:lnTo>
                    <a:pt x="174" y="243"/>
                  </a:lnTo>
                  <a:lnTo>
                    <a:pt x="174" y="243"/>
                  </a:lnTo>
                  <a:lnTo>
                    <a:pt x="174" y="243"/>
                  </a:lnTo>
                  <a:lnTo>
                    <a:pt x="174" y="243"/>
                  </a:lnTo>
                  <a:lnTo>
                    <a:pt x="174" y="243"/>
                  </a:lnTo>
                  <a:lnTo>
                    <a:pt x="174" y="243"/>
                  </a:lnTo>
                  <a:lnTo>
                    <a:pt x="174" y="243"/>
                  </a:lnTo>
                  <a:lnTo>
                    <a:pt x="174" y="242"/>
                  </a:lnTo>
                  <a:lnTo>
                    <a:pt x="175" y="242"/>
                  </a:lnTo>
                  <a:lnTo>
                    <a:pt x="175" y="242"/>
                  </a:lnTo>
                  <a:lnTo>
                    <a:pt x="175" y="242"/>
                  </a:lnTo>
                  <a:lnTo>
                    <a:pt x="175" y="242"/>
                  </a:lnTo>
                  <a:lnTo>
                    <a:pt x="175" y="242"/>
                  </a:lnTo>
                  <a:lnTo>
                    <a:pt x="175" y="242"/>
                  </a:lnTo>
                  <a:lnTo>
                    <a:pt x="174" y="242"/>
                  </a:lnTo>
                  <a:lnTo>
                    <a:pt x="173" y="242"/>
                  </a:lnTo>
                  <a:lnTo>
                    <a:pt x="173" y="242"/>
                  </a:lnTo>
                  <a:lnTo>
                    <a:pt x="173" y="241"/>
                  </a:lnTo>
                  <a:lnTo>
                    <a:pt x="172" y="241"/>
                  </a:lnTo>
                  <a:lnTo>
                    <a:pt x="172" y="241"/>
                  </a:lnTo>
                  <a:lnTo>
                    <a:pt x="171" y="241"/>
                  </a:lnTo>
                  <a:lnTo>
                    <a:pt x="171" y="242"/>
                  </a:lnTo>
                  <a:lnTo>
                    <a:pt x="170" y="242"/>
                  </a:lnTo>
                  <a:lnTo>
                    <a:pt x="170" y="242"/>
                  </a:lnTo>
                  <a:lnTo>
                    <a:pt x="169" y="242"/>
                  </a:lnTo>
                  <a:lnTo>
                    <a:pt x="168" y="243"/>
                  </a:lnTo>
                  <a:lnTo>
                    <a:pt x="167" y="243"/>
                  </a:lnTo>
                  <a:lnTo>
                    <a:pt x="167" y="244"/>
                  </a:lnTo>
                  <a:lnTo>
                    <a:pt x="168" y="245"/>
                  </a:lnTo>
                  <a:lnTo>
                    <a:pt x="168" y="245"/>
                  </a:lnTo>
                  <a:lnTo>
                    <a:pt x="168" y="245"/>
                  </a:lnTo>
                  <a:lnTo>
                    <a:pt x="168" y="245"/>
                  </a:lnTo>
                  <a:lnTo>
                    <a:pt x="168" y="245"/>
                  </a:lnTo>
                  <a:lnTo>
                    <a:pt x="168" y="245"/>
                  </a:lnTo>
                  <a:lnTo>
                    <a:pt x="168" y="245"/>
                  </a:lnTo>
                  <a:lnTo>
                    <a:pt x="168" y="245"/>
                  </a:lnTo>
                  <a:lnTo>
                    <a:pt x="168" y="245"/>
                  </a:lnTo>
                  <a:lnTo>
                    <a:pt x="168" y="244"/>
                  </a:lnTo>
                  <a:lnTo>
                    <a:pt x="167" y="244"/>
                  </a:lnTo>
                  <a:lnTo>
                    <a:pt x="167" y="244"/>
                  </a:lnTo>
                  <a:lnTo>
                    <a:pt x="167" y="244"/>
                  </a:lnTo>
                  <a:lnTo>
                    <a:pt x="167" y="244"/>
                  </a:lnTo>
                  <a:lnTo>
                    <a:pt x="167" y="244"/>
                  </a:lnTo>
                  <a:lnTo>
                    <a:pt x="167" y="244"/>
                  </a:lnTo>
                  <a:lnTo>
                    <a:pt x="167" y="243"/>
                  </a:lnTo>
                  <a:lnTo>
                    <a:pt x="166" y="243"/>
                  </a:lnTo>
                  <a:lnTo>
                    <a:pt x="166" y="243"/>
                  </a:lnTo>
                  <a:lnTo>
                    <a:pt x="166" y="243"/>
                  </a:lnTo>
                  <a:lnTo>
                    <a:pt x="166" y="243"/>
                  </a:lnTo>
                  <a:lnTo>
                    <a:pt x="165" y="243"/>
                  </a:lnTo>
                  <a:lnTo>
                    <a:pt x="165" y="243"/>
                  </a:lnTo>
                  <a:lnTo>
                    <a:pt x="165" y="243"/>
                  </a:lnTo>
                  <a:lnTo>
                    <a:pt x="165" y="244"/>
                  </a:lnTo>
                  <a:lnTo>
                    <a:pt x="165" y="244"/>
                  </a:lnTo>
                  <a:lnTo>
                    <a:pt x="165" y="244"/>
                  </a:lnTo>
                  <a:lnTo>
                    <a:pt x="164" y="244"/>
                  </a:lnTo>
                  <a:lnTo>
                    <a:pt x="164" y="244"/>
                  </a:lnTo>
                  <a:lnTo>
                    <a:pt x="164" y="244"/>
                  </a:lnTo>
                  <a:lnTo>
                    <a:pt x="164" y="244"/>
                  </a:lnTo>
                  <a:lnTo>
                    <a:pt x="164" y="244"/>
                  </a:lnTo>
                  <a:lnTo>
                    <a:pt x="164" y="244"/>
                  </a:lnTo>
                  <a:lnTo>
                    <a:pt x="164" y="244"/>
                  </a:lnTo>
                  <a:lnTo>
                    <a:pt x="164" y="245"/>
                  </a:lnTo>
                  <a:lnTo>
                    <a:pt x="164" y="245"/>
                  </a:lnTo>
                  <a:lnTo>
                    <a:pt x="163" y="245"/>
                  </a:lnTo>
                  <a:lnTo>
                    <a:pt x="163" y="245"/>
                  </a:lnTo>
                  <a:lnTo>
                    <a:pt x="163" y="245"/>
                  </a:lnTo>
                  <a:lnTo>
                    <a:pt x="163" y="245"/>
                  </a:lnTo>
                  <a:lnTo>
                    <a:pt x="163" y="245"/>
                  </a:lnTo>
                  <a:lnTo>
                    <a:pt x="162" y="245"/>
                  </a:lnTo>
                  <a:lnTo>
                    <a:pt x="162" y="245"/>
                  </a:lnTo>
                  <a:lnTo>
                    <a:pt x="162" y="245"/>
                  </a:lnTo>
                  <a:lnTo>
                    <a:pt x="162" y="246"/>
                  </a:lnTo>
                  <a:lnTo>
                    <a:pt x="162" y="246"/>
                  </a:lnTo>
                  <a:lnTo>
                    <a:pt x="162" y="246"/>
                  </a:lnTo>
                  <a:lnTo>
                    <a:pt x="162" y="246"/>
                  </a:lnTo>
                  <a:lnTo>
                    <a:pt x="161" y="246"/>
                  </a:lnTo>
                  <a:lnTo>
                    <a:pt x="161" y="247"/>
                  </a:lnTo>
                  <a:lnTo>
                    <a:pt x="161" y="247"/>
                  </a:lnTo>
                  <a:lnTo>
                    <a:pt x="161" y="247"/>
                  </a:lnTo>
                  <a:lnTo>
                    <a:pt x="161" y="247"/>
                  </a:lnTo>
                  <a:lnTo>
                    <a:pt x="160" y="247"/>
                  </a:lnTo>
                  <a:lnTo>
                    <a:pt x="160" y="247"/>
                  </a:lnTo>
                  <a:lnTo>
                    <a:pt x="160" y="247"/>
                  </a:lnTo>
                  <a:lnTo>
                    <a:pt x="160" y="247"/>
                  </a:lnTo>
                  <a:lnTo>
                    <a:pt x="160" y="247"/>
                  </a:lnTo>
                  <a:lnTo>
                    <a:pt x="160" y="247"/>
                  </a:lnTo>
                  <a:lnTo>
                    <a:pt x="159" y="247"/>
                  </a:lnTo>
                  <a:lnTo>
                    <a:pt x="159" y="247"/>
                  </a:lnTo>
                  <a:lnTo>
                    <a:pt x="159" y="247"/>
                  </a:lnTo>
                  <a:lnTo>
                    <a:pt x="159" y="247"/>
                  </a:lnTo>
                  <a:lnTo>
                    <a:pt x="159" y="247"/>
                  </a:lnTo>
                  <a:lnTo>
                    <a:pt x="158" y="247"/>
                  </a:lnTo>
                  <a:lnTo>
                    <a:pt x="158" y="247"/>
                  </a:lnTo>
                  <a:lnTo>
                    <a:pt x="158" y="247"/>
                  </a:lnTo>
                  <a:lnTo>
                    <a:pt x="158" y="248"/>
                  </a:lnTo>
                  <a:lnTo>
                    <a:pt x="158" y="248"/>
                  </a:lnTo>
                  <a:lnTo>
                    <a:pt x="157" y="248"/>
                  </a:lnTo>
                  <a:lnTo>
                    <a:pt x="157" y="248"/>
                  </a:lnTo>
                  <a:lnTo>
                    <a:pt x="157" y="248"/>
                  </a:lnTo>
                  <a:lnTo>
                    <a:pt x="157" y="248"/>
                  </a:lnTo>
                  <a:lnTo>
                    <a:pt x="157" y="248"/>
                  </a:lnTo>
                  <a:lnTo>
                    <a:pt x="156" y="248"/>
                  </a:lnTo>
                  <a:lnTo>
                    <a:pt x="156" y="248"/>
                  </a:lnTo>
                  <a:lnTo>
                    <a:pt x="156" y="248"/>
                  </a:lnTo>
                  <a:lnTo>
                    <a:pt x="156" y="248"/>
                  </a:lnTo>
                  <a:lnTo>
                    <a:pt x="156" y="249"/>
                  </a:lnTo>
                  <a:lnTo>
                    <a:pt x="156" y="249"/>
                  </a:lnTo>
                  <a:lnTo>
                    <a:pt x="156" y="249"/>
                  </a:lnTo>
                  <a:lnTo>
                    <a:pt x="156" y="249"/>
                  </a:lnTo>
                  <a:lnTo>
                    <a:pt x="156" y="249"/>
                  </a:lnTo>
                  <a:lnTo>
                    <a:pt x="156" y="249"/>
                  </a:lnTo>
                  <a:lnTo>
                    <a:pt x="155" y="249"/>
                  </a:lnTo>
                  <a:lnTo>
                    <a:pt x="155" y="249"/>
                  </a:lnTo>
                  <a:lnTo>
                    <a:pt x="155" y="249"/>
                  </a:lnTo>
                  <a:lnTo>
                    <a:pt x="155" y="249"/>
                  </a:lnTo>
                  <a:lnTo>
                    <a:pt x="155" y="249"/>
                  </a:lnTo>
                  <a:lnTo>
                    <a:pt x="155" y="249"/>
                  </a:lnTo>
                  <a:lnTo>
                    <a:pt x="154" y="249"/>
                  </a:lnTo>
                  <a:lnTo>
                    <a:pt x="154" y="249"/>
                  </a:lnTo>
                  <a:lnTo>
                    <a:pt x="154" y="249"/>
                  </a:lnTo>
                  <a:lnTo>
                    <a:pt x="154" y="249"/>
                  </a:lnTo>
                  <a:lnTo>
                    <a:pt x="153" y="249"/>
                  </a:lnTo>
                  <a:lnTo>
                    <a:pt x="153" y="249"/>
                  </a:lnTo>
                  <a:lnTo>
                    <a:pt x="153" y="249"/>
                  </a:lnTo>
                  <a:lnTo>
                    <a:pt x="153" y="249"/>
                  </a:lnTo>
                  <a:lnTo>
                    <a:pt x="153" y="249"/>
                  </a:lnTo>
                  <a:lnTo>
                    <a:pt x="153" y="249"/>
                  </a:lnTo>
                  <a:lnTo>
                    <a:pt x="153" y="249"/>
                  </a:lnTo>
                  <a:lnTo>
                    <a:pt x="152" y="250"/>
                  </a:lnTo>
                  <a:lnTo>
                    <a:pt x="152" y="250"/>
                  </a:lnTo>
                  <a:lnTo>
                    <a:pt x="152" y="250"/>
                  </a:lnTo>
                  <a:lnTo>
                    <a:pt x="152" y="250"/>
                  </a:lnTo>
                  <a:lnTo>
                    <a:pt x="152" y="250"/>
                  </a:lnTo>
                  <a:lnTo>
                    <a:pt x="152" y="250"/>
                  </a:lnTo>
                  <a:lnTo>
                    <a:pt x="151" y="250"/>
                  </a:lnTo>
                  <a:lnTo>
                    <a:pt x="151" y="250"/>
                  </a:lnTo>
                  <a:lnTo>
                    <a:pt x="151" y="250"/>
                  </a:lnTo>
                  <a:lnTo>
                    <a:pt x="151" y="250"/>
                  </a:lnTo>
                  <a:lnTo>
                    <a:pt x="151" y="250"/>
                  </a:lnTo>
                  <a:lnTo>
                    <a:pt x="151" y="250"/>
                  </a:lnTo>
                  <a:lnTo>
                    <a:pt x="150" y="250"/>
                  </a:lnTo>
                  <a:lnTo>
                    <a:pt x="150" y="250"/>
                  </a:lnTo>
                  <a:lnTo>
                    <a:pt x="150" y="250"/>
                  </a:lnTo>
                  <a:lnTo>
                    <a:pt x="150" y="251"/>
                  </a:lnTo>
                  <a:lnTo>
                    <a:pt x="150" y="251"/>
                  </a:lnTo>
                  <a:lnTo>
                    <a:pt x="149" y="251"/>
                  </a:lnTo>
                  <a:lnTo>
                    <a:pt x="149" y="251"/>
                  </a:lnTo>
                  <a:lnTo>
                    <a:pt x="149" y="251"/>
                  </a:lnTo>
                  <a:lnTo>
                    <a:pt x="149" y="251"/>
                  </a:lnTo>
                  <a:lnTo>
                    <a:pt x="149" y="251"/>
                  </a:lnTo>
                  <a:lnTo>
                    <a:pt x="149" y="251"/>
                  </a:lnTo>
                  <a:lnTo>
                    <a:pt x="149" y="251"/>
                  </a:lnTo>
                  <a:lnTo>
                    <a:pt x="149" y="251"/>
                  </a:lnTo>
                  <a:lnTo>
                    <a:pt x="148" y="251"/>
                  </a:lnTo>
                  <a:lnTo>
                    <a:pt x="148" y="251"/>
                  </a:lnTo>
                  <a:lnTo>
                    <a:pt x="148" y="250"/>
                  </a:lnTo>
                  <a:lnTo>
                    <a:pt x="148" y="250"/>
                  </a:lnTo>
                  <a:lnTo>
                    <a:pt x="148" y="250"/>
                  </a:lnTo>
                  <a:lnTo>
                    <a:pt x="148" y="250"/>
                  </a:lnTo>
                  <a:lnTo>
                    <a:pt x="148" y="250"/>
                  </a:lnTo>
                  <a:lnTo>
                    <a:pt x="147" y="250"/>
                  </a:lnTo>
                  <a:lnTo>
                    <a:pt x="147" y="250"/>
                  </a:lnTo>
                  <a:lnTo>
                    <a:pt x="147" y="250"/>
                  </a:lnTo>
                  <a:lnTo>
                    <a:pt x="147" y="250"/>
                  </a:lnTo>
                  <a:lnTo>
                    <a:pt x="147" y="250"/>
                  </a:lnTo>
                  <a:lnTo>
                    <a:pt x="147" y="250"/>
                  </a:lnTo>
                  <a:lnTo>
                    <a:pt x="147" y="250"/>
                  </a:lnTo>
                  <a:lnTo>
                    <a:pt x="147" y="250"/>
                  </a:lnTo>
                  <a:lnTo>
                    <a:pt x="147" y="250"/>
                  </a:lnTo>
                  <a:lnTo>
                    <a:pt x="147" y="250"/>
                  </a:lnTo>
                  <a:lnTo>
                    <a:pt x="147" y="250"/>
                  </a:lnTo>
                  <a:lnTo>
                    <a:pt x="147" y="250"/>
                  </a:lnTo>
                  <a:lnTo>
                    <a:pt x="147" y="250"/>
                  </a:lnTo>
                  <a:lnTo>
                    <a:pt x="146" y="250"/>
                  </a:lnTo>
                  <a:lnTo>
                    <a:pt x="146" y="250"/>
                  </a:lnTo>
                  <a:lnTo>
                    <a:pt x="146" y="250"/>
                  </a:lnTo>
                  <a:lnTo>
                    <a:pt x="146" y="250"/>
                  </a:lnTo>
                  <a:lnTo>
                    <a:pt x="146" y="250"/>
                  </a:lnTo>
                  <a:lnTo>
                    <a:pt x="146" y="250"/>
                  </a:lnTo>
                  <a:lnTo>
                    <a:pt x="146" y="250"/>
                  </a:lnTo>
                  <a:lnTo>
                    <a:pt x="146" y="250"/>
                  </a:lnTo>
                  <a:lnTo>
                    <a:pt x="146" y="250"/>
                  </a:lnTo>
                  <a:lnTo>
                    <a:pt x="146" y="250"/>
                  </a:lnTo>
                  <a:lnTo>
                    <a:pt x="145" y="250"/>
                  </a:lnTo>
                  <a:lnTo>
                    <a:pt x="145" y="250"/>
                  </a:lnTo>
                  <a:lnTo>
                    <a:pt x="145" y="250"/>
                  </a:lnTo>
                  <a:lnTo>
                    <a:pt x="145" y="250"/>
                  </a:lnTo>
                  <a:lnTo>
                    <a:pt x="145" y="249"/>
                  </a:lnTo>
                  <a:lnTo>
                    <a:pt x="145" y="249"/>
                  </a:lnTo>
                  <a:lnTo>
                    <a:pt x="145" y="249"/>
                  </a:lnTo>
                  <a:lnTo>
                    <a:pt x="145" y="249"/>
                  </a:lnTo>
                  <a:lnTo>
                    <a:pt x="144" y="249"/>
                  </a:lnTo>
                  <a:lnTo>
                    <a:pt x="144" y="250"/>
                  </a:lnTo>
                  <a:lnTo>
                    <a:pt x="144" y="250"/>
                  </a:lnTo>
                  <a:lnTo>
                    <a:pt x="144" y="250"/>
                  </a:lnTo>
                  <a:lnTo>
                    <a:pt x="144" y="250"/>
                  </a:lnTo>
                  <a:lnTo>
                    <a:pt x="144" y="249"/>
                  </a:lnTo>
                  <a:lnTo>
                    <a:pt x="144" y="249"/>
                  </a:lnTo>
                  <a:lnTo>
                    <a:pt x="144" y="249"/>
                  </a:lnTo>
                  <a:lnTo>
                    <a:pt x="144" y="249"/>
                  </a:lnTo>
                  <a:lnTo>
                    <a:pt x="144" y="249"/>
                  </a:lnTo>
                  <a:lnTo>
                    <a:pt x="144" y="249"/>
                  </a:lnTo>
                  <a:lnTo>
                    <a:pt x="144" y="249"/>
                  </a:lnTo>
                  <a:lnTo>
                    <a:pt x="144" y="249"/>
                  </a:lnTo>
                  <a:lnTo>
                    <a:pt x="144" y="249"/>
                  </a:lnTo>
                  <a:lnTo>
                    <a:pt x="144" y="249"/>
                  </a:lnTo>
                  <a:lnTo>
                    <a:pt x="145" y="249"/>
                  </a:lnTo>
                  <a:lnTo>
                    <a:pt x="145" y="248"/>
                  </a:lnTo>
                  <a:lnTo>
                    <a:pt x="145" y="248"/>
                  </a:lnTo>
                  <a:lnTo>
                    <a:pt x="145" y="248"/>
                  </a:lnTo>
                  <a:lnTo>
                    <a:pt x="145" y="248"/>
                  </a:lnTo>
                  <a:lnTo>
                    <a:pt x="145" y="249"/>
                  </a:lnTo>
                  <a:lnTo>
                    <a:pt x="145" y="248"/>
                  </a:lnTo>
                  <a:lnTo>
                    <a:pt x="145" y="248"/>
                  </a:lnTo>
                  <a:lnTo>
                    <a:pt x="145" y="248"/>
                  </a:lnTo>
                  <a:lnTo>
                    <a:pt x="146" y="248"/>
                  </a:lnTo>
                  <a:lnTo>
                    <a:pt x="146" y="248"/>
                  </a:lnTo>
                  <a:lnTo>
                    <a:pt x="146" y="249"/>
                  </a:lnTo>
                  <a:lnTo>
                    <a:pt x="146" y="249"/>
                  </a:lnTo>
                  <a:lnTo>
                    <a:pt x="146" y="249"/>
                  </a:lnTo>
                  <a:lnTo>
                    <a:pt x="146" y="249"/>
                  </a:lnTo>
                  <a:lnTo>
                    <a:pt x="146" y="249"/>
                  </a:lnTo>
                  <a:lnTo>
                    <a:pt x="147" y="248"/>
                  </a:lnTo>
                  <a:lnTo>
                    <a:pt x="147" y="248"/>
                  </a:lnTo>
                  <a:lnTo>
                    <a:pt x="147" y="248"/>
                  </a:lnTo>
                  <a:lnTo>
                    <a:pt x="147" y="248"/>
                  </a:lnTo>
                  <a:lnTo>
                    <a:pt x="147" y="248"/>
                  </a:lnTo>
                  <a:lnTo>
                    <a:pt x="147" y="248"/>
                  </a:lnTo>
                  <a:lnTo>
                    <a:pt x="147" y="248"/>
                  </a:lnTo>
                  <a:lnTo>
                    <a:pt x="148" y="248"/>
                  </a:lnTo>
                  <a:lnTo>
                    <a:pt x="148" y="248"/>
                  </a:lnTo>
                  <a:lnTo>
                    <a:pt x="148" y="248"/>
                  </a:lnTo>
                  <a:lnTo>
                    <a:pt x="148" y="248"/>
                  </a:lnTo>
                  <a:lnTo>
                    <a:pt x="148" y="248"/>
                  </a:lnTo>
                  <a:lnTo>
                    <a:pt x="148" y="248"/>
                  </a:lnTo>
                  <a:lnTo>
                    <a:pt x="148" y="248"/>
                  </a:lnTo>
                  <a:lnTo>
                    <a:pt x="148" y="248"/>
                  </a:lnTo>
                  <a:lnTo>
                    <a:pt x="148" y="248"/>
                  </a:lnTo>
                  <a:lnTo>
                    <a:pt x="148" y="248"/>
                  </a:lnTo>
                  <a:lnTo>
                    <a:pt x="149" y="248"/>
                  </a:lnTo>
                  <a:lnTo>
                    <a:pt x="149" y="248"/>
                  </a:lnTo>
                  <a:lnTo>
                    <a:pt x="149" y="247"/>
                  </a:lnTo>
                  <a:lnTo>
                    <a:pt x="149" y="247"/>
                  </a:lnTo>
                  <a:lnTo>
                    <a:pt x="149" y="247"/>
                  </a:lnTo>
                  <a:lnTo>
                    <a:pt x="149" y="247"/>
                  </a:lnTo>
                  <a:lnTo>
                    <a:pt x="149" y="246"/>
                  </a:lnTo>
                  <a:lnTo>
                    <a:pt x="149" y="246"/>
                  </a:lnTo>
                  <a:lnTo>
                    <a:pt x="149" y="246"/>
                  </a:lnTo>
                  <a:lnTo>
                    <a:pt x="149" y="245"/>
                  </a:lnTo>
                  <a:lnTo>
                    <a:pt x="149" y="245"/>
                  </a:lnTo>
                  <a:lnTo>
                    <a:pt x="149" y="245"/>
                  </a:lnTo>
                  <a:lnTo>
                    <a:pt x="149" y="244"/>
                  </a:lnTo>
                  <a:lnTo>
                    <a:pt x="149" y="244"/>
                  </a:lnTo>
                  <a:lnTo>
                    <a:pt x="149" y="244"/>
                  </a:lnTo>
                  <a:lnTo>
                    <a:pt x="149" y="244"/>
                  </a:lnTo>
                  <a:lnTo>
                    <a:pt x="149" y="244"/>
                  </a:lnTo>
                  <a:lnTo>
                    <a:pt x="149" y="244"/>
                  </a:lnTo>
                  <a:lnTo>
                    <a:pt x="148" y="244"/>
                  </a:lnTo>
                  <a:lnTo>
                    <a:pt x="148" y="244"/>
                  </a:lnTo>
                  <a:lnTo>
                    <a:pt x="148" y="244"/>
                  </a:lnTo>
                  <a:lnTo>
                    <a:pt x="148" y="243"/>
                  </a:lnTo>
                  <a:lnTo>
                    <a:pt x="148" y="243"/>
                  </a:lnTo>
                  <a:lnTo>
                    <a:pt x="148" y="243"/>
                  </a:lnTo>
                  <a:lnTo>
                    <a:pt x="148" y="243"/>
                  </a:lnTo>
                  <a:lnTo>
                    <a:pt x="148" y="243"/>
                  </a:lnTo>
                  <a:lnTo>
                    <a:pt x="148" y="243"/>
                  </a:lnTo>
                  <a:lnTo>
                    <a:pt x="149" y="243"/>
                  </a:lnTo>
                  <a:lnTo>
                    <a:pt x="149" y="243"/>
                  </a:lnTo>
                  <a:lnTo>
                    <a:pt x="149" y="243"/>
                  </a:lnTo>
                  <a:lnTo>
                    <a:pt x="149" y="243"/>
                  </a:lnTo>
                  <a:lnTo>
                    <a:pt x="149" y="243"/>
                  </a:lnTo>
                  <a:lnTo>
                    <a:pt x="149" y="243"/>
                  </a:lnTo>
                  <a:lnTo>
                    <a:pt x="149" y="242"/>
                  </a:lnTo>
                  <a:lnTo>
                    <a:pt x="149" y="242"/>
                  </a:lnTo>
                  <a:lnTo>
                    <a:pt x="150" y="242"/>
                  </a:lnTo>
                  <a:lnTo>
                    <a:pt x="150" y="242"/>
                  </a:lnTo>
                  <a:lnTo>
                    <a:pt x="150" y="242"/>
                  </a:lnTo>
                  <a:lnTo>
                    <a:pt x="150" y="242"/>
                  </a:lnTo>
                  <a:lnTo>
                    <a:pt x="150" y="242"/>
                  </a:lnTo>
                  <a:lnTo>
                    <a:pt x="151" y="242"/>
                  </a:lnTo>
                  <a:lnTo>
                    <a:pt x="151" y="242"/>
                  </a:lnTo>
                  <a:lnTo>
                    <a:pt x="151" y="242"/>
                  </a:lnTo>
                  <a:lnTo>
                    <a:pt x="151" y="242"/>
                  </a:lnTo>
                  <a:lnTo>
                    <a:pt x="151" y="241"/>
                  </a:lnTo>
                  <a:lnTo>
                    <a:pt x="151" y="241"/>
                  </a:lnTo>
                  <a:lnTo>
                    <a:pt x="151" y="241"/>
                  </a:lnTo>
                  <a:lnTo>
                    <a:pt x="151" y="241"/>
                  </a:lnTo>
                  <a:lnTo>
                    <a:pt x="152" y="241"/>
                  </a:lnTo>
                  <a:lnTo>
                    <a:pt x="152" y="241"/>
                  </a:lnTo>
                  <a:lnTo>
                    <a:pt x="152" y="241"/>
                  </a:lnTo>
                  <a:lnTo>
                    <a:pt x="152" y="241"/>
                  </a:lnTo>
                  <a:lnTo>
                    <a:pt x="152" y="241"/>
                  </a:lnTo>
                  <a:lnTo>
                    <a:pt x="152" y="241"/>
                  </a:lnTo>
                  <a:lnTo>
                    <a:pt x="152" y="241"/>
                  </a:lnTo>
                  <a:lnTo>
                    <a:pt x="153" y="241"/>
                  </a:lnTo>
                  <a:lnTo>
                    <a:pt x="152" y="240"/>
                  </a:lnTo>
                  <a:lnTo>
                    <a:pt x="152" y="240"/>
                  </a:lnTo>
                  <a:lnTo>
                    <a:pt x="152" y="240"/>
                  </a:lnTo>
                  <a:lnTo>
                    <a:pt x="152" y="240"/>
                  </a:lnTo>
                  <a:lnTo>
                    <a:pt x="153" y="241"/>
                  </a:lnTo>
                  <a:lnTo>
                    <a:pt x="153" y="241"/>
                  </a:lnTo>
                  <a:lnTo>
                    <a:pt x="153" y="241"/>
                  </a:lnTo>
                  <a:lnTo>
                    <a:pt x="153" y="241"/>
                  </a:lnTo>
                  <a:lnTo>
                    <a:pt x="153" y="241"/>
                  </a:lnTo>
                  <a:lnTo>
                    <a:pt x="153" y="240"/>
                  </a:lnTo>
                  <a:lnTo>
                    <a:pt x="153" y="240"/>
                  </a:lnTo>
                  <a:lnTo>
                    <a:pt x="153" y="240"/>
                  </a:lnTo>
                  <a:lnTo>
                    <a:pt x="154" y="240"/>
                  </a:lnTo>
                  <a:lnTo>
                    <a:pt x="154" y="240"/>
                  </a:lnTo>
                  <a:lnTo>
                    <a:pt x="154" y="239"/>
                  </a:lnTo>
                  <a:lnTo>
                    <a:pt x="154" y="239"/>
                  </a:lnTo>
                  <a:lnTo>
                    <a:pt x="154" y="239"/>
                  </a:lnTo>
                  <a:lnTo>
                    <a:pt x="154" y="239"/>
                  </a:lnTo>
                  <a:lnTo>
                    <a:pt x="154" y="239"/>
                  </a:lnTo>
                  <a:lnTo>
                    <a:pt x="154" y="239"/>
                  </a:lnTo>
                  <a:lnTo>
                    <a:pt x="153" y="239"/>
                  </a:lnTo>
                  <a:lnTo>
                    <a:pt x="153" y="239"/>
                  </a:lnTo>
                  <a:lnTo>
                    <a:pt x="153" y="239"/>
                  </a:lnTo>
                  <a:lnTo>
                    <a:pt x="153" y="239"/>
                  </a:lnTo>
                  <a:lnTo>
                    <a:pt x="153" y="239"/>
                  </a:lnTo>
                  <a:lnTo>
                    <a:pt x="153" y="239"/>
                  </a:lnTo>
                  <a:lnTo>
                    <a:pt x="152" y="239"/>
                  </a:lnTo>
                  <a:lnTo>
                    <a:pt x="152" y="239"/>
                  </a:lnTo>
                  <a:lnTo>
                    <a:pt x="152" y="239"/>
                  </a:lnTo>
                  <a:lnTo>
                    <a:pt x="152" y="239"/>
                  </a:lnTo>
                  <a:lnTo>
                    <a:pt x="152" y="239"/>
                  </a:lnTo>
                  <a:lnTo>
                    <a:pt x="152" y="239"/>
                  </a:lnTo>
                  <a:lnTo>
                    <a:pt x="152" y="239"/>
                  </a:lnTo>
                  <a:lnTo>
                    <a:pt x="152" y="238"/>
                  </a:lnTo>
                  <a:lnTo>
                    <a:pt x="151" y="238"/>
                  </a:lnTo>
                  <a:lnTo>
                    <a:pt x="151" y="238"/>
                  </a:lnTo>
                  <a:lnTo>
                    <a:pt x="151" y="238"/>
                  </a:lnTo>
                  <a:lnTo>
                    <a:pt x="151" y="238"/>
                  </a:lnTo>
                  <a:lnTo>
                    <a:pt x="151" y="238"/>
                  </a:lnTo>
                  <a:lnTo>
                    <a:pt x="151" y="238"/>
                  </a:lnTo>
                  <a:lnTo>
                    <a:pt x="152" y="238"/>
                  </a:lnTo>
                  <a:lnTo>
                    <a:pt x="152" y="238"/>
                  </a:lnTo>
                  <a:lnTo>
                    <a:pt x="152" y="237"/>
                  </a:lnTo>
                  <a:lnTo>
                    <a:pt x="152" y="237"/>
                  </a:lnTo>
                  <a:lnTo>
                    <a:pt x="152" y="237"/>
                  </a:lnTo>
                  <a:lnTo>
                    <a:pt x="152" y="236"/>
                  </a:lnTo>
                  <a:lnTo>
                    <a:pt x="152" y="236"/>
                  </a:lnTo>
                  <a:lnTo>
                    <a:pt x="152" y="236"/>
                  </a:lnTo>
                  <a:lnTo>
                    <a:pt x="152" y="236"/>
                  </a:lnTo>
                  <a:lnTo>
                    <a:pt x="152" y="236"/>
                  </a:lnTo>
                  <a:lnTo>
                    <a:pt x="152" y="235"/>
                  </a:lnTo>
                  <a:lnTo>
                    <a:pt x="151" y="235"/>
                  </a:lnTo>
                  <a:lnTo>
                    <a:pt x="151" y="235"/>
                  </a:lnTo>
                  <a:lnTo>
                    <a:pt x="151" y="235"/>
                  </a:lnTo>
                  <a:lnTo>
                    <a:pt x="151" y="235"/>
                  </a:lnTo>
                  <a:lnTo>
                    <a:pt x="151" y="235"/>
                  </a:lnTo>
                  <a:lnTo>
                    <a:pt x="151" y="235"/>
                  </a:lnTo>
                  <a:lnTo>
                    <a:pt x="151" y="235"/>
                  </a:lnTo>
                  <a:lnTo>
                    <a:pt x="151" y="235"/>
                  </a:lnTo>
                  <a:lnTo>
                    <a:pt x="151" y="235"/>
                  </a:lnTo>
                  <a:lnTo>
                    <a:pt x="152" y="235"/>
                  </a:lnTo>
                  <a:lnTo>
                    <a:pt x="152" y="234"/>
                  </a:lnTo>
                  <a:lnTo>
                    <a:pt x="152" y="234"/>
                  </a:lnTo>
                  <a:lnTo>
                    <a:pt x="152" y="234"/>
                  </a:lnTo>
                  <a:lnTo>
                    <a:pt x="152" y="234"/>
                  </a:lnTo>
                  <a:lnTo>
                    <a:pt x="153" y="233"/>
                  </a:lnTo>
                  <a:lnTo>
                    <a:pt x="153" y="233"/>
                  </a:lnTo>
                  <a:lnTo>
                    <a:pt x="153" y="233"/>
                  </a:lnTo>
                  <a:lnTo>
                    <a:pt x="153" y="233"/>
                  </a:lnTo>
                  <a:lnTo>
                    <a:pt x="153" y="233"/>
                  </a:lnTo>
                  <a:lnTo>
                    <a:pt x="153" y="232"/>
                  </a:lnTo>
                  <a:lnTo>
                    <a:pt x="153" y="232"/>
                  </a:lnTo>
                  <a:lnTo>
                    <a:pt x="153" y="232"/>
                  </a:lnTo>
                  <a:lnTo>
                    <a:pt x="153" y="232"/>
                  </a:lnTo>
                  <a:lnTo>
                    <a:pt x="154" y="232"/>
                  </a:lnTo>
                  <a:lnTo>
                    <a:pt x="154" y="232"/>
                  </a:lnTo>
                  <a:lnTo>
                    <a:pt x="154" y="232"/>
                  </a:lnTo>
                  <a:lnTo>
                    <a:pt x="154" y="232"/>
                  </a:lnTo>
                  <a:lnTo>
                    <a:pt x="155" y="231"/>
                  </a:lnTo>
                  <a:lnTo>
                    <a:pt x="155" y="231"/>
                  </a:lnTo>
                  <a:lnTo>
                    <a:pt x="155" y="231"/>
                  </a:lnTo>
                  <a:lnTo>
                    <a:pt x="155" y="231"/>
                  </a:lnTo>
                  <a:lnTo>
                    <a:pt x="156" y="231"/>
                  </a:lnTo>
                  <a:lnTo>
                    <a:pt x="156" y="231"/>
                  </a:lnTo>
                  <a:lnTo>
                    <a:pt x="156" y="231"/>
                  </a:lnTo>
                  <a:lnTo>
                    <a:pt x="156" y="231"/>
                  </a:lnTo>
                  <a:lnTo>
                    <a:pt x="156" y="231"/>
                  </a:lnTo>
                  <a:lnTo>
                    <a:pt x="156" y="231"/>
                  </a:lnTo>
                  <a:lnTo>
                    <a:pt x="156" y="230"/>
                  </a:lnTo>
                  <a:lnTo>
                    <a:pt x="156" y="230"/>
                  </a:lnTo>
                  <a:lnTo>
                    <a:pt x="156" y="230"/>
                  </a:lnTo>
                  <a:lnTo>
                    <a:pt x="156" y="229"/>
                  </a:lnTo>
                  <a:lnTo>
                    <a:pt x="156" y="229"/>
                  </a:lnTo>
                  <a:lnTo>
                    <a:pt x="156" y="229"/>
                  </a:lnTo>
                  <a:lnTo>
                    <a:pt x="155" y="229"/>
                  </a:lnTo>
                  <a:lnTo>
                    <a:pt x="155" y="229"/>
                  </a:lnTo>
                  <a:lnTo>
                    <a:pt x="155" y="228"/>
                  </a:lnTo>
                  <a:lnTo>
                    <a:pt x="155" y="228"/>
                  </a:lnTo>
                  <a:lnTo>
                    <a:pt x="156" y="228"/>
                  </a:lnTo>
                  <a:lnTo>
                    <a:pt x="156" y="228"/>
                  </a:lnTo>
                  <a:lnTo>
                    <a:pt x="156" y="228"/>
                  </a:lnTo>
                  <a:lnTo>
                    <a:pt x="156" y="228"/>
                  </a:lnTo>
                  <a:lnTo>
                    <a:pt x="156" y="228"/>
                  </a:lnTo>
                  <a:lnTo>
                    <a:pt x="156" y="227"/>
                  </a:lnTo>
                  <a:lnTo>
                    <a:pt x="156" y="227"/>
                  </a:lnTo>
                  <a:lnTo>
                    <a:pt x="156" y="227"/>
                  </a:lnTo>
                  <a:lnTo>
                    <a:pt x="156" y="227"/>
                  </a:lnTo>
                  <a:lnTo>
                    <a:pt x="156" y="227"/>
                  </a:lnTo>
                  <a:lnTo>
                    <a:pt x="157" y="226"/>
                  </a:lnTo>
                  <a:lnTo>
                    <a:pt x="157" y="226"/>
                  </a:lnTo>
                  <a:lnTo>
                    <a:pt x="157" y="226"/>
                  </a:lnTo>
                  <a:lnTo>
                    <a:pt x="157" y="226"/>
                  </a:lnTo>
                  <a:lnTo>
                    <a:pt x="158" y="226"/>
                  </a:lnTo>
                  <a:lnTo>
                    <a:pt x="158" y="225"/>
                  </a:lnTo>
                  <a:lnTo>
                    <a:pt x="158" y="225"/>
                  </a:lnTo>
                  <a:lnTo>
                    <a:pt x="159" y="225"/>
                  </a:lnTo>
                  <a:lnTo>
                    <a:pt x="159" y="225"/>
                  </a:lnTo>
                  <a:lnTo>
                    <a:pt x="160" y="225"/>
                  </a:lnTo>
                  <a:lnTo>
                    <a:pt x="160" y="225"/>
                  </a:lnTo>
                  <a:lnTo>
                    <a:pt x="160" y="225"/>
                  </a:lnTo>
                  <a:lnTo>
                    <a:pt x="160" y="224"/>
                  </a:lnTo>
                  <a:lnTo>
                    <a:pt x="161" y="224"/>
                  </a:lnTo>
                  <a:lnTo>
                    <a:pt x="161" y="224"/>
                  </a:lnTo>
                  <a:lnTo>
                    <a:pt x="161" y="224"/>
                  </a:lnTo>
                  <a:lnTo>
                    <a:pt x="161" y="224"/>
                  </a:lnTo>
                  <a:lnTo>
                    <a:pt x="162" y="224"/>
                  </a:lnTo>
                  <a:lnTo>
                    <a:pt x="162" y="224"/>
                  </a:lnTo>
                  <a:lnTo>
                    <a:pt x="162" y="224"/>
                  </a:lnTo>
                  <a:lnTo>
                    <a:pt x="162" y="224"/>
                  </a:lnTo>
                  <a:lnTo>
                    <a:pt x="163" y="224"/>
                  </a:lnTo>
                  <a:lnTo>
                    <a:pt x="163" y="223"/>
                  </a:lnTo>
                  <a:lnTo>
                    <a:pt x="164" y="223"/>
                  </a:lnTo>
                  <a:lnTo>
                    <a:pt x="164" y="223"/>
                  </a:lnTo>
                  <a:lnTo>
                    <a:pt x="164" y="223"/>
                  </a:lnTo>
                  <a:lnTo>
                    <a:pt x="164" y="223"/>
                  </a:lnTo>
                  <a:lnTo>
                    <a:pt x="165" y="223"/>
                  </a:lnTo>
                  <a:lnTo>
                    <a:pt x="165" y="222"/>
                  </a:lnTo>
                  <a:lnTo>
                    <a:pt x="165" y="222"/>
                  </a:lnTo>
                  <a:lnTo>
                    <a:pt x="165" y="222"/>
                  </a:lnTo>
                  <a:lnTo>
                    <a:pt x="165" y="222"/>
                  </a:lnTo>
                  <a:lnTo>
                    <a:pt x="165" y="222"/>
                  </a:lnTo>
                  <a:lnTo>
                    <a:pt x="165" y="221"/>
                  </a:lnTo>
                  <a:lnTo>
                    <a:pt x="166" y="221"/>
                  </a:lnTo>
                  <a:lnTo>
                    <a:pt x="166" y="221"/>
                  </a:lnTo>
                  <a:lnTo>
                    <a:pt x="166" y="221"/>
                  </a:lnTo>
                  <a:lnTo>
                    <a:pt x="166" y="221"/>
                  </a:lnTo>
                  <a:lnTo>
                    <a:pt x="166" y="221"/>
                  </a:lnTo>
                  <a:lnTo>
                    <a:pt x="166" y="221"/>
                  </a:lnTo>
                  <a:lnTo>
                    <a:pt x="166" y="220"/>
                  </a:lnTo>
                  <a:lnTo>
                    <a:pt x="167" y="220"/>
                  </a:lnTo>
                  <a:lnTo>
                    <a:pt x="167" y="220"/>
                  </a:lnTo>
                  <a:lnTo>
                    <a:pt x="167" y="220"/>
                  </a:lnTo>
                  <a:lnTo>
                    <a:pt x="167" y="220"/>
                  </a:lnTo>
                  <a:lnTo>
                    <a:pt x="167" y="220"/>
                  </a:lnTo>
                  <a:lnTo>
                    <a:pt x="167" y="220"/>
                  </a:lnTo>
                  <a:lnTo>
                    <a:pt x="167" y="220"/>
                  </a:lnTo>
                  <a:lnTo>
                    <a:pt x="167" y="220"/>
                  </a:lnTo>
                  <a:lnTo>
                    <a:pt x="167" y="220"/>
                  </a:lnTo>
                  <a:lnTo>
                    <a:pt x="168" y="219"/>
                  </a:lnTo>
                  <a:lnTo>
                    <a:pt x="168" y="219"/>
                  </a:lnTo>
                  <a:lnTo>
                    <a:pt x="168" y="219"/>
                  </a:lnTo>
                  <a:lnTo>
                    <a:pt x="168" y="219"/>
                  </a:lnTo>
                  <a:lnTo>
                    <a:pt x="168" y="219"/>
                  </a:lnTo>
                  <a:lnTo>
                    <a:pt x="168" y="219"/>
                  </a:lnTo>
                  <a:lnTo>
                    <a:pt x="168" y="219"/>
                  </a:lnTo>
                  <a:lnTo>
                    <a:pt x="168" y="219"/>
                  </a:lnTo>
                  <a:lnTo>
                    <a:pt x="168" y="219"/>
                  </a:lnTo>
                  <a:lnTo>
                    <a:pt x="168" y="218"/>
                  </a:lnTo>
                  <a:lnTo>
                    <a:pt x="168" y="218"/>
                  </a:lnTo>
                  <a:lnTo>
                    <a:pt x="168" y="218"/>
                  </a:lnTo>
                  <a:lnTo>
                    <a:pt x="168" y="218"/>
                  </a:lnTo>
                  <a:lnTo>
                    <a:pt x="168" y="218"/>
                  </a:lnTo>
                  <a:lnTo>
                    <a:pt x="168" y="218"/>
                  </a:lnTo>
                  <a:lnTo>
                    <a:pt x="168" y="218"/>
                  </a:lnTo>
                  <a:lnTo>
                    <a:pt x="168" y="218"/>
                  </a:lnTo>
                  <a:lnTo>
                    <a:pt x="169" y="218"/>
                  </a:lnTo>
                  <a:lnTo>
                    <a:pt x="169" y="218"/>
                  </a:lnTo>
                  <a:lnTo>
                    <a:pt x="169" y="218"/>
                  </a:lnTo>
                  <a:lnTo>
                    <a:pt x="169" y="218"/>
                  </a:lnTo>
                  <a:lnTo>
                    <a:pt x="169" y="218"/>
                  </a:lnTo>
                  <a:lnTo>
                    <a:pt x="169" y="217"/>
                  </a:lnTo>
                  <a:lnTo>
                    <a:pt x="169" y="217"/>
                  </a:lnTo>
                  <a:lnTo>
                    <a:pt x="169" y="217"/>
                  </a:lnTo>
                  <a:lnTo>
                    <a:pt x="169" y="217"/>
                  </a:lnTo>
                  <a:lnTo>
                    <a:pt x="169" y="217"/>
                  </a:lnTo>
                  <a:lnTo>
                    <a:pt x="169" y="217"/>
                  </a:lnTo>
                  <a:lnTo>
                    <a:pt x="169" y="217"/>
                  </a:lnTo>
                  <a:lnTo>
                    <a:pt x="169" y="217"/>
                  </a:lnTo>
                  <a:lnTo>
                    <a:pt x="170" y="216"/>
                  </a:lnTo>
                  <a:lnTo>
                    <a:pt x="170" y="216"/>
                  </a:lnTo>
                  <a:lnTo>
                    <a:pt x="170" y="216"/>
                  </a:lnTo>
                  <a:lnTo>
                    <a:pt x="170" y="216"/>
                  </a:lnTo>
                  <a:lnTo>
                    <a:pt x="170" y="216"/>
                  </a:lnTo>
                  <a:lnTo>
                    <a:pt x="170" y="215"/>
                  </a:lnTo>
                  <a:lnTo>
                    <a:pt x="170" y="215"/>
                  </a:lnTo>
                  <a:lnTo>
                    <a:pt x="170" y="215"/>
                  </a:lnTo>
                  <a:lnTo>
                    <a:pt x="171" y="215"/>
                  </a:lnTo>
                  <a:lnTo>
                    <a:pt x="171" y="215"/>
                  </a:lnTo>
                  <a:lnTo>
                    <a:pt x="171" y="215"/>
                  </a:lnTo>
                  <a:lnTo>
                    <a:pt x="171" y="215"/>
                  </a:lnTo>
                  <a:lnTo>
                    <a:pt x="171" y="215"/>
                  </a:lnTo>
                  <a:lnTo>
                    <a:pt x="171" y="215"/>
                  </a:lnTo>
                  <a:lnTo>
                    <a:pt x="172" y="214"/>
                  </a:lnTo>
                  <a:lnTo>
                    <a:pt x="172" y="214"/>
                  </a:lnTo>
                  <a:lnTo>
                    <a:pt x="172" y="214"/>
                  </a:lnTo>
                  <a:lnTo>
                    <a:pt x="172" y="214"/>
                  </a:lnTo>
                  <a:lnTo>
                    <a:pt x="172" y="214"/>
                  </a:lnTo>
                  <a:lnTo>
                    <a:pt x="172" y="214"/>
                  </a:lnTo>
                  <a:lnTo>
                    <a:pt x="172" y="214"/>
                  </a:lnTo>
                  <a:lnTo>
                    <a:pt x="173" y="214"/>
                  </a:lnTo>
                  <a:lnTo>
                    <a:pt x="173" y="214"/>
                  </a:lnTo>
                  <a:lnTo>
                    <a:pt x="173" y="214"/>
                  </a:lnTo>
                  <a:lnTo>
                    <a:pt x="173" y="214"/>
                  </a:lnTo>
                  <a:lnTo>
                    <a:pt x="173" y="214"/>
                  </a:lnTo>
                  <a:lnTo>
                    <a:pt x="173" y="214"/>
                  </a:lnTo>
                  <a:lnTo>
                    <a:pt x="173" y="214"/>
                  </a:lnTo>
                  <a:lnTo>
                    <a:pt x="174" y="214"/>
                  </a:lnTo>
                  <a:lnTo>
                    <a:pt x="174" y="214"/>
                  </a:lnTo>
                  <a:lnTo>
                    <a:pt x="174" y="213"/>
                  </a:lnTo>
                  <a:lnTo>
                    <a:pt x="174" y="213"/>
                  </a:lnTo>
                  <a:lnTo>
                    <a:pt x="174" y="213"/>
                  </a:lnTo>
                  <a:lnTo>
                    <a:pt x="174" y="213"/>
                  </a:lnTo>
                  <a:lnTo>
                    <a:pt x="173" y="211"/>
                  </a:lnTo>
                  <a:lnTo>
                    <a:pt x="173" y="211"/>
                  </a:lnTo>
                  <a:lnTo>
                    <a:pt x="173" y="211"/>
                  </a:lnTo>
                  <a:lnTo>
                    <a:pt x="173" y="210"/>
                  </a:lnTo>
                  <a:lnTo>
                    <a:pt x="173" y="210"/>
                  </a:lnTo>
                  <a:lnTo>
                    <a:pt x="173" y="210"/>
                  </a:lnTo>
                  <a:lnTo>
                    <a:pt x="172" y="210"/>
                  </a:lnTo>
                  <a:lnTo>
                    <a:pt x="172" y="210"/>
                  </a:lnTo>
                  <a:lnTo>
                    <a:pt x="172" y="209"/>
                  </a:lnTo>
                  <a:lnTo>
                    <a:pt x="172" y="209"/>
                  </a:lnTo>
                  <a:lnTo>
                    <a:pt x="172" y="209"/>
                  </a:lnTo>
                  <a:lnTo>
                    <a:pt x="172" y="209"/>
                  </a:lnTo>
                  <a:lnTo>
                    <a:pt x="172" y="209"/>
                  </a:lnTo>
                  <a:lnTo>
                    <a:pt x="171" y="209"/>
                  </a:lnTo>
                  <a:lnTo>
                    <a:pt x="171" y="209"/>
                  </a:lnTo>
                  <a:lnTo>
                    <a:pt x="171" y="209"/>
                  </a:lnTo>
                  <a:lnTo>
                    <a:pt x="171" y="209"/>
                  </a:lnTo>
                  <a:lnTo>
                    <a:pt x="171" y="209"/>
                  </a:lnTo>
                  <a:lnTo>
                    <a:pt x="171" y="209"/>
                  </a:lnTo>
                  <a:lnTo>
                    <a:pt x="171" y="209"/>
                  </a:lnTo>
                  <a:lnTo>
                    <a:pt x="171" y="209"/>
                  </a:lnTo>
                  <a:lnTo>
                    <a:pt x="170" y="209"/>
                  </a:lnTo>
                  <a:lnTo>
                    <a:pt x="170" y="209"/>
                  </a:lnTo>
                  <a:lnTo>
                    <a:pt x="170" y="209"/>
                  </a:lnTo>
                  <a:lnTo>
                    <a:pt x="170" y="209"/>
                  </a:lnTo>
                  <a:lnTo>
                    <a:pt x="170" y="209"/>
                  </a:lnTo>
                  <a:lnTo>
                    <a:pt x="170" y="209"/>
                  </a:lnTo>
                  <a:lnTo>
                    <a:pt x="170" y="209"/>
                  </a:lnTo>
                  <a:lnTo>
                    <a:pt x="169" y="209"/>
                  </a:lnTo>
                  <a:lnTo>
                    <a:pt x="169" y="209"/>
                  </a:lnTo>
                  <a:lnTo>
                    <a:pt x="169" y="208"/>
                  </a:lnTo>
                  <a:lnTo>
                    <a:pt x="169" y="208"/>
                  </a:lnTo>
                  <a:lnTo>
                    <a:pt x="169" y="208"/>
                  </a:lnTo>
                  <a:lnTo>
                    <a:pt x="169" y="208"/>
                  </a:lnTo>
                  <a:lnTo>
                    <a:pt x="169" y="208"/>
                  </a:lnTo>
                  <a:lnTo>
                    <a:pt x="169" y="208"/>
                  </a:lnTo>
                  <a:lnTo>
                    <a:pt x="168" y="208"/>
                  </a:lnTo>
                  <a:lnTo>
                    <a:pt x="168" y="208"/>
                  </a:lnTo>
                  <a:lnTo>
                    <a:pt x="168" y="208"/>
                  </a:lnTo>
                  <a:lnTo>
                    <a:pt x="168" y="208"/>
                  </a:lnTo>
                  <a:lnTo>
                    <a:pt x="168" y="208"/>
                  </a:lnTo>
                  <a:lnTo>
                    <a:pt x="168" y="207"/>
                  </a:lnTo>
                  <a:lnTo>
                    <a:pt x="168" y="207"/>
                  </a:lnTo>
                  <a:lnTo>
                    <a:pt x="167" y="207"/>
                  </a:lnTo>
                  <a:lnTo>
                    <a:pt x="167" y="207"/>
                  </a:lnTo>
                  <a:lnTo>
                    <a:pt x="167" y="207"/>
                  </a:lnTo>
                  <a:lnTo>
                    <a:pt x="167" y="207"/>
                  </a:lnTo>
                  <a:lnTo>
                    <a:pt x="167" y="207"/>
                  </a:lnTo>
                  <a:lnTo>
                    <a:pt x="167" y="207"/>
                  </a:lnTo>
                  <a:lnTo>
                    <a:pt x="167" y="206"/>
                  </a:lnTo>
                  <a:lnTo>
                    <a:pt x="167" y="206"/>
                  </a:lnTo>
                  <a:lnTo>
                    <a:pt x="167" y="206"/>
                  </a:lnTo>
                  <a:lnTo>
                    <a:pt x="166" y="206"/>
                  </a:lnTo>
                  <a:lnTo>
                    <a:pt x="166" y="206"/>
                  </a:lnTo>
                  <a:lnTo>
                    <a:pt x="166" y="206"/>
                  </a:lnTo>
                  <a:lnTo>
                    <a:pt x="166" y="205"/>
                  </a:lnTo>
                  <a:lnTo>
                    <a:pt x="165" y="205"/>
                  </a:lnTo>
                  <a:lnTo>
                    <a:pt x="165" y="205"/>
                  </a:lnTo>
                  <a:lnTo>
                    <a:pt x="165" y="205"/>
                  </a:lnTo>
                  <a:lnTo>
                    <a:pt x="165" y="205"/>
                  </a:lnTo>
                  <a:lnTo>
                    <a:pt x="164" y="204"/>
                  </a:lnTo>
                  <a:lnTo>
                    <a:pt x="164" y="204"/>
                  </a:lnTo>
                  <a:lnTo>
                    <a:pt x="164" y="204"/>
                  </a:lnTo>
                  <a:lnTo>
                    <a:pt x="164" y="204"/>
                  </a:lnTo>
                  <a:lnTo>
                    <a:pt x="164" y="204"/>
                  </a:lnTo>
                  <a:lnTo>
                    <a:pt x="164" y="204"/>
                  </a:lnTo>
                  <a:lnTo>
                    <a:pt x="164" y="204"/>
                  </a:lnTo>
                  <a:lnTo>
                    <a:pt x="163" y="204"/>
                  </a:lnTo>
                  <a:lnTo>
                    <a:pt x="163" y="204"/>
                  </a:lnTo>
                  <a:lnTo>
                    <a:pt x="163" y="204"/>
                  </a:lnTo>
                  <a:lnTo>
                    <a:pt x="163" y="204"/>
                  </a:lnTo>
                  <a:lnTo>
                    <a:pt x="162" y="204"/>
                  </a:lnTo>
                  <a:lnTo>
                    <a:pt x="162" y="203"/>
                  </a:lnTo>
                  <a:lnTo>
                    <a:pt x="162" y="203"/>
                  </a:lnTo>
                  <a:lnTo>
                    <a:pt x="161" y="204"/>
                  </a:lnTo>
                  <a:lnTo>
                    <a:pt x="161" y="204"/>
                  </a:lnTo>
                  <a:lnTo>
                    <a:pt x="161" y="204"/>
                  </a:lnTo>
                  <a:lnTo>
                    <a:pt x="160" y="204"/>
                  </a:lnTo>
                  <a:lnTo>
                    <a:pt x="160" y="204"/>
                  </a:lnTo>
                  <a:lnTo>
                    <a:pt x="160" y="204"/>
                  </a:lnTo>
                  <a:lnTo>
                    <a:pt x="160" y="204"/>
                  </a:lnTo>
                  <a:lnTo>
                    <a:pt x="159" y="204"/>
                  </a:lnTo>
                  <a:lnTo>
                    <a:pt x="159" y="204"/>
                  </a:lnTo>
                  <a:lnTo>
                    <a:pt x="159" y="204"/>
                  </a:lnTo>
                  <a:lnTo>
                    <a:pt x="159" y="205"/>
                  </a:lnTo>
                  <a:lnTo>
                    <a:pt x="159" y="205"/>
                  </a:lnTo>
                  <a:lnTo>
                    <a:pt x="159" y="207"/>
                  </a:lnTo>
                  <a:lnTo>
                    <a:pt x="159" y="207"/>
                  </a:lnTo>
                  <a:lnTo>
                    <a:pt x="159" y="207"/>
                  </a:lnTo>
                  <a:lnTo>
                    <a:pt x="159" y="207"/>
                  </a:lnTo>
                  <a:lnTo>
                    <a:pt x="159" y="207"/>
                  </a:lnTo>
                  <a:lnTo>
                    <a:pt x="159" y="207"/>
                  </a:lnTo>
                  <a:lnTo>
                    <a:pt x="159" y="207"/>
                  </a:lnTo>
                  <a:lnTo>
                    <a:pt x="160" y="207"/>
                  </a:lnTo>
                  <a:lnTo>
                    <a:pt x="160" y="207"/>
                  </a:lnTo>
                  <a:lnTo>
                    <a:pt x="159" y="207"/>
                  </a:lnTo>
                  <a:lnTo>
                    <a:pt x="159" y="208"/>
                  </a:lnTo>
                  <a:lnTo>
                    <a:pt x="159" y="209"/>
                  </a:lnTo>
                  <a:lnTo>
                    <a:pt x="159" y="209"/>
                  </a:lnTo>
                  <a:lnTo>
                    <a:pt x="159" y="209"/>
                  </a:lnTo>
                  <a:lnTo>
                    <a:pt x="159" y="209"/>
                  </a:lnTo>
                  <a:lnTo>
                    <a:pt x="159" y="209"/>
                  </a:lnTo>
                  <a:lnTo>
                    <a:pt x="160" y="209"/>
                  </a:lnTo>
                  <a:lnTo>
                    <a:pt x="160" y="209"/>
                  </a:lnTo>
                  <a:lnTo>
                    <a:pt x="160" y="209"/>
                  </a:lnTo>
                  <a:lnTo>
                    <a:pt x="160" y="209"/>
                  </a:lnTo>
                  <a:lnTo>
                    <a:pt x="159" y="209"/>
                  </a:lnTo>
                  <a:lnTo>
                    <a:pt x="157" y="213"/>
                  </a:lnTo>
                  <a:lnTo>
                    <a:pt x="157" y="213"/>
                  </a:lnTo>
                  <a:lnTo>
                    <a:pt x="157" y="213"/>
                  </a:lnTo>
                  <a:lnTo>
                    <a:pt x="157" y="213"/>
                  </a:lnTo>
                  <a:lnTo>
                    <a:pt x="157" y="213"/>
                  </a:lnTo>
                  <a:lnTo>
                    <a:pt x="157" y="213"/>
                  </a:lnTo>
                  <a:lnTo>
                    <a:pt x="157" y="213"/>
                  </a:lnTo>
                  <a:lnTo>
                    <a:pt x="157" y="213"/>
                  </a:lnTo>
                  <a:lnTo>
                    <a:pt x="156" y="213"/>
                  </a:lnTo>
                  <a:lnTo>
                    <a:pt x="156" y="213"/>
                  </a:lnTo>
                  <a:lnTo>
                    <a:pt x="156" y="213"/>
                  </a:lnTo>
                  <a:lnTo>
                    <a:pt x="156" y="213"/>
                  </a:lnTo>
                  <a:lnTo>
                    <a:pt x="154" y="213"/>
                  </a:lnTo>
                  <a:lnTo>
                    <a:pt x="154" y="214"/>
                  </a:lnTo>
                  <a:lnTo>
                    <a:pt x="154" y="213"/>
                  </a:lnTo>
                  <a:lnTo>
                    <a:pt x="154" y="213"/>
                  </a:lnTo>
                  <a:lnTo>
                    <a:pt x="154" y="213"/>
                  </a:lnTo>
                  <a:lnTo>
                    <a:pt x="151" y="211"/>
                  </a:lnTo>
                  <a:lnTo>
                    <a:pt x="151" y="211"/>
                  </a:lnTo>
                  <a:lnTo>
                    <a:pt x="151" y="211"/>
                  </a:lnTo>
                  <a:lnTo>
                    <a:pt x="150" y="213"/>
                  </a:lnTo>
                  <a:lnTo>
                    <a:pt x="149" y="213"/>
                  </a:lnTo>
                  <a:lnTo>
                    <a:pt x="151" y="211"/>
                  </a:lnTo>
                  <a:lnTo>
                    <a:pt x="150" y="211"/>
                  </a:lnTo>
                  <a:lnTo>
                    <a:pt x="149" y="213"/>
                  </a:lnTo>
                  <a:lnTo>
                    <a:pt x="148" y="212"/>
                  </a:lnTo>
                  <a:lnTo>
                    <a:pt x="150" y="210"/>
                  </a:lnTo>
                  <a:lnTo>
                    <a:pt x="150" y="210"/>
                  </a:lnTo>
                  <a:lnTo>
                    <a:pt x="150" y="210"/>
                  </a:lnTo>
                  <a:lnTo>
                    <a:pt x="150" y="210"/>
                  </a:lnTo>
                  <a:lnTo>
                    <a:pt x="149" y="209"/>
                  </a:lnTo>
                  <a:lnTo>
                    <a:pt x="149" y="209"/>
                  </a:lnTo>
                  <a:lnTo>
                    <a:pt x="148" y="209"/>
                  </a:lnTo>
                  <a:lnTo>
                    <a:pt x="148" y="209"/>
                  </a:lnTo>
                  <a:lnTo>
                    <a:pt x="148" y="210"/>
                  </a:lnTo>
                  <a:lnTo>
                    <a:pt x="147" y="211"/>
                  </a:lnTo>
                  <a:lnTo>
                    <a:pt x="147" y="211"/>
                  </a:lnTo>
                  <a:lnTo>
                    <a:pt x="147" y="211"/>
                  </a:lnTo>
                  <a:lnTo>
                    <a:pt x="147" y="211"/>
                  </a:lnTo>
                  <a:lnTo>
                    <a:pt x="147" y="211"/>
                  </a:lnTo>
                  <a:lnTo>
                    <a:pt x="147" y="211"/>
                  </a:lnTo>
                  <a:lnTo>
                    <a:pt x="147" y="211"/>
                  </a:lnTo>
                  <a:lnTo>
                    <a:pt x="147" y="211"/>
                  </a:lnTo>
                  <a:lnTo>
                    <a:pt x="147" y="211"/>
                  </a:lnTo>
                  <a:lnTo>
                    <a:pt x="146" y="210"/>
                  </a:lnTo>
                  <a:lnTo>
                    <a:pt x="146" y="210"/>
                  </a:lnTo>
                  <a:lnTo>
                    <a:pt x="146" y="210"/>
                  </a:lnTo>
                  <a:lnTo>
                    <a:pt x="146" y="210"/>
                  </a:lnTo>
                  <a:lnTo>
                    <a:pt x="146" y="210"/>
                  </a:lnTo>
                  <a:lnTo>
                    <a:pt x="146" y="210"/>
                  </a:lnTo>
                  <a:lnTo>
                    <a:pt x="146" y="210"/>
                  </a:lnTo>
                  <a:lnTo>
                    <a:pt x="145" y="210"/>
                  </a:lnTo>
                  <a:lnTo>
                    <a:pt x="145" y="210"/>
                  </a:lnTo>
                  <a:lnTo>
                    <a:pt x="145" y="210"/>
                  </a:lnTo>
                  <a:lnTo>
                    <a:pt x="145" y="211"/>
                  </a:lnTo>
                  <a:lnTo>
                    <a:pt x="143" y="213"/>
                  </a:lnTo>
                  <a:lnTo>
                    <a:pt x="142" y="213"/>
                  </a:lnTo>
                  <a:lnTo>
                    <a:pt x="141" y="213"/>
                  </a:lnTo>
                  <a:lnTo>
                    <a:pt x="142" y="212"/>
                  </a:lnTo>
                  <a:lnTo>
                    <a:pt x="142" y="212"/>
                  </a:lnTo>
                  <a:lnTo>
                    <a:pt x="142" y="211"/>
                  </a:lnTo>
                  <a:lnTo>
                    <a:pt x="142" y="211"/>
                  </a:lnTo>
                  <a:lnTo>
                    <a:pt x="141" y="211"/>
                  </a:lnTo>
                  <a:lnTo>
                    <a:pt x="141" y="211"/>
                  </a:lnTo>
                  <a:lnTo>
                    <a:pt x="140" y="211"/>
                  </a:lnTo>
                  <a:lnTo>
                    <a:pt x="140" y="212"/>
                  </a:lnTo>
                  <a:lnTo>
                    <a:pt x="140" y="212"/>
                  </a:lnTo>
                  <a:lnTo>
                    <a:pt x="140" y="212"/>
                  </a:lnTo>
                  <a:lnTo>
                    <a:pt x="140" y="212"/>
                  </a:lnTo>
                  <a:lnTo>
                    <a:pt x="140" y="214"/>
                  </a:lnTo>
                  <a:lnTo>
                    <a:pt x="139" y="214"/>
                  </a:lnTo>
                  <a:lnTo>
                    <a:pt x="139" y="213"/>
                  </a:lnTo>
                  <a:lnTo>
                    <a:pt x="139" y="213"/>
                  </a:lnTo>
                  <a:lnTo>
                    <a:pt x="139" y="211"/>
                  </a:lnTo>
                  <a:lnTo>
                    <a:pt x="139" y="211"/>
                  </a:lnTo>
                  <a:lnTo>
                    <a:pt x="139" y="211"/>
                  </a:lnTo>
                  <a:lnTo>
                    <a:pt x="139" y="211"/>
                  </a:lnTo>
                  <a:lnTo>
                    <a:pt x="137" y="211"/>
                  </a:lnTo>
                  <a:lnTo>
                    <a:pt x="137" y="211"/>
                  </a:lnTo>
                  <a:lnTo>
                    <a:pt x="137" y="213"/>
                  </a:lnTo>
                  <a:lnTo>
                    <a:pt x="136" y="213"/>
                  </a:lnTo>
                  <a:lnTo>
                    <a:pt x="136" y="211"/>
                  </a:lnTo>
                  <a:lnTo>
                    <a:pt x="135" y="211"/>
                  </a:lnTo>
                  <a:lnTo>
                    <a:pt x="136" y="212"/>
                  </a:lnTo>
                  <a:lnTo>
                    <a:pt x="135" y="212"/>
                  </a:lnTo>
                  <a:lnTo>
                    <a:pt x="135" y="212"/>
                  </a:lnTo>
                  <a:lnTo>
                    <a:pt x="135" y="212"/>
                  </a:lnTo>
                  <a:lnTo>
                    <a:pt x="135" y="212"/>
                  </a:lnTo>
                  <a:lnTo>
                    <a:pt x="135" y="213"/>
                  </a:lnTo>
                  <a:lnTo>
                    <a:pt x="134" y="212"/>
                  </a:lnTo>
                  <a:lnTo>
                    <a:pt x="134" y="212"/>
                  </a:lnTo>
                  <a:lnTo>
                    <a:pt x="134" y="212"/>
                  </a:lnTo>
                  <a:lnTo>
                    <a:pt x="134" y="213"/>
                  </a:lnTo>
                  <a:lnTo>
                    <a:pt x="134" y="213"/>
                  </a:lnTo>
                  <a:lnTo>
                    <a:pt x="135" y="214"/>
                  </a:lnTo>
                  <a:lnTo>
                    <a:pt x="135" y="214"/>
                  </a:lnTo>
                  <a:lnTo>
                    <a:pt x="135" y="214"/>
                  </a:lnTo>
                  <a:lnTo>
                    <a:pt x="135" y="214"/>
                  </a:lnTo>
                  <a:lnTo>
                    <a:pt x="135" y="214"/>
                  </a:lnTo>
                  <a:lnTo>
                    <a:pt x="135" y="214"/>
                  </a:lnTo>
                  <a:lnTo>
                    <a:pt x="135" y="214"/>
                  </a:lnTo>
                  <a:lnTo>
                    <a:pt x="135" y="214"/>
                  </a:lnTo>
                  <a:lnTo>
                    <a:pt x="134" y="214"/>
                  </a:lnTo>
                  <a:lnTo>
                    <a:pt x="134" y="214"/>
                  </a:lnTo>
                  <a:lnTo>
                    <a:pt x="134" y="214"/>
                  </a:lnTo>
                  <a:lnTo>
                    <a:pt x="134" y="213"/>
                  </a:lnTo>
                  <a:lnTo>
                    <a:pt x="134" y="213"/>
                  </a:lnTo>
                  <a:lnTo>
                    <a:pt x="134" y="213"/>
                  </a:lnTo>
                  <a:lnTo>
                    <a:pt x="134" y="212"/>
                  </a:lnTo>
                  <a:lnTo>
                    <a:pt x="132" y="214"/>
                  </a:lnTo>
                  <a:lnTo>
                    <a:pt x="132" y="214"/>
                  </a:lnTo>
                  <a:lnTo>
                    <a:pt x="131" y="214"/>
                  </a:lnTo>
                  <a:lnTo>
                    <a:pt x="131" y="214"/>
                  </a:lnTo>
                  <a:lnTo>
                    <a:pt x="130" y="215"/>
                  </a:lnTo>
                  <a:lnTo>
                    <a:pt x="130" y="215"/>
                  </a:lnTo>
                  <a:lnTo>
                    <a:pt x="130" y="215"/>
                  </a:lnTo>
                  <a:lnTo>
                    <a:pt x="130" y="215"/>
                  </a:lnTo>
                  <a:lnTo>
                    <a:pt x="129" y="215"/>
                  </a:lnTo>
                  <a:lnTo>
                    <a:pt x="129" y="215"/>
                  </a:lnTo>
                  <a:lnTo>
                    <a:pt x="129" y="214"/>
                  </a:lnTo>
                  <a:lnTo>
                    <a:pt x="129" y="214"/>
                  </a:lnTo>
                  <a:lnTo>
                    <a:pt x="129" y="214"/>
                  </a:lnTo>
                  <a:lnTo>
                    <a:pt x="129" y="214"/>
                  </a:lnTo>
                  <a:lnTo>
                    <a:pt x="129" y="214"/>
                  </a:lnTo>
                  <a:lnTo>
                    <a:pt x="129" y="214"/>
                  </a:lnTo>
                  <a:lnTo>
                    <a:pt x="129" y="214"/>
                  </a:lnTo>
                  <a:lnTo>
                    <a:pt x="129" y="214"/>
                  </a:lnTo>
                  <a:lnTo>
                    <a:pt x="128" y="214"/>
                  </a:lnTo>
                  <a:lnTo>
                    <a:pt x="128" y="214"/>
                  </a:lnTo>
                  <a:lnTo>
                    <a:pt x="128" y="214"/>
                  </a:lnTo>
                  <a:lnTo>
                    <a:pt x="128" y="214"/>
                  </a:lnTo>
                  <a:lnTo>
                    <a:pt x="128" y="214"/>
                  </a:lnTo>
                  <a:lnTo>
                    <a:pt x="128" y="214"/>
                  </a:lnTo>
                  <a:lnTo>
                    <a:pt x="128" y="214"/>
                  </a:lnTo>
                  <a:lnTo>
                    <a:pt x="128" y="214"/>
                  </a:lnTo>
                  <a:lnTo>
                    <a:pt x="128" y="214"/>
                  </a:lnTo>
                  <a:lnTo>
                    <a:pt x="128" y="214"/>
                  </a:lnTo>
                  <a:lnTo>
                    <a:pt x="127" y="214"/>
                  </a:lnTo>
                  <a:lnTo>
                    <a:pt x="127" y="214"/>
                  </a:lnTo>
                  <a:lnTo>
                    <a:pt x="127" y="215"/>
                  </a:lnTo>
                  <a:lnTo>
                    <a:pt x="127" y="215"/>
                  </a:lnTo>
                  <a:lnTo>
                    <a:pt x="127" y="215"/>
                  </a:lnTo>
                  <a:lnTo>
                    <a:pt x="125" y="215"/>
                  </a:lnTo>
                  <a:lnTo>
                    <a:pt x="123" y="217"/>
                  </a:lnTo>
                  <a:lnTo>
                    <a:pt x="118" y="221"/>
                  </a:lnTo>
                  <a:lnTo>
                    <a:pt x="118" y="221"/>
                  </a:lnTo>
                  <a:lnTo>
                    <a:pt x="118" y="222"/>
                  </a:lnTo>
                  <a:lnTo>
                    <a:pt x="118" y="222"/>
                  </a:lnTo>
                  <a:lnTo>
                    <a:pt x="117" y="221"/>
                  </a:lnTo>
                  <a:lnTo>
                    <a:pt x="117" y="221"/>
                  </a:lnTo>
                  <a:lnTo>
                    <a:pt x="117" y="221"/>
                  </a:lnTo>
                  <a:lnTo>
                    <a:pt x="117" y="221"/>
                  </a:lnTo>
                  <a:lnTo>
                    <a:pt x="117" y="221"/>
                  </a:lnTo>
                  <a:lnTo>
                    <a:pt x="117" y="221"/>
                  </a:lnTo>
                  <a:lnTo>
                    <a:pt x="116" y="221"/>
                  </a:lnTo>
                  <a:lnTo>
                    <a:pt x="116" y="221"/>
                  </a:lnTo>
                  <a:lnTo>
                    <a:pt x="116" y="221"/>
                  </a:lnTo>
                  <a:lnTo>
                    <a:pt x="116" y="221"/>
                  </a:lnTo>
                  <a:lnTo>
                    <a:pt x="116" y="221"/>
                  </a:lnTo>
                  <a:lnTo>
                    <a:pt x="116" y="222"/>
                  </a:lnTo>
                  <a:lnTo>
                    <a:pt x="115" y="222"/>
                  </a:lnTo>
                  <a:lnTo>
                    <a:pt x="115" y="222"/>
                  </a:lnTo>
                  <a:lnTo>
                    <a:pt x="115" y="222"/>
                  </a:lnTo>
                  <a:lnTo>
                    <a:pt x="115" y="222"/>
                  </a:lnTo>
                  <a:lnTo>
                    <a:pt x="114" y="222"/>
                  </a:lnTo>
                  <a:lnTo>
                    <a:pt x="114" y="222"/>
                  </a:lnTo>
                  <a:lnTo>
                    <a:pt x="114" y="222"/>
                  </a:lnTo>
                  <a:lnTo>
                    <a:pt x="114" y="222"/>
                  </a:lnTo>
                  <a:lnTo>
                    <a:pt x="114" y="223"/>
                  </a:lnTo>
                  <a:lnTo>
                    <a:pt x="114" y="223"/>
                  </a:lnTo>
                  <a:lnTo>
                    <a:pt x="114" y="223"/>
                  </a:lnTo>
                  <a:lnTo>
                    <a:pt x="114" y="223"/>
                  </a:lnTo>
                  <a:lnTo>
                    <a:pt x="114" y="223"/>
                  </a:lnTo>
                  <a:lnTo>
                    <a:pt x="114" y="223"/>
                  </a:lnTo>
                  <a:lnTo>
                    <a:pt x="114" y="223"/>
                  </a:lnTo>
                  <a:lnTo>
                    <a:pt x="114" y="223"/>
                  </a:lnTo>
                  <a:lnTo>
                    <a:pt x="114" y="223"/>
                  </a:lnTo>
                  <a:lnTo>
                    <a:pt x="113" y="224"/>
                  </a:lnTo>
                  <a:lnTo>
                    <a:pt x="113" y="224"/>
                  </a:lnTo>
                  <a:lnTo>
                    <a:pt x="113" y="224"/>
                  </a:lnTo>
                  <a:lnTo>
                    <a:pt x="113" y="224"/>
                  </a:lnTo>
                  <a:lnTo>
                    <a:pt x="113" y="224"/>
                  </a:lnTo>
                  <a:lnTo>
                    <a:pt x="113" y="224"/>
                  </a:lnTo>
                  <a:lnTo>
                    <a:pt x="113" y="224"/>
                  </a:lnTo>
                  <a:lnTo>
                    <a:pt x="113" y="224"/>
                  </a:lnTo>
                  <a:lnTo>
                    <a:pt x="113" y="224"/>
                  </a:lnTo>
                  <a:lnTo>
                    <a:pt x="113" y="225"/>
                  </a:lnTo>
                  <a:lnTo>
                    <a:pt x="113" y="225"/>
                  </a:lnTo>
                  <a:lnTo>
                    <a:pt x="113" y="225"/>
                  </a:lnTo>
                  <a:lnTo>
                    <a:pt x="113" y="225"/>
                  </a:lnTo>
                  <a:lnTo>
                    <a:pt x="113" y="225"/>
                  </a:lnTo>
                  <a:lnTo>
                    <a:pt x="113" y="225"/>
                  </a:lnTo>
                  <a:lnTo>
                    <a:pt x="113" y="225"/>
                  </a:lnTo>
                  <a:lnTo>
                    <a:pt x="113" y="225"/>
                  </a:lnTo>
                  <a:lnTo>
                    <a:pt x="113" y="225"/>
                  </a:lnTo>
                  <a:lnTo>
                    <a:pt x="112" y="226"/>
                  </a:lnTo>
                  <a:lnTo>
                    <a:pt x="112" y="226"/>
                  </a:lnTo>
                  <a:lnTo>
                    <a:pt x="112" y="226"/>
                  </a:lnTo>
                  <a:lnTo>
                    <a:pt x="112" y="226"/>
                  </a:lnTo>
                  <a:lnTo>
                    <a:pt x="112" y="226"/>
                  </a:lnTo>
                  <a:lnTo>
                    <a:pt x="112" y="226"/>
                  </a:lnTo>
                  <a:lnTo>
                    <a:pt x="112" y="226"/>
                  </a:lnTo>
                  <a:lnTo>
                    <a:pt x="112" y="226"/>
                  </a:lnTo>
                  <a:lnTo>
                    <a:pt x="111" y="226"/>
                  </a:lnTo>
                  <a:lnTo>
                    <a:pt x="111" y="226"/>
                  </a:lnTo>
                  <a:lnTo>
                    <a:pt x="111" y="226"/>
                  </a:lnTo>
                  <a:lnTo>
                    <a:pt x="111" y="226"/>
                  </a:lnTo>
                  <a:lnTo>
                    <a:pt x="111" y="226"/>
                  </a:lnTo>
                  <a:lnTo>
                    <a:pt x="111" y="226"/>
                  </a:lnTo>
                  <a:lnTo>
                    <a:pt x="111" y="226"/>
                  </a:lnTo>
                  <a:lnTo>
                    <a:pt x="110" y="226"/>
                  </a:lnTo>
                  <a:lnTo>
                    <a:pt x="110" y="226"/>
                  </a:lnTo>
                  <a:lnTo>
                    <a:pt x="110" y="226"/>
                  </a:lnTo>
                  <a:lnTo>
                    <a:pt x="110" y="226"/>
                  </a:lnTo>
                  <a:lnTo>
                    <a:pt x="110" y="226"/>
                  </a:lnTo>
                  <a:lnTo>
                    <a:pt x="110" y="226"/>
                  </a:lnTo>
                  <a:lnTo>
                    <a:pt x="110" y="225"/>
                  </a:lnTo>
                  <a:lnTo>
                    <a:pt x="110" y="225"/>
                  </a:lnTo>
                  <a:lnTo>
                    <a:pt x="109" y="225"/>
                  </a:lnTo>
                  <a:lnTo>
                    <a:pt x="109" y="225"/>
                  </a:lnTo>
                  <a:lnTo>
                    <a:pt x="109" y="225"/>
                  </a:lnTo>
                  <a:lnTo>
                    <a:pt x="109" y="225"/>
                  </a:lnTo>
                  <a:lnTo>
                    <a:pt x="109" y="225"/>
                  </a:lnTo>
                  <a:lnTo>
                    <a:pt x="109" y="225"/>
                  </a:lnTo>
                  <a:lnTo>
                    <a:pt x="109" y="225"/>
                  </a:lnTo>
                  <a:lnTo>
                    <a:pt x="108" y="225"/>
                  </a:lnTo>
                  <a:lnTo>
                    <a:pt x="108" y="225"/>
                  </a:lnTo>
                  <a:lnTo>
                    <a:pt x="108" y="224"/>
                  </a:lnTo>
                  <a:lnTo>
                    <a:pt x="108" y="224"/>
                  </a:lnTo>
                  <a:lnTo>
                    <a:pt x="108" y="224"/>
                  </a:lnTo>
                  <a:lnTo>
                    <a:pt x="108" y="224"/>
                  </a:lnTo>
                  <a:lnTo>
                    <a:pt x="108" y="224"/>
                  </a:lnTo>
                  <a:lnTo>
                    <a:pt x="107" y="224"/>
                  </a:lnTo>
                  <a:lnTo>
                    <a:pt x="107" y="224"/>
                  </a:lnTo>
                  <a:lnTo>
                    <a:pt x="107" y="224"/>
                  </a:lnTo>
                  <a:lnTo>
                    <a:pt x="107" y="224"/>
                  </a:lnTo>
                  <a:lnTo>
                    <a:pt x="107" y="224"/>
                  </a:lnTo>
                  <a:lnTo>
                    <a:pt x="107" y="224"/>
                  </a:lnTo>
                  <a:lnTo>
                    <a:pt x="106" y="224"/>
                  </a:lnTo>
                  <a:lnTo>
                    <a:pt x="106" y="224"/>
                  </a:lnTo>
                  <a:lnTo>
                    <a:pt x="106" y="224"/>
                  </a:lnTo>
                  <a:lnTo>
                    <a:pt x="106" y="223"/>
                  </a:lnTo>
                  <a:lnTo>
                    <a:pt x="106" y="223"/>
                  </a:lnTo>
                  <a:lnTo>
                    <a:pt x="106" y="223"/>
                  </a:lnTo>
                  <a:lnTo>
                    <a:pt x="106" y="223"/>
                  </a:lnTo>
                  <a:lnTo>
                    <a:pt x="106" y="223"/>
                  </a:lnTo>
                  <a:lnTo>
                    <a:pt x="106" y="223"/>
                  </a:lnTo>
                  <a:lnTo>
                    <a:pt x="106" y="223"/>
                  </a:lnTo>
                  <a:lnTo>
                    <a:pt x="106" y="223"/>
                  </a:lnTo>
                  <a:lnTo>
                    <a:pt x="106" y="223"/>
                  </a:lnTo>
                  <a:lnTo>
                    <a:pt x="105" y="223"/>
                  </a:lnTo>
                  <a:lnTo>
                    <a:pt x="105" y="223"/>
                  </a:lnTo>
                  <a:lnTo>
                    <a:pt x="105" y="223"/>
                  </a:lnTo>
                  <a:lnTo>
                    <a:pt x="105" y="223"/>
                  </a:lnTo>
                  <a:lnTo>
                    <a:pt x="105" y="223"/>
                  </a:lnTo>
                  <a:lnTo>
                    <a:pt x="105" y="223"/>
                  </a:lnTo>
                  <a:lnTo>
                    <a:pt x="105" y="222"/>
                  </a:lnTo>
                  <a:lnTo>
                    <a:pt x="105" y="222"/>
                  </a:lnTo>
                  <a:lnTo>
                    <a:pt x="104" y="222"/>
                  </a:lnTo>
                  <a:lnTo>
                    <a:pt x="104" y="222"/>
                  </a:lnTo>
                  <a:lnTo>
                    <a:pt x="104" y="222"/>
                  </a:lnTo>
                  <a:lnTo>
                    <a:pt x="104" y="222"/>
                  </a:lnTo>
                  <a:lnTo>
                    <a:pt x="104" y="222"/>
                  </a:lnTo>
                  <a:lnTo>
                    <a:pt x="104" y="223"/>
                  </a:lnTo>
                  <a:lnTo>
                    <a:pt x="104" y="223"/>
                  </a:lnTo>
                  <a:lnTo>
                    <a:pt x="104" y="223"/>
                  </a:lnTo>
                  <a:lnTo>
                    <a:pt x="104" y="223"/>
                  </a:lnTo>
                  <a:lnTo>
                    <a:pt x="104" y="223"/>
                  </a:lnTo>
                  <a:lnTo>
                    <a:pt x="104" y="223"/>
                  </a:lnTo>
                  <a:lnTo>
                    <a:pt x="104" y="223"/>
                  </a:lnTo>
                  <a:lnTo>
                    <a:pt x="104" y="223"/>
                  </a:lnTo>
                  <a:lnTo>
                    <a:pt x="104" y="224"/>
                  </a:lnTo>
                  <a:lnTo>
                    <a:pt x="104" y="224"/>
                  </a:lnTo>
                  <a:lnTo>
                    <a:pt x="104" y="224"/>
                  </a:lnTo>
                  <a:lnTo>
                    <a:pt x="103" y="224"/>
                  </a:lnTo>
                  <a:lnTo>
                    <a:pt x="103" y="224"/>
                  </a:lnTo>
                  <a:lnTo>
                    <a:pt x="103" y="224"/>
                  </a:lnTo>
                  <a:lnTo>
                    <a:pt x="103" y="224"/>
                  </a:lnTo>
                  <a:lnTo>
                    <a:pt x="103" y="225"/>
                  </a:lnTo>
                  <a:lnTo>
                    <a:pt x="103" y="225"/>
                  </a:lnTo>
                  <a:lnTo>
                    <a:pt x="103" y="225"/>
                  </a:lnTo>
                  <a:lnTo>
                    <a:pt x="102" y="225"/>
                  </a:lnTo>
                  <a:lnTo>
                    <a:pt x="102" y="225"/>
                  </a:lnTo>
                  <a:lnTo>
                    <a:pt x="102" y="225"/>
                  </a:lnTo>
                  <a:lnTo>
                    <a:pt x="102" y="226"/>
                  </a:lnTo>
                  <a:lnTo>
                    <a:pt x="102" y="226"/>
                  </a:lnTo>
                  <a:lnTo>
                    <a:pt x="102" y="226"/>
                  </a:lnTo>
                  <a:lnTo>
                    <a:pt x="102" y="226"/>
                  </a:lnTo>
                  <a:lnTo>
                    <a:pt x="102" y="226"/>
                  </a:lnTo>
                  <a:lnTo>
                    <a:pt x="102" y="226"/>
                  </a:lnTo>
                  <a:lnTo>
                    <a:pt x="101" y="226"/>
                  </a:lnTo>
                  <a:lnTo>
                    <a:pt x="101" y="227"/>
                  </a:lnTo>
                  <a:lnTo>
                    <a:pt x="101" y="227"/>
                  </a:lnTo>
                  <a:lnTo>
                    <a:pt x="101" y="227"/>
                  </a:lnTo>
                  <a:lnTo>
                    <a:pt x="101" y="227"/>
                  </a:lnTo>
                  <a:lnTo>
                    <a:pt x="101" y="227"/>
                  </a:lnTo>
                  <a:lnTo>
                    <a:pt x="101" y="227"/>
                  </a:lnTo>
                  <a:lnTo>
                    <a:pt x="101" y="227"/>
                  </a:lnTo>
                  <a:lnTo>
                    <a:pt x="101" y="227"/>
                  </a:lnTo>
                  <a:lnTo>
                    <a:pt x="101" y="227"/>
                  </a:lnTo>
                  <a:lnTo>
                    <a:pt x="101" y="227"/>
                  </a:lnTo>
                  <a:lnTo>
                    <a:pt x="101" y="227"/>
                  </a:lnTo>
                  <a:lnTo>
                    <a:pt x="101" y="227"/>
                  </a:lnTo>
                  <a:lnTo>
                    <a:pt x="101" y="226"/>
                  </a:lnTo>
                  <a:lnTo>
                    <a:pt x="101" y="226"/>
                  </a:lnTo>
                  <a:lnTo>
                    <a:pt x="100" y="226"/>
                  </a:lnTo>
                  <a:lnTo>
                    <a:pt x="100" y="226"/>
                  </a:lnTo>
                  <a:lnTo>
                    <a:pt x="100" y="226"/>
                  </a:lnTo>
                  <a:lnTo>
                    <a:pt x="100" y="226"/>
                  </a:lnTo>
                  <a:lnTo>
                    <a:pt x="100" y="226"/>
                  </a:lnTo>
                  <a:lnTo>
                    <a:pt x="100" y="226"/>
                  </a:lnTo>
                  <a:lnTo>
                    <a:pt x="100" y="226"/>
                  </a:lnTo>
                  <a:lnTo>
                    <a:pt x="99" y="226"/>
                  </a:lnTo>
                  <a:lnTo>
                    <a:pt x="99" y="226"/>
                  </a:lnTo>
                  <a:lnTo>
                    <a:pt x="99" y="226"/>
                  </a:lnTo>
                  <a:lnTo>
                    <a:pt x="99" y="226"/>
                  </a:lnTo>
                  <a:lnTo>
                    <a:pt x="99" y="226"/>
                  </a:lnTo>
                  <a:lnTo>
                    <a:pt x="98" y="226"/>
                  </a:lnTo>
                  <a:lnTo>
                    <a:pt x="98" y="226"/>
                  </a:lnTo>
                  <a:lnTo>
                    <a:pt x="98" y="226"/>
                  </a:lnTo>
                  <a:lnTo>
                    <a:pt x="98" y="226"/>
                  </a:lnTo>
                  <a:lnTo>
                    <a:pt x="98" y="226"/>
                  </a:lnTo>
                  <a:lnTo>
                    <a:pt x="98" y="226"/>
                  </a:lnTo>
                  <a:lnTo>
                    <a:pt x="98" y="226"/>
                  </a:lnTo>
                  <a:lnTo>
                    <a:pt x="98" y="227"/>
                  </a:lnTo>
                  <a:lnTo>
                    <a:pt x="97" y="227"/>
                  </a:lnTo>
                  <a:lnTo>
                    <a:pt x="97" y="227"/>
                  </a:lnTo>
                  <a:lnTo>
                    <a:pt x="97" y="227"/>
                  </a:lnTo>
                  <a:lnTo>
                    <a:pt x="97" y="227"/>
                  </a:lnTo>
                  <a:lnTo>
                    <a:pt x="97" y="227"/>
                  </a:lnTo>
                  <a:lnTo>
                    <a:pt x="98" y="227"/>
                  </a:lnTo>
                  <a:lnTo>
                    <a:pt x="98" y="227"/>
                  </a:lnTo>
                  <a:lnTo>
                    <a:pt x="98" y="227"/>
                  </a:lnTo>
                  <a:lnTo>
                    <a:pt x="97" y="228"/>
                  </a:lnTo>
                  <a:lnTo>
                    <a:pt x="97" y="228"/>
                  </a:lnTo>
                  <a:lnTo>
                    <a:pt x="97" y="228"/>
                  </a:lnTo>
                  <a:lnTo>
                    <a:pt x="97" y="228"/>
                  </a:lnTo>
                  <a:lnTo>
                    <a:pt x="97" y="228"/>
                  </a:lnTo>
                  <a:lnTo>
                    <a:pt x="97" y="228"/>
                  </a:lnTo>
                  <a:lnTo>
                    <a:pt x="97" y="228"/>
                  </a:lnTo>
                  <a:lnTo>
                    <a:pt x="97" y="228"/>
                  </a:lnTo>
                  <a:lnTo>
                    <a:pt x="97" y="229"/>
                  </a:lnTo>
                  <a:lnTo>
                    <a:pt x="97" y="229"/>
                  </a:lnTo>
                  <a:lnTo>
                    <a:pt x="97" y="229"/>
                  </a:lnTo>
                  <a:lnTo>
                    <a:pt x="97" y="229"/>
                  </a:lnTo>
                  <a:lnTo>
                    <a:pt x="97" y="229"/>
                  </a:lnTo>
                  <a:lnTo>
                    <a:pt x="97" y="229"/>
                  </a:lnTo>
                  <a:lnTo>
                    <a:pt x="96" y="229"/>
                  </a:lnTo>
                  <a:lnTo>
                    <a:pt x="96" y="229"/>
                  </a:lnTo>
                  <a:lnTo>
                    <a:pt x="96" y="229"/>
                  </a:lnTo>
                  <a:lnTo>
                    <a:pt x="96" y="229"/>
                  </a:lnTo>
                  <a:lnTo>
                    <a:pt x="96" y="229"/>
                  </a:lnTo>
                  <a:lnTo>
                    <a:pt x="96" y="229"/>
                  </a:lnTo>
                  <a:lnTo>
                    <a:pt x="96" y="229"/>
                  </a:lnTo>
                  <a:lnTo>
                    <a:pt x="96" y="229"/>
                  </a:lnTo>
                  <a:lnTo>
                    <a:pt x="96" y="229"/>
                  </a:lnTo>
                  <a:lnTo>
                    <a:pt x="95" y="229"/>
                  </a:lnTo>
                  <a:lnTo>
                    <a:pt x="95" y="229"/>
                  </a:lnTo>
                  <a:lnTo>
                    <a:pt x="95" y="229"/>
                  </a:lnTo>
                  <a:lnTo>
                    <a:pt x="95" y="229"/>
                  </a:lnTo>
                  <a:lnTo>
                    <a:pt x="95" y="229"/>
                  </a:lnTo>
                  <a:lnTo>
                    <a:pt x="95" y="230"/>
                  </a:lnTo>
                  <a:lnTo>
                    <a:pt x="95" y="230"/>
                  </a:lnTo>
                  <a:lnTo>
                    <a:pt x="95" y="230"/>
                  </a:lnTo>
                  <a:lnTo>
                    <a:pt x="95" y="230"/>
                  </a:lnTo>
                  <a:lnTo>
                    <a:pt x="95" y="230"/>
                  </a:lnTo>
                  <a:lnTo>
                    <a:pt x="95" y="230"/>
                  </a:lnTo>
                  <a:lnTo>
                    <a:pt x="95" y="230"/>
                  </a:lnTo>
                  <a:lnTo>
                    <a:pt x="95" y="230"/>
                  </a:lnTo>
                  <a:lnTo>
                    <a:pt x="95" y="230"/>
                  </a:lnTo>
                  <a:lnTo>
                    <a:pt x="95" y="230"/>
                  </a:lnTo>
                  <a:lnTo>
                    <a:pt x="95" y="230"/>
                  </a:lnTo>
                  <a:lnTo>
                    <a:pt x="95" y="230"/>
                  </a:lnTo>
                  <a:lnTo>
                    <a:pt x="95" y="230"/>
                  </a:lnTo>
                  <a:lnTo>
                    <a:pt x="95" y="230"/>
                  </a:lnTo>
                  <a:lnTo>
                    <a:pt x="94" y="230"/>
                  </a:lnTo>
                  <a:lnTo>
                    <a:pt x="94" y="230"/>
                  </a:lnTo>
                  <a:lnTo>
                    <a:pt x="94" y="230"/>
                  </a:lnTo>
                  <a:lnTo>
                    <a:pt x="94" y="230"/>
                  </a:lnTo>
                  <a:lnTo>
                    <a:pt x="94" y="230"/>
                  </a:lnTo>
                  <a:lnTo>
                    <a:pt x="94" y="230"/>
                  </a:lnTo>
                  <a:lnTo>
                    <a:pt x="94" y="230"/>
                  </a:lnTo>
                  <a:lnTo>
                    <a:pt x="94" y="230"/>
                  </a:lnTo>
                  <a:lnTo>
                    <a:pt x="94" y="230"/>
                  </a:lnTo>
                  <a:lnTo>
                    <a:pt x="94" y="230"/>
                  </a:lnTo>
                  <a:lnTo>
                    <a:pt x="94" y="230"/>
                  </a:lnTo>
                  <a:lnTo>
                    <a:pt x="94" y="230"/>
                  </a:lnTo>
                  <a:lnTo>
                    <a:pt x="94" y="230"/>
                  </a:lnTo>
                  <a:lnTo>
                    <a:pt x="94" y="230"/>
                  </a:lnTo>
                  <a:lnTo>
                    <a:pt x="94" y="230"/>
                  </a:lnTo>
                  <a:lnTo>
                    <a:pt x="93" y="230"/>
                  </a:lnTo>
                  <a:lnTo>
                    <a:pt x="93" y="230"/>
                  </a:lnTo>
                  <a:lnTo>
                    <a:pt x="93" y="230"/>
                  </a:lnTo>
                  <a:lnTo>
                    <a:pt x="93" y="230"/>
                  </a:lnTo>
                  <a:lnTo>
                    <a:pt x="93" y="230"/>
                  </a:lnTo>
                  <a:lnTo>
                    <a:pt x="93" y="230"/>
                  </a:lnTo>
                  <a:lnTo>
                    <a:pt x="93" y="230"/>
                  </a:lnTo>
                  <a:lnTo>
                    <a:pt x="93" y="230"/>
                  </a:lnTo>
                  <a:lnTo>
                    <a:pt x="93" y="230"/>
                  </a:lnTo>
                  <a:lnTo>
                    <a:pt x="92" y="230"/>
                  </a:lnTo>
                  <a:lnTo>
                    <a:pt x="92" y="230"/>
                  </a:lnTo>
                  <a:lnTo>
                    <a:pt x="92" y="230"/>
                  </a:lnTo>
                  <a:lnTo>
                    <a:pt x="92" y="230"/>
                  </a:lnTo>
                  <a:lnTo>
                    <a:pt x="92" y="230"/>
                  </a:lnTo>
                  <a:lnTo>
                    <a:pt x="92" y="230"/>
                  </a:lnTo>
                  <a:lnTo>
                    <a:pt x="91" y="230"/>
                  </a:lnTo>
                  <a:lnTo>
                    <a:pt x="91" y="230"/>
                  </a:lnTo>
                  <a:lnTo>
                    <a:pt x="91" y="230"/>
                  </a:lnTo>
                  <a:lnTo>
                    <a:pt x="91" y="230"/>
                  </a:lnTo>
                  <a:lnTo>
                    <a:pt x="91" y="230"/>
                  </a:lnTo>
                  <a:lnTo>
                    <a:pt x="91" y="231"/>
                  </a:lnTo>
                  <a:lnTo>
                    <a:pt x="91" y="231"/>
                  </a:lnTo>
                  <a:lnTo>
                    <a:pt x="91" y="231"/>
                  </a:lnTo>
                  <a:lnTo>
                    <a:pt x="90" y="231"/>
                  </a:lnTo>
                  <a:lnTo>
                    <a:pt x="90" y="231"/>
                  </a:lnTo>
                  <a:lnTo>
                    <a:pt x="90" y="230"/>
                  </a:lnTo>
                  <a:lnTo>
                    <a:pt x="90" y="231"/>
                  </a:lnTo>
                  <a:lnTo>
                    <a:pt x="90" y="231"/>
                  </a:lnTo>
                  <a:lnTo>
                    <a:pt x="90" y="231"/>
                  </a:lnTo>
                  <a:lnTo>
                    <a:pt x="90" y="231"/>
                  </a:lnTo>
                  <a:lnTo>
                    <a:pt x="89" y="231"/>
                  </a:lnTo>
                  <a:lnTo>
                    <a:pt x="89" y="231"/>
                  </a:lnTo>
                  <a:lnTo>
                    <a:pt x="89" y="231"/>
                  </a:lnTo>
                  <a:lnTo>
                    <a:pt x="89" y="230"/>
                  </a:lnTo>
                  <a:lnTo>
                    <a:pt x="89" y="230"/>
                  </a:lnTo>
                  <a:lnTo>
                    <a:pt x="88" y="230"/>
                  </a:lnTo>
                  <a:lnTo>
                    <a:pt x="88" y="231"/>
                  </a:lnTo>
                  <a:lnTo>
                    <a:pt x="88" y="231"/>
                  </a:lnTo>
                  <a:lnTo>
                    <a:pt x="88" y="231"/>
                  </a:lnTo>
                  <a:lnTo>
                    <a:pt x="88" y="231"/>
                  </a:lnTo>
                  <a:lnTo>
                    <a:pt x="88" y="231"/>
                  </a:lnTo>
                  <a:lnTo>
                    <a:pt x="89" y="231"/>
                  </a:lnTo>
                  <a:lnTo>
                    <a:pt x="89" y="231"/>
                  </a:lnTo>
                  <a:lnTo>
                    <a:pt x="89" y="231"/>
                  </a:lnTo>
                  <a:lnTo>
                    <a:pt x="88" y="231"/>
                  </a:lnTo>
                  <a:lnTo>
                    <a:pt x="88" y="231"/>
                  </a:lnTo>
                  <a:lnTo>
                    <a:pt x="88" y="231"/>
                  </a:lnTo>
                  <a:lnTo>
                    <a:pt x="88" y="231"/>
                  </a:lnTo>
                  <a:lnTo>
                    <a:pt x="88" y="231"/>
                  </a:lnTo>
                  <a:lnTo>
                    <a:pt x="88" y="231"/>
                  </a:lnTo>
                  <a:lnTo>
                    <a:pt x="88" y="231"/>
                  </a:lnTo>
                  <a:lnTo>
                    <a:pt x="87" y="231"/>
                  </a:lnTo>
                  <a:lnTo>
                    <a:pt x="87" y="231"/>
                  </a:lnTo>
                  <a:lnTo>
                    <a:pt x="87" y="231"/>
                  </a:lnTo>
                  <a:lnTo>
                    <a:pt x="87" y="231"/>
                  </a:lnTo>
                  <a:lnTo>
                    <a:pt x="87" y="232"/>
                  </a:lnTo>
                  <a:lnTo>
                    <a:pt x="87" y="232"/>
                  </a:lnTo>
                  <a:lnTo>
                    <a:pt x="87" y="232"/>
                  </a:lnTo>
                  <a:lnTo>
                    <a:pt x="87" y="232"/>
                  </a:lnTo>
                  <a:lnTo>
                    <a:pt x="87" y="232"/>
                  </a:lnTo>
                  <a:lnTo>
                    <a:pt x="86" y="232"/>
                  </a:lnTo>
                  <a:lnTo>
                    <a:pt x="86" y="232"/>
                  </a:lnTo>
                  <a:lnTo>
                    <a:pt x="86" y="232"/>
                  </a:lnTo>
                  <a:lnTo>
                    <a:pt x="86" y="232"/>
                  </a:lnTo>
                  <a:lnTo>
                    <a:pt x="85" y="232"/>
                  </a:lnTo>
                  <a:lnTo>
                    <a:pt x="85" y="233"/>
                  </a:lnTo>
                  <a:lnTo>
                    <a:pt x="85" y="233"/>
                  </a:lnTo>
                  <a:lnTo>
                    <a:pt x="85" y="232"/>
                  </a:lnTo>
                  <a:lnTo>
                    <a:pt x="85" y="232"/>
                  </a:lnTo>
                  <a:lnTo>
                    <a:pt x="85" y="232"/>
                  </a:lnTo>
                  <a:lnTo>
                    <a:pt x="85" y="232"/>
                  </a:lnTo>
                  <a:lnTo>
                    <a:pt x="84" y="232"/>
                  </a:lnTo>
                  <a:lnTo>
                    <a:pt x="84" y="232"/>
                  </a:lnTo>
                  <a:lnTo>
                    <a:pt x="84" y="232"/>
                  </a:lnTo>
                  <a:lnTo>
                    <a:pt x="84" y="233"/>
                  </a:lnTo>
                  <a:lnTo>
                    <a:pt x="84" y="233"/>
                  </a:lnTo>
                  <a:lnTo>
                    <a:pt x="84" y="233"/>
                  </a:lnTo>
                  <a:lnTo>
                    <a:pt x="84" y="233"/>
                  </a:lnTo>
                  <a:lnTo>
                    <a:pt x="84" y="233"/>
                  </a:lnTo>
                  <a:lnTo>
                    <a:pt x="84" y="233"/>
                  </a:lnTo>
                  <a:lnTo>
                    <a:pt x="84" y="233"/>
                  </a:lnTo>
                  <a:lnTo>
                    <a:pt x="83" y="233"/>
                  </a:lnTo>
                  <a:lnTo>
                    <a:pt x="83" y="233"/>
                  </a:lnTo>
                  <a:lnTo>
                    <a:pt x="83" y="233"/>
                  </a:lnTo>
                  <a:lnTo>
                    <a:pt x="83" y="233"/>
                  </a:lnTo>
                  <a:lnTo>
                    <a:pt x="83" y="233"/>
                  </a:lnTo>
                  <a:lnTo>
                    <a:pt x="83" y="233"/>
                  </a:lnTo>
                  <a:lnTo>
                    <a:pt x="83" y="233"/>
                  </a:lnTo>
                  <a:lnTo>
                    <a:pt x="83" y="234"/>
                  </a:lnTo>
                  <a:lnTo>
                    <a:pt x="83" y="234"/>
                  </a:lnTo>
                  <a:lnTo>
                    <a:pt x="83" y="234"/>
                  </a:lnTo>
                  <a:lnTo>
                    <a:pt x="82" y="234"/>
                  </a:lnTo>
                  <a:lnTo>
                    <a:pt x="82" y="234"/>
                  </a:lnTo>
                  <a:lnTo>
                    <a:pt x="82" y="234"/>
                  </a:lnTo>
                  <a:lnTo>
                    <a:pt x="82" y="234"/>
                  </a:lnTo>
                  <a:lnTo>
                    <a:pt x="82" y="234"/>
                  </a:lnTo>
                  <a:lnTo>
                    <a:pt x="82" y="234"/>
                  </a:lnTo>
                  <a:lnTo>
                    <a:pt x="82" y="234"/>
                  </a:lnTo>
                  <a:lnTo>
                    <a:pt x="82" y="234"/>
                  </a:lnTo>
                  <a:lnTo>
                    <a:pt x="82" y="234"/>
                  </a:lnTo>
                  <a:lnTo>
                    <a:pt x="81" y="234"/>
                  </a:lnTo>
                  <a:lnTo>
                    <a:pt x="81" y="234"/>
                  </a:lnTo>
                  <a:lnTo>
                    <a:pt x="81" y="234"/>
                  </a:lnTo>
                  <a:lnTo>
                    <a:pt x="81" y="234"/>
                  </a:lnTo>
                  <a:lnTo>
                    <a:pt x="81" y="234"/>
                  </a:lnTo>
                  <a:lnTo>
                    <a:pt x="81" y="234"/>
                  </a:lnTo>
                  <a:lnTo>
                    <a:pt x="81" y="235"/>
                  </a:lnTo>
                  <a:lnTo>
                    <a:pt x="81" y="235"/>
                  </a:lnTo>
                  <a:lnTo>
                    <a:pt x="81" y="235"/>
                  </a:lnTo>
                  <a:lnTo>
                    <a:pt x="81" y="235"/>
                  </a:lnTo>
                  <a:lnTo>
                    <a:pt x="80" y="235"/>
                  </a:lnTo>
                  <a:lnTo>
                    <a:pt x="80" y="235"/>
                  </a:lnTo>
                  <a:lnTo>
                    <a:pt x="80" y="235"/>
                  </a:lnTo>
                  <a:lnTo>
                    <a:pt x="80" y="235"/>
                  </a:lnTo>
                  <a:lnTo>
                    <a:pt x="80" y="235"/>
                  </a:lnTo>
                  <a:lnTo>
                    <a:pt x="80" y="235"/>
                  </a:lnTo>
                  <a:lnTo>
                    <a:pt x="80" y="235"/>
                  </a:lnTo>
                  <a:lnTo>
                    <a:pt x="80" y="235"/>
                  </a:lnTo>
                  <a:lnTo>
                    <a:pt x="79" y="236"/>
                  </a:lnTo>
                  <a:lnTo>
                    <a:pt x="79" y="236"/>
                  </a:lnTo>
                  <a:lnTo>
                    <a:pt x="79" y="236"/>
                  </a:lnTo>
                  <a:lnTo>
                    <a:pt x="79" y="236"/>
                  </a:lnTo>
                  <a:lnTo>
                    <a:pt x="79" y="236"/>
                  </a:lnTo>
                  <a:lnTo>
                    <a:pt x="79" y="236"/>
                  </a:lnTo>
                  <a:lnTo>
                    <a:pt x="79" y="236"/>
                  </a:lnTo>
                  <a:lnTo>
                    <a:pt x="79" y="236"/>
                  </a:lnTo>
                  <a:lnTo>
                    <a:pt x="79" y="236"/>
                  </a:lnTo>
                  <a:lnTo>
                    <a:pt x="79" y="236"/>
                  </a:lnTo>
                  <a:lnTo>
                    <a:pt x="78" y="236"/>
                  </a:lnTo>
                  <a:lnTo>
                    <a:pt x="78" y="236"/>
                  </a:lnTo>
                  <a:lnTo>
                    <a:pt x="78" y="236"/>
                  </a:lnTo>
                  <a:lnTo>
                    <a:pt x="78" y="236"/>
                  </a:lnTo>
                  <a:lnTo>
                    <a:pt x="78" y="236"/>
                  </a:lnTo>
                  <a:lnTo>
                    <a:pt x="78" y="236"/>
                  </a:lnTo>
                  <a:lnTo>
                    <a:pt x="78" y="236"/>
                  </a:lnTo>
                  <a:lnTo>
                    <a:pt x="78" y="236"/>
                  </a:lnTo>
                  <a:lnTo>
                    <a:pt x="78" y="236"/>
                  </a:lnTo>
                  <a:lnTo>
                    <a:pt x="78" y="236"/>
                  </a:lnTo>
                  <a:lnTo>
                    <a:pt x="78" y="236"/>
                  </a:lnTo>
                  <a:lnTo>
                    <a:pt x="78" y="236"/>
                  </a:lnTo>
                  <a:lnTo>
                    <a:pt x="78" y="236"/>
                  </a:lnTo>
                  <a:lnTo>
                    <a:pt x="77" y="236"/>
                  </a:lnTo>
                  <a:lnTo>
                    <a:pt x="77" y="236"/>
                  </a:lnTo>
                  <a:lnTo>
                    <a:pt x="77" y="236"/>
                  </a:lnTo>
                  <a:lnTo>
                    <a:pt x="77" y="236"/>
                  </a:lnTo>
                  <a:lnTo>
                    <a:pt x="77" y="236"/>
                  </a:lnTo>
                  <a:lnTo>
                    <a:pt x="77" y="236"/>
                  </a:lnTo>
                  <a:lnTo>
                    <a:pt x="77" y="236"/>
                  </a:lnTo>
                  <a:lnTo>
                    <a:pt x="77" y="236"/>
                  </a:lnTo>
                  <a:lnTo>
                    <a:pt x="77" y="236"/>
                  </a:lnTo>
                  <a:lnTo>
                    <a:pt x="77" y="236"/>
                  </a:lnTo>
                  <a:lnTo>
                    <a:pt x="77" y="236"/>
                  </a:lnTo>
                  <a:lnTo>
                    <a:pt x="76" y="236"/>
                  </a:lnTo>
                  <a:lnTo>
                    <a:pt x="76" y="236"/>
                  </a:lnTo>
                  <a:lnTo>
                    <a:pt x="76" y="236"/>
                  </a:lnTo>
                  <a:lnTo>
                    <a:pt x="76" y="236"/>
                  </a:lnTo>
                  <a:lnTo>
                    <a:pt x="76" y="236"/>
                  </a:lnTo>
                  <a:lnTo>
                    <a:pt x="76" y="236"/>
                  </a:lnTo>
                  <a:lnTo>
                    <a:pt x="76" y="236"/>
                  </a:lnTo>
                  <a:lnTo>
                    <a:pt x="76" y="236"/>
                  </a:lnTo>
                  <a:lnTo>
                    <a:pt x="76" y="236"/>
                  </a:lnTo>
                  <a:lnTo>
                    <a:pt x="76" y="236"/>
                  </a:lnTo>
                  <a:lnTo>
                    <a:pt x="76" y="236"/>
                  </a:lnTo>
                  <a:lnTo>
                    <a:pt x="76" y="236"/>
                  </a:lnTo>
                  <a:lnTo>
                    <a:pt x="76" y="236"/>
                  </a:lnTo>
                  <a:lnTo>
                    <a:pt x="76" y="236"/>
                  </a:lnTo>
                  <a:lnTo>
                    <a:pt x="76" y="236"/>
                  </a:lnTo>
                  <a:lnTo>
                    <a:pt x="76" y="236"/>
                  </a:lnTo>
                  <a:lnTo>
                    <a:pt x="75" y="236"/>
                  </a:lnTo>
                  <a:lnTo>
                    <a:pt x="75" y="236"/>
                  </a:lnTo>
                  <a:lnTo>
                    <a:pt x="75" y="236"/>
                  </a:lnTo>
                  <a:lnTo>
                    <a:pt x="76" y="236"/>
                  </a:lnTo>
                  <a:lnTo>
                    <a:pt x="76" y="237"/>
                  </a:lnTo>
                  <a:lnTo>
                    <a:pt x="76" y="237"/>
                  </a:lnTo>
                  <a:lnTo>
                    <a:pt x="75" y="237"/>
                  </a:lnTo>
                  <a:lnTo>
                    <a:pt x="75" y="237"/>
                  </a:lnTo>
                  <a:lnTo>
                    <a:pt x="75" y="237"/>
                  </a:lnTo>
                  <a:lnTo>
                    <a:pt x="75" y="237"/>
                  </a:lnTo>
                  <a:lnTo>
                    <a:pt x="75" y="237"/>
                  </a:lnTo>
                  <a:lnTo>
                    <a:pt x="75" y="237"/>
                  </a:lnTo>
                  <a:lnTo>
                    <a:pt x="75" y="237"/>
                  </a:lnTo>
                  <a:lnTo>
                    <a:pt x="75" y="237"/>
                  </a:lnTo>
                  <a:lnTo>
                    <a:pt x="75" y="237"/>
                  </a:lnTo>
                  <a:lnTo>
                    <a:pt x="75" y="237"/>
                  </a:lnTo>
                  <a:lnTo>
                    <a:pt x="75" y="236"/>
                  </a:lnTo>
                  <a:lnTo>
                    <a:pt x="75" y="236"/>
                  </a:lnTo>
                  <a:lnTo>
                    <a:pt x="75" y="236"/>
                  </a:lnTo>
                  <a:lnTo>
                    <a:pt x="75" y="236"/>
                  </a:lnTo>
                  <a:lnTo>
                    <a:pt x="75" y="236"/>
                  </a:lnTo>
                  <a:lnTo>
                    <a:pt x="75" y="236"/>
                  </a:lnTo>
                  <a:lnTo>
                    <a:pt x="75" y="236"/>
                  </a:lnTo>
                  <a:lnTo>
                    <a:pt x="75" y="236"/>
                  </a:lnTo>
                  <a:lnTo>
                    <a:pt x="75" y="236"/>
                  </a:lnTo>
                  <a:lnTo>
                    <a:pt x="75" y="236"/>
                  </a:lnTo>
                  <a:lnTo>
                    <a:pt x="75" y="236"/>
                  </a:lnTo>
                  <a:lnTo>
                    <a:pt x="75" y="236"/>
                  </a:lnTo>
                  <a:lnTo>
                    <a:pt x="75" y="236"/>
                  </a:lnTo>
                  <a:lnTo>
                    <a:pt x="75" y="236"/>
                  </a:lnTo>
                  <a:lnTo>
                    <a:pt x="75" y="236"/>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5" y="235"/>
                  </a:lnTo>
                  <a:lnTo>
                    <a:pt x="74" y="235"/>
                  </a:lnTo>
                  <a:lnTo>
                    <a:pt x="74" y="235"/>
                  </a:lnTo>
                  <a:lnTo>
                    <a:pt x="74" y="235"/>
                  </a:lnTo>
                  <a:lnTo>
                    <a:pt x="74" y="235"/>
                  </a:lnTo>
                  <a:lnTo>
                    <a:pt x="74" y="235"/>
                  </a:lnTo>
                  <a:lnTo>
                    <a:pt x="74" y="235"/>
                  </a:lnTo>
                  <a:lnTo>
                    <a:pt x="74" y="235"/>
                  </a:lnTo>
                  <a:lnTo>
                    <a:pt x="74" y="235"/>
                  </a:lnTo>
                  <a:lnTo>
                    <a:pt x="73" y="235"/>
                  </a:lnTo>
                  <a:lnTo>
                    <a:pt x="73" y="235"/>
                  </a:lnTo>
                  <a:lnTo>
                    <a:pt x="73" y="235"/>
                  </a:lnTo>
                  <a:lnTo>
                    <a:pt x="73" y="235"/>
                  </a:lnTo>
                  <a:lnTo>
                    <a:pt x="73" y="235"/>
                  </a:lnTo>
                  <a:lnTo>
                    <a:pt x="73" y="235"/>
                  </a:lnTo>
                  <a:lnTo>
                    <a:pt x="73" y="235"/>
                  </a:lnTo>
                  <a:lnTo>
                    <a:pt x="73" y="235"/>
                  </a:lnTo>
                  <a:lnTo>
                    <a:pt x="73" y="235"/>
                  </a:lnTo>
                  <a:lnTo>
                    <a:pt x="73" y="235"/>
                  </a:lnTo>
                  <a:lnTo>
                    <a:pt x="73" y="235"/>
                  </a:lnTo>
                  <a:lnTo>
                    <a:pt x="72" y="235"/>
                  </a:lnTo>
                  <a:lnTo>
                    <a:pt x="72" y="235"/>
                  </a:lnTo>
                  <a:lnTo>
                    <a:pt x="72" y="235"/>
                  </a:lnTo>
                  <a:lnTo>
                    <a:pt x="72" y="235"/>
                  </a:lnTo>
                  <a:lnTo>
                    <a:pt x="72" y="235"/>
                  </a:lnTo>
                  <a:lnTo>
                    <a:pt x="72" y="236"/>
                  </a:lnTo>
                  <a:lnTo>
                    <a:pt x="72" y="235"/>
                  </a:lnTo>
                  <a:lnTo>
                    <a:pt x="72" y="235"/>
                  </a:lnTo>
                  <a:lnTo>
                    <a:pt x="70" y="236"/>
                  </a:lnTo>
                  <a:lnTo>
                    <a:pt x="65" y="231"/>
                  </a:lnTo>
                  <a:lnTo>
                    <a:pt x="59" y="229"/>
                  </a:lnTo>
                  <a:lnTo>
                    <a:pt x="50" y="223"/>
                  </a:lnTo>
                  <a:lnTo>
                    <a:pt x="48" y="222"/>
                  </a:lnTo>
                  <a:lnTo>
                    <a:pt x="39" y="224"/>
                  </a:lnTo>
                  <a:lnTo>
                    <a:pt x="38" y="233"/>
                  </a:lnTo>
                  <a:lnTo>
                    <a:pt x="32" y="236"/>
                  </a:lnTo>
                  <a:lnTo>
                    <a:pt x="20" y="235"/>
                  </a:lnTo>
                  <a:lnTo>
                    <a:pt x="8" y="236"/>
                  </a:lnTo>
                  <a:lnTo>
                    <a:pt x="5" y="234"/>
                  </a:lnTo>
                  <a:lnTo>
                    <a:pt x="6" y="232"/>
                  </a:lnTo>
                  <a:lnTo>
                    <a:pt x="4" y="230"/>
                  </a:lnTo>
                  <a:lnTo>
                    <a:pt x="6" y="223"/>
                  </a:lnTo>
                  <a:lnTo>
                    <a:pt x="4" y="217"/>
                  </a:lnTo>
                  <a:lnTo>
                    <a:pt x="5" y="214"/>
                  </a:lnTo>
                  <a:lnTo>
                    <a:pt x="7" y="214"/>
                  </a:lnTo>
                  <a:lnTo>
                    <a:pt x="14" y="216"/>
                  </a:lnTo>
                  <a:lnTo>
                    <a:pt x="16" y="216"/>
                  </a:lnTo>
                  <a:lnTo>
                    <a:pt x="17" y="213"/>
                  </a:lnTo>
                  <a:lnTo>
                    <a:pt x="19" y="212"/>
                  </a:lnTo>
                  <a:lnTo>
                    <a:pt x="14" y="213"/>
                  </a:lnTo>
                  <a:lnTo>
                    <a:pt x="5" y="213"/>
                  </a:lnTo>
                  <a:lnTo>
                    <a:pt x="2" y="214"/>
                  </a:lnTo>
                  <a:lnTo>
                    <a:pt x="0" y="213"/>
                  </a:lnTo>
                  <a:lnTo>
                    <a:pt x="1" y="210"/>
                  </a:lnTo>
                  <a:lnTo>
                    <a:pt x="6" y="212"/>
                  </a:lnTo>
                  <a:lnTo>
                    <a:pt x="12" y="205"/>
                  </a:lnTo>
                  <a:lnTo>
                    <a:pt x="13" y="203"/>
                  </a:lnTo>
                  <a:lnTo>
                    <a:pt x="8" y="197"/>
                  </a:lnTo>
                  <a:lnTo>
                    <a:pt x="8" y="184"/>
                  </a:lnTo>
                  <a:lnTo>
                    <a:pt x="4" y="183"/>
                  </a:lnTo>
                  <a:lnTo>
                    <a:pt x="1" y="177"/>
                  </a:lnTo>
                  <a:lnTo>
                    <a:pt x="6" y="164"/>
                  </a:lnTo>
                  <a:lnTo>
                    <a:pt x="10" y="159"/>
                  </a:lnTo>
                  <a:lnTo>
                    <a:pt x="8" y="158"/>
                  </a:lnTo>
                  <a:lnTo>
                    <a:pt x="10" y="154"/>
                  </a:lnTo>
                  <a:lnTo>
                    <a:pt x="16" y="145"/>
                  </a:lnTo>
                  <a:lnTo>
                    <a:pt x="20" y="145"/>
                  </a:lnTo>
                  <a:lnTo>
                    <a:pt x="18" y="149"/>
                  </a:lnTo>
                  <a:lnTo>
                    <a:pt x="24" y="142"/>
                  </a:lnTo>
                  <a:lnTo>
                    <a:pt x="38" y="141"/>
                  </a:lnTo>
                  <a:lnTo>
                    <a:pt x="36" y="140"/>
                  </a:lnTo>
                  <a:lnTo>
                    <a:pt x="35" y="139"/>
                  </a:lnTo>
                  <a:lnTo>
                    <a:pt x="19" y="141"/>
                  </a:lnTo>
                  <a:lnTo>
                    <a:pt x="16" y="138"/>
                  </a:lnTo>
                  <a:lnTo>
                    <a:pt x="16" y="135"/>
                  </a:lnTo>
                  <a:lnTo>
                    <a:pt x="14" y="132"/>
                  </a:lnTo>
                  <a:lnTo>
                    <a:pt x="13" y="123"/>
                  </a:lnTo>
                  <a:lnTo>
                    <a:pt x="16" y="113"/>
                  </a:lnTo>
                  <a:lnTo>
                    <a:pt x="19" y="111"/>
                  </a:lnTo>
                  <a:lnTo>
                    <a:pt x="20" y="109"/>
                  </a:lnTo>
                  <a:lnTo>
                    <a:pt x="22" y="103"/>
                  </a:lnTo>
                  <a:lnTo>
                    <a:pt x="26" y="101"/>
                  </a:lnTo>
                  <a:lnTo>
                    <a:pt x="28" y="94"/>
                  </a:lnTo>
                  <a:lnTo>
                    <a:pt x="37" y="87"/>
                  </a:lnTo>
                  <a:lnTo>
                    <a:pt x="42" y="85"/>
                  </a:lnTo>
                  <a:lnTo>
                    <a:pt x="48" y="89"/>
                  </a:lnTo>
                  <a:lnTo>
                    <a:pt x="48" y="91"/>
                  </a:lnTo>
                  <a:lnTo>
                    <a:pt x="51" y="79"/>
                  </a:lnTo>
                  <a:lnTo>
                    <a:pt x="56" y="78"/>
                  </a:lnTo>
                  <a:lnTo>
                    <a:pt x="60" y="80"/>
                  </a:lnTo>
                  <a:lnTo>
                    <a:pt x="65" y="77"/>
                  </a:lnTo>
                  <a:lnTo>
                    <a:pt x="67" y="81"/>
                  </a:lnTo>
                  <a:lnTo>
                    <a:pt x="69" y="79"/>
                  </a:lnTo>
                  <a:lnTo>
                    <a:pt x="75" y="79"/>
                  </a:lnTo>
                  <a:lnTo>
                    <a:pt x="83" y="76"/>
                  </a:lnTo>
                  <a:lnTo>
                    <a:pt x="95" y="81"/>
                  </a:lnTo>
                  <a:lnTo>
                    <a:pt x="98" y="89"/>
                  </a:lnTo>
                  <a:lnTo>
                    <a:pt x="96" y="93"/>
                  </a:lnTo>
                  <a:lnTo>
                    <a:pt x="102" y="92"/>
                  </a:lnTo>
                  <a:lnTo>
                    <a:pt x="104" y="93"/>
                  </a:lnTo>
                  <a:lnTo>
                    <a:pt x="105" y="90"/>
                  </a:lnTo>
                  <a:lnTo>
                    <a:pt x="114" y="91"/>
                  </a:lnTo>
                  <a:lnTo>
                    <a:pt x="120" y="94"/>
                  </a:lnTo>
                  <a:lnTo>
                    <a:pt x="125" y="99"/>
                  </a:lnTo>
                  <a:lnTo>
                    <a:pt x="128" y="96"/>
                  </a:lnTo>
                  <a:lnTo>
                    <a:pt x="133" y="99"/>
                  </a:lnTo>
                  <a:lnTo>
                    <a:pt x="135" y="97"/>
                  </a:lnTo>
                  <a:lnTo>
                    <a:pt x="133" y="98"/>
                  </a:lnTo>
                  <a:lnTo>
                    <a:pt x="115" y="89"/>
                  </a:lnTo>
                  <a:lnTo>
                    <a:pt x="102" y="88"/>
                  </a:lnTo>
                  <a:lnTo>
                    <a:pt x="100" y="81"/>
                  </a:lnTo>
                  <a:lnTo>
                    <a:pt x="98" y="79"/>
                  </a:lnTo>
                  <a:lnTo>
                    <a:pt x="92" y="77"/>
                  </a:lnTo>
                  <a:lnTo>
                    <a:pt x="94" y="73"/>
                  </a:lnTo>
                  <a:lnTo>
                    <a:pt x="95" y="62"/>
                  </a:lnTo>
                  <a:lnTo>
                    <a:pt x="98" y="59"/>
                  </a:lnTo>
                  <a:lnTo>
                    <a:pt x="102" y="61"/>
                  </a:lnTo>
                  <a:lnTo>
                    <a:pt x="101" y="66"/>
                  </a:lnTo>
                  <a:lnTo>
                    <a:pt x="113" y="65"/>
                  </a:lnTo>
                  <a:lnTo>
                    <a:pt x="127" y="68"/>
                  </a:lnTo>
                  <a:lnTo>
                    <a:pt x="128" y="70"/>
                  </a:lnTo>
                  <a:lnTo>
                    <a:pt x="132" y="75"/>
                  </a:lnTo>
                  <a:lnTo>
                    <a:pt x="139" y="75"/>
                  </a:lnTo>
                  <a:lnTo>
                    <a:pt x="145" y="84"/>
                  </a:lnTo>
                  <a:lnTo>
                    <a:pt x="149" y="86"/>
                  </a:lnTo>
                  <a:lnTo>
                    <a:pt x="141" y="75"/>
                  </a:lnTo>
                  <a:lnTo>
                    <a:pt x="134" y="73"/>
                  </a:lnTo>
                  <a:lnTo>
                    <a:pt x="126" y="66"/>
                  </a:lnTo>
                  <a:lnTo>
                    <a:pt x="126" y="66"/>
                  </a:lnTo>
                  <a:lnTo>
                    <a:pt x="124" y="65"/>
                  </a:lnTo>
                  <a:lnTo>
                    <a:pt x="116" y="60"/>
                  </a:lnTo>
                  <a:lnTo>
                    <a:pt x="113" y="54"/>
                  </a:lnTo>
                  <a:lnTo>
                    <a:pt x="114" y="50"/>
                  </a:lnTo>
                  <a:lnTo>
                    <a:pt x="123" y="47"/>
                  </a:lnTo>
                  <a:lnTo>
                    <a:pt x="124" y="42"/>
                  </a:lnTo>
                  <a:lnTo>
                    <a:pt x="130" y="45"/>
                  </a:lnTo>
                  <a:lnTo>
                    <a:pt x="137" y="44"/>
                  </a:lnTo>
                  <a:lnTo>
                    <a:pt x="139" y="48"/>
                  </a:lnTo>
                  <a:lnTo>
                    <a:pt x="139" y="48"/>
                  </a:lnTo>
                  <a:lnTo>
                    <a:pt x="141" y="51"/>
                  </a:lnTo>
                  <a:lnTo>
                    <a:pt x="157" y="50"/>
                  </a:lnTo>
                  <a:lnTo>
                    <a:pt x="159" y="50"/>
                  </a:lnTo>
                  <a:lnTo>
                    <a:pt x="168" y="42"/>
                  </a:lnTo>
                  <a:lnTo>
                    <a:pt x="187" y="45"/>
                  </a:lnTo>
                  <a:lnTo>
                    <a:pt x="189" y="46"/>
                  </a:lnTo>
                  <a:lnTo>
                    <a:pt x="175" y="37"/>
                  </a:lnTo>
                  <a:lnTo>
                    <a:pt x="174" y="33"/>
                  </a:lnTo>
                  <a:lnTo>
                    <a:pt x="190" y="33"/>
                  </a:lnTo>
                  <a:lnTo>
                    <a:pt x="210" y="22"/>
                  </a:lnTo>
                  <a:lnTo>
                    <a:pt x="212" y="21"/>
                  </a:lnTo>
                  <a:lnTo>
                    <a:pt x="221" y="22"/>
                  </a:lnTo>
                  <a:lnTo>
                    <a:pt x="222" y="27"/>
                  </a:lnTo>
                  <a:lnTo>
                    <a:pt x="228" y="26"/>
                  </a:lnTo>
                  <a:lnTo>
                    <a:pt x="229" y="28"/>
                  </a:lnTo>
                  <a:lnTo>
                    <a:pt x="233" y="30"/>
                  </a:lnTo>
                  <a:lnTo>
                    <a:pt x="235" y="34"/>
                  </a:lnTo>
                  <a:lnTo>
                    <a:pt x="231" y="39"/>
                  </a:lnTo>
                  <a:lnTo>
                    <a:pt x="226" y="43"/>
                  </a:lnTo>
                  <a:lnTo>
                    <a:pt x="227" y="44"/>
                  </a:lnTo>
                  <a:lnTo>
                    <a:pt x="226" y="46"/>
                  </a:lnTo>
                  <a:lnTo>
                    <a:pt x="225" y="48"/>
                  </a:lnTo>
                  <a:lnTo>
                    <a:pt x="227" y="50"/>
                  </a:lnTo>
                  <a:lnTo>
                    <a:pt x="231" y="52"/>
                  </a:lnTo>
                  <a:lnTo>
                    <a:pt x="234" y="50"/>
                  </a:lnTo>
                  <a:lnTo>
                    <a:pt x="235" y="47"/>
                  </a:lnTo>
                  <a:lnTo>
                    <a:pt x="245" y="42"/>
                  </a:lnTo>
                  <a:lnTo>
                    <a:pt x="254" y="42"/>
                  </a:lnTo>
                  <a:lnTo>
                    <a:pt x="257" y="43"/>
                  </a:lnTo>
                  <a:lnTo>
                    <a:pt x="263" y="41"/>
                  </a:lnTo>
                  <a:lnTo>
                    <a:pt x="263" y="43"/>
                  </a:lnTo>
                  <a:lnTo>
                    <a:pt x="268" y="44"/>
                  </a:lnTo>
                  <a:lnTo>
                    <a:pt x="277" y="42"/>
                  </a:lnTo>
                  <a:lnTo>
                    <a:pt x="279" y="43"/>
                  </a:lnTo>
                  <a:lnTo>
                    <a:pt x="269" y="36"/>
                  </a:lnTo>
                  <a:lnTo>
                    <a:pt x="282" y="23"/>
                  </a:lnTo>
                  <a:lnTo>
                    <a:pt x="293" y="20"/>
                  </a:lnTo>
                  <a:lnTo>
                    <a:pt x="295" y="19"/>
                  </a:lnTo>
                  <a:lnTo>
                    <a:pt x="309" y="16"/>
                  </a:lnTo>
                  <a:lnTo>
                    <a:pt x="322" y="18"/>
                  </a:lnTo>
                  <a:lnTo>
                    <a:pt x="325" y="21"/>
                  </a:lnTo>
                  <a:lnTo>
                    <a:pt x="325" y="23"/>
                  </a:lnTo>
                  <a:lnTo>
                    <a:pt x="326" y="21"/>
                  </a:lnTo>
                  <a:lnTo>
                    <a:pt x="331" y="21"/>
                  </a:lnTo>
                  <a:lnTo>
                    <a:pt x="341" y="34"/>
                  </a:lnTo>
                  <a:lnTo>
                    <a:pt x="341" y="36"/>
                  </a:lnTo>
                  <a:lnTo>
                    <a:pt x="341" y="35"/>
                  </a:lnTo>
                  <a:lnTo>
                    <a:pt x="341" y="32"/>
                  </a:lnTo>
                  <a:lnTo>
                    <a:pt x="338" y="26"/>
                  </a:lnTo>
                  <a:lnTo>
                    <a:pt x="340" y="25"/>
                  </a:lnTo>
                  <a:lnTo>
                    <a:pt x="350" y="26"/>
                  </a:lnTo>
                  <a:lnTo>
                    <a:pt x="351" y="25"/>
                  </a:lnTo>
                  <a:lnTo>
                    <a:pt x="342" y="24"/>
                  </a:lnTo>
                  <a:lnTo>
                    <a:pt x="344" y="15"/>
                  </a:lnTo>
                  <a:lnTo>
                    <a:pt x="350" y="13"/>
                  </a:lnTo>
                  <a:lnTo>
                    <a:pt x="353" y="9"/>
                  </a:lnTo>
                  <a:lnTo>
                    <a:pt x="362" y="9"/>
                  </a:lnTo>
                  <a:lnTo>
                    <a:pt x="365" y="3"/>
                  </a:lnTo>
                  <a:lnTo>
                    <a:pt x="366" y="1"/>
                  </a:lnTo>
                  <a:lnTo>
                    <a:pt x="368" y="0"/>
                  </a:lnTo>
                  <a:lnTo>
                    <a:pt x="367" y="4"/>
                  </a:lnTo>
                  <a:lnTo>
                    <a:pt x="369" y="9"/>
                  </a:lnTo>
                  <a:lnTo>
                    <a:pt x="375" y="1"/>
                  </a:lnTo>
                  <a:lnTo>
                    <a:pt x="383" y="4"/>
                  </a:lnTo>
                  <a:lnTo>
                    <a:pt x="379" y="16"/>
                  </a:lnTo>
                  <a:lnTo>
                    <a:pt x="379" y="21"/>
                  </a:lnTo>
                  <a:lnTo>
                    <a:pt x="383" y="27"/>
                  </a:lnTo>
                  <a:lnTo>
                    <a:pt x="380" y="32"/>
                  </a:lnTo>
                  <a:lnTo>
                    <a:pt x="380" y="32"/>
                  </a:lnTo>
                  <a:lnTo>
                    <a:pt x="380" y="33"/>
                  </a:lnTo>
                  <a:lnTo>
                    <a:pt x="387" y="39"/>
                  </a:lnTo>
                  <a:lnTo>
                    <a:pt x="386" y="48"/>
                  </a:lnTo>
                  <a:lnTo>
                    <a:pt x="384" y="52"/>
                  </a:lnTo>
                  <a:lnTo>
                    <a:pt x="384" y="54"/>
                  </a:lnTo>
                  <a:lnTo>
                    <a:pt x="386" y="61"/>
                  </a:lnTo>
                  <a:lnTo>
                    <a:pt x="383" y="74"/>
                  </a:lnTo>
                  <a:lnTo>
                    <a:pt x="391" y="88"/>
                  </a:lnTo>
                  <a:lnTo>
                    <a:pt x="388" y="79"/>
                  </a:lnTo>
                  <a:lnTo>
                    <a:pt x="390" y="77"/>
                  </a:lnTo>
                  <a:lnTo>
                    <a:pt x="388" y="76"/>
                  </a:lnTo>
                  <a:lnTo>
                    <a:pt x="385" y="70"/>
                  </a:lnTo>
                  <a:lnTo>
                    <a:pt x="388" y="59"/>
                  </a:lnTo>
                  <a:lnTo>
                    <a:pt x="387" y="52"/>
                  </a:lnTo>
                  <a:lnTo>
                    <a:pt x="391" y="50"/>
                  </a:lnTo>
                  <a:lnTo>
                    <a:pt x="396" y="47"/>
                  </a:lnTo>
                  <a:lnTo>
                    <a:pt x="401" y="39"/>
                  </a:lnTo>
                  <a:lnTo>
                    <a:pt x="412" y="41"/>
                  </a:lnTo>
                  <a:lnTo>
                    <a:pt x="412" y="44"/>
                  </a:lnTo>
                  <a:lnTo>
                    <a:pt x="407" y="48"/>
                  </a:lnTo>
                  <a:lnTo>
                    <a:pt x="408" y="51"/>
                  </a:lnTo>
                  <a:lnTo>
                    <a:pt x="410" y="57"/>
                  </a:lnTo>
                  <a:lnTo>
                    <a:pt x="415" y="62"/>
                  </a:lnTo>
                  <a:lnTo>
                    <a:pt x="417" y="63"/>
                  </a:lnTo>
                  <a:lnTo>
                    <a:pt x="426" y="69"/>
                  </a:lnTo>
                  <a:lnTo>
                    <a:pt x="426" y="70"/>
                  </a:lnTo>
                  <a:lnTo>
                    <a:pt x="426" y="78"/>
                  </a:lnTo>
                  <a:lnTo>
                    <a:pt x="426" y="79"/>
                  </a:lnTo>
                  <a:lnTo>
                    <a:pt x="426" y="79"/>
                  </a:lnTo>
                  <a:lnTo>
                    <a:pt x="426" y="79"/>
                  </a:lnTo>
                  <a:lnTo>
                    <a:pt x="427" y="78"/>
                  </a:lnTo>
                  <a:lnTo>
                    <a:pt x="427" y="78"/>
                  </a:lnTo>
                  <a:lnTo>
                    <a:pt x="427" y="78"/>
                  </a:lnTo>
                  <a:lnTo>
                    <a:pt x="427" y="78"/>
                  </a:lnTo>
                  <a:lnTo>
                    <a:pt x="427" y="77"/>
                  </a:lnTo>
                  <a:lnTo>
                    <a:pt x="427" y="77"/>
                  </a:lnTo>
                  <a:lnTo>
                    <a:pt x="427" y="77"/>
                  </a:lnTo>
                  <a:lnTo>
                    <a:pt x="428" y="76"/>
                  </a:lnTo>
                  <a:lnTo>
                    <a:pt x="428" y="76"/>
                  </a:lnTo>
                  <a:lnTo>
                    <a:pt x="428" y="76"/>
                  </a:lnTo>
                  <a:lnTo>
                    <a:pt x="429" y="76"/>
                  </a:lnTo>
                  <a:lnTo>
                    <a:pt x="429" y="75"/>
                  </a:lnTo>
                  <a:lnTo>
                    <a:pt x="429" y="75"/>
                  </a:lnTo>
                  <a:lnTo>
                    <a:pt x="429" y="75"/>
                  </a:lnTo>
                  <a:lnTo>
                    <a:pt x="429" y="74"/>
                  </a:lnTo>
                  <a:lnTo>
                    <a:pt x="429" y="74"/>
                  </a:lnTo>
                  <a:lnTo>
                    <a:pt x="430" y="74"/>
                  </a:lnTo>
                  <a:lnTo>
                    <a:pt x="431" y="73"/>
                  </a:lnTo>
                  <a:lnTo>
                    <a:pt x="431" y="72"/>
                  </a:lnTo>
                  <a:lnTo>
                    <a:pt x="431" y="72"/>
                  </a:lnTo>
                  <a:lnTo>
                    <a:pt x="432" y="72"/>
                  </a:lnTo>
                  <a:lnTo>
                    <a:pt x="432" y="72"/>
                  </a:lnTo>
                  <a:lnTo>
                    <a:pt x="432" y="72"/>
                  </a:lnTo>
                  <a:lnTo>
                    <a:pt x="433" y="71"/>
                  </a:lnTo>
                  <a:lnTo>
                    <a:pt x="433" y="71"/>
                  </a:lnTo>
                  <a:lnTo>
                    <a:pt x="433" y="71"/>
                  </a:lnTo>
                  <a:lnTo>
                    <a:pt x="433" y="71"/>
                  </a:lnTo>
                  <a:lnTo>
                    <a:pt x="434" y="71"/>
                  </a:lnTo>
                  <a:lnTo>
                    <a:pt x="434" y="71"/>
                  </a:lnTo>
                  <a:lnTo>
                    <a:pt x="434" y="71"/>
                  </a:lnTo>
                  <a:lnTo>
                    <a:pt x="427" y="44"/>
                  </a:lnTo>
                  <a:lnTo>
                    <a:pt x="430" y="42"/>
                  </a:lnTo>
                  <a:lnTo>
                    <a:pt x="431" y="49"/>
                  </a:lnTo>
                  <a:lnTo>
                    <a:pt x="433" y="50"/>
                  </a:lnTo>
                  <a:lnTo>
                    <a:pt x="432" y="31"/>
                  </a:lnTo>
                  <a:lnTo>
                    <a:pt x="439" y="20"/>
                  </a:lnTo>
                  <a:lnTo>
                    <a:pt x="441" y="18"/>
                  </a:lnTo>
                  <a:lnTo>
                    <a:pt x="445" y="20"/>
                  </a:lnTo>
                  <a:lnTo>
                    <a:pt x="450" y="15"/>
                  </a:lnTo>
                  <a:lnTo>
                    <a:pt x="457" y="18"/>
                  </a:lnTo>
                  <a:lnTo>
                    <a:pt x="462" y="25"/>
                  </a:lnTo>
                  <a:lnTo>
                    <a:pt x="465" y="25"/>
                  </a:lnTo>
                  <a:lnTo>
                    <a:pt x="472" y="20"/>
                  </a:lnTo>
                  <a:lnTo>
                    <a:pt x="477" y="21"/>
                  </a:lnTo>
                  <a:lnTo>
                    <a:pt x="479" y="22"/>
                  </a:lnTo>
                  <a:lnTo>
                    <a:pt x="490" y="24"/>
                  </a:lnTo>
                  <a:lnTo>
                    <a:pt x="499" y="35"/>
                  </a:lnTo>
                  <a:lnTo>
                    <a:pt x="510" y="37"/>
                  </a:lnTo>
                  <a:lnTo>
                    <a:pt x="520" y="34"/>
                  </a:lnTo>
                  <a:lnTo>
                    <a:pt x="523" y="34"/>
                  </a:lnTo>
                  <a:lnTo>
                    <a:pt x="524" y="35"/>
                  </a:lnTo>
                  <a:lnTo>
                    <a:pt x="522" y="37"/>
                  </a:lnTo>
                  <a:lnTo>
                    <a:pt x="520" y="41"/>
                  </a:lnTo>
                  <a:lnTo>
                    <a:pt x="524" y="49"/>
                  </a:lnTo>
                  <a:lnTo>
                    <a:pt x="521" y="51"/>
                  </a:lnTo>
                  <a:lnTo>
                    <a:pt x="518" y="53"/>
                  </a:lnTo>
                  <a:lnTo>
                    <a:pt x="516" y="55"/>
                  </a:lnTo>
                  <a:lnTo>
                    <a:pt x="516" y="57"/>
                  </a:lnTo>
                  <a:lnTo>
                    <a:pt x="515" y="59"/>
                  </a:lnTo>
                  <a:lnTo>
                    <a:pt x="514" y="61"/>
                  </a:lnTo>
                  <a:lnTo>
                    <a:pt x="516" y="81"/>
                  </a:lnTo>
                  <a:lnTo>
                    <a:pt x="516" y="85"/>
                  </a:lnTo>
                  <a:lnTo>
                    <a:pt x="518" y="89"/>
                  </a:lnTo>
                  <a:lnTo>
                    <a:pt x="522" y="91"/>
                  </a:lnTo>
                  <a:lnTo>
                    <a:pt x="521" y="100"/>
                  </a:lnTo>
                  <a:lnTo>
                    <a:pt x="522" y="102"/>
                  </a:lnTo>
                  <a:lnTo>
                    <a:pt x="525" y="105"/>
                  </a:lnTo>
                  <a:lnTo>
                    <a:pt x="532" y="105"/>
                  </a:lnTo>
                  <a:lnTo>
                    <a:pt x="538" y="109"/>
                  </a:lnTo>
                  <a:lnTo>
                    <a:pt x="540" y="108"/>
                  </a:lnTo>
                  <a:lnTo>
                    <a:pt x="542" y="110"/>
                  </a:lnTo>
                  <a:lnTo>
                    <a:pt x="544" y="116"/>
                  </a:lnTo>
                  <a:lnTo>
                    <a:pt x="542" y="122"/>
                  </a:lnTo>
                  <a:lnTo>
                    <a:pt x="537" y="126"/>
                  </a:lnTo>
                  <a:lnTo>
                    <a:pt x="545" y="130"/>
                  </a:lnTo>
                  <a:lnTo>
                    <a:pt x="549" y="128"/>
                  </a:lnTo>
                  <a:lnTo>
                    <a:pt x="556" y="139"/>
                  </a:lnTo>
                  <a:lnTo>
                    <a:pt x="563" y="142"/>
                  </a:lnTo>
                  <a:lnTo>
                    <a:pt x="555" y="147"/>
                  </a:lnTo>
                  <a:lnTo>
                    <a:pt x="537" y="165"/>
                  </a:lnTo>
                  <a:lnTo>
                    <a:pt x="535" y="166"/>
                  </a:lnTo>
                  <a:lnTo>
                    <a:pt x="532" y="169"/>
                  </a:lnTo>
                  <a:lnTo>
                    <a:pt x="532" y="175"/>
                  </a:lnTo>
                  <a:lnTo>
                    <a:pt x="531" y="179"/>
                  </a:lnTo>
                  <a:lnTo>
                    <a:pt x="533" y="183"/>
                  </a:lnTo>
                  <a:lnTo>
                    <a:pt x="532" y="185"/>
                  </a:lnTo>
                  <a:lnTo>
                    <a:pt x="534" y="185"/>
                  </a:lnTo>
                  <a:lnTo>
                    <a:pt x="535" y="189"/>
                  </a:lnTo>
                  <a:lnTo>
                    <a:pt x="541" y="191"/>
                  </a:lnTo>
                  <a:lnTo>
                    <a:pt x="541" y="193"/>
                  </a:lnTo>
                  <a:lnTo>
                    <a:pt x="545" y="198"/>
                  </a:lnTo>
                  <a:lnTo>
                    <a:pt x="552" y="199"/>
                  </a:lnTo>
                  <a:lnTo>
                    <a:pt x="553" y="202"/>
                  </a:lnTo>
                  <a:lnTo>
                    <a:pt x="551" y="203"/>
                  </a:lnTo>
                  <a:lnTo>
                    <a:pt x="537" y="210"/>
                  </a:lnTo>
                  <a:lnTo>
                    <a:pt x="530" y="217"/>
                  </a:lnTo>
                  <a:lnTo>
                    <a:pt x="529" y="230"/>
                  </a:lnTo>
                  <a:lnTo>
                    <a:pt x="527" y="231"/>
                  </a:lnTo>
                  <a:lnTo>
                    <a:pt x="527" y="233"/>
                  </a:lnTo>
                  <a:lnTo>
                    <a:pt x="525" y="239"/>
                  </a:lnTo>
                  <a:lnTo>
                    <a:pt x="527" y="241"/>
                  </a:lnTo>
                  <a:lnTo>
                    <a:pt x="548" y="248"/>
                  </a:lnTo>
                  <a:lnTo>
                    <a:pt x="548" y="253"/>
                  </a:lnTo>
                  <a:lnTo>
                    <a:pt x="543" y="268"/>
                  </a:lnTo>
                  <a:lnTo>
                    <a:pt x="545" y="271"/>
                  </a:lnTo>
                  <a:lnTo>
                    <a:pt x="547" y="289"/>
                  </a:lnTo>
                  <a:lnTo>
                    <a:pt x="551" y="291"/>
                  </a:lnTo>
                  <a:lnTo>
                    <a:pt x="556" y="287"/>
                  </a:lnTo>
                  <a:lnTo>
                    <a:pt x="559" y="287"/>
                  </a:lnTo>
                  <a:lnTo>
                    <a:pt x="561" y="289"/>
                  </a:lnTo>
                  <a:lnTo>
                    <a:pt x="556" y="290"/>
                  </a:lnTo>
                  <a:lnTo>
                    <a:pt x="551" y="299"/>
                  </a:lnTo>
                  <a:lnTo>
                    <a:pt x="547" y="301"/>
                  </a:lnTo>
                  <a:lnTo>
                    <a:pt x="545" y="300"/>
                  </a:lnTo>
                  <a:lnTo>
                    <a:pt x="544" y="304"/>
                  </a:lnTo>
                  <a:lnTo>
                    <a:pt x="551" y="308"/>
                  </a:lnTo>
                  <a:lnTo>
                    <a:pt x="551" y="308"/>
                  </a:lnTo>
                  <a:lnTo>
                    <a:pt x="551" y="308"/>
                  </a:lnTo>
                  <a:lnTo>
                    <a:pt x="554" y="309"/>
                  </a:lnTo>
                  <a:lnTo>
                    <a:pt x="557" y="313"/>
                  </a:lnTo>
                  <a:lnTo>
                    <a:pt x="559" y="313"/>
                  </a:lnTo>
                  <a:lnTo>
                    <a:pt x="555" y="320"/>
                  </a:lnTo>
                  <a:lnTo>
                    <a:pt x="554" y="327"/>
                  </a:lnTo>
                  <a:lnTo>
                    <a:pt x="555" y="329"/>
                  </a:lnTo>
                  <a:lnTo>
                    <a:pt x="556" y="331"/>
                  </a:lnTo>
                  <a:lnTo>
                    <a:pt x="550" y="331"/>
                  </a:lnTo>
                  <a:lnTo>
                    <a:pt x="548" y="331"/>
                  </a:lnTo>
                  <a:lnTo>
                    <a:pt x="548" y="334"/>
                  </a:lnTo>
                  <a:lnTo>
                    <a:pt x="546" y="338"/>
                  </a:lnTo>
                  <a:lnTo>
                    <a:pt x="541" y="339"/>
                  </a:lnTo>
                  <a:lnTo>
                    <a:pt x="540" y="346"/>
                  </a:lnTo>
                  <a:lnTo>
                    <a:pt x="540" y="348"/>
                  </a:lnTo>
                  <a:lnTo>
                    <a:pt x="545" y="361"/>
                  </a:lnTo>
                  <a:lnTo>
                    <a:pt x="553" y="365"/>
                  </a:lnTo>
                  <a:lnTo>
                    <a:pt x="554" y="369"/>
                  </a:lnTo>
                  <a:lnTo>
                    <a:pt x="554" y="374"/>
                  </a:lnTo>
                  <a:lnTo>
                    <a:pt x="544" y="371"/>
                  </a:lnTo>
                  <a:lnTo>
                    <a:pt x="533" y="373"/>
                  </a:lnTo>
                  <a:lnTo>
                    <a:pt x="534" y="375"/>
                  </a:lnTo>
                  <a:lnTo>
                    <a:pt x="531" y="376"/>
                  </a:lnTo>
                  <a:lnTo>
                    <a:pt x="521" y="381"/>
                  </a:lnTo>
                  <a:lnTo>
                    <a:pt x="508" y="383"/>
                  </a:lnTo>
                  <a:lnTo>
                    <a:pt x="506" y="384"/>
                  </a:lnTo>
                  <a:lnTo>
                    <a:pt x="493" y="392"/>
                  </a:lnTo>
                  <a:lnTo>
                    <a:pt x="484" y="395"/>
                  </a:lnTo>
                  <a:lnTo>
                    <a:pt x="473" y="393"/>
                  </a:lnTo>
                  <a:lnTo>
                    <a:pt x="473" y="396"/>
                  </a:lnTo>
                  <a:lnTo>
                    <a:pt x="465" y="400"/>
                  </a:lnTo>
                  <a:lnTo>
                    <a:pt x="465" y="404"/>
                  </a:lnTo>
                  <a:lnTo>
                    <a:pt x="460" y="411"/>
                  </a:lnTo>
                  <a:lnTo>
                    <a:pt x="461" y="415"/>
                  </a:lnTo>
                  <a:lnTo>
                    <a:pt x="455" y="418"/>
                  </a:lnTo>
                  <a:lnTo>
                    <a:pt x="456" y="425"/>
                  </a:lnTo>
                  <a:lnTo>
                    <a:pt x="454" y="429"/>
                  </a:lnTo>
                  <a:lnTo>
                    <a:pt x="456" y="430"/>
                  </a:lnTo>
                  <a:lnTo>
                    <a:pt x="465" y="429"/>
                  </a:lnTo>
                  <a:lnTo>
                    <a:pt x="471" y="433"/>
                  </a:lnTo>
                  <a:lnTo>
                    <a:pt x="469" y="434"/>
                  </a:lnTo>
                  <a:lnTo>
                    <a:pt x="466" y="438"/>
                  </a:lnTo>
                  <a:lnTo>
                    <a:pt x="466" y="449"/>
                  </a:lnTo>
                  <a:lnTo>
                    <a:pt x="466" y="451"/>
                  </a:lnTo>
                  <a:lnTo>
                    <a:pt x="478" y="459"/>
                  </a:lnTo>
                  <a:lnTo>
                    <a:pt x="482" y="484"/>
                  </a:lnTo>
                  <a:lnTo>
                    <a:pt x="487" y="492"/>
                  </a:lnTo>
                  <a:lnTo>
                    <a:pt x="488" y="495"/>
                  </a:lnTo>
                  <a:lnTo>
                    <a:pt x="489" y="506"/>
                  </a:lnTo>
                  <a:lnTo>
                    <a:pt x="498" y="509"/>
                  </a:lnTo>
                  <a:lnTo>
                    <a:pt x="502" y="507"/>
                  </a:lnTo>
                  <a:lnTo>
                    <a:pt x="508" y="504"/>
                  </a:lnTo>
                  <a:lnTo>
                    <a:pt x="512" y="505"/>
                  </a:lnTo>
                  <a:lnTo>
                    <a:pt x="516" y="508"/>
                  </a:lnTo>
                  <a:lnTo>
                    <a:pt x="520" y="505"/>
                  </a:lnTo>
                  <a:lnTo>
                    <a:pt x="529" y="505"/>
                  </a:lnTo>
                  <a:lnTo>
                    <a:pt x="532" y="508"/>
                  </a:lnTo>
                  <a:lnTo>
                    <a:pt x="539" y="509"/>
                  </a:lnTo>
                  <a:lnTo>
                    <a:pt x="544" y="517"/>
                  </a:lnTo>
                  <a:lnTo>
                    <a:pt x="551" y="518"/>
                  </a:lnTo>
                  <a:lnTo>
                    <a:pt x="553" y="517"/>
                  </a:lnTo>
                  <a:lnTo>
                    <a:pt x="558" y="524"/>
                  </a:lnTo>
                  <a:lnTo>
                    <a:pt x="560" y="535"/>
                  </a:lnTo>
                  <a:lnTo>
                    <a:pt x="564" y="537"/>
                  </a:lnTo>
                  <a:lnTo>
                    <a:pt x="565" y="539"/>
                  </a:lnTo>
                  <a:lnTo>
                    <a:pt x="567" y="537"/>
                  </a:lnTo>
                  <a:lnTo>
                    <a:pt x="568" y="531"/>
                  </a:lnTo>
                  <a:lnTo>
                    <a:pt x="577" y="530"/>
                  </a:lnTo>
                  <a:lnTo>
                    <a:pt x="591" y="522"/>
                  </a:lnTo>
                  <a:lnTo>
                    <a:pt x="593" y="526"/>
                  </a:lnTo>
                  <a:lnTo>
                    <a:pt x="595" y="526"/>
                  </a:lnTo>
                  <a:lnTo>
                    <a:pt x="595" y="531"/>
                  </a:lnTo>
                  <a:lnTo>
                    <a:pt x="599" y="535"/>
                  </a:lnTo>
                  <a:lnTo>
                    <a:pt x="599" y="537"/>
                  </a:lnTo>
                  <a:lnTo>
                    <a:pt x="595" y="543"/>
                  </a:lnTo>
                  <a:lnTo>
                    <a:pt x="600" y="553"/>
                  </a:lnTo>
                  <a:lnTo>
                    <a:pt x="598" y="558"/>
                  </a:lnTo>
                  <a:lnTo>
                    <a:pt x="591" y="559"/>
                  </a:lnTo>
                  <a:lnTo>
                    <a:pt x="588" y="568"/>
                  </a:lnTo>
                  <a:lnTo>
                    <a:pt x="591" y="581"/>
                  </a:lnTo>
                  <a:lnTo>
                    <a:pt x="590" y="592"/>
                  </a:lnTo>
                  <a:lnTo>
                    <a:pt x="592" y="596"/>
                  </a:lnTo>
                  <a:lnTo>
                    <a:pt x="587" y="595"/>
                  </a:lnTo>
                  <a:lnTo>
                    <a:pt x="582" y="591"/>
                  </a:lnTo>
                  <a:lnTo>
                    <a:pt x="569" y="595"/>
                  </a:lnTo>
                  <a:lnTo>
                    <a:pt x="569" y="604"/>
                  </a:lnTo>
                  <a:lnTo>
                    <a:pt x="564" y="611"/>
                  </a:lnTo>
                  <a:lnTo>
                    <a:pt x="562" y="611"/>
                  </a:lnTo>
                  <a:lnTo>
                    <a:pt x="557" y="611"/>
                  </a:lnTo>
                  <a:lnTo>
                    <a:pt x="551" y="618"/>
                  </a:lnTo>
                  <a:lnTo>
                    <a:pt x="549" y="618"/>
                  </a:lnTo>
                  <a:lnTo>
                    <a:pt x="541" y="613"/>
                  </a:lnTo>
                  <a:lnTo>
                    <a:pt x="537" y="608"/>
                  </a:lnTo>
                  <a:lnTo>
                    <a:pt x="537" y="601"/>
                  </a:lnTo>
                  <a:lnTo>
                    <a:pt x="537" y="601"/>
                  </a:lnTo>
                  <a:lnTo>
                    <a:pt x="537" y="601"/>
                  </a:lnTo>
                  <a:lnTo>
                    <a:pt x="537" y="601"/>
                  </a:lnTo>
                  <a:lnTo>
                    <a:pt x="536" y="601"/>
                  </a:lnTo>
                  <a:lnTo>
                    <a:pt x="536"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1"/>
                  </a:lnTo>
                  <a:lnTo>
                    <a:pt x="535"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4" y="600"/>
                  </a:lnTo>
                  <a:lnTo>
                    <a:pt x="533" y="600"/>
                  </a:lnTo>
                  <a:lnTo>
                    <a:pt x="533" y="600"/>
                  </a:lnTo>
                  <a:lnTo>
                    <a:pt x="533" y="600"/>
                  </a:lnTo>
                  <a:lnTo>
                    <a:pt x="533" y="600"/>
                  </a:lnTo>
                  <a:lnTo>
                    <a:pt x="533" y="600"/>
                  </a:lnTo>
                  <a:lnTo>
                    <a:pt x="533" y="600"/>
                  </a:lnTo>
                  <a:lnTo>
                    <a:pt x="533" y="600"/>
                  </a:lnTo>
                  <a:lnTo>
                    <a:pt x="533" y="600"/>
                  </a:lnTo>
                  <a:lnTo>
                    <a:pt x="532" y="600"/>
                  </a:lnTo>
                  <a:lnTo>
                    <a:pt x="532" y="600"/>
                  </a:lnTo>
                  <a:lnTo>
                    <a:pt x="532" y="600"/>
                  </a:lnTo>
                  <a:lnTo>
                    <a:pt x="532" y="601"/>
                  </a:lnTo>
                  <a:lnTo>
                    <a:pt x="532" y="601"/>
                  </a:lnTo>
                  <a:lnTo>
                    <a:pt x="532" y="601"/>
                  </a:lnTo>
                  <a:lnTo>
                    <a:pt x="532" y="601"/>
                  </a:lnTo>
                  <a:lnTo>
                    <a:pt x="532" y="601"/>
                  </a:lnTo>
                  <a:lnTo>
                    <a:pt x="532" y="601"/>
                  </a:lnTo>
                  <a:lnTo>
                    <a:pt x="533" y="601"/>
                  </a:lnTo>
                  <a:lnTo>
                    <a:pt x="533" y="601"/>
                  </a:lnTo>
                  <a:lnTo>
                    <a:pt x="533" y="601"/>
                  </a:lnTo>
                  <a:lnTo>
                    <a:pt x="533" y="602"/>
                  </a:lnTo>
                  <a:lnTo>
                    <a:pt x="532" y="602"/>
                  </a:lnTo>
                  <a:lnTo>
                    <a:pt x="532" y="602"/>
                  </a:lnTo>
                  <a:lnTo>
                    <a:pt x="533" y="603"/>
                  </a:lnTo>
                  <a:lnTo>
                    <a:pt x="533" y="603"/>
                  </a:lnTo>
                  <a:lnTo>
                    <a:pt x="533" y="603"/>
                  </a:lnTo>
                  <a:lnTo>
                    <a:pt x="533" y="604"/>
                  </a:lnTo>
                  <a:lnTo>
                    <a:pt x="533" y="604"/>
                  </a:lnTo>
                  <a:lnTo>
                    <a:pt x="533" y="604"/>
                  </a:lnTo>
                  <a:lnTo>
                    <a:pt x="532" y="605"/>
                  </a:lnTo>
                  <a:lnTo>
                    <a:pt x="532" y="605"/>
                  </a:lnTo>
                  <a:lnTo>
                    <a:pt x="532" y="605"/>
                  </a:lnTo>
                  <a:lnTo>
                    <a:pt x="532" y="604"/>
                  </a:lnTo>
                  <a:lnTo>
                    <a:pt x="531" y="604"/>
                  </a:lnTo>
                  <a:lnTo>
                    <a:pt x="531" y="604"/>
                  </a:lnTo>
                  <a:lnTo>
                    <a:pt x="531" y="605"/>
                  </a:lnTo>
                  <a:lnTo>
                    <a:pt x="531" y="605"/>
                  </a:lnTo>
                  <a:lnTo>
                    <a:pt x="531" y="605"/>
                  </a:lnTo>
                  <a:lnTo>
                    <a:pt x="530" y="606"/>
                  </a:lnTo>
                  <a:lnTo>
                    <a:pt x="530" y="606"/>
                  </a:lnTo>
                  <a:lnTo>
                    <a:pt x="530" y="606"/>
                  </a:lnTo>
                  <a:lnTo>
                    <a:pt x="529" y="607"/>
                  </a:lnTo>
                  <a:lnTo>
                    <a:pt x="529" y="607"/>
                  </a:lnTo>
                  <a:lnTo>
                    <a:pt x="529" y="608"/>
                  </a:lnTo>
                  <a:lnTo>
                    <a:pt x="529" y="608"/>
                  </a:lnTo>
                  <a:lnTo>
                    <a:pt x="529" y="608"/>
                  </a:lnTo>
                  <a:lnTo>
                    <a:pt x="528" y="608"/>
                  </a:lnTo>
                  <a:lnTo>
                    <a:pt x="528" y="608"/>
                  </a:lnTo>
                  <a:lnTo>
                    <a:pt x="528" y="608"/>
                  </a:lnTo>
                  <a:lnTo>
                    <a:pt x="528" y="608"/>
                  </a:lnTo>
                  <a:lnTo>
                    <a:pt x="527" y="609"/>
                  </a:lnTo>
                  <a:lnTo>
                    <a:pt x="527" y="609"/>
                  </a:lnTo>
                  <a:lnTo>
                    <a:pt x="527" y="610"/>
                  </a:lnTo>
                  <a:lnTo>
                    <a:pt x="527" y="611"/>
                  </a:lnTo>
                  <a:lnTo>
                    <a:pt x="527" y="611"/>
                  </a:lnTo>
                  <a:lnTo>
                    <a:pt x="527" y="612"/>
                  </a:lnTo>
                  <a:lnTo>
                    <a:pt x="526" y="612"/>
                  </a:lnTo>
                  <a:lnTo>
                    <a:pt x="526" y="613"/>
                  </a:lnTo>
                  <a:lnTo>
                    <a:pt x="526" y="614"/>
                  </a:lnTo>
                  <a:lnTo>
                    <a:pt x="527" y="615"/>
                  </a:lnTo>
                  <a:lnTo>
                    <a:pt x="526" y="617"/>
                  </a:lnTo>
                  <a:lnTo>
                    <a:pt x="526" y="617"/>
                  </a:lnTo>
                  <a:lnTo>
                    <a:pt x="526" y="618"/>
                  </a:lnTo>
                  <a:lnTo>
                    <a:pt x="526" y="618"/>
                  </a:lnTo>
                  <a:lnTo>
                    <a:pt x="525" y="618"/>
                  </a:lnTo>
                  <a:lnTo>
                    <a:pt x="525" y="618"/>
                  </a:lnTo>
                  <a:lnTo>
                    <a:pt x="527" y="619"/>
                  </a:lnTo>
                  <a:lnTo>
                    <a:pt x="533" y="634"/>
                  </a:lnTo>
                  <a:lnTo>
                    <a:pt x="525" y="656"/>
                  </a:lnTo>
                  <a:lnTo>
                    <a:pt x="520" y="656"/>
                  </a:lnTo>
                  <a:lnTo>
                    <a:pt x="511" y="653"/>
                  </a:lnTo>
                  <a:lnTo>
                    <a:pt x="492" y="651"/>
                  </a:lnTo>
                  <a:lnTo>
                    <a:pt x="490" y="651"/>
                  </a:lnTo>
                  <a:lnTo>
                    <a:pt x="477" y="645"/>
                  </a:lnTo>
                  <a:lnTo>
                    <a:pt x="478" y="638"/>
                  </a:lnTo>
                  <a:lnTo>
                    <a:pt x="472" y="642"/>
                  </a:lnTo>
                  <a:lnTo>
                    <a:pt x="467" y="642"/>
                  </a:lnTo>
                  <a:lnTo>
                    <a:pt x="467" y="642"/>
                  </a:lnTo>
                  <a:lnTo>
                    <a:pt x="461" y="643"/>
                  </a:lnTo>
                  <a:lnTo>
                    <a:pt x="447" y="630"/>
                  </a:lnTo>
                  <a:lnTo>
                    <a:pt x="445" y="629"/>
                  </a:lnTo>
                  <a:lnTo>
                    <a:pt x="445" y="626"/>
                  </a:lnTo>
                  <a:lnTo>
                    <a:pt x="447" y="622"/>
                  </a:lnTo>
                  <a:lnTo>
                    <a:pt x="456" y="616"/>
                  </a:lnTo>
                  <a:lnTo>
                    <a:pt x="468" y="613"/>
                  </a:lnTo>
                  <a:lnTo>
                    <a:pt x="472" y="614"/>
                  </a:lnTo>
                  <a:lnTo>
                    <a:pt x="475" y="615"/>
                  </a:lnTo>
                  <a:lnTo>
                    <a:pt x="476" y="615"/>
                  </a:lnTo>
                  <a:lnTo>
                    <a:pt x="476" y="615"/>
                  </a:lnTo>
                  <a:lnTo>
                    <a:pt x="476" y="615"/>
                  </a:lnTo>
                  <a:lnTo>
                    <a:pt x="481" y="612"/>
                  </a:lnTo>
                  <a:lnTo>
                    <a:pt x="482" y="610"/>
                  </a:lnTo>
                  <a:lnTo>
                    <a:pt x="476" y="614"/>
                  </a:lnTo>
                  <a:lnTo>
                    <a:pt x="467" y="611"/>
                  </a:lnTo>
                  <a:lnTo>
                    <a:pt x="460" y="613"/>
                  </a:lnTo>
                  <a:lnTo>
                    <a:pt x="456" y="611"/>
                  </a:lnTo>
                  <a:lnTo>
                    <a:pt x="450" y="618"/>
                  </a:lnTo>
                  <a:lnTo>
                    <a:pt x="440" y="623"/>
                  </a:lnTo>
                  <a:lnTo>
                    <a:pt x="436" y="617"/>
                  </a:lnTo>
                  <a:lnTo>
                    <a:pt x="434" y="596"/>
                  </a:lnTo>
                  <a:lnTo>
                    <a:pt x="435" y="594"/>
                  </a:lnTo>
                  <a:lnTo>
                    <a:pt x="435" y="592"/>
                  </a:lnTo>
                  <a:lnTo>
                    <a:pt x="433" y="595"/>
                  </a:lnTo>
                  <a:lnTo>
                    <a:pt x="431" y="596"/>
                  </a:lnTo>
                  <a:lnTo>
                    <a:pt x="433" y="598"/>
                  </a:lnTo>
                  <a:lnTo>
                    <a:pt x="431" y="604"/>
                  </a:lnTo>
                  <a:lnTo>
                    <a:pt x="434" y="611"/>
                  </a:lnTo>
                  <a:lnTo>
                    <a:pt x="431" y="614"/>
                  </a:lnTo>
                  <a:lnTo>
                    <a:pt x="435" y="623"/>
                  </a:lnTo>
                  <a:lnTo>
                    <a:pt x="435" y="625"/>
                  </a:lnTo>
                  <a:lnTo>
                    <a:pt x="434" y="627"/>
                  </a:lnTo>
                  <a:lnTo>
                    <a:pt x="428" y="631"/>
                  </a:lnTo>
                  <a:lnTo>
                    <a:pt x="425" y="631"/>
                  </a:lnTo>
                  <a:lnTo>
                    <a:pt x="409" y="632"/>
                  </a:lnTo>
                  <a:lnTo>
                    <a:pt x="405" y="630"/>
                  </a:lnTo>
                  <a:lnTo>
                    <a:pt x="404" y="628"/>
                  </a:lnTo>
                  <a:lnTo>
                    <a:pt x="392" y="625"/>
                  </a:lnTo>
                  <a:lnTo>
                    <a:pt x="386" y="627"/>
                  </a:lnTo>
                  <a:lnTo>
                    <a:pt x="384" y="620"/>
                  </a:lnTo>
                  <a:lnTo>
                    <a:pt x="370" y="601"/>
                  </a:lnTo>
                  <a:lnTo>
                    <a:pt x="370" y="601"/>
                  </a:lnTo>
                  <a:lnTo>
                    <a:pt x="366" y="596"/>
                  </a:lnTo>
                  <a:lnTo>
                    <a:pt x="371" y="586"/>
                  </a:lnTo>
                  <a:lnTo>
                    <a:pt x="372" y="584"/>
                  </a:lnTo>
                  <a:lnTo>
                    <a:pt x="372" y="584"/>
                  </a:lnTo>
                  <a:lnTo>
                    <a:pt x="371" y="584"/>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7" name="Freeform 107">
              <a:extLst>
                <a:ext uri="{FF2B5EF4-FFF2-40B4-BE49-F238E27FC236}">
                  <a16:creationId xmlns:a16="http://schemas.microsoft.com/office/drawing/2014/main" id="{F439786C-1BB2-6291-E297-91884487DE02}"/>
                </a:ext>
              </a:extLst>
            </p:cNvPr>
            <p:cNvSpPr>
              <a:spLocks/>
            </p:cNvSpPr>
            <p:nvPr/>
          </p:nvSpPr>
          <p:spPr bwMode="auto">
            <a:xfrm>
              <a:off x="3536951" y="1806576"/>
              <a:ext cx="74613" cy="47625"/>
            </a:xfrm>
            <a:custGeom>
              <a:avLst/>
              <a:gdLst>
                <a:gd name="T0" fmla="*/ 31 w 47"/>
                <a:gd name="T1" fmla="*/ 0 h 30"/>
                <a:gd name="T2" fmla="*/ 35 w 47"/>
                <a:gd name="T3" fmla="*/ 2 h 30"/>
                <a:gd name="T4" fmla="*/ 36 w 47"/>
                <a:gd name="T5" fmla="*/ 5 h 30"/>
                <a:gd name="T6" fmla="*/ 40 w 47"/>
                <a:gd name="T7" fmla="*/ 5 h 30"/>
                <a:gd name="T8" fmla="*/ 38 w 47"/>
                <a:gd name="T9" fmla="*/ 11 h 30"/>
                <a:gd name="T10" fmla="*/ 41 w 47"/>
                <a:gd name="T11" fmla="*/ 13 h 30"/>
                <a:gd name="T12" fmla="*/ 46 w 47"/>
                <a:gd name="T13" fmla="*/ 14 h 30"/>
                <a:gd name="T14" fmla="*/ 46 w 47"/>
                <a:gd name="T15" fmla="*/ 15 h 30"/>
                <a:gd name="T16" fmla="*/ 47 w 47"/>
                <a:gd name="T17" fmla="*/ 16 h 30"/>
                <a:gd name="T18" fmla="*/ 46 w 47"/>
                <a:gd name="T19" fmla="*/ 17 h 30"/>
                <a:gd name="T20" fmla="*/ 44 w 47"/>
                <a:gd name="T21" fmla="*/ 18 h 30"/>
                <a:gd name="T22" fmla="*/ 40 w 47"/>
                <a:gd name="T23" fmla="*/ 18 h 30"/>
                <a:gd name="T24" fmla="*/ 35 w 47"/>
                <a:gd name="T25" fmla="*/ 22 h 30"/>
                <a:gd name="T26" fmla="*/ 26 w 47"/>
                <a:gd name="T27" fmla="*/ 22 h 30"/>
                <a:gd name="T28" fmla="*/ 21 w 47"/>
                <a:gd name="T29" fmla="*/ 27 h 30"/>
                <a:gd name="T30" fmla="*/ 16 w 47"/>
                <a:gd name="T31" fmla="*/ 29 h 30"/>
                <a:gd name="T32" fmla="*/ 15 w 47"/>
                <a:gd name="T33" fmla="*/ 30 h 30"/>
                <a:gd name="T34" fmla="*/ 10 w 47"/>
                <a:gd name="T35" fmla="*/ 28 h 30"/>
                <a:gd name="T36" fmla="*/ 13 w 47"/>
                <a:gd name="T37" fmla="*/ 25 h 30"/>
                <a:gd name="T38" fmla="*/ 19 w 47"/>
                <a:gd name="T39" fmla="*/ 22 h 30"/>
                <a:gd name="T40" fmla="*/ 20 w 47"/>
                <a:gd name="T41" fmla="*/ 20 h 30"/>
                <a:gd name="T42" fmla="*/ 19 w 47"/>
                <a:gd name="T43" fmla="*/ 18 h 30"/>
                <a:gd name="T44" fmla="*/ 16 w 47"/>
                <a:gd name="T45" fmla="*/ 17 h 30"/>
                <a:gd name="T46" fmla="*/ 15 w 47"/>
                <a:gd name="T47" fmla="*/ 17 h 30"/>
                <a:gd name="T48" fmla="*/ 4 w 47"/>
                <a:gd name="T49" fmla="*/ 20 h 30"/>
                <a:gd name="T50" fmla="*/ 1 w 47"/>
                <a:gd name="T51" fmla="*/ 20 h 30"/>
                <a:gd name="T52" fmla="*/ 0 w 47"/>
                <a:gd name="T53" fmla="*/ 19 h 30"/>
                <a:gd name="T54" fmla="*/ 4 w 47"/>
                <a:gd name="T55" fmla="*/ 14 h 30"/>
                <a:gd name="T56" fmla="*/ 5 w 47"/>
                <a:gd name="T57" fmla="*/ 13 h 30"/>
                <a:gd name="T58" fmla="*/ 14 w 47"/>
                <a:gd name="T59" fmla="*/ 10 h 30"/>
                <a:gd name="T60" fmla="*/ 16 w 47"/>
                <a:gd name="T61" fmla="*/ 6 h 30"/>
                <a:gd name="T62" fmla="*/ 22 w 47"/>
                <a:gd name="T63" fmla="*/ 5 h 30"/>
                <a:gd name="T64" fmla="*/ 28 w 47"/>
                <a:gd name="T65" fmla="*/ 6 h 30"/>
                <a:gd name="T66" fmla="*/ 31 w 47"/>
                <a:gd name="T67" fmla="*/ 3 h 30"/>
                <a:gd name="T68" fmla="*/ 30 w 47"/>
                <a:gd name="T69" fmla="*/ 1 h 30"/>
                <a:gd name="T70" fmla="*/ 31 w 47"/>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30">
                  <a:moveTo>
                    <a:pt x="31" y="0"/>
                  </a:moveTo>
                  <a:lnTo>
                    <a:pt x="35" y="2"/>
                  </a:lnTo>
                  <a:lnTo>
                    <a:pt x="36" y="5"/>
                  </a:lnTo>
                  <a:lnTo>
                    <a:pt x="40" y="5"/>
                  </a:lnTo>
                  <a:lnTo>
                    <a:pt x="38" y="11"/>
                  </a:lnTo>
                  <a:lnTo>
                    <a:pt x="41" y="13"/>
                  </a:lnTo>
                  <a:lnTo>
                    <a:pt x="46" y="14"/>
                  </a:lnTo>
                  <a:lnTo>
                    <a:pt x="46" y="15"/>
                  </a:lnTo>
                  <a:lnTo>
                    <a:pt x="47" y="16"/>
                  </a:lnTo>
                  <a:lnTo>
                    <a:pt x="46" y="17"/>
                  </a:lnTo>
                  <a:lnTo>
                    <a:pt x="44" y="18"/>
                  </a:lnTo>
                  <a:lnTo>
                    <a:pt x="40" y="18"/>
                  </a:lnTo>
                  <a:lnTo>
                    <a:pt x="35" y="22"/>
                  </a:lnTo>
                  <a:lnTo>
                    <a:pt x="26" y="22"/>
                  </a:lnTo>
                  <a:lnTo>
                    <a:pt x="21" y="27"/>
                  </a:lnTo>
                  <a:lnTo>
                    <a:pt x="16" y="29"/>
                  </a:lnTo>
                  <a:lnTo>
                    <a:pt x="15" y="30"/>
                  </a:lnTo>
                  <a:lnTo>
                    <a:pt x="10" y="28"/>
                  </a:lnTo>
                  <a:lnTo>
                    <a:pt x="13" y="25"/>
                  </a:lnTo>
                  <a:lnTo>
                    <a:pt x="19" y="22"/>
                  </a:lnTo>
                  <a:lnTo>
                    <a:pt x="20" y="20"/>
                  </a:lnTo>
                  <a:lnTo>
                    <a:pt x="19" y="18"/>
                  </a:lnTo>
                  <a:lnTo>
                    <a:pt x="16" y="17"/>
                  </a:lnTo>
                  <a:lnTo>
                    <a:pt x="15" y="17"/>
                  </a:lnTo>
                  <a:lnTo>
                    <a:pt x="4" y="20"/>
                  </a:lnTo>
                  <a:lnTo>
                    <a:pt x="1" y="20"/>
                  </a:lnTo>
                  <a:lnTo>
                    <a:pt x="0" y="19"/>
                  </a:lnTo>
                  <a:lnTo>
                    <a:pt x="4" y="14"/>
                  </a:lnTo>
                  <a:lnTo>
                    <a:pt x="5" y="13"/>
                  </a:lnTo>
                  <a:lnTo>
                    <a:pt x="14" y="10"/>
                  </a:lnTo>
                  <a:lnTo>
                    <a:pt x="16" y="6"/>
                  </a:lnTo>
                  <a:lnTo>
                    <a:pt x="22" y="5"/>
                  </a:lnTo>
                  <a:lnTo>
                    <a:pt x="28" y="6"/>
                  </a:lnTo>
                  <a:lnTo>
                    <a:pt x="31" y="3"/>
                  </a:lnTo>
                  <a:lnTo>
                    <a:pt x="30" y="1"/>
                  </a:lnTo>
                  <a:lnTo>
                    <a:pt x="31" y="0"/>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8" name="Freeform 108">
              <a:extLst>
                <a:ext uri="{FF2B5EF4-FFF2-40B4-BE49-F238E27FC236}">
                  <a16:creationId xmlns:a16="http://schemas.microsoft.com/office/drawing/2014/main" id="{67FEDD67-D86A-0F59-C9CC-75F638C8D3D2}"/>
                </a:ext>
              </a:extLst>
            </p:cNvPr>
            <p:cNvSpPr>
              <a:spLocks/>
            </p:cNvSpPr>
            <p:nvPr/>
          </p:nvSpPr>
          <p:spPr bwMode="auto">
            <a:xfrm>
              <a:off x="4335463" y="1585913"/>
              <a:ext cx="34925" cy="19050"/>
            </a:xfrm>
            <a:custGeom>
              <a:avLst/>
              <a:gdLst>
                <a:gd name="T0" fmla="*/ 20 w 22"/>
                <a:gd name="T1" fmla="*/ 12 h 12"/>
                <a:gd name="T2" fmla="*/ 18 w 22"/>
                <a:gd name="T3" fmla="*/ 9 h 12"/>
                <a:gd name="T4" fmla="*/ 14 w 22"/>
                <a:gd name="T5" fmla="*/ 9 h 12"/>
                <a:gd name="T6" fmla="*/ 11 w 22"/>
                <a:gd name="T7" fmla="*/ 7 h 12"/>
                <a:gd name="T8" fmla="*/ 7 w 22"/>
                <a:gd name="T9" fmla="*/ 9 h 12"/>
                <a:gd name="T10" fmla="*/ 2 w 22"/>
                <a:gd name="T11" fmla="*/ 7 h 12"/>
                <a:gd name="T12" fmla="*/ 1 w 22"/>
                <a:gd name="T13" fmla="*/ 6 h 12"/>
                <a:gd name="T14" fmla="*/ 0 w 22"/>
                <a:gd name="T15" fmla="*/ 5 h 12"/>
                <a:gd name="T16" fmla="*/ 1 w 22"/>
                <a:gd name="T17" fmla="*/ 4 h 12"/>
                <a:gd name="T18" fmla="*/ 8 w 22"/>
                <a:gd name="T19" fmla="*/ 0 h 12"/>
                <a:gd name="T20" fmla="*/ 13 w 22"/>
                <a:gd name="T21" fmla="*/ 1 h 12"/>
                <a:gd name="T22" fmla="*/ 14 w 22"/>
                <a:gd name="T23" fmla="*/ 1 h 12"/>
                <a:gd name="T24" fmla="*/ 17 w 22"/>
                <a:gd name="T25" fmla="*/ 5 h 12"/>
                <a:gd name="T26" fmla="*/ 21 w 22"/>
                <a:gd name="T27" fmla="*/ 7 h 12"/>
                <a:gd name="T28" fmla="*/ 22 w 22"/>
                <a:gd name="T29" fmla="*/ 10 h 12"/>
                <a:gd name="T30" fmla="*/ 20 w 22"/>
                <a:gd name="T3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2">
                  <a:moveTo>
                    <a:pt x="20" y="12"/>
                  </a:moveTo>
                  <a:lnTo>
                    <a:pt x="18" y="9"/>
                  </a:lnTo>
                  <a:lnTo>
                    <a:pt x="14" y="9"/>
                  </a:lnTo>
                  <a:lnTo>
                    <a:pt x="11" y="7"/>
                  </a:lnTo>
                  <a:lnTo>
                    <a:pt x="7" y="9"/>
                  </a:lnTo>
                  <a:lnTo>
                    <a:pt x="2" y="7"/>
                  </a:lnTo>
                  <a:lnTo>
                    <a:pt x="1" y="6"/>
                  </a:lnTo>
                  <a:lnTo>
                    <a:pt x="0" y="5"/>
                  </a:lnTo>
                  <a:lnTo>
                    <a:pt x="1" y="4"/>
                  </a:lnTo>
                  <a:lnTo>
                    <a:pt x="8" y="0"/>
                  </a:lnTo>
                  <a:lnTo>
                    <a:pt x="13" y="1"/>
                  </a:lnTo>
                  <a:lnTo>
                    <a:pt x="14" y="1"/>
                  </a:lnTo>
                  <a:lnTo>
                    <a:pt x="17" y="5"/>
                  </a:lnTo>
                  <a:lnTo>
                    <a:pt x="21" y="7"/>
                  </a:lnTo>
                  <a:lnTo>
                    <a:pt x="22" y="10"/>
                  </a:lnTo>
                  <a:lnTo>
                    <a:pt x="20" y="12"/>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79" name="Freeform 109">
              <a:extLst>
                <a:ext uri="{FF2B5EF4-FFF2-40B4-BE49-F238E27FC236}">
                  <a16:creationId xmlns:a16="http://schemas.microsoft.com/office/drawing/2014/main" id="{8EB85303-4A34-57E9-FAE0-CFA38BB0F55D}"/>
                </a:ext>
              </a:extLst>
            </p:cNvPr>
            <p:cNvSpPr>
              <a:spLocks/>
            </p:cNvSpPr>
            <p:nvPr/>
          </p:nvSpPr>
          <p:spPr bwMode="auto">
            <a:xfrm>
              <a:off x="3652838" y="1900238"/>
              <a:ext cx="9525" cy="12700"/>
            </a:xfrm>
            <a:custGeom>
              <a:avLst/>
              <a:gdLst>
                <a:gd name="T0" fmla="*/ 3 w 6"/>
                <a:gd name="T1" fmla="*/ 8 h 8"/>
                <a:gd name="T2" fmla="*/ 1 w 6"/>
                <a:gd name="T3" fmla="*/ 7 h 8"/>
                <a:gd name="T4" fmla="*/ 0 w 6"/>
                <a:gd name="T5" fmla="*/ 2 h 8"/>
                <a:gd name="T6" fmla="*/ 3 w 6"/>
                <a:gd name="T7" fmla="*/ 0 h 8"/>
                <a:gd name="T8" fmla="*/ 6 w 6"/>
                <a:gd name="T9" fmla="*/ 5 h 8"/>
                <a:gd name="T10" fmla="*/ 3 w 6"/>
                <a:gd name="T11" fmla="*/ 7 h 8"/>
                <a:gd name="T12" fmla="*/ 3 w 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3" y="8"/>
                  </a:moveTo>
                  <a:lnTo>
                    <a:pt x="1" y="7"/>
                  </a:lnTo>
                  <a:lnTo>
                    <a:pt x="0" y="2"/>
                  </a:lnTo>
                  <a:lnTo>
                    <a:pt x="3" y="0"/>
                  </a:lnTo>
                  <a:lnTo>
                    <a:pt x="6" y="5"/>
                  </a:lnTo>
                  <a:lnTo>
                    <a:pt x="3" y="7"/>
                  </a:lnTo>
                  <a:lnTo>
                    <a:pt x="3" y="8"/>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0" name="Freeform 110">
              <a:extLst>
                <a:ext uri="{FF2B5EF4-FFF2-40B4-BE49-F238E27FC236}">
                  <a16:creationId xmlns:a16="http://schemas.microsoft.com/office/drawing/2014/main" id="{23A1C533-9683-7E6C-ED5F-1B5FE9F81EDA}"/>
                </a:ext>
              </a:extLst>
            </p:cNvPr>
            <p:cNvSpPr>
              <a:spLocks/>
            </p:cNvSpPr>
            <p:nvPr/>
          </p:nvSpPr>
          <p:spPr bwMode="auto">
            <a:xfrm>
              <a:off x="3687763" y="2286001"/>
              <a:ext cx="14288" cy="12700"/>
            </a:xfrm>
            <a:custGeom>
              <a:avLst/>
              <a:gdLst>
                <a:gd name="T0" fmla="*/ 9 w 9"/>
                <a:gd name="T1" fmla="*/ 8 h 8"/>
                <a:gd name="T2" fmla="*/ 5 w 9"/>
                <a:gd name="T3" fmla="*/ 5 h 8"/>
                <a:gd name="T4" fmla="*/ 4 w 9"/>
                <a:gd name="T5" fmla="*/ 2 h 8"/>
                <a:gd name="T6" fmla="*/ 0 w 9"/>
                <a:gd name="T7" fmla="*/ 1 h 8"/>
                <a:gd name="T8" fmla="*/ 0 w 9"/>
                <a:gd name="T9" fmla="*/ 0 h 8"/>
                <a:gd name="T10" fmla="*/ 0 w 9"/>
                <a:gd name="T11" fmla="*/ 0 h 8"/>
                <a:gd name="T12" fmla="*/ 7 w 9"/>
                <a:gd name="T13" fmla="*/ 2 h 8"/>
                <a:gd name="T14" fmla="*/ 8 w 9"/>
                <a:gd name="T15" fmla="*/ 5 h 8"/>
                <a:gd name="T16" fmla="*/ 9 w 9"/>
                <a:gd name="T17" fmla="*/ 7 h 8"/>
                <a:gd name="T18" fmla="*/ 9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9" y="8"/>
                  </a:moveTo>
                  <a:lnTo>
                    <a:pt x="5" y="5"/>
                  </a:lnTo>
                  <a:lnTo>
                    <a:pt x="4" y="2"/>
                  </a:lnTo>
                  <a:lnTo>
                    <a:pt x="0" y="1"/>
                  </a:lnTo>
                  <a:lnTo>
                    <a:pt x="0" y="0"/>
                  </a:lnTo>
                  <a:lnTo>
                    <a:pt x="0" y="0"/>
                  </a:lnTo>
                  <a:lnTo>
                    <a:pt x="7" y="2"/>
                  </a:lnTo>
                  <a:lnTo>
                    <a:pt x="8" y="5"/>
                  </a:lnTo>
                  <a:lnTo>
                    <a:pt x="9" y="7"/>
                  </a:lnTo>
                  <a:lnTo>
                    <a:pt x="9" y="8"/>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1" name="Freeform 111">
              <a:extLst>
                <a:ext uri="{FF2B5EF4-FFF2-40B4-BE49-F238E27FC236}">
                  <a16:creationId xmlns:a16="http://schemas.microsoft.com/office/drawing/2014/main" id="{758F2414-7E33-E845-8D7F-0AA23F218197}"/>
                </a:ext>
              </a:extLst>
            </p:cNvPr>
            <p:cNvSpPr>
              <a:spLocks/>
            </p:cNvSpPr>
            <p:nvPr/>
          </p:nvSpPr>
          <p:spPr bwMode="auto">
            <a:xfrm>
              <a:off x="4067176" y="2254251"/>
              <a:ext cx="3175" cy="3175"/>
            </a:xfrm>
            <a:custGeom>
              <a:avLst/>
              <a:gdLst>
                <a:gd name="T0" fmla="*/ 1 w 2"/>
                <a:gd name="T1" fmla="*/ 2 h 2"/>
                <a:gd name="T2" fmla="*/ 1 w 2"/>
                <a:gd name="T3" fmla="*/ 2 h 2"/>
                <a:gd name="T4" fmla="*/ 0 w 2"/>
                <a:gd name="T5" fmla="*/ 2 h 2"/>
                <a:gd name="T6" fmla="*/ 0 w 2"/>
                <a:gd name="T7" fmla="*/ 1 h 2"/>
                <a:gd name="T8" fmla="*/ 0 w 2"/>
                <a:gd name="T9" fmla="*/ 0 h 2"/>
                <a:gd name="T10" fmla="*/ 0 w 2"/>
                <a:gd name="T11" fmla="*/ 0 h 2"/>
                <a:gd name="T12" fmla="*/ 0 w 2"/>
                <a:gd name="T13" fmla="*/ 0 h 2"/>
                <a:gd name="T14" fmla="*/ 0 w 2"/>
                <a:gd name="T15" fmla="*/ 0 h 2"/>
                <a:gd name="T16" fmla="*/ 1 w 2"/>
                <a:gd name="T17" fmla="*/ 0 h 2"/>
                <a:gd name="T18" fmla="*/ 1 w 2"/>
                <a:gd name="T19" fmla="*/ 0 h 2"/>
                <a:gd name="T20" fmla="*/ 1 w 2"/>
                <a:gd name="T21" fmla="*/ 0 h 2"/>
                <a:gd name="T22" fmla="*/ 1 w 2"/>
                <a:gd name="T23" fmla="*/ 1 h 2"/>
                <a:gd name="T24" fmla="*/ 1 w 2"/>
                <a:gd name="T25" fmla="*/ 1 h 2"/>
                <a:gd name="T26" fmla="*/ 2 w 2"/>
                <a:gd name="T27" fmla="*/ 1 h 2"/>
                <a:gd name="T28" fmla="*/ 2 w 2"/>
                <a:gd name="T29" fmla="*/ 1 h 2"/>
                <a:gd name="T30" fmla="*/ 2 w 2"/>
                <a:gd name="T31" fmla="*/ 1 h 2"/>
                <a:gd name="T32" fmla="*/ 1 w 2"/>
                <a:gd name="T33" fmla="*/ 2 h 2"/>
                <a:gd name="T34" fmla="*/ 1 w 2"/>
                <a:gd name="T3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 h="2">
                  <a:moveTo>
                    <a:pt x="1" y="2"/>
                  </a:moveTo>
                  <a:lnTo>
                    <a:pt x="1" y="2"/>
                  </a:lnTo>
                  <a:lnTo>
                    <a:pt x="0" y="2"/>
                  </a:lnTo>
                  <a:lnTo>
                    <a:pt x="0" y="1"/>
                  </a:lnTo>
                  <a:lnTo>
                    <a:pt x="0" y="0"/>
                  </a:lnTo>
                  <a:lnTo>
                    <a:pt x="0" y="0"/>
                  </a:lnTo>
                  <a:lnTo>
                    <a:pt x="0" y="0"/>
                  </a:lnTo>
                  <a:lnTo>
                    <a:pt x="0" y="0"/>
                  </a:lnTo>
                  <a:lnTo>
                    <a:pt x="1" y="0"/>
                  </a:lnTo>
                  <a:lnTo>
                    <a:pt x="1" y="0"/>
                  </a:lnTo>
                  <a:lnTo>
                    <a:pt x="1" y="0"/>
                  </a:lnTo>
                  <a:lnTo>
                    <a:pt x="1" y="1"/>
                  </a:lnTo>
                  <a:lnTo>
                    <a:pt x="1" y="1"/>
                  </a:lnTo>
                  <a:lnTo>
                    <a:pt x="2" y="1"/>
                  </a:lnTo>
                  <a:lnTo>
                    <a:pt x="2" y="1"/>
                  </a:lnTo>
                  <a:lnTo>
                    <a:pt x="2" y="1"/>
                  </a:lnTo>
                  <a:lnTo>
                    <a:pt x="1" y="2"/>
                  </a:lnTo>
                  <a:lnTo>
                    <a:pt x="1" y="2"/>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2" name="Freeform 113">
              <a:extLst>
                <a:ext uri="{FF2B5EF4-FFF2-40B4-BE49-F238E27FC236}">
                  <a16:creationId xmlns:a16="http://schemas.microsoft.com/office/drawing/2014/main" id="{53D83B8B-DE9A-9EEA-4971-B2236DDAB9E0}"/>
                </a:ext>
              </a:extLst>
            </p:cNvPr>
            <p:cNvSpPr>
              <a:spLocks/>
            </p:cNvSpPr>
            <p:nvPr/>
          </p:nvSpPr>
          <p:spPr bwMode="auto">
            <a:xfrm>
              <a:off x="5881688" y="1555751"/>
              <a:ext cx="12700" cy="11113"/>
            </a:xfrm>
            <a:custGeom>
              <a:avLst/>
              <a:gdLst>
                <a:gd name="T0" fmla="*/ 3 w 8"/>
                <a:gd name="T1" fmla="*/ 3 h 7"/>
                <a:gd name="T2" fmla="*/ 3 w 8"/>
                <a:gd name="T3" fmla="*/ 2 h 7"/>
                <a:gd name="T4" fmla="*/ 3 w 8"/>
                <a:gd name="T5" fmla="*/ 2 h 7"/>
                <a:gd name="T6" fmla="*/ 4 w 8"/>
                <a:gd name="T7" fmla="*/ 3 h 7"/>
                <a:gd name="T8" fmla="*/ 4 w 8"/>
                <a:gd name="T9" fmla="*/ 2 h 7"/>
                <a:gd name="T10" fmla="*/ 4 w 8"/>
                <a:gd name="T11" fmla="*/ 3 h 7"/>
                <a:gd name="T12" fmla="*/ 4 w 8"/>
                <a:gd name="T13" fmla="*/ 3 h 7"/>
                <a:gd name="T14" fmla="*/ 5 w 8"/>
                <a:gd name="T15" fmla="*/ 3 h 7"/>
                <a:gd name="T16" fmla="*/ 6 w 8"/>
                <a:gd name="T17" fmla="*/ 4 h 7"/>
                <a:gd name="T18" fmla="*/ 6 w 8"/>
                <a:gd name="T19" fmla="*/ 4 h 7"/>
                <a:gd name="T20" fmla="*/ 7 w 8"/>
                <a:gd name="T21" fmla="*/ 4 h 7"/>
                <a:gd name="T22" fmla="*/ 7 w 8"/>
                <a:gd name="T23" fmla="*/ 4 h 7"/>
                <a:gd name="T24" fmla="*/ 8 w 8"/>
                <a:gd name="T25" fmla="*/ 5 h 7"/>
                <a:gd name="T26" fmla="*/ 8 w 8"/>
                <a:gd name="T27" fmla="*/ 7 h 7"/>
                <a:gd name="T28" fmla="*/ 7 w 8"/>
                <a:gd name="T29" fmla="*/ 7 h 7"/>
                <a:gd name="T30" fmla="*/ 7 w 8"/>
                <a:gd name="T31" fmla="*/ 6 h 7"/>
                <a:gd name="T32" fmla="*/ 6 w 8"/>
                <a:gd name="T33" fmla="*/ 6 h 7"/>
                <a:gd name="T34" fmla="*/ 6 w 8"/>
                <a:gd name="T35" fmla="*/ 6 h 7"/>
                <a:gd name="T36" fmla="*/ 6 w 8"/>
                <a:gd name="T37" fmla="*/ 6 h 7"/>
                <a:gd name="T38" fmla="*/ 5 w 8"/>
                <a:gd name="T39" fmla="*/ 6 h 7"/>
                <a:gd name="T40" fmla="*/ 5 w 8"/>
                <a:gd name="T41" fmla="*/ 7 h 7"/>
                <a:gd name="T42" fmla="*/ 4 w 8"/>
                <a:gd name="T43" fmla="*/ 7 h 7"/>
                <a:gd name="T44" fmla="*/ 4 w 8"/>
                <a:gd name="T45" fmla="*/ 7 h 7"/>
                <a:gd name="T46" fmla="*/ 3 w 8"/>
                <a:gd name="T47" fmla="*/ 7 h 7"/>
                <a:gd name="T48" fmla="*/ 3 w 8"/>
                <a:gd name="T49" fmla="*/ 6 h 7"/>
                <a:gd name="T50" fmla="*/ 3 w 8"/>
                <a:gd name="T51" fmla="*/ 5 h 7"/>
                <a:gd name="T52" fmla="*/ 3 w 8"/>
                <a:gd name="T53" fmla="*/ 5 h 7"/>
                <a:gd name="T54" fmla="*/ 3 w 8"/>
                <a:gd name="T55" fmla="*/ 4 h 7"/>
                <a:gd name="T56" fmla="*/ 2 w 8"/>
                <a:gd name="T57" fmla="*/ 3 h 7"/>
                <a:gd name="T58" fmla="*/ 1 w 8"/>
                <a:gd name="T59" fmla="*/ 3 h 7"/>
                <a:gd name="T60" fmla="*/ 1 w 8"/>
                <a:gd name="T61" fmla="*/ 4 h 7"/>
                <a:gd name="T62" fmla="*/ 1 w 8"/>
                <a:gd name="T63" fmla="*/ 3 h 7"/>
                <a:gd name="T64" fmla="*/ 1 w 8"/>
                <a:gd name="T65" fmla="*/ 2 h 7"/>
                <a:gd name="T66" fmla="*/ 1 w 8"/>
                <a:gd name="T67" fmla="*/ 2 h 7"/>
                <a:gd name="T68" fmla="*/ 0 w 8"/>
                <a:gd name="T69" fmla="*/ 1 h 7"/>
                <a:gd name="T70" fmla="*/ 0 w 8"/>
                <a:gd name="T71" fmla="*/ 1 h 7"/>
                <a:gd name="T72" fmla="*/ 0 w 8"/>
                <a:gd name="T73" fmla="*/ 0 h 7"/>
                <a:gd name="T74" fmla="*/ 1 w 8"/>
                <a:gd name="T75" fmla="*/ 0 h 7"/>
                <a:gd name="T76" fmla="*/ 1 w 8"/>
                <a:gd name="T77" fmla="*/ 0 h 7"/>
                <a:gd name="T78" fmla="*/ 1 w 8"/>
                <a:gd name="T79" fmla="*/ 0 h 7"/>
                <a:gd name="T80" fmla="*/ 2 w 8"/>
                <a:gd name="T81" fmla="*/ 0 h 7"/>
                <a:gd name="T82" fmla="*/ 3 w 8"/>
                <a:gd name="T83" fmla="*/ 1 h 7"/>
                <a:gd name="T84" fmla="*/ 2 w 8"/>
                <a:gd name="T85" fmla="*/ 1 h 7"/>
                <a:gd name="T86" fmla="*/ 3 w 8"/>
                <a:gd name="T87" fmla="*/ 1 h 7"/>
                <a:gd name="T88" fmla="*/ 2 w 8"/>
                <a:gd name="T89" fmla="*/ 2 h 7"/>
                <a:gd name="T90" fmla="*/ 2 w 8"/>
                <a:gd name="T91" fmla="*/ 2 h 7"/>
                <a:gd name="T92" fmla="*/ 2 w 8"/>
                <a:gd name="T93" fmla="*/ 2 h 7"/>
                <a:gd name="T94" fmla="*/ 3 w 8"/>
                <a:gd name="T95" fmla="*/ 2 h 7"/>
                <a:gd name="T96" fmla="*/ 3 w 8"/>
                <a:gd name="T97" fmla="*/ 3 h 7"/>
                <a:gd name="T98" fmla="*/ 3 w 8"/>
                <a:gd name="T9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 h="7">
                  <a:moveTo>
                    <a:pt x="3" y="3"/>
                  </a:moveTo>
                  <a:lnTo>
                    <a:pt x="3" y="3"/>
                  </a:lnTo>
                  <a:lnTo>
                    <a:pt x="3" y="3"/>
                  </a:lnTo>
                  <a:lnTo>
                    <a:pt x="3" y="3"/>
                  </a:lnTo>
                  <a:lnTo>
                    <a:pt x="3" y="3"/>
                  </a:lnTo>
                  <a:lnTo>
                    <a:pt x="3" y="3"/>
                  </a:lnTo>
                  <a:lnTo>
                    <a:pt x="3" y="2"/>
                  </a:lnTo>
                  <a:lnTo>
                    <a:pt x="3" y="2"/>
                  </a:lnTo>
                  <a:lnTo>
                    <a:pt x="3" y="2"/>
                  </a:lnTo>
                  <a:lnTo>
                    <a:pt x="3" y="2"/>
                  </a:lnTo>
                  <a:lnTo>
                    <a:pt x="3" y="2"/>
                  </a:lnTo>
                  <a:lnTo>
                    <a:pt x="3" y="2"/>
                  </a:lnTo>
                  <a:lnTo>
                    <a:pt x="4" y="2"/>
                  </a:lnTo>
                  <a:lnTo>
                    <a:pt x="4" y="2"/>
                  </a:lnTo>
                  <a:lnTo>
                    <a:pt x="4" y="3"/>
                  </a:lnTo>
                  <a:lnTo>
                    <a:pt x="4" y="3"/>
                  </a:lnTo>
                  <a:lnTo>
                    <a:pt x="4" y="2"/>
                  </a:lnTo>
                  <a:lnTo>
                    <a:pt x="4" y="2"/>
                  </a:lnTo>
                  <a:lnTo>
                    <a:pt x="4" y="2"/>
                  </a:lnTo>
                  <a:lnTo>
                    <a:pt x="4" y="2"/>
                  </a:lnTo>
                  <a:lnTo>
                    <a:pt x="4" y="2"/>
                  </a:lnTo>
                  <a:lnTo>
                    <a:pt x="5" y="2"/>
                  </a:lnTo>
                  <a:lnTo>
                    <a:pt x="5" y="2"/>
                  </a:lnTo>
                  <a:lnTo>
                    <a:pt x="4" y="3"/>
                  </a:lnTo>
                  <a:lnTo>
                    <a:pt x="4" y="3"/>
                  </a:lnTo>
                  <a:lnTo>
                    <a:pt x="4" y="3"/>
                  </a:lnTo>
                  <a:lnTo>
                    <a:pt x="4" y="3"/>
                  </a:lnTo>
                  <a:lnTo>
                    <a:pt x="4" y="3"/>
                  </a:lnTo>
                  <a:lnTo>
                    <a:pt x="4" y="3"/>
                  </a:lnTo>
                  <a:lnTo>
                    <a:pt x="4" y="3"/>
                  </a:lnTo>
                  <a:lnTo>
                    <a:pt x="5" y="3"/>
                  </a:lnTo>
                  <a:lnTo>
                    <a:pt x="5" y="3"/>
                  </a:lnTo>
                  <a:lnTo>
                    <a:pt x="5" y="4"/>
                  </a:lnTo>
                  <a:lnTo>
                    <a:pt x="5" y="4"/>
                  </a:lnTo>
                  <a:lnTo>
                    <a:pt x="5" y="4"/>
                  </a:lnTo>
                  <a:lnTo>
                    <a:pt x="6" y="4"/>
                  </a:lnTo>
                  <a:lnTo>
                    <a:pt x="6" y="4"/>
                  </a:lnTo>
                  <a:lnTo>
                    <a:pt x="6" y="4"/>
                  </a:lnTo>
                  <a:lnTo>
                    <a:pt x="6" y="4"/>
                  </a:lnTo>
                  <a:lnTo>
                    <a:pt x="6" y="4"/>
                  </a:lnTo>
                  <a:lnTo>
                    <a:pt x="6" y="4"/>
                  </a:lnTo>
                  <a:lnTo>
                    <a:pt x="6" y="4"/>
                  </a:lnTo>
                  <a:lnTo>
                    <a:pt x="7" y="4"/>
                  </a:lnTo>
                  <a:lnTo>
                    <a:pt x="7" y="4"/>
                  </a:lnTo>
                  <a:lnTo>
                    <a:pt x="7" y="4"/>
                  </a:lnTo>
                  <a:lnTo>
                    <a:pt x="7" y="4"/>
                  </a:lnTo>
                  <a:lnTo>
                    <a:pt x="7" y="4"/>
                  </a:lnTo>
                  <a:lnTo>
                    <a:pt x="7" y="4"/>
                  </a:lnTo>
                  <a:lnTo>
                    <a:pt x="7" y="5"/>
                  </a:lnTo>
                  <a:lnTo>
                    <a:pt x="7" y="5"/>
                  </a:lnTo>
                  <a:lnTo>
                    <a:pt x="7" y="5"/>
                  </a:lnTo>
                  <a:lnTo>
                    <a:pt x="8" y="5"/>
                  </a:lnTo>
                  <a:lnTo>
                    <a:pt x="8" y="5"/>
                  </a:lnTo>
                  <a:lnTo>
                    <a:pt x="8" y="6"/>
                  </a:lnTo>
                  <a:lnTo>
                    <a:pt x="8" y="7"/>
                  </a:lnTo>
                  <a:lnTo>
                    <a:pt x="8" y="7"/>
                  </a:lnTo>
                  <a:lnTo>
                    <a:pt x="8" y="7"/>
                  </a:lnTo>
                  <a:lnTo>
                    <a:pt x="8" y="7"/>
                  </a:lnTo>
                  <a:lnTo>
                    <a:pt x="7" y="7"/>
                  </a:lnTo>
                  <a:lnTo>
                    <a:pt x="7" y="7"/>
                  </a:lnTo>
                  <a:lnTo>
                    <a:pt x="7" y="7"/>
                  </a:lnTo>
                  <a:lnTo>
                    <a:pt x="7" y="7"/>
                  </a:lnTo>
                  <a:lnTo>
                    <a:pt x="7" y="6"/>
                  </a:lnTo>
                  <a:lnTo>
                    <a:pt x="7" y="6"/>
                  </a:lnTo>
                  <a:lnTo>
                    <a:pt x="7" y="6"/>
                  </a:lnTo>
                  <a:lnTo>
                    <a:pt x="7" y="6"/>
                  </a:lnTo>
                  <a:lnTo>
                    <a:pt x="6" y="6"/>
                  </a:lnTo>
                  <a:lnTo>
                    <a:pt x="6" y="6"/>
                  </a:lnTo>
                  <a:lnTo>
                    <a:pt x="6" y="6"/>
                  </a:lnTo>
                  <a:lnTo>
                    <a:pt x="6" y="6"/>
                  </a:lnTo>
                  <a:lnTo>
                    <a:pt x="6" y="6"/>
                  </a:lnTo>
                  <a:lnTo>
                    <a:pt x="6" y="6"/>
                  </a:lnTo>
                  <a:lnTo>
                    <a:pt x="6" y="6"/>
                  </a:lnTo>
                  <a:lnTo>
                    <a:pt x="6" y="6"/>
                  </a:lnTo>
                  <a:lnTo>
                    <a:pt x="6" y="6"/>
                  </a:lnTo>
                  <a:lnTo>
                    <a:pt x="6" y="6"/>
                  </a:lnTo>
                  <a:lnTo>
                    <a:pt x="6" y="6"/>
                  </a:lnTo>
                  <a:lnTo>
                    <a:pt x="5" y="6"/>
                  </a:lnTo>
                  <a:lnTo>
                    <a:pt x="5" y="6"/>
                  </a:lnTo>
                  <a:lnTo>
                    <a:pt x="5" y="6"/>
                  </a:lnTo>
                  <a:lnTo>
                    <a:pt x="5" y="6"/>
                  </a:lnTo>
                  <a:lnTo>
                    <a:pt x="5" y="6"/>
                  </a:lnTo>
                  <a:lnTo>
                    <a:pt x="5" y="6"/>
                  </a:lnTo>
                  <a:lnTo>
                    <a:pt x="5" y="7"/>
                  </a:lnTo>
                  <a:lnTo>
                    <a:pt x="5" y="7"/>
                  </a:lnTo>
                  <a:lnTo>
                    <a:pt x="5" y="7"/>
                  </a:lnTo>
                  <a:lnTo>
                    <a:pt x="5" y="7"/>
                  </a:lnTo>
                  <a:lnTo>
                    <a:pt x="4" y="7"/>
                  </a:lnTo>
                  <a:lnTo>
                    <a:pt x="4" y="7"/>
                  </a:lnTo>
                  <a:lnTo>
                    <a:pt x="4" y="7"/>
                  </a:lnTo>
                  <a:lnTo>
                    <a:pt x="4" y="7"/>
                  </a:lnTo>
                  <a:lnTo>
                    <a:pt x="4" y="7"/>
                  </a:lnTo>
                  <a:lnTo>
                    <a:pt x="4" y="7"/>
                  </a:lnTo>
                  <a:lnTo>
                    <a:pt x="3" y="7"/>
                  </a:lnTo>
                  <a:lnTo>
                    <a:pt x="3" y="7"/>
                  </a:lnTo>
                  <a:lnTo>
                    <a:pt x="3" y="7"/>
                  </a:lnTo>
                  <a:lnTo>
                    <a:pt x="3" y="6"/>
                  </a:lnTo>
                  <a:lnTo>
                    <a:pt x="3" y="6"/>
                  </a:lnTo>
                  <a:lnTo>
                    <a:pt x="3" y="6"/>
                  </a:lnTo>
                  <a:lnTo>
                    <a:pt x="3" y="6"/>
                  </a:lnTo>
                  <a:lnTo>
                    <a:pt x="3" y="6"/>
                  </a:lnTo>
                  <a:lnTo>
                    <a:pt x="3" y="6"/>
                  </a:lnTo>
                  <a:lnTo>
                    <a:pt x="3" y="6"/>
                  </a:lnTo>
                  <a:lnTo>
                    <a:pt x="3" y="5"/>
                  </a:lnTo>
                  <a:lnTo>
                    <a:pt x="3" y="5"/>
                  </a:lnTo>
                  <a:lnTo>
                    <a:pt x="3" y="5"/>
                  </a:lnTo>
                  <a:lnTo>
                    <a:pt x="3" y="5"/>
                  </a:lnTo>
                  <a:lnTo>
                    <a:pt x="3" y="5"/>
                  </a:lnTo>
                  <a:lnTo>
                    <a:pt x="3" y="4"/>
                  </a:lnTo>
                  <a:lnTo>
                    <a:pt x="3" y="4"/>
                  </a:lnTo>
                  <a:lnTo>
                    <a:pt x="3" y="4"/>
                  </a:lnTo>
                  <a:lnTo>
                    <a:pt x="3" y="4"/>
                  </a:lnTo>
                  <a:lnTo>
                    <a:pt x="3" y="4"/>
                  </a:lnTo>
                  <a:lnTo>
                    <a:pt x="3" y="4"/>
                  </a:lnTo>
                  <a:lnTo>
                    <a:pt x="2" y="3"/>
                  </a:lnTo>
                  <a:lnTo>
                    <a:pt x="2" y="3"/>
                  </a:lnTo>
                  <a:lnTo>
                    <a:pt x="2" y="3"/>
                  </a:lnTo>
                  <a:lnTo>
                    <a:pt x="1" y="3"/>
                  </a:lnTo>
                  <a:lnTo>
                    <a:pt x="1" y="3"/>
                  </a:lnTo>
                  <a:lnTo>
                    <a:pt x="1" y="3"/>
                  </a:lnTo>
                  <a:lnTo>
                    <a:pt x="1" y="4"/>
                  </a:lnTo>
                  <a:lnTo>
                    <a:pt x="1" y="4"/>
                  </a:lnTo>
                  <a:lnTo>
                    <a:pt x="1" y="4"/>
                  </a:lnTo>
                  <a:lnTo>
                    <a:pt x="1" y="4"/>
                  </a:lnTo>
                  <a:lnTo>
                    <a:pt x="1" y="3"/>
                  </a:lnTo>
                  <a:lnTo>
                    <a:pt x="1" y="3"/>
                  </a:lnTo>
                  <a:lnTo>
                    <a:pt x="1" y="3"/>
                  </a:lnTo>
                  <a:lnTo>
                    <a:pt x="1" y="3"/>
                  </a:lnTo>
                  <a:lnTo>
                    <a:pt x="1" y="3"/>
                  </a:lnTo>
                  <a:lnTo>
                    <a:pt x="1" y="3"/>
                  </a:lnTo>
                  <a:lnTo>
                    <a:pt x="1" y="3"/>
                  </a:lnTo>
                  <a:lnTo>
                    <a:pt x="1" y="2"/>
                  </a:lnTo>
                  <a:lnTo>
                    <a:pt x="1" y="2"/>
                  </a:lnTo>
                  <a:lnTo>
                    <a:pt x="1" y="2"/>
                  </a:lnTo>
                  <a:lnTo>
                    <a:pt x="1" y="2"/>
                  </a:lnTo>
                  <a:lnTo>
                    <a:pt x="1" y="2"/>
                  </a:lnTo>
                  <a:lnTo>
                    <a:pt x="1" y="1"/>
                  </a:lnTo>
                  <a:lnTo>
                    <a:pt x="1" y="1"/>
                  </a:lnTo>
                  <a:lnTo>
                    <a:pt x="1" y="1"/>
                  </a:lnTo>
                  <a:lnTo>
                    <a:pt x="0" y="1"/>
                  </a:lnTo>
                  <a:lnTo>
                    <a:pt x="0" y="1"/>
                  </a:lnTo>
                  <a:lnTo>
                    <a:pt x="0" y="1"/>
                  </a:lnTo>
                  <a:lnTo>
                    <a:pt x="0" y="1"/>
                  </a:lnTo>
                  <a:lnTo>
                    <a:pt x="0" y="1"/>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3" y="1"/>
                  </a:lnTo>
                  <a:lnTo>
                    <a:pt x="3" y="1"/>
                  </a:lnTo>
                  <a:lnTo>
                    <a:pt x="2" y="1"/>
                  </a:lnTo>
                  <a:lnTo>
                    <a:pt x="2" y="1"/>
                  </a:lnTo>
                  <a:lnTo>
                    <a:pt x="2" y="1"/>
                  </a:lnTo>
                  <a:lnTo>
                    <a:pt x="2" y="1"/>
                  </a:lnTo>
                  <a:lnTo>
                    <a:pt x="2" y="1"/>
                  </a:lnTo>
                  <a:lnTo>
                    <a:pt x="3" y="1"/>
                  </a:lnTo>
                  <a:lnTo>
                    <a:pt x="3" y="1"/>
                  </a:lnTo>
                  <a:lnTo>
                    <a:pt x="3" y="2"/>
                  </a:lnTo>
                  <a:lnTo>
                    <a:pt x="3" y="2"/>
                  </a:lnTo>
                  <a:lnTo>
                    <a:pt x="3"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3" y="2"/>
                  </a:lnTo>
                  <a:lnTo>
                    <a:pt x="3" y="2"/>
                  </a:lnTo>
                  <a:lnTo>
                    <a:pt x="3" y="3"/>
                  </a:lnTo>
                  <a:lnTo>
                    <a:pt x="3" y="3"/>
                  </a:lnTo>
                  <a:lnTo>
                    <a:pt x="3" y="3"/>
                  </a:lnTo>
                  <a:lnTo>
                    <a:pt x="3" y="3"/>
                  </a:lnTo>
                  <a:lnTo>
                    <a:pt x="3" y="3"/>
                  </a:lnTo>
                  <a:lnTo>
                    <a:pt x="3" y="3"/>
                  </a:lnTo>
                  <a:lnTo>
                    <a:pt x="3" y="3"/>
                  </a:lnTo>
                  <a:lnTo>
                    <a:pt x="3" y="3"/>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3" name="Freeform 114">
              <a:extLst>
                <a:ext uri="{FF2B5EF4-FFF2-40B4-BE49-F238E27FC236}">
                  <a16:creationId xmlns:a16="http://schemas.microsoft.com/office/drawing/2014/main" id="{3BE146E1-D0A2-08CC-9E19-B1E591F462D6}"/>
                </a:ext>
              </a:extLst>
            </p:cNvPr>
            <p:cNvSpPr>
              <a:spLocks/>
            </p:cNvSpPr>
            <p:nvPr/>
          </p:nvSpPr>
          <p:spPr bwMode="auto">
            <a:xfrm>
              <a:off x="5930901" y="1562101"/>
              <a:ext cx="1588" cy="3175"/>
            </a:xfrm>
            <a:custGeom>
              <a:avLst/>
              <a:gdLst>
                <a:gd name="T0" fmla="*/ 1 w 1"/>
                <a:gd name="T1" fmla="*/ 2 h 2"/>
                <a:gd name="T2" fmla="*/ 1 w 1"/>
                <a:gd name="T3" fmla="*/ 2 h 2"/>
                <a:gd name="T4" fmla="*/ 1 w 1"/>
                <a:gd name="T5" fmla="*/ 1 h 2"/>
                <a:gd name="T6" fmla="*/ 0 w 1"/>
                <a:gd name="T7" fmla="*/ 1 h 2"/>
                <a:gd name="T8" fmla="*/ 1 w 1"/>
                <a:gd name="T9" fmla="*/ 1 h 2"/>
                <a:gd name="T10" fmla="*/ 0 w 1"/>
                <a:gd name="T11" fmla="*/ 0 h 2"/>
                <a:gd name="T12" fmla="*/ 0 w 1"/>
                <a:gd name="T13" fmla="*/ 0 h 2"/>
                <a:gd name="T14" fmla="*/ 1 w 1"/>
                <a:gd name="T15" fmla="*/ 0 h 2"/>
                <a:gd name="T16" fmla="*/ 1 w 1"/>
                <a:gd name="T17" fmla="*/ 0 h 2"/>
                <a:gd name="T18" fmla="*/ 1 w 1"/>
                <a:gd name="T19" fmla="*/ 0 h 2"/>
                <a:gd name="T20" fmla="*/ 1 w 1"/>
                <a:gd name="T21" fmla="*/ 0 h 2"/>
                <a:gd name="T22" fmla="*/ 1 w 1"/>
                <a:gd name="T23" fmla="*/ 0 h 2"/>
                <a:gd name="T24" fmla="*/ 1 w 1"/>
                <a:gd name="T25" fmla="*/ 1 h 2"/>
                <a:gd name="T26" fmla="*/ 1 w 1"/>
                <a:gd name="T27" fmla="*/ 1 h 2"/>
                <a:gd name="T28" fmla="*/ 1 w 1"/>
                <a:gd name="T29" fmla="*/ 2 h 2"/>
                <a:gd name="T30" fmla="*/ 1 w 1"/>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 h="2">
                  <a:moveTo>
                    <a:pt x="1" y="2"/>
                  </a:moveTo>
                  <a:lnTo>
                    <a:pt x="1" y="2"/>
                  </a:lnTo>
                  <a:lnTo>
                    <a:pt x="1" y="1"/>
                  </a:lnTo>
                  <a:lnTo>
                    <a:pt x="0" y="1"/>
                  </a:lnTo>
                  <a:lnTo>
                    <a:pt x="1" y="1"/>
                  </a:lnTo>
                  <a:lnTo>
                    <a:pt x="0" y="0"/>
                  </a:lnTo>
                  <a:lnTo>
                    <a:pt x="0" y="0"/>
                  </a:lnTo>
                  <a:lnTo>
                    <a:pt x="1" y="0"/>
                  </a:lnTo>
                  <a:lnTo>
                    <a:pt x="1" y="0"/>
                  </a:lnTo>
                  <a:lnTo>
                    <a:pt x="1" y="0"/>
                  </a:lnTo>
                  <a:lnTo>
                    <a:pt x="1" y="0"/>
                  </a:lnTo>
                  <a:lnTo>
                    <a:pt x="1" y="0"/>
                  </a:lnTo>
                  <a:lnTo>
                    <a:pt x="1" y="1"/>
                  </a:lnTo>
                  <a:lnTo>
                    <a:pt x="1" y="1"/>
                  </a:lnTo>
                  <a:lnTo>
                    <a:pt x="1" y="2"/>
                  </a:lnTo>
                  <a:lnTo>
                    <a:pt x="1" y="2"/>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4" name="Freeform 115">
              <a:extLst>
                <a:ext uri="{FF2B5EF4-FFF2-40B4-BE49-F238E27FC236}">
                  <a16:creationId xmlns:a16="http://schemas.microsoft.com/office/drawing/2014/main" id="{1B4F5125-6013-9D7E-2E87-6D4E103D173E}"/>
                </a:ext>
              </a:extLst>
            </p:cNvPr>
            <p:cNvSpPr>
              <a:spLocks/>
            </p:cNvSpPr>
            <p:nvPr/>
          </p:nvSpPr>
          <p:spPr bwMode="auto">
            <a:xfrm>
              <a:off x="5902326" y="1562101"/>
              <a:ext cx="3175" cy="4763"/>
            </a:xfrm>
            <a:custGeom>
              <a:avLst/>
              <a:gdLst>
                <a:gd name="T0" fmla="*/ 2 w 2"/>
                <a:gd name="T1" fmla="*/ 3 h 3"/>
                <a:gd name="T2" fmla="*/ 1 w 2"/>
                <a:gd name="T3" fmla="*/ 3 h 3"/>
                <a:gd name="T4" fmla="*/ 1 w 2"/>
                <a:gd name="T5" fmla="*/ 3 h 3"/>
                <a:gd name="T6" fmla="*/ 1 w 2"/>
                <a:gd name="T7" fmla="*/ 3 h 3"/>
                <a:gd name="T8" fmla="*/ 1 w 2"/>
                <a:gd name="T9" fmla="*/ 2 h 3"/>
                <a:gd name="T10" fmla="*/ 1 w 2"/>
                <a:gd name="T11" fmla="*/ 2 h 3"/>
                <a:gd name="T12" fmla="*/ 1 w 2"/>
                <a:gd name="T13" fmla="*/ 2 h 3"/>
                <a:gd name="T14" fmla="*/ 1 w 2"/>
                <a:gd name="T15" fmla="*/ 2 h 3"/>
                <a:gd name="T16" fmla="*/ 1 w 2"/>
                <a:gd name="T17" fmla="*/ 1 h 3"/>
                <a:gd name="T18" fmla="*/ 1 w 2"/>
                <a:gd name="T19" fmla="*/ 1 h 3"/>
                <a:gd name="T20" fmla="*/ 1 w 2"/>
                <a:gd name="T21" fmla="*/ 1 h 3"/>
                <a:gd name="T22" fmla="*/ 1 w 2"/>
                <a:gd name="T23" fmla="*/ 0 h 3"/>
                <a:gd name="T24" fmla="*/ 0 w 2"/>
                <a:gd name="T25" fmla="*/ 0 h 3"/>
                <a:gd name="T26" fmla="*/ 0 w 2"/>
                <a:gd name="T27" fmla="*/ 0 h 3"/>
                <a:gd name="T28" fmla="*/ 1 w 2"/>
                <a:gd name="T29" fmla="*/ 0 h 3"/>
                <a:gd name="T30" fmla="*/ 1 w 2"/>
                <a:gd name="T31" fmla="*/ 0 h 3"/>
                <a:gd name="T32" fmla="*/ 1 w 2"/>
                <a:gd name="T33" fmla="*/ 1 h 3"/>
                <a:gd name="T34" fmla="*/ 1 w 2"/>
                <a:gd name="T35" fmla="*/ 1 h 3"/>
                <a:gd name="T36" fmla="*/ 1 w 2"/>
                <a:gd name="T37" fmla="*/ 1 h 3"/>
                <a:gd name="T38" fmla="*/ 1 w 2"/>
                <a:gd name="T39" fmla="*/ 1 h 3"/>
                <a:gd name="T40" fmla="*/ 1 w 2"/>
                <a:gd name="T41" fmla="*/ 2 h 3"/>
                <a:gd name="T42" fmla="*/ 1 w 2"/>
                <a:gd name="T43" fmla="*/ 2 h 3"/>
                <a:gd name="T44" fmla="*/ 2 w 2"/>
                <a:gd name="T45" fmla="*/ 2 h 3"/>
                <a:gd name="T46" fmla="*/ 2 w 2"/>
                <a:gd name="T47" fmla="*/ 2 h 3"/>
                <a:gd name="T48" fmla="*/ 2 w 2"/>
                <a:gd name="T49" fmla="*/ 2 h 3"/>
                <a:gd name="T50" fmla="*/ 2 w 2"/>
                <a:gd name="T51" fmla="*/ 2 h 3"/>
                <a:gd name="T52" fmla="*/ 2 w 2"/>
                <a:gd name="T53" fmla="*/ 3 h 3"/>
                <a:gd name="T54" fmla="*/ 2 w 2"/>
                <a:gd name="T55" fmla="*/ 3 h 3"/>
                <a:gd name="T56" fmla="*/ 2 w 2"/>
                <a:gd name="T5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 h="3">
                  <a:moveTo>
                    <a:pt x="2" y="3"/>
                  </a:moveTo>
                  <a:lnTo>
                    <a:pt x="1" y="3"/>
                  </a:lnTo>
                  <a:lnTo>
                    <a:pt x="1" y="3"/>
                  </a:lnTo>
                  <a:lnTo>
                    <a:pt x="1" y="3"/>
                  </a:lnTo>
                  <a:lnTo>
                    <a:pt x="1" y="2"/>
                  </a:lnTo>
                  <a:lnTo>
                    <a:pt x="1" y="2"/>
                  </a:lnTo>
                  <a:lnTo>
                    <a:pt x="1" y="2"/>
                  </a:lnTo>
                  <a:lnTo>
                    <a:pt x="1" y="2"/>
                  </a:lnTo>
                  <a:lnTo>
                    <a:pt x="1" y="1"/>
                  </a:lnTo>
                  <a:lnTo>
                    <a:pt x="1" y="1"/>
                  </a:lnTo>
                  <a:lnTo>
                    <a:pt x="1" y="1"/>
                  </a:lnTo>
                  <a:lnTo>
                    <a:pt x="1" y="0"/>
                  </a:lnTo>
                  <a:lnTo>
                    <a:pt x="0" y="0"/>
                  </a:lnTo>
                  <a:lnTo>
                    <a:pt x="0" y="0"/>
                  </a:lnTo>
                  <a:lnTo>
                    <a:pt x="1" y="0"/>
                  </a:lnTo>
                  <a:lnTo>
                    <a:pt x="1" y="0"/>
                  </a:lnTo>
                  <a:lnTo>
                    <a:pt x="1" y="1"/>
                  </a:lnTo>
                  <a:lnTo>
                    <a:pt x="1" y="1"/>
                  </a:lnTo>
                  <a:lnTo>
                    <a:pt x="1" y="1"/>
                  </a:lnTo>
                  <a:lnTo>
                    <a:pt x="1" y="1"/>
                  </a:lnTo>
                  <a:lnTo>
                    <a:pt x="1" y="2"/>
                  </a:lnTo>
                  <a:lnTo>
                    <a:pt x="1" y="2"/>
                  </a:lnTo>
                  <a:lnTo>
                    <a:pt x="2" y="2"/>
                  </a:lnTo>
                  <a:lnTo>
                    <a:pt x="2" y="2"/>
                  </a:lnTo>
                  <a:lnTo>
                    <a:pt x="2" y="2"/>
                  </a:lnTo>
                  <a:lnTo>
                    <a:pt x="2" y="2"/>
                  </a:lnTo>
                  <a:lnTo>
                    <a:pt x="2" y="3"/>
                  </a:lnTo>
                  <a:lnTo>
                    <a:pt x="2" y="3"/>
                  </a:lnTo>
                  <a:lnTo>
                    <a:pt x="2" y="3"/>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5" name="Freeform 116">
              <a:extLst>
                <a:ext uri="{FF2B5EF4-FFF2-40B4-BE49-F238E27FC236}">
                  <a16:creationId xmlns:a16="http://schemas.microsoft.com/office/drawing/2014/main" id="{03D393E6-8D4A-557A-5C55-E6D5D8CFC6EF}"/>
                </a:ext>
              </a:extLst>
            </p:cNvPr>
            <p:cNvSpPr>
              <a:spLocks/>
            </p:cNvSpPr>
            <p:nvPr/>
          </p:nvSpPr>
          <p:spPr bwMode="auto">
            <a:xfrm>
              <a:off x="6097588" y="1822451"/>
              <a:ext cx="1588" cy="3175"/>
            </a:xfrm>
            <a:custGeom>
              <a:avLst/>
              <a:gdLst>
                <a:gd name="T0" fmla="*/ 1 w 1"/>
                <a:gd name="T1" fmla="*/ 2 h 2"/>
                <a:gd name="T2" fmla="*/ 0 w 1"/>
                <a:gd name="T3" fmla="*/ 1 h 2"/>
                <a:gd name="T4" fmla="*/ 0 w 1"/>
                <a:gd name="T5" fmla="*/ 0 h 2"/>
                <a:gd name="T6" fmla="*/ 1 w 1"/>
                <a:gd name="T7" fmla="*/ 0 h 2"/>
                <a:gd name="T8" fmla="*/ 1 w 1"/>
                <a:gd name="T9" fmla="*/ 1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lnTo>
                    <a:pt x="0" y="1"/>
                  </a:lnTo>
                  <a:lnTo>
                    <a:pt x="0" y="0"/>
                  </a:lnTo>
                  <a:lnTo>
                    <a:pt x="1" y="0"/>
                  </a:lnTo>
                  <a:lnTo>
                    <a:pt x="1" y="1"/>
                  </a:lnTo>
                  <a:lnTo>
                    <a:pt x="1" y="2"/>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6" name="Freeform 117">
              <a:extLst>
                <a:ext uri="{FF2B5EF4-FFF2-40B4-BE49-F238E27FC236}">
                  <a16:creationId xmlns:a16="http://schemas.microsoft.com/office/drawing/2014/main" id="{01E8CB6E-4B5B-A8D6-A67F-345A4B6AD059}"/>
                </a:ext>
              </a:extLst>
            </p:cNvPr>
            <p:cNvSpPr>
              <a:spLocks/>
            </p:cNvSpPr>
            <p:nvPr/>
          </p:nvSpPr>
          <p:spPr bwMode="auto">
            <a:xfrm>
              <a:off x="5892801" y="1538288"/>
              <a:ext cx="3175" cy="1588"/>
            </a:xfrm>
            <a:custGeom>
              <a:avLst/>
              <a:gdLst>
                <a:gd name="T0" fmla="*/ 2 w 2"/>
                <a:gd name="T1" fmla="*/ 1 h 1"/>
                <a:gd name="T2" fmla="*/ 1 w 2"/>
                <a:gd name="T3" fmla="*/ 1 h 1"/>
                <a:gd name="T4" fmla="*/ 1 w 2"/>
                <a:gd name="T5" fmla="*/ 1 h 1"/>
                <a:gd name="T6" fmla="*/ 0 w 2"/>
                <a:gd name="T7" fmla="*/ 1 h 1"/>
                <a:gd name="T8" fmla="*/ 0 w 2"/>
                <a:gd name="T9" fmla="*/ 0 h 1"/>
                <a:gd name="T10" fmla="*/ 0 w 2"/>
                <a:gd name="T11" fmla="*/ 0 h 1"/>
                <a:gd name="T12" fmla="*/ 0 w 2"/>
                <a:gd name="T13" fmla="*/ 0 h 1"/>
                <a:gd name="T14" fmla="*/ 1 w 2"/>
                <a:gd name="T15" fmla="*/ 0 h 1"/>
                <a:gd name="T16" fmla="*/ 1 w 2"/>
                <a:gd name="T17" fmla="*/ 0 h 1"/>
                <a:gd name="T18" fmla="*/ 2 w 2"/>
                <a:gd name="T19" fmla="*/ 1 h 1"/>
                <a:gd name="T20" fmla="*/ 2 w 2"/>
                <a:gd name="T21" fmla="*/ 1 h 1"/>
                <a:gd name="T22" fmla="*/ 2 w 2"/>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2" y="1"/>
                  </a:moveTo>
                  <a:lnTo>
                    <a:pt x="1" y="1"/>
                  </a:lnTo>
                  <a:lnTo>
                    <a:pt x="1" y="1"/>
                  </a:lnTo>
                  <a:lnTo>
                    <a:pt x="0" y="1"/>
                  </a:lnTo>
                  <a:lnTo>
                    <a:pt x="0" y="0"/>
                  </a:lnTo>
                  <a:lnTo>
                    <a:pt x="0" y="0"/>
                  </a:lnTo>
                  <a:lnTo>
                    <a:pt x="0" y="0"/>
                  </a:lnTo>
                  <a:lnTo>
                    <a:pt x="1" y="0"/>
                  </a:lnTo>
                  <a:lnTo>
                    <a:pt x="1" y="0"/>
                  </a:lnTo>
                  <a:lnTo>
                    <a:pt x="2" y="1"/>
                  </a:lnTo>
                  <a:lnTo>
                    <a:pt x="2" y="1"/>
                  </a:lnTo>
                  <a:lnTo>
                    <a:pt x="2"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7" name="Freeform 118">
              <a:extLst>
                <a:ext uri="{FF2B5EF4-FFF2-40B4-BE49-F238E27FC236}">
                  <a16:creationId xmlns:a16="http://schemas.microsoft.com/office/drawing/2014/main" id="{77016121-021C-2B49-8FB5-9DB2B1F7CDC5}"/>
                </a:ext>
              </a:extLst>
            </p:cNvPr>
            <p:cNvSpPr>
              <a:spLocks/>
            </p:cNvSpPr>
            <p:nvPr/>
          </p:nvSpPr>
          <p:spPr bwMode="auto">
            <a:xfrm>
              <a:off x="5910263" y="1557338"/>
              <a:ext cx="3175" cy="1588"/>
            </a:xfrm>
            <a:custGeom>
              <a:avLst/>
              <a:gdLst>
                <a:gd name="T0" fmla="*/ 0 w 2"/>
                <a:gd name="T1" fmla="*/ 1 h 1"/>
                <a:gd name="T2" fmla="*/ 0 w 2"/>
                <a:gd name="T3" fmla="*/ 1 h 1"/>
                <a:gd name="T4" fmla="*/ 0 w 2"/>
                <a:gd name="T5" fmla="*/ 1 h 1"/>
                <a:gd name="T6" fmla="*/ 0 w 2"/>
                <a:gd name="T7" fmla="*/ 1 h 1"/>
                <a:gd name="T8" fmla="*/ 0 w 2"/>
                <a:gd name="T9" fmla="*/ 0 h 1"/>
                <a:gd name="T10" fmla="*/ 0 w 2"/>
                <a:gd name="T11" fmla="*/ 0 h 1"/>
                <a:gd name="T12" fmla="*/ 1 w 2"/>
                <a:gd name="T13" fmla="*/ 0 h 1"/>
                <a:gd name="T14" fmla="*/ 1 w 2"/>
                <a:gd name="T15" fmla="*/ 0 h 1"/>
                <a:gd name="T16" fmla="*/ 1 w 2"/>
                <a:gd name="T17" fmla="*/ 0 h 1"/>
                <a:gd name="T18" fmla="*/ 1 w 2"/>
                <a:gd name="T19" fmla="*/ 0 h 1"/>
                <a:gd name="T20" fmla="*/ 1 w 2"/>
                <a:gd name="T21" fmla="*/ 0 h 1"/>
                <a:gd name="T22" fmla="*/ 1 w 2"/>
                <a:gd name="T23" fmla="*/ 0 h 1"/>
                <a:gd name="T24" fmla="*/ 2 w 2"/>
                <a:gd name="T25" fmla="*/ 0 h 1"/>
                <a:gd name="T26" fmla="*/ 2 w 2"/>
                <a:gd name="T27" fmla="*/ 0 h 1"/>
                <a:gd name="T28" fmla="*/ 2 w 2"/>
                <a:gd name="T29" fmla="*/ 0 h 1"/>
                <a:gd name="T30" fmla="*/ 2 w 2"/>
                <a:gd name="T31" fmla="*/ 0 h 1"/>
                <a:gd name="T32" fmla="*/ 1 w 2"/>
                <a:gd name="T33" fmla="*/ 0 h 1"/>
                <a:gd name="T34" fmla="*/ 1 w 2"/>
                <a:gd name="T35" fmla="*/ 0 h 1"/>
                <a:gd name="T36" fmla="*/ 1 w 2"/>
                <a:gd name="T37" fmla="*/ 0 h 1"/>
                <a:gd name="T38" fmla="*/ 1 w 2"/>
                <a:gd name="T39" fmla="*/ 1 h 1"/>
                <a:gd name="T40" fmla="*/ 1 w 2"/>
                <a:gd name="T41" fmla="*/ 1 h 1"/>
                <a:gd name="T42" fmla="*/ 1 w 2"/>
                <a:gd name="T43" fmla="*/ 1 h 1"/>
                <a:gd name="T44" fmla="*/ 1 w 2"/>
                <a:gd name="T45" fmla="*/ 1 h 1"/>
                <a:gd name="T46" fmla="*/ 0 w 2"/>
                <a:gd name="T4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 h="1">
                  <a:moveTo>
                    <a:pt x="0" y="1"/>
                  </a:moveTo>
                  <a:lnTo>
                    <a:pt x="0" y="1"/>
                  </a:lnTo>
                  <a:lnTo>
                    <a:pt x="0" y="1"/>
                  </a:lnTo>
                  <a:lnTo>
                    <a:pt x="0" y="1"/>
                  </a:lnTo>
                  <a:lnTo>
                    <a:pt x="0" y="0"/>
                  </a:lnTo>
                  <a:lnTo>
                    <a:pt x="0" y="0"/>
                  </a:lnTo>
                  <a:lnTo>
                    <a:pt x="1" y="0"/>
                  </a:lnTo>
                  <a:lnTo>
                    <a:pt x="1" y="0"/>
                  </a:lnTo>
                  <a:lnTo>
                    <a:pt x="1" y="0"/>
                  </a:lnTo>
                  <a:lnTo>
                    <a:pt x="1" y="0"/>
                  </a:lnTo>
                  <a:lnTo>
                    <a:pt x="1" y="0"/>
                  </a:lnTo>
                  <a:lnTo>
                    <a:pt x="1" y="0"/>
                  </a:lnTo>
                  <a:lnTo>
                    <a:pt x="2" y="0"/>
                  </a:lnTo>
                  <a:lnTo>
                    <a:pt x="2" y="0"/>
                  </a:lnTo>
                  <a:lnTo>
                    <a:pt x="2" y="0"/>
                  </a:lnTo>
                  <a:lnTo>
                    <a:pt x="2" y="0"/>
                  </a:lnTo>
                  <a:lnTo>
                    <a:pt x="1" y="0"/>
                  </a:lnTo>
                  <a:lnTo>
                    <a:pt x="1" y="0"/>
                  </a:lnTo>
                  <a:lnTo>
                    <a:pt x="1" y="0"/>
                  </a:lnTo>
                  <a:lnTo>
                    <a:pt x="1" y="1"/>
                  </a:lnTo>
                  <a:lnTo>
                    <a:pt x="1" y="1"/>
                  </a:lnTo>
                  <a:lnTo>
                    <a:pt x="1" y="1"/>
                  </a:lnTo>
                  <a:lnTo>
                    <a:pt x="1" y="1"/>
                  </a:lnTo>
                  <a:lnTo>
                    <a:pt x="0"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8" name="Freeform 119">
              <a:extLst>
                <a:ext uri="{FF2B5EF4-FFF2-40B4-BE49-F238E27FC236}">
                  <a16:creationId xmlns:a16="http://schemas.microsoft.com/office/drawing/2014/main" id="{309477DF-69EC-C1AB-358A-B5BA928E7698}"/>
                </a:ext>
              </a:extLst>
            </p:cNvPr>
            <p:cNvSpPr>
              <a:spLocks/>
            </p:cNvSpPr>
            <p:nvPr/>
          </p:nvSpPr>
          <p:spPr bwMode="auto">
            <a:xfrm>
              <a:off x="5880101" y="1555751"/>
              <a:ext cx="0" cy="3175"/>
            </a:xfrm>
            <a:custGeom>
              <a:avLst/>
              <a:gdLst>
                <a:gd name="T0" fmla="*/ 2 h 2"/>
                <a:gd name="T1" fmla="*/ 2 h 2"/>
                <a:gd name="T2" fmla="*/ 2 h 2"/>
                <a:gd name="T3" fmla="*/ 1 h 2"/>
                <a:gd name="T4" fmla="*/ 1 h 2"/>
                <a:gd name="T5" fmla="*/ 0 h 2"/>
                <a:gd name="T6" fmla="*/ 0 h 2"/>
                <a:gd name="T7" fmla="*/ 0 h 2"/>
                <a:gd name="T8" fmla="*/ 0 h 2"/>
                <a:gd name="T9" fmla="*/ 0 h 2"/>
                <a:gd name="T10" fmla="*/ 0 h 2"/>
                <a:gd name="T11" fmla="*/ 1 h 2"/>
                <a:gd name="T12" fmla="*/ 1 h 2"/>
                <a:gd name="T13"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2">
                  <a:moveTo>
                    <a:pt x="0" y="2"/>
                  </a:moveTo>
                  <a:lnTo>
                    <a:pt x="0" y="2"/>
                  </a:lnTo>
                  <a:lnTo>
                    <a:pt x="0" y="2"/>
                  </a:lnTo>
                  <a:lnTo>
                    <a:pt x="0" y="1"/>
                  </a:lnTo>
                  <a:lnTo>
                    <a:pt x="0" y="1"/>
                  </a:lnTo>
                  <a:lnTo>
                    <a:pt x="0" y="0"/>
                  </a:lnTo>
                  <a:lnTo>
                    <a:pt x="0" y="0"/>
                  </a:lnTo>
                  <a:lnTo>
                    <a:pt x="0" y="0"/>
                  </a:lnTo>
                  <a:lnTo>
                    <a:pt x="0" y="0"/>
                  </a:lnTo>
                  <a:lnTo>
                    <a:pt x="0" y="0"/>
                  </a:lnTo>
                  <a:lnTo>
                    <a:pt x="0" y="0"/>
                  </a:lnTo>
                  <a:lnTo>
                    <a:pt x="0" y="1"/>
                  </a:lnTo>
                  <a:lnTo>
                    <a:pt x="0" y="1"/>
                  </a:lnTo>
                  <a:lnTo>
                    <a:pt x="0" y="2"/>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89" name="Freeform 120">
              <a:extLst>
                <a:ext uri="{FF2B5EF4-FFF2-40B4-BE49-F238E27FC236}">
                  <a16:creationId xmlns:a16="http://schemas.microsoft.com/office/drawing/2014/main" id="{B72FF24D-972C-4D4D-38D0-2BE9D8CCA3C3}"/>
                </a:ext>
              </a:extLst>
            </p:cNvPr>
            <p:cNvSpPr>
              <a:spLocks/>
            </p:cNvSpPr>
            <p:nvPr/>
          </p:nvSpPr>
          <p:spPr bwMode="auto">
            <a:xfrm>
              <a:off x="5929313" y="1563688"/>
              <a:ext cx="1588" cy="1588"/>
            </a:xfrm>
            <a:custGeom>
              <a:avLst/>
              <a:gdLst>
                <a:gd name="T0" fmla="*/ 1 w 1"/>
                <a:gd name="T1" fmla="*/ 1 h 1"/>
                <a:gd name="T2" fmla="*/ 0 w 1"/>
                <a:gd name="T3" fmla="*/ 1 h 1"/>
                <a:gd name="T4" fmla="*/ 0 w 1"/>
                <a:gd name="T5" fmla="*/ 1 h 1"/>
                <a:gd name="T6" fmla="*/ 0 w 1"/>
                <a:gd name="T7" fmla="*/ 0 h 1"/>
                <a:gd name="T8" fmla="*/ 0 w 1"/>
                <a:gd name="T9" fmla="*/ 0 h 1"/>
                <a:gd name="T10" fmla="*/ 0 w 1"/>
                <a:gd name="T11" fmla="*/ 0 h 1"/>
                <a:gd name="T12" fmla="*/ 0 w 1"/>
                <a:gd name="T13" fmla="*/ 0 h 1"/>
                <a:gd name="T14" fmla="*/ 1 w 1"/>
                <a:gd name="T15" fmla="*/ 0 h 1"/>
                <a:gd name="T16" fmla="*/ 1 w 1"/>
                <a:gd name="T17" fmla="*/ 0 h 1"/>
                <a:gd name="T18" fmla="*/ 1 w 1"/>
                <a:gd name="T19" fmla="*/ 1 h 1"/>
                <a:gd name="T20" fmla="*/ 1 w 1"/>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
                  <a:moveTo>
                    <a:pt x="1" y="1"/>
                  </a:moveTo>
                  <a:lnTo>
                    <a:pt x="0" y="1"/>
                  </a:lnTo>
                  <a:lnTo>
                    <a:pt x="0" y="1"/>
                  </a:lnTo>
                  <a:lnTo>
                    <a:pt x="0" y="0"/>
                  </a:lnTo>
                  <a:lnTo>
                    <a:pt x="0" y="0"/>
                  </a:lnTo>
                  <a:lnTo>
                    <a:pt x="0" y="0"/>
                  </a:lnTo>
                  <a:lnTo>
                    <a:pt x="0" y="0"/>
                  </a:lnTo>
                  <a:lnTo>
                    <a:pt x="1" y="0"/>
                  </a:lnTo>
                  <a:lnTo>
                    <a:pt x="1" y="0"/>
                  </a:lnTo>
                  <a:lnTo>
                    <a:pt x="1" y="1"/>
                  </a:lnTo>
                  <a:lnTo>
                    <a:pt x="1"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90" name="Freeform 121">
              <a:extLst>
                <a:ext uri="{FF2B5EF4-FFF2-40B4-BE49-F238E27FC236}">
                  <a16:creationId xmlns:a16="http://schemas.microsoft.com/office/drawing/2014/main" id="{913B39D9-9F78-6B7F-4185-71A2D6C7A88F}"/>
                </a:ext>
              </a:extLst>
            </p:cNvPr>
            <p:cNvSpPr>
              <a:spLocks/>
            </p:cNvSpPr>
            <p:nvPr/>
          </p:nvSpPr>
          <p:spPr bwMode="auto">
            <a:xfrm>
              <a:off x="5892801" y="1547813"/>
              <a:ext cx="1588" cy="1588"/>
            </a:xfrm>
            <a:custGeom>
              <a:avLst/>
              <a:gdLst>
                <a:gd name="T0" fmla="*/ 0 w 1"/>
                <a:gd name="T1" fmla="*/ 1 h 1"/>
                <a:gd name="T2" fmla="*/ 0 w 1"/>
                <a:gd name="T3" fmla="*/ 1 h 1"/>
                <a:gd name="T4" fmla="*/ 0 w 1"/>
                <a:gd name="T5" fmla="*/ 1 h 1"/>
                <a:gd name="T6" fmla="*/ 0 w 1"/>
                <a:gd name="T7" fmla="*/ 0 h 1"/>
                <a:gd name="T8" fmla="*/ 0 w 1"/>
                <a:gd name="T9" fmla="*/ 0 h 1"/>
                <a:gd name="T10" fmla="*/ 0 w 1"/>
                <a:gd name="T11" fmla="*/ 0 h 1"/>
                <a:gd name="T12" fmla="*/ 0 w 1"/>
                <a:gd name="T13" fmla="*/ 0 h 1"/>
                <a:gd name="T14" fmla="*/ 0 w 1"/>
                <a:gd name="T15" fmla="*/ 0 h 1"/>
                <a:gd name="T16" fmla="*/ 1 w 1"/>
                <a:gd name="T17" fmla="*/ 0 h 1"/>
                <a:gd name="T18" fmla="*/ 1 w 1"/>
                <a:gd name="T19" fmla="*/ 0 h 1"/>
                <a:gd name="T20" fmla="*/ 0 w 1"/>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
                  <a:moveTo>
                    <a:pt x="0" y="1"/>
                  </a:moveTo>
                  <a:lnTo>
                    <a:pt x="0" y="1"/>
                  </a:lnTo>
                  <a:lnTo>
                    <a:pt x="0" y="1"/>
                  </a:lnTo>
                  <a:lnTo>
                    <a:pt x="0" y="0"/>
                  </a:lnTo>
                  <a:lnTo>
                    <a:pt x="0" y="0"/>
                  </a:lnTo>
                  <a:lnTo>
                    <a:pt x="0" y="0"/>
                  </a:lnTo>
                  <a:lnTo>
                    <a:pt x="0" y="0"/>
                  </a:lnTo>
                  <a:lnTo>
                    <a:pt x="0" y="0"/>
                  </a:lnTo>
                  <a:lnTo>
                    <a:pt x="1" y="0"/>
                  </a:lnTo>
                  <a:lnTo>
                    <a:pt x="1" y="0"/>
                  </a:lnTo>
                  <a:lnTo>
                    <a:pt x="0"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91" name="Freeform 122">
              <a:extLst>
                <a:ext uri="{FF2B5EF4-FFF2-40B4-BE49-F238E27FC236}">
                  <a16:creationId xmlns:a16="http://schemas.microsoft.com/office/drawing/2014/main" id="{38A6F1A8-9C03-842F-24B7-760C517F1D55}"/>
                </a:ext>
              </a:extLst>
            </p:cNvPr>
            <p:cNvSpPr>
              <a:spLocks/>
            </p:cNvSpPr>
            <p:nvPr/>
          </p:nvSpPr>
          <p:spPr bwMode="auto">
            <a:xfrm>
              <a:off x="5865813" y="1550988"/>
              <a:ext cx="3175" cy="3175"/>
            </a:xfrm>
            <a:custGeom>
              <a:avLst/>
              <a:gdLst>
                <a:gd name="T0" fmla="*/ 2 w 2"/>
                <a:gd name="T1" fmla="*/ 2 h 2"/>
                <a:gd name="T2" fmla="*/ 2 w 2"/>
                <a:gd name="T3" fmla="*/ 2 h 2"/>
                <a:gd name="T4" fmla="*/ 1 w 2"/>
                <a:gd name="T5" fmla="*/ 1 h 2"/>
                <a:gd name="T6" fmla="*/ 0 w 2"/>
                <a:gd name="T7" fmla="*/ 1 h 2"/>
                <a:gd name="T8" fmla="*/ 0 w 2"/>
                <a:gd name="T9" fmla="*/ 0 h 2"/>
                <a:gd name="T10" fmla="*/ 0 w 2"/>
                <a:gd name="T11" fmla="*/ 0 h 2"/>
                <a:gd name="T12" fmla="*/ 0 w 2"/>
                <a:gd name="T13" fmla="*/ 0 h 2"/>
                <a:gd name="T14" fmla="*/ 1 w 2"/>
                <a:gd name="T15" fmla="*/ 1 h 2"/>
                <a:gd name="T16" fmla="*/ 1 w 2"/>
                <a:gd name="T17" fmla="*/ 1 h 2"/>
                <a:gd name="T18" fmla="*/ 1 w 2"/>
                <a:gd name="T19" fmla="*/ 1 h 2"/>
                <a:gd name="T20" fmla="*/ 1 w 2"/>
                <a:gd name="T21" fmla="*/ 1 h 2"/>
                <a:gd name="T22" fmla="*/ 1 w 2"/>
                <a:gd name="T23" fmla="*/ 1 h 2"/>
                <a:gd name="T24" fmla="*/ 1 w 2"/>
                <a:gd name="T25" fmla="*/ 1 h 2"/>
                <a:gd name="T26" fmla="*/ 2 w 2"/>
                <a:gd name="T27" fmla="*/ 1 h 2"/>
                <a:gd name="T28" fmla="*/ 2 w 2"/>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2" y="2"/>
                  </a:moveTo>
                  <a:lnTo>
                    <a:pt x="2" y="2"/>
                  </a:lnTo>
                  <a:lnTo>
                    <a:pt x="1" y="1"/>
                  </a:lnTo>
                  <a:lnTo>
                    <a:pt x="0" y="1"/>
                  </a:lnTo>
                  <a:lnTo>
                    <a:pt x="0" y="0"/>
                  </a:lnTo>
                  <a:lnTo>
                    <a:pt x="0" y="0"/>
                  </a:lnTo>
                  <a:lnTo>
                    <a:pt x="0" y="0"/>
                  </a:lnTo>
                  <a:lnTo>
                    <a:pt x="1" y="1"/>
                  </a:lnTo>
                  <a:lnTo>
                    <a:pt x="1" y="1"/>
                  </a:lnTo>
                  <a:lnTo>
                    <a:pt x="1" y="1"/>
                  </a:lnTo>
                  <a:lnTo>
                    <a:pt x="1" y="1"/>
                  </a:lnTo>
                  <a:lnTo>
                    <a:pt x="1" y="1"/>
                  </a:lnTo>
                  <a:lnTo>
                    <a:pt x="1" y="1"/>
                  </a:lnTo>
                  <a:lnTo>
                    <a:pt x="2" y="1"/>
                  </a:lnTo>
                  <a:lnTo>
                    <a:pt x="2" y="2"/>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92" name="Freeform 123">
              <a:extLst>
                <a:ext uri="{FF2B5EF4-FFF2-40B4-BE49-F238E27FC236}">
                  <a16:creationId xmlns:a16="http://schemas.microsoft.com/office/drawing/2014/main" id="{CCA59271-E213-3DBE-357A-A51805FFD8FD}"/>
                </a:ext>
              </a:extLst>
            </p:cNvPr>
            <p:cNvSpPr>
              <a:spLocks/>
            </p:cNvSpPr>
            <p:nvPr/>
          </p:nvSpPr>
          <p:spPr bwMode="auto">
            <a:xfrm>
              <a:off x="5894388" y="1557338"/>
              <a:ext cx="1588" cy="1588"/>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1"/>
                  </a:moveTo>
                  <a:lnTo>
                    <a:pt x="1" y="1"/>
                  </a:lnTo>
                  <a:lnTo>
                    <a:pt x="0" y="1"/>
                  </a:lnTo>
                  <a:lnTo>
                    <a:pt x="0" y="0"/>
                  </a:lnTo>
                  <a:lnTo>
                    <a:pt x="0" y="0"/>
                  </a:lnTo>
                  <a:lnTo>
                    <a:pt x="1" y="0"/>
                  </a:lnTo>
                  <a:lnTo>
                    <a:pt x="1" y="0"/>
                  </a:lnTo>
                  <a:lnTo>
                    <a:pt x="1" y="0"/>
                  </a:lnTo>
                  <a:lnTo>
                    <a:pt x="1" y="1"/>
                  </a:lnTo>
                  <a:lnTo>
                    <a:pt x="1"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sp>
          <p:nvSpPr>
            <p:cNvPr id="93" name="Freeform 124">
              <a:extLst>
                <a:ext uri="{FF2B5EF4-FFF2-40B4-BE49-F238E27FC236}">
                  <a16:creationId xmlns:a16="http://schemas.microsoft.com/office/drawing/2014/main" id="{4D987A61-70B5-69A6-1C2B-A91D23CDC164}"/>
                </a:ext>
              </a:extLst>
            </p:cNvPr>
            <p:cNvSpPr>
              <a:spLocks/>
            </p:cNvSpPr>
            <p:nvPr/>
          </p:nvSpPr>
          <p:spPr bwMode="auto">
            <a:xfrm>
              <a:off x="5872163" y="1554163"/>
              <a:ext cx="0" cy="1588"/>
            </a:xfrm>
            <a:custGeom>
              <a:avLst/>
              <a:gdLst>
                <a:gd name="T0" fmla="*/ 1 h 1"/>
                <a:gd name="T1" fmla="*/ 1 h 1"/>
                <a:gd name="T2" fmla="*/ 1 h 1"/>
                <a:gd name="T3" fmla="*/ 0 h 1"/>
                <a:gd name="T4" fmla="*/ 0 h 1"/>
                <a:gd name="T5" fmla="*/ 0 h 1"/>
                <a:gd name="T6" fmla="*/ 0 h 1"/>
                <a:gd name="T7" fmla="*/ 1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1"/>
                  </a:moveTo>
                  <a:lnTo>
                    <a:pt x="0" y="1"/>
                  </a:lnTo>
                  <a:lnTo>
                    <a:pt x="0" y="1"/>
                  </a:lnTo>
                  <a:lnTo>
                    <a:pt x="0" y="0"/>
                  </a:lnTo>
                  <a:lnTo>
                    <a:pt x="0" y="0"/>
                  </a:lnTo>
                  <a:lnTo>
                    <a:pt x="0" y="0"/>
                  </a:lnTo>
                  <a:lnTo>
                    <a:pt x="0" y="0"/>
                  </a:lnTo>
                  <a:lnTo>
                    <a:pt x="0" y="1"/>
                  </a:lnTo>
                  <a:close/>
                </a:path>
              </a:pathLst>
            </a:custGeom>
            <a:noFill/>
            <a:ln w="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solidFill>
                  <a:prstClr val="black"/>
                </a:solidFill>
              </a:endParaRPr>
            </a:p>
          </p:txBody>
        </p:sp>
      </p:grpSp>
      <p:sp>
        <p:nvSpPr>
          <p:cNvPr id="94" name="Ellipse 13">
            <a:extLst>
              <a:ext uri="{FF2B5EF4-FFF2-40B4-BE49-F238E27FC236}">
                <a16:creationId xmlns:a16="http://schemas.microsoft.com/office/drawing/2014/main" id="{974B0FD4-8974-8AA7-AFC1-C88D7A802156}"/>
              </a:ext>
            </a:extLst>
          </p:cNvPr>
          <p:cNvSpPr/>
          <p:nvPr/>
        </p:nvSpPr>
        <p:spPr>
          <a:xfrm>
            <a:off x="3427818" y="3279323"/>
            <a:ext cx="567000" cy="567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a:solidFill>
                  <a:schemeClr val="bg1"/>
                </a:solidFill>
              </a:rPr>
              <a:t>21%</a:t>
            </a:r>
          </a:p>
        </p:txBody>
      </p:sp>
      <p:sp>
        <p:nvSpPr>
          <p:cNvPr id="95" name="Ellipse 13">
            <a:extLst>
              <a:ext uri="{FF2B5EF4-FFF2-40B4-BE49-F238E27FC236}">
                <a16:creationId xmlns:a16="http://schemas.microsoft.com/office/drawing/2014/main" id="{DE33EBE3-E56F-CBB0-0060-8EA8503C4C54}"/>
              </a:ext>
            </a:extLst>
          </p:cNvPr>
          <p:cNvSpPr/>
          <p:nvPr/>
        </p:nvSpPr>
        <p:spPr>
          <a:xfrm>
            <a:off x="2492222" y="2769116"/>
            <a:ext cx="594000" cy="59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a:solidFill>
                  <a:schemeClr val="bg1"/>
                </a:solidFill>
              </a:rPr>
              <a:t>22%</a:t>
            </a:r>
          </a:p>
        </p:txBody>
      </p:sp>
      <p:sp>
        <p:nvSpPr>
          <p:cNvPr id="96" name="Ellipse 13">
            <a:extLst>
              <a:ext uri="{FF2B5EF4-FFF2-40B4-BE49-F238E27FC236}">
                <a16:creationId xmlns:a16="http://schemas.microsoft.com/office/drawing/2014/main" id="{3C0745EF-82DF-C98D-6ECC-6435CF6C7DB5}"/>
              </a:ext>
            </a:extLst>
          </p:cNvPr>
          <p:cNvSpPr/>
          <p:nvPr/>
        </p:nvSpPr>
        <p:spPr>
          <a:xfrm>
            <a:off x="1263546" y="2842889"/>
            <a:ext cx="756000" cy="75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a:solidFill>
                  <a:schemeClr val="bg1"/>
                </a:solidFill>
              </a:rPr>
              <a:t>28%</a:t>
            </a:r>
          </a:p>
        </p:txBody>
      </p:sp>
      <p:sp>
        <p:nvSpPr>
          <p:cNvPr id="97" name="Ellipse 13">
            <a:extLst>
              <a:ext uri="{FF2B5EF4-FFF2-40B4-BE49-F238E27FC236}">
                <a16:creationId xmlns:a16="http://schemas.microsoft.com/office/drawing/2014/main" id="{08677B43-E095-D085-79D7-1181E86F9130}"/>
              </a:ext>
            </a:extLst>
          </p:cNvPr>
          <p:cNvSpPr/>
          <p:nvPr/>
        </p:nvSpPr>
        <p:spPr>
          <a:xfrm>
            <a:off x="2239061" y="3620753"/>
            <a:ext cx="783000" cy="78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a:solidFill>
                  <a:schemeClr val="bg1"/>
                </a:solidFill>
              </a:rPr>
              <a:t>29%</a:t>
            </a:r>
          </a:p>
        </p:txBody>
      </p:sp>
      <p:sp>
        <p:nvSpPr>
          <p:cNvPr id="98" name="Espace réservé du texte 2">
            <a:extLst>
              <a:ext uri="{FF2B5EF4-FFF2-40B4-BE49-F238E27FC236}">
                <a16:creationId xmlns:a16="http://schemas.microsoft.com/office/drawing/2014/main" id="{78185A1B-5751-9EA1-C3FB-247A39942B52}"/>
              </a:ext>
            </a:extLst>
          </p:cNvPr>
          <p:cNvSpPr txBox="1">
            <a:spLocks/>
          </p:cNvSpPr>
          <p:nvPr/>
        </p:nvSpPr>
        <p:spPr>
          <a:xfrm>
            <a:off x="7278290" y="4465305"/>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14%</a:t>
            </a:r>
            <a:endParaRPr lang="en-US" b="1">
              <a:solidFill>
                <a:schemeClr val="bg1"/>
              </a:solidFill>
            </a:endParaRPr>
          </a:p>
        </p:txBody>
      </p:sp>
      <p:sp>
        <p:nvSpPr>
          <p:cNvPr id="99" name="Espace réservé du texte 2">
            <a:extLst>
              <a:ext uri="{FF2B5EF4-FFF2-40B4-BE49-F238E27FC236}">
                <a16:creationId xmlns:a16="http://schemas.microsoft.com/office/drawing/2014/main" id="{48309D19-DCD3-E0D4-B124-D2D1262A3ACD}"/>
              </a:ext>
            </a:extLst>
          </p:cNvPr>
          <p:cNvSpPr txBox="1">
            <a:spLocks/>
          </p:cNvSpPr>
          <p:nvPr/>
        </p:nvSpPr>
        <p:spPr>
          <a:xfrm>
            <a:off x="6390492" y="4126138"/>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21%</a:t>
            </a:r>
            <a:endParaRPr lang="en-US" b="1">
              <a:solidFill>
                <a:schemeClr val="bg1"/>
              </a:solidFill>
            </a:endParaRPr>
          </a:p>
        </p:txBody>
      </p:sp>
      <p:sp>
        <p:nvSpPr>
          <p:cNvPr id="100" name="Espace réservé du texte 2">
            <a:extLst>
              <a:ext uri="{FF2B5EF4-FFF2-40B4-BE49-F238E27FC236}">
                <a16:creationId xmlns:a16="http://schemas.microsoft.com/office/drawing/2014/main" id="{23AC4D96-8413-588B-AE15-5C633B81819F}"/>
              </a:ext>
            </a:extLst>
          </p:cNvPr>
          <p:cNvSpPr txBox="1">
            <a:spLocks/>
          </p:cNvSpPr>
          <p:nvPr/>
        </p:nvSpPr>
        <p:spPr>
          <a:xfrm>
            <a:off x="5603113" y="3611276"/>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12%</a:t>
            </a:r>
            <a:endParaRPr lang="en-US" b="1">
              <a:solidFill>
                <a:schemeClr val="bg1"/>
              </a:solidFill>
            </a:endParaRPr>
          </a:p>
        </p:txBody>
      </p:sp>
      <p:sp>
        <p:nvSpPr>
          <p:cNvPr id="101" name="Espace réservé du texte 2">
            <a:extLst>
              <a:ext uri="{FF2B5EF4-FFF2-40B4-BE49-F238E27FC236}">
                <a16:creationId xmlns:a16="http://schemas.microsoft.com/office/drawing/2014/main" id="{83058778-C3C5-FB38-84F9-697D467DF33E}"/>
              </a:ext>
            </a:extLst>
          </p:cNvPr>
          <p:cNvSpPr txBox="1">
            <a:spLocks/>
          </p:cNvSpPr>
          <p:nvPr/>
        </p:nvSpPr>
        <p:spPr>
          <a:xfrm>
            <a:off x="5378411" y="2912799"/>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8%</a:t>
            </a:r>
            <a:endParaRPr lang="en-US" b="1">
              <a:solidFill>
                <a:schemeClr val="bg1"/>
              </a:solidFill>
            </a:endParaRPr>
          </a:p>
        </p:txBody>
      </p:sp>
      <p:sp>
        <p:nvSpPr>
          <p:cNvPr id="102" name="Espace réservé du texte 2">
            <a:extLst>
              <a:ext uri="{FF2B5EF4-FFF2-40B4-BE49-F238E27FC236}">
                <a16:creationId xmlns:a16="http://schemas.microsoft.com/office/drawing/2014/main" id="{8047B1D7-30B9-F1A6-D2BF-66075DFE31BA}"/>
              </a:ext>
            </a:extLst>
          </p:cNvPr>
          <p:cNvSpPr txBox="1">
            <a:spLocks/>
          </p:cNvSpPr>
          <p:nvPr/>
        </p:nvSpPr>
        <p:spPr>
          <a:xfrm>
            <a:off x="7767995" y="3548538"/>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8%</a:t>
            </a:r>
            <a:endParaRPr lang="en-US" b="1">
              <a:solidFill>
                <a:schemeClr val="bg1"/>
              </a:solidFill>
            </a:endParaRPr>
          </a:p>
        </p:txBody>
      </p:sp>
      <p:sp>
        <p:nvSpPr>
          <p:cNvPr id="103" name="Espace réservé du texte 2">
            <a:extLst>
              <a:ext uri="{FF2B5EF4-FFF2-40B4-BE49-F238E27FC236}">
                <a16:creationId xmlns:a16="http://schemas.microsoft.com/office/drawing/2014/main" id="{B1A6D5AC-0EBE-AC0A-F27A-0C7AD8C8C349}"/>
              </a:ext>
            </a:extLst>
          </p:cNvPr>
          <p:cNvSpPr txBox="1">
            <a:spLocks/>
          </p:cNvSpPr>
          <p:nvPr/>
        </p:nvSpPr>
        <p:spPr>
          <a:xfrm>
            <a:off x="5842517" y="2762245"/>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8%</a:t>
            </a:r>
            <a:endParaRPr lang="en-US" b="1">
              <a:solidFill>
                <a:schemeClr val="bg1"/>
              </a:solidFill>
            </a:endParaRPr>
          </a:p>
        </p:txBody>
      </p:sp>
      <p:sp>
        <p:nvSpPr>
          <p:cNvPr id="104" name="Espace réservé du texte 2">
            <a:extLst>
              <a:ext uri="{FF2B5EF4-FFF2-40B4-BE49-F238E27FC236}">
                <a16:creationId xmlns:a16="http://schemas.microsoft.com/office/drawing/2014/main" id="{EABB831D-CF3D-C982-17FE-65F03D6FF293}"/>
              </a:ext>
            </a:extLst>
          </p:cNvPr>
          <p:cNvSpPr txBox="1">
            <a:spLocks/>
          </p:cNvSpPr>
          <p:nvPr/>
        </p:nvSpPr>
        <p:spPr>
          <a:xfrm>
            <a:off x="6593201" y="2926055"/>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7%</a:t>
            </a:r>
            <a:endParaRPr lang="en-US" b="1">
              <a:solidFill>
                <a:schemeClr val="bg1"/>
              </a:solidFill>
            </a:endParaRPr>
          </a:p>
        </p:txBody>
      </p:sp>
      <p:sp>
        <p:nvSpPr>
          <p:cNvPr id="105" name="Espace réservé du texte 2">
            <a:extLst>
              <a:ext uri="{FF2B5EF4-FFF2-40B4-BE49-F238E27FC236}">
                <a16:creationId xmlns:a16="http://schemas.microsoft.com/office/drawing/2014/main" id="{F23EAAE6-70CE-703F-EA43-E1400CAFED8D}"/>
              </a:ext>
            </a:extLst>
          </p:cNvPr>
          <p:cNvSpPr txBox="1">
            <a:spLocks/>
          </p:cNvSpPr>
          <p:nvPr/>
        </p:nvSpPr>
        <p:spPr>
          <a:xfrm>
            <a:off x="7386320" y="2903274"/>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15%</a:t>
            </a:r>
            <a:endParaRPr lang="en-US" b="1">
              <a:solidFill>
                <a:schemeClr val="bg1"/>
              </a:solidFill>
            </a:endParaRPr>
          </a:p>
        </p:txBody>
      </p:sp>
      <p:sp>
        <p:nvSpPr>
          <p:cNvPr id="106" name="Espace réservé du texte 2">
            <a:extLst>
              <a:ext uri="{FF2B5EF4-FFF2-40B4-BE49-F238E27FC236}">
                <a16:creationId xmlns:a16="http://schemas.microsoft.com/office/drawing/2014/main" id="{93A7E4BC-475E-CA66-C25C-228AD153DB8A}"/>
              </a:ext>
            </a:extLst>
          </p:cNvPr>
          <p:cNvSpPr txBox="1">
            <a:spLocks/>
          </p:cNvSpPr>
          <p:nvPr/>
        </p:nvSpPr>
        <p:spPr>
          <a:xfrm>
            <a:off x="6216194" y="3178450"/>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4%</a:t>
            </a:r>
            <a:endParaRPr lang="en-US" b="1">
              <a:solidFill>
                <a:schemeClr val="bg1"/>
              </a:solidFill>
            </a:endParaRPr>
          </a:p>
        </p:txBody>
      </p:sp>
      <p:sp>
        <p:nvSpPr>
          <p:cNvPr id="107" name="Espace réservé du texte 2">
            <a:extLst>
              <a:ext uri="{FF2B5EF4-FFF2-40B4-BE49-F238E27FC236}">
                <a16:creationId xmlns:a16="http://schemas.microsoft.com/office/drawing/2014/main" id="{18BF351E-A982-6575-B102-2329E80097E8}"/>
              </a:ext>
            </a:extLst>
          </p:cNvPr>
          <p:cNvSpPr txBox="1">
            <a:spLocks/>
          </p:cNvSpPr>
          <p:nvPr/>
        </p:nvSpPr>
        <p:spPr>
          <a:xfrm>
            <a:off x="6955955" y="3660096"/>
            <a:ext cx="373677"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2%</a:t>
            </a:r>
            <a:endParaRPr lang="en-US" b="1">
              <a:solidFill>
                <a:schemeClr val="bg1"/>
              </a:solidFill>
            </a:endParaRPr>
          </a:p>
        </p:txBody>
      </p:sp>
      <p:pic>
        <p:nvPicPr>
          <p:cNvPr id="108" name="Graphique 107">
            <a:extLst>
              <a:ext uri="{FF2B5EF4-FFF2-40B4-BE49-F238E27FC236}">
                <a16:creationId xmlns:a16="http://schemas.microsoft.com/office/drawing/2014/main" id="{0E568B78-C876-B32E-058A-92329131DF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1242341">
            <a:off x="607972" y="1771042"/>
            <a:ext cx="421481" cy="592931"/>
          </a:xfrm>
          <a:prstGeom prst="rect">
            <a:avLst/>
          </a:prstGeom>
        </p:spPr>
      </p:pic>
      <p:pic>
        <p:nvPicPr>
          <p:cNvPr id="109" name="Graphique 108">
            <a:extLst>
              <a:ext uri="{FF2B5EF4-FFF2-40B4-BE49-F238E27FC236}">
                <a16:creationId xmlns:a16="http://schemas.microsoft.com/office/drawing/2014/main" id="{5CB13FED-161A-7473-F271-5DA59F84ED0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86200">
            <a:off x="8369201" y="4586852"/>
            <a:ext cx="421481" cy="592931"/>
          </a:xfrm>
          <a:prstGeom prst="rect">
            <a:avLst/>
          </a:prstGeom>
        </p:spPr>
      </p:pic>
      <p:sp>
        <p:nvSpPr>
          <p:cNvPr id="4" name="ZoneTexte 3">
            <a:extLst>
              <a:ext uri="{FF2B5EF4-FFF2-40B4-BE49-F238E27FC236}">
                <a16:creationId xmlns:a16="http://schemas.microsoft.com/office/drawing/2014/main" id="{B7CE87B5-144B-9B43-8931-A0AFEDF08F6C}"/>
              </a:ext>
            </a:extLst>
          </p:cNvPr>
          <p:cNvSpPr txBox="1"/>
          <p:nvPr/>
        </p:nvSpPr>
        <p:spPr>
          <a:xfrm rot="16200000">
            <a:off x="7098497" y="3121554"/>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563223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Communes…</a:t>
            </a:r>
          </a:p>
        </p:txBody>
      </p:sp>
      <p:sp>
        <p:nvSpPr>
          <p:cNvPr id="2" name="ZoneTexte 1">
            <a:extLst>
              <a:ext uri="{FF2B5EF4-FFF2-40B4-BE49-F238E27FC236}">
                <a16:creationId xmlns:a16="http://schemas.microsoft.com/office/drawing/2014/main" id="{75BB6B8F-8191-591C-B191-9B7FA1DBA453}"/>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pic>
        <p:nvPicPr>
          <p:cNvPr id="4" name="Image 3" descr="Une image contenant texte, carte&#10;&#10;Description générée automatiquement">
            <a:extLst>
              <a:ext uri="{FF2B5EF4-FFF2-40B4-BE49-F238E27FC236}">
                <a16:creationId xmlns:a16="http://schemas.microsoft.com/office/drawing/2014/main" id="{03381B9C-5B7F-B36D-C560-0270726075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4928" y="857251"/>
            <a:ext cx="6497489" cy="4594745"/>
          </a:xfrm>
          <a:prstGeom prst="rect">
            <a:avLst/>
          </a:prstGeom>
        </p:spPr>
      </p:pic>
      <p:sp>
        <p:nvSpPr>
          <p:cNvPr id="3" name="Espace réservé du texte 2">
            <a:extLst>
              <a:ext uri="{FF2B5EF4-FFF2-40B4-BE49-F238E27FC236}">
                <a16:creationId xmlns:a16="http://schemas.microsoft.com/office/drawing/2014/main" id="{C616BCC6-38BB-237C-E34F-AAE0A647390B}"/>
              </a:ext>
            </a:extLst>
          </p:cNvPr>
          <p:cNvSpPr txBox="1">
            <a:spLocks/>
          </p:cNvSpPr>
          <p:nvPr/>
        </p:nvSpPr>
        <p:spPr>
          <a:xfrm>
            <a:off x="627540" y="2359367"/>
            <a:ext cx="802295"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4"/>
                </a:solidFill>
              </a:rPr>
              <a:t>1%</a:t>
            </a:r>
            <a:endParaRPr lang="en-US" sz="1500" b="1" dirty="0">
              <a:solidFill>
                <a:schemeClr val="accent4"/>
              </a:solidFill>
            </a:endParaRPr>
          </a:p>
        </p:txBody>
      </p:sp>
      <p:sp>
        <p:nvSpPr>
          <p:cNvPr id="5" name="Espace réservé du texte 2">
            <a:extLst>
              <a:ext uri="{FF2B5EF4-FFF2-40B4-BE49-F238E27FC236}">
                <a16:creationId xmlns:a16="http://schemas.microsoft.com/office/drawing/2014/main" id="{B83AC2F7-EF2F-090C-8AB0-CC6231C23808}"/>
              </a:ext>
            </a:extLst>
          </p:cNvPr>
          <p:cNvSpPr txBox="1">
            <a:spLocks/>
          </p:cNvSpPr>
          <p:nvPr/>
        </p:nvSpPr>
        <p:spPr>
          <a:xfrm>
            <a:off x="473788" y="2775796"/>
            <a:ext cx="1109799" cy="1384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dirty="0">
                <a:solidFill>
                  <a:schemeClr val="accent4"/>
                </a:solidFill>
              </a:rPr>
              <a:t>Des nuitées régionales</a:t>
            </a:r>
            <a:endParaRPr lang="en-US" sz="900" dirty="0">
              <a:solidFill>
                <a:schemeClr val="accent4"/>
              </a:solidFill>
            </a:endParaRPr>
          </a:p>
        </p:txBody>
      </p:sp>
      <p:pic>
        <p:nvPicPr>
          <p:cNvPr id="6" name="Picture 2" descr="La Côte de Granit Rose, au coeur de la Bretagne, à l'ouest des Côtes  d'Armor, vous accueille en toute saison pour découvrir des sites  exceptionnels, des activités loisirs et nature pour toute">
            <a:extLst>
              <a:ext uri="{FF2B5EF4-FFF2-40B4-BE49-F238E27FC236}">
                <a16:creationId xmlns:a16="http://schemas.microsoft.com/office/drawing/2014/main" id="{80EB4C45-57BF-DEC2-613C-95DF0DA462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883" y="1899280"/>
            <a:ext cx="1528161" cy="38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41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pPr marL="0" indent="0">
              <a:buNone/>
            </a:pPr>
            <a:r>
              <a:rPr lang="fr-FR" dirty="0"/>
              <a:t>Sites de visite…</a:t>
            </a:r>
          </a:p>
        </p:txBody>
      </p:sp>
      <p:sp>
        <p:nvSpPr>
          <p:cNvPr id="2" name="ZoneTexte 1">
            <a:extLst>
              <a:ext uri="{FF2B5EF4-FFF2-40B4-BE49-F238E27FC236}">
                <a16:creationId xmlns:a16="http://schemas.microsoft.com/office/drawing/2014/main" id="{75BB6B8F-8191-591C-B191-9B7FA1DBA453}"/>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graphicFrame>
        <p:nvGraphicFramePr>
          <p:cNvPr id="6" name="Graphique 5">
            <a:extLst>
              <a:ext uri="{FF2B5EF4-FFF2-40B4-BE49-F238E27FC236}">
                <a16:creationId xmlns:a16="http://schemas.microsoft.com/office/drawing/2014/main" id="{4B0549C6-850A-28DB-883D-8CC5BAF7A868}"/>
              </a:ext>
            </a:extLst>
          </p:cNvPr>
          <p:cNvGraphicFramePr/>
          <p:nvPr/>
        </p:nvGraphicFramePr>
        <p:xfrm>
          <a:off x="4225833" y="971551"/>
          <a:ext cx="4503829" cy="45507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8692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plein air, ciel, plage, sol&#10;&#10;Description générée automatiquement">
            <a:extLst>
              <a:ext uri="{FF2B5EF4-FFF2-40B4-BE49-F238E27FC236}">
                <a16:creationId xmlns:a16="http://schemas.microsoft.com/office/drawing/2014/main" id="{1DFE3766-444F-157A-708C-3B82E48D01C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66558" y="85725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Expériences</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4634258"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0" lvl="1" indent="0">
              <a:buNone/>
            </a:pPr>
            <a:r>
              <a:rPr lang="fr-FR" sz="2400" b="1" dirty="0">
                <a:latin typeface="+mj-lt"/>
              </a:rPr>
              <a:t>Aujourd'hui, </a:t>
            </a:r>
            <a:br>
              <a:rPr lang="fr-FR" sz="2400" b="1" dirty="0">
                <a:latin typeface="+mj-lt"/>
              </a:rPr>
            </a:br>
            <a:r>
              <a:rPr lang="fr-FR" sz="2400" b="1" dirty="0">
                <a:latin typeface="+mj-lt"/>
              </a:rPr>
              <a:t>lorsqu'on parle tourisme </a:t>
            </a:r>
            <a:br>
              <a:rPr lang="fr-FR" sz="2400" b="1" dirty="0">
                <a:latin typeface="+mj-lt"/>
              </a:rPr>
            </a:br>
            <a:r>
              <a:rPr lang="fr-FR" sz="2400" b="1">
                <a:latin typeface="+mj-lt"/>
              </a:rPr>
              <a:t>on pense ...</a:t>
            </a:r>
            <a:endParaRPr lang="fr-FR" sz="2400"/>
          </a:p>
        </p:txBody>
      </p:sp>
    </p:spTree>
    <p:extLst>
      <p:ext uri="{BB962C8B-B14F-4D97-AF65-F5344CB8AC3E}">
        <p14:creationId xmlns:p14="http://schemas.microsoft.com/office/powerpoint/2010/main" val="1654657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74B4C3C-DB2C-76AB-F8C0-72CDDC4EAE40}"/>
              </a:ext>
            </a:extLst>
          </p:cNvPr>
          <p:cNvSpPr/>
          <p:nvPr/>
        </p:nvSpPr>
        <p:spPr>
          <a:xfrm>
            <a:off x="4572001" y="857250"/>
            <a:ext cx="4572002" cy="4600575"/>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space réservé du texte 9">
            <a:extLst>
              <a:ext uri="{FF2B5EF4-FFF2-40B4-BE49-F238E27FC236}">
                <a16:creationId xmlns:a16="http://schemas.microsoft.com/office/drawing/2014/main" id="{20EB254B-4EBA-DEDD-8E5A-EBDD4502A725}"/>
              </a:ext>
            </a:extLst>
          </p:cNvPr>
          <p:cNvSpPr>
            <a:spLocks noGrp="1"/>
          </p:cNvSpPr>
          <p:nvPr>
            <p:ph type="body" sz="quarter" idx="10"/>
          </p:nvPr>
        </p:nvSpPr>
        <p:spPr/>
        <p:txBody>
          <a:bodyPr/>
          <a:lstStyle/>
          <a:p>
            <a:r>
              <a:rPr lang="fr-FR"/>
              <a:t>Les modes d’hébergement privilégiés…</a:t>
            </a:r>
          </a:p>
        </p:txBody>
      </p:sp>
      <p:sp>
        <p:nvSpPr>
          <p:cNvPr id="14" name="ZoneTexte 13">
            <a:extLst>
              <a:ext uri="{FF2B5EF4-FFF2-40B4-BE49-F238E27FC236}">
                <a16:creationId xmlns:a16="http://schemas.microsoft.com/office/drawing/2014/main" id="{1E3CF4A0-5282-B791-425D-A1B6DB001366}"/>
              </a:ext>
            </a:extLst>
          </p:cNvPr>
          <p:cNvSpPr txBox="1"/>
          <p:nvPr/>
        </p:nvSpPr>
        <p:spPr>
          <a:xfrm>
            <a:off x="6091444" y="1093240"/>
            <a:ext cx="1999586" cy="323165"/>
          </a:xfrm>
          <a:prstGeom prst="rect">
            <a:avLst/>
          </a:prstGeom>
          <a:noFill/>
        </p:spPr>
        <p:txBody>
          <a:bodyPr wrap="none" rtlCol="0">
            <a:spAutoFit/>
          </a:bodyPr>
          <a:lstStyle/>
          <a:p>
            <a:r>
              <a:rPr lang="fr-FR" sz="1500" b="1"/>
              <a:t>Modes d’hébergement</a:t>
            </a:r>
          </a:p>
        </p:txBody>
      </p:sp>
      <p:graphicFrame>
        <p:nvGraphicFramePr>
          <p:cNvPr id="15" name="Graphique 14">
            <a:extLst>
              <a:ext uri="{FF2B5EF4-FFF2-40B4-BE49-F238E27FC236}">
                <a16:creationId xmlns:a16="http://schemas.microsoft.com/office/drawing/2014/main" id="{8D9CA329-980E-9486-FA0F-1622EC7868F2}"/>
              </a:ext>
            </a:extLst>
          </p:cNvPr>
          <p:cNvGraphicFramePr/>
          <p:nvPr/>
        </p:nvGraphicFramePr>
        <p:xfrm>
          <a:off x="4487014" y="1498342"/>
          <a:ext cx="4087091" cy="3854463"/>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oupe 15">
            <a:extLst>
              <a:ext uri="{FF2B5EF4-FFF2-40B4-BE49-F238E27FC236}">
                <a16:creationId xmlns:a16="http://schemas.microsoft.com/office/drawing/2014/main" id="{E45FE564-D447-AFAF-54A2-04F4ECB17014}"/>
              </a:ext>
            </a:extLst>
          </p:cNvPr>
          <p:cNvGrpSpPr/>
          <p:nvPr/>
        </p:nvGrpSpPr>
        <p:grpSpPr>
          <a:xfrm>
            <a:off x="6855204" y="2478358"/>
            <a:ext cx="2439308" cy="973726"/>
            <a:chOff x="14068126" y="1720287"/>
            <a:chExt cx="4358837" cy="1298302"/>
          </a:xfrm>
        </p:grpSpPr>
        <p:sp>
          <p:nvSpPr>
            <p:cNvPr id="17" name="ZoneTexte 16">
              <a:extLst>
                <a:ext uri="{FF2B5EF4-FFF2-40B4-BE49-F238E27FC236}">
                  <a16:creationId xmlns:a16="http://schemas.microsoft.com/office/drawing/2014/main" id="{932DB503-55C0-A160-DE4E-5C266F147A1F}"/>
                </a:ext>
              </a:extLst>
            </p:cNvPr>
            <p:cNvSpPr txBox="1"/>
            <p:nvPr/>
          </p:nvSpPr>
          <p:spPr>
            <a:xfrm>
              <a:off x="15225985" y="1720287"/>
              <a:ext cx="2043122" cy="861775"/>
            </a:xfrm>
            <a:prstGeom prst="rect">
              <a:avLst/>
            </a:prstGeom>
            <a:noFill/>
          </p:spPr>
          <p:txBody>
            <a:bodyPr wrap="square" rtlCol="0">
              <a:spAutoFit/>
            </a:bodyPr>
            <a:lstStyle/>
            <a:p>
              <a:pPr algn="ctr"/>
              <a:r>
                <a:rPr lang="fr-FR" sz="3600" b="1" dirty="0">
                  <a:solidFill>
                    <a:schemeClr val="accent6"/>
                  </a:solidFill>
                </a:rPr>
                <a:t>86 %</a:t>
              </a:r>
            </a:p>
          </p:txBody>
        </p:sp>
        <p:sp>
          <p:nvSpPr>
            <p:cNvPr id="18" name="ZoneTexte 17">
              <a:extLst>
                <a:ext uri="{FF2B5EF4-FFF2-40B4-BE49-F238E27FC236}">
                  <a16:creationId xmlns:a16="http://schemas.microsoft.com/office/drawing/2014/main" id="{8C75A0F0-047F-55C1-BB40-686FB589F823}"/>
                </a:ext>
              </a:extLst>
            </p:cNvPr>
            <p:cNvSpPr txBox="1"/>
            <p:nvPr/>
          </p:nvSpPr>
          <p:spPr>
            <a:xfrm>
              <a:off x="14068126" y="2403035"/>
              <a:ext cx="4358837" cy="615554"/>
            </a:xfrm>
            <a:prstGeom prst="rect">
              <a:avLst/>
            </a:prstGeom>
            <a:noFill/>
          </p:spPr>
          <p:txBody>
            <a:bodyPr wrap="square" rtlCol="0">
              <a:spAutoFit/>
            </a:bodyPr>
            <a:lstStyle/>
            <a:p>
              <a:pPr algn="ctr"/>
              <a:r>
                <a:rPr lang="fr-FR" sz="1200" b="1" dirty="0">
                  <a:solidFill>
                    <a:schemeClr val="accent6"/>
                  </a:solidFill>
                </a:rPr>
                <a:t>des nuitées en         hébergement marchand</a:t>
              </a:r>
            </a:p>
          </p:txBody>
        </p:sp>
      </p:grpSp>
      <p:grpSp>
        <p:nvGrpSpPr>
          <p:cNvPr id="2" name="Groupe 1">
            <a:extLst>
              <a:ext uri="{FF2B5EF4-FFF2-40B4-BE49-F238E27FC236}">
                <a16:creationId xmlns:a16="http://schemas.microsoft.com/office/drawing/2014/main" id="{99C10625-1BCA-207F-1287-F03454CAED9F}"/>
              </a:ext>
            </a:extLst>
          </p:cNvPr>
          <p:cNvGrpSpPr/>
          <p:nvPr/>
        </p:nvGrpSpPr>
        <p:grpSpPr>
          <a:xfrm>
            <a:off x="8229289" y="5216023"/>
            <a:ext cx="2342630" cy="213585"/>
            <a:chOff x="7305773" y="899888"/>
            <a:chExt cx="3123507" cy="284780"/>
          </a:xfrm>
        </p:grpSpPr>
        <p:grpSp>
          <p:nvGrpSpPr>
            <p:cNvPr id="3" name="Groupe 2">
              <a:extLst>
                <a:ext uri="{FF2B5EF4-FFF2-40B4-BE49-F238E27FC236}">
                  <a16:creationId xmlns:a16="http://schemas.microsoft.com/office/drawing/2014/main" id="{02BCFFE3-F833-758F-69E4-5FBE68B99D28}"/>
                </a:ext>
              </a:extLst>
            </p:cNvPr>
            <p:cNvGrpSpPr/>
            <p:nvPr/>
          </p:nvGrpSpPr>
          <p:grpSpPr>
            <a:xfrm>
              <a:off x="7305773" y="976956"/>
              <a:ext cx="108000" cy="108577"/>
              <a:chOff x="7305773" y="976956"/>
              <a:chExt cx="108000" cy="108577"/>
            </a:xfrm>
          </p:grpSpPr>
          <p:sp>
            <p:nvSpPr>
              <p:cNvPr id="5" name="Rectangle 4">
                <a:extLst>
                  <a:ext uri="{FF2B5EF4-FFF2-40B4-BE49-F238E27FC236}">
                    <a16:creationId xmlns:a16="http://schemas.microsoft.com/office/drawing/2014/main" id="{ADA96F08-7C12-1795-F902-F43CF4EBAF22}"/>
                  </a:ext>
                </a:extLst>
              </p:cNvPr>
              <p:cNvSpPr/>
              <p:nvPr/>
            </p:nvSpPr>
            <p:spPr>
              <a:xfrm>
                <a:off x="7305773" y="977533"/>
                <a:ext cx="54000" cy="10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Rectangle 5">
                <a:extLst>
                  <a:ext uri="{FF2B5EF4-FFF2-40B4-BE49-F238E27FC236}">
                    <a16:creationId xmlns:a16="http://schemas.microsoft.com/office/drawing/2014/main" id="{40E343E4-AA6B-CCB5-2880-009DF7AB1860}"/>
                  </a:ext>
                </a:extLst>
              </p:cNvPr>
              <p:cNvSpPr/>
              <p:nvPr/>
            </p:nvSpPr>
            <p:spPr>
              <a:xfrm>
                <a:off x="7359773" y="976956"/>
                <a:ext cx="54000" cy="1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4" name="ZoneTexte 3">
              <a:extLst>
                <a:ext uri="{FF2B5EF4-FFF2-40B4-BE49-F238E27FC236}">
                  <a16:creationId xmlns:a16="http://schemas.microsoft.com/office/drawing/2014/main" id="{0E45B4D7-5102-1554-F3DA-8D07C63D6FC8}"/>
                </a:ext>
              </a:extLst>
            </p:cNvPr>
            <p:cNvSpPr txBox="1"/>
            <p:nvPr/>
          </p:nvSpPr>
          <p:spPr>
            <a:xfrm>
              <a:off x="7413773" y="899888"/>
              <a:ext cx="3015507" cy="284780"/>
            </a:xfrm>
            <a:prstGeom prst="rect">
              <a:avLst/>
            </a:prstGeom>
            <a:noFill/>
          </p:spPr>
          <p:txBody>
            <a:bodyPr wrap="square">
              <a:spAutoFit/>
            </a:bodyPr>
            <a:lstStyle/>
            <a:p>
              <a:r>
                <a:rPr lang="fr-FR" sz="788" i="1">
                  <a:solidFill>
                    <a:schemeClr val="tx2"/>
                  </a:solidFill>
                </a:rPr>
                <a:t>Bretagne</a:t>
              </a:r>
            </a:p>
          </p:txBody>
        </p:sp>
      </p:grpSp>
      <p:sp>
        <p:nvSpPr>
          <p:cNvPr id="9" name="Espace réservé du texte 8">
            <a:extLst>
              <a:ext uri="{FF2B5EF4-FFF2-40B4-BE49-F238E27FC236}">
                <a16:creationId xmlns:a16="http://schemas.microsoft.com/office/drawing/2014/main" id="{5D35A078-96FE-81C5-54F4-1775025D1BB9}"/>
              </a:ext>
            </a:extLst>
          </p:cNvPr>
          <p:cNvSpPr>
            <a:spLocks noGrp="1"/>
          </p:cNvSpPr>
          <p:nvPr>
            <p:ph type="body" sz="quarter" idx="11"/>
          </p:nvPr>
        </p:nvSpPr>
        <p:spPr/>
        <p:txBody>
          <a:bodyPr/>
          <a:lstStyle/>
          <a:p>
            <a:endParaRPr lang="fr-FR"/>
          </a:p>
        </p:txBody>
      </p:sp>
      <p:sp>
        <p:nvSpPr>
          <p:cNvPr id="7" name="ZoneTexte 6">
            <a:extLst>
              <a:ext uri="{FF2B5EF4-FFF2-40B4-BE49-F238E27FC236}">
                <a16:creationId xmlns:a16="http://schemas.microsoft.com/office/drawing/2014/main" id="{4C11CF9A-38EA-4D32-D896-F835EF1B70AD}"/>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
        <p:nvSpPr>
          <p:cNvPr id="8" name="ZoneTexte 7">
            <a:extLst>
              <a:ext uri="{FF2B5EF4-FFF2-40B4-BE49-F238E27FC236}">
                <a16:creationId xmlns:a16="http://schemas.microsoft.com/office/drawing/2014/main" id="{9F4A5498-E8D0-75F8-4E32-66BEC65B2B9B}"/>
              </a:ext>
            </a:extLst>
          </p:cNvPr>
          <p:cNvSpPr txBox="1"/>
          <p:nvPr/>
        </p:nvSpPr>
        <p:spPr>
          <a:xfrm>
            <a:off x="7572958" y="3348302"/>
            <a:ext cx="1003801" cy="219291"/>
          </a:xfrm>
          <a:prstGeom prst="rect">
            <a:avLst/>
          </a:prstGeom>
          <a:noFill/>
        </p:spPr>
        <p:txBody>
          <a:bodyPr wrap="none" rtlCol="0">
            <a:spAutoFit/>
          </a:bodyPr>
          <a:lstStyle/>
          <a:p>
            <a:pPr algn="ctr"/>
            <a:r>
              <a:rPr lang="fr-FR" sz="825" i="1" dirty="0"/>
              <a:t>(62 % en Bretagne)</a:t>
            </a:r>
          </a:p>
        </p:txBody>
      </p:sp>
    </p:spTree>
    <p:extLst>
      <p:ext uri="{BB962C8B-B14F-4D97-AF65-F5344CB8AC3E}">
        <p14:creationId xmlns:p14="http://schemas.microsoft.com/office/powerpoint/2010/main" val="1985653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Les activités pratiquées…</a:t>
            </a:r>
          </a:p>
        </p:txBody>
      </p:sp>
      <p:pic>
        <p:nvPicPr>
          <p:cNvPr id="34" name="Graphique 33">
            <a:extLst>
              <a:ext uri="{FF2B5EF4-FFF2-40B4-BE49-F238E27FC236}">
                <a16:creationId xmlns:a16="http://schemas.microsoft.com/office/drawing/2014/main" id="{666C6AE3-FF96-417C-F0BF-46391957C56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2509" t="21940" r="36336" b="48807"/>
          <a:stretch/>
        </p:blipFill>
        <p:spPr>
          <a:xfrm>
            <a:off x="2140682" y="3702862"/>
            <a:ext cx="1201308" cy="1127942"/>
          </a:xfrm>
          <a:prstGeom prst="rect">
            <a:avLst/>
          </a:prstGeom>
        </p:spPr>
      </p:pic>
      <p:pic>
        <p:nvPicPr>
          <p:cNvPr id="35" name="Graphique 34">
            <a:extLst>
              <a:ext uri="{FF2B5EF4-FFF2-40B4-BE49-F238E27FC236}">
                <a16:creationId xmlns:a16="http://schemas.microsoft.com/office/drawing/2014/main" id="{842DBD65-2A7B-F10F-7E15-F3808C18F9F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4665" t="31916" r="38353" b="34246"/>
          <a:stretch/>
        </p:blipFill>
        <p:spPr>
          <a:xfrm>
            <a:off x="5097529" y="3131554"/>
            <a:ext cx="940369" cy="1179358"/>
          </a:xfrm>
          <a:prstGeom prst="rect">
            <a:avLst/>
          </a:prstGeom>
        </p:spPr>
      </p:pic>
      <p:pic>
        <p:nvPicPr>
          <p:cNvPr id="36" name="Graphique 35">
            <a:extLst>
              <a:ext uri="{FF2B5EF4-FFF2-40B4-BE49-F238E27FC236}">
                <a16:creationId xmlns:a16="http://schemas.microsoft.com/office/drawing/2014/main" id="{801BA3E5-69FF-50BD-2DC2-9CB36A26AF3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9106" t="23404" r="50092" b="57610"/>
          <a:stretch/>
        </p:blipFill>
        <p:spPr>
          <a:xfrm>
            <a:off x="7741799" y="4309649"/>
            <a:ext cx="1246425" cy="1137606"/>
          </a:xfrm>
          <a:prstGeom prst="rect">
            <a:avLst/>
          </a:prstGeom>
        </p:spPr>
      </p:pic>
      <p:sp>
        <p:nvSpPr>
          <p:cNvPr id="37" name="Espace réservé du texte 2">
            <a:extLst>
              <a:ext uri="{FF2B5EF4-FFF2-40B4-BE49-F238E27FC236}">
                <a16:creationId xmlns:a16="http://schemas.microsoft.com/office/drawing/2014/main" id="{7CDECA9C-DF58-D198-B3AA-9DCEBE65DB7B}"/>
              </a:ext>
            </a:extLst>
          </p:cNvPr>
          <p:cNvSpPr txBox="1">
            <a:spLocks/>
          </p:cNvSpPr>
          <p:nvPr/>
        </p:nvSpPr>
        <p:spPr>
          <a:xfrm>
            <a:off x="1460936" y="1907084"/>
            <a:ext cx="499367" cy="230832"/>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500" b="1">
                <a:solidFill>
                  <a:schemeClr val="accent4"/>
                </a:solidFill>
              </a:rPr>
              <a:t>Loisirs</a:t>
            </a:r>
            <a:endParaRPr lang="en-US" sz="1500" b="1">
              <a:solidFill>
                <a:schemeClr val="accent4"/>
              </a:solidFill>
            </a:endParaRPr>
          </a:p>
        </p:txBody>
      </p:sp>
      <p:sp>
        <p:nvSpPr>
          <p:cNvPr id="38" name="Espace réservé du texte 2">
            <a:extLst>
              <a:ext uri="{FF2B5EF4-FFF2-40B4-BE49-F238E27FC236}">
                <a16:creationId xmlns:a16="http://schemas.microsoft.com/office/drawing/2014/main" id="{04CF203B-8BEB-7242-4BB2-8E1A09BDEFE6}"/>
              </a:ext>
            </a:extLst>
          </p:cNvPr>
          <p:cNvSpPr txBox="1">
            <a:spLocks/>
          </p:cNvSpPr>
          <p:nvPr/>
        </p:nvSpPr>
        <p:spPr>
          <a:xfrm>
            <a:off x="4435974" y="1907084"/>
            <a:ext cx="521810" cy="230832"/>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500" b="1">
                <a:solidFill>
                  <a:schemeClr val="accent4"/>
                </a:solidFill>
              </a:rPr>
              <a:t>Visites</a:t>
            </a:r>
            <a:endParaRPr lang="en-US" sz="1500" b="1">
              <a:solidFill>
                <a:schemeClr val="accent4"/>
              </a:solidFill>
            </a:endParaRPr>
          </a:p>
        </p:txBody>
      </p:sp>
      <p:sp>
        <p:nvSpPr>
          <p:cNvPr id="39" name="Espace réservé du texte 2">
            <a:extLst>
              <a:ext uri="{FF2B5EF4-FFF2-40B4-BE49-F238E27FC236}">
                <a16:creationId xmlns:a16="http://schemas.microsoft.com/office/drawing/2014/main" id="{C5D6EFEB-6E9D-57D2-89EE-3FDADC7BC544}"/>
              </a:ext>
            </a:extLst>
          </p:cNvPr>
          <p:cNvSpPr txBox="1">
            <a:spLocks/>
          </p:cNvSpPr>
          <p:nvPr/>
        </p:nvSpPr>
        <p:spPr>
          <a:xfrm>
            <a:off x="7312111" y="1907084"/>
            <a:ext cx="511358" cy="230832"/>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500" b="1">
                <a:solidFill>
                  <a:schemeClr val="accent4"/>
                </a:solidFill>
              </a:rPr>
              <a:t>Sports</a:t>
            </a:r>
            <a:endParaRPr lang="en-US" sz="1500" b="1">
              <a:solidFill>
                <a:schemeClr val="accent4"/>
              </a:solidFill>
            </a:endParaRPr>
          </a:p>
        </p:txBody>
      </p:sp>
      <p:graphicFrame>
        <p:nvGraphicFramePr>
          <p:cNvPr id="40" name="Graphique 39">
            <a:extLst>
              <a:ext uri="{FF2B5EF4-FFF2-40B4-BE49-F238E27FC236}">
                <a16:creationId xmlns:a16="http://schemas.microsoft.com/office/drawing/2014/main" id="{4AF8E190-5460-B082-D36B-430355790FDC}"/>
              </a:ext>
            </a:extLst>
          </p:cNvPr>
          <p:cNvGraphicFramePr/>
          <p:nvPr/>
        </p:nvGraphicFramePr>
        <p:xfrm>
          <a:off x="556131" y="2368050"/>
          <a:ext cx="2644270" cy="318978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Graphique 40">
            <a:extLst>
              <a:ext uri="{FF2B5EF4-FFF2-40B4-BE49-F238E27FC236}">
                <a16:creationId xmlns:a16="http://schemas.microsoft.com/office/drawing/2014/main" id="{8757E71F-0A25-1FBE-9784-40C53A551A93}"/>
              </a:ext>
            </a:extLst>
          </p:cNvPr>
          <p:cNvGraphicFramePr/>
          <p:nvPr/>
        </p:nvGraphicFramePr>
        <p:xfrm>
          <a:off x="3523935" y="2336007"/>
          <a:ext cx="2644270" cy="2551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2" name="Graphique 41">
            <a:extLst>
              <a:ext uri="{FF2B5EF4-FFF2-40B4-BE49-F238E27FC236}">
                <a16:creationId xmlns:a16="http://schemas.microsoft.com/office/drawing/2014/main" id="{550A110D-1956-3829-91BB-DA529B4D3182}"/>
              </a:ext>
            </a:extLst>
          </p:cNvPr>
          <p:cNvGraphicFramePr/>
          <p:nvPr/>
        </p:nvGraphicFramePr>
        <p:xfrm>
          <a:off x="6385768" y="2502027"/>
          <a:ext cx="2644270" cy="2339288"/>
        </p:xfrm>
        <a:graphic>
          <a:graphicData uri="http://schemas.openxmlformats.org/drawingml/2006/chart">
            <c:chart xmlns:c="http://schemas.openxmlformats.org/drawingml/2006/chart" xmlns:r="http://schemas.openxmlformats.org/officeDocument/2006/relationships" r:id="rId12"/>
          </a:graphicData>
        </a:graphic>
      </p:graphicFrame>
      <p:sp>
        <p:nvSpPr>
          <p:cNvPr id="43" name="ZoneTexte 42">
            <a:extLst>
              <a:ext uri="{FF2B5EF4-FFF2-40B4-BE49-F238E27FC236}">
                <a16:creationId xmlns:a16="http://schemas.microsoft.com/office/drawing/2014/main" id="{91E3ABAF-DE66-1A4B-5F44-CC18E87705C8}"/>
              </a:ext>
            </a:extLst>
          </p:cNvPr>
          <p:cNvSpPr txBox="1"/>
          <p:nvPr/>
        </p:nvSpPr>
        <p:spPr>
          <a:xfrm>
            <a:off x="588888" y="2368051"/>
            <a:ext cx="2322380" cy="219291"/>
          </a:xfrm>
          <a:prstGeom prst="rect">
            <a:avLst/>
          </a:prstGeom>
          <a:noFill/>
        </p:spPr>
        <p:txBody>
          <a:bodyPr wrap="square">
            <a:spAutoFit/>
          </a:bodyPr>
          <a:lstStyle/>
          <a:p>
            <a:r>
              <a:rPr lang="fr-FR" sz="825" b="1">
                <a:solidFill>
                  <a:schemeClr val="tx2"/>
                </a:solidFill>
              </a:rPr>
              <a:t>Promenade, balade à pied</a:t>
            </a:r>
          </a:p>
        </p:txBody>
      </p:sp>
      <p:sp>
        <p:nvSpPr>
          <p:cNvPr id="44" name="ZoneTexte 43">
            <a:extLst>
              <a:ext uri="{FF2B5EF4-FFF2-40B4-BE49-F238E27FC236}">
                <a16:creationId xmlns:a16="http://schemas.microsoft.com/office/drawing/2014/main" id="{EEB49A37-D6D3-3648-5193-CEDEAF00B0E7}"/>
              </a:ext>
            </a:extLst>
          </p:cNvPr>
          <p:cNvSpPr txBox="1"/>
          <p:nvPr/>
        </p:nvSpPr>
        <p:spPr>
          <a:xfrm>
            <a:off x="588887" y="2586747"/>
            <a:ext cx="2322380" cy="219291"/>
          </a:xfrm>
          <a:prstGeom prst="rect">
            <a:avLst/>
          </a:prstGeom>
          <a:noFill/>
        </p:spPr>
        <p:txBody>
          <a:bodyPr wrap="square">
            <a:spAutoFit/>
          </a:bodyPr>
          <a:lstStyle/>
          <a:p>
            <a:r>
              <a:rPr lang="fr-FR" sz="825" b="1">
                <a:solidFill>
                  <a:schemeClr val="tx2"/>
                </a:solidFill>
              </a:rPr>
              <a:t>Restaurants</a:t>
            </a:r>
          </a:p>
        </p:txBody>
      </p:sp>
      <p:sp>
        <p:nvSpPr>
          <p:cNvPr id="45" name="ZoneTexte 44">
            <a:extLst>
              <a:ext uri="{FF2B5EF4-FFF2-40B4-BE49-F238E27FC236}">
                <a16:creationId xmlns:a16="http://schemas.microsoft.com/office/drawing/2014/main" id="{12128024-1DB1-E334-21E5-21CD4673FA15}"/>
              </a:ext>
            </a:extLst>
          </p:cNvPr>
          <p:cNvSpPr txBox="1"/>
          <p:nvPr/>
        </p:nvSpPr>
        <p:spPr>
          <a:xfrm>
            <a:off x="588887" y="2803917"/>
            <a:ext cx="2322380" cy="219291"/>
          </a:xfrm>
          <a:prstGeom prst="rect">
            <a:avLst/>
          </a:prstGeom>
          <a:noFill/>
        </p:spPr>
        <p:txBody>
          <a:bodyPr wrap="square">
            <a:spAutoFit/>
          </a:bodyPr>
          <a:lstStyle/>
          <a:p>
            <a:r>
              <a:rPr lang="fr-FR" sz="825" b="1">
                <a:solidFill>
                  <a:schemeClr val="tx2"/>
                </a:solidFill>
              </a:rPr>
              <a:t>Plage, baignade</a:t>
            </a:r>
          </a:p>
        </p:txBody>
      </p:sp>
      <p:sp>
        <p:nvSpPr>
          <p:cNvPr id="46" name="ZoneTexte 45">
            <a:extLst>
              <a:ext uri="{FF2B5EF4-FFF2-40B4-BE49-F238E27FC236}">
                <a16:creationId xmlns:a16="http://schemas.microsoft.com/office/drawing/2014/main" id="{349511F6-985B-2FC8-0A1E-118C496E8AB0}"/>
              </a:ext>
            </a:extLst>
          </p:cNvPr>
          <p:cNvSpPr txBox="1"/>
          <p:nvPr/>
        </p:nvSpPr>
        <p:spPr>
          <a:xfrm>
            <a:off x="588887" y="3011666"/>
            <a:ext cx="2322380" cy="219291"/>
          </a:xfrm>
          <a:prstGeom prst="rect">
            <a:avLst/>
          </a:prstGeom>
          <a:noFill/>
        </p:spPr>
        <p:txBody>
          <a:bodyPr wrap="square">
            <a:spAutoFit/>
          </a:bodyPr>
          <a:lstStyle/>
          <a:p>
            <a:r>
              <a:rPr lang="fr-FR" sz="825" b="1">
                <a:solidFill>
                  <a:schemeClr val="tx2"/>
                </a:solidFill>
              </a:rPr>
              <a:t>Découverte des spécialités locales</a:t>
            </a:r>
          </a:p>
        </p:txBody>
      </p:sp>
      <p:sp>
        <p:nvSpPr>
          <p:cNvPr id="47" name="ZoneTexte 46">
            <a:extLst>
              <a:ext uri="{FF2B5EF4-FFF2-40B4-BE49-F238E27FC236}">
                <a16:creationId xmlns:a16="http://schemas.microsoft.com/office/drawing/2014/main" id="{8CA7A833-B5E6-FDA3-D446-CADFB80A2B9C}"/>
              </a:ext>
            </a:extLst>
          </p:cNvPr>
          <p:cNvSpPr txBox="1"/>
          <p:nvPr/>
        </p:nvSpPr>
        <p:spPr>
          <a:xfrm>
            <a:off x="594603" y="3228158"/>
            <a:ext cx="2322380" cy="219291"/>
          </a:xfrm>
          <a:prstGeom prst="rect">
            <a:avLst/>
          </a:prstGeom>
          <a:noFill/>
        </p:spPr>
        <p:txBody>
          <a:bodyPr wrap="square">
            <a:spAutoFit/>
          </a:bodyPr>
          <a:lstStyle/>
          <a:p>
            <a:r>
              <a:rPr lang="fr-FR" sz="825" b="1">
                <a:solidFill>
                  <a:schemeClr val="tx2"/>
                </a:solidFill>
              </a:rPr>
              <a:t>Café, bar</a:t>
            </a:r>
          </a:p>
        </p:txBody>
      </p:sp>
      <p:sp>
        <p:nvSpPr>
          <p:cNvPr id="50" name="ZoneTexte 49">
            <a:extLst>
              <a:ext uri="{FF2B5EF4-FFF2-40B4-BE49-F238E27FC236}">
                <a16:creationId xmlns:a16="http://schemas.microsoft.com/office/drawing/2014/main" id="{EA399E58-5938-A895-6C35-33825751B8B5}"/>
              </a:ext>
            </a:extLst>
          </p:cNvPr>
          <p:cNvSpPr txBox="1"/>
          <p:nvPr/>
        </p:nvSpPr>
        <p:spPr>
          <a:xfrm>
            <a:off x="594602" y="3446854"/>
            <a:ext cx="2322380" cy="219291"/>
          </a:xfrm>
          <a:prstGeom prst="rect">
            <a:avLst/>
          </a:prstGeom>
          <a:noFill/>
        </p:spPr>
        <p:txBody>
          <a:bodyPr wrap="square">
            <a:spAutoFit/>
          </a:bodyPr>
          <a:lstStyle/>
          <a:p>
            <a:r>
              <a:rPr lang="fr-FR" sz="825" b="1">
                <a:solidFill>
                  <a:schemeClr val="tx2"/>
                </a:solidFill>
              </a:rPr>
              <a:t>Marchés</a:t>
            </a:r>
          </a:p>
        </p:txBody>
      </p:sp>
      <p:sp>
        <p:nvSpPr>
          <p:cNvPr id="51" name="ZoneTexte 50">
            <a:extLst>
              <a:ext uri="{FF2B5EF4-FFF2-40B4-BE49-F238E27FC236}">
                <a16:creationId xmlns:a16="http://schemas.microsoft.com/office/drawing/2014/main" id="{6457D136-02A2-2EBD-2F66-8D8F546FC205}"/>
              </a:ext>
            </a:extLst>
          </p:cNvPr>
          <p:cNvSpPr txBox="1"/>
          <p:nvPr/>
        </p:nvSpPr>
        <p:spPr>
          <a:xfrm>
            <a:off x="594602" y="3649737"/>
            <a:ext cx="2322380" cy="219291"/>
          </a:xfrm>
          <a:prstGeom prst="rect">
            <a:avLst/>
          </a:prstGeom>
          <a:noFill/>
        </p:spPr>
        <p:txBody>
          <a:bodyPr wrap="square">
            <a:spAutoFit/>
          </a:bodyPr>
          <a:lstStyle/>
          <a:p>
            <a:r>
              <a:rPr lang="fr-FR" sz="825" b="1">
                <a:solidFill>
                  <a:schemeClr val="tx2"/>
                </a:solidFill>
              </a:rPr>
              <a:t>Shopping</a:t>
            </a:r>
          </a:p>
        </p:txBody>
      </p:sp>
      <p:sp>
        <p:nvSpPr>
          <p:cNvPr id="52" name="ZoneTexte 51">
            <a:extLst>
              <a:ext uri="{FF2B5EF4-FFF2-40B4-BE49-F238E27FC236}">
                <a16:creationId xmlns:a16="http://schemas.microsoft.com/office/drawing/2014/main" id="{593858CF-C05C-AD54-4094-40E77B08DA04}"/>
              </a:ext>
            </a:extLst>
          </p:cNvPr>
          <p:cNvSpPr txBox="1"/>
          <p:nvPr/>
        </p:nvSpPr>
        <p:spPr>
          <a:xfrm>
            <a:off x="594602" y="3871774"/>
            <a:ext cx="2322380" cy="219291"/>
          </a:xfrm>
          <a:prstGeom prst="rect">
            <a:avLst/>
          </a:prstGeom>
          <a:noFill/>
        </p:spPr>
        <p:txBody>
          <a:bodyPr wrap="square">
            <a:spAutoFit/>
          </a:bodyPr>
          <a:lstStyle/>
          <a:p>
            <a:r>
              <a:rPr lang="fr-FR" sz="825" b="1" dirty="0">
                <a:solidFill>
                  <a:schemeClr val="tx2"/>
                </a:solidFill>
              </a:rPr>
              <a:t>Promenade à vélo</a:t>
            </a:r>
          </a:p>
        </p:txBody>
      </p:sp>
      <p:sp>
        <p:nvSpPr>
          <p:cNvPr id="53" name="ZoneTexte 52">
            <a:extLst>
              <a:ext uri="{FF2B5EF4-FFF2-40B4-BE49-F238E27FC236}">
                <a16:creationId xmlns:a16="http://schemas.microsoft.com/office/drawing/2014/main" id="{808A10A3-B3A8-43E7-D365-AB2762C83063}"/>
              </a:ext>
            </a:extLst>
          </p:cNvPr>
          <p:cNvSpPr txBox="1"/>
          <p:nvPr/>
        </p:nvSpPr>
        <p:spPr>
          <a:xfrm>
            <a:off x="588887" y="4088944"/>
            <a:ext cx="2322380" cy="219291"/>
          </a:xfrm>
          <a:prstGeom prst="rect">
            <a:avLst/>
          </a:prstGeom>
          <a:noFill/>
        </p:spPr>
        <p:txBody>
          <a:bodyPr wrap="square">
            <a:spAutoFit/>
          </a:bodyPr>
          <a:lstStyle/>
          <a:p>
            <a:r>
              <a:rPr lang="fr-FR" sz="825" b="1" dirty="0">
                <a:solidFill>
                  <a:schemeClr val="tx2"/>
                </a:solidFill>
              </a:rPr>
              <a:t>Aquarium, zoo, parc animalier</a:t>
            </a:r>
          </a:p>
        </p:txBody>
      </p:sp>
      <p:sp>
        <p:nvSpPr>
          <p:cNvPr id="54" name="ZoneTexte 53">
            <a:extLst>
              <a:ext uri="{FF2B5EF4-FFF2-40B4-BE49-F238E27FC236}">
                <a16:creationId xmlns:a16="http://schemas.microsoft.com/office/drawing/2014/main" id="{87E90881-B017-E04E-1102-449D71AF213D}"/>
              </a:ext>
            </a:extLst>
          </p:cNvPr>
          <p:cNvSpPr txBox="1"/>
          <p:nvPr/>
        </p:nvSpPr>
        <p:spPr>
          <a:xfrm>
            <a:off x="594602" y="4513150"/>
            <a:ext cx="2322380" cy="219291"/>
          </a:xfrm>
          <a:prstGeom prst="rect">
            <a:avLst/>
          </a:prstGeom>
          <a:noFill/>
        </p:spPr>
        <p:txBody>
          <a:bodyPr wrap="square">
            <a:spAutoFit/>
          </a:bodyPr>
          <a:lstStyle/>
          <a:p>
            <a:r>
              <a:rPr lang="fr-FR" sz="825" b="1" dirty="0">
                <a:solidFill>
                  <a:schemeClr val="tx2"/>
                </a:solidFill>
              </a:rPr>
              <a:t>Entretien, jardinage</a:t>
            </a:r>
          </a:p>
        </p:txBody>
      </p:sp>
      <p:sp>
        <p:nvSpPr>
          <p:cNvPr id="55" name="ZoneTexte 54">
            <a:extLst>
              <a:ext uri="{FF2B5EF4-FFF2-40B4-BE49-F238E27FC236}">
                <a16:creationId xmlns:a16="http://schemas.microsoft.com/office/drawing/2014/main" id="{B845BBB6-B817-4B61-4581-04180DEDDCBD}"/>
              </a:ext>
            </a:extLst>
          </p:cNvPr>
          <p:cNvSpPr txBox="1"/>
          <p:nvPr/>
        </p:nvSpPr>
        <p:spPr>
          <a:xfrm>
            <a:off x="599298" y="4724226"/>
            <a:ext cx="2322380" cy="219291"/>
          </a:xfrm>
          <a:prstGeom prst="rect">
            <a:avLst/>
          </a:prstGeom>
          <a:noFill/>
        </p:spPr>
        <p:txBody>
          <a:bodyPr wrap="square">
            <a:spAutoFit/>
          </a:bodyPr>
          <a:lstStyle/>
          <a:p>
            <a:r>
              <a:rPr lang="fr-FR" sz="825" b="1" dirty="0">
                <a:solidFill>
                  <a:schemeClr val="tx2"/>
                </a:solidFill>
              </a:rPr>
              <a:t>Festival, concert, théâtre</a:t>
            </a:r>
          </a:p>
        </p:txBody>
      </p:sp>
      <p:sp>
        <p:nvSpPr>
          <p:cNvPr id="56" name="ZoneTexte 55">
            <a:extLst>
              <a:ext uri="{FF2B5EF4-FFF2-40B4-BE49-F238E27FC236}">
                <a16:creationId xmlns:a16="http://schemas.microsoft.com/office/drawing/2014/main" id="{E20A8215-F0CC-5593-9E25-E9A22CE32CF6}"/>
              </a:ext>
            </a:extLst>
          </p:cNvPr>
          <p:cNvSpPr txBox="1"/>
          <p:nvPr/>
        </p:nvSpPr>
        <p:spPr>
          <a:xfrm>
            <a:off x="599297" y="4941396"/>
            <a:ext cx="2605799" cy="219291"/>
          </a:xfrm>
          <a:prstGeom prst="rect">
            <a:avLst/>
          </a:prstGeom>
          <a:noFill/>
        </p:spPr>
        <p:txBody>
          <a:bodyPr wrap="square">
            <a:spAutoFit/>
          </a:bodyPr>
          <a:lstStyle/>
          <a:p>
            <a:r>
              <a:rPr lang="fr-FR" sz="825" b="1" dirty="0">
                <a:solidFill>
                  <a:schemeClr val="tx2"/>
                </a:solidFill>
              </a:rPr>
              <a:t>Parcs de loisirs, d’attraction, accrobranche</a:t>
            </a:r>
          </a:p>
        </p:txBody>
      </p:sp>
      <p:sp>
        <p:nvSpPr>
          <p:cNvPr id="57" name="ZoneTexte 56">
            <a:extLst>
              <a:ext uri="{FF2B5EF4-FFF2-40B4-BE49-F238E27FC236}">
                <a16:creationId xmlns:a16="http://schemas.microsoft.com/office/drawing/2014/main" id="{C02A8183-DA71-CF87-47EE-840059B2E14D}"/>
              </a:ext>
            </a:extLst>
          </p:cNvPr>
          <p:cNvSpPr txBox="1"/>
          <p:nvPr/>
        </p:nvSpPr>
        <p:spPr>
          <a:xfrm>
            <a:off x="599298" y="5149145"/>
            <a:ext cx="2322380" cy="219291"/>
          </a:xfrm>
          <a:prstGeom prst="rect">
            <a:avLst/>
          </a:prstGeom>
          <a:noFill/>
        </p:spPr>
        <p:txBody>
          <a:bodyPr wrap="square">
            <a:spAutoFit/>
          </a:bodyPr>
          <a:lstStyle/>
          <a:p>
            <a:r>
              <a:rPr lang="fr-FR" sz="825" b="1" dirty="0">
                <a:solidFill>
                  <a:schemeClr val="tx2"/>
                </a:solidFill>
              </a:rPr>
              <a:t>Foire, brocante</a:t>
            </a:r>
          </a:p>
        </p:txBody>
      </p:sp>
      <p:sp>
        <p:nvSpPr>
          <p:cNvPr id="58" name="ZoneTexte 57">
            <a:extLst>
              <a:ext uri="{FF2B5EF4-FFF2-40B4-BE49-F238E27FC236}">
                <a16:creationId xmlns:a16="http://schemas.microsoft.com/office/drawing/2014/main" id="{F3507907-D9A1-930D-7822-5B405F2AE494}"/>
              </a:ext>
            </a:extLst>
          </p:cNvPr>
          <p:cNvSpPr txBox="1"/>
          <p:nvPr/>
        </p:nvSpPr>
        <p:spPr>
          <a:xfrm>
            <a:off x="3566403" y="2336618"/>
            <a:ext cx="2322380" cy="219291"/>
          </a:xfrm>
          <a:prstGeom prst="rect">
            <a:avLst/>
          </a:prstGeom>
          <a:noFill/>
        </p:spPr>
        <p:txBody>
          <a:bodyPr wrap="square">
            <a:spAutoFit/>
          </a:bodyPr>
          <a:lstStyle/>
          <a:p>
            <a:r>
              <a:rPr lang="fr-FR" sz="825" b="1">
                <a:solidFill>
                  <a:schemeClr val="tx2"/>
                </a:solidFill>
              </a:rPr>
              <a:t>Villes, villages</a:t>
            </a:r>
            <a:endParaRPr lang="fr-FR" sz="825">
              <a:solidFill>
                <a:schemeClr val="tx2"/>
              </a:solidFill>
            </a:endParaRPr>
          </a:p>
        </p:txBody>
      </p:sp>
      <p:sp>
        <p:nvSpPr>
          <p:cNvPr id="59" name="ZoneTexte 58">
            <a:extLst>
              <a:ext uri="{FF2B5EF4-FFF2-40B4-BE49-F238E27FC236}">
                <a16:creationId xmlns:a16="http://schemas.microsoft.com/office/drawing/2014/main" id="{2A32DF98-AFDA-AF7D-B0EF-AA3B440C22B9}"/>
              </a:ext>
            </a:extLst>
          </p:cNvPr>
          <p:cNvSpPr txBox="1"/>
          <p:nvPr/>
        </p:nvSpPr>
        <p:spPr>
          <a:xfrm>
            <a:off x="3566402" y="2555314"/>
            <a:ext cx="2322380" cy="219291"/>
          </a:xfrm>
          <a:prstGeom prst="rect">
            <a:avLst/>
          </a:prstGeom>
          <a:noFill/>
        </p:spPr>
        <p:txBody>
          <a:bodyPr wrap="square">
            <a:spAutoFit/>
          </a:bodyPr>
          <a:lstStyle/>
          <a:p>
            <a:r>
              <a:rPr lang="fr-FR" sz="825" b="1" dirty="0">
                <a:solidFill>
                  <a:schemeClr val="tx2"/>
                </a:solidFill>
              </a:rPr>
              <a:t>Sites et d’espaces naturels</a:t>
            </a:r>
            <a:endParaRPr lang="fr-FR" sz="825" dirty="0">
              <a:solidFill>
                <a:schemeClr val="tx2"/>
              </a:solidFill>
            </a:endParaRPr>
          </a:p>
        </p:txBody>
      </p:sp>
      <p:sp>
        <p:nvSpPr>
          <p:cNvPr id="60" name="ZoneTexte 59">
            <a:extLst>
              <a:ext uri="{FF2B5EF4-FFF2-40B4-BE49-F238E27FC236}">
                <a16:creationId xmlns:a16="http://schemas.microsoft.com/office/drawing/2014/main" id="{6A4AB0E4-2E97-A68F-95BE-01EB094DA4E1}"/>
              </a:ext>
            </a:extLst>
          </p:cNvPr>
          <p:cNvSpPr txBox="1"/>
          <p:nvPr/>
        </p:nvSpPr>
        <p:spPr>
          <a:xfrm>
            <a:off x="3566402" y="2772484"/>
            <a:ext cx="2322380" cy="219291"/>
          </a:xfrm>
          <a:prstGeom prst="rect">
            <a:avLst/>
          </a:prstGeom>
          <a:noFill/>
        </p:spPr>
        <p:txBody>
          <a:bodyPr wrap="square">
            <a:spAutoFit/>
          </a:bodyPr>
          <a:lstStyle/>
          <a:p>
            <a:r>
              <a:rPr lang="fr-FR" sz="825" b="1">
                <a:solidFill>
                  <a:schemeClr val="tx2"/>
                </a:solidFill>
              </a:rPr>
              <a:t>Châteaux, sites historiques</a:t>
            </a:r>
            <a:endParaRPr lang="fr-FR" sz="825">
              <a:solidFill>
                <a:schemeClr val="tx2"/>
              </a:solidFill>
            </a:endParaRPr>
          </a:p>
        </p:txBody>
      </p:sp>
      <p:sp>
        <p:nvSpPr>
          <p:cNvPr id="61" name="ZoneTexte 60">
            <a:extLst>
              <a:ext uri="{FF2B5EF4-FFF2-40B4-BE49-F238E27FC236}">
                <a16:creationId xmlns:a16="http://schemas.microsoft.com/office/drawing/2014/main" id="{D87E407A-261E-E427-8D49-F77AE7ECB12C}"/>
              </a:ext>
            </a:extLst>
          </p:cNvPr>
          <p:cNvSpPr txBox="1"/>
          <p:nvPr/>
        </p:nvSpPr>
        <p:spPr>
          <a:xfrm>
            <a:off x="3566402" y="2980234"/>
            <a:ext cx="2322380" cy="219291"/>
          </a:xfrm>
          <a:prstGeom prst="rect">
            <a:avLst/>
          </a:prstGeom>
          <a:noFill/>
        </p:spPr>
        <p:txBody>
          <a:bodyPr wrap="square">
            <a:spAutoFit/>
          </a:bodyPr>
          <a:lstStyle/>
          <a:p>
            <a:r>
              <a:rPr lang="fr-FR" sz="825" b="1" dirty="0">
                <a:solidFill>
                  <a:schemeClr val="tx2"/>
                </a:solidFill>
              </a:rPr>
              <a:t>Musées, expositions</a:t>
            </a:r>
            <a:endParaRPr lang="fr-FR" sz="825" dirty="0">
              <a:solidFill>
                <a:schemeClr val="tx2"/>
              </a:solidFill>
            </a:endParaRPr>
          </a:p>
        </p:txBody>
      </p:sp>
      <p:sp>
        <p:nvSpPr>
          <p:cNvPr id="62" name="ZoneTexte 61">
            <a:extLst>
              <a:ext uri="{FF2B5EF4-FFF2-40B4-BE49-F238E27FC236}">
                <a16:creationId xmlns:a16="http://schemas.microsoft.com/office/drawing/2014/main" id="{FA858F39-4BA5-C52F-323C-A84F1012149C}"/>
              </a:ext>
            </a:extLst>
          </p:cNvPr>
          <p:cNvSpPr txBox="1"/>
          <p:nvPr/>
        </p:nvSpPr>
        <p:spPr>
          <a:xfrm>
            <a:off x="3572118" y="3182438"/>
            <a:ext cx="2322380" cy="219291"/>
          </a:xfrm>
          <a:prstGeom prst="rect">
            <a:avLst/>
          </a:prstGeom>
          <a:noFill/>
        </p:spPr>
        <p:txBody>
          <a:bodyPr wrap="square">
            <a:spAutoFit/>
          </a:bodyPr>
          <a:lstStyle/>
          <a:p>
            <a:r>
              <a:rPr lang="fr-FR" sz="825" b="1">
                <a:solidFill>
                  <a:schemeClr val="tx2"/>
                </a:solidFill>
              </a:rPr>
              <a:t>Parcs et jardins</a:t>
            </a:r>
            <a:endParaRPr lang="fr-FR" sz="825">
              <a:solidFill>
                <a:schemeClr val="tx2"/>
              </a:solidFill>
            </a:endParaRPr>
          </a:p>
        </p:txBody>
      </p:sp>
      <p:sp>
        <p:nvSpPr>
          <p:cNvPr id="63" name="ZoneTexte 62">
            <a:extLst>
              <a:ext uri="{FF2B5EF4-FFF2-40B4-BE49-F238E27FC236}">
                <a16:creationId xmlns:a16="http://schemas.microsoft.com/office/drawing/2014/main" id="{AB45E1E5-AB20-9E56-2831-EFFDB0AE853B}"/>
              </a:ext>
            </a:extLst>
          </p:cNvPr>
          <p:cNvSpPr txBox="1"/>
          <p:nvPr/>
        </p:nvSpPr>
        <p:spPr>
          <a:xfrm>
            <a:off x="3572117" y="3401134"/>
            <a:ext cx="2322380" cy="219291"/>
          </a:xfrm>
          <a:prstGeom prst="rect">
            <a:avLst/>
          </a:prstGeom>
          <a:noFill/>
        </p:spPr>
        <p:txBody>
          <a:bodyPr wrap="square">
            <a:spAutoFit/>
          </a:bodyPr>
          <a:lstStyle/>
          <a:p>
            <a:r>
              <a:rPr lang="fr-FR" sz="825" b="1">
                <a:solidFill>
                  <a:schemeClr val="tx2"/>
                </a:solidFill>
              </a:rPr>
              <a:t>Découvertes des îles</a:t>
            </a:r>
            <a:endParaRPr lang="fr-FR" sz="825">
              <a:solidFill>
                <a:schemeClr val="tx2"/>
              </a:solidFill>
            </a:endParaRPr>
          </a:p>
        </p:txBody>
      </p:sp>
      <p:sp>
        <p:nvSpPr>
          <p:cNvPr id="64" name="ZoneTexte 63">
            <a:extLst>
              <a:ext uri="{FF2B5EF4-FFF2-40B4-BE49-F238E27FC236}">
                <a16:creationId xmlns:a16="http://schemas.microsoft.com/office/drawing/2014/main" id="{E6A1C9CC-F348-E600-9F73-05374ABF6510}"/>
              </a:ext>
            </a:extLst>
          </p:cNvPr>
          <p:cNvSpPr txBox="1"/>
          <p:nvPr/>
        </p:nvSpPr>
        <p:spPr>
          <a:xfrm>
            <a:off x="3572117" y="3618304"/>
            <a:ext cx="2322380" cy="219291"/>
          </a:xfrm>
          <a:prstGeom prst="rect">
            <a:avLst/>
          </a:prstGeom>
          <a:noFill/>
        </p:spPr>
        <p:txBody>
          <a:bodyPr wrap="square">
            <a:spAutoFit/>
          </a:bodyPr>
          <a:lstStyle/>
          <a:p>
            <a:r>
              <a:rPr lang="fr-FR" sz="825" b="1">
                <a:solidFill>
                  <a:schemeClr val="tx2"/>
                </a:solidFill>
              </a:rPr>
              <a:t>Balade en mer</a:t>
            </a:r>
            <a:endParaRPr lang="fr-FR" sz="825">
              <a:solidFill>
                <a:schemeClr val="tx2"/>
              </a:solidFill>
            </a:endParaRPr>
          </a:p>
        </p:txBody>
      </p:sp>
      <p:sp>
        <p:nvSpPr>
          <p:cNvPr id="65" name="ZoneTexte 64">
            <a:extLst>
              <a:ext uri="{FF2B5EF4-FFF2-40B4-BE49-F238E27FC236}">
                <a16:creationId xmlns:a16="http://schemas.microsoft.com/office/drawing/2014/main" id="{692CD349-E684-2B0D-0C56-DC39DC79EA08}"/>
              </a:ext>
            </a:extLst>
          </p:cNvPr>
          <p:cNvSpPr txBox="1"/>
          <p:nvPr/>
        </p:nvSpPr>
        <p:spPr>
          <a:xfrm>
            <a:off x="3572117" y="3826054"/>
            <a:ext cx="2322380" cy="219291"/>
          </a:xfrm>
          <a:prstGeom prst="rect">
            <a:avLst/>
          </a:prstGeom>
          <a:noFill/>
        </p:spPr>
        <p:txBody>
          <a:bodyPr wrap="square">
            <a:spAutoFit/>
          </a:bodyPr>
          <a:lstStyle/>
          <a:p>
            <a:r>
              <a:rPr lang="fr-FR" sz="825" b="1">
                <a:solidFill>
                  <a:schemeClr val="tx2"/>
                </a:solidFill>
              </a:rPr>
              <a:t>Caves, brasseries, cidreries</a:t>
            </a:r>
            <a:endParaRPr lang="fr-FR" sz="825">
              <a:solidFill>
                <a:schemeClr val="tx2"/>
              </a:solidFill>
            </a:endParaRPr>
          </a:p>
        </p:txBody>
      </p:sp>
      <p:sp>
        <p:nvSpPr>
          <p:cNvPr id="66" name="ZoneTexte 65">
            <a:extLst>
              <a:ext uri="{FF2B5EF4-FFF2-40B4-BE49-F238E27FC236}">
                <a16:creationId xmlns:a16="http://schemas.microsoft.com/office/drawing/2014/main" id="{BE8DB20E-189A-D0CF-F6A7-A62A5B685B98}"/>
              </a:ext>
            </a:extLst>
          </p:cNvPr>
          <p:cNvSpPr txBox="1"/>
          <p:nvPr/>
        </p:nvSpPr>
        <p:spPr>
          <a:xfrm>
            <a:off x="3566402" y="4043224"/>
            <a:ext cx="2322380" cy="219291"/>
          </a:xfrm>
          <a:prstGeom prst="rect">
            <a:avLst/>
          </a:prstGeom>
          <a:noFill/>
        </p:spPr>
        <p:txBody>
          <a:bodyPr wrap="square">
            <a:spAutoFit/>
          </a:bodyPr>
          <a:lstStyle/>
          <a:p>
            <a:r>
              <a:rPr lang="fr-FR" sz="825" b="1">
                <a:solidFill>
                  <a:schemeClr val="tx2"/>
                </a:solidFill>
              </a:rPr>
              <a:t>Art contemporain</a:t>
            </a:r>
            <a:endParaRPr lang="fr-FR" sz="825">
              <a:solidFill>
                <a:schemeClr val="tx2"/>
              </a:solidFill>
            </a:endParaRPr>
          </a:p>
        </p:txBody>
      </p:sp>
      <p:sp>
        <p:nvSpPr>
          <p:cNvPr id="67" name="ZoneTexte 66">
            <a:extLst>
              <a:ext uri="{FF2B5EF4-FFF2-40B4-BE49-F238E27FC236}">
                <a16:creationId xmlns:a16="http://schemas.microsoft.com/office/drawing/2014/main" id="{52C8E50A-7E72-E6DF-7F09-99FF44D5D480}"/>
              </a:ext>
            </a:extLst>
          </p:cNvPr>
          <p:cNvSpPr txBox="1"/>
          <p:nvPr/>
        </p:nvSpPr>
        <p:spPr>
          <a:xfrm>
            <a:off x="3572118" y="4266859"/>
            <a:ext cx="2322380" cy="219291"/>
          </a:xfrm>
          <a:prstGeom prst="rect">
            <a:avLst/>
          </a:prstGeom>
          <a:noFill/>
        </p:spPr>
        <p:txBody>
          <a:bodyPr wrap="square">
            <a:spAutoFit/>
          </a:bodyPr>
          <a:lstStyle/>
          <a:p>
            <a:r>
              <a:rPr lang="fr-FR" sz="825" b="1">
                <a:solidFill>
                  <a:schemeClr val="tx2"/>
                </a:solidFill>
              </a:rPr>
              <a:t>Croisières fluviales</a:t>
            </a:r>
            <a:endParaRPr lang="fr-FR" sz="825">
              <a:solidFill>
                <a:schemeClr val="tx2"/>
              </a:solidFill>
            </a:endParaRPr>
          </a:p>
        </p:txBody>
      </p:sp>
      <p:sp>
        <p:nvSpPr>
          <p:cNvPr id="68" name="ZoneTexte 67">
            <a:extLst>
              <a:ext uri="{FF2B5EF4-FFF2-40B4-BE49-F238E27FC236}">
                <a16:creationId xmlns:a16="http://schemas.microsoft.com/office/drawing/2014/main" id="{DBF12F49-2884-A6C8-E3A5-7E8F79E46ABB}"/>
              </a:ext>
            </a:extLst>
          </p:cNvPr>
          <p:cNvSpPr txBox="1"/>
          <p:nvPr/>
        </p:nvSpPr>
        <p:spPr>
          <a:xfrm>
            <a:off x="3572117" y="4464124"/>
            <a:ext cx="2322380" cy="219291"/>
          </a:xfrm>
          <a:prstGeom prst="rect">
            <a:avLst/>
          </a:prstGeom>
          <a:noFill/>
        </p:spPr>
        <p:txBody>
          <a:bodyPr wrap="square">
            <a:spAutoFit/>
          </a:bodyPr>
          <a:lstStyle/>
          <a:p>
            <a:r>
              <a:rPr lang="fr-FR" sz="825" b="1">
                <a:solidFill>
                  <a:schemeClr val="tx2"/>
                </a:solidFill>
              </a:rPr>
              <a:t>Entreprises, sites techniques</a:t>
            </a:r>
            <a:endParaRPr lang="fr-FR" sz="825">
              <a:solidFill>
                <a:schemeClr val="tx2"/>
              </a:solidFill>
            </a:endParaRPr>
          </a:p>
        </p:txBody>
      </p:sp>
      <p:sp>
        <p:nvSpPr>
          <p:cNvPr id="71" name="ZoneTexte 70">
            <a:extLst>
              <a:ext uri="{FF2B5EF4-FFF2-40B4-BE49-F238E27FC236}">
                <a16:creationId xmlns:a16="http://schemas.microsoft.com/office/drawing/2014/main" id="{ABF3E371-9837-67C0-37C7-A297618FD9B5}"/>
              </a:ext>
            </a:extLst>
          </p:cNvPr>
          <p:cNvSpPr txBox="1"/>
          <p:nvPr/>
        </p:nvSpPr>
        <p:spPr>
          <a:xfrm>
            <a:off x="6431047" y="2515212"/>
            <a:ext cx="2322380" cy="219291"/>
          </a:xfrm>
          <a:prstGeom prst="rect">
            <a:avLst/>
          </a:prstGeom>
          <a:noFill/>
        </p:spPr>
        <p:txBody>
          <a:bodyPr wrap="square">
            <a:spAutoFit/>
          </a:bodyPr>
          <a:lstStyle/>
          <a:p>
            <a:r>
              <a:rPr lang="fr-FR" sz="825" b="1">
                <a:solidFill>
                  <a:schemeClr val="tx2"/>
                </a:solidFill>
              </a:rPr>
              <a:t>Randonnée pédestre</a:t>
            </a:r>
            <a:endParaRPr lang="fr-FR" sz="825">
              <a:solidFill>
                <a:schemeClr val="tx2"/>
              </a:solidFill>
            </a:endParaRPr>
          </a:p>
        </p:txBody>
      </p:sp>
      <p:sp>
        <p:nvSpPr>
          <p:cNvPr id="72" name="ZoneTexte 71">
            <a:extLst>
              <a:ext uri="{FF2B5EF4-FFF2-40B4-BE49-F238E27FC236}">
                <a16:creationId xmlns:a16="http://schemas.microsoft.com/office/drawing/2014/main" id="{CDE565C0-1F6E-24C0-81D1-900A9FDC340D}"/>
              </a:ext>
            </a:extLst>
          </p:cNvPr>
          <p:cNvSpPr txBox="1"/>
          <p:nvPr/>
        </p:nvSpPr>
        <p:spPr>
          <a:xfrm>
            <a:off x="6431046" y="2733908"/>
            <a:ext cx="2322380" cy="219291"/>
          </a:xfrm>
          <a:prstGeom prst="rect">
            <a:avLst/>
          </a:prstGeom>
          <a:noFill/>
        </p:spPr>
        <p:txBody>
          <a:bodyPr wrap="square">
            <a:spAutoFit/>
          </a:bodyPr>
          <a:lstStyle/>
          <a:p>
            <a:r>
              <a:rPr lang="fr-FR" sz="825" b="1">
                <a:solidFill>
                  <a:schemeClr val="tx2"/>
                </a:solidFill>
              </a:rPr>
              <a:t>Vélo de route</a:t>
            </a:r>
            <a:endParaRPr lang="fr-FR" sz="825">
              <a:solidFill>
                <a:schemeClr val="tx2"/>
              </a:solidFill>
            </a:endParaRPr>
          </a:p>
        </p:txBody>
      </p:sp>
      <p:sp>
        <p:nvSpPr>
          <p:cNvPr id="73" name="ZoneTexte 72">
            <a:extLst>
              <a:ext uri="{FF2B5EF4-FFF2-40B4-BE49-F238E27FC236}">
                <a16:creationId xmlns:a16="http://schemas.microsoft.com/office/drawing/2014/main" id="{35590EC6-7187-67AA-58CA-AF53290EE6C6}"/>
              </a:ext>
            </a:extLst>
          </p:cNvPr>
          <p:cNvSpPr txBox="1"/>
          <p:nvPr/>
        </p:nvSpPr>
        <p:spPr>
          <a:xfrm>
            <a:off x="6431046" y="2951078"/>
            <a:ext cx="2322380" cy="219291"/>
          </a:xfrm>
          <a:prstGeom prst="rect">
            <a:avLst/>
          </a:prstGeom>
          <a:noFill/>
        </p:spPr>
        <p:txBody>
          <a:bodyPr wrap="square">
            <a:spAutoFit/>
          </a:bodyPr>
          <a:lstStyle/>
          <a:p>
            <a:r>
              <a:rPr lang="fr-FR" sz="825" b="1" dirty="0">
                <a:solidFill>
                  <a:schemeClr val="tx2"/>
                </a:solidFill>
              </a:rPr>
              <a:t>Course à pied, trail</a:t>
            </a:r>
            <a:endParaRPr lang="fr-FR" sz="825" dirty="0">
              <a:solidFill>
                <a:schemeClr val="tx2"/>
              </a:solidFill>
            </a:endParaRPr>
          </a:p>
        </p:txBody>
      </p:sp>
      <p:sp>
        <p:nvSpPr>
          <p:cNvPr id="74" name="ZoneTexte 73">
            <a:extLst>
              <a:ext uri="{FF2B5EF4-FFF2-40B4-BE49-F238E27FC236}">
                <a16:creationId xmlns:a16="http://schemas.microsoft.com/office/drawing/2014/main" id="{A86017CA-5653-B721-37E1-820941CFCEF0}"/>
              </a:ext>
            </a:extLst>
          </p:cNvPr>
          <p:cNvSpPr txBox="1"/>
          <p:nvPr/>
        </p:nvSpPr>
        <p:spPr>
          <a:xfrm>
            <a:off x="6431046" y="3158827"/>
            <a:ext cx="2322380" cy="219291"/>
          </a:xfrm>
          <a:prstGeom prst="rect">
            <a:avLst/>
          </a:prstGeom>
          <a:noFill/>
        </p:spPr>
        <p:txBody>
          <a:bodyPr wrap="square">
            <a:spAutoFit/>
          </a:bodyPr>
          <a:lstStyle/>
          <a:p>
            <a:r>
              <a:rPr lang="fr-FR" sz="825" b="1">
                <a:solidFill>
                  <a:schemeClr val="tx2"/>
                </a:solidFill>
              </a:rPr>
              <a:t>VTT</a:t>
            </a:r>
            <a:endParaRPr lang="fr-FR" sz="825">
              <a:solidFill>
                <a:schemeClr val="tx2"/>
              </a:solidFill>
            </a:endParaRPr>
          </a:p>
        </p:txBody>
      </p:sp>
      <p:sp>
        <p:nvSpPr>
          <p:cNvPr id="75" name="ZoneTexte 74">
            <a:extLst>
              <a:ext uri="{FF2B5EF4-FFF2-40B4-BE49-F238E27FC236}">
                <a16:creationId xmlns:a16="http://schemas.microsoft.com/office/drawing/2014/main" id="{4DE72A9C-3709-01FC-DCDC-802761971402}"/>
              </a:ext>
            </a:extLst>
          </p:cNvPr>
          <p:cNvSpPr txBox="1"/>
          <p:nvPr/>
        </p:nvSpPr>
        <p:spPr>
          <a:xfrm>
            <a:off x="6436762" y="3361032"/>
            <a:ext cx="2322380" cy="219291"/>
          </a:xfrm>
          <a:prstGeom prst="rect">
            <a:avLst/>
          </a:prstGeom>
          <a:noFill/>
        </p:spPr>
        <p:txBody>
          <a:bodyPr wrap="square">
            <a:spAutoFit/>
          </a:bodyPr>
          <a:lstStyle/>
          <a:p>
            <a:r>
              <a:rPr lang="fr-FR" sz="825" b="1">
                <a:solidFill>
                  <a:schemeClr val="tx2"/>
                </a:solidFill>
              </a:rPr>
              <a:t>Activités nautiques traditionnelles</a:t>
            </a:r>
            <a:endParaRPr lang="fr-FR" sz="825">
              <a:solidFill>
                <a:schemeClr val="tx2"/>
              </a:solidFill>
            </a:endParaRPr>
          </a:p>
        </p:txBody>
      </p:sp>
      <p:sp>
        <p:nvSpPr>
          <p:cNvPr id="76" name="ZoneTexte 75">
            <a:extLst>
              <a:ext uri="{FF2B5EF4-FFF2-40B4-BE49-F238E27FC236}">
                <a16:creationId xmlns:a16="http://schemas.microsoft.com/office/drawing/2014/main" id="{ADFF33B0-B522-7A22-9628-4F2F1274C093}"/>
              </a:ext>
            </a:extLst>
          </p:cNvPr>
          <p:cNvSpPr txBox="1"/>
          <p:nvPr/>
        </p:nvSpPr>
        <p:spPr>
          <a:xfrm>
            <a:off x="6436761" y="3579728"/>
            <a:ext cx="2322380" cy="219291"/>
          </a:xfrm>
          <a:prstGeom prst="rect">
            <a:avLst/>
          </a:prstGeom>
          <a:noFill/>
        </p:spPr>
        <p:txBody>
          <a:bodyPr wrap="square">
            <a:spAutoFit/>
          </a:bodyPr>
          <a:lstStyle/>
          <a:p>
            <a:r>
              <a:rPr lang="fr-FR" sz="825" b="1">
                <a:solidFill>
                  <a:schemeClr val="tx2"/>
                </a:solidFill>
              </a:rPr>
              <a:t>Equitation</a:t>
            </a:r>
            <a:endParaRPr lang="fr-FR" sz="825">
              <a:solidFill>
                <a:schemeClr val="tx2"/>
              </a:solidFill>
            </a:endParaRPr>
          </a:p>
        </p:txBody>
      </p:sp>
      <p:sp>
        <p:nvSpPr>
          <p:cNvPr id="77" name="ZoneTexte 76">
            <a:extLst>
              <a:ext uri="{FF2B5EF4-FFF2-40B4-BE49-F238E27FC236}">
                <a16:creationId xmlns:a16="http://schemas.microsoft.com/office/drawing/2014/main" id="{F496E10C-ABB6-293E-3AE4-7BC5455A4012}"/>
              </a:ext>
            </a:extLst>
          </p:cNvPr>
          <p:cNvSpPr txBox="1"/>
          <p:nvPr/>
        </p:nvSpPr>
        <p:spPr>
          <a:xfrm>
            <a:off x="6436761" y="3796898"/>
            <a:ext cx="2322380" cy="219291"/>
          </a:xfrm>
          <a:prstGeom prst="rect">
            <a:avLst/>
          </a:prstGeom>
          <a:noFill/>
        </p:spPr>
        <p:txBody>
          <a:bodyPr wrap="square">
            <a:spAutoFit/>
          </a:bodyPr>
          <a:lstStyle/>
          <a:p>
            <a:r>
              <a:rPr lang="fr-FR" sz="825" b="1">
                <a:solidFill>
                  <a:schemeClr val="tx2"/>
                </a:solidFill>
              </a:rPr>
              <a:t>Golf</a:t>
            </a:r>
            <a:endParaRPr lang="fr-FR" sz="825">
              <a:solidFill>
                <a:schemeClr val="tx2"/>
              </a:solidFill>
            </a:endParaRPr>
          </a:p>
        </p:txBody>
      </p:sp>
      <p:sp>
        <p:nvSpPr>
          <p:cNvPr id="78" name="ZoneTexte 77">
            <a:extLst>
              <a:ext uri="{FF2B5EF4-FFF2-40B4-BE49-F238E27FC236}">
                <a16:creationId xmlns:a16="http://schemas.microsoft.com/office/drawing/2014/main" id="{AC65F34A-C60E-3137-16CE-5B7C4B72E46B}"/>
              </a:ext>
            </a:extLst>
          </p:cNvPr>
          <p:cNvSpPr txBox="1"/>
          <p:nvPr/>
        </p:nvSpPr>
        <p:spPr>
          <a:xfrm>
            <a:off x="6436761" y="4004647"/>
            <a:ext cx="2322380" cy="219291"/>
          </a:xfrm>
          <a:prstGeom prst="rect">
            <a:avLst/>
          </a:prstGeom>
          <a:noFill/>
        </p:spPr>
        <p:txBody>
          <a:bodyPr wrap="square">
            <a:spAutoFit/>
          </a:bodyPr>
          <a:lstStyle/>
          <a:p>
            <a:r>
              <a:rPr lang="fr-FR" sz="825" b="1">
                <a:solidFill>
                  <a:schemeClr val="tx2"/>
                </a:solidFill>
              </a:rPr>
              <a:t>Activités nautiques glisse</a:t>
            </a:r>
            <a:endParaRPr lang="fr-FR" sz="825">
              <a:solidFill>
                <a:schemeClr val="tx2"/>
              </a:solidFill>
            </a:endParaRPr>
          </a:p>
        </p:txBody>
      </p:sp>
      <p:sp>
        <p:nvSpPr>
          <p:cNvPr id="79" name="ZoneTexte 78">
            <a:extLst>
              <a:ext uri="{FF2B5EF4-FFF2-40B4-BE49-F238E27FC236}">
                <a16:creationId xmlns:a16="http://schemas.microsoft.com/office/drawing/2014/main" id="{7F5FD732-9F97-6C14-080D-7BFF6582AB12}"/>
              </a:ext>
            </a:extLst>
          </p:cNvPr>
          <p:cNvSpPr txBox="1"/>
          <p:nvPr/>
        </p:nvSpPr>
        <p:spPr>
          <a:xfrm>
            <a:off x="6431046" y="4221817"/>
            <a:ext cx="2322380" cy="219291"/>
          </a:xfrm>
          <a:prstGeom prst="rect">
            <a:avLst/>
          </a:prstGeom>
          <a:noFill/>
        </p:spPr>
        <p:txBody>
          <a:bodyPr wrap="square">
            <a:spAutoFit/>
          </a:bodyPr>
          <a:lstStyle/>
          <a:p>
            <a:r>
              <a:rPr lang="fr-FR" sz="825" b="1">
                <a:solidFill>
                  <a:schemeClr val="tx2"/>
                </a:solidFill>
              </a:rPr>
              <a:t>Activités à sensations fortes</a:t>
            </a:r>
            <a:endParaRPr lang="fr-FR" sz="825">
              <a:solidFill>
                <a:schemeClr val="tx2"/>
              </a:solidFill>
            </a:endParaRPr>
          </a:p>
        </p:txBody>
      </p:sp>
      <p:sp>
        <p:nvSpPr>
          <p:cNvPr id="80" name="ZoneTexte 79">
            <a:extLst>
              <a:ext uri="{FF2B5EF4-FFF2-40B4-BE49-F238E27FC236}">
                <a16:creationId xmlns:a16="http://schemas.microsoft.com/office/drawing/2014/main" id="{00D0F1F3-35EF-3530-4BF9-90C36DDB4A05}"/>
              </a:ext>
            </a:extLst>
          </p:cNvPr>
          <p:cNvSpPr txBox="1"/>
          <p:nvPr/>
        </p:nvSpPr>
        <p:spPr>
          <a:xfrm>
            <a:off x="6436762" y="4424022"/>
            <a:ext cx="2322380" cy="219291"/>
          </a:xfrm>
          <a:prstGeom prst="rect">
            <a:avLst/>
          </a:prstGeom>
          <a:noFill/>
        </p:spPr>
        <p:txBody>
          <a:bodyPr wrap="square">
            <a:spAutoFit/>
          </a:bodyPr>
          <a:lstStyle/>
          <a:p>
            <a:r>
              <a:rPr lang="fr-FR" sz="825" b="1">
                <a:solidFill>
                  <a:schemeClr val="tx2"/>
                </a:solidFill>
              </a:rPr>
              <a:t>Activités nautiques motorisées</a:t>
            </a:r>
            <a:endParaRPr lang="fr-FR" sz="825">
              <a:solidFill>
                <a:schemeClr val="tx2"/>
              </a:solidFill>
            </a:endParaRPr>
          </a:p>
        </p:txBody>
      </p:sp>
      <p:grpSp>
        <p:nvGrpSpPr>
          <p:cNvPr id="82" name="Groupe 81">
            <a:extLst>
              <a:ext uri="{FF2B5EF4-FFF2-40B4-BE49-F238E27FC236}">
                <a16:creationId xmlns:a16="http://schemas.microsoft.com/office/drawing/2014/main" id="{7AA8D7CE-90EC-D145-4788-785C08FEACC0}"/>
              </a:ext>
            </a:extLst>
          </p:cNvPr>
          <p:cNvGrpSpPr/>
          <p:nvPr/>
        </p:nvGrpSpPr>
        <p:grpSpPr>
          <a:xfrm>
            <a:off x="6245240" y="5254139"/>
            <a:ext cx="2342630" cy="213585"/>
            <a:chOff x="7305773" y="899888"/>
            <a:chExt cx="3123507" cy="284780"/>
          </a:xfrm>
        </p:grpSpPr>
        <p:grpSp>
          <p:nvGrpSpPr>
            <p:cNvPr id="83" name="Groupe 82">
              <a:extLst>
                <a:ext uri="{FF2B5EF4-FFF2-40B4-BE49-F238E27FC236}">
                  <a16:creationId xmlns:a16="http://schemas.microsoft.com/office/drawing/2014/main" id="{AF02C46F-3EFC-438B-EFEB-BE6DFD480969}"/>
                </a:ext>
              </a:extLst>
            </p:cNvPr>
            <p:cNvGrpSpPr/>
            <p:nvPr/>
          </p:nvGrpSpPr>
          <p:grpSpPr>
            <a:xfrm>
              <a:off x="7305773" y="976956"/>
              <a:ext cx="108000" cy="108577"/>
              <a:chOff x="7305773" y="976956"/>
              <a:chExt cx="108000" cy="108577"/>
            </a:xfrm>
          </p:grpSpPr>
          <p:sp>
            <p:nvSpPr>
              <p:cNvPr id="85" name="Rectangle 84">
                <a:extLst>
                  <a:ext uri="{FF2B5EF4-FFF2-40B4-BE49-F238E27FC236}">
                    <a16:creationId xmlns:a16="http://schemas.microsoft.com/office/drawing/2014/main" id="{4B5729E8-2423-767B-EC28-4EF8B0428141}"/>
                  </a:ext>
                </a:extLst>
              </p:cNvPr>
              <p:cNvSpPr/>
              <p:nvPr/>
            </p:nvSpPr>
            <p:spPr>
              <a:xfrm>
                <a:off x="7305773" y="977533"/>
                <a:ext cx="5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6" name="Rectangle 85">
                <a:extLst>
                  <a:ext uri="{FF2B5EF4-FFF2-40B4-BE49-F238E27FC236}">
                    <a16:creationId xmlns:a16="http://schemas.microsoft.com/office/drawing/2014/main" id="{1A00CF6F-A07F-3F02-CF79-EF9EFD34FEEF}"/>
                  </a:ext>
                </a:extLst>
              </p:cNvPr>
              <p:cNvSpPr/>
              <p:nvPr/>
            </p:nvSpPr>
            <p:spPr>
              <a:xfrm>
                <a:off x="7359773" y="976956"/>
                <a:ext cx="5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84" name="ZoneTexte 83">
              <a:extLst>
                <a:ext uri="{FF2B5EF4-FFF2-40B4-BE49-F238E27FC236}">
                  <a16:creationId xmlns:a16="http://schemas.microsoft.com/office/drawing/2014/main" id="{3FBB026E-DCE7-F2CF-BC58-6E872F722DA0}"/>
                </a:ext>
              </a:extLst>
            </p:cNvPr>
            <p:cNvSpPr txBox="1"/>
            <p:nvPr/>
          </p:nvSpPr>
          <p:spPr>
            <a:xfrm>
              <a:off x="7332773" y="899888"/>
              <a:ext cx="3096507" cy="284780"/>
            </a:xfrm>
            <a:prstGeom prst="rect">
              <a:avLst/>
            </a:prstGeom>
            <a:noFill/>
          </p:spPr>
          <p:txBody>
            <a:bodyPr wrap="square">
              <a:spAutoFit/>
            </a:bodyPr>
            <a:lstStyle/>
            <a:p>
              <a:r>
                <a:rPr lang="fr-FR" sz="788" i="1">
                  <a:solidFill>
                    <a:schemeClr val="tx2"/>
                  </a:solidFill>
                </a:rPr>
                <a:t>Bretagne</a:t>
              </a:r>
            </a:p>
          </p:txBody>
        </p:sp>
      </p:grpSp>
      <p:sp>
        <p:nvSpPr>
          <p:cNvPr id="2" name="ZoneTexte 1">
            <a:extLst>
              <a:ext uri="{FF2B5EF4-FFF2-40B4-BE49-F238E27FC236}">
                <a16:creationId xmlns:a16="http://schemas.microsoft.com/office/drawing/2014/main" id="{42BA95EC-BD33-E564-74F0-794D20F9D695}"/>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
        <p:nvSpPr>
          <p:cNvPr id="8" name="Espace réservé du texte 2">
            <a:extLst>
              <a:ext uri="{FF2B5EF4-FFF2-40B4-BE49-F238E27FC236}">
                <a16:creationId xmlns:a16="http://schemas.microsoft.com/office/drawing/2014/main" id="{D5F7DF02-018D-2006-AB31-505B9201E44D}"/>
              </a:ext>
            </a:extLst>
          </p:cNvPr>
          <p:cNvSpPr txBox="1">
            <a:spLocks/>
          </p:cNvSpPr>
          <p:nvPr/>
        </p:nvSpPr>
        <p:spPr>
          <a:xfrm rot="474459">
            <a:off x="8095637" y="2321460"/>
            <a:ext cx="776850" cy="20774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675">
                <a:solidFill>
                  <a:schemeClr val="bg1"/>
                </a:solidFill>
              </a:rPr>
              <a:t>chemins rando voies cyclables</a:t>
            </a:r>
            <a:endParaRPr lang="en-US" sz="675">
              <a:solidFill>
                <a:schemeClr val="bg1"/>
              </a:solidFill>
            </a:endParaRPr>
          </a:p>
        </p:txBody>
      </p:sp>
      <p:sp>
        <p:nvSpPr>
          <p:cNvPr id="12" name="ZoneTexte 11">
            <a:extLst>
              <a:ext uri="{FF2B5EF4-FFF2-40B4-BE49-F238E27FC236}">
                <a16:creationId xmlns:a16="http://schemas.microsoft.com/office/drawing/2014/main" id="{885C1FD8-F6B7-F3C2-F185-82BD30528427}"/>
              </a:ext>
            </a:extLst>
          </p:cNvPr>
          <p:cNvSpPr txBox="1"/>
          <p:nvPr/>
        </p:nvSpPr>
        <p:spPr>
          <a:xfrm>
            <a:off x="609794" y="4298257"/>
            <a:ext cx="2322380" cy="219291"/>
          </a:xfrm>
          <a:prstGeom prst="rect">
            <a:avLst/>
          </a:prstGeom>
          <a:noFill/>
        </p:spPr>
        <p:txBody>
          <a:bodyPr wrap="square">
            <a:spAutoFit/>
          </a:bodyPr>
          <a:lstStyle/>
          <a:p>
            <a:r>
              <a:rPr lang="fr-FR" sz="825" b="1" dirty="0">
                <a:solidFill>
                  <a:schemeClr val="tx2"/>
                </a:solidFill>
              </a:rPr>
              <a:t>Piscine, centre aquatique</a:t>
            </a:r>
          </a:p>
        </p:txBody>
      </p:sp>
    </p:spTree>
    <p:extLst>
      <p:ext uri="{BB962C8B-B14F-4D97-AF65-F5344CB8AC3E}">
        <p14:creationId xmlns:p14="http://schemas.microsoft.com/office/powerpoint/2010/main" val="231646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pour une image  3" descr="Une image contenant personne, Ustensiles de cuisine et de cuisson au four, Transformation alimentaire, cuisson&#10;&#10;Description générée automatiquement">
            <a:extLst>
              <a:ext uri="{FF2B5EF4-FFF2-40B4-BE49-F238E27FC236}">
                <a16:creationId xmlns:a16="http://schemas.microsoft.com/office/drawing/2014/main" id="{7FDAD8C1-D9A3-D8E2-1D96-985CAE13EEA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000" y="857250"/>
            <a:ext cx="4572000" cy="4596686"/>
          </a:xfrm>
          <a:prstGeom prst="rect">
            <a:avLst/>
          </a:prstGeom>
        </p:spPr>
      </p:pic>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Les resto’ fréquentés… </a:t>
            </a:r>
          </a:p>
        </p:txBody>
      </p:sp>
      <p:graphicFrame>
        <p:nvGraphicFramePr>
          <p:cNvPr id="2" name="Graphique 1">
            <a:extLst>
              <a:ext uri="{FF2B5EF4-FFF2-40B4-BE49-F238E27FC236}">
                <a16:creationId xmlns:a16="http://schemas.microsoft.com/office/drawing/2014/main" id="{278E5954-ABB6-1E36-69F2-22478C859A0E}"/>
              </a:ext>
            </a:extLst>
          </p:cNvPr>
          <p:cNvGraphicFramePr/>
          <p:nvPr/>
        </p:nvGraphicFramePr>
        <p:xfrm>
          <a:off x="500695" y="3371479"/>
          <a:ext cx="3698429" cy="21409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phique 29">
            <a:extLst>
              <a:ext uri="{FF2B5EF4-FFF2-40B4-BE49-F238E27FC236}">
                <a16:creationId xmlns:a16="http://schemas.microsoft.com/office/drawing/2014/main" id="{7A4B140A-9A2E-343C-A9F1-A3EFDC14B4D9}"/>
              </a:ext>
            </a:extLst>
          </p:cNvPr>
          <p:cNvGraphicFramePr/>
          <p:nvPr/>
        </p:nvGraphicFramePr>
        <p:xfrm>
          <a:off x="83542" y="1385252"/>
          <a:ext cx="2465447" cy="2229478"/>
        </p:xfrm>
        <a:graphic>
          <a:graphicData uri="http://schemas.openxmlformats.org/drawingml/2006/chart">
            <c:chart xmlns:c="http://schemas.openxmlformats.org/drawingml/2006/chart" xmlns:r="http://schemas.openxmlformats.org/officeDocument/2006/relationships" r:id="rId4"/>
          </a:graphicData>
        </a:graphic>
      </p:graphicFrame>
      <p:sp>
        <p:nvSpPr>
          <p:cNvPr id="4" name="Espace réservé du texte 2">
            <a:extLst>
              <a:ext uri="{FF2B5EF4-FFF2-40B4-BE49-F238E27FC236}">
                <a16:creationId xmlns:a16="http://schemas.microsoft.com/office/drawing/2014/main" id="{FA4E8531-83AF-BBC8-0D35-4E453276DAC0}"/>
              </a:ext>
            </a:extLst>
          </p:cNvPr>
          <p:cNvSpPr txBox="1">
            <a:spLocks/>
          </p:cNvSpPr>
          <p:nvPr/>
        </p:nvSpPr>
        <p:spPr>
          <a:xfrm>
            <a:off x="2047978" y="2404762"/>
            <a:ext cx="1394768" cy="323165"/>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Fréquentent les restaurants </a:t>
            </a:r>
            <a:endParaRPr lang="fr-FR" sz="825"/>
          </a:p>
        </p:txBody>
      </p:sp>
      <p:sp>
        <p:nvSpPr>
          <p:cNvPr id="5" name="ZoneTexte 4">
            <a:extLst>
              <a:ext uri="{FF2B5EF4-FFF2-40B4-BE49-F238E27FC236}">
                <a16:creationId xmlns:a16="http://schemas.microsoft.com/office/drawing/2014/main" id="{7E503A27-47C5-661C-73CC-9E14C9109C05}"/>
              </a:ext>
            </a:extLst>
          </p:cNvPr>
          <p:cNvSpPr txBox="1"/>
          <p:nvPr/>
        </p:nvSpPr>
        <p:spPr>
          <a:xfrm>
            <a:off x="545206" y="3407514"/>
            <a:ext cx="3516569" cy="230832"/>
          </a:xfrm>
          <a:prstGeom prst="rect">
            <a:avLst/>
          </a:prstGeom>
          <a:noFill/>
        </p:spPr>
        <p:txBody>
          <a:bodyPr wrap="square">
            <a:spAutoFit/>
          </a:bodyPr>
          <a:lstStyle/>
          <a:p>
            <a:r>
              <a:rPr lang="fr-FR" sz="900" b="1">
                <a:solidFill>
                  <a:schemeClr val="tx2"/>
                </a:solidFill>
              </a:rPr>
              <a:t>Crêperies</a:t>
            </a:r>
            <a:endParaRPr lang="fr-FR" sz="900">
              <a:solidFill>
                <a:schemeClr val="tx2"/>
              </a:solidFill>
            </a:endParaRPr>
          </a:p>
        </p:txBody>
      </p:sp>
      <p:sp>
        <p:nvSpPr>
          <p:cNvPr id="6" name="ZoneTexte 5">
            <a:extLst>
              <a:ext uri="{FF2B5EF4-FFF2-40B4-BE49-F238E27FC236}">
                <a16:creationId xmlns:a16="http://schemas.microsoft.com/office/drawing/2014/main" id="{1E5E2525-8266-CC6A-0CE9-3ECA16D2BF5B}"/>
              </a:ext>
            </a:extLst>
          </p:cNvPr>
          <p:cNvSpPr txBox="1"/>
          <p:nvPr/>
        </p:nvSpPr>
        <p:spPr>
          <a:xfrm>
            <a:off x="545206" y="3796256"/>
            <a:ext cx="2322380" cy="230832"/>
          </a:xfrm>
          <a:prstGeom prst="rect">
            <a:avLst/>
          </a:prstGeom>
          <a:noFill/>
        </p:spPr>
        <p:txBody>
          <a:bodyPr wrap="square">
            <a:spAutoFit/>
          </a:bodyPr>
          <a:lstStyle/>
          <a:p>
            <a:r>
              <a:rPr lang="fr-FR" sz="900" b="1">
                <a:solidFill>
                  <a:schemeClr val="tx2"/>
                </a:solidFill>
              </a:rPr>
              <a:t>Restaurants traditionnels, brasseries</a:t>
            </a:r>
            <a:endParaRPr lang="fr-FR" sz="900">
              <a:solidFill>
                <a:schemeClr val="tx2"/>
              </a:solidFill>
            </a:endParaRPr>
          </a:p>
        </p:txBody>
      </p:sp>
      <p:sp>
        <p:nvSpPr>
          <p:cNvPr id="7" name="ZoneTexte 6">
            <a:extLst>
              <a:ext uri="{FF2B5EF4-FFF2-40B4-BE49-F238E27FC236}">
                <a16:creationId xmlns:a16="http://schemas.microsoft.com/office/drawing/2014/main" id="{63C28613-6EAD-89A2-E6DC-A1A624CF29A9}"/>
              </a:ext>
            </a:extLst>
          </p:cNvPr>
          <p:cNvSpPr txBox="1"/>
          <p:nvPr/>
        </p:nvSpPr>
        <p:spPr>
          <a:xfrm>
            <a:off x="545206" y="4180791"/>
            <a:ext cx="3535925" cy="230832"/>
          </a:xfrm>
          <a:prstGeom prst="rect">
            <a:avLst/>
          </a:prstGeom>
          <a:noFill/>
        </p:spPr>
        <p:txBody>
          <a:bodyPr wrap="square">
            <a:spAutoFit/>
          </a:bodyPr>
          <a:lstStyle/>
          <a:p>
            <a:r>
              <a:rPr lang="fr-FR" sz="900" b="1">
                <a:solidFill>
                  <a:schemeClr val="tx2"/>
                </a:solidFill>
              </a:rPr>
              <a:t>Restaurants gastronomiques, étoilées</a:t>
            </a:r>
            <a:endParaRPr lang="fr-FR" sz="900">
              <a:solidFill>
                <a:schemeClr val="tx2"/>
              </a:solidFill>
            </a:endParaRPr>
          </a:p>
        </p:txBody>
      </p:sp>
      <p:sp>
        <p:nvSpPr>
          <p:cNvPr id="8" name="ZoneTexte 7">
            <a:extLst>
              <a:ext uri="{FF2B5EF4-FFF2-40B4-BE49-F238E27FC236}">
                <a16:creationId xmlns:a16="http://schemas.microsoft.com/office/drawing/2014/main" id="{56D2E171-0605-EE39-361A-E709B294D7BB}"/>
              </a:ext>
            </a:extLst>
          </p:cNvPr>
          <p:cNvSpPr txBox="1"/>
          <p:nvPr/>
        </p:nvSpPr>
        <p:spPr>
          <a:xfrm>
            <a:off x="545206" y="4557905"/>
            <a:ext cx="2688779" cy="230832"/>
          </a:xfrm>
          <a:prstGeom prst="rect">
            <a:avLst/>
          </a:prstGeom>
          <a:noFill/>
        </p:spPr>
        <p:txBody>
          <a:bodyPr wrap="square">
            <a:spAutoFit/>
          </a:bodyPr>
          <a:lstStyle/>
          <a:p>
            <a:r>
              <a:rPr lang="fr-FR" sz="900" b="1">
                <a:solidFill>
                  <a:schemeClr val="tx2"/>
                </a:solidFill>
              </a:rPr>
              <a:t>Pizzéria, grill</a:t>
            </a:r>
            <a:endParaRPr lang="fr-FR" sz="900">
              <a:solidFill>
                <a:schemeClr val="tx2"/>
              </a:solidFill>
            </a:endParaRPr>
          </a:p>
        </p:txBody>
      </p:sp>
      <p:sp>
        <p:nvSpPr>
          <p:cNvPr id="9" name="ZoneTexte 8">
            <a:extLst>
              <a:ext uri="{FF2B5EF4-FFF2-40B4-BE49-F238E27FC236}">
                <a16:creationId xmlns:a16="http://schemas.microsoft.com/office/drawing/2014/main" id="{CD407427-9D95-A5ED-8B14-DF62419E58CB}"/>
              </a:ext>
            </a:extLst>
          </p:cNvPr>
          <p:cNvSpPr txBox="1"/>
          <p:nvPr/>
        </p:nvSpPr>
        <p:spPr>
          <a:xfrm>
            <a:off x="545206" y="4944543"/>
            <a:ext cx="3414887" cy="230832"/>
          </a:xfrm>
          <a:prstGeom prst="rect">
            <a:avLst/>
          </a:prstGeom>
          <a:noFill/>
        </p:spPr>
        <p:txBody>
          <a:bodyPr wrap="square">
            <a:spAutoFit/>
          </a:bodyPr>
          <a:lstStyle/>
          <a:p>
            <a:r>
              <a:rPr lang="fr-FR" sz="900" b="1">
                <a:solidFill>
                  <a:schemeClr val="tx2"/>
                </a:solidFill>
              </a:rPr>
              <a:t>Fast Food</a:t>
            </a:r>
            <a:endParaRPr lang="fr-FR" sz="900">
              <a:solidFill>
                <a:schemeClr val="tx2"/>
              </a:solidFill>
            </a:endParaRPr>
          </a:p>
        </p:txBody>
      </p:sp>
      <p:pic>
        <p:nvPicPr>
          <p:cNvPr id="11" name="Graphique 41">
            <a:extLst>
              <a:ext uri="{FF2B5EF4-FFF2-40B4-BE49-F238E27FC236}">
                <a16:creationId xmlns:a16="http://schemas.microsoft.com/office/drawing/2014/main" id="{511C2446-7041-2AC2-2D86-8B8B39C5813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07237" y="2800477"/>
            <a:ext cx="85725" cy="85725"/>
          </a:xfrm>
          <a:prstGeom prst="rect">
            <a:avLst/>
          </a:prstGeom>
        </p:spPr>
      </p:pic>
      <p:sp>
        <p:nvSpPr>
          <p:cNvPr id="12" name="Espace réservé du texte 2">
            <a:extLst>
              <a:ext uri="{FF2B5EF4-FFF2-40B4-BE49-F238E27FC236}">
                <a16:creationId xmlns:a16="http://schemas.microsoft.com/office/drawing/2014/main" id="{300280F9-F88F-450C-20EB-F608F6E13050}"/>
              </a:ext>
            </a:extLst>
          </p:cNvPr>
          <p:cNvSpPr txBox="1">
            <a:spLocks/>
          </p:cNvSpPr>
          <p:nvPr/>
        </p:nvSpPr>
        <p:spPr>
          <a:xfrm>
            <a:off x="2471177" y="2131909"/>
            <a:ext cx="548369" cy="27699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5"/>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5"/>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5"/>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800" b="1" dirty="0">
                <a:solidFill>
                  <a:schemeClr val="accent6"/>
                </a:solidFill>
              </a:rPr>
              <a:t>68 %</a:t>
            </a:r>
            <a:endParaRPr lang="en-US" sz="1800" b="1" dirty="0">
              <a:solidFill>
                <a:schemeClr val="accent6"/>
              </a:solidFill>
            </a:endParaRPr>
          </a:p>
        </p:txBody>
      </p:sp>
      <p:pic>
        <p:nvPicPr>
          <p:cNvPr id="13" name="Graphique 12">
            <a:extLst>
              <a:ext uri="{FF2B5EF4-FFF2-40B4-BE49-F238E27FC236}">
                <a16:creationId xmlns:a16="http://schemas.microsoft.com/office/drawing/2014/main" id="{1469103D-4C51-E886-F5D2-2EFE1BCB179F}"/>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7316" t="29591" r="34933" b="36097"/>
          <a:stretch/>
        </p:blipFill>
        <p:spPr>
          <a:xfrm>
            <a:off x="919209" y="2089143"/>
            <a:ext cx="787381" cy="715661"/>
          </a:xfrm>
          <a:prstGeom prst="rect">
            <a:avLst/>
          </a:prstGeom>
        </p:spPr>
      </p:pic>
      <p:sp>
        <p:nvSpPr>
          <p:cNvPr id="14" name="ZoneTexte 13">
            <a:extLst>
              <a:ext uri="{FF2B5EF4-FFF2-40B4-BE49-F238E27FC236}">
                <a16:creationId xmlns:a16="http://schemas.microsoft.com/office/drawing/2014/main" id="{80FF32F7-AAD0-296D-6C57-FB06F8BD57B9}"/>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55671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AD282D-94BB-A4D2-0F12-C2C5D8259479}"/>
              </a:ext>
            </a:extLst>
          </p:cNvPr>
          <p:cNvSpPr/>
          <p:nvPr/>
        </p:nvSpPr>
        <p:spPr>
          <a:xfrm>
            <a:off x="6509475" y="1701553"/>
            <a:ext cx="692006" cy="3824037"/>
          </a:xfrm>
          <a:prstGeom prst="rect">
            <a:avLst/>
          </a:prstGeom>
          <a:solidFill>
            <a:srgbClr val="F7F7F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La satisfaction des visiteurs</a:t>
            </a:r>
          </a:p>
        </p:txBody>
      </p:sp>
      <p:sp>
        <p:nvSpPr>
          <p:cNvPr id="2" name="Espace réservé du texte 1">
            <a:extLst>
              <a:ext uri="{FF2B5EF4-FFF2-40B4-BE49-F238E27FC236}">
                <a16:creationId xmlns:a16="http://schemas.microsoft.com/office/drawing/2014/main" id="{9C9C39A8-F883-3E8F-D752-FD1B8E0BBDC3}"/>
              </a:ext>
            </a:extLst>
          </p:cNvPr>
          <p:cNvSpPr>
            <a:spLocks noGrp="1"/>
          </p:cNvSpPr>
          <p:nvPr>
            <p:ph type="body" sz="quarter" idx="11"/>
          </p:nvPr>
        </p:nvSpPr>
        <p:spPr/>
        <p:txBody>
          <a:bodyPr/>
          <a:lstStyle/>
          <a:p>
            <a:endParaRPr lang="fr-FR"/>
          </a:p>
        </p:txBody>
      </p:sp>
      <p:sp>
        <p:nvSpPr>
          <p:cNvPr id="6" name="Rectangle 5">
            <a:extLst>
              <a:ext uri="{FF2B5EF4-FFF2-40B4-BE49-F238E27FC236}">
                <a16:creationId xmlns:a16="http://schemas.microsoft.com/office/drawing/2014/main" id="{EEB92C7C-531D-0AE1-FE4C-BDA76684197D}"/>
              </a:ext>
            </a:extLst>
          </p:cNvPr>
          <p:cNvSpPr/>
          <p:nvPr/>
        </p:nvSpPr>
        <p:spPr>
          <a:xfrm>
            <a:off x="7809637" y="972354"/>
            <a:ext cx="981467" cy="699343"/>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Espace réservé du texte 2">
            <a:extLst>
              <a:ext uri="{FF2B5EF4-FFF2-40B4-BE49-F238E27FC236}">
                <a16:creationId xmlns:a16="http://schemas.microsoft.com/office/drawing/2014/main" id="{57970EE9-E539-10D6-498E-2B028FE4CA52}"/>
              </a:ext>
            </a:extLst>
          </p:cNvPr>
          <p:cNvSpPr txBox="1">
            <a:spLocks/>
          </p:cNvSpPr>
          <p:nvPr/>
        </p:nvSpPr>
        <p:spPr>
          <a:xfrm>
            <a:off x="7982646" y="1099044"/>
            <a:ext cx="638489"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dirty="0">
                <a:solidFill>
                  <a:schemeClr val="bg1"/>
                </a:solidFill>
              </a:rPr>
              <a:t>8,8/10</a:t>
            </a:r>
            <a:endParaRPr lang="en-US" b="1" dirty="0">
              <a:solidFill>
                <a:schemeClr val="bg1"/>
              </a:solidFill>
            </a:endParaRPr>
          </a:p>
        </p:txBody>
      </p:sp>
      <p:sp>
        <p:nvSpPr>
          <p:cNvPr id="8" name="Espace réservé du texte 2">
            <a:extLst>
              <a:ext uri="{FF2B5EF4-FFF2-40B4-BE49-F238E27FC236}">
                <a16:creationId xmlns:a16="http://schemas.microsoft.com/office/drawing/2014/main" id="{36BEEF56-460F-0A02-E180-507B5F9664A1}"/>
              </a:ext>
            </a:extLst>
          </p:cNvPr>
          <p:cNvSpPr txBox="1">
            <a:spLocks/>
          </p:cNvSpPr>
          <p:nvPr/>
        </p:nvSpPr>
        <p:spPr>
          <a:xfrm>
            <a:off x="8040432" y="1356152"/>
            <a:ext cx="522917" cy="2677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fr-FR" sz="750" dirty="0">
                <a:solidFill>
                  <a:schemeClr val="bg1"/>
                </a:solidFill>
              </a:rPr>
              <a:t>Satisfaction globale</a:t>
            </a:r>
            <a:endParaRPr lang="en-US" sz="750">
              <a:solidFill>
                <a:schemeClr val="bg1"/>
              </a:solidFill>
            </a:endParaRPr>
          </a:p>
        </p:txBody>
      </p:sp>
      <p:grpSp>
        <p:nvGrpSpPr>
          <p:cNvPr id="3" name="Groupe 2">
            <a:extLst>
              <a:ext uri="{FF2B5EF4-FFF2-40B4-BE49-F238E27FC236}">
                <a16:creationId xmlns:a16="http://schemas.microsoft.com/office/drawing/2014/main" id="{F6F247A5-D324-E20F-B186-947E9CBB971A}"/>
              </a:ext>
            </a:extLst>
          </p:cNvPr>
          <p:cNvGrpSpPr/>
          <p:nvPr/>
        </p:nvGrpSpPr>
        <p:grpSpPr>
          <a:xfrm>
            <a:off x="124567" y="5244248"/>
            <a:ext cx="2342630" cy="213585"/>
            <a:chOff x="7305773" y="899888"/>
            <a:chExt cx="3123507" cy="284780"/>
          </a:xfrm>
        </p:grpSpPr>
        <p:grpSp>
          <p:nvGrpSpPr>
            <p:cNvPr id="4" name="Groupe 3">
              <a:extLst>
                <a:ext uri="{FF2B5EF4-FFF2-40B4-BE49-F238E27FC236}">
                  <a16:creationId xmlns:a16="http://schemas.microsoft.com/office/drawing/2014/main" id="{6973FEE9-5372-5D58-BEB1-5EB21B4905AE}"/>
                </a:ext>
              </a:extLst>
            </p:cNvPr>
            <p:cNvGrpSpPr/>
            <p:nvPr/>
          </p:nvGrpSpPr>
          <p:grpSpPr>
            <a:xfrm>
              <a:off x="7305773" y="976956"/>
              <a:ext cx="108000" cy="108577"/>
              <a:chOff x="7305773" y="976956"/>
              <a:chExt cx="108000" cy="108577"/>
            </a:xfrm>
          </p:grpSpPr>
          <p:sp>
            <p:nvSpPr>
              <p:cNvPr id="10" name="Rectangle 9">
                <a:extLst>
                  <a:ext uri="{FF2B5EF4-FFF2-40B4-BE49-F238E27FC236}">
                    <a16:creationId xmlns:a16="http://schemas.microsoft.com/office/drawing/2014/main" id="{17590FBC-8307-B705-D6DA-F401297AD0BC}"/>
                  </a:ext>
                </a:extLst>
              </p:cNvPr>
              <p:cNvSpPr/>
              <p:nvPr/>
            </p:nvSpPr>
            <p:spPr>
              <a:xfrm>
                <a:off x="7305773" y="977533"/>
                <a:ext cx="54000" cy="1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Rectangle 10">
                <a:extLst>
                  <a:ext uri="{FF2B5EF4-FFF2-40B4-BE49-F238E27FC236}">
                    <a16:creationId xmlns:a16="http://schemas.microsoft.com/office/drawing/2014/main" id="{4A616E6A-E23B-72BC-309A-2456FCB9E4A4}"/>
                  </a:ext>
                </a:extLst>
              </p:cNvPr>
              <p:cNvSpPr/>
              <p:nvPr/>
            </p:nvSpPr>
            <p:spPr>
              <a:xfrm>
                <a:off x="7359773" y="976956"/>
                <a:ext cx="54000" cy="1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9" name="ZoneTexte 8">
              <a:extLst>
                <a:ext uri="{FF2B5EF4-FFF2-40B4-BE49-F238E27FC236}">
                  <a16:creationId xmlns:a16="http://schemas.microsoft.com/office/drawing/2014/main" id="{260036C9-A75E-13FF-27A0-007B36C86BD2}"/>
                </a:ext>
              </a:extLst>
            </p:cNvPr>
            <p:cNvSpPr txBox="1"/>
            <p:nvPr/>
          </p:nvSpPr>
          <p:spPr>
            <a:xfrm>
              <a:off x="7413773" y="899888"/>
              <a:ext cx="3015507" cy="284780"/>
            </a:xfrm>
            <a:prstGeom prst="rect">
              <a:avLst/>
            </a:prstGeom>
            <a:noFill/>
          </p:spPr>
          <p:txBody>
            <a:bodyPr wrap="square">
              <a:spAutoFit/>
            </a:bodyPr>
            <a:lstStyle/>
            <a:p>
              <a:r>
                <a:rPr lang="fr-FR" sz="788" i="1">
                  <a:solidFill>
                    <a:schemeClr val="tx2"/>
                  </a:solidFill>
                </a:rPr>
                <a:t>Bretagne</a:t>
              </a:r>
            </a:p>
          </p:txBody>
        </p:sp>
      </p:grpSp>
      <p:graphicFrame>
        <p:nvGraphicFramePr>
          <p:cNvPr id="14" name="Graphique 13">
            <a:extLst>
              <a:ext uri="{FF2B5EF4-FFF2-40B4-BE49-F238E27FC236}">
                <a16:creationId xmlns:a16="http://schemas.microsoft.com/office/drawing/2014/main" id="{B1C831DD-0B35-67C5-F6B7-B26729C3910D}"/>
              </a:ext>
            </a:extLst>
          </p:cNvPr>
          <p:cNvGraphicFramePr/>
          <p:nvPr/>
        </p:nvGraphicFramePr>
        <p:xfrm>
          <a:off x="182385" y="2150829"/>
          <a:ext cx="6096000" cy="3408382"/>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9710748F-B420-1A82-899B-57A97F1AAAB9}"/>
              </a:ext>
            </a:extLst>
          </p:cNvPr>
          <p:cNvSpPr txBox="1"/>
          <p:nvPr/>
        </p:nvSpPr>
        <p:spPr>
          <a:xfrm>
            <a:off x="6554052" y="2220600"/>
            <a:ext cx="418171" cy="219291"/>
          </a:xfrm>
          <a:prstGeom prst="rect">
            <a:avLst/>
          </a:prstGeom>
          <a:noFill/>
        </p:spPr>
        <p:txBody>
          <a:bodyPr wrap="square" rtlCol="0">
            <a:spAutoFit/>
          </a:bodyPr>
          <a:lstStyle/>
          <a:p>
            <a:r>
              <a:rPr lang="fr-FR" sz="825" b="1" dirty="0"/>
              <a:t>8,6</a:t>
            </a:r>
          </a:p>
        </p:txBody>
      </p:sp>
      <p:sp>
        <p:nvSpPr>
          <p:cNvPr id="16" name="ZoneTexte 15">
            <a:extLst>
              <a:ext uri="{FF2B5EF4-FFF2-40B4-BE49-F238E27FC236}">
                <a16:creationId xmlns:a16="http://schemas.microsoft.com/office/drawing/2014/main" id="{831CFAC6-0D86-466B-7299-764D2A738432}"/>
              </a:ext>
            </a:extLst>
          </p:cNvPr>
          <p:cNvSpPr txBox="1"/>
          <p:nvPr/>
        </p:nvSpPr>
        <p:spPr>
          <a:xfrm>
            <a:off x="6554052" y="2442927"/>
            <a:ext cx="418171" cy="219291"/>
          </a:xfrm>
          <a:prstGeom prst="rect">
            <a:avLst/>
          </a:prstGeom>
          <a:noFill/>
        </p:spPr>
        <p:txBody>
          <a:bodyPr wrap="square" rtlCol="0">
            <a:spAutoFit/>
          </a:bodyPr>
          <a:lstStyle/>
          <a:p>
            <a:r>
              <a:rPr lang="fr-FR" sz="825" b="1" dirty="0"/>
              <a:t>8,5</a:t>
            </a:r>
          </a:p>
        </p:txBody>
      </p:sp>
      <p:sp>
        <p:nvSpPr>
          <p:cNvPr id="17" name="ZoneTexte 16">
            <a:extLst>
              <a:ext uri="{FF2B5EF4-FFF2-40B4-BE49-F238E27FC236}">
                <a16:creationId xmlns:a16="http://schemas.microsoft.com/office/drawing/2014/main" id="{C9059261-DB57-E988-EF4B-334DD4416938}"/>
              </a:ext>
            </a:extLst>
          </p:cNvPr>
          <p:cNvSpPr txBox="1"/>
          <p:nvPr/>
        </p:nvSpPr>
        <p:spPr>
          <a:xfrm>
            <a:off x="6554052" y="2661073"/>
            <a:ext cx="418171" cy="219291"/>
          </a:xfrm>
          <a:prstGeom prst="rect">
            <a:avLst/>
          </a:prstGeom>
          <a:noFill/>
        </p:spPr>
        <p:txBody>
          <a:bodyPr wrap="square" rtlCol="0">
            <a:spAutoFit/>
          </a:bodyPr>
          <a:lstStyle/>
          <a:p>
            <a:r>
              <a:rPr lang="fr-FR" sz="825" b="1" dirty="0"/>
              <a:t>8,5</a:t>
            </a:r>
          </a:p>
        </p:txBody>
      </p:sp>
      <p:sp>
        <p:nvSpPr>
          <p:cNvPr id="18" name="ZoneTexte 17">
            <a:extLst>
              <a:ext uri="{FF2B5EF4-FFF2-40B4-BE49-F238E27FC236}">
                <a16:creationId xmlns:a16="http://schemas.microsoft.com/office/drawing/2014/main" id="{25D533FC-581C-0246-E372-F266DA41D9F3}"/>
              </a:ext>
            </a:extLst>
          </p:cNvPr>
          <p:cNvSpPr txBox="1"/>
          <p:nvPr/>
        </p:nvSpPr>
        <p:spPr>
          <a:xfrm>
            <a:off x="6554052" y="2861791"/>
            <a:ext cx="418171" cy="219291"/>
          </a:xfrm>
          <a:prstGeom prst="rect">
            <a:avLst/>
          </a:prstGeom>
          <a:noFill/>
        </p:spPr>
        <p:txBody>
          <a:bodyPr wrap="square" rtlCol="0">
            <a:spAutoFit/>
          </a:bodyPr>
          <a:lstStyle/>
          <a:p>
            <a:r>
              <a:rPr lang="fr-FR" sz="825" b="1" dirty="0"/>
              <a:t>8,6</a:t>
            </a:r>
          </a:p>
        </p:txBody>
      </p:sp>
      <p:sp>
        <p:nvSpPr>
          <p:cNvPr id="19" name="ZoneTexte 18">
            <a:extLst>
              <a:ext uri="{FF2B5EF4-FFF2-40B4-BE49-F238E27FC236}">
                <a16:creationId xmlns:a16="http://schemas.microsoft.com/office/drawing/2014/main" id="{62A66175-0680-B951-3E51-E06B45445A4A}"/>
              </a:ext>
            </a:extLst>
          </p:cNvPr>
          <p:cNvSpPr txBox="1"/>
          <p:nvPr/>
        </p:nvSpPr>
        <p:spPr>
          <a:xfrm>
            <a:off x="6554052" y="3084118"/>
            <a:ext cx="418171" cy="219291"/>
          </a:xfrm>
          <a:prstGeom prst="rect">
            <a:avLst/>
          </a:prstGeom>
          <a:noFill/>
        </p:spPr>
        <p:txBody>
          <a:bodyPr wrap="square" rtlCol="0">
            <a:spAutoFit/>
          </a:bodyPr>
          <a:lstStyle/>
          <a:p>
            <a:r>
              <a:rPr lang="fr-FR" sz="825" b="1" dirty="0"/>
              <a:t>8,4</a:t>
            </a:r>
          </a:p>
        </p:txBody>
      </p:sp>
      <p:sp>
        <p:nvSpPr>
          <p:cNvPr id="20" name="ZoneTexte 19">
            <a:extLst>
              <a:ext uri="{FF2B5EF4-FFF2-40B4-BE49-F238E27FC236}">
                <a16:creationId xmlns:a16="http://schemas.microsoft.com/office/drawing/2014/main" id="{40564E17-2202-62A9-90EC-B072011AF5CC}"/>
              </a:ext>
            </a:extLst>
          </p:cNvPr>
          <p:cNvSpPr txBox="1"/>
          <p:nvPr/>
        </p:nvSpPr>
        <p:spPr>
          <a:xfrm>
            <a:off x="6554052" y="3302263"/>
            <a:ext cx="418171" cy="219291"/>
          </a:xfrm>
          <a:prstGeom prst="rect">
            <a:avLst/>
          </a:prstGeom>
          <a:noFill/>
        </p:spPr>
        <p:txBody>
          <a:bodyPr wrap="square" rtlCol="0">
            <a:spAutoFit/>
          </a:bodyPr>
          <a:lstStyle/>
          <a:p>
            <a:r>
              <a:rPr lang="fr-FR" sz="825" b="1" dirty="0"/>
              <a:t>8,4</a:t>
            </a:r>
          </a:p>
        </p:txBody>
      </p:sp>
      <p:sp>
        <p:nvSpPr>
          <p:cNvPr id="21" name="ZoneTexte 20">
            <a:extLst>
              <a:ext uri="{FF2B5EF4-FFF2-40B4-BE49-F238E27FC236}">
                <a16:creationId xmlns:a16="http://schemas.microsoft.com/office/drawing/2014/main" id="{60DD3B73-5461-F78E-AA50-53FBE917CDF7}"/>
              </a:ext>
            </a:extLst>
          </p:cNvPr>
          <p:cNvSpPr txBox="1"/>
          <p:nvPr/>
        </p:nvSpPr>
        <p:spPr>
          <a:xfrm>
            <a:off x="6554052" y="3505782"/>
            <a:ext cx="418171" cy="219291"/>
          </a:xfrm>
          <a:prstGeom prst="rect">
            <a:avLst/>
          </a:prstGeom>
          <a:noFill/>
        </p:spPr>
        <p:txBody>
          <a:bodyPr wrap="square" rtlCol="0">
            <a:spAutoFit/>
          </a:bodyPr>
          <a:lstStyle/>
          <a:p>
            <a:r>
              <a:rPr lang="fr-FR" sz="825" b="1" dirty="0"/>
              <a:t>8,0</a:t>
            </a:r>
          </a:p>
        </p:txBody>
      </p:sp>
      <p:sp>
        <p:nvSpPr>
          <p:cNvPr id="22" name="ZoneTexte 21">
            <a:extLst>
              <a:ext uri="{FF2B5EF4-FFF2-40B4-BE49-F238E27FC236}">
                <a16:creationId xmlns:a16="http://schemas.microsoft.com/office/drawing/2014/main" id="{A57103F0-21CB-6751-1874-4C5210C99564}"/>
              </a:ext>
            </a:extLst>
          </p:cNvPr>
          <p:cNvSpPr txBox="1"/>
          <p:nvPr/>
        </p:nvSpPr>
        <p:spPr>
          <a:xfrm>
            <a:off x="6554052" y="3728109"/>
            <a:ext cx="418171" cy="219291"/>
          </a:xfrm>
          <a:prstGeom prst="rect">
            <a:avLst/>
          </a:prstGeom>
          <a:noFill/>
        </p:spPr>
        <p:txBody>
          <a:bodyPr wrap="square" rtlCol="0">
            <a:spAutoFit/>
          </a:bodyPr>
          <a:lstStyle/>
          <a:p>
            <a:r>
              <a:rPr lang="fr-FR" sz="825" b="1" dirty="0"/>
              <a:t>8,1</a:t>
            </a:r>
          </a:p>
        </p:txBody>
      </p:sp>
      <p:sp>
        <p:nvSpPr>
          <p:cNvPr id="23" name="ZoneTexte 22">
            <a:extLst>
              <a:ext uri="{FF2B5EF4-FFF2-40B4-BE49-F238E27FC236}">
                <a16:creationId xmlns:a16="http://schemas.microsoft.com/office/drawing/2014/main" id="{FD2E570D-C144-EDD5-98A8-5400269799B9}"/>
              </a:ext>
            </a:extLst>
          </p:cNvPr>
          <p:cNvSpPr txBox="1"/>
          <p:nvPr/>
        </p:nvSpPr>
        <p:spPr>
          <a:xfrm>
            <a:off x="6554052" y="3946255"/>
            <a:ext cx="418171" cy="219291"/>
          </a:xfrm>
          <a:prstGeom prst="rect">
            <a:avLst/>
          </a:prstGeom>
          <a:noFill/>
        </p:spPr>
        <p:txBody>
          <a:bodyPr wrap="square" rtlCol="0">
            <a:spAutoFit/>
          </a:bodyPr>
          <a:lstStyle/>
          <a:p>
            <a:r>
              <a:rPr lang="fr-FR" sz="825" b="1" dirty="0"/>
              <a:t>8,1</a:t>
            </a:r>
          </a:p>
        </p:txBody>
      </p:sp>
      <p:sp>
        <p:nvSpPr>
          <p:cNvPr id="24" name="ZoneTexte 23">
            <a:extLst>
              <a:ext uri="{FF2B5EF4-FFF2-40B4-BE49-F238E27FC236}">
                <a16:creationId xmlns:a16="http://schemas.microsoft.com/office/drawing/2014/main" id="{94D38449-D2FD-E088-077D-C17B1582C6AF}"/>
              </a:ext>
            </a:extLst>
          </p:cNvPr>
          <p:cNvSpPr txBox="1"/>
          <p:nvPr/>
        </p:nvSpPr>
        <p:spPr>
          <a:xfrm>
            <a:off x="6554052" y="4146973"/>
            <a:ext cx="418171" cy="219291"/>
          </a:xfrm>
          <a:prstGeom prst="rect">
            <a:avLst/>
          </a:prstGeom>
          <a:noFill/>
        </p:spPr>
        <p:txBody>
          <a:bodyPr wrap="square" rtlCol="0">
            <a:spAutoFit/>
          </a:bodyPr>
          <a:lstStyle/>
          <a:p>
            <a:r>
              <a:rPr lang="fr-FR" sz="825" b="1" dirty="0"/>
              <a:t>8,0</a:t>
            </a:r>
          </a:p>
        </p:txBody>
      </p:sp>
      <p:sp>
        <p:nvSpPr>
          <p:cNvPr id="25" name="ZoneTexte 24">
            <a:extLst>
              <a:ext uri="{FF2B5EF4-FFF2-40B4-BE49-F238E27FC236}">
                <a16:creationId xmlns:a16="http://schemas.microsoft.com/office/drawing/2014/main" id="{40BDA929-DCF3-E5BF-1178-4B4F34DCC227}"/>
              </a:ext>
            </a:extLst>
          </p:cNvPr>
          <p:cNvSpPr txBox="1"/>
          <p:nvPr/>
        </p:nvSpPr>
        <p:spPr>
          <a:xfrm>
            <a:off x="6554052" y="4352573"/>
            <a:ext cx="418171" cy="219291"/>
          </a:xfrm>
          <a:prstGeom prst="rect">
            <a:avLst/>
          </a:prstGeom>
          <a:noFill/>
        </p:spPr>
        <p:txBody>
          <a:bodyPr wrap="square" rtlCol="0">
            <a:spAutoFit/>
          </a:bodyPr>
          <a:lstStyle/>
          <a:p>
            <a:r>
              <a:rPr lang="fr-FR" sz="825" b="1" dirty="0"/>
              <a:t>7,7</a:t>
            </a:r>
          </a:p>
        </p:txBody>
      </p:sp>
      <p:sp>
        <p:nvSpPr>
          <p:cNvPr id="26" name="ZoneTexte 25">
            <a:extLst>
              <a:ext uri="{FF2B5EF4-FFF2-40B4-BE49-F238E27FC236}">
                <a16:creationId xmlns:a16="http://schemas.microsoft.com/office/drawing/2014/main" id="{CDB58C45-C0BF-2ADD-3828-01231DDE57E3}"/>
              </a:ext>
            </a:extLst>
          </p:cNvPr>
          <p:cNvSpPr txBox="1"/>
          <p:nvPr/>
        </p:nvSpPr>
        <p:spPr>
          <a:xfrm>
            <a:off x="6554052" y="4570719"/>
            <a:ext cx="418171" cy="219291"/>
          </a:xfrm>
          <a:prstGeom prst="rect">
            <a:avLst/>
          </a:prstGeom>
          <a:noFill/>
        </p:spPr>
        <p:txBody>
          <a:bodyPr wrap="square" rtlCol="0">
            <a:spAutoFit/>
          </a:bodyPr>
          <a:lstStyle/>
          <a:p>
            <a:r>
              <a:rPr lang="fr-FR" sz="825" b="1" dirty="0"/>
              <a:t>7,8</a:t>
            </a:r>
          </a:p>
        </p:txBody>
      </p:sp>
      <p:sp>
        <p:nvSpPr>
          <p:cNvPr id="27" name="ZoneTexte 26">
            <a:extLst>
              <a:ext uri="{FF2B5EF4-FFF2-40B4-BE49-F238E27FC236}">
                <a16:creationId xmlns:a16="http://schemas.microsoft.com/office/drawing/2014/main" id="{DD7BC50B-437B-90B1-E204-FA417A199C2D}"/>
              </a:ext>
            </a:extLst>
          </p:cNvPr>
          <p:cNvSpPr txBox="1"/>
          <p:nvPr/>
        </p:nvSpPr>
        <p:spPr>
          <a:xfrm>
            <a:off x="6554052" y="4778748"/>
            <a:ext cx="418171" cy="219291"/>
          </a:xfrm>
          <a:prstGeom prst="rect">
            <a:avLst/>
          </a:prstGeom>
          <a:noFill/>
        </p:spPr>
        <p:txBody>
          <a:bodyPr wrap="square" rtlCol="0">
            <a:spAutoFit/>
          </a:bodyPr>
          <a:lstStyle/>
          <a:p>
            <a:r>
              <a:rPr lang="fr-FR" sz="825" b="1" dirty="0"/>
              <a:t>7,3</a:t>
            </a:r>
          </a:p>
        </p:txBody>
      </p:sp>
      <p:sp>
        <p:nvSpPr>
          <p:cNvPr id="28" name="ZoneTexte 27">
            <a:extLst>
              <a:ext uri="{FF2B5EF4-FFF2-40B4-BE49-F238E27FC236}">
                <a16:creationId xmlns:a16="http://schemas.microsoft.com/office/drawing/2014/main" id="{D047D2B5-E019-D5DE-048F-678C4A5F4185}"/>
              </a:ext>
            </a:extLst>
          </p:cNvPr>
          <p:cNvSpPr txBox="1"/>
          <p:nvPr/>
        </p:nvSpPr>
        <p:spPr>
          <a:xfrm>
            <a:off x="6554052" y="5001075"/>
            <a:ext cx="418171" cy="219291"/>
          </a:xfrm>
          <a:prstGeom prst="rect">
            <a:avLst/>
          </a:prstGeom>
          <a:noFill/>
        </p:spPr>
        <p:txBody>
          <a:bodyPr wrap="square" rtlCol="0">
            <a:spAutoFit/>
          </a:bodyPr>
          <a:lstStyle/>
          <a:p>
            <a:r>
              <a:rPr lang="fr-FR" sz="825" b="1" dirty="0"/>
              <a:t>7,3</a:t>
            </a:r>
          </a:p>
        </p:txBody>
      </p:sp>
      <p:sp>
        <p:nvSpPr>
          <p:cNvPr id="29" name="ZoneTexte 28">
            <a:extLst>
              <a:ext uri="{FF2B5EF4-FFF2-40B4-BE49-F238E27FC236}">
                <a16:creationId xmlns:a16="http://schemas.microsoft.com/office/drawing/2014/main" id="{4ADF30AA-26B7-7437-8760-150B6F478D90}"/>
              </a:ext>
            </a:extLst>
          </p:cNvPr>
          <p:cNvSpPr txBox="1"/>
          <p:nvPr/>
        </p:nvSpPr>
        <p:spPr>
          <a:xfrm>
            <a:off x="6554052" y="5219221"/>
            <a:ext cx="418171" cy="219291"/>
          </a:xfrm>
          <a:prstGeom prst="rect">
            <a:avLst/>
          </a:prstGeom>
          <a:noFill/>
        </p:spPr>
        <p:txBody>
          <a:bodyPr wrap="square" rtlCol="0">
            <a:spAutoFit/>
          </a:bodyPr>
          <a:lstStyle/>
          <a:p>
            <a:r>
              <a:rPr lang="fr-FR" sz="825" b="1"/>
              <a:t>7,7</a:t>
            </a:r>
          </a:p>
        </p:txBody>
      </p:sp>
      <p:sp>
        <p:nvSpPr>
          <p:cNvPr id="30" name="ZoneTexte 29">
            <a:extLst>
              <a:ext uri="{FF2B5EF4-FFF2-40B4-BE49-F238E27FC236}">
                <a16:creationId xmlns:a16="http://schemas.microsoft.com/office/drawing/2014/main" id="{0B540473-C7C9-9FE4-7DFF-A5EF82BFFF5C}"/>
              </a:ext>
            </a:extLst>
          </p:cNvPr>
          <p:cNvSpPr txBox="1"/>
          <p:nvPr/>
        </p:nvSpPr>
        <p:spPr>
          <a:xfrm>
            <a:off x="6452753" y="1741901"/>
            <a:ext cx="803143" cy="473206"/>
          </a:xfrm>
          <a:prstGeom prst="rect">
            <a:avLst/>
          </a:prstGeom>
          <a:noFill/>
        </p:spPr>
        <p:txBody>
          <a:bodyPr wrap="square" rtlCol="0">
            <a:spAutoFit/>
          </a:bodyPr>
          <a:lstStyle/>
          <a:p>
            <a:pPr algn="ctr"/>
            <a:r>
              <a:rPr lang="fr-FR" sz="825" b="1"/>
              <a:t>Satisfaction moyenne</a:t>
            </a:r>
          </a:p>
          <a:p>
            <a:pPr algn="ctr"/>
            <a:r>
              <a:rPr lang="fr-FR" sz="825" b="1"/>
              <a:t> / 10</a:t>
            </a:r>
          </a:p>
        </p:txBody>
      </p:sp>
      <p:sp>
        <p:nvSpPr>
          <p:cNvPr id="32" name="ZoneTexte 31">
            <a:extLst>
              <a:ext uri="{FF2B5EF4-FFF2-40B4-BE49-F238E27FC236}">
                <a16:creationId xmlns:a16="http://schemas.microsoft.com/office/drawing/2014/main" id="{4B5F9999-03DB-C2DE-4F9F-B1676F9F3F7C}"/>
              </a:ext>
            </a:extLst>
          </p:cNvPr>
          <p:cNvSpPr txBox="1"/>
          <p:nvPr/>
        </p:nvSpPr>
        <p:spPr>
          <a:xfrm>
            <a:off x="5517772" y="1715228"/>
            <a:ext cx="918308" cy="473206"/>
          </a:xfrm>
          <a:prstGeom prst="rect">
            <a:avLst/>
          </a:prstGeom>
          <a:noFill/>
        </p:spPr>
        <p:txBody>
          <a:bodyPr wrap="square" rtlCol="0">
            <a:spAutoFit/>
          </a:bodyPr>
          <a:lstStyle/>
          <a:p>
            <a:pPr algn="ctr"/>
            <a:r>
              <a:rPr lang="fr-FR" sz="825" b="1"/>
              <a:t>% extrêmement satisfaits</a:t>
            </a:r>
          </a:p>
          <a:p>
            <a:pPr algn="ctr"/>
            <a:r>
              <a:rPr lang="fr-FR" sz="825" b="1"/>
              <a:t> (9 ou 10 / 10)</a:t>
            </a:r>
          </a:p>
        </p:txBody>
      </p:sp>
      <p:pic>
        <p:nvPicPr>
          <p:cNvPr id="33" name="Graphique 32">
            <a:extLst>
              <a:ext uri="{FF2B5EF4-FFF2-40B4-BE49-F238E27FC236}">
                <a16:creationId xmlns:a16="http://schemas.microsoft.com/office/drawing/2014/main" id="{B138F50F-01A0-2300-D41A-097CD73CE2E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360000">
            <a:off x="8580840" y="856571"/>
            <a:ext cx="292910" cy="259819"/>
          </a:xfrm>
          <a:prstGeom prst="rect">
            <a:avLst/>
          </a:prstGeom>
        </p:spPr>
      </p:pic>
      <p:sp>
        <p:nvSpPr>
          <p:cNvPr id="34" name="ZoneTexte 33">
            <a:extLst>
              <a:ext uri="{FF2B5EF4-FFF2-40B4-BE49-F238E27FC236}">
                <a16:creationId xmlns:a16="http://schemas.microsoft.com/office/drawing/2014/main" id="{3B74D6FE-BD4A-4035-6715-47A00A087754}"/>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
        <p:nvSpPr>
          <p:cNvPr id="12" name="ZoneTexte 11">
            <a:extLst>
              <a:ext uri="{FF2B5EF4-FFF2-40B4-BE49-F238E27FC236}">
                <a16:creationId xmlns:a16="http://schemas.microsoft.com/office/drawing/2014/main" id="{79ABC9E4-93F2-EAB3-98DD-59FB2FB90313}"/>
              </a:ext>
            </a:extLst>
          </p:cNvPr>
          <p:cNvSpPr txBox="1"/>
          <p:nvPr/>
        </p:nvSpPr>
        <p:spPr>
          <a:xfrm>
            <a:off x="3543300" y="3257549"/>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fr-FR" sz="1350"/>
          </a:p>
        </p:txBody>
      </p:sp>
      <p:sp>
        <p:nvSpPr>
          <p:cNvPr id="13" name="ZoneTexte 12">
            <a:extLst>
              <a:ext uri="{FF2B5EF4-FFF2-40B4-BE49-F238E27FC236}">
                <a16:creationId xmlns:a16="http://schemas.microsoft.com/office/drawing/2014/main" id="{90F03011-B1E1-6022-5AF5-6E215B7C31A7}"/>
              </a:ext>
            </a:extLst>
          </p:cNvPr>
          <p:cNvSpPr txBox="1"/>
          <p:nvPr/>
        </p:nvSpPr>
        <p:spPr>
          <a:xfrm>
            <a:off x="6763137" y="2464357"/>
            <a:ext cx="418171" cy="184666"/>
          </a:xfrm>
          <a:prstGeom prst="rect">
            <a:avLst/>
          </a:prstGeom>
          <a:noFill/>
        </p:spPr>
        <p:txBody>
          <a:bodyPr wrap="square" rtlCol="0">
            <a:spAutoFit/>
          </a:bodyPr>
          <a:lstStyle/>
          <a:p>
            <a:r>
              <a:rPr lang="fr-FR" sz="600" i="1" dirty="0"/>
              <a:t>8,5</a:t>
            </a:r>
          </a:p>
        </p:txBody>
      </p:sp>
      <p:sp>
        <p:nvSpPr>
          <p:cNvPr id="35" name="ZoneTexte 34">
            <a:extLst>
              <a:ext uri="{FF2B5EF4-FFF2-40B4-BE49-F238E27FC236}">
                <a16:creationId xmlns:a16="http://schemas.microsoft.com/office/drawing/2014/main" id="{F8C8C65A-592D-AA4C-7647-65A6D40BD6CB}"/>
              </a:ext>
            </a:extLst>
          </p:cNvPr>
          <p:cNvSpPr txBox="1"/>
          <p:nvPr/>
        </p:nvSpPr>
        <p:spPr>
          <a:xfrm>
            <a:off x="6763137" y="2682503"/>
            <a:ext cx="418171" cy="184666"/>
          </a:xfrm>
          <a:prstGeom prst="rect">
            <a:avLst/>
          </a:prstGeom>
          <a:noFill/>
        </p:spPr>
        <p:txBody>
          <a:bodyPr wrap="square" rtlCol="0">
            <a:spAutoFit/>
          </a:bodyPr>
          <a:lstStyle/>
          <a:p>
            <a:r>
              <a:rPr lang="fr-FR" sz="600" i="1"/>
              <a:t>8,5</a:t>
            </a:r>
          </a:p>
        </p:txBody>
      </p:sp>
      <p:sp>
        <p:nvSpPr>
          <p:cNvPr id="36" name="ZoneTexte 35">
            <a:extLst>
              <a:ext uri="{FF2B5EF4-FFF2-40B4-BE49-F238E27FC236}">
                <a16:creationId xmlns:a16="http://schemas.microsoft.com/office/drawing/2014/main" id="{A6330DA0-2F9F-8BFE-3911-D8543B50F037}"/>
              </a:ext>
            </a:extLst>
          </p:cNvPr>
          <p:cNvSpPr txBox="1"/>
          <p:nvPr/>
        </p:nvSpPr>
        <p:spPr>
          <a:xfrm>
            <a:off x="6763137" y="2883221"/>
            <a:ext cx="418171" cy="184666"/>
          </a:xfrm>
          <a:prstGeom prst="rect">
            <a:avLst/>
          </a:prstGeom>
          <a:noFill/>
        </p:spPr>
        <p:txBody>
          <a:bodyPr wrap="square" rtlCol="0">
            <a:spAutoFit/>
          </a:bodyPr>
          <a:lstStyle/>
          <a:p>
            <a:r>
              <a:rPr lang="fr-FR" sz="600" i="1"/>
              <a:t>8,6</a:t>
            </a:r>
          </a:p>
        </p:txBody>
      </p:sp>
      <p:sp>
        <p:nvSpPr>
          <p:cNvPr id="37" name="ZoneTexte 36">
            <a:extLst>
              <a:ext uri="{FF2B5EF4-FFF2-40B4-BE49-F238E27FC236}">
                <a16:creationId xmlns:a16="http://schemas.microsoft.com/office/drawing/2014/main" id="{014CF046-DFF8-CC25-E775-76ED0D6AFCB2}"/>
              </a:ext>
            </a:extLst>
          </p:cNvPr>
          <p:cNvSpPr txBox="1"/>
          <p:nvPr/>
        </p:nvSpPr>
        <p:spPr>
          <a:xfrm>
            <a:off x="6763137" y="3105548"/>
            <a:ext cx="418171" cy="184666"/>
          </a:xfrm>
          <a:prstGeom prst="rect">
            <a:avLst/>
          </a:prstGeom>
          <a:noFill/>
        </p:spPr>
        <p:txBody>
          <a:bodyPr wrap="square" rtlCol="0">
            <a:spAutoFit/>
          </a:bodyPr>
          <a:lstStyle/>
          <a:p>
            <a:r>
              <a:rPr lang="fr-FR" sz="600" i="1"/>
              <a:t>8,4</a:t>
            </a:r>
          </a:p>
        </p:txBody>
      </p:sp>
      <p:sp>
        <p:nvSpPr>
          <p:cNvPr id="38" name="ZoneTexte 37">
            <a:extLst>
              <a:ext uri="{FF2B5EF4-FFF2-40B4-BE49-F238E27FC236}">
                <a16:creationId xmlns:a16="http://schemas.microsoft.com/office/drawing/2014/main" id="{7884DF3A-885B-44ED-98C4-DC53E8BB2A3A}"/>
              </a:ext>
            </a:extLst>
          </p:cNvPr>
          <p:cNvSpPr txBox="1"/>
          <p:nvPr/>
        </p:nvSpPr>
        <p:spPr>
          <a:xfrm>
            <a:off x="6763137" y="3323694"/>
            <a:ext cx="418171" cy="184666"/>
          </a:xfrm>
          <a:prstGeom prst="rect">
            <a:avLst/>
          </a:prstGeom>
          <a:noFill/>
        </p:spPr>
        <p:txBody>
          <a:bodyPr wrap="square" rtlCol="0">
            <a:spAutoFit/>
          </a:bodyPr>
          <a:lstStyle/>
          <a:p>
            <a:r>
              <a:rPr lang="fr-FR" sz="600" i="1"/>
              <a:t>8,4</a:t>
            </a:r>
          </a:p>
        </p:txBody>
      </p:sp>
      <p:sp>
        <p:nvSpPr>
          <p:cNvPr id="39" name="ZoneTexte 38">
            <a:extLst>
              <a:ext uri="{FF2B5EF4-FFF2-40B4-BE49-F238E27FC236}">
                <a16:creationId xmlns:a16="http://schemas.microsoft.com/office/drawing/2014/main" id="{1ED9B6C7-7BE0-3313-E66F-4945FF2C9743}"/>
              </a:ext>
            </a:extLst>
          </p:cNvPr>
          <p:cNvSpPr txBox="1"/>
          <p:nvPr/>
        </p:nvSpPr>
        <p:spPr>
          <a:xfrm>
            <a:off x="6763137" y="3527212"/>
            <a:ext cx="418171" cy="184666"/>
          </a:xfrm>
          <a:prstGeom prst="rect">
            <a:avLst/>
          </a:prstGeom>
          <a:noFill/>
        </p:spPr>
        <p:txBody>
          <a:bodyPr wrap="square" rtlCol="0">
            <a:spAutoFit/>
          </a:bodyPr>
          <a:lstStyle/>
          <a:p>
            <a:r>
              <a:rPr lang="fr-FR" sz="600" i="1"/>
              <a:t>8,1</a:t>
            </a:r>
          </a:p>
        </p:txBody>
      </p:sp>
      <p:sp>
        <p:nvSpPr>
          <p:cNvPr id="40" name="ZoneTexte 39">
            <a:extLst>
              <a:ext uri="{FF2B5EF4-FFF2-40B4-BE49-F238E27FC236}">
                <a16:creationId xmlns:a16="http://schemas.microsoft.com/office/drawing/2014/main" id="{73FBB42A-980E-0452-B4AF-0359EE67AA0E}"/>
              </a:ext>
            </a:extLst>
          </p:cNvPr>
          <p:cNvSpPr txBox="1"/>
          <p:nvPr/>
        </p:nvSpPr>
        <p:spPr>
          <a:xfrm>
            <a:off x="6763137" y="3749539"/>
            <a:ext cx="418171" cy="184666"/>
          </a:xfrm>
          <a:prstGeom prst="rect">
            <a:avLst/>
          </a:prstGeom>
          <a:noFill/>
        </p:spPr>
        <p:txBody>
          <a:bodyPr wrap="square" rtlCol="0">
            <a:spAutoFit/>
          </a:bodyPr>
          <a:lstStyle/>
          <a:p>
            <a:r>
              <a:rPr lang="fr-FR" sz="600" i="1"/>
              <a:t>8,1</a:t>
            </a:r>
          </a:p>
        </p:txBody>
      </p:sp>
      <p:sp>
        <p:nvSpPr>
          <p:cNvPr id="41" name="ZoneTexte 40">
            <a:extLst>
              <a:ext uri="{FF2B5EF4-FFF2-40B4-BE49-F238E27FC236}">
                <a16:creationId xmlns:a16="http://schemas.microsoft.com/office/drawing/2014/main" id="{4B67AB7B-33C9-E84C-3F88-627BBCBCA7DC}"/>
              </a:ext>
            </a:extLst>
          </p:cNvPr>
          <p:cNvSpPr txBox="1"/>
          <p:nvPr/>
        </p:nvSpPr>
        <p:spPr>
          <a:xfrm>
            <a:off x="6763137" y="3967685"/>
            <a:ext cx="418171" cy="184666"/>
          </a:xfrm>
          <a:prstGeom prst="rect">
            <a:avLst/>
          </a:prstGeom>
          <a:noFill/>
        </p:spPr>
        <p:txBody>
          <a:bodyPr wrap="square" rtlCol="0">
            <a:spAutoFit/>
          </a:bodyPr>
          <a:lstStyle/>
          <a:p>
            <a:r>
              <a:rPr lang="fr-FR" sz="600" i="1"/>
              <a:t>8,2</a:t>
            </a:r>
          </a:p>
        </p:txBody>
      </p:sp>
      <p:sp>
        <p:nvSpPr>
          <p:cNvPr id="42" name="ZoneTexte 41">
            <a:extLst>
              <a:ext uri="{FF2B5EF4-FFF2-40B4-BE49-F238E27FC236}">
                <a16:creationId xmlns:a16="http://schemas.microsoft.com/office/drawing/2014/main" id="{F1E1FD77-127F-4FA9-16C3-26C6935F5F5F}"/>
              </a:ext>
            </a:extLst>
          </p:cNvPr>
          <p:cNvSpPr txBox="1"/>
          <p:nvPr/>
        </p:nvSpPr>
        <p:spPr>
          <a:xfrm>
            <a:off x="6763137" y="4168403"/>
            <a:ext cx="418171" cy="184666"/>
          </a:xfrm>
          <a:prstGeom prst="rect">
            <a:avLst/>
          </a:prstGeom>
          <a:noFill/>
        </p:spPr>
        <p:txBody>
          <a:bodyPr wrap="square" rtlCol="0">
            <a:spAutoFit/>
          </a:bodyPr>
          <a:lstStyle/>
          <a:p>
            <a:r>
              <a:rPr lang="fr-FR" sz="600" i="1"/>
              <a:t>8,0</a:t>
            </a:r>
          </a:p>
        </p:txBody>
      </p:sp>
      <p:sp>
        <p:nvSpPr>
          <p:cNvPr id="43" name="ZoneTexte 42">
            <a:extLst>
              <a:ext uri="{FF2B5EF4-FFF2-40B4-BE49-F238E27FC236}">
                <a16:creationId xmlns:a16="http://schemas.microsoft.com/office/drawing/2014/main" id="{92B5815A-07A7-658F-8C1D-03C675E21738}"/>
              </a:ext>
            </a:extLst>
          </p:cNvPr>
          <p:cNvSpPr txBox="1"/>
          <p:nvPr/>
        </p:nvSpPr>
        <p:spPr>
          <a:xfrm>
            <a:off x="6763137" y="4374004"/>
            <a:ext cx="418171" cy="184666"/>
          </a:xfrm>
          <a:prstGeom prst="rect">
            <a:avLst/>
          </a:prstGeom>
          <a:noFill/>
        </p:spPr>
        <p:txBody>
          <a:bodyPr wrap="square" rtlCol="0">
            <a:spAutoFit/>
          </a:bodyPr>
          <a:lstStyle/>
          <a:p>
            <a:r>
              <a:rPr lang="fr-FR" sz="600" i="1"/>
              <a:t>7,8</a:t>
            </a:r>
          </a:p>
        </p:txBody>
      </p:sp>
      <p:sp>
        <p:nvSpPr>
          <p:cNvPr id="44" name="ZoneTexte 43">
            <a:extLst>
              <a:ext uri="{FF2B5EF4-FFF2-40B4-BE49-F238E27FC236}">
                <a16:creationId xmlns:a16="http://schemas.microsoft.com/office/drawing/2014/main" id="{56D2E7E8-66C3-0C27-B410-6715B6752F28}"/>
              </a:ext>
            </a:extLst>
          </p:cNvPr>
          <p:cNvSpPr txBox="1"/>
          <p:nvPr/>
        </p:nvSpPr>
        <p:spPr>
          <a:xfrm>
            <a:off x="6763137" y="4592149"/>
            <a:ext cx="418171" cy="184666"/>
          </a:xfrm>
          <a:prstGeom prst="rect">
            <a:avLst/>
          </a:prstGeom>
          <a:noFill/>
        </p:spPr>
        <p:txBody>
          <a:bodyPr wrap="square" rtlCol="0">
            <a:spAutoFit/>
          </a:bodyPr>
          <a:lstStyle/>
          <a:p>
            <a:r>
              <a:rPr lang="fr-FR" sz="600" i="1"/>
              <a:t>7,9</a:t>
            </a:r>
          </a:p>
        </p:txBody>
      </p:sp>
      <p:sp>
        <p:nvSpPr>
          <p:cNvPr id="45" name="ZoneTexte 44">
            <a:extLst>
              <a:ext uri="{FF2B5EF4-FFF2-40B4-BE49-F238E27FC236}">
                <a16:creationId xmlns:a16="http://schemas.microsoft.com/office/drawing/2014/main" id="{0FD36FD4-2872-8036-1B5F-D4FBADBD8487}"/>
              </a:ext>
            </a:extLst>
          </p:cNvPr>
          <p:cNvSpPr txBox="1"/>
          <p:nvPr/>
        </p:nvSpPr>
        <p:spPr>
          <a:xfrm>
            <a:off x="6755994" y="4800178"/>
            <a:ext cx="418171" cy="184666"/>
          </a:xfrm>
          <a:prstGeom prst="rect">
            <a:avLst/>
          </a:prstGeom>
          <a:noFill/>
        </p:spPr>
        <p:txBody>
          <a:bodyPr wrap="square" rtlCol="0">
            <a:spAutoFit/>
          </a:bodyPr>
          <a:lstStyle/>
          <a:p>
            <a:r>
              <a:rPr lang="fr-FR" sz="600" i="1"/>
              <a:t>7,2</a:t>
            </a:r>
          </a:p>
        </p:txBody>
      </p:sp>
      <p:sp>
        <p:nvSpPr>
          <p:cNvPr id="46" name="ZoneTexte 45">
            <a:extLst>
              <a:ext uri="{FF2B5EF4-FFF2-40B4-BE49-F238E27FC236}">
                <a16:creationId xmlns:a16="http://schemas.microsoft.com/office/drawing/2014/main" id="{6C673A7C-617E-508F-D17E-E5190B21BF82}"/>
              </a:ext>
            </a:extLst>
          </p:cNvPr>
          <p:cNvSpPr txBox="1"/>
          <p:nvPr/>
        </p:nvSpPr>
        <p:spPr>
          <a:xfrm>
            <a:off x="6763137" y="5022505"/>
            <a:ext cx="418171" cy="184666"/>
          </a:xfrm>
          <a:prstGeom prst="rect">
            <a:avLst/>
          </a:prstGeom>
          <a:noFill/>
        </p:spPr>
        <p:txBody>
          <a:bodyPr wrap="square" rtlCol="0">
            <a:spAutoFit/>
          </a:bodyPr>
          <a:lstStyle/>
          <a:p>
            <a:r>
              <a:rPr lang="fr-FR" sz="600" i="1"/>
              <a:t>7,4</a:t>
            </a:r>
          </a:p>
        </p:txBody>
      </p:sp>
      <p:sp>
        <p:nvSpPr>
          <p:cNvPr id="47" name="ZoneTexte 46">
            <a:extLst>
              <a:ext uri="{FF2B5EF4-FFF2-40B4-BE49-F238E27FC236}">
                <a16:creationId xmlns:a16="http://schemas.microsoft.com/office/drawing/2014/main" id="{CCEB0ED6-5AED-0B7B-5CD9-A132C2232CE7}"/>
              </a:ext>
            </a:extLst>
          </p:cNvPr>
          <p:cNvSpPr txBox="1"/>
          <p:nvPr/>
        </p:nvSpPr>
        <p:spPr>
          <a:xfrm>
            <a:off x="6763137" y="5240651"/>
            <a:ext cx="418171" cy="184666"/>
          </a:xfrm>
          <a:prstGeom prst="rect">
            <a:avLst/>
          </a:prstGeom>
          <a:noFill/>
        </p:spPr>
        <p:txBody>
          <a:bodyPr wrap="square" rtlCol="0">
            <a:spAutoFit/>
          </a:bodyPr>
          <a:lstStyle/>
          <a:p>
            <a:r>
              <a:rPr lang="fr-FR" sz="600" i="1" dirty="0"/>
              <a:t>7,7</a:t>
            </a:r>
          </a:p>
        </p:txBody>
      </p:sp>
      <p:sp>
        <p:nvSpPr>
          <p:cNvPr id="48" name="ZoneTexte 47">
            <a:extLst>
              <a:ext uri="{FF2B5EF4-FFF2-40B4-BE49-F238E27FC236}">
                <a16:creationId xmlns:a16="http://schemas.microsoft.com/office/drawing/2014/main" id="{689DF808-326D-83F3-1C90-772D0E4C5961}"/>
              </a:ext>
            </a:extLst>
          </p:cNvPr>
          <p:cNvSpPr txBox="1"/>
          <p:nvPr/>
        </p:nvSpPr>
        <p:spPr>
          <a:xfrm>
            <a:off x="6763137" y="2242617"/>
            <a:ext cx="418171" cy="184666"/>
          </a:xfrm>
          <a:prstGeom prst="rect">
            <a:avLst/>
          </a:prstGeom>
          <a:noFill/>
        </p:spPr>
        <p:txBody>
          <a:bodyPr wrap="square" rtlCol="0">
            <a:spAutoFit/>
          </a:bodyPr>
          <a:lstStyle/>
          <a:p>
            <a:r>
              <a:rPr lang="fr-FR" sz="600" i="1" dirty="0"/>
              <a:t>8,6</a:t>
            </a:r>
          </a:p>
        </p:txBody>
      </p:sp>
    </p:spTree>
    <p:extLst>
      <p:ext uri="{BB962C8B-B14F-4D97-AF65-F5344CB8AC3E}">
        <p14:creationId xmlns:p14="http://schemas.microsoft.com/office/powerpoint/2010/main" val="2421650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Une image contenant plein air, ciel, plage, sol&#10;&#10;Description générée automatiquement">
            <a:extLst>
              <a:ext uri="{FF2B5EF4-FFF2-40B4-BE49-F238E27FC236}">
                <a16:creationId xmlns:a16="http://schemas.microsoft.com/office/drawing/2014/main" id="{7A13A73D-376F-F4E8-F6B2-0AF93549085F}"/>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4572000" y="857250"/>
            <a:ext cx="4572000" cy="4596686"/>
          </a:xfrm>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72000" y="85725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Digitalisation</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861052"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0" lvl="1" indent="0">
              <a:buNone/>
            </a:pPr>
            <a:r>
              <a:rPr lang="fr-FR" sz="2400" b="1" dirty="0">
                <a:latin typeface="+mj-lt"/>
              </a:rPr>
              <a:t>Aujourd'hui, </a:t>
            </a:r>
            <a:br>
              <a:rPr lang="fr-FR" sz="2400" b="1" dirty="0">
                <a:latin typeface="+mj-lt"/>
              </a:rPr>
            </a:br>
            <a:r>
              <a:rPr lang="fr-FR" sz="2400" b="1" dirty="0">
                <a:latin typeface="+mj-lt"/>
              </a:rPr>
              <a:t>lorsqu'on parle tourisme on pense ...</a:t>
            </a:r>
            <a:endParaRPr lang="fr-FR" sz="2400" dirty="0"/>
          </a:p>
        </p:txBody>
      </p:sp>
    </p:spTree>
    <p:extLst>
      <p:ext uri="{BB962C8B-B14F-4D97-AF65-F5344CB8AC3E}">
        <p14:creationId xmlns:p14="http://schemas.microsoft.com/office/powerpoint/2010/main" val="2882588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396552" y="764704"/>
            <a:ext cx="3024336" cy="518457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charset="0"/>
              <a:buNone/>
              <a:tabLst/>
              <a:defRPr/>
            </a:pPr>
            <a:br>
              <a:rPr kumimoji="0" lang="fr-FR" sz="2800" b="0" i="0" u="none" strike="noStrike" kern="1200" cap="none" spc="0" normalizeH="0" baseline="0" noProof="0" dirty="0">
                <a:ln>
                  <a:noFill/>
                </a:ln>
                <a:solidFill>
                  <a:schemeClr val="bg1"/>
                </a:solidFill>
                <a:effectLst/>
                <a:uLnTx/>
                <a:uFillTx/>
                <a:latin typeface="+mn-lt"/>
                <a:ea typeface="+mn-ea"/>
                <a:cs typeface="+mn-cs"/>
              </a:rPr>
            </a:br>
            <a:endParaRPr kumimoji="0" lang="fr-FR" sz="20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charset="0"/>
              <a:buNone/>
              <a:tabLst/>
              <a:defRPr/>
            </a:pPr>
            <a:br>
              <a:rPr kumimoji="0" lang="fr-FR" sz="2800" b="0" i="0" u="none" strike="noStrike" kern="1200" cap="none" spc="0" normalizeH="0" baseline="0" noProof="0" dirty="0">
                <a:ln>
                  <a:noFill/>
                </a:ln>
                <a:solidFill>
                  <a:schemeClr val="bg1"/>
                </a:solidFill>
                <a:effectLst/>
                <a:uLnTx/>
                <a:uFillTx/>
                <a:latin typeface="+mn-lt"/>
                <a:ea typeface="+mn-ea"/>
                <a:cs typeface="+mn-cs"/>
              </a:rPr>
            </a:br>
            <a:endParaRPr kumimoji="0" lang="fr-FR"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Rectangle 10"/>
          <p:cNvSpPr/>
          <p:nvPr/>
        </p:nvSpPr>
        <p:spPr>
          <a:xfrm>
            <a:off x="5076056" y="3325048"/>
            <a:ext cx="4067944" cy="2585323"/>
          </a:xfrm>
          <a:prstGeom prst="rect">
            <a:avLst/>
          </a:prstGeom>
        </p:spPr>
        <p:txBody>
          <a:bodyPr wrap="square">
            <a:spAutoFit/>
          </a:bodyPr>
          <a:lstStyle/>
          <a:p>
            <a:endParaRPr lang="fr-FR" dirty="0">
              <a:solidFill>
                <a:schemeClr val="bg1"/>
              </a:solidFill>
            </a:endParaRPr>
          </a:p>
          <a:p>
            <a:pPr marL="285750" indent="-285750">
              <a:buFont typeface="Wingdings" panose="05000000000000000000" pitchFamily="2" charset="2"/>
              <a:buChar char="Ø"/>
            </a:pPr>
            <a:r>
              <a:rPr lang="fr-FR" dirty="0"/>
              <a:t>Le site internet reste l’un des sites tourisme bretons les plus fréquentés avec près de </a:t>
            </a:r>
            <a:r>
              <a:rPr lang="fr-FR" b="1" dirty="0"/>
              <a:t>800 000 pages vues</a:t>
            </a:r>
          </a:p>
          <a:p>
            <a:endParaRPr lang="fr-FR" b="1" dirty="0"/>
          </a:p>
          <a:p>
            <a:pPr marL="285750" indent="-285750">
              <a:buFont typeface="Wingdings" panose="05000000000000000000" pitchFamily="2" charset="2"/>
              <a:buChar char="Ø"/>
            </a:pPr>
            <a:r>
              <a:rPr lang="fr-FR" b="1" dirty="0"/>
              <a:t>Le top 5 des pages tourisme :</a:t>
            </a:r>
            <a:endParaRPr lang="fr-FR" dirty="0"/>
          </a:p>
          <a:p>
            <a:pPr marL="285750" indent="-285750"/>
            <a:r>
              <a:rPr lang="fr-FR" dirty="0"/>
              <a:t>	</a:t>
            </a:r>
            <a:r>
              <a:rPr lang="fr-FR" dirty="0" err="1"/>
              <a:t>WebCam</a:t>
            </a:r>
            <a:r>
              <a:rPr lang="fr-FR" dirty="0"/>
              <a:t>, animations, randonnées, hébergements, Office de Tourisme </a:t>
            </a:r>
          </a:p>
          <a:p>
            <a:pPr marL="285750" indent="-285750"/>
            <a:endParaRPr lang="fr-FR" dirty="0"/>
          </a:p>
        </p:txBody>
      </p:sp>
      <p:sp>
        <p:nvSpPr>
          <p:cNvPr id="12" name="Rectangle 11"/>
          <p:cNvSpPr/>
          <p:nvPr/>
        </p:nvSpPr>
        <p:spPr>
          <a:xfrm>
            <a:off x="467544" y="4437112"/>
            <a:ext cx="4608512" cy="216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endParaRPr lang="fr-FR" sz="2000" b="1" dirty="0">
              <a:solidFill>
                <a:srgbClr val="EC1255"/>
              </a:solidFill>
            </a:endParaRPr>
          </a:p>
          <a:p>
            <a:br>
              <a:rPr lang="fr-FR" b="1" dirty="0">
                <a:solidFill>
                  <a:schemeClr val="tx1"/>
                </a:solidFill>
              </a:rPr>
            </a:br>
            <a:endParaRPr lang="fr-FR" sz="1600" i="1" dirty="0">
              <a:solidFill>
                <a:schemeClr val="tx1"/>
              </a:solidFill>
            </a:endParaRPr>
          </a:p>
        </p:txBody>
      </p:sp>
      <p:sp>
        <p:nvSpPr>
          <p:cNvPr id="15" name="Rectangle avec flèche vers le bas 14"/>
          <p:cNvSpPr/>
          <p:nvPr/>
        </p:nvSpPr>
        <p:spPr>
          <a:xfrm>
            <a:off x="5724128" y="764704"/>
            <a:ext cx="3024336" cy="2880320"/>
          </a:xfrm>
          <a:prstGeom prst="downArrowCallou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De mars à septembre 2023</a:t>
            </a:r>
            <a:br>
              <a:rPr lang="fr-FR" b="1" dirty="0">
                <a:solidFill>
                  <a:schemeClr val="bg1"/>
                </a:solidFill>
              </a:rPr>
            </a:br>
            <a:r>
              <a:rPr lang="fr-FR" b="1" dirty="0">
                <a:solidFill>
                  <a:schemeClr val="tx2"/>
                </a:solidFill>
              </a:rPr>
              <a:t> </a:t>
            </a:r>
            <a:r>
              <a:rPr lang="fr-FR" dirty="0"/>
              <a:t>325 000 connexions sur </a:t>
            </a:r>
          </a:p>
          <a:p>
            <a:pPr algn="ctr"/>
            <a:r>
              <a:rPr lang="fr-FR" dirty="0"/>
              <a:t>le site de Perros-Guirec  </a:t>
            </a:r>
          </a:p>
          <a:p>
            <a:pPr algn="ctr"/>
            <a:r>
              <a:rPr lang="fr-FR" dirty="0"/>
              <a:t>Pas de comparaison possible</a:t>
            </a:r>
          </a:p>
        </p:txBody>
      </p:sp>
      <p:sp>
        <p:nvSpPr>
          <p:cNvPr id="14" name="Rectangle 13"/>
          <p:cNvSpPr/>
          <p:nvPr/>
        </p:nvSpPr>
        <p:spPr>
          <a:xfrm>
            <a:off x="323528" y="3374990"/>
            <a:ext cx="4608512" cy="2585323"/>
          </a:xfrm>
          <a:prstGeom prst="rect">
            <a:avLst/>
          </a:prstGeom>
        </p:spPr>
        <p:txBody>
          <a:bodyPr wrap="square">
            <a:spAutoFit/>
          </a:bodyPr>
          <a:lstStyle/>
          <a:p>
            <a:pPr lvl="0" algn="just" eaLnBrk="0" fontAlgn="base" hangingPunct="0">
              <a:spcBef>
                <a:spcPct val="0"/>
              </a:spcBef>
              <a:spcAft>
                <a:spcPct val="0"/>
              </a:spcAft>
            </a:pPr>
            <a:r>
              <a:rPr lang="fr-FR" dirty="0">
                <a:latin typeface="Eurostile" pitchFamily="34" charset="0"/>
                <a:ea typeface="Cambria" pitchFamily="18" charset="0"/>
              </a:rPr>
              <a:t>L’Office de Tourisme s’est engagé au côté de CAD 22 pour la mise en place d’une place de marché dont l’o</a:t>
            </a:r>
            <a:r>
              <a:rPr lang="fr-FR" dirty="0">
                <a:latin typeface="Eurostile" pitchFamily="34" charset="0"/>
                <a:ea typeface="Cambria" pitchFamily="18" charset="0"/>
                <a:cs typeface="Times New Roman" pitchFamily="18" charset="0"/>
              </a:rPr>
              <a:t>bjectif</a:t>
            </a:r>
            <a:r>
              <a:rPr lang="fr-FR" b="1" dirty="0">
                <a:latin typeface="Eurostile" pitchFamily="34" charset="0"/>
                <a:ea typeface="Cambria" pitchFamily="18" charset="0"/>
                <a:cs typeface="Times New Roman" pitchFamily="18" charset="0"/>
              </a:rPr>
              <a:t> </a:t>
            </a:r>
            <a:r>
              <a:rPr lang="fr-FR" dirty="0">
                <a:latin typeface="Eurostile" pitchFamily="34" charset="0"/>
                <a:ea typeface="Cambria" pitchFamily="18" charset="0"/>
                <a:cs typeface="Times New Roman" pitchFamily="18" charset="0"/>
              </a:rPr>
              <a:t>est d’offrir un service de vente en ligne loisirs et hébergements.</a:t>
            </a:r>
          </a:p>
          <a:p>
            <a:pPr lvl="0" algn="just" eaLnBrk="0" fontAlgn="base" hangingPunct="0">
              <a:spcBef>
                <a:spcPct val="0"/>
              </a:spcBef>
              <a:spcAft>
                <a:spcPct val="0"/>
              </a:spcAft>
            </a:pPr>
            <a:r>
              <a:rPr lang="fr-FR" dirty="0">
                <a:latin typeface="Eurostile" pitchFamily="34" charset="0"/>
                <a:ea typeface="Cambria" pitchFamily="18" charset="0"/>
                <a:cs typeface="Times New Roman" pitchFamily="18" charset="0"/>
              </a:rPr>
              <a:t>L’Office de Tourisme finance l’outil pour apporter ce service client</a:t>
            </a:r>
          </a:p>
          <a:p>
            <a:pPr lvl="0" algn="just" eaLnBrk="0" fontAlgn="base" hangingPunct="0">
              <a:spcBef>
                <a:spcPct val="0"/>
              </a:spcBef>
              <a:spcAft>
                <a:spcPct val="0"/>
              </a:spcAft>
            </a:pPr>
            <a:r>
              <a:rPr lang="fr-FR" dirty="0">
                <a:latin typeface="Eurostile" pitchFamily="34" charset="0"/>
                <a:ea typeface="Cambria" pitchFamily="18" charset="0"/>
                <a:cs typeface="Times New Roman" pitchFamily="18" charset="0"/>
              </a:rPr>
              <a:t>7 hôtels, 1 agence de location et 3 campings sont en ligne</a:t>
            </a:r>
          </a:p>
          <a:p>
            <a:pPr lvl="0" algn="just" eaLnBrk="0" fontAlgn="base" hangingPunct="0">
              <a:spcBef>
                <a:spcPct val="0"/>
              </a:spcBef>
              <a:spcAft>
                <a:spcPct val="0"/>
              </a:spcAft>
            </a:pPr>
            <a:r>
              <a:rPr lang="fr-FR" b="1" dirty="0">
                <a:latin typeface="Eurostile" pitchFamily="34" charset="0"/>
                <a:ea typeface="Cambria" pitchFamily="18" charset="0"/>
                <a:cs typeface="Times New Roman" pitchFamily="18" charset="0"/>
              </a:rPr>
              <a:t>2023 : 651 nuitées pour 24 500 € de CA </a:t>
            </a:r>
            <a:r>
              <a:rPr lang="fr-FR" sz="1400" b="1" dirty="0">
                <a:latin typeface="Eurostile" pitchFamily="34" charset="0"/>
                <a:ea typeface="Cambria" pitchFamily="18" charset="0"/>
                <a:cs typeface="Times New Roman" pitchFamily="18" charset="0"/>
              </a:rPr>
              <a:t>(=)</a:t>
            </a:r>
            <a:endParaRPr lang="fr-FR" b="1" dirty="0">
              <a:latin typeface="Eurostile" pitchFamily="34" charset="0"/>
              <a:ea typeface="Cambria" pitchFamily="18" charset="0"/>
            </a:endParaRPr>
          </a:p>
        </p:txBody>
      </p:sp>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pic>
        <p:nvPicPr>
          <p:cNvPr id="13" name="Picture 4"/>
          <p:cNvPicPr>
            <a:picLocks noChangeAspect="1" noChangeArrowheads="1"/>
          </p:cNvPicPr>
          <p:nvPr/>
        </p:nvPicPr>
        <p:blipFill>
          <a:blip r:embed="rId4" cstate="print"/>
          <a:srcRect/>
          <a:stretch>
            <a:fillRect/>
          </a:stretch>
        </p:blipFill>
        <p:spPr bwMode="auto">
          <a:xfrm>
            <a:off x="755576" y="6453336"/>
            <a:ext cx="2304256" cy="246256"/>
          </a:xfrm>
          <a:prstGeom prst="rect">
            <a:avLst/>
          </a:prstGeom>
          <a:noFill/>
          <a:ln w="9525">
            <a:noFill/>
            <a:miter lim="800000"/>
            <a:headEnd/>
            <a:tailEnd/>
          </a:ln>
        </p:spPr>
      </p:pic>
      <p:pic>
        <p:nvPicPr>
          <p:cNvPr id="18" name="Image 17" descr="rose_sans_pg_sansCopyright_2019.png"/>
          <p:cNvPicPr>
            <a:picLocks noChangeAspect="1"/>
          </p:cNvPicPr>
          <p:nvPr/>
        </p:nvPicPr>
        <p:blipFill>
          <a:blip r:embed="rId5" cstate="print"/>
          <a:stretch>
            <a:fillRect/>
          </a:stretch>
        </p:blipFill>
        <p:spPr>
          <a:xfrm>
            <a:off x="178340" y="6165304"/>
            <a:ext cx="577236" cy="577236"/>
          </a:xfrm>
          <a:prstGeom prst="rect">
            <a:avLst/>
          </a:prstGeom>
        </p:spPr>
      </p:pic>
      <p:sp>
        <p:nvSpPr>
          <p:cNvPr id="19"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Internet / Place de Marché</a:t>
            </a:r>
          </a:p>
        </p:txBody>
      </p:sp>
      <p:pic>
        <p:nvPicPr>
          <p:cNvPr id="3" name="Image 2">
            <a:extLst>
              <a:ext uri="{FF2B5EF4-FFF2-40B4-BE49-F238E27FC236}">
                <a16:creationId xmlns:a16="http://schemas.microsoft.com/office/drawing/2014/main" id="{23D81497-5A4A-74C2-637D-A46D9AE703CE}"/>
              </a:ext>
            </a:extLst>
          </p:cNvPr>
          <p:cNvPicPr>
            <a:picLocks noChangeAspect="1"/>
          </p:cNvPicPr>
          <p:nvPr/>
        </p:nvPicPr>
        <p:blipFill>
          <a:blip r:embed="rId6"/>
          <a:stretch>
            <a:fillRect/>
          </a:stretch>
        </p:blipFill>
        <p:spPr>
          <a:xfrm>
            <a:off x="323528" y="736701"/>
            <a:ext cx="5079033" cy="2493102"/>
          </a:xfrm>
          <a:prstGeom prst="rect">
            <a:avLst/>
          </a:prstGeom>
        </p:spPr>
      </p:pic>
    </p:spTree>
    <p:extLst>
      <p:ext uri="{BB962C8B-B14F-4D97-AF65-F5344CB8AC3E}">
        <p14:creationId xmlns:p14="http://schemas.microsoft.com/office/powerpoint/2010/main" val="2142570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a:xfrm>
            <a:off x="498870" y="1053167"/>
            <a:ext cx="6050129" cy="498599"/>
          </a:xfrm>
        </p:spPr>
        <p:txBody>
          <a:bodyPr/>
          <a:lstStyle/>
          <a:p>
            <a:r>
              <a:rPr lang="fr-FR"/>
              <a:t>Avant le départ…</a:t>
            </a:r>
          </a:p>
        </p:txBody>
      </p:sp>
      <p:sp>
        <p:nvSpPr>
          <p:cNvPr id="23" name="Espace réservé du texte 2">
            <a:extLst>
              <a:ext uri="{FF2B5EF4-FFF2-40B4-BE49-F238E27FC236}">
                <a16:creationId xmlns:a16="http://schemas.microsoft.com/office/drawing/2014/main" id="{C8206904-DD6D-F6C6-E1B7-09138B49578D}"/>
              </a:ext>
            </a:extLst>
          </p:cNvPr>
          <p:cNvSpPr txBox="1">
            <a:spLocks/>
          </p:cNvSpPr>
          <p:nvPr/>
        </p:nvSpPr>
        <p:spPr>
          <a:xfrm>
            <a:off x="1248913" y="3492180"/>
            <a:ext cx="1048789"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Des séjours sont préparés</a:t>
            </a:r>
            <a:endParaRPr lang="fr-FR" sz="788" b="1" dirty="0"/>
          </a:p>
        </p:txBody>
      </p:sp>
      <p:sp>
        <p:nvSpPr>
          <p:cNvPr id="27" name="Espace réservé du texte 2">
            <a:extLst>
              <a:ext uri="{FF2B5EF4-FFF2-40B4-BE49-F238E27FC236}">
                <a16:creationId xmlns:a16="http://schemas.microsoft.com/office/drawing/2014/main" id="{A795DA2E-B16E-F3E0-B9A8-8B3B8A1AA053}"/>
              </a:ext>
            </a:extLst>
          </p:cNvPr>
          <p:cNvSpPr txBox="1">
            <a:spLocks/>
          </p:cNvSpPr>
          <p:nvPr/>
        </p:nvSpPr>
        <p:spPr>
          <a:xfrm>
            <a:off x="1318856" y="2920225"/>
            <a:ext cx="908903" cy="553998"/>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3600" b="1" dirty="0">
                <a:solidFill>
                  <a:schemeClr val="accent6"/>
                </a:solidFill>
              </a:rPr>
              <a:t>68 %</a:t>
            </a:r>
            <a:endParaRPr lang="en-US" sz="3600" b="1" dirty="0">
              <a:solidFill>
                <a:schemeClr val="accent6"/>
              </a:solidFill>
            </a:endParaRPr>
          </a:p>
        </p:txBody>
      </p:sp>
      <p:pic>
        <p:nvPicPr>
          <p:cNvPr id="52" name="Graphique 51">
            <a:extLst>
              <a:ext uri="{FF2B5EF4-FFF2-40B4-BE49-F238E27FC236}">
                <a16:creationId xmlns:a16="http://schemas.microsoft.com/office/drawing/2014/main" id="{D7D47CAE-A765-DC19-0FB3-86754180659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1023" y="2564607"/>
            <a:ext cx="758576" cy="748581"/>
          </a:xfrm>
          <a:prstGeom prst="rect">
            <a:avLst/>
          </a:prstGeom>
        </p:spPr>
      </p:pic>
      <p:graphicFrame>
        <p:nvGraphicFramePr>
          <p:cNvPr id="54" name="Graphique 53">
            <a:extLst>
              <a:ext uri="{FF2B5EF4-FFF2-40B4-BE49-F238E27FC236}">
                <a16:creationId xmlns:a16="http://schemas.microsoft.com/office/drawing/2014/main" id="{6B2F6019-4EC4-FAD4-B288-B490F3DF469C}"/>
              </a:ext>
            </a:extLst>
          </p:cNvPr>
          <p:cNvGraphicFramePr/>
          <p:nvPr/>
        </p:nvGraphicFramePr>
        <p:xfrm>
          <a:off x="4432038" y="2482303"/>
          <a:ext cx="2729404" cy="2418604"/>
        </p:xfrm>
        <a:graphic>
          <a:graphicData uri="http://schemas.openxmlformats.org/drawingml/2006/chart">
            <c:chart xmlns:c="http://schemas.openxmlformats.org/drawingml/2006/chart" xmlns:r="http://schemas.openxmlformats.org/officeDocument/2006/relationships" r:id="rId5"/>
          </a:graphicData>
        </a:graphic>
      </p:graphicFrame>
      <p:pic>
        <p:nvPicPr>
          <p:cNvPr id="53" name="Graphique 41">
            <a:extLst>
              <a:ext uri="{FF2B5EF4-FFF2-40B4-BE49-F238E27FC236}">
                <a16:creationId xmlns:a16="http://schemas.microsoft.com/office/drawing/2014/main" id="{ECA1F8F2-0B26-9AD8-BBA3-8204DF1574D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3227825" y="3186304"/>
            <a:ext cx="85725" cy="85725"/>
          </a:xfrm>
          <a:prstGeom prst="rect">
            <a:avLst/>
          </a:prstGeom>
        </p:spPr>
      </p:pic>
      <p:sp>
        <p:nvSpPr>
          <p:cNvPr id="55" name="ZoneTexte 54">
            <a:extLst>
              <a:ext uri="{FF2B5EF4-FFF2-40B4-BE49-F238E27FC236}">
                <a16:creationId xmlns:a16="http://schemas.microsoft.com/office/drawing/2014/main" id="{24C20633-172C-0EDB-707D-AC2874B3A7DC}"/>
              </a:ext>
            </a:extLst>
          </p:cNvPr>
          <p:cNvSpPr txBox="1"/>
          <p:nvPr/>
        </p:nvSpPr>
        <p:spPr>
          <a:xfrm>
            <a:off x="4709514" y="2449751"/>
            <a:ext cx="1490288" cy="230832"/>
          </a:xfrm>
          <a:prstGeom prst="rect">
            <a:avLst/>
          </a:prstGeom>
          <a:noFill/>
        </p:spPr>
        <p:txBody>
          <a:bodyPr wrap="square">
            <a:spAutoFit/>
          </a:bodyPr>
          <a:lstStyle/>
          <a:p>
            <a:r>
              <a:rPr lang="fr-FR" sz="900" b="1">
                <a:solidFill>
                  <a:schemeClr val="tx2"/>
                </a:solidFill>
              </a:rPr>
              <a:t>Recherches sur Internet</a:t>
            </a:r>
            <a:endParaRPr lang="fr-FR" sz="900">
              <a:solidFill>
                <a:schemeClr val="tx2"/>
              </a:solidFill>
            </a:endParaRPr>
          </a:p>
        </p:txBody>
      </p:sp>
      <p:sp>
        <p:nvSpPr>
          <p:cNvPr id="56" name="ZoneTexte 55">
            <a:extLst>
              <a:ext uri="{FF2B5EF4-FFF2-40B4-BE49-F238E27FC236}">
                <a16:creationId xmlns:a16="http://schemas.microsoft.com/office/drawing/2014/main" id="{478E4CBA-3846-3FE7-811F-F693EE56AB1E}"/>
              </a:ext>
            </a:extLst>
          </p:cNvPr>
          <p:cNvSpPr txBox="1"/>
          <p:nvPr/>
        </p:nvSpPr>
        <p:spPr>
          <a:xfrm>
            <a:off x="4709514" y="2724024"/>
            <a:ext cx="1977058" cy="230832"/>
          </a:xfrm>
          <a:prstGeom prst="rect">
            <a:avLst/>
          </a:prstGeom>
          <a:noFill/>
        </p:spPr>
        <p:txBody>
          <a:bodyPr wrap="square">
            <a:spAutoFit/>
          </a:bodyPr>
          <a:lstStyle/>
          <a:p>
            <a:r>
              <a:rPr lang="fr-FR" sz="900" b="1">
                <a:solidFill>
                  <a:schemeClr val="tx2"/>
                </a:solidFill>
              </a:rPr>
              <a:t>Sites internet dédiés aux voyages</a:t>
            </a:r>
            <a:endParaRPr lang="fr-FR" sz="900">
              <a:solidFill>
                <a:schemeClr val="tx2"/>
              </a:solidFill>
            </a:endParaRPr>
          </a:p>
        </p:txBody>
      </p:sp>
      <p:sp>
        <p:nvSpPr>
          <p:cNvPr id="57" name="ZoneTexte 56">
            <a:extLst>
              <a:ext uri="{FF2B5EF4-FFF2-40B4-BE49-F238E27FC236}">
                <a16:creationId xmlns:a16="http://schemas.microsoft.com/office/drawing/2014/main" id="{D1E790F6-2A08-9FD6-38E8-AE94100C50B2}"/>
              </a:ext>
            </a:extLst>
          </p:cNvPr>
          <p:cNvSpPr txBox="1"/>
          <p:nvPr/>
        </p:nvSpPr>
        <p:spPr>
          <a:xfrm>
            <a:off x="4709514" y="2998297"/>
            <a:ext cx="2008018" cy="230832"/>
          </a:xfrm>
          <a:prstGeom prst="rect">
            <a:avLst/>
          </a:prstGeom>
          <a:noFill/>
        </p:spPr>
        <p:txBody>
          <a:bodyPr wrap="square">
            <a:spAutoFit/>
          </a:bodyPr>
          <a:lstStyle/>
          <a:p>
            <a:r>
              <a:rPr lang="fr-FR" sz="900" b="1">
                <a:solidFill>
                  <a:schemeClr val="tx2"/>
                </a:solidFill>
              </a:rPr>
              <a:t>Recommandations de l’entourage</a:t>
            </a:r>
            <a:endParaRPr lang="fr-FR" sz="900">
              <a:solidFill>
                <a:schemeClr val="tx2"/>
              </a:solidFill>
            </a:endParaRPr>
          </a:p>
        </p:txBody>
      </p:sp>
      <p:sp>
        <p:nvSpPr>
          <p:cNvPr id="58" name="ZoneTexte 57">
            <a:extLst>
              <a:ext uri="{FF2B5EF4-FFF2-40B4-BE49-F238E27FC236}">
                <a16:creationId xmlns:a16="http://schemas.microsoft.com/office/drawing/2014/main" id="{85556C1E-E887-D4E9-E1F8-BB8FDFB34AA3}"/>
              </a:ext>
            </a:extLst>
          </p:cNvPr>
          <p:cNvSpPr txBox="1"/>
          <p:nvPr/>
        </p:nvSpPr>
        <p:spPr>
          <a:xfrm>
            <a:off x="4709514" y="3272570"/>
            <a:ext cx="2008018" cy="230832"/>
          </a:xfrm>
          <a:prstGeom prst="rect">
            <a:avLst/>
          </a:prstGeom>
          <a:noFill/>
        </p:spPr>
        <p:txBody>
          <a:bodyPr wrap="square">
            <a:spAutoFit/>
          </a:bodyPr>
          <a:lstStyle/>
          <a:p>
            <a:r>
              <a:rPr lang="fr-FR" sz="900" b="1">
                <a:solidFill>
                  <a:schemeClr val="tx2"/>
                </a:solidFill>
              </a:rPr>
              <a:t>Guides touristiques</a:t>
            </a:r>
            <a:endParaRPr lang="fr-FR" sz="900">
              <a:solidFill>
                <a:schemeClr val="tx2"/>
              </a:solidFill>
            </a:endParaRPr>
          </a:p>
        </p:txBody>
      </p:sp>
      <p:sp>
        <p:nvSpPr>
          <p:cNvPr id="59" name="ZoneTexte 58">
            <a:extLst>
              <a:ext uri="{FF2B5EF4-FFF2-40B4-BE49-F238E27FC236}">
                <a16:creationId xmlns:a16="http://schemas.microsoft.com/office/drawing/2014/main" id="{7DA88054-C53D-B1A6-2AEF-DAA1A5869233}"/>
              </a:ext>
            </a:extLst>
          </p:cNvPr>
          <p:cNvSpPr txBox="1"/>
          <p:nvPr/>
        </p:nvSpPr>
        <p:spPr>
          <a:xfrm>
            <a:off x="4709514" y="3546842"/>
            <a:ext cx="2008018" cy="230832"/>
          </a:xfrm>
          <a:prstGeom prst="rect">
            <a:avLst/>
          </a:prstGeom>
          <a:noFill/>
        </p:spPr>
        <p:txBody>
          <a:bodyPr wrap="square">
            <a:spAutoFit/>
          </a:bodyPr>
          <a:lstStyle/>
          <a:p>
            <a:r>
              <a:rPr lang="fr-FR" sz="900" b="1">
                <a:solidFill>
                  <a:schemeClr val="tx2"/>
                </a:solidFill>
              </a:rPr>
              <a:t>Brochures, flyers, magazines</a:t>
            </a:r>
            <a:endParaRPr lang="fr-FR" sz="900">
              <a:solidFill>
                <a:schemeClr val="tx2"/>
              </a:solidFill>
            </a:endParaRPr>
          </a:p>
        </p:txBody>
      </p:sp>
      <p:sp>
        <p:nvSpPr>
          <p:cNvPr id="60" name="ZoneTexte 59">
            <a:extLst>
              <a:ext uri="{FF2B5EF4-FFF2-40B4-BE49-F238E27FC236}">
                <a16:creationId xmlns:a16="http://schemas.microsoft.com/office/drawing/2014/main" id="{7E20C52A-7804-F134-D699-97111D48611F}"/>
              </a:ext>
            </a:extLst>
          </p:cNvPr>
          <p:cNvSpPr txBox="1"/>
          <p:nvPr/>
        </p:nvSpPr>
        <p:spPr>
          <a:xfrm>
            <a:off x="4709514" y="3821115"/>
            <a:ext cx="2008018" cy="230832"/>
          </a:xfrm>
          <a:prstGeom prst="rect">
            <a:avLst/>
          </a:prstGeom>
          <a:noFill/>
        </p:spPr>
        <p:txBody>
          <a:bodyPr wrap="square">
            <a:spAutoFit/>
          </a:bodyPr>
          <a:lstStyle/>
          <a:p>
            <a:r>
              <a:rPr lang="fr-FR" sz="900" b="1">
                <a:solidFill>
                  <a:schemeClr val="tx2"/>
                </a:solidFill>
              </a:rPr>
              <a:t>Contact d’un office de tourisme</a:t>
            </a:r>
            <a:endParaRPr lang="fr-FR" sz="900">
              <a:solidFill>
                <a:schemeClr val="tx2"/>
              </a:solidFill>
            </a:endParaRPr>
          </a:p>
        </p:txBody>
      </p:sp>
      <p:sp>
        <p:nvSpPr>
          <p:cNvPr id="61" name="ZoneTexte 60">
            <a:extLst>
              <a:ext uri="{FF2B5EF4-FFF2-40B4-BE49-F238E27FC236}">
                <a16:creationId xmlns:a16="http://schemas.microsoft.com/office/drawing/2014/main" id="{F665FC8A-266B-F5FB-FDAA-5E5C2108D1FA}"/>
              </a:ext>
            </a:extLst>
          </p:cNvPr>
          <p:cNvSpPr txBox="1"/>
          <p:nvPr/>
        </p:nvSpPr>
        <p:spPr>
          <a:xfrm>
            <a:off x="4709514" y="4095388"/>
            <a:ext cx="2008018" cy="230832"/>
          </a:xfrm>
          <a:prstGeom prst="rect">
            <a:avLst/>
          </a:prstGeom>
          <a:noFill/>
        </p:spPr>
        <p:txBody>
          <a:bodyPr wrap="square">
            <a:spAutoFit/>
          </a:bodyPr>
          <a:lstStyle/>
          <a:p>
            <a:r>
              <a:rPr lang="fr-FR" sz="900" b="1">
                <a:solidFill>
                  <a:schemeClr val="tx2"/>
                </a:solidFill>
              </a:rPr>
              <a:t>Vidéos de la destination</a:t>
            </a:r>
            <a:endParaRPr lang="fr-FR" sz="900">
              <a:solidFill>
                <a:schemeClr val="tx2"/>
              </a:solidFill>
            </a:endParaRPr>
          </a:p>
        </p:txBody>
      </p:sp>
      <p:sp>
        <p:nvSpPr>
          <p:cNvPr id="62" name="ZoneTexte 61">
            <a:extLst>
              <a:ext uri="{FF2B5EF4-FFF2-40B4-BE49-F238E27FC236}">
                <a16:creationId xmlns:a16="http://schemas.microsoft.com/office/drawing/2014/main" id="{D3DDD1DF-105E-D447-C420-9ABEC7BCE2AA}"/>
              </a:ext>
            </a:extLst>
          </p:cNvPr>
          <p:cNvSpPr txBox="1"/>
          <p:nvPr/>
        </p:nvSpPr>
        <p:spPr>
          <a:xfrm>
            <a:off x="4709514" y="4369661"/>
            <a:ext cx="2008018" cy="230832"/>
          </a:xfrm>
          <a:prstGeom prst="rect">
            <a:avLst/>
          </a:prstGeom>
          <a:noFill/>
        </p:spPr>
        <p:txBody>
          <a:bodyPr wrap="square">
            <a:spAutoFit/>
          </a:bodyPr>
          <a:lstStyle/>
          <a:p>
            <a:r>
              <a:rPr lang="fr-FR" sz="900" b="1">
                <a:solidFill>
                  <a:schemeClr val="tx2"/>
                </a:solidFill>
              </a:rPr>
              <a:t>Réseaux sociaux</a:t>
            </a:r>
            <a:endParaRPr lang="fr-FR" sz="900">
              <a:solidFill>
                <a:schemeClr val="tx2"/>
              </a:solidFill>
            </a:endParaRPr>
          </a:p>
        </p:txBody>
      </p:sp>
      <p:sp>
        <p:nvSpPr>
          <p:cNvPr id="14" name="ZoneTexte 13">
            <a:extLst>
              <a:ext uri="{FF2B5EF4-FFF2-40B4-BE49-F238E27FC236}">
                <a16:creationId xmlns:a16="http://schemas.microsoft.com/office/drawing/2014/main" id="{A1409875-4863-6E8A-463A-2016979BE436}"/>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
        <p:nvSpPr>
          <p:cNvPr id="2" name="Rectangle 1">
            <a:extLst>
              <a:ext uri="{FF2B5EF4-FFF2-40B4-BE49-F238E27FC236}">
                <a16:creationId xmlns:a16="http://schemas.microsoft.com/office/drawing/2014/main" id="{6AD5711E-DE9B-2D70-A60A-2BD6B256D341}"/>
              </a:ext>
            </a:extLst>
          </p:cNvPr>
          <p:cNvSpPr/>
          <p:nvPr/>
        </p:nvSpPr>
        <p:spPr>
          <a:xfrm>
            <a:off x="7818464" y="1791338"/>
            <a:ext cx="1085715" cy="365704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37">
            <a:extLst>
              <a:ext uri="{FF2B5EF4-FFF2-40B4-BE49-F238E27FC236}">
                <a16:creationId xmlns:a16="http://schemas.microsoft.com/office/drawing/2014/main" id="{30B7F5AB-06D8-6ED1-746D-7CF00BD809EB}"/>
              </a:ext>
            </a:extLst>
          </p:cNvPr>
          <p:cNvSpPr/>
          <p:nvPr/>
        </p:nvSpPr>
        <p:spPr>
          <a:xfrm rot="16200000">
            <a:off x="8775478" y="5307824"/>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Espace réservé du texte 2">
            <a:extLst>
              <a:ext uri="{FF2B5EF4-FFF2-40B4-BE49-F238E27FC236}">
                <a16:creationId xmlns:a16="http://schemas.microsoft.com/office/drawing/2014/main" id="{8B68C406-95D8-4785-FCC9-2C6E7AB27421}"/>
              </a:ext>
            </a:extLst>
          </p:cNvPr>
          <p:cNvSpPr txBox="1">
            <a:spLocks/>
          </p:cNvSpPr>
          <p:nvPr/>
        </p:nvSpPr>
        <p:spPr>
          <a:xfrm>
            <a:off x="8161147" y="2452544"/>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70 %</a:t>
            </a:r>
            <a:endParaRPr lang="en-US" sz="1500" b="1">
              <a:solidFill>
                <a:schemeClr val="accent6"/>
              </a:solidFill>
            </a:endParaRPr>
          </a:p>
        </p:txBody>
      </p:sp>
      <p:sp>
        <p:nvSpPr>
          <p:cNvPr id="5" name="Espace réservé du texte 2">
            <a:extLst>
              <a:ext uri="{FF2B5EF4-FFF2-40B4-BE49-F238E27FC236}">
                <a16:creationId xmlns:a16="http://schemas.microsoft.com/office/drawing/2014/main" id="{A3E2FB37-1D72-50AB-1FE9-6D239EF8E5E0}"/>
              </a:ext>
            </a:extLst>
          </p:cNvPr>
          <p:cNvSpPr txBox="1">
            <a:spLocks/>
          </p:cNvSpPr>
          <p:nvPr/>
        </p:nvSpPr>
        <p:spPr>
          <a:xfrm>
            <a:off x="8144386" y="2642471"/>
            <a:ext cx="513000"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6"/>
                </a:solidFill>
              </a:rPr>
              <a:t>Séjours préparés</a:t>
            </a:r>
            <a:endParaRPr lang="en-US" sz="900">
              <a:solidFill>
                <a:schemeClr val="accent6"/>
              </a:solidFill>
            </a:endParaRPr>
          </a:p>
        </p:txBody>
      </p:sp>
      <p:sp>
        <p:nvSpPr>
          <p:cNvPr id="6" name="Espace réservé du texte 2">
            <a:extLst>
              <a:ext uri="{FF2B5EF4-FFF2-40B4-BE49-F238E27FC236}">
                <a16:creationId xmlns:a16="http://schemas.microsoft.com/office/drawing/2014/main" id="{74B075E9-DFED-0AFB-8FE7-BB289AC0FB3B}"/>
              </a:ext>
            </a:extLst>
          </p:cNvPr>
          <p:cNvSpPr txBox="1">
            <a:spLocks/>
          </p:cNvSpPr>
          <p:nvPr/>
        </p:nvSpPr>
        <p:spPr>
          <a:xfrm>
            <a:off x="8126460" y="4865699"/>
            <a:ext cx="548852"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tx2"/>
                </a:solidFill>
              </a:rPr>
              <a:t>7 %</a:t>
            </a:r>
            <a:endParaRPr lang="en-US" sz="1500" b="1" dirty="0">
              <a:solidFill>
                <a:schemeClr val="tx2"/>
              </a:solidFill>
            </a:endParaRPr>
          </a:p>
        </p:txBody>
      </p:sp>
      <p:sp>
        <p:nvSpPr>
          <p:cNvPr id="7" name="Espace réservé du texte 2">
            <a:extLst>
              <a:ext uri="{FF2B5EF4-FFF2-40B4-BE49-F238E27FC236}">
                <a16:creationId xmlns:a16="http://schemas.microsoft.com/office/drawing/2014/main" id="{F0DAFD3E-68FD-A6D5-56DB-92BA0344452A}"/>
              </a:ext>
            </a:extLst>
          </p:cNvPr>
          <p:cNvSpPr txBox="1">
            <a:spLocks/>
          </p:cNvSpPr>
          <p:nvPr/>
        </p:nvSpPr>
        <p:spPr>
          <a:xfrm>
            <a:off x="8052710" y="5045714"/>
            <a:ext cx="754314"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tx2"/>
                </a:solidFill>
              </a:rPr>
              <a:t>Contact OT avant séjour</a:t>
            </a:r>
            <a:endParaRPr lang="en-US" sz="675">
              <a:solidFill>
                <a:schemeClr val="tx2"/>
              </a:solidFill>
            </a:endParaRPr>
          </a:p>
        </p:txBody>
      </p:sp>
      <p:sp>
        <p:nvSpPr>
          <p:cNvPr id="8" name="Espace réservé du texte 2">
            <a:extLst>
              <a:ext uri="{FF2B5EF4-FFF2-40B4-BE49-F238E27FC236}">
                <a16:creationId xmlns:a16="http://schemas.microsoft.com/office/drawing/2014/main" id="{1AE6E1B9-A6CD-092A-55B1-36C79AEE46A5}"/>
              </a:ext>
            </a:extLst>
          </p:cNvPr>
          <p:cNvSpPr txBox="1">
            <a:spLocks/>
          </p:cNvSpPr>
          <p:nvPr/>
        </p:nvSpPr>
        <p:spPr>
          <a:xfrm>
            <a:off x="8161147" y="3619861"/>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4"/>
                </a:solidFill>
              </a:rPr>
              <a:t>67 %</a:t>
            </a:r>
            <a:endParaRPr lang="en-US" sz="1500" b="1" dirty="0">
              <a:solidFill>
                <a:schemeClr val="accent4"/>
              </a:solidFill>
            </a:endParaRPr>
          </a:p>
        </p:txBody>
      </p:sp>
      <p:sp>
        <p:nvSpPr>
          <p:cNvPr id="9" name="Espace réservé du texte 2">
            <a:extLst>
              <a:ext uri="{FF2B5EF4-FFF2-40B4-BE49-F238E27FC236}">
                <a16:creationId xmlns:a16="http://schemas.microsoft.com/office/drawing/2014/main" id="{244DB021-2105-9B94-BFED-D58C8AE648E4}"/>
              </a:ext>
            </a:extLst>
          </p:cNvPr>
          <p:cNvSpPr txBox="1">
            <a:spLocks/>
          </p:cNvSpPr>
          <p:nvPr/>
        </p:nvSpPr>
        <p:spPr>
          <a:xfrm>
            <a:off x="8012313" y="3809786"/>
            <a:ext cx="771290"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4"/>
                </a:solidFill>
              </a:rPr>
              <a:t>Recherches sur Internet</a:t>
            </a:r>
            <a:endParaRPr lang="en-US" sz="900">
              <a:solidFill>
                <a:schemeClr val="accent4"/>
              </a:solidFill>
            </a:endParaRPr>
          </a:p>
        </p:txBody>
      </p:sp>
      <p:sp>
        <p:nvSpPr>
          <p:cNvPr id="10" name="Rectangle 37">
            <a:extLst>
              <a:ext uri="{FF2B5EF4-FFF2-40B4-BE49-F238E27FC236}">
                <a16:creationId xmlns:a16="http://schemas.microsoft.com/office/drawing/2014/main" id="{D154A69F-DB3B-3BD5-DBCC-20C26F954738}"/>
              </a:ext>
            </a:extLst>
          </p:cNvPr>
          <p:cNvSpPr/>
          <p:nvPr/>
        </p:nvSpPr>
        <p:spPr>
          <a:xfrm rot="5400000">
            <a:off x="7817110" y="1800960"/>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1" name="Straight Connector 131">
            <a:extLst>
              <a:ext uri="{FF2B5EF4-FFF2-40B4-BE49-F238E27FC236}">
                <a16:creationId xmlns:a16="http://schemas.microsoft.com/office/drawing/2014/main" id="{CB2B1686-8819-363B-EA02-4F48710BB84E}"/>
              </a:ext>
            </a:extLst>
          </p:cNvPr>
          <p:cNvCxnSpPr>
            <a:cxnSpLocks/>
          </p:cNvCxnSpPr>
          <p:nvPr/>
        </p:nvCxnSpPr>
        <p:spPr>
          <a:xfrm>
            <a:off x="8161147" y="3050012"/>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31">
            <a:extLst>
              <a:ext uri="{FF2B5EF4-FFF2-40B4-BE49-F238E27FC236}">
                <a16:creationId xmlns:a16="http://schemas.microsoft.com/office/drawing/2014/main" id="{F6D9E5B2-9E9D-07AB-3A72-F07347F419D8}"/>
              </a:ext>
            </a:extLst>
          </p:cNvPr>
          <p:cNvCxnSpPr>
            <a:cxnSpLocks/>
          </p:cNvCxnSpPr>
          <p:nvPr/>
        </p:nvCxnSpPr>
        <p:spPr>
          <a:xfrm>
            <a:off x="8161147" y="4217327"/>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A99B22A7-AD7B-A6C0-9EBA-CD06524AE6DF}"/>
              </a:ext>
            </a:extLst>
          </p:cNvPr>
          <p:cNvSpPr txBox="1">
            <a:spLocks/>
          </p:cNvSpPr>
          <p:nvPr/>
        </p:nvSpPr>
        <p:spPr>
          <a:xfrm>
            <a:off x="7825234" y="1627640"/>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pic>
        <p:nvPicPr>
          <p:cNvPr id="72" name="Graphique 71">
            <a:extLst>
              <a:ext uri="{FF2B5EF4-FFF2-40B4-BE49-F238E27FC236}">
                <a16:creationId xmlns:a16="http://schemas.microsoft.com/office/drawing/2014/main" id="{24CD32DA-9930-1974-F08F-E1249990F7A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27647" y="1894993"/>
            <a:ext cx="458613" cy="458613"/>
          </a:xfrm>
          <a:prstGeom prst="rect">
            <a:avLst/>
          </a:prstGeom>
        </p:spPr>
      </p:pic>
      <p:pic>
        <p:nvPicPr>
          <p:cNvPr id="1026" name="Picture 2" descr="Archives des Internet - FRP2i">
            <a:extLst>
              <a:ext uri="{FF2B5EF4-FFF2-40B4-BE49-F238E27FC236}">
                <a16:creationId xmlns:a16="http://schemas.microsoft.com/office/drawing/2014/main" id="{1BB7394A-00F4-ABD7-566D-7EB280721BE0}"/>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079238" y="3101315"/>
            <a:ext cx="592093" cy="42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ffice de tourisme">
            <a:extLst>
              <a:ext uri="{FF2B5EF4-FFF2-40B4-BE49-F238E27FC236}">
                <a16:creationId xmlns:a16="http://schemas.microsoft.com/office/drawing/2014/main" id="{C83C32FD-657E-F1B8-27BF-4B10EC4ACE1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37881" y="4369661"/>
            <a:ext cx="402743" cy="40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67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6FCD3A-5C01-972F-DF2E-C0EF257639A9}"/>
              </a:ext>
            </a:extLst>
          </p:cNvPr>
          <p:cNvSpPr/>
          <p:nvPr/>
        </p:nvSpPr>
        <p:spPr>
          <a:xfrm rot="16200000">
            <a:off x="1957537" y="2878311"/>
            <a:ext cx="817604" cy="43886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9" name="Espace réservé pour une image  58" descr="Une image contenant meubles, table, table basse, fenêtre&#10;&#10;Description générée automatiquement">
            <a:extLst>
              <a:ext uri="{FF2B5EF4-FFF2-40B4-BE49-F238E27FC236}">
                <a16:creationId xmlns:a16="http://schemas.microsoft.com/office/drawing/2014/main" id="{E70A9078-6BE4-7A2E-FC29-B004871BD4C9}"/>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p:pic>
      <p:sp>
        <p:nvSpPr>
          <p:cNvPr id="2" name="Espace réservé du texte 1">
            <a:extLst>
              <a:ext uri="{FF2B5EF4-FFF2-40B4-BE49-F238E27FC236}">
                <a16:creationId xmlns:a16="http://schemas.microsoft.com/office/drawing/2014/main" id="{49F8B415-1F07-86C5-6F35-60D7B7C15814}"/>
              </a:ext>
            </a:extLst>
          </p:cNvPr>
          <p:cNvSpPr>
            <a:spLocks noGrp="1"/>
          </p:cNvSpPr>
          <p:nvPr>
            <p:ph type="body" sz="quarter" idx="10"/>
          </p:nvPr>
        </p:nvSpPr>
        <p:spPr/>
        <p:txBody>
          <a:bodyPr/>
          <a:lstStyle/>
          <a:p>
            <a:r>
              <a:rPr lang="fr-FR"/>
              <a:t>Pour la réservation…</a:t>
            </a:r>
          </a:p>
        </p:txBody>
      </p:sp>
      <p:sp>
        <p:nvSpPr>
          <p:cNvPr id="5" name="Espace réservé du texte 4">
            <a:extLst>
              <a:ext uri="{FF2B5EF4-FFF2-40B4-BE49-F238E27FC236}">
                <a16:creationId xmlns:a16="http://schemas.microsoft.com/office/drawing/2014/main" id="{E5F50B8C-E324-5426-2909-63A47407088C}"/>
              </a:ext>
            </a:extLst>
          </p:cNvPr>
          <p:cNvSpPr>
            <a:spLocks noGrp="1"/>
          </p:cNvSpPr>
          <p:nvPr>
            <p:ph type="body" sz="quarter" idx="11"/>
          </p:nvPr>
        </p:nvSpPr>
        <p:spPr/>
        <p:txBody>
          <a:bodyPr/>
          <a:lstStyle/>
          <a:p>
            <a:endParaRPr lang="fr-FR"/>
          </a:p>
        </p:txBody>
      </p:sp>
      <p:pic>
        <p:nvPicPr>
          <p:cNvPr id="30" name="Espace réservé pour une image  29" descr="Une image contenant habits, plein air, chaussures, personne&#10;&#10;Description générée automatiquement">
            <a:extLst>
              <a:ext uri="{FF2B5EF4-FFF2-40B4-BE49-F238E27FC236}">
                <a16:creationId xmlns:a16="http://schemas.microsoft.com/office/drawing/2014/main" id="{429C15B4-BCDE-8345-FF7D-D64FEA1682CE}"/>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51" name="Espace réservé pour une image  50" descr="Une image contenant plein air, ciel, meubles, eau&#10;&#10;Description générée automatiquement">
            <a:extLst>
              <a:ext uri="{FF2B5EF4-FFF2-40B4-BE49-F238E27FC236}">
                <a16:creationId xmlns:a16="http://schemas.microsoft.com/office/drawing/2014/main" id="{092A6A0F-E1CD-0C59-7A94-9B48BA92872F}"/>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a:stretch>
            <a:fillRect/>
          </a:stretch>
        </p:blipFill>
        <p:spPr/>
      </p:pic>
      <p:graphicFrame>
        <p:nvGraphicFramePr>
          <p:cNvPr id="11" name="Graphique 29">
            <a:extLst>
              <a:ext uri="{FF2B5EF4-FFF2-40B4-BE49-F238E27FC236}">
                <a16:creationId xmlns:a16="http://schemas.microsoft.com/office/drawing/2014/main" id="{E272C16D-6350-4E85-E277-C807E535EF44}"/>
              </a:ext>
            </a:extLst>
          </p:cNvPr>
          <p:cNvGraphicFramePr/>
          <p:nvPr/>
        </p:nvGraphicFramePr>
        <p:xfrm>
          <a:off x="4317673" y="854691"/>
          <a:ext cx="1999289" cy="1827574"/>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11">
            <a:extLst>
              <a:ext uri="{FF2B5EF4-FFF2-40B4-BE49-F238E27FC236}">
                <a16:creationId xmlns:a16="http://schemas.microsoft.com/office/drawing/2014/main" id="{3B1FB8AF-1BBD-04B0-5CB5-E98A8ED765C7}"/>
              </a:ext>
            </a:extLst>
          </p:cNvPr>
          <p:cNvSpPr txBox="1"/>
          <p:nvPr/>
        </p:nvSpPr>
        <p:spPr>
          <a:xfrm>
            <a:off x="4437028" y="919782"/>
            <a:ext cx="851515" cy="253916"/>
          </a:xfrm>
          <a:prstGeom prst="rect">
            <a:avLst/>
          </a:prstGeom>
          <a:noFill/>
        </p:spPr>
        <p:txBody>
          <a:bodyPr wrap="none" rtlCol="0">
            <a:spAutoFit/>
          </a:bodyPr>
          <a:lstStyle/>
          <a:p>
            <a:r>
              <a:rPr lang="fr-FR" sz="1050" b="1"/>
              <a:t>Réservation</a:t>
            </a:r>
          </a:p>
        </p:txBody>
      </p:sp>
      <p:sp>
        <p:nvSpPr>
          <p:cNvPr id="13" name="ZoneTexte 12">
            <a:extLst>
              <a:ext uri="{FF2B5EF4-FFF2-40B4-BE49-F238E27FC236}">
                <a16:creationId xmlns:a16="http://schemas.microsoft.com/office/drawing/2014/main" id="{B0D446A7-CED7-35ED-5F0B-0679C5528ED6}"/>
              </a:ext>
            </a:extLst>
          </p:cNvPr>
          <p:cNvSpPr txBox="1"/>
          <p:nvPr/>
        </p:nvSpPr>
        <p:spPr>
          <a:xfrm>
            <a:off x="4744966" y="1678753"/>
            <a:ext cx="1071356" cy="415498"/>
          </a:xfrm>
          <a:prstGeom prst="rect">
            <a:avLst/>
          </a:prstGeom>
          <a:noFill/>
        </p:spPr>
        <p:txBody>
          <a:bodyPr wrap="square" rtlCol="0">
            <a:spAutoFit/>
          </a:bodyPr>
          <a:lstStyle/>
          <a:p>
            <a:pPr algn="ctr"/>
            <a:r>
              <a:rPr lang="fr-FR" sz="1050" dirty="0"/>
              <a:t>des séjours marchands</a:t>
            </a:r>
          </a:p>
        </p:txBody>
      </p:sp>
      <p:grpSp>
        <p:nvGrpSpPr>
          <p:cNvPr id="14" name="Groupe 13">
            <a:extLst>
              <a:ext uri="{FF2B5EF4-FFF2-40B4-BE49-F238E27FC236}">
                <a16:creationId xmlns:a16="http://schemas.microsoft.com/office/drawing/2014/main" id="{272FE214-E6CF-0435-E54F-5344F539CB0D}"/>
              </a:ext>
            </a:extLst>
          </p:cNvPr>
          <p:cNvGrpSpPr/>
          <p:nvPr/>
        </p:nvGrpSpPr>
        <p:grpSpPr>
          <a:xfrm>
            <a:off x="7691610" y="1201469"/>
            <a:ext cx="1371600" cy="989220"/>
            <a:chOff x="15013871" y="1740855"/>
            <a:chExt cx="2450933" cy="1318960"/>
          </a:xfrm>
        </p:grpSpPr>
        <p:sp>
          <p:nvSpPr>
            <p:cNvPr id="15" name="ZoneTexte 14">
              <a:extLst>
                <a:ext uri="{FF2B5EF4-FFF2-40B4-BE49-F238E27FC236}">
                  <a16:creationId xmlns:a16="http://schemas.microsoft.com/office/drawing/2014/main" id="{378DF96E-E176-9567-AD67-D29738A49295}"/>
                </a:ext>
              </a:extLst>
            </p:cNvPr>
            <p:cNvSpPr txBox="1"/>
            <p:nvPr/>
          </p:nvSpPr>
          <p:spPr>
            <a:xfrm>
              <a:off x="15217776" y="1740855"/>
              <a:ext cx="2043121" cy="861775"/>
            </a:xfrm>
            <a:prstGeom prst="rect">
              <a:avLst/>
            </a:prstGeom>
            <a:noFill/>
          </p:spPr>
          <p:txBody>
            <a:bodyPr wrap="square" rtlCol="0">
              <a:spAutoFit/>
            </a:bodyPr>
            <a:lstStyle/>
            <a:p>
              <a:pPr algn="ctr"/>
              <a:r>
                <a:rPr lang="fr-FR" sz="3600" b="1" dirty="0">
                  <a:solidFill>
                    <a:schemeClr val="accent6"/>
                  </a:solidFill>
                </a:rPr>
                <a:t>69 %</a:t>
              </a:r>
            </a:p>
          </p:txBody>
        </p:sp>
        <p:sp>
          <p:nvSpPr>
            <p:cNvPr id="16" name="ZoneTexte 15">
              <a:extLst>
                <a:ext uri="{FF2B5EF4-FFF2-40B4-BE49-F238E27FC236}">
                  <a16:creationId xmlns:a16="http://schemas.microsoft.com/office/drawing/2014/main" id="{A212E771-1CED-5AFC-DFD6-C65CE4F2FC03}"/>
                </a:ext>
              </a:extLst>
            </p:cNvPr>
            <p:cNvSpPr txBox="1"/>
            <p:nvPr/>
          </p:nvSpPr>
          <p:spPr>
            <a:xfrm>
              <a:off x="15013871" y="2444261"/>
              <a:ext cx="2450933" cy="615554"/>
            </a:xfrm>
            <a:prstGeom prst="rect">
              <a:avLst/>
            </a:prstGeom>
            <a:noFill/>
          </p:spPr>
          <p:txBody>
            <a:bodyPr wrap="square" rtlCol="0">
              <a:spAutoFit/>
            </a:bodyPr>
            <a:lstStyle/>
            <a:p>
              <a:pPr algn="ctr"/>
              <a:r>
                <a:rPr lang="fr-FR" sz="1200" b="1">
                  <a:solidFill>
                    <a:schemeClr val="accent6"/>
                  </a:solidFill>
                </a:rPr>
                <a:t>des réservations par Internet</a:t>
              </a:r>
            </a:p>
          </p:txBody>
        </p:sp>
      </p:grpSp>
      <p:sp>
        <p:nvSpPr>
          <p:cNvPr id="17" name="ZoneTexte 16">
            <a:extLst>
              <a:ext uri="{FF2B5EF4-FFF2-40B4-BE49-F238E27FC236}">
                <a16:creationId xmlns:a16="http://schemas.microsoft.com/office/drawing/2014/main" id="{A3640945-5108-1164-45EE-685F0147BD8A}"/>
              </a:ext>
            </a:extLst>
          </p:cNvPr>
          <p:cNvSpPr txBox="1"/>
          <p:nvPr/>
        </p:nvSpPr>
        <p:spPr>
          <a:xfrm>
            <a:off x="6113177" y="2458915"/>
            <a:ext cx="1584296" cy="1454244"/>
          </a:xfrm>
          <a:prstGeom prst="rect">
            <a:avLst/>
          </a:prstGeom>
          <a:noFill/>
        </p:spPr>
        <p:txBody>
          <a:bodyPr wrap="square" lIns="68580" tIns="34290" rIns="68580" bIns="34290" rtlCol="0" anchor="t">
            <a:spAutoFit/>
          </a:bodyPr>
          <a:lstStyle/>
          <a:p>
            <a:pPr marL="257175" indent="-257175">
              <a:buAutoNum type="arabicPeriod"/>
            </a:pPr>
            <a:r>
              <a:rPr lang="fr-FR" sz="1050" dirty="0"/>
              <a:t>Airbnb </a:t>
            </a:r>
            <a:br>
              <a:rPr lang="fr-FR" sz="1050" dirty="0"/>
            </a:br>
            <a:r>
              <a:rPr lang="fr-FR" sz="750" dirty="0"/>
              <a:t>(27% VS 27% en Bretagne)</a:t>
            </a:r>
          </a:p>
          <a:p>
            <a:pPr marL="257175" indent="-257175">
              <a:buFontTx/>
              <a:buAutoNum type="arabicPeriod"/>
            </a:pPr>
            <a:r>
              <a:rPr lang="fr-FR" sz="1050" dirty="0"/>
              <a:t>Site de l’hébergeur </a:t>
            </a:r>
            <a:r>
              <a:rPr lang="fr-FR" sz="750" dirty="0"/>
              <a:t>(25% VS 22%)</a:t>
            </a:r>
          </a:p>
          <a:p>
            <a:pPr marL="257175" indent="-257175">
              <a:buAutoNum type="arabicPeriod"/>
            </a:pPr>
            <a:r>
              <a:rPr lang="fr-FR" sz="1050" dirty="0" err="1"/>
              <a:t>Booking</a:t>
            </a:r>
            <a:r>
              <a:rPr lang="fr-FR" sz="1050" dirty="0"/>
              <a:t> </a:t>
            </a:r>
            <a:br>
              <a:rPr lang="fr-FR" sz="1050" dirty="0"/>
            </a:br>
            <a:r>
              <a:rPr lang="fr-FR" sz="750" dirty="0"/>
              <a:t>(20% VS 25%)</a:t>
            </a:r>
          </a:p>
          <a:p>
            <a:pPr marL="257175" indent="-257175">
              <a:buAutoNum type="arabicPeriod"/>
            </a:pPr>
            <a:r>
              <a:rPr lang="fr-FR" sz="1050" dirty="0"/>
              <a:t>Gîtes de France </a:t>
            </a:r>
            <a:br>
              <a:rPr lang="fr-FR" sz="1050" dirty="0"/>
            </a:br>
            <a:r>
              <a:rPr lang="fr-FR" sz="750" dirty="0"/>
              <a:t>(6% VS 7%)</a:t>
            </a:r>
          </a:p>
          <a:p>
            <a:pPr marL="257175" indent="-257175">
              <a:buAutoNum type="arabicPeriod"/>
            </a:pPr>
            <a:r>
              <a:rPr lang="fr-FR" sz="1050" dirty="0"/>
              <a:t>Abritel </a:t>
            </a:r>
            <a:br>
              <a:rPr lang="fr-FR" sz="1050" dirty="0"/>
            </a:br>
            <a:r>
              <a:rPr lang="fr-FR" sz="750" dirty="0"/>
              <a:t>5% VS 4%)</a:t>
            </a:r>
          </a:p>
        </p:txBody>
      </p:sp>
      <p:graphicFrame>
        <p:nvGraphicFramePr>
          <p:cNvPr id="18" name="Graphique 17">
            <a:extLst>
              <a:ext uri="{FF2B5EF4-FFF2-40B4-BE49-F238E27FC236}">
                <a16:creationId xmlns:a16="http://schemas.microsoft.com/office/drawing/2014/main" id="{0D0E7DCA-75A6-C420-8427-FAFF96254448}"/>
              </a:ext>
            </a:extLst>
          </p:cNvPr>
          <p:cNvGraphicFramePr/>
          <p:nvPr/>
        </p:nvGraphicFramePr>
        <p:xfrm>
          <a:off x="7592158" y="4125522"/>
          <a:ext cx="1489712" cy="1240893"/>
        </p:xfrm>
        <a:graphic>
          <a:graphicData uri="http://schemas.openxmlformats.org/drawingml/2006/chart">
            <c:chart xmlns:c="http://schemas.openxmlformats.org/drawingml/2006/chart" xmlns:r="http://schemas.openxmlformats.org/officeDocument/2006/relationships" r:id="rId6"/>
          </a:graphicData>
        </a:graphic>
      </p:graphicFrame>
      <p:grpSp>
        <p:nvGrpSpPr>
          <p:cNvPr id="19" name="Groupe 18">
            <a:extLst>
              <a:ext uri="{FF2B5EF4-FFF2-40B4-BE49-F238E27FC236}">
                <a16:creationId xmlns:a16="http://schemas.microsoft.com/office/drawing/2014/main" id="{C0125167-A7E9-2531-85B4-06AA03F47CC9}"/>
              </a:ext>
            </a:extLst>
          </p:cNvPr>
          <p:cNvGrpSpPr/>
          <p:nvPr/>
        </p:nvGrpSpPr>
        <p:grpSpPr>
          <a:xfrm>
            <a:off x="4572000" y="4130760"/>
            <a:ext cx="1371600" cy="916018"/>
            <a:chOff x="15158240" y="1720287"/>
            <a:chExt cx="2450933" cy="1221357"/>
          </a:xfrm>
        </p:grpSpPr>
        <p:sp>
          <p:nvSpPr>
            <p:cNvPr id="20" name="ZoneTexte 19">
              <a:extLst>
                <a:ext uri="{FF2B5EF4-FFF2-40B4-BE49-F238E27FC236}">
                  <a16:creationId xmlns:a16="http://schemas.microsoft.com/office/drawing/2014/main" id="{0098E1CB-6C2A-47DB-208C-A3DE9EAD3699}"/>
                </a:ext>
              </a:extLst>
            </p:cNvPr>
            <p:cNvSpPr txBox="1"/>
            <p:nvPr/>
          </p:nvSpPr>
          <p:spPr>
            <a:xfrm>
              <a:off x="15346908" y="1720287"/>
              <a:ext cx="2043121" cy="861774"/>
            </a:xfrm>
            <a:prstGeom prst="rect">
              <a:avLst/>
            </a:prstGeom>
            <a:noFill/>
          </p:spPr>
          <p:txBody>
            <a:bodyPr wrap="square" rtlCol="0">
              <a:spAutoFit/>
            </a:bodyPr>
            <a:lstStyle/>
            <a:p>
              <a:pPr algn="ctr"/>
              <a:r>
                <a:rPr lang="fr-FR" sz="3600" b="1" dirty="0">
                  <a:solidFill>
                    <a:schemeClr val="accent4"/>
                  </a:solidFill>
                </a:rPr>
                <a:t>60</a:t>
              </a:r>
            </a:p>
          </p:txBody>
        </p:sp>
        <p:sp>
          <p:nvSpPr>
            <p:cNvPr id="21" name="ZoneTexte 20">
              <a:extLst>
                <a:ext uri="{FF2B5EF4-FFF2-40B4-BE49-F238E27FC236}">
                  <a16:creationId xmlns:a16="http://schemas.microsoft.com/office/drawing/2014/main" id="{974002A8-2788-0300-AFB0-1A7D5494CABA}"/>
                </a:ext>
              </a:extLst>
            </p:cNvPr>
            <p:cNvSpPr txBox="1"/>
            <p:nvPr/>
          </p:nvSpPr>
          <p:spPr>
            <a:xfrm>
              <a:off x="15158240" y="2403035"/>
              <a:ext cx="2450933" cy="538609"/>
            </a:xfrm>
            <a:prstGeom prst="rect">
              <a:avLst/>
            </a:prstGeom>
            <a:noFill/>
          </p:spPr>
          <p:txBody>
            <a:bodyPr wrap="square" rtlCol="0">
              <a:spAutoFit/>
            </a:bodyPr>
            <a:lstStyle/>
            <a:p>
              <a:pPr algn="ctr"/>
              <a:r>
                <a:rPr lang="fr-FR" sz="1200" b="1">
                  <a:solidFill>
                    <a:schemeClr val="accent4"/>
                  </a:solidFill>
                </a:rPr>
                <a:t>Jours en moyenne </a:t>
              </a:r>
            </a:p>
            <a:p>
              <a:pPr algn="ctr"/>
              <a:r>
                <a:rPr lang="fr-FR" sz="825">
                  <a:solidFill>
                    <a:schemeClr val="accent4"/>
                  </a:solidFill>
                </a:rPr>
                <a:t>avant le séjour</a:t>
              </a:r>
            </a:p>
          </p:txBody>
        </p:sp>
      </p:grpSp>
      <p:sp>
        <p:nvSpPr>
          <p:cNvPr id="3" name="Espace réservé du texte 2">
            <a:extLst>
              <a:ext uri="{FF2B5EF4-FFF2-40B4-BE49-F238E27FC236}">
                <a16:creationId xmlns:a16="http://schemas.microsoft.com/office/drawing/2014/main" id="{0E6B29AF-E7FC-E460-1BF2-B7D637651D31}"/>
              </a:ext>
            </a:extLst>
          </p:cNvPr>
          <p:cNvSpPr txBox="1">
            <a:spLocks/>
          </p:cNvSpPr>
          <p:nvPr/>
        </p:nvSpPr>
        <p:spPr>
          <a:xfrm>
            <a:off x="572694" y="4690043"/>
            <a:ext cx="575479"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900" b="1" dirty="0" err="1"/>
              <a:t>Réservation</a:t>
            </a:r>
            <a:endParaRPr lang="en-US" sz="900" b="1" dirty="0"/>
          </a:p>
        </p:txBody>
      </p:sp>
      <p:sp>
        <p:nvSpPr>
          <p:cNvPr id="4" name="Espace réservé du texte 2">
            <a:extLst>
              <a:ext uri="{FF2B5EF4-FFF2-40B4-BE49-F238E27FC236}">
                <a16:creationId xmlns:a16="http://schemas.microsoft.com/office/drawing/2014/main" id="{FB85FBA6-CCDB-AD90-2662-9045C6CEC3D9}"/>
              </a:ext>
            </a:extLst>
          </p:cNvPr>
          <p:cNvSpPr txBox="1">
            <a:spLocks/>
          </p:cNvSpPr>
          <p:nvPr/>
        </p:nvSpPr>
        <p:spPr>
          <a:xfrm>
            <a:off x="1981414" y="4690043"/>
            <a:ext cx="392736"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Internet</a:t>
            </a:r>
            <a:endParaRPr lang="en-US" sz="900" b="1" dirty="0"/>
          </a:p>
        </p:txBody>
      </p:sp>
      <p:sp>
        <p:nvSpPr>
          <p:cNvPr id="10" name="Espace réservé du texte 2">
            <a:extLst>
              <a:ext uri="{FF2B5EF4-FFF2-40B4-BE49-F238E27FC236}">
                <a16:creationId xmlns:a16="http://schemas.microsoft.com/office/drawing/2014/main" id="{04591A67-A9FA-C290-4FEE-8AF58698E8C3}"/>
              </a:ext>
            </a:extLst>
          </p:cNvPr>
          <p:cNvSpPr txBox="1">
            <a:spLocks/>
          </p:cNvSpPr>
          <p:nvPr/>
        </p:nvSpPr>
        <p:spPr>
          <a:xfrm>
            <a:off x="3405335" y="4690043"/>
            <a:ext cx="245260"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Délai</a:t>
            </a:r>
            <a:endParaRPr lang="en-US" sz="900" b="1"/>
          </a:p>
        </p:txBody>
      </p:sp>
      <p:sp>
        <p:nvSpPr>
          <p:cNvPr id="22" name="Espace réservé du texte 2">
            <a:extLst>
              <a:ext uri="{FF2B5EF4-FFF2-40B4-BE49-F238E27FC236}">
                <a16:creationId xmlns:a16="http://schemas.microsoft.com/office/drawing/2014/main" id="{690F4163-A556-7DED-B7F9-21DDDBB351B5}"/>
              </a:ext>
            </a:extLst>
          </p:cNvPr>
          <p:cNvSpPr txBox="1">
            <a:spLocks/>
          </p:cNvSpPr>
          <p:nvPr/>
        </p:nvSpPr>
        <p:spPr>
          <a:xfrm>
            <a:off x="889949" y="5055513"/>
            <a:ext cx="3736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96%</a:t>
            </a:r>
            <a:endParaRPr lang="en-US" sz="1500" b="1">
              <a:solidFill>
                <a:schemeClr val="accent6"/>
              </a:solidFill>
            </a:endParaRPr>
          </a:p>
        </p:txBody>
      </p:sp>
      <p:sp>
        <p:nvSpPr>
          <p:cNvPr id="23" name="Espace réservé du texte 2">
            <a:extLst>
              <a:ext uri="{FF2B5EF4-FFF2-40B4-BE49-F238E27FC236}">
                <a16:creationId xmlns:a16="http://schemas.microsoft.com/office/drawing/2014/main" id="{BE446A92-4A15-B319-982D-E69C7CA07F6B}"/>
              </a:ext>
            </a:extLst>
          </p:cNvPr>
          <p:cNvSpPr txBox="1">
            <a:spLocks/>
          </p:cNvSpPr>
          <p:nvPr/>
        </p:nvSpPr>
        <p:spPr>
          <a:xfrm>
            <a:off x="2110831" y="5065358"/>
            <a:ext cx="3736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70%</a:t>
            </a:r>
            <a:endParaRPr lang="en-US" sz="1500" b="1">
              <a:solidFill>
                <a:schemeClr val="accent6"/>
              </a:solidFill>
            </a:endParaRPr>
          </a:p>
        </p:txBody>
      </p:sp>
      <p:sp>
        <p:nvSpPr>
          <p:cNvPr id="24" name="Espace réservé du texte 2">
            <a:extLst>
              <a:ext uri="{FF2B5EF4-FFF2-40B4-BE49-F238E27FC236}">
                <a16:creationId xmlns:a16="http://schemas.microsoft.com/office/drawing/2014/main" id="{B721EFE2-FD42-6571-C49F-91E9E78690E2}"/>
              </a:ext>
            </a:extLst>
          </p:cNvPr>
          <p:cNvSpPr txBox="1">
            <a:spLocks/>
          </p:cNvSpPr>
          <p:nvPr/>
        </p:nvSpPr>
        <p:spPr>
          <a:xfrm>
            <a:off x="3295884" y="5065358"/>
            <a:ext cx="854638"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57 jours</a:t>
            </a:r>
            <a:endParaRPr lang="en-US" sz="1500" b="1">
              <a:solidFill>
                <a:schemeClr val="accent6"/>
              </a:solidFill>
            </a:endParaRPr>
          </a:p>
        </p:txBody>
      </p:sp>
      <p:sp>
        <p:nvSpPr>
          <p:cNvPr id="25" name="Espace réservé du texte 2">
            <a:extLst>
              <a:ext uri="{FF2B5EF4-FFF2-40B4-BE49-F238E27FC236}">
                <a16:creationId xmlns:a16="http://schemas.microsoft.com/office/drawing/2014/main" id="{F1C44E69-E4B2-92BB-4CFF-DF698481E099}"/>
              </a:ext>
            </a:extLst>
          </p:cNvPr>
          <p:cNvSpPr txBox="1">
            <a:spLocks/>
          </p:cNvSpPr>
          <p:nvPr/>
        </p:nvSpPr>
        <p:spPr>
          <a:xfrm>
            <a:off x="158679" y="4479291"/>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pic>
        <p:nvPicPr>
          <p:cNvPr id="27" name="Picture 2" descr="Archives des Internet - FRP2i">
            <a:extLst>
              <a:ext uri="{FF2B5EF4-FFF2-40B4-BE49-F238E27FC236}">
                <a16:creationId xmlns:a16="http://schemas.microsoft.com/office/drawing/2014/main" id="{6315426F-6332-A944-5715-FBBBF67E68D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31854" y="4862111"/>
            <a:ext cx="592093" cy="425595"/>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que 28">
            <a:extLst>
              <a:ext uri="{FF2B5EF4-FFF2-40B4-BE49-F238E27FC236}">
                <a16:creationId xmlns:a16="http://schemas.microsoft.com/office/drawing/2014/main" id="{66BC2794-D493-64A5-0315-B3546CFAB1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5018" y="4910423"/>
            <a:ext cx="378346" cy="378346"/>
          </a:xfrm>
          <a:prstGeom prst="rect">
            <a:avLst/>
          </a:prstGeom>
        </p:spPr>
      </p:pic>
      <p:pic>
        <p:nvPicPr>
          <p:cNvPr id="31" name="Graphique 30">
            <a:extLst>
              <a:ext uri="{FF2B5EF4-FFF2-40B4-BE49-F238E27FC236}">
                <a16:creationId xmlns:a16="http://schemas.microsoft.com/office/drawing/2014/main" id="{4299089E-5653-AAD6-53BC-614DA973EF5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14172" y="4914082"/>
            <a:ext cx="383753" cy="364073"/>
          </a:xfrm>
          <a:prstGeom prst="rect">
            <a:avLst/>
          </a:prstGeom>
        </p:spPr>
      </p:pic>
      <p:sp>
        <p:nvSpPr>
          <p:cNvPr id="33" name="Rectangle 37">
            <a:extLst>
              <a:ext uri="{FF2B5EF4-FFF2-40B4-BE49-F238E27FC236}">
                <a16:creationId xmlns:a16="http://schemas.microsoft.com/office/drawing/2014/main" id="{66E2412D-43FE-99A3-AEBA-441FFB756598}"/>
              </a:ext>
            </a:extLst>
          </p:cNvPr>
          <p:cNvSpPr/>
          <p:nvPr/>
        </p:nvSpPr>
        <p:spPr>
          <a:xfrm rot="16200000">
            <a:off x="4425457" y="5322668"/>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Rectangle 37">
            <a:extLst>
              <a:ext uri="{FF2B5EF4-FFF2-40B4-BE49-F238E27FC236}">
                <a16:creationId xmlns:a16="http://schemas.microsoft.com/office/drawing/2014/main" id="{358EB078-5F3A-8EC0-F37D-5EC70BD763F3}"/>
              </a:ext>
            </a:extLst>
          </p:cNvPr>
          <p:cNvSpPr/>
          <p:nvPr/>
        </p:nvSpPr>
        <p:spPr>
          <a:xfrm rot="5400000">
            <a:off x="163245" y="466312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35" name="Straight Connector 131">
            <a:extLst>
              <a:ext uri="{FF2B5EF4-FFF2-40B4-BE49-F238E27FC236}">
                <a16:creationId xmlns:a16="http://schemas.microsoft.com/office/drawing/2014/main" id="{CCE6B98C-D415-1174-2951-E31646C2F3D0}"/>
              </a:ext>
            </a:extLst>
          </p:cNvPr>
          <p:cNvCxnSpPr>
            <a:cxnSpLocks/>
          </p:cNvCxnSpPr>
          <p:nvPr/>
        </p:nvCxnSpPr>
        <p:spPr>
          <a:xfrm rot="5400000">
            <a:off x="1222776" y="5076784"/>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31">
            <a:extLst>
              <a:ext uri="{FF2B5EF4-FFF2-40B4-BE49-F238E27FC236}">
                <a16:creationId xmlns:a16="http://schemas.microsoft.com/office/drawing/2014/main" id="{11BE0F30-48AE-CD4A-5B34-33920C73C22B}"/>
              </a:ext>
            </a:extLst>
          </p:cNvPr>
          <p:cNvCxnSpPr>
            <a:cxnSpLocks/>
          </p:cNvCxnSpPr>
          <p:nvPr/>
        </p:nvCxnSpPr>
        <p:spPr>
          <a:xfrm rot="5400000">
            <a:off x="2602739" y="506348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3" name="Espace réservé pour une image  52" descr="Une image contenant intérieur, lit, mur, décoration d’intérieur&#10;&#10;Description générée automatiquement">
            <a:extLst>
              <a:ext uri="{FF2B5EF4-FFF2-40B4-BE49-F238E27FC236}">
                <a16:creationId xmlns:a16="http://schemas.microsoft.com/office/drawing/2014/main" id="{264061A1-EDF0-4757-0BD3-62A238C8038C}"/>
              </a:ext>
            </a:extLst>
          </p:cNvPr>
          <p:cNvPicPr>
            <a:picLocks noGrp="1" noChangeAspect="1"/>
          </p:cNvPicPr>
          <p:nvPr>
            <p:ph type="pic" sz="quarter" idx="21"/>
          </p:nvPr>
        </p:nvPicPr>
        <p:blipFill>
          <a:blip r:embed="rId1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3106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74B4C3C-DB2C-76AB-F8C0-72CDDC4EAE40}"/>
              </a:ext>
            </a:extLst>
          </p:cNvPr>
          <p:cNvSpPr/>
          <p:nvPr/>
        </p:nvSpPr>
        <p:spPr>
          <a:xfrm>
            <a:off x="4572001" y="857250"/>
            <a:ext cx="4572002" cy="4600575"/>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space réservé du texte 9">
            <a:extLst>
              <a:ext uri="{FF2B5EF4-FFF2-40B4-BE49-F238E27FC236}">
                <a16:creationId xmlns:a16="http://schemas.microsoft.com/office/drawing/2014/main" id="{20EB254B-4EBA-DEDD-8E5A-EBDD4502A725}"/>
              </a:ext>
            </a:extLst>
          </p:cNvPr>
          <p:cNvSpPr>
            <a:spLocks noGrp="1"/>
          </p:cNvSpPr>
          <p:nvPr>
            <p:ph type="body" sz="quarter" idx="10"/>
          </p:nvPr>
        </p:nvSpPr>
        <p:spPr/>
        <p:txBody>
          <a:bodyPr/>
          <a:lstStyle/>
          <a:p>
            <a:r>
              <a:rPr lang="fr-FR"/>
              <a:t>Comme critère de choix</a:t>
            </a:r>
          </a:p>
        </p:txBody>
      </p:sp>
      <p:sp>
        <p:nvSpPr>
          <p:cNvPr id="12" name="Espace réservé du texte 11">
            <a:extLst>
              <a:ext uri="{FF2B5EF4-FFF2-40B4-BE49-F238E27FC236}">
                <a16:creationId xmlns:a16="http://schemas.microsoft.com/office/drawing/2014/main" id="{1B929197-3EC9-D9C0-D8D3-D44FDA2B3807}"/>
              </a:ext>
            </a:extLst>
          </p:cNvPr>
          <p:cNvSpPr>
            <a:spLocks noGrp="1"/>
          </p:cNvSpPr>
          <p:nvPr>
            <p:ph type="body" sz="quarter" idx="11"/>
          </p:nvPr>
        </p:nvSpPr>
        <p:spPr/>
        <p:txBody>
          <a:bodyPr/>
          <a:lstStyle/>
          <a:p>
            <a:endParaRPr lang="fr-FR"/>
          </a:p>
        </p:txBody>
      </p:sp>
      <p:graphicFrame>
        <p:nvGraphicFramePr>
          <p:cNvPr id="2" name="Graphique 1">
            <a:extLst>
              <a:ext uri="{FF2B5EF4-FFF2-40B4-BE49-F238E27FC236}">
                <a16:creationId xmlns:a16="http://schemas.microsoft.com/office/drawing/2014/main" id="{04CA1900-12A8-0A4F-25E0-DC1E00223BA0}"/>
              </a:ext>
            </a:extLst>
          </p:cNvPr>
          <p:cNvGraphicFramePr/>
          <p:nvPr/>
        </p:nvGraphicFramePr>
        <p:xfrm>
          <a:off x="4002122" y="1047750"/>
          <a:ext cx="4955699" cy="4424464"/>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e 4">
            <a:extLst>
              <a:ext uri="{FF2B5EF4-FFF2-40B4-BE49-F238E27FC236}">
                <a16:creationId xmlns:a16="http://schemas.microsoft.com/office/drawing/2014/main" id="{C3BC786A-6675-776F-CCDB-D1EBCD558407}"/>
              </a:ext>
            </a:extLst>
          </p:cNvPr>
          <p:cNvGrpSpPr/>
          <p:nvPr/>
        </p:nvGrpSpPr>
        <p:grpSpPr>
          <a:xfrm>
            <a:off x="8229289" y="5216023"/>
            <a:ext cx="2342630" cy="213585"/>
            <a:chOff x="7305773" y="899888"/>
            <a:chExt cx="3123507" cy="284780"/>
          </a:xfrm>
        </p:grpSpPr>
        <p:grpSp>
          <p:nvGrpSpPr>
            <p:cNvPr id="6" name="Groupe 5">
              <a:extLst>
                <a:ext uri="{FF2B5EF4-FFF2-40B4-BE49-F238E27FC236}">
                  <a16:creationId xmlns:a16="http://schemas.microsoft.com/office/drawing/2014/main" id="{209B7E9B-082A-A804-22BF-A6977C3C178C}"/>
                </a:ext>
              </a:extLst>
            </p:cNvPr>
            <p:cNvGrpSpPr/>
            <p:nvPr/>
          </p:nvGrpSpPr>
          <p:grpSpPr>
            <a:xfrm>
              <a:off x="7305773" y="976956"/>
              <a:ext cx="108000" cy="108577"/>
              <a:chOff x="7305773" y="976956"/>
              <a:chExt cx="108000" cy="108577"/>
            </a:xfrm>
          </p:grpSpPr>
          <p:sp>
            <p:nvSpPr>
              <p:cNvPr id="8" name="Rectangle 7">
                <a:extLst>
                  <a:ext uri="{FF2B5EF4-FFF2-40B4-BE49-F238E27FC236}">
                    <a16:creationId xmlns:a16="http://schemas.microsoft.com/office/drawing/2014/main" id="{2FD5FAA2-BEA9-763C-A960-FB2444B2BDD2}"/>
                  </a:ext>
                </a:extLst>
              </p:cNvPr>
              <p:cNvSpPr/>
              <p:nvPr/>
            </p:nvSpPr>
            <p:spPr>
              <a:xfrm>
                <a:off x="7305773" y="977533"/>
                <a:ext cx="54000" cy="10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8">
                <a:extLst>
                  <a:ext uri="{FF2B5EF4-FFF2-40B4-BE49-F238E27FC236}">
                    <a16:creationId xmlns:a16="http://schemas.microsoft.com/office/drawing/2014/main" id="{85AAFE62-A9AA-3431-DCD9-AB30DD840107}"/>
                  </a:ext>
                </a:extLst>
              </p:cNvPr>
              <p:cNvSpPr/>
              <p:nvPr/>
            </p:nvSpPr>
            <p:spPr>
              <a:xfrm>
                <a:off x="7359773" y="976956"/>
                <a:ext cx="54000" cy="10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7" name="ZoneTexte 6">
              <a:extLst>
                <a:ext uri="{FF2B5EF4-FFF2-40B4-BE49-F238E27FC236}">
                  <a16:creationId xmlns:a16="http://schemas.microsoft.com/office/drawing/2014/main" id="{A1725368-097B-0D53-B2E2-2D77E29989A9}"/>
                </a:ext>
              </a:extLst>
            </p:cNvPr>
            <p:cNvSpPr txBox="1"/>
            <p:nvPr/>
          </p:nvSpPr>
          <p:spPr>
            <a:xfrm>
              <a:off x="7413773" y="899888"/>
              <a:ext cx="3015507" cy="284780"/>
            </a:xfrm>
            <a:prstGeom prst="rect">
              <a:avLst/>
            </a:prstGeom>
            <a:noFill/>
          </p:spPr>
          <p:txBody>
            <a:bodyPr wrap="square">
              <a:spAutoFit/>
            </a:bodyPr>
            <a:lstStyle/>
            <a:p>
              <a:r>
                <a:rPr lang="fr-FR" sz="788" i="1">
                  <a:solidFill>
                    <a:schemeClr val="tx2"/>
                  </a:solidFill>
                </a:rPr>
                <a:t>Bretagne</a:t>
              </a:r>
            </a:p>
          </p:txBody>
        </p:sp>
      </p:grpSp>
      <p:sp>
        <p:nvSpPr>
          <p:cNvPr id="3" name="ZoneTexte 2">
            <a:extLst>
              <a:ext uri="{FF2B5EF4-FFF2-40B4-BE49-F238E27FC236}">
                <a16:creationId xmlns:a16="http://schemas.microsoft.com/office/drawing/2014/main" id="{75875C67-25B7-2130-9D91-0E7C8FFCAE95}"/>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1291923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C171D-1C38-3298-51FE-4059EECDD866}"/>
              </a:ext>
            </a:extLst>
          </p:cNvPr>
          <p:cNvSpPr/>
          <p:nvPr/>
        </p:nvSpPr>
        <p:spPr>
          <a:xfrm rot="16200000">
            <a:off x="1957537" y="2878311"/>
            <a:ext cx="817604" cy="43886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Sur place…</a:t>
            </a:r>
          </a:p>
        </p:txBody>
      </p:sp>
      <p:sp>
        <p:nvSpPr>
          <p:cNvPr id="15" name="Espace réservé du texte 14">
            <a:extLst>
              <a:ext uri="{FF2B5EF4-FFF2-40B4-BE49-F238E27FC236}">
                <a16:creationId xmlns:a16="http://schemas.microsoft.com/office/drawing/2014/main" id="{16A67515-2E78-26DB-DB8A-2F645D816880}"/>
              </a:ext>
            </a:extLst>
          </p:cNvPr>
          <p:cNvSpPr>
            <a:spLocks noGrp="1"/>
          </p:cNvSpPr>
          <p:nvPr>
            <p:ph type="body" sz="quarter" idx="11"/>
          </p:nvPr>
        </p:nvSpPr>
        <p:spPr/>
        <p:txBody>
          <a:bodyPr/>
          <a:lstStyle/>
          <a:p>
            <a:endParaRPr lang="fr-FR"/>
          </a:p>
        </p:txBody>
      </p:sp>
      <p:pic>
        <p:nvPicPr>
          <p:cNvPr id="10" name="Espace réservé pour une image  9" descr="Une image contenant plein air, arbre, roue, véhicule&#10;&#10;Description générée automatiquement">
            <a:extLst>
              <a:ext uri="{FF2B5EF4-FFF2-40B4-BE49-F238E27FC236}">
                <a16:creationId xmlns:a16="http://schemas.microsoft.com/office/drawing/2014/main" id="{D4A7C7F6-FEB9-62DA-C221-0C57FA263DFA}"/>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pic>
        <p:nvPicPr>
          <p:cNvPr id="4" name="Espace réservé pour une image  3" descr="Une image contenant eau, plein air, barrière de corail, natation&#10;&#10;Description générée automatiquement">
            <a:extLst>
              <a:ext uri="{FF2B5EF4-FFF2-40B4-BE49-F238E27FC236}">
                <a16:creationId xmlns:a16="http://schemas.microsoft.com/office/drawing/2014/main" id="{81A9FC53-AA16-1AF2-8A7F-D489A4AA323B}"/>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graphicFrame>
        <p:nvGraphicFramePr>
          <p:cNvPr id="54" name="Graphique 53">
            <a:extLst>
              <a:ext uri="{FF2B5EF4-FFF2-40B4-BE49-F238E27FC236}">
                <a16:creationId xmlns:a16="http://schemas.microsoft.com/office/drawing/2014/main" id="{6B2F6019-4EC4-FAD4-B288-B490F3DF469C}"/>
              </a:ext>
            </a:extLst>
          </p:cNvPr>
          <p:cNvGraphicFramePr/>
          <p:nvPr/>
        </p:nvGraphicFramePr>
        <p:xfrm>
          <a:off x="6813011" y="3375195"/>
          <a:ext cx="2299781" cy="2210200"/>
        </p:xfrm>
        <a:graphic>
          <a:graphicData uri="http://schemas.openxmlformats.org/drawingml/2006/chart">
            <c:chart xmlns:c="http://schemas.openxmlformats.org/drawingml/2006/chart" xmlns:r="http://schemas.openxmlformats.org/officeDocument/2006/relationships" r:id="rId4"/>
          </a:graphicData>
        </a:graphic>
      </p:graphicFrame>
      <p:sp>
        <p:nvSpPr>
          <p:cNvPr id="55" name="ZoneTexte 54">
            <a:extLst>
              <a:ext uri="{FF2B5EF4-FFF2-40B4-BE49-F238E27FC236}">
                <a16:creationId xmlns:a16="http://schemas.microsoft.com/office/drawing/2014/main" id="{24C20633-172C-0EDB-707D-AC2874B3A7DC}"/>
              </a:ext>
            </a:extLst>
          </p:cNvPr>
          <p:cNvSpPr txBox="1"/>
          <p:nvPr/>
        </p:nvSpPr>
        <p:spPr>
          <a:xfrm>
            <a:off x="7018675" y="3380089"/>
            <a:ext cx="1490288" cy="230832"/>
          </a:xfrm>
          <a:prstGeom prst="rect">
            <a:avLst/>
          </a:prstGeom>
          <a:noFill/>
        </p:spPr>
        <p:txBody>
          <a:bodyPr wrap="square">
            <a:spAutoFit/>
          </a:bodyPr>
          <a:lstStyle/>
          <a:p>
            <a:r>
              <a:rPr lang="fr-FR" sz="900" b="1">
                <a:solidFill>
                  <a:schemeClr val="tx2"/>
                </a:solidFill>
              </a:rPr>
              <a:t>Internet</a:t>
            </a:r>
            <a:endParaRPr lang="fr-FR" sz="900">
              <a:solidFill>
                <a:schemeClr val="tx2"/>
              </a:solidFill>
            </a:endParaRPr>
          </a:p>
        </p:txBody>
      </p:sp>
      <p:sp>
        <p:nvSpPr>
          <p:cNvPr id="56" name="ZoneTexte 55">
            <a:extLst>
              <a:ext uri="{FF2B5EF4-FFF2-40B4-BE49-F238E27FC236}">
                <a16:creationId xmlns:a16="http://schemas.microsoft.com/office/drawing/2014/main" id="{478E4CBA-3846-3FE7-811F-F693EE56AB1E}"/>
              </a:ext>
            </a:extLst>
          </p:cNvPr>
          <p:cNvSpPr txBox="1"/>
          <p:nvPr/>
        </p:nvSpPr>
        <p:spPr>
          <a:xfrm>
            <a:off x="7018675" y="3711327"/>
            <a:ext cx="1977058" cy="230832"/>
          </a:xfrm>
          <a:prstGeom prst="rect">
            <a:avLst/>
          </a:prstGeom>
          <a:noFill/>
        </p:spPr>
        <p:txBody>
          <a:bodyPr wrap="square">
            <a:spAutoFit/>
          </a:bodyPr>
          <a:lstStyle/>
          <a:p>
            <a:r>
              <a:rPr lang="fr-FR" sz="900" b="1">
                <a:solidFill>
                  <a:schemeClr val="tx2"/>
                </a:solidFill>
              </a:rPr>
              <a:t>Visite à l’office du tourisme</a:t>
            </a:r>
            <a:endParaRPr lang="fr-FR" sz="900">
              <a:solidFill>
                <a:schemeClr val="tx2"/>
              </a:solidFill>
            </a:endParaRPr>
          </a:p>
        </p:txBody>
      </p:sp>
      <p:sp>
        <p:nvSpPr>
          <p:cNvPr id="57" name="ZoneTexte 56">
            <a:extLst>
              <a:ext uri="{FF2B5EF4-FFF2-40B4-BE49-F238E27FC236}">
                <a16:creationId xmlns:a16="http://schemas.microsoft.com/office/drawing/2014/main" id="{D1E790F6-2A08-9FD6-38E8-AE94100C50B2}"/>
              </a:ext>
            </a:extLst>
          </p:cNvPr>
          <p:cNvSpPr txBox="1"/>
          <p:nvPr/>
        </p:nvSpPr>
        <p:spPr>
          <a:xfrm>
            <a:off x="7018675" y="4032037"/>
            <a:ext cx="2008018" cy="230832"/>
          </a:xfrm>
          <a:prstGeom prst="rect">
            <a:avLst/>
          </a:prstGeom>
          <a:noFill/>
        </p:spPr>
        <p:txBody>
          <a:bodyPr wrap="square">
            <a:spAutoFit/>
          </a:bodyPr>
          <a:lstStyle/>
          <a:p>
            <a:r>
              <a:rPr lang="fr-FR" sz="900" b="1">
                <a:solidFill>
                  <a:schemeClr val="tx2"/>
                </a:solidFill>
              </a:rPr>
              <a:t>Entourage, amis</a:t>
            </a:r>
            <a:endParaRPr lang="fr-FR" sz="900">
              <a:solidFill>
                <a:schemeClr val="tx2"/>
              </a:solidFill>
            </a:endParaRPr>
          </a:p>
        </p:txBody>
      </p:sp>
      <p:sp>
        <p:nvSpPr>
          <p:cNvPr id="58" name="ZoneTexte 57">
            <a:extLst>
              <a:ext uri="{FF2B5EF4-FFF2-40B4-BE49-F238E27FC236}">
                <a16:creationId xmlns:a16="http://schemas.microsoft.com/office/drawing/2014/main" id="{85556C1E-E887-D4E9-E1F8-BB8FDFB34AA3}"/>
              </a:ext>
            </a:extLst>
          </p:cNvPr>
          <p:cNvSpPr txBox="1"/>
          <p:nvPr/>
        </p:nvSpPr>
        <p:spPr>
          <a:xfrm>
            <a:off x="7018675" y="4352747"/>
            <a:ext cx="2008018" cy="230832"/>
          </a:xfrm>
          <a:prstGeom prst="rect">
            <a:avLst/>
          </a:prstGeom>
          <a:noFill/>
        </p:spPr>
        <p:txBody>
          <a:bodyPr wrap="square">
            <a:spAutoFit/>
          </a:bodyPr>
          <a:lstStyle/>
          <a:p>
            <a:r>
              <a:rPr lang="fr-FR" sz="900" b="1">
                <a:solidFill>
                  <a:schemeClr val="tx2"/>
                </a:solidFill>
              </a:rPr>
              <a:t>Guides touristiques</a:t>
            </a:r>
            <a:endParaRPr lang="fr-FR" sz="900">
              <a:solidFill>
                <a:schemeClr val="tx2"/>
              </a:solidFill>
            </a:endParaRPr>
          </a:p>
        </p:txBody>
      </p:sp>
      <p:sp>
        <p:nvSpPr>
          <p:cNvPr id="59" name="ZoneTexte 58">
            <a:extLst>
              <a:ext uri="{FF2B5EF4-FFF2-40B4-BE49-F238E27FC236}">
                <a16:creationId xmlns:a16="http://schemas.microsoft.com/office/drawing/2014/main" id="{7DA88054-C53D-B1A6-2AEF-DAA1A5869233}"/>
              </a:ext>
            </a:extLst>
          </p:cNvPr>
          <p:cNvSpPr txBox="1"/>
          <p:nvPr/>
        </p:nvSpPr>
        <p:spPr>
          <a:xfrm>
            <a:off x="7018675" y="4705346"/>
            <a:ext cx="2008018" cy="230832"/>
          </a:xfrm>
          <a:prstGeom prst="rect">
            <a:avLst/>
          </a:prstGeom>
          <a:noFill/>
        </p:spPr>
        <p:txBody>
          <a:bodyPr wrap="square">
            <a:spAutoFit/>
          </a:bodyPr>
          <a:lstStyle/>
          <a:p>
            <a:r>
              <a:rPr lang="fr-FR" sz="900" b="1">
                <a:solidFill>
                  <a:schemeClr val="tx2"/>
                </a:solidFill>
              </a:rPr>
              <a:t>Hébergeurs, commerçants</a:t>
            </a:r>
            <a:endParaRPr lang="fr-FR" sz="900">
              <a:solidFill>
                <a:schemeClr val="tx2"/>
              </a:solidFill>
            </a:endParaRPr>
          </a:p>
        </p:txBody>
      </p:sp>
      <p:sp>
        <p:nvSpPr>
          <p:cNvPr id="60" name="ZoneTexte 59">
            <a:extLst>
              <a:ext uri="{FF2B5EF4-FFF2-40B4-BE49-F238E27FC236}">
                <a16:creationId xmlns:a16="http://schemas.microsoft.com/office/drawing/2014/main" id="{7E20C52A-7804-F134-D699-97111D48611F}"/>
              </a:ext>
            </a:extLst>
          </p:cNvPr>
          <p:cNvSpPr txBox="1"/>
          <p:nvPr/>
        </p:nvSpPr>
        <p:spPr>
          <a:xfrm>
            <a:off x="7018675" y="5006887"/>
            <a:ext cx="2008018" cy="230832"/>
          </a:xfrm>
          <a:prstGeom prst="rect">
            <a:avLst/>
          </a:prstGeom>
          <a:noFill/>
        </p:spPr>
        <p:txBody>
          <a:bodyPr wrap="square">
            <a:spAutoFit/>
          </a:bodyPr>
          <a:lstStyle/>
          <a:p>
            <a:r>
              <a:rPr lang="fr-FR" sz="900" b="1">
                <a:solidFill>
                  <a:schemeClr val="tx2"/>
                </a:solidFill>
              </a:rPr>
              <a:t>Avis clients</a:t>
            </a:r>
            <a:endParaRPr lang="fr-FR" sz="900">
              <a:solidFill>
                <a:schemeClr val="tx2"/>
              </a:solidFill>
            </a:endParaRPr>
          </a:p>
        </p:txBody>
      </p:sp>
      <p:pic>
        <p:nvPicPr>
          <p:cNvPr id="14" name="Graphique 13">
            <a:extLst>
              <a:ext uri="{FF2B5EF4-FFF2-40B4-BE49-F238E27FC236}">
                <a16:creationId xmlns:a16="http://schemas.microsoft.com/office/drawing/2014/main" id="{D7EE42DD-C589-C7C6-40B9-102FA2C7C1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760000">
            <a:off x="4907906" y="1333982"/>
            <a:ext cx="562097" cy="779425"/>
          </a:xfrm>
          <a:prstGeom prst="rect">
            <a:avLst/>
          </a:prstGeom>
        </p:spPr>
      </p:pic>
      <p:sp>
        <p:nvSpPr>
          <p:cNvPr id="23" name="Espace réservé du texte 2">
            <a:extLst>
              <a:ext uri="{FF2B5EF4-FFF2-40B4-BE49-F238E27FC236}">
                <a16:creationId xmlns:a16="http://schemas.microsoft.com/office/drawing/2014/main" id="{C8206904-DD6D-F6C6-E1B7-09138B49578D}"/>
              </a:ext>
            </a:extLst>
          </p:cNvPr>
          <p:cNvSpPr txBox="1">
            <a:spLocks/>
          </p:cNvSpPr>
          <p:nvPr/>
        </p:nvSpPr>
        <p:spPr>
          <a:xfrm>
            <a:off x="5239764" y="2381046"/>
            <a:ext cx="1048789" cy="323165"/>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Organisent leurs activités sur place</a:t>
            </a:r>
            <a:endParaRPr lang="fr-FR" sz="825"/>
          </a:p>
        </p:txBody>
      </p:sp>
      <p:sp>
        <p:nvSpPr>
          <p:cNvPr id="27" name="Espace réservé du texte 2">
            <a:extLst>
              <a:ext uri="{FF2B5EF4-FFF2-40B4-BE49-F238E27FC236}">
                <a16:creationId xmlns:a16="http://schemas.microsoft.com/office/drawing/2014/main" id="{A795DA2E-B16E-F3E0-B9A8-8B3B8A1AA053}"/>
              </a:ext>
            </a:extLst>
          </p:cNvPr>
          <p:cNvSpPr txBox="1">
            <a:spLocks/>
          </p:cNvSpPr>
          <p:nvPr/>
        </p:nvSpPr>
        <p:spPr>
          <a:xfrm>
            <a:off x="5321972" y="1641376"/>
            <a:ext cx="804708" cy="553998"/>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3600" b="1" dirty="0">
                <a:solidFill>
                  <a:schemeClr val="accent6"/>
                </a:solidFill>
              </a:rPr>
              <a:t>80%</a:t>
            </a:r>
            <a:endParaRPr lang="en-US" sz="3600" b="1" dirty="0">
              <a:solidFill>
                <a:schemeClr val="accent6"/>
              </a:solidFill>
            </a:endParaRPr>
          </a:p>
        </p:txBody>
      </p:sp>
      <p:sp>
        <p:nvSpPr>
          <p:cNvPr id="19" name="Espace réservé du texte 2">
            <a:extLst>
              <a:ext uri="{FF2B5EF4-FFF2-40B4-BE49-F238E27FC236}">
                <a16:creationId xmlns:a16="http://schemas.microsoft.com/office/drawing/2014/main" id="{38DCB6CC-D341-0958-9484-DD43A335F222}"/>
              </a:ext>
            </a:extLst>
          </p:cNvPr>
          <p:cNvSpPr txBox="1">
            <a:spLocks/>
          </p:cNvSpPr>
          <p:nvPr/>
        </p:nvSpPr>
        <p:spPr>
          <a:xfrm>
            <a:off x="626895" y="4712309"/>
            <a:ext cx="573876"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900" b="1" dirty="0" err="1"/>
              <a:t>Préparation</a:t>
            </a:r>
            <a:endParaRPr lang="en-US" sz="900" b="1" dirty="0"/>
          </a:p>
        </p:txBody>
      </p:sp>
      <p:sp>
        <p:nvSpPr>
          <p:cNvPr id="20" name="Espace réservé du texte 2">
            <a:extLst>
              <a:ext uri="{FF2B5EF4-FFF2-40B4-BE49-F238E27FC236}">
                <a16:creationId xmlns:a16="http://schemas.microsoft.com/office/drawing/2014/main" id="{A0E64F07-5C32-3EDE-2F5B-D0335A64DE83}"/>
              </a:ext>
            </a:extLst>
          </p:cNvPr>
          <p:cNvSpPr txBox="1">
            <a:spLocks/>
          </p:cNvSpPr>
          <p:nvPr/>
        </p:nvSpPr>
        <p:spPr>
          <a:xfrm>
            <a:off x="1889416" y="4690043"/>
            <a:ext cx="392736"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Internet</a:t>
            </a:r>
            <a:endParaRPr lang="en-US" sz="900" b="1"/>
          </a:p>
        </p:txBody>
      </p:sp>
      <p:sp>
        <p:nvSpPr>
          <p:cNvPr id="22" name="Espace réservé du texte 2">
            <a:extLst>
              <a:ext uri="{FF2B5EF4-FFF2-40B4-BE49-F238E27FC236}">
                <a16:creationId xmlns:a16="http://schemas.microsoft.com/office/drawing/2014/main" id="{107BCFBF-9EAE-3E42-0BB4-F277D5E69A79}"/>
              </a:ext>
            </a:extLst>
          </p:cNvPr>
          <p:cNvSpPr txBox="1">
            <a:spLocks/>
          </p:cNvSpPr>
          <p:nvPr/>
        </p:nvSpPr>
        <p:spPr>
          <a:xfrm>
            <a:off x="3073161" y="4690043"/>
            <a:ext cx="892873"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Office de tourisme</a:t>
            </a:r>
            <a:endParaRPr lang="en-US" sz="900" b="1" dirty="0"/>
          </a:p>
        </p:txBody>
      </p:sp>
      <p:sp>
        <p:nvSpPr>
          <p:cNvPr id="29" name="Espace réservé du texte 2">
            <a:extLst>
              <a:ext uri="{FF2B5EF4-FFF2-40B4-BE49-F238E27FC236}">
                <a16:creationId xmlns:a16="http://schemas.microsoft.com/office/drawing/2014/main" id="{62CB2A44-33FF-D0F8-C11A-71E473857E69}"/>
              </a:ext>
            </a:extLst>
          </p:cNvPr>
          <p:cNvSpPr txBox="1">
            <a:spLocks/>
          </p:cNvSpPr>
          <p:nvPr/>
        </p:nvSpPr>
        <p:spPr>
          <a:xfrm>
            <a:off x="725061" y="5095046"/>
            <a:ext cx="3736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80%</a:t>
            </a:r>
            <a:endParaRPr lang="en-US" sz="1500" b="1">
              <a:solidFill>
                <a:schemeClr val="accent6"/>
              </a:solidFill>
            </a:endParaRPr>
          </a:p>
        </p:txBody>
      </p:sp>
      <p:sp>
        <p:nvSpPr>
          <p:cNvPr id="30" name="Espace réservé du texte 2">
            <a:extLst>
              <a:ext uri="{FF2B5EF4-FFF2-40B4-BE49-F238E27FC236}">
                <a16:creationId xmlns:a16="http://schemas.microsoft.com/office/drawing/2014/main" id="{5AC2951B-FA4B-07E0-D1EA-1DB8185A4AD8}"/>
              </a:ext>
            </a:extLst>
          </p:cNvPr>
          <p:cNvSpPr txBox="1">
            <a:spLocks/>
          </p:cNvSpPr>
          <p:nvPr/>
        </p:nvSpPr>
        <p:spPr>
          <a:xfrm>
            <a:off x="2211191" y="5095046"/>
            <a:ext cx="3736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6"/>
                </a:solidFill>
              </a:rPr>
              <a:t>58%</a:t>
            </a:r>
            <a:endParaRPr lang="en-US" sz="1500" b="1" dirty="0">
              <a:solidFill>
                <a:schemeClr val="accent6"/>
              </a:solidFill>
            </a:endParaRPr>
          </a:p>
        </p:txBody>
      </p:sp>
      <p:sp>
        <p:nvSpPr>
          <p:cNvPr id="32" name="Espace réservé du texte 2">
            <a:extLst>
              <a:ext uri="{FF2B5EF4-FFF2-40B4-BE49-F238E27FC236}">
                <a16:creationId xmlns:a16="http://schemas.microsoft.com/office/drawing/2014/main" id="{69E50918-3D3B-D402-2CF4-111010170CC3}"/>
              </a:ext>
            </a:extLst>
          </p:cNvPr>
          <p:cNvSpPr txBox="1">
            <a:spLocks/>
          </p:cNvSpPr>
          <p:nvPr/>
        </p:nvSpPr>
        <p:spPr>
          <a:xfrm>
            <a:off x="3708403" y="5095046"/>
            <a:ext cx="3736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dirty="0">
                <a:solidFill>
                  <a:schemeClr val="accent6"/>
                </a:solidFill>
              </a:rPr>
              <a:t>31%</a:t>
            </a:r>
            <a:endParaRPr lang="en-US" sz="1500" b="1" dirty="0">
              <a:solidFill>
                <a:schemeClr val="accent6"/>
              </a:solidFill>
            </a:endParaRPr>
          </a:p>
        </p:txBody>
      </p:sp>
      <p:sp>
        <p:nvSpPr>
          <p:cNvPr id="34" name="Espace réservé du texte 2">
            <a:extLst>
              <a:ext uri="{FF2B5EF4-FFF2-40B4-BE49-F238E27FC236}">
                <a16:creationId xmlns:a16="http://schemas.microsoft.com/office/drawing/2014/main" id="{0C313DD1-553D-3A3B-D8B5-FB1352497ACC}"/>
              </a:ext>
            </a:extLst>
          </p:cNvPr>
          <p:cNvSpPr txBox="1">
            <a:spLocks/>
          </p:cNvSpPr>
          <p:nvPr/>
        </p:nvSpPr>
        <p:spPr>
          <a:xfrm>
            <a:off x="158679" y="4479291"/>
            <a:ext cx="674865" cy="161583"/>
          </a:xfrm>
          <a:prstGeom prst="rect">
            <a:avLst/>
          </a:prstGeom>
          <a:noFill/>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7"/>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7"/>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7"/>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pic>
        <p:nvPicPr>
          <p:cNvPr id="35" name="Graphique 34">
            <a:extLst>
              <a:ext uri="{FF2B5EF4-FFF2-40B4-BE49-F238E27FC236}">
                <a16:creationId xmlns:a16="http://schemas.microsoft.com/office/drawing/2014/main" id="{5D87A30C-57A2-E02A-5079-0396E77EFC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511230">
            <a:off x="458770" y="4943333"/>
            <a:ext cx="275601" cy="364559"/>
          </a:xfrm>
          <a:prstGeom prst="rect">
            <a:avLst/>
          </a:prstGeom>
        </p:spPr>
      </p:pic>
      <p:pic>
        <p:nvPicPr>
          <p:cNvPr id="36" name="Picture 2" descr="Archives des Internet - FRP2i">
            <a:extLst>
              <a:ext uri="{FF2B5EF4-FFF2-40B4-BE49-F238E27FC236}">
                <a16:creationId xmlns:a16="http://schemas.microsoft.com/office/drawing/2014/main" id="{E528311E-03F2-9596-1736-C0DA5212F43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97027" y="4882248"/>
            <a:ext cx="592093" cy="4255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ffice de tourisme">
            <a:extLst>
              <a:ext uri="{FF2B5EF4-FFF2-40B4-BE49-F238E27FC236}">
                <a16:creationId xmlns:a16="http://schemas.microsoft.com/office/drawing/2014/main" id="{D2599654-B375-CFDA-58B7-E0060C98510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94378" y="4934789"/>
            <a:ext cx="402743" cy="4027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7">
            <a:extLst>
              <a:ext uri="{FF2B5EF4-FFF2-40B4-BE49-F238E27FC236}">
                <a16:creationId xmlns:a16="http://schemas.microsoft.com/office/drawing/2014/main" id="{3E3C8F91-55DD-1522-5FED-1F4F2561FA09}"/>
              </a:ext>
            </a:extLst>
          </p:cNvPr>
          <p:cNvSpPr/>
          <p:nvPr/>
        </p:nvSpPr>
        <p:spPr>
          <a:xfrm rot="16200000">
            <a:off x="4403191" y="5307824"/>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Rectangle 37">
            <a:extLst>
              <a:ext uri="{FF2B5EF4-FFF2-40B4-BE49-F238E27FC236}">
                <a16:creationId xmlns:a16="http://schemas.microsoft.com/office/drawing/2014/main" id="{55B61E1F-E801-B555-1A86-1DE3343D014A}"/>
              </a:ext>
            </a:extLst>
          </p:cNvPr>
          <p:cNvSpPr/>
          <p:nvPr/>
        </p:nvSpPr>
        <p:spPr>
          <a:xfrm rot="5400000">
            <a:off x="163245" y="466312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8" name="Straight Connector 131">
            <a:extLst>
              <a:ext uri="{FF2B5EF4-FFF2-40B4-BE49-F238E27FC236}">
                <a16:creationId xmlns:a16="http://schemas.microsoft.com/office/drawing/2014/main" id="{B9BF3DA8-B999-F6E8-10E8-E9612D7A432C}"/>
              </a:ext>
            </a:extLst>
          </p:cNvPr>
          <p:cNvCxnSpPr>
            <a:cxnSpLocks/>
          </p:cNvCxnSpPr>
          <p:nvPr/>
        </p:nvCxnSpPr>
        <p:spPr>
          <a:xfrm rot="5400000">
            <a:off x="1222776" y="5076784"/>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1">
            <a:extLst>
              <a:ext uri="{FF2B5EF4-FFF2-40B4-BE49-F238E27FC236}">
                <a16:creationId xmlns:a16="http://schemas.microsoft.com/office/drawing/2014/main" id="{6B48F28C-ECC6-D100-F0CA-AA84B8061DB0}"/>
              </a:ext>
            </a:extLst>
          </p:cNvPr>
          <p:cNvCxnSpPr>
            <a:cxnSpLocks/>
          </p:cNvCxnSpPr>
          <p:nvPr/>
        </p:nvCxnSpPr>
        <p:spPr>
          <a:xfrm rot="5400000">
            <a:off x="2602739" y="506348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A0ECE79-8786-C43E-C0EC-62E33827041B}"/>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4193222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4" descr="Une image contenant plante, plein air, Forêt primaire, forêt&#10;&#10;Description générée automatiquement">
            <a:extLst>
              <a:ext uri="{FF2B5EF4-FFF2-40B4-BE49-F238E27FC236}">
                <a16:creationId xmlns:a16="http://schemas.microsoft.com/office/drawing/2014/main" id="{4CFCE3D4-880E-2BC8-74CA-9EA975A5D7C2}"/>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66558" y="84928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Environnement</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780370"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0" lvl="1" indent="0">
              <a:buNone/>
            </a:pPr>
            <a:r>
              <a:rPr lang="fr-FR" sz="2400" b="1" dirty="0">
                <a:latin typeface="+mj-lt"/>
              </a:rPr>
              <a:t>Aujourd'hui, </a:t>
            </a:r>
            <a:br>
              <a:rPr lang="fr-FR" sz="2400" b="1" dirty="0">
                <a:latin typeface="+mj-lt"/>
              </a:rPr>
            </a:br>
            <a:r>
              <a:rPr lang="fr-FR" sz="2400" b="1" dirty="0">
                <a:latin typeface="+mj-lt"/>
              </a:rPr>
              <a:t>lorsqu'on parle tourisme </a:t>
            </a:r>
            <a:br>
              <a:rPr lang="fr-FR" sz="2400" b="1" dirty="0">
                <a:latin typeface="+mj-lt"/>
              </a:rPr>
            </a:br>
            <a:r>
              <a:rPr lang="fr-FR" sz="2400" b="1" dirty="0">
                <a:latin typeface="+mj-lt"/>
              </a:rPr>
              <a:t>on pense ...</a:t>
            </a:r>
            <a:endParaRPr lang="fr-FR" sz="750"/>
          </a:p>
        </p:txBody>
      </p:sp>
    </p:spTree>
    <p:extLst>
      <p:ext uri="{BB962C8B-B14F-4D97-AF65-F5344CB8AC3E}">
        <p14:creationId xmlns:p14="http://schemas.microsoft.com/office/powerpoint/2010/main" val="1899628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a:extLst>
              <a:ext uri="{FF2B5EF4-FFF2-40B4-BE49-F238E27FC236}">
                <a16:creationId xmlns:a16="http://schemas.microsoft.com/office/drawing/2014/main" id="{A63FD0CC-C8A4-6AEA-C366-2C26E3DE3BD3}"/>
              </a:ext>
            </a:extLst>
          </p:cNvPr>
          <p:cNvGraphicFramePr/>
          <p:nvPr/>
        </p:nvGraphicFramePr>
        <p:xfrm>
          <a:off x="556108" y="1974683"/>
          <a:ext cx="3698429" cy="3486317"/>
        </p:xfrm>
        <a:graphic>
          <a:graphicData uri="http://schemas.openxmlformats.org/drawingml/2006/chart">
            <c:chart xmlns:c="http://schemas.openxmlformats.org/drawingml/2006/chart" xmlns:r="http://schemas.openxmlformats.org/officeDocument/2006/relationships" r:id="rId2"/>
          </a:graphicData>
        </a:graphic>
      </p:graphicFrame>
      <p:sp>
        <p:nvSpPr>
          <p:cNvPr id="31" name="Espace réservé du texte 30">
            <a:extLst>
              <a:ext uri="{FF2B5EF4-FFF2-40B4-BE49-F238E27FC236}">
                <a16:creationId xmlns:a16="http://schemas.microsoft.com/office/drawing/2014/main" id="{6753FA6E-AB55-8896-3209-12CC65042089}"/>
              </a:ext>
            </a:extLst>
          </p:cNvPr>
          <p:cNvSpPr>
            <a:spLocks noGrp="1"/>
          </p:cNvSpPr>
          <p:nvPr>
            <p:ph type="body" sz="quarter" idx="10"/>
          </p:nvPr>
        </p:nvSpPr>
        <p:spPr/>
        <p:txBody>
          <a:bodyPr/>
          <a:lstStyle/>
          <a:p>
            <a:r>
              <a:rPr lang="fr-FR"/>
              <a:t>Les critères de choix de la Bretagne…</a:t>
            </a:r>
          </a:p>
        </p:txBody>
      </p:sp>
      <p:pic>
        <p:nvPicPr>
          <p:cNvPr id="7" name="Espace réservé pour une image  6" descr="Une image contenant plein air, herbe, ciel, eau&#10;&#10;Description générée automatiquement">
            <a:extLst>
              <a:ext uri="{FF2B5EF4-FFF2-40B4-BE49-F238E27FC236}">
                <a16:creationId xmlns:a16="http://schemas.microsoft.com/office/drawing/2014/main" id="{0BEE27BC-6363-6A66-09E3-8E5B75C418B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4" name="Graphique 3">
            <a:extLst>
              <a:ext uri="{FF2B5EF4-FFF2-40B4-BE49-F238E27FC236}">
                <a16:creationId xmlns:a16="http://schemas.microsoft.com/office/drawing/2014/main" id="{57D7765C-4F45-C95A-4977-D815C06DCA4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40000">
            <a:off x="3650012" y="1367387"/>
            <a:ext cx="471117" cy="493383"/>
          </a:xfrm>
          <a:prstGeom prst="rect">
            <a:avLst/>
          </a:prstGeom>
        </p:spPr>
      </p:pic>
      <p:sp>
        <p:nvSpPr>
          <p:cNvPr id="17" name="ZoneTexte 16">
            <a:extLst>
              <a:ext uri="{FF2B5EF4-FFF2-40B4-BE49-F238E27FC236}">
                <a16:creationId xmlns:a16="http://schemas.microsoft.com/office/drawing/2014/main" id="{9933E9EB-B496-0621-D788-FA403F193F6F}"/>
              </a:ext>
            </a:extLst>
          </p:cNvPr>
          <p:cNvSpPr txBox="1"/>
          <p:nvPr/>
        </p:nvSpPr>
        <p:spPr>
          <a:xfrm>
            <a:off x="587771" y="1974683"/>
            <a:ext cx="2322380" cy="230832"/>
          </a:xfrm>
          <a:prstGeom prst="rect">
            <a:avLst/>
          </a:prstGeom>
          <a:noFill/>
        </p:spPr>
        <p:txBody>
          <a:bodyPr wrap="square">
            <a:spAutoFit/>
          </a:bodyPr>
          <a:lstStyle/>
          <a:p>
            <a:r>
              <a:rPr lang="fr-FR" sz="900" b="1" dirty="0">
                <a:solidFill>
                  <a:schemeClr val="tx2"/>
                </a:solidFill>
              </a:rPr>
              <a:t>La nature et les paysages, le littoral</a:t>
            </a:r>
            <a:endParaRPr lang="fr-FR" sz="900" dirty="0">
              <a:solidFill>
                <a:schemeClr val="tx2"/>
              </a:solidFill>
            </a:endParaRPr>
          </a:p>
        </p:txBody>
      </p:sp>
      <p:sp>
        <p:nvSpPr>
          <p:cNvPr id="18" name="ZoneTexte 17">
            <a:extLst>
              <a:ext uri="{FF2B5EF4-FFF2-40B4-BE49-F238E27FC236}">
                <a16:creationId xmlns:a16="http://schemas.microsoft.com/office/drawing/2014/main" id="{F1A32995-9B45-2741-5B1E-3334CAB4780B}"/>
              </a:ext>
            </a:extLst>
          </p:cNvPr>
          <p:cNvSpPr txBox="1"/>
          <p:nvPr/>
        </p:nvSpPr>
        <p:spPr>
          <a:xfrm>
            <a:off x="587771" y="2208921"/>
            <a:ext cx="2322380" cy="230832"/>
          </a:xfrm>
          <a:prstGeom prst="rect">
            <a:avLst/>
          </a:prstGeom>
          <a:noFill/>
        </p:spPr>
        <p:txBody>
          <a:bodyPr wrap="square">
            <a:spAutoFit/>
          </a:bodyPr>
          <a:lstStyle/>
          <a:p>
            <a:r>
              <a:rPr lang="fr-FR" sz="900" b="1">
                <a:solidFill>
                  <a:schemeClr val="tx2"/>
                </a:solidFill>
              </a:rPr>
              <a:t>La découverte d’un nouvel endroit</a:t>
            </a:r>
            <a:endParaRPr lang="fr-FR" sz="900">
              <a:solidFill>
                <a:schemeClr val="tx2"/>
              </a:solidFill>
            </a:endParaRPr>
          </a:p>
        </p:txBody>
      </p:sp>
      <p:sp>
        <p:nvSpPr>
          <p:cNvPr id="19" name="ZoneTexte 18">
            <a:extLst>
              <a:ext uri="{FF2B5EF4-FFF2-40B4-BE49-F238E27FC236}">
                <a16:creationId xmlns:a16="http://schemas.microsoft.com/office/drawing/2014/main" id="{BD1AE781-FE7A-1F90-DA80-9F623F09B124}"/>
              </a:ext>
            </a:extLst>
          </p:cNvPr>
          <p:cNvSpPr txBox="1"/>
          <p:nvPr/>
        </p:nvSpPr>
        <p:spPr>
          <a:xfrm>
            <a:off x="587771" y="2443160"/>
            <a:ext cx="2322380" cy="230832"/>
          </a:xfrm>
          <a:prstGeom prst="rect">
            <a:avLst/>
          </a:prstGeom>
          <a:noFill/>
        </p:spPr>
        <p:txBody>
          <a:bodyPr wrap="square">
            <a:spAutoFit/>
          </a:bodyPr>
          <a:lstStyle/>
          <a:p>
            <a:r>
              <a:rPr lang="fr-FR" sz="900" b="1" dirty="0">
                <a:solidFill>
                  <a:schemeClr val="tx2"/>
                </a:solidFill>
              </a:rPr>
              <a:t>Le patrimoine culturel et historique</a:t>
            </a:r>
            <a:endParaRPr lang="fr-FR" sz="900" dirty="0">
              <a:solidFill>
                <a:schemeClr val="tx2"/>
              </a:solidFill>
            </a:endParaRPr>
          </a:p>
        </p:txBody>
      </p:sp>
      <p:sp>
        <p:nvSpPr>
          <p:cNvPr id="20" name="ZoneTexte 19">
            <a:extLst>
              <a:ext uri="{FF2B5EF4-FFF2-40B4-BE49-F238E27FC236}">
                <a16:creationId xmlns:a16="http://schemas.microsoft.com/office/drawing/2014/main" id="{D0E94243-6A92-BAAA-5DF7-F397E1D42CBA}"/>
              </a:ext>
            </a:extLst>
          </p:cNvPr>
          <p:cNvSpPr txBox="1"/>
          <p:nvPr/>
        </p:nvSpPr>
        <p:spPr>
          <a:xfrm>
            <a:off x="587771" y="2677398"/>
            <a:ext cx="2322380" cy="230832"/>
          </a:xfrm>
          <a:prstGeom prst="rect">
            <a:avLst/>
          </a:prstGeom>
          <a:noFill/>
        </p:spPr>
        <p:txBody>
          <a:bodyPr wrap="square">
            <a:spAutoFit/>
          </a:bodyPr>
          <a:lstStyle/>
          <a:p>
            <a:r>
              <a:rPr lang="fr-FR" sz="900" b="1">
                <a:solidFill>
                  <a:schemeClr val="tx2"/>
                </a:solidFill>
              </a:rPr>
              <a:t>Les attaches à la région </a:t>
            </a:r>
            <a:endParaRPr lang="fr-FR" sz="900">
              <a:solidFill>
                <a:schemeClr val="tx2"/>
              </a:solidFill>
            </a:endParaRPr>
          </a:p>
        </p:txBody>
      </p:sp>
      <p:sp>
        <p:nvSpPr>
          <p:cNvPr id="21" name="ZoneTexte 20">
            <a:extLst>
              <a:ext uri="{FF2B5EF4-FFF2-40B4-BE49-F238E27FC236}">
                <a16:creationId xmlns:a16="http://schemas.microsoft.com/office/drawing/2014/main" id="{59E6AA00-8736-2678-7176-A6BD4296F854}"/>
              </a:ext>
            </a:extLst>
          </p:cNvPr>
          <p:cNvSpPr txBox="1"/>
          <p:nvPr/>
        </p:nvSpPr>
        <p:spPr>
          <a:xfrm>
            <a:off x="587771" y="2911637"/>
            <a:ext cx="2322380" cy="230832"/>
          </a:xfrm>
          <a:prstGeom prst="rect">
            <a:avLst/>
          </a:prstGeom>
          <a:noFill/>
        </p:spPr>
        <p:txBody>
          <a:bodyPr wrap="square">
            <a:spAutoFit/>
          </a:bodyPr>
          <a:lstStyle/>
          <a:p>
            <a:r>
              <a:rPr lang="fr-FR" sz="900" b="1">
                <a:solidFill>
                  <a:schemeClr val="tx2"/>
                </a:solidFill>
              </a:rPr>
              <a:t>Les plages</a:t>
            </a:r>
            <a:endParaRPr lang="fr-FR" sz="900">
              <a:solidFill>
                <a:schemeClr val="tx2"/>
              </a:solidFill>
            </a:endParaRPr>
          </a:p>
        </p:txBody>
      </p:sp>
      <p:sp>
        <p:nvSpPr>
          <p:cNvPr id="22" name="ZoneTexte 21">
            <a:extLst>
              <a:ext uri="{FF2B5EF4-FFF2-40B4-BE49-F238E27FC236}">
                <a16:creationId xmlns:a16="http://schemas.microsoft.com/office/drawing/2014/main" id="{E587975C-D804-2AC7-0DA8-83D4698E3D92}"/>
              </a:ext>
            </a:extLst>
          </p:cNvPr>
          <p:cNvSpPr txBox="1"/>
          <p:nvPr/>
        </p:nvSpPr>
        <p:spPr>
          <a:xfrm>
            <a:off x="587771" y="3145875"/>
            <a:ext cx="2322380" cy="230832"/>
          </a:xfrm>
          <a:prstGeom prst="rect">
            <a:avLst/>
          </a:prstGeom>
          <a:noFill/>
        </p:spPr>
        <p:txBody>
          <a:bodyPr wrap="square">
            <a:spAutoFit/>
          </a:bodyPr>
          <a:lstStyle/>
          <a:p>
            <a:r>
              <a:rPr lang="fr-FR" sz="900" b="1">
                <a:solidFill>
                  <a:schemeClr val="tx2"/>
                </a:solidFill>
              </a:rPr>
              <a:t>La proximité du lieu de séjour</a:t>
            </a:r>
            <a:endParaRPr lang="fr-FR" sz="900">
              <a:solidFill>
                <a:schemeClr val="tx2"/>
              </a:solidFill>
            </a:endParaRPr>
          </a:p>
        </p:txBody>
      </p:sp>
      <p:sp>
        <p:nvSpPr>
          <p:cNvPr id="23" name="ZoneTexte 22">
            <a:extLst>
              <a:ext uri="{FF2B5EF4-FFF2-40B4-BE49-F238E27FC236}">
                <a16:creationId xmlns:a16="http://schemas.microsoft.com/office/drawing/2014/main" id="{44DB8B1E-60A4-6102-C5B1-6EF0E3939EC2}"/>
              </a:ext>
            </a:extLst>
          </p:cNvPr>
          <p:cNvSpPr txBox="1"/>
          <p:nvPr/>
        </p:nvSpPr>
        <p:spPr>
          <a:xfrm>
            <a:off x="587771" y="3380114"/>
            <a:ext cx="2322380" cy="230832"/>
          </a:xfrm>
          <a:prstGeom prst="rect">
            <a:avLst/>
          </a:prstGeom>
          <a:noFill/>
        </p:spPr>
        <p:txBody>
          <a:bodyPr wrap="square">
            <a:spAutoFit/>
          </a:bodyPr>
          <a:lstStyle/>
          <a:p>
            <a:r>
              <a:rPr lang="fr-FR" sz="900" b="1">
                <a:solidFill>
                  <a:schemeClr val="tx2"/>
                </a:solidFill>
              </a:rPr>
              <a:t>Le climat</a:t>
            </a:r>
            <a:endParaRPr lang="fr-FR" sz="900">
              <a:solidFill>
                <a:schemeClr val="tx2"/>
              </a:solidFill>
            </a:endParaRPr>
          </a:p>
        </p:txBody>
      </p:sp>
      <p:sp>
        <p:nvSpPr>
          <p:cNvPr id="24" name="ZoneTexte 23">
            <a:extLst>
              <a:ext uri="{FF2B5EF4-FFF2-40B4-BE49-F238E27FC236}">
                <a16:creationId xmlns:a16="http://schemas.microsoft.com/office/drawing/2014/main" id="{6DA395F0-6C11-7070-B1DB-81DC758090D0}"/>
              </a:ext>
            </a:extLst>
          </p:cNvPr>
          <p:cNvSpPr txBox="1"/>
          <p:nvPr/>
        </p:nvSpPr>
        <p:spPr>
          <a:xfrm>
            <a:off x="587771" y="3614352"/>
            <a:ext cx="2322380" cy="230832"/>
          </a:xfrm>
          <a:prstGeom prst="rect">
            <a:avLst/>
          </a:prstGeom>
          <a:noFill/>
        </p:spPr>
        <p:txBody>
          <a:bodyPr wrap="square">
            <a:spAutoFit/>
          </a:bodyPr>
          <a:lstStyle/>
          <a:p>
            <a:r>
              <a:rPr lang="fr-FR" sz="900" b="1">
                <a:solidFill>
                  <a:schemeClr val="tx2"/>
                </a:solidFill>
              </a:rPr>
              <a:t>La gastronomie</a:t>
            </a:r>
            <a:endParaRPr lang="fr-FR" sz="900">
              <a:solidFill>
                <a:schemeClr val="tx2"/>
              </a:solidFill>
            </a:endParaRPr>
          </a:p>
        </p:txBody>
      </p:sp>
      <p:sp>
        <p:nvSpPr>
          <p:cNvPr id="25" name="ZoneTexte 12">
            <a:extLst>
              <a:ext uri="{FF2B5EF4-FFF2-40B4-BE49-F238E27FC236}">
                <a16:creationId xmlns:a16="http://schemas.microsoft.com/office/drawing/2014/main" id="{C572E62D-FD49-C86C-F47A-AD59245BEDCC}"/>
              </a:ext>
            </a:extLst>
          </p:cNvPr>
          <p:cNvSpPr txBox="1"/>
          <p:nvPr/>
        </p:nvSpPr>
        <p:spPr>
          <a:xfrm>
            <a:off x="587771" y="3848591"/>
            <a:ext cx="2322380"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900" b="1">
                <a:solidFill>
                  <a:schemeClr val="tx2"/>
                </a:solidFill>
              </a:rPr>
              <a:t>L’opportunité d’un hébergement gratuit</a:t>
            </a:r>
            <a:endParaRPr lang="fr-FR" sz="900">
              <a:solidFill>
                <a:schemeClr val="tx2"/>
              </a:solidFill>
            </a:endParaRPr>
          </a:p>
        </p:txBody>
      </p:sp>
      <p:sp>
        <p:nvSpPr>
          <p:cNvPr id="26" name="ZoneTexte 12">
            <a:extLst>
              <a:ext uri="{FF2B5EF4-FFF2-40B4-BE49-F238E27FC236}">
                <a16:creationId xmlns:a16="http://schemas.microsoft.com/office/drawing/2014/main" id="{055AE51A-A162-8461-0DED-B92B76ADAB36}"/>
              </a:ext>
            </a:extLst>
          </p:cNvPr>
          <p:cNvSpPr txBox="1"/>
          <p:nvPr/>
        </p:nvSpPr>
        <p:spPr>
          <a:xfrm>
            <a:off x="587771" y="4082829"/>
            <a:ext cx="2322380"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900" b="1">
                <a:solidFill>
                  <a:schemeClr val="tx2"/>
                </a:solidFill>
              </a:rPr>
              <a:t>La moindre concentration touristique</a:t>
            </a:r>
            <a:endParaRPr lang="fr-FR" sz="900">
              <a:solidFill>
                <a:schemeClr val="tx2"/>
              </a:solidFill>
            </a:endParaRPr>
          </a:p>
        </p:txBody>
      </p:sp>
      <p:sp>
        <p:nvSpPr>
          <p:cNvPr id="27" name="ZoneTexte 12">
            <a:extLst>
              <a:ext uri="{FF2B5EF4-FFF2-40B4-BE49-F238E27FC236}">
                <a16:creationId xmlns:a16="http://schemas.microsoft.com/office/drawing/2014/main" id="{20D06B78-6E0D-4BFA-3AFA-69F0393CF5E9}"/>
              </a:ext>
            </a:extLst>
          </p:cNvPr>
          <p:cNvSpPr txBox="1"/>
          <p:nvPr/>
        </p:nvSpPr>
        <p:spPr>
          <a:xfrm>
            <a:off x="587771" y="4317068"/>
            <a:ext cx="2322380"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900" b="1">
                <a:solidFill>
                  <a:schemeClr val="tx2"/>
                </a:solidFill>
              </a:rPr>
              <a:t>La diversité des activités proposées</a:t>
            </a:r>
            <a:endParaRPr lang="fr-FR" sz="900">
              <a:solidFill>
                <a:schemeClr val="tx2"/>
              </a:solidFill>
            </a:endParaRPr>
          </a:p>
        </p:txBody>
      </p:sp>
      <p:sp>
        <p:nvSpPr>
          <p:cNvPr id="28" name="ZoneTexte 12">
            <a:extLst>
              <a:ext uri="{FF2B5EF4-FFF2-40B4-BE49-F238E27FC236}">
                <a16:creationId xmlns:a16="http://schemas.microsoft.com/office/drawing/2014/main" id="{A9589F81-E2FE-2274-E595-5E9AE245783D}"/>
              </a:ext>
            </a:extLst>
          </p:cNvPr>
          <p:cNvSpPr txBox="1"/>
          <p:nvPr/>
        </p:nvSpPr>
        <p:spPr>
          <a:xfrm>
            <a:off x="587771" y="4551306"/>
            <a:ext cx="2322380"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900" b="1">
                <a:solidFill>
                  <a:schemeClr val="tx2"/>
                </a:solidFill>
              </a:rPr>
              <a:t>La présence d’un événement, festival</a:t>
            </a:r>
            <a:endParaRPr lang="fr-FR" sz="900">
              <a:solidFill>
                <a:schemeClr val="tx2"/>
              </a:solidFill>
            </a:endParaRPr>
          </a:p>
        </p:txBody>
      </p:sp>
      <p:sp>
        <p:nvSpPr>
          <p:cNvPr id="29" name="ZoneTexte 12">
            <a:extLst>
              <a:ext uri="{FF2B5EF4-FFF2-40B4-BE49-F238E27FC236}">
                <a16:creationId xmlns:a16="http://schemas.microsoft.com/office/drawing/2014/main" id="{7A00E759-41F0-0498-CD69-D6810B5E7DA3}"/>
              </a:ext>
            </a:extLst>
          </p:cNvPr>
          <p:cNvSpPr txBox="1"/>
          <p:nvPr/>
        </p:nvSpPr>
        <p:spPr>
          <a:xfrm>
            <a:off x="587771" y="4785545"/>
            <a:ext cx="2322380"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900" b="1">
                <a:solidFill>
                  <a:schemeClr val="tx2"/>
                </a:solidFill>
              </a:rPr>
              <a:t>Par habitude</a:t>
            </a:r>
            <a:endParaRPr lang="fr-FR" sz="900">
              <a:solidFill>
                <a:schemeClr val="tx2"/>
              </a:solidFill>
            </a:endParaRPr>
          </a:p>
        </p:txBody>
      </p:sp>
      <p:sp>
        <p:nvSpPr>
          <p:cNvPr id="30" name="ZoneTexte 12">
            <a:extLst>
              <a:ext uri="{FF2B5EF4-FFF2-40B4-BE49-F238E27FC236}">
                <a16:creationId xmlns:a16="http://schemas.microsoft.com/office/drawing/2014/main" id="{45A03CC6-D264-293F-1078-6BB7AC668F3D}"/>
              </a:ext>
            </a:extLst>
          </p:cNvPr>
          <p:cNvSpPr txBox="1"/>
          <p:nvPr/>
        </p:nvSpPr>
        <p:spPr>
          <a:xfrm>
            <a:off x="587771" y="5019784"/>
            <a:ext cx="2322380"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900" b="1">
                <a:solidFill>
                  <a:schemeClr val="tx2"/>
                </a:solidFill>
              </a:rPr>
              <a:t>Les activités nautiques</a:t>
            </a:r>
            <a:endParaRPr lang="fr-FR" sz="900">
              <a:solidFill>
                <a:schemeClr val="tx2"/>
              </a:solidFill>
            </a:endParaRPr>
          </a:p>
        </p:txBody>
      </p:sp>
      <p:grpSp>
        <p:nvGrpSpPr>
          <p:cNvPr id="49" name="Groupe 48">
            <a:extLst>
              <a:ext uri="{FF2B5EF4-FFF2-40B4-BE49-F238E27FC236}">
                <a16:creationId xmlns:a16="http://schemas.microsoft.com/office/drawing/2014/main" id="{AC79A3AB-404A-109A-F42B-6FC52000CB9C}"/>
              </a:ext>
            </a:extLst>
          </p:cNvPr>
          <p:cNvGrpSpPr/>
          <p:nvPr/>
        </p:nvGrpSpPr>
        <p:grpSpPr>
          <a:xfrm>
            <a:off x="4019080" y="5155919"/>
            <a:ext cx="2342630" cy="213585"/>
            <a:chOff x="7305773" y="899888"/>
            <a:chExt cx="3123507" cy="284780"/>
          </a:xfrm>
        </p:grpSpPr>
        <p:grpSp>
          <p:nvGrpSpPr>
            <p:cNvPr id="33" name="Groupe 32">
              <a:extLst>
                <a:ext uri="{FF2B5EF4-FFF2-40B4-BE49-F238E27FC236}">
                  <a16:creationId xmlns:a16="http://schemas.microsoft.com/office/drawing/2014/main" id="{90A0C136-996F-CB25-64F5-35B2D4698A1F}"/>
                </a:ext>
              </a:extLst>
            </p:cNvPr>
            <p:cNvGrpSpPr/>
            <p:nvPr/>
          </p:nvGrpSpPr>
          <p:grpSpPr>
            <a:xfrm>
              <a:off x="7305773" y="976956"/>
              <a:ext cx="108000" cy="108577"/>
              <a:chOff x="7305773" y="976956"/>
              <a:chExt cx="108000" cy="108577"/>
            </a:xfrm>
          </p:grpSpPr>
          <p:sp>
            <p:nvSpPr>
              <p:cNvPr id="15" name="Rectangle 14">
                <a:extLst>
                  <a:ext uri="{FF2B5EF4-FFF2-40B4-BE49-F238E27FC236}">
                    <a16:creationId xmlns:a16="http://schemas.microsoft.com/office/drawing/2014/main" id="{08D8599B-1083-CABD-89D0-7F26FD3ACACD}"/>
                  </a:ext>
                </a:extLst>
              </p:cNvPr>
              <p:cNvSpPr/>
              <p:nvPr/>
            </p:nvSpPr>
            <p:spPr>
              <a:xfrm>
                <a:off x="7305773" y="977533"/>
                <a:ext cx="5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Rectangle 15">
                <a:extLst>
                  <a:ext uri="{FF2B5EF4-FFF2-40B4-BE49-F238E27FC236}">
                    <a16:creationId xmlns:a16="http://schemas.microsoft.com/office/drawing/2014/main" id="{97445B40-87FC-1A72-DBFF-B0097373AEDE}"/>
                  </a:ext>
                </a:extLst>
              </p:cNvPr>
              <p:cNvSpPr/>
              <p:nvPr/>
            </p:nvSpPr>
            <p:spPr>
              <a:xfrm>
                <a:off x="7359773" y="976956"/>
                <a:ext cx="5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48" name="ZoneTexte 47">
              <a:extLst>
                <a:ext uri="{FF2B5EF4-FFF2-40B4-BE49-F238E27FC236}">
                  <a16:creationId xmlns:a16="http://schemas.microsoft.com/office/drawing/2014/main" id="{6A6D68DD-6412-8C1E-68CF-572E38D61F45}"/>
                </a:ext>
              </a:extLst>
            </p:cNvPr>
            <p:cNvSpPr txBox="1"/>
            <p:nvPr/>
          </p:nvSpPr>
          <p:spPr>
            <a:xfrm>
              <a:off x="7332773" y="899888"/>
              <a:ext cx="3096507" cy="284780"/>
            </a:xfrm>
            <a:prstGeom prst="rect">
              <a:avLst/>
            </a:prstGeom>
            <a:noFill/>
          </p:spPr>
          <p:txBody>
            <a:bodyPr wrap="square">
              <a:spAutoFit/>
            </a:bodyPr>
            <a:lstStyle/>
            <a:p>
              <a:r>
                <a:rPr lang="fr-FR" sz="788" i="1">
                  <a:solidFill>
                    <a:schemeClr val="tx2"/>
                  </a:solidFill>
                </a:rPr>
                <a:t>Bretagne</a:t>
              </a:r>
            </a:p>
          </p:txBody>
        </p:sp>
      </p:grpSp>
      <p:sp>
        <p:nvSpPr>
          <p:cNvPr id="36" name="ZoneTexte 35">
            <a:extLst>
              <a:ext uri="{FF2B5EF4-FFF2-40B4-BE49-F238E27FC236}">
                <a16:creationId xmlns:a16="http://schemas.microsoft.com/office/drawing/2014/main" id="{EF17036C-7DB8-EB06-1A4E-60063A8854A3}"/>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3436138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595AB46-4C72-E605-A032-F54172A5534D}"/>
              </a:ext>
            </a:extLst>
          </p:cNvPr>
          <p:cNvSpPr>
            <a:spLocks noGrp="1"/>
          </p:cNvSpPr>
          <p:nvPr>
            <p:ph type="body" sz="quarter" idx="10"/>
          </p:nvPr>
        </p:nvSpPr>
        <p:spPr>
          <a:xfrm>
            <a:off x="521494" y="1376362"/>
            <a:ext cx="3829050" cy="498599"/>
          </a:xfrm>
        </p:spPr>
        <p:txBody>
          <a:bodyPr/>
          <a:lstStyle/>
          <a:p>
            <a:r>
              <a:rPr lang="fr-FR"/>
              <a:t>Les modes de transports utilisés pour se rendre sur le lieu de séjour </a:t>
            </a:r>
          </a:p>
        </p:txBody>
      </p:sp>
      <p:pic>
        <p:nvPicPr>
          <p:cNvPr id="14" name="Graphique 13">
            <a:extLst>
              <a:ext uri="{FF2B5EF4-FFF2-40B4-BE49-F238E27FC236}">
                <a16:creationId xmlns:a16="http://schemas.microsoft.com/office/drawing/2014/main" id="{9DBF87BD-7310-27D7-7BC6-022287B87D32}"/>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464" t="34915" r="28207" b="32704"/>
          <a:stretch/>
        </p:blipFill>
        <p:spPr>
          <a:xfrm>
            <a:off x="4124568" y="3543624"/>
            <a:ext cx="850822" cy="621487"/>
          </a:xfrm>
          <a:prstGeom prst="rect">
            <a:avLst/>
          </a:prstGeom>
        </p:spPr>
      </p:pic>
      <p:pic>
        <p:nvPicPr>
          <p:cNvPr id="15" name="Graphique 14">
            <a:extLst>
              <a:ext uri="{FF2B5EF4-FFF2-40B4-BE49-F238E27FC236}">
                <a16:creationId xmlns:a16="http://schemas.microsoft.com/office/drawing/2014/main" id="{03C40173-3969-1134-9FE7-CCA544D6055C}"/>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7319" t="29338" r="37399" b="38661"/>
          <a:stretch/>
        </p:blipFill>
        <p:spPr>
          <a:xfrm>
            <a:off x="2933417" y="3543624"/>
            <a:ext cx="564120" cy="714051"/>
          </a:xfrm>
          <a:prstGeom prst="rect">
            <a:avLst/>
          </a:prstGeom>
        </p:spPr>
      </p:pic>
      <p:pic>
        <p:nvPicPr>
          <p:cNvPr id="16" name="Graphique 15">
            <a:extLst>
              <a:ext uri="{FF2B5EF4-FFF2-40B4-BE49-F238E27FC236}">
                <a16:creationId xmlns:a16="http://schemas.microsoft.com/office/drawing/2014/main" id="{480962B8-3DBA-609D-4D9A-FBB3652574AD}"/>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4169" t="25927" r="23375" b="39766"/>
          <a:stretch/>
        </p:blipFill>
        <p:spPr>
          <a:xfrm>
            <a:off x="5348046" y="3631232"/>
            <a:ext cx="893353" cy="584259"/>
          </a:xfrm>
          <a:prstGeom prst="rect">
            <a:avLst/>
          </a:prstGeom>
        </p:spPr>
      </p:pic>
      <p:pic>
        <p:nvPicPr>
          <p:cNvPr id="18" name="Graphique 17">
            <a:extLst>
              <a:ext uri="{FF2B5EF4-FFF2-40B4-BE49-F238E27FC236}">
                <a16:creationId xmlns:a16="http://schemas.microsoft.com/office/drawing/2014/main" id="{19176207-2166-35F7-E940-F28F55DE2253}"/>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7809" t="28512" r="34152" b="39555"/>
          <a:stretch/>
        </p:blipFill>
        <p:spPr>
          <a:xfrm>
            <a:off x="1505063" y="3483215"/>
            <a:ext cx="867606" cy="763852"/>
          </a:xfrm>
          <a:prstGeom prst="flowChartProcess">
            <a:avLst/>
          </a:prstGeom>
        </p:spPr>
      </p:pic>
      <p:sp>
        <p:nvSpPr>
          <p:cNvPr id="19" name="Espace réservé du texte 2">
            <a:extLst>
              <a:ext uri="{FF2B5EF4-FFF2-40B4-BE49-F238E27FC236}">
                <a16:creationId xmlns:a16="http://schemas.microsoft.com/office/drawing/2014/main" id="{50FC7F1F-E1F4-1761-3E5E-ACE63FFE487C}"/>
              </a:ext>
            </a:extLst>
          </p:cNvPr>
          <p:cNvSpPr txBox="1">
            <a:spLocks/>
          </p:cNvSpPr>
          <p:nvPr/>
        </p:nvSpPr>
        <p:spPr>
          <a:xfrm>
            <a:off x="961147" y="3392389"/>
            <a:ext cx="804708" cy="553998"/>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3600" b="1" dirty="0">
                <a:solidFill>
                  <a:schemeClr val="tx2"/>
                </a:solidFill>
              </a:rPr>
              <a:t>94%</a:t>
            </a:r>
            <a:endParaRPr lang="en-US" sz="3600" b="1" dirty="0">
              <a:solidFill>
                <a:schemeClr val="tx2"/>
              </a:solidFill>
            </a:endParaRPr>
          </a:p>
        </p:txBody>
      </p:sp>
      <p:sp>
        <p:nvSpPr>
          <p:cNvPr id="20" name="Espace réservé du texte 2">
            <a:extLst>
              <a:ext uri="{FF2B5EF4-FFF2-40B4-BE49-F238E27FC236}">
                <a16:creationId xmlns:a16="http://schemas.microsoft.com/office/drawing/2014/main" id="{ACCC53BE-B511-504C-0901-842597AD1C94}"/>
              </a:ext>
            </a:extLst>
          </p:cNvPr>
          <p:cNvSpPr txBox="1">
            <a:spLocks/>
          </p:cNvSpPr>
          <p:nvPr/>
        </p:nvSpPr>
        <p:spPr>
          <a:xfrm>
            <a:off x="2688099" y="4230300"/>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Train</a:t>
            </a:r>
            <a:endParaRPr lang="fr-FR" sz="825"/>
          </a:p>
        </p:txBody>
      </p:sp>
      <p:sp>
        <p:nvSpPr>
          <p:cNvPr id="21" name="Espace réservé du texte 2">
            <a:extLst>
              <a:ext uri="{FF2B5EF4-FFF2-40B4-BE49-F238E27FC236}">
                <a16:creationId xmlns:a16="http://schemas.microsoft.com/office/drawing/2014/main" id="{0331DC16-4ED5-9262-F058-E0517DCB9E11}"/>
              </a:ext>
            </a:extLst>
          </p:cNvPr>
          <p:cNvSpPr txBox="1">
            <a:spLocks/>
          </p:cNvSpPr>
          <p:nvPr/>
        </p:nvSpPr>
        <p:spPr>
          <a:xfrm>
            <a:off x="4048432" y="4219063"/>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Bateau, Ferry</a:t>
            </a:r>
            <a:endParaRPr lang="fr-FR" sz="825"/>
          </a:p>
        </p:txBody>
      </p:sp>
      <p:sp>
        <p:nvSpPr>
          <p:cNvPr id="22" name="Espace réservé du texte 2">
            <a:extLst>
              <a:ext uri="{FF2B5EF4-FFF2-40B4-BE49-F238E27FC236}">
                <a16:creationId xmlns:a16="http://schemas.microsoft.com/office/drawing/2014/main" id="{E6A1C16D-C4E5-E40A-873C-346AA884827F}"/>
              </a:ext>
            </a:extLst>
          </p:cNvPr>
          <p:cNvSpPr txBox="1">
            <a:spLocks/>
          </p:cNvSpPr>
          <p:nvPr/>
        </p:nvSpPr>
        <p:spPr>
          <a:xfrm>
            <a:off x="5245716" y="4230300"/>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Avion</a:t>
            </a:r>
            <a:endParaRPr lang="fr-FR" sz="825"/>
          </a:p>
        </p:txBody>
      </p:sp>
      <p:sp>
        <p:nvSpPr>
          <p:cNvPr id="23" name="Espace réservé du texte 2">
            <a:extLst>
              <a:ext uri="{FF2B5EF4-FFF2-40B4-BE49-F238E27FC236}">
                <a16:creationId xmlns:a16="http://schemas.microsoft.com/office/drawing/2014/main" id="{6902436A-677F-296E-CC78-AABD44D7F188}"/>
              </a:ext>
            </a:extLst>
          </p:cNvPr>
          <p:cNvSpPr txBox="1">
            <a:spLocks/>
          </p:cNvSpPr>
          <p:nvPr/>
        </p:nvSpPr>
        <p:spPr>
          <a:xfrm>
            <a:off x="2260036" y="3734036"/>
            <a:ext cx="1048789" cy="184666"/>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dirty="0">
                <a:solidFill>
                  <a:schemeClr val="accent2"/>
                </a:solidFill>
              </a:rPr>
              <a:t>8 %</a:t>
            </a:r>
            <a:endParaRPr lang="fr-FR" sz="900" dirty="0">
              <a:solidFill>
                <a:schemeClr val="accent2"/>
              </a:solidFill>
            </a:endParaRPr>
          </a:p>
        </p:txBody>
      </p:sp>
      <p:sp>
        <p:nvSpPr>
          <p:cNvPr id="24" name="Espace réservé du texte 2">
            <a:extLst>
              <a:ext uri="{FF2B5EF4-FFF2-40B4-BE49-F238E27FC236}">
                <a16:creationId xmlns:a16="http://schemas.microsoft.com/office/drawing/2014/main" id="{AC6E335A-E5C1-0383-5D0A-B11F48993922}"/>
              </a:ext>
            </a:extLst>
          </p:cNvPr>
          <p:cNvSpPr txBox="1">
            <a:spLocks/>
          </p:cNvSpPr>
          <p:nvPr/>
        </p:nvSpPr>
        <p:spPr>
          <a:xfrm>
            <a:off x="3427796" y="3732443"/>
            <a:ext cx="1048789" cy="184666"/>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dirty="0">
                <a:solidFill>
                  <a:schemeClr val="accent4"/>
                </a:solidFill>
              </a:rPr>
              <a:t>3 %</a:t>
            </a:r>
            <a:endParaRPr lang="fr-FR" sz="900" dirty="0">
              <a:solidFill>
                <a:schemeClr val="accent4"/>
              </a:solidFill>
            </a:endParaRPr>
          </a:p>
        </p:txBody>
      </p:sp>
      <p:sp>
        <p:nvSpPr>
          <p:cNvPr id="25" name="Espace réservé du texte 2">
            <a:extLst>
              <a:ext uri="{FF2B5EF4-FFF2-40B4-BE49-F238E27FC236}">
                <a16:creationId xmlns:a16="http://schemas.microsoft.com/office/drawing/2014/main" id="{9C444F8C-E8E3-01AF-8FC2-0315CCA58BF8}"/>
              </a:ext>
            </a:extLst>
          </p:cNvPr>
          <p:cNvSpPr txBox="1">
            <a:spLocks/>
          </p:cNvSpPr>
          <p:nvPr/>
        </p:nvSpPr>
        <p:spPr>
          <a:xfrm>
            <a:off x="4726311" y="3734036"/>
            <a:ext cx="1048789" cy="184666"/>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dirty="0">
                <a:solidFill>
                  <a:schemeClr val="accent6"/>
                </a:solidFill>
              </a:rPr>
              <a:t>3 %</a:t>
            </a:r>
            <a:endParaRPr lang="fr-FR" sz="900" dirty="0">
              <a:solidFill>
                <a:schemeClr val="accent6"/>
              </a:solidFill>
            </a:endParaRPr>
          </a:p>
        </p:txBody>
      </p:sp>
      <p:sp>
        <p:nvSpPr>
          <p:cNvPr id="26" name="Espace réservé du texte 2">
            <a:extLst>
              <a:ext uri="{FF2B5EF4-FFF2-40B4-BE49-F238E27FC236}">
                <a16:creationId xmlns:a16="http://schemas.microsoft.com/office/drawing/2014/main" id="{002B4832-6D9C-A246-29E0-615EF574B02D}"/>
              </a:ext>
            </a:extLst>
          </p:cNvPr>
          <p:cNvSpPr txBox="1">
            <a:spLocks/>
          </p:cNvSpPr>
          <p:nvPr/>
        </p:nvSpPr>
        <p:spPr>
          <a:xfrm>
            <a:off x="1440733" y="4231532"/>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Route</a:t>
            </a:r>
            <a:endParaRPr lang="fr-FR" sz="825"/>
          </a:p>
        </p:txBody>
      </p:sp>
      <p:sp>
        <p:nvSpPr>
          <p:cNvPr id="27" name="Rectangle 26">
            <a:extLst>
              <a:ext uri="{FF2B5EF4-FFF2-40B4-BE49-F238E27FC236}">
                <a16:creationId xmlns:a16="http://schemas.microsoft.com/office/drawing/2014/main" id="{4B51221D-2806-5477-6024-3151524888F6}"/>
              </a:ext>
            </a:extLst>
          </p:cNvPr>
          <p:cNvSpPr/>
          <p:nvPr/>
        </p:nvSpPr>
        <p:spPr>
          <a:xfrm>
            <a:off x="7529003" y="1783915"/>
            <a:ext cx="1085715" cy="365704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37">
            <a:extLst>
              <a:ext uri="{FF2B5EF4-FFF2-40B4-BE49-F238E27FC236}">
                <a16:creationId xmlns:a16="http://schemas.microsoft.com/office/drawing/2014/main" id="{073CD762-24DA-0CC6-B140-1E631D793798}"/>
              </a:ext>
            </a:extLst>
          </p:cNvPr>
          <p:cNvSpPr/>
          <p:nvPr/>
        </p:nvSpPr>
        <p:spPr>
          <a:xfrm rot="16200000">
            <a:off x="8486017" y="530040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space réservé du texte 2">
            <a:extLst>
              <a:ext uri="{FF2B5EF4-FFF2-40B4-BE49-F238E27FC236}">
                <a16:creationId xmlns:a16="http://schemas.microsoft.com/office/drawing/2014/main" id="{E80585DD-92E0-911D-85EB-E2DE3B1BF25B}"/>
              </a:ext>
            </a:extLst>
          </p:cNvPr>
          <p:cNvSpPr txBox="1">
            <a:spLocks/>
          </p:cNvSpPr>
          <p:nvPr/>
        </p:nvSpPr>
        <p:spPr>
          <a:xfrm>
            <a:off x="7871686" y="2445122"/>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tx2"/>
                </a:solidFill>
              </a:rPr>
              <a:t>91 %</a:t>
            </a:r>
            <a:endParaRPr lang="en-US" sz="1500" b="1">
              <a:solidFill>
                <a:schemeClr val="tx2"/>
              </a:solidFill>
            </a:endParaRPr>
          </a:p>
        </p:txBody>
      </p:sp>
      <p:sp>
        <p:nvSpPr>
          <p:cNvPr id="30" name="Espace réservé du texte 2">
            <a:extLst>
              <a:ext uri="{FF2B5EF4-FFF2-40B4-BE49-F238E27FC236}">
                <a16:creationId xmlns:a16="http://schemas.microsoft.com/office/drawing/2014/main" id="{F875C8AF-5C85-4877-0C70-2EB46A044F36}"/>
              </a:ext>
            </a:extLst>
          </p:cNvPr>
          <p:cNvSpPr txBox="1">
            <a:spLocks/>
          </p:cNvSpPr>
          <p:nvPr/>
        </p:nvSpPr>
        <p:spPr>
          <a:xfrm>
            <a:off x="7854925" y="2635048"/>
            <a:ext cx="513000" cy="2769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tx2"/>
                </a:solidFill>
              </a:rPr>
              <a:t>Venus par la route</a:t>
            </a:r>
            <a:endParaRPr lang="en-US" sz="900">
              <a:solidFill>
                <a:schemeClr val="tx2"/>
              </a:solidFill>
            </a:endParaRPr>
          </a:p>
        </p:txBody>
      </p:sp>
      <p:sp>
        <p:nvSpPr>
          <p:cNvPr id="31" name="Espace réservé du texte 2">
            <a:extLst>
              <a:ext uri="{FF2B5EF4-FFF2-40B4-BE49-F238E27FC236}">
                <a16:creationId xmlns:a16="http://schemas.microsoft.com/office/drawing/2014/main" id="{4C20C2E2-F29F-3531-9D65-0CCDF8651482}"/>
              </a:ext>
            </a:extLst>
          </p:cNvPr>
          <p:cNvSpPr txBox="1">
            <a:spLocks/>
          </p:cNvSpPr>
          <p:nvPr/>
        </p:nvSpPr>
        <p:spPr>
          <a:xfrm>
            <a:off x="7836999" y="4858276"/>
            <a:ext cx="548852"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5 %</a:t>
            </a:r>
            <a:endParaRPr lang="en-US" sz="1500" b="1">
              <a:solidFill>
                <a:schemeClr val="accent6"/>
              </a:solidFill>
            </a:endParaRPr>
          </a:p>
        </p:txBody>
      </p:sp>
      <p:sp>
        <p:nvSpPr>
          <p:cNvPr id="32" name="Espace réservé du texte 2">
            <a:extLst>
              <a:ext uri="{FF2B5EF4-FFF2-40B4-BE49-F238E27FC236}">
                <a16:creationId xmlns:a16="http://schemas.microsoft.com/office/drawing/2014/main" id="{027238F5-8C3D-A583-F7D9-06A68369CFF1}"/>
              </a:ext>
            </a:extLst>
          </p:cNvPr>
          <p:cNvSpPr txBox="1">
            <a:spLocks/>
          </p:cNvSpPr>
          <p:nvPr/>
        </p:nvSpPr>
        <p:spPr>
          <a:xfrm>
            <a:off x="7763249" y="5176791"/>
            <a:ext cx="754314" cy="1384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6"/>
                </a:solidFill>
              </a:rPr>
              <a:t>Venus en Avion</a:t>
            </a:r>
            <a:endParaRPr lang="en-US" sz="675">
              <a:solidFill>
                <a:schemeClr val="accent6"/>
              </a:solidFill>
            </a:endParaRPr>
          </a:p>
        </p:txBody>
      </p:sp>
      <p:sp>
        <p:nvSpPr>
          <p:cNvPr id="33" name="Espace réservé du texte 2">
            <a:extLst>
              <a:ext uri="{FF2B5EF4-FFF2-40B4-BE49-F238E27FC236}">
                <a16:creationId xmlns:a16="http://schemas.microsoft.com/office/drawing/2014/main" id="{7797EA23-4721-B39B-099E-B93B74A699A3}"/>
              </a:ext>
            </a:extLst>
          </p:cNvPr>
          <p:cNvSpPr txBox="1">
            <a:spLocks/>
          </p:cNvSpPr>
          <p:nvPr/>
        </p:nvSpPr>
        <p:spPr>
          <a:xfrm>
            <a:off x="7871686" y="3676733"/>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2"/>
                </a:solidFill>
              </a:rPr>
              <a:t>10 %</a:t>
            </a:r>
            <a:endParaRPr lang="en-US" sz="1500" b="1">
              <a:solidFill>
                <a:schemeClr val="accent2"/>
              </a:solidFill>
            </a:endParaRPr>
          </a:p>
        </p:txBody>
      </p:sp>
      <p:sp>
        <p:nvSpPr>
          <p:cNvPr id="34" name="Espace réservé du texte 2">
            <a:extLst>
              <a:ext uri="{FF2B5EF4-FFF2-40B4-BE49-F238E27FC236}">
                <a16:creationId xmlns:a16="http://schemas.microsoft.com/office/drawing/2014/main" id="{EC6F5240-6731-29CF-65AE-5DFFEAEFA130}"/>
              </a:ext>
            </a:extLst>
          </p:cNvPr>
          <p:cNvSpPr txBox="1">
            <a:spLocks/>
          </p:cNvSpPr>
          <p:nvPr/>
        </p:nvSpPr>
        <p:spPr>
          <a:xfrm>
            <a:off x="7722852" y="3940864"/>
            <a:ext cx="771290" cy="138499"/>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2"/>
                </a:solidFill>
              </a:rPr>
              <a:t>Venus en train</a:t>
            </a:r>
            <a:endParaRPr lang="en-US" sz="900">
              <a:solidFill>
                <a:schemeClr val="accent2"/>
              </a:solidFill>
            </a:endParaRPr>
          </a:p>
        </p:txBody>
      </p:sp>
      <p:sp>
        <p:nvSpPr>
          <p:cNvPr id="35" name="Rectangle 37">
            <a:extLst>
              <a:ext uri="{FF2B5EF4-FFF2-40B4-BE49-F238E27FC236}">
                <a16:creationId xmlns:a16="http://schemas.microsoft.com/office/drawing/2014/main" id="{FC1277AB-BFA0-54C5-CD04-B981BE5B4769}"/>
              </a:ext>
            </a:extLst>
          </p:cNvPr>
          <p:cNvSpPr/>
          <p:nvPr/>
        </p:nvSpPr>
        <p:spPr>
          <a:xfrm rot="5400000">
            <a:off x="7527649" y="179353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36" name="Straight Connector 131">
            <a:extLst>
              <a:ext uri="{FF2B5EF4-FFF2-40B4-BE49-F238E27FC236}">
                <a16:creationId xmlns:a16="http://schemas.microsoft.com/office/drawing/2014/main" id="{E44EEA81-45AB-53F8-D8F4-35724310B878}"/>
              </a:ext>
            </a:extLst>
          </p:cNvPr>
          <p:cNvCxnSpPr>
            <a:cxnSpLocks/>
          </p:cNvCxnSpPr>
          <p:nvPr/>
        </p:nvCxnSpPr>
        <p:spPr>
          <a:xfrm>
            <a:off x="7871686" y="3042590"/>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31">
            <a:extLst>
              <a:ext uri="{FF2B5EF4-FFF2-40B4-BE49-F238E27FC236}">
                <a16:creationId xmlns:a16="http://schemas.microsoft.com/office/drawing/2014/main" id="{F14B2B1A-5263-4B0A-186E-7C5151E6F226}"/>
              </a:ext>
            </a:extLst>
          </p:cNvPr>
          <p:cNvCxnSpPr>
            <a:cxnSpLocks/>
          </p:cNvCxnSpPr>
          <p:nvPr/>
        </p:nvCxnSpPr>
        <p:spPr>
          <a:xfrm>
            <a:off x="7871686" y="4209905"/>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Espace réservé du texte 2">
            <a:extLst>
              <a:ext uri="{FF2B5EF4-FFF2-40B4-BE49-F238E27FC236}">
                <a16:creationId xmlns:a16="http://schemas.microsoft.com/office/drawing/2014/main" id="{3327440F-38CF-F2A1-1C35-7500DD344A89}"/>
              </a:ext>
            </a:extLst>
          </p:cNvPr>
          <p:cNvSpPr txBox="1">
            <a:spLocks/>
          </p:cNvSpPr>
          <p:nvPr/>
        </p:nvSpPr>
        <p:spPr>
          <a:xfrm>
            <a:off x="7535773" y="162021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pic>
        <p:nvPicPr>
          <p:cNvPr id="44" name="Graphique 43">
            <a:extLst>
              <a:ext uri="{FF2B5EF4-FFF2-40B4-BE49-F238E27FC236}">
                <a16:creationId xmlns:a16="http://schemas.microsoft.com/office/drawing/2014/main" id="{12B4D3A6-CEE9-378B-09E5-955C1A4C5978}"/>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4169" t="25927" r="23375" b="39766"/>
          <a:stretch/>
        </p:blipFill>
        <p:spPr>
          <a:xfrm>
            <a:off x="7761875" y="4381654"/>
            <a:ext cx="661737" cy="432782"/>
          </a:xfrm>
          <a:prstGeom prst="rect">
            <a:avLst/>
          </a:prstGeom>
        </p:spPr>
      </p:pic>
      <p:sp>
        <p:nvSpPr>
          <p:cNvPr id="2" name="ZoneTexte 1">
            <a:extLst>
              <a:ext uri="{FF2B5EF4-FFF2-40B4-BE49-F238E27FC236}">
                <a16:creationId xmlns:a16="http://schemas.microsoft.com/office/drawing/2014/main" id="{33A09F7E-8C20-563A-DA6A-92B40C4630BB}"/>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pic>
        <p:nvPicPr>
          <p:cNvPr id="3" name="Graphique 2">
            <a:extLst>
              <a:ext uri="{FF2B5EF4-FFF2-40B4-BE49-F238E27FC236}">
                <a16:creationId xmlns:a16="http://schemas.microsoft.com/office/drawing/2014/main" id="{E456AB03-C037-869B-03BB-1388F899A95E}"/>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7319" t="29338" r="37399" b="38661"/>
          <a:stretch/>
        </p:blipFill>
        <p:spPr>
          <a:xfrm>
            <a:off x="7925637" y="3140212"/>
            <a:ext cx="362414" cy="470323"/>
          </a:xfrm>
          <a:prstGeom prst="rect">
            <a:avLst/>
          </a:prstGeom>
        </p:spPr>
      </p:pic>
      <p:pic>
        <p:nvPicPr>
          <p:cNvPr id="4" name="Graphique 3">
            <a:extLst>
              <a:ext uri="{FF2B5EF4-FFF2-40B4-BE49-F238E27FC236}">
                <a16:creationId xmlns:a16="http://schemas.microsoft.com/office/drawing/2014/main" id="{2A571BE7-A813-115B-B96F-8417EE6A45D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7809" t="28512" r="34152" b="39555"/>
          <a:stretch/>
        </p:blipFill>
        <p:spPr>
          <a:xfrm>
            <a:off x="7715922" y="1861163"/>
            <a:ext cx="657495" cy="562147"/>
          </a:xfrm>
          <a:prstGeom prst="flowChartProcess">
            <a:avLst/>
          </a:prstGeom>
        </p:spPr>
      </p:pic>
    </p:spTree>
    <p:extLst>
      <p:ext uri="{BB962C8B-B14F-4D97-AF65-F5344CB8AC3E}">
        <p14:creationId xmlns:p14="http://schemas.microsoft.com/office/powerpoint/2010/main" val="42540675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29">
            <a:extLst>
              <a:ext uri="{FF2B5EF4-FFF2-40B4-BE49-F238E27FC236}">
                <a16:creationId xmlns:a16="http://schemas.microsoft.com/office/drawing/2014/main" id="{DD8378E1-CC27-A2C6-1ECA-8D4A80F072D6}"/>
              </a:ext>
            </a:extLst>
          </p:cNvPr>
          <p:cNvGraphicFramePr/>
          <p:nvPr/>
        </p:nvGraphicFramePr>
        <p:xfrm>
          <a:off x="96778" y="2238790"/>
          <a:ext cx="1999289" cy="18275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29">
            <a:extLst>
              <a:ext uri="{FF2B5EF4-FFF2-40B4-BE49-F238E27FC236}">
                <a16:creationId xmlns:a16="http://schemas.microsoft.com/office/drawing/2014/main" id="{1DF44859-E904-835D-9200-472BC046E23E}"/>
              </a:ext>
            </a:extLst>
          </p:cNvPr>
          <p:cNvGraphicFramePr/>
          <p:nvPr/>
        </p:nvGraphicFramePr>
        <p:xfrm>
          <a:off x="1781668" y="2244834"/>
          <a:ext cx="1999289" cy="18275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29">
            <a:extLst>
              <a:ext uri="{FF2B5EF4-FFF2-40B4-BE49-F238E27FC236}">
                <a16:creationId xmlns:a16="http://schemas.microsoft.com/office/drawing/2014/main" id="{8E4F1EE2-C51E-39CD-FFA6-667F2DAC5B31}"/>
              </a:ext>
            </a:extLst>
          </p:cNvPr>
          <p:cNvGraphicFramePr/>
          <p:nvPr/>
        </p:nvGraphicFramePr>
        <p:xfrm>
          <a:off x="3466558" y="2245934"/>
          <a:ext cx="1999289" cy="1827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phique 29">
            <a:extLst>
              <a:ext uri="{FF2B5EF4-FFF2-40B4-BE49-F238E27FC236}">
                <a16:creationId xmlns:a16="http://schemas.microsoft.com/office/drawing/2014/main" id="{D826F2BC-6371-F24F-5D4A-26BF3374C63B}"/>
              </a:ext>
            </a:extLst>
          </p:cNvPr>
          <p:cNvGraphicFramePr/>
          <p:nvPr/>
        </p:nvGraphicFramePr>
        <p:xfrm>
          <a:off x="5151448" y="2252580"/>
          <a:ext cx="1999289" cy="1827574"/>
        </p:xfrm>
        <a:graphic>
          <a:graphicData uri="http://schemas.openxmlformats.org/drawingml/2006/chart">
            <c:chart xmlns:c="http://schemas.openxmlformats.org/drawingml/2006/chart" xmlns:r="http://schemas.openxmlformats.org/officeDocument/2006/relationships" r:id="rId5"/>
          </a:graphicData>
        </a:graphic>
      </p:graphicFrame>
      <p:sp>
        <p:nvSpPr>
          <p:cNvPr id="8" name="Espace réservé du texte 7">
            <a:extLst>
              <a:ext uri="{FF2B5EF4-FFF2-40B4-BE49-F238E27FC236}">
                <a16:creationId xmlns:a16="http://schemas.microsoft.com/office/drawing/2014/main" id="{9595AB46-4C72-E605-A032-F54172A5534D}"/>
              </a:ext>
            </a:extLst>
          </p:cNvPr>
          <p:cNvSpPr>
            <a:spLocks noGrp="1"/>
          </p:cNvSpPr>
          <p:nvPr>
            <p:ph type="body" sz="quarter" idx="10"/>
          </p:nvPr>
        </p:nvSpPr>
        <p:spPr>
          <a:xfrm>
            <a:off x="521494" y="1376362"/>
            <a:ext cx="3829050" cy="498599"/>
          </a:xfrm>
        </p:spPr>
        <p:txBody>
          <a:bodyPr/>
          <a:lstStyle/>
          <a:p>
            <a:r>
              <a:rPr lang="fr-FR"/>
              <a:t>Les modes de transports utilisés au cours du séjour</a:t>
            </a:r>
          </a:p>
        </p:txBody>
      </p:sp>
      <p:pic>
        <p:nvPicPr>
          <p:cNvPr id="15" name="Graphique 14">
            <a:extLst>
              <a:ext uri="{FF2B5EF4-FFF2-40B4-BE49-F238E27FC236}">
                <a16:creationId xmlns:a16="http://schemas.microsoft.com/office/drawing/2014/main" id="{03C40173-3969-1134-9FE7-CCA544D6055C}"/>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37319" t="29338" r="37399" b="38661"/>
          <a:stretch/>
        </p:blipFill>
        <p:spPr>
          <a:xfrm>
            <a:off x="5915464" y="2843098"/>
            <a:ext cx="414311" cy="524426"/>
          </a:xfrm>
          <a:prstGeom prst="rect">
            <a:avLst/>
          </a:prstGeom>
        </p:spPr>
      </p:pic>
      <p:pic>
        <p:nvPicPr>
          <p:cNvPr id="18" name="Graphique 17">
            <a:extLst>
              <a:ext uri="{FF2B5EF4-FFF2-40B4-BE49-F238E27FC236}">
                <a16:creationId xmlns:a16="http://schemas.microsoft.com/office/drawing/2014/main" id="{19176207-2166-35F7-E940-F28F55DE2253}"/>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7809" t="28512" r="34152" b="39555"/>
          <a:stretch/>
        </p:blipFill>
        <p:spPr>
          <a:xfrm>
            <a:off x="712461" y="2796376"/>
            <a:ext cx="624680" cy="524426"/>
          </a:xfrm>
          <a:prstGeom prst="flowChartProcess">
            <a:avLst/>
          </a:prstGeom>
        </p:spPr>
      </p:pic>
      <p:sp>
        <p:nvSpPr>
          <p:cNvPr id="20" name="Espace réservé du texte 2">
            <a:extLst>
              <a:ext uri="{FF2B5EF4-FFF2-40B4-BE49-F238E27FC236}">
                <a16:creationId xmlns:a16="http://schemas.microsoft.com/office/drawing/2014/main" id="{ACCC53BE-B511-504C-0901-842597AD1C94}"/>
              </a:ext>
            </a:extLst>
          </p:cNvPr>
          <p:cNvSpPr txBox="1">
            <a:spLocks/>
          </p:cNvSpPr>
          <p:nvPr/>
        </p:nvSpPr>
        <p:spPr>
          <a:xfrm>
            <a:off x="5598226" y="3925218"/>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Train</a:t>
            </a:r>
            <a:endParaRPr lang="fr-FR" sz="825"/>
          </a:p>
        </p:txBody>
      </p:sp>
      <p:sp>
        <p:nvSpPr>
          <p:cNvPr id="26" name="Espace réservé du texte 2">
            <a:extLst>
              <a:ext uri="{FF2B5EF4-FFF2-40B4-BE49-F238E27FC236}">
                <a16:creationId xmlns:a16="http://schemas.microsoft.com/office/drawing/2014/main" id="{002B4832-6D9C-A246-29E0-615EF574B02D}"/>
              </a:ext>
            </a:extLst>
          </p:cNvPr>
          <p:cNvSpPr txBox="1">
            <a:spLocks/>
          </p:cNvSpPr>
          <p:nvPr/>
        </p:nvSpPr>
        <p:spPr>
          <a:xfrm>
            <a:off x="529282" y="4045971"/>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Véhicule motorisé</a:t>
            </a:r>
            <a:endParaRPr lang="fr-FR" sz="825"/>
          </a:p>
        </p:txBody>
      </p:sp>
      <p:sp>
        <p:nvSpPr>
          <p:cNvPr id="27" name="Rectangle 26">
            <a:extLst>
              <a:ext uri="{FF2B5EF4-FFF2-40B4-BE49-F238E27FC236}">
                <a16:creationId xmlns:a16="http://schemas.microsoft.com/office/drawing/2014/main" id="{4B51221D-2806-5477-6024-3151524888F6}"/>
              </a:ext>
            </a:extLst>
          </p:cNvPr>
          <p:cNvSpPr/>
          <p:nvPr/>
        </p:nvSpPr>
        <p:spPr>
          <a:xfrm>
            <a:off x="7529003" y="1783915"/>
            <a:ext cx="1085715" cy="365704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37">
            <a:extLst>
              <a:ext uri="{FF2B5EF4-FFF2-40B4-BE49-F238E27FC236}">
                <a16:creationId xmlns:a16="http://schemas.microsoft.com/office/drawing/2014/main" id="{073CD762-24DA-0CC6-B140-1E631D793798}"/>
              </a:ext>
            </a:extLst>
          </p:cNvPr>
          <p:cNvSpPr/>
          <p:nvPr/>
        </p:nvSpPr>
        <p:spPr>
          <a:xfrm rot="16200000">
            <a:off x="8486017" y="530040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space réservé du texte 2">
            <a:extLst>
              <a:ext uri="{FF2B5EF4-FFF2-40B4-BE49-F238E27FC236}">
                <a16:creationId xmlns:a16="http://schemas.microsoft.com/office/drawing/2014/main" id="{E80585DD-92E0-911D-85EB-E2DE3B1BF25B}"/>
              </a:ext>
            </a:extLst>
          </p:cNvPr>
          <p:cNvSpPr txBox="1">
            <a:spLocks/>
          </p:cNvSpPr>
          <p:nvPr/>
        </p:nvSpPr>
        <p:spPr>
          <a:xfrm>
            <a:off x="7832122" y="2570571"/>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4"/>
                </a:solidFill>
              </a:rPr>
              <a:t>43 %</a:t>
            </a:r>
            <a:endParaRPr lang="en-US" sz="1500" b="1">
              <a:solidFill>
                <a:schemeClr val="accent4"/>
              </a:solidFill>
            </a:endParaRPr>
          </a:p>
        </p:txBody>
      </p:sp>
      <p:sp>
        <p:nvSpPr>
          <p:cNvPr id="30" name="Espace réservé du texte 2">
            <a:extLst>
              <a:ext uri="{FF2B5EF4-FFF2-40B4-BE49-F238E27FC236}">
                <a16:creationId xmlns:a16="http://schemas.microsoft.com/office/drawing/2014/main" id="{F875C8AF-5C85-4877-0C70-2EB46A044F36}"/>
              </a:ext>
            </a:extLst>
          </p:cNvPr>
          <p:cNvSpPr txBox="1">
            <a:spLocks/>
          </p:cNvSpPr>
          <p:nvPr/>
        </p:nvSpPr>
        <p:spPr>
          <a:xfrm>
            <a:off x="7686215" y="2836058"/>
            <a:ext cx="772200" cy="415498"/>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accent4"/>
                </a:solidFill>
              </a:rPr>
              <a:t>N’utilisent pas leur voiture tous les jours</a:t>
            </a:r>
            <a:endParaRPr lang="en-US" sz="900">
              <a:solidFill>
                <a:schemeClr val="accent4"/>
              </a:solidFill>
            </a:endParaRPr>
          </a:p>
        </p:txBody>
      </p:sp>
      <p:sp>
        <p:nvSpPr>
          <p:cNvPr id="33" name="Espace réservé du texte 2">
            <a:extLst>
              <a:ext uri="{FF2B5EF4-FFF2-40B4-BE49-F238E27FC236}">
                <a16:creationId xmlns:a16="http://schemas.microsoft.com/office/drawing/2014/main" id="{7797EA23-4721-B39B-099E-B93B74A699A3}"/>
              </a:ext>
            </a:extLst>
          </p:cNvPr>
          <p:cNvSpPr txBox="1">
            <a:spLocks/>
          </p:cNvSpPr>
          <p:nvPr/>
        </p:nvSpPr>
        <p:spPr>
          <a:xfrm>
            <a:off x="7832122" y="4538794"/>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tx2"/>
                </a:solidFill>
              </a:rPr>
              <a:t>48 %</a:t>
            </a:r>
            <a:endParaRPr lang="en-US" sz="1500" b="1">
              <a:solidFill>
                <a:schemeClr val="tx2"/>
              </a:solidFill>
            </a:endParaRPr>
          </a:p>
        </p:txBody>
      </p:sp>
      <p:sp>
        <p:nvSpPr>
          <p:cNvPr id="34" name="Espace réservé du texte 2">
            <a:extLst>
              <a:ext uri="{FF2B5EF4-FFF2-40B4-BE49-F238E27FC236}">
                <a16:creationId xmlns:a16="http://schemas.microsoft.com/office/drawing/2014/main" id="{EC6F5240-6731-29CF-65AE-5DFFEAEFA130}"/>
              </a:ext>
            </a:extLst>
          </p:cNvPr>
          <p:cNvSpPr txBox="1">
            <a:spLocks/>
          </p:cNvSpPr>
          <p:nvPr/>
        </p:nvSpPr>
        <p:spPr>
          <a:xfrm>
            <a:off x="7686217" y="4785403"/>
            <a:ext cx="771290" cy="415498"/>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tx2"/>
                </a:solidFill>
              </a:rPr>
              <a:t>Marchent ou font du vélo tous les jours</a:t>
            </a:r>
            <a:endParaRPr lang="en-US" sz="900">
              <a:solidFill>
                <a:schemeClr val="tx2"/>
              </a:solidFill>
            </a:endParaRPr>
          </a:p>
        </p:txBody>
      </p:sp>
      <p:sp>
        <p:nvSpPr>
          <p:cNvPr id="35" name="Rectangle 37">
            <a:extLst>
              <a:ext uri="{FF2B5EF4-FFF2-40B4-BE49-F238E27FC236}">
                <a16:creationId xmlns:a16="http://schemas.microsoft.com/office/drawing/2014/main" id="{FC1277AB-BFA0-54C5-CD04-B981BE5B4769}"/>
              </a:ext>
            </a:extLst>
          </p:cNvPr>
          <p:cNvSpPr/>
          <p:nvPr/>
        </p:nvSpPr>
        <p:spPr>
          <a:xfrm rot="5400000">
            <a:off x="7527649" y="179353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36" name="Straight Connector 131">
            <a:extLst>
              <a:ext uri="{FF2B5EF4-FFF2-40B4-BE49-F238E27FC236}">
                <a16:creationId xmlns:a16="http://schemas.microsoft.com/office/drawing/2014/main" id="{E44EEA81-45AB-53F8-D8F4-35724310B878}"/>
              </a:ext>
            </a:extLst>
          </p:cNvPr>
          <p:cNvCxnSpPr>
            <a:cxnSpLocks/>
          </p:cNvCxnSpPr>
          <p:nvPr/>
        </p:nvCxnSpPr>
        <p:spPr>
          <a:xfrm>
            <a:off x="7832122" y="366984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Espace réservé du texte 2">
            <a:extLst>
              <a:ext uri="{FF2B5EF4-FFF2-40B4-BE49-F238E27FC236}">
                <a16:creationId xmlns:a16="http://schemas.microsoft.com/office/drawing/2014/main" id="{3327440F-38CF-F2A1-1C35-7500DD344A89}"/>
              </a:ext>
            </a:extLst>
          </p:cNvPr>
          <p:cNvSpPr txBox="1">
            <a:spLocks/>
          </p:cNvSpPr>
          <p:nvPr/>
        </p:nvSpPr>
        <p:spPr>
          <a:xfrm>
            <a:off x="7535773" y="162021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pic>
        <p:nvPicPr>
          <p:cNvPr id="43" name="Graphique 42">
            <a:extLst>
              <a:ext uri="{FF2B5EF4-FFF2-40B4-BE49-F238E27FC236}">
                <a16:creationId xmlns:a16="http://schemas.microsoft.com/office/drawing/2014/main" id="{55943A07-0D6F-B0DC-3C53-6D73C2C11426}"/>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37319" t="29338" r="37399" b="38661"/>
          <a:stretch/>
        </p:blipFill>
        <p:spPr>
          <a:xfrm>
            <a:off x="7862929" y="1997808"/>
            <a:ext cx="417864" cy="528923"/>
          </a:xfrm>
          <a:prstGeom prst="rect">
            <a:avLst/>
          </a:prstGeom>
        </p:spPr>
      </p:pic>
      <p:pic>
        <p:nvPicPr>
          <p:cNvPr id="10" name="Graphique 9">
            <a:extLst>
              <a:ext uri="{FF2B5EF4-FFF2-40B4-BE49-F238E27FC236}">
                <a16:creationId xmlns:a16="http://schemas.microsoft.com/office/drawing/2014/main" id="{80711CF5-E3E5-6EBA-D328-FEAC264DE5CF}"/>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27976" t="31658" r="36478" b="34036"/>
          <a:stretch/>
        </p:blipFill>
        <p:spPr>
          <a:xfrm>
            <a:off x="2476517" y="2811186"/>
            <a:ext cx="577436" cy="557291"/>
          </a:xfrm>
          <a:prstGeom prst="rect">
            <a:avLst/>
          </a:prstGeom>
        </p:spPr>
      </p:pic>
      <p:grpSp>
        <p:nvGrpSpPr>
          <p:cNvPr id="60" name="Groupe 59">
            <a:extLst>
              <a:ext uri="{FF2B5EF4-FFF2-40B4-BE49-F238E27FC236}">
                <a16:creationId xmlns:a16="http://schemas.microsoft.com/office/drawing/2014/main" id="{4241B323-2BAD-2B6F-6368-5735B6129D15}"/>
              </a:ext>
            </a:extLst>
          </p:cNvPr>
          <p:cNvGrpSpPr/>
          <p:nvPr/>
        </p:nvGrpSpPr>
        <p:grpSpPr>
          <a:xfrm>
            <a:off x="4183951" y="2727127"/>
            <a:ext cx="586289" cy="686938"/>
            <a:chOff x="5578601" y="2493169"/>
            <a:chExt cx="781718" cy="915917"/>
          </a:xfrm>
        </p:grpSpPr>
        <p:pic>
          <p:nvPicPr>
            <p:cNvPr id="11" name="Graphique 10">
              <a:extLst>
                <a:ext uri="{FF2B5EF4-FFF2-40B4-BE49-F238E27FC236}">
                  <a16:creationId xmlns:a16="http://schemas.microsoft.com/office/drawing/2014/main" id="{32B06083-39D8-8005-2DBD-5CDF961C1AE1}"/>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l="45550" t="31285" r="37711" b="46854"/>
            <a:stretch/>
          </p:blipFill>
          <p:spPr>
            <a:xfrm>
              <a:off x="5642227" y="2525950"/>
              <a:ext cx="676230" cy="883136"/>
            </a:xfrm>
            <a:prstGeom prst="rect">
              <a:avLst/>
            </a:prstGeom>
          </p:spPr>
        </p:pic>
        <p:sp>
          <p:nvSpPr>
            <p:cNvPr id="12" name="Forme libre : forme 11">
              <a:extLst>
                <a:ext uri="{FF2B5EF4-FFF2-40B4-BE49-F238E27FC236}">
                  <a16:creationId xmlns:a16="http://schemas.microsoft.com/office/drawing/2014/main" id="{E548DCF0-994F-E486-E1F5-87C2E6A8C7C8}"/>
                </a:ext>
              </a:extLst>
            </p:cNvPr>
            <p:cNvSpPr/>
            <p:nvPr/>
          </p:nvSpPr>
          <p:spPr>
            <a:xfrm>
              <a:off x="5578601" y="2803220"/>
              <a:ext cx="199899" cy="555931"/>
            </a:xfrm>
            <a:custGeom>
              <a:avLst/>
              <a:gdLst>
                <a:gd name="connsiteX0" fmla="*/ 28449 w 199899"/>
                <a:gd name="connsiteY0" fmla="*/ 3134 h 549236"/>
                <a:gd name="connsiteX1" fmla="*/ 34799 w 199899"/>
                <a:gd name="connsiteY1" fmla="*/ 104734 h 549236"/>
                <a:gd name="connsiteX2" fmla="*/ 47499 w 199899"/>
                <a:gd name="connsiteY2" fmla="*/ 542884 h 549236"/>
                <a:gd name="connsiteX3" fmla="*/ 79249 w 199899"/>
                <a:gd name="connsiteY3" fmla="*/ 549234 h 549236"/>
                <a:gd name="connsiteX4" fmla="*/ 168149 w 199899"/>
                <a:gd name="connsiteY4" fmla="*/ 542884 h 549236"/>
                <a:gd name="connsiteX5" fmla="*/ 180849 w 199899"/>
                <a:gd name="connsiteY5" fmla="*/ 523834 h 549236"/>
                <a:gd name="connsiteX6" fmla="*/ 199899 w 199899"/>
                <a:gd name="connsiteY6" fmla="*/ 460334 h 549236"/>
                <a:gd name="connsiteX7" fmla="*/ 180849 w 199899"/>
                <a:gd name="connsiteY7" fmla="*/ 174584 h 549236"/>
                <a:gd name="connsiteX8" fmla="*/ 136399 w 199899"/>
                <a:gd name="connsiteY8" fmla="*/ 117434 h 549236"/>
                <a:gd name="connsiteX9" fmla="*/ 123699 w 199899"/>
                <a:gd name="connsiteY9" fmla="*/ 98384 h 549236"/>
                <a:gd name="connsiteX10" fmla="*/ 104649 w 199899"/>
                <a:gd name="connsiteY10" fmla="*/ 85684 h 549236"/>
                <a:gd name="connsiteX11" fmla="*/ 79249 w 199899"/>
                <a:gd name="connsiteY11" fmla="*/ 66634 h 549236"/>
                <a:gd name="connsiteX12" fmla="*/ 47499 w 199899"/>
                <a:gd name="connsiteY12" fmla="*/ 34884 h 549236"/>
                <a:gd name="connsiteX13" fmla="*/ 28449 w 199899"/>
                <a:gd name="connsiteY13" fmla="*/ 3134 h 549236"/>
                <a:gd name="connsiteX0" fmla="*/ 28449 w 199899"/>
                <a:gd name="connsiteY0" fmla="*/ 9829 h 555931"/>
                <a:gd name="connsiteX1" fmla="*/ 34799 w 199899"/>
                <a:gd name="connsiteY1" fmla="*/ 111429 h 555931"/>
                <a:gd name="connsiteX2" fmla="*/ 47499 w 199899"/>
                <a:gd name="connsiteY2" fmla="*/ 549579 h 555931"/>
                <a:gd name="connsiteX3" fmla="*/ 79249 w 199899"/>
                <a:gd name="connsiteY3" fmla="*/ 555929 h 555931"/>
                <a:gd name="connsiteX4" fmla="*/ 168149 w 199899"/>
                <a:gd name="connsiteY4" fmla="*/ 549579 h 555931"/>
                <a:gd name="connsiteX5" fmla="*/ 180849 w 199899"/>
                <a:gd name="connsiteY5" fmla="*/ 530529 h 555931"/>
                <a:gd name="connsiteX6" fmla="*/ 199899 w 199899"/>
                <a:gd name="connsiteY6" fmla="*/ 467029 h 555931"/>
                <a:gd name="connsiteX7" fmla="*/ 180849 w 199899"/>
                <a:gd name="connsiteY7" fmla="*/ 181279 h 555931"/>
                <a:gd name="connsiteX8" fmla="*/ 136399 w 199899"/>
                <a:gd name="connsiteY8" fmla="*/ 124129 h 555931"/>
                <a:gd name="connsiteX9" fmla="*/ 123699 w 199899"/>
                <a:gd name="connsiteY9" fmla="*/ 105079 h 555931"/>
                <a:gd name="connsiteX10" fmla="*/ 104649 w 199899"/>
                <a:gd name="connsiteY10" fmla="*/ 92379 h 555931"/>
                <a:gd name="connsiteX11" fmla="*/ 79249 w 199899"/>
                <a:gd name="connsiteY11" fmla="*/ 73329 h 555931"/>
                <a:gd name="connsiteX12" fmla="*/ 73693 w 199899"/>
                <a:gd name="connsiteY12" fmla="*/ 17766 h 555931"/>
                <a:gd name="connsiteX13" fmla="*/ 28449 w 199899"/>
                <a:gd name="connsiteY13" fmla="*/ 9829 h 555931"/>
                <a:gd name="connsiteX0" fmla="*/ 28449 w 199899"/>
                <a:gd name="connsiteY0" fmla="*/ 9829 h 555931"/>
                <a:gd name="connsiteX1" fmla="*/ 34799 w 199899"/>
                <a:gd name="connsiteY1" fmla="*/ 111429 h 555931"/>
                <a:gd name="connsiteX2" fmla="*/ 47499 w 199899"/>
                <a:gd name="connsiteY2" fmla="*/ 549579 h 555931"/>
                <a:gd name="connsiteX3" fmla="*/ 79249 w 199899"/>
                <a:gd name="connsiteY3" fmla="*/ 555929 h 555931"/>
                <a:gd name="connsiteX4" fmla="*/ 168149 w 199899"/>
                <a:gd name="connsiteY4" fmla="*/ 549579 h 555931"/>
                <a:gd name="connsiteX5" fmla="*/ 180849 w 199899"/>
                <a:gd name="connsiteY5" fmla="*/ 530529 h 555931"/>
                <a:gd name="connsiteX6" fmla="*/ 199899 w 199899"/>
                <a:gd name="connsiteY6" fmla="*/ 467029 h 555931"/>
                <a:gd name="connsiteX7" fmla="*/ 180849 w 199899"/>
                <a:gd name="connsiteY7" fmla="*/ 181279 h 555931"/>
                <a:gd name="connsiteX8" fmla="*/ 136399 w 199899"/>
                <a:gd name="connsiteY8" fmla="*/ 124129 h 555931"/>
                <a:gd name="connsiteX9" fmla="*/ 123699 w 199899"/>
                <a:gd name="connsiteY9" fmla="*/ 105079 h 555931"/>
                <a:gd name="connsiteX10" fmla="*/ 104649 w 199899"/>
                <a:gd name="connsiteY10" fmla="*/ 92379 h 555931"/>
                <a:gd name="connsiteX11" fmla="*/ 93537 w 199899"/>
                <a:gd name="connsiteY11" fmla="*/ 59042 h 555931"/>
                <a:gd name="connsiteX12" fmla="*/ 73693 w 199899"/>
                <a:gd name="connsiteY12" fmla="*/ 17766 h 555931"/>
                <a:gd name="connsiteX13" fmla="*/ 28449 w 199899"/>
                <a:gd name="connsiteY13" fmla="*/ 9829 h 5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99" h="555931">
                  <a:moveTo>
                    <a:pt x="28449" y="9829"/>
                  </a:moveTo>
                  <a:cubicBezTo>
                    <a:pt x="21967" y="25439"/>
                    <a:pt x="36735" y="77552"/>
                    <a:pt x="34799" y="111429"/>
                  </a:cubicBezTo>
                  <a:cubicBezTo>
                    <a:pt x="19741" y="374945"/>
                    <a:pt x="-42065" y="92802"/>
                    <a:pt x="47499" y="549579"/>
                  </a:cubicBezTo>
                  <a:cubicBezTo>
                    <a:pt x="49576" y="560170"/>
                    <a:pt x="68666" y="553812"/>
                    <a:pt x="79249" y="555929"/>
                  </a:cubicBezTo>
                  <a:cubicBezTo>
                    <a:pt x="108882" y="553812"/>
                    <a:pt x="139327" y="556784"/>
                    <a:pt x="168149" y="549579"/>
                  </a:cubicBezTo>
                  <a:cubicBezTo>
                    <a:pt x="175553" y="547728"/>
                    <a:pt x="177436" y="537355"/>
                    <a:pt x="180849" y="530529"/>
                  </a:cubicBezTo>
                  <a:cubicBezTo>
                    <a:pt x="194773" y="502682"/>
                    <a:pt x="193950" y="496772"/>
                    <a:pt x="199899" y="467029"/>
                  </a:cubicBezTo>
                  <a:cubicBezTo>
                    <a:pt x="162973" y="356250"/>
                    <a:pt x="226203" y="551673"/>
                    <a:pt x="180849" y="181279"/>
                  </a:cubicBezTo>
                  <a:cubicBezTo>
                    <a:pt x="176633" y="146850"/>
                    <a:pt x="158481" y="138850"/>
                    <a:pt x="136399" y="124129"/>
                  </a:cubicBezTo>
                  <a:cubicBezTo>
                    <a:pt x="132166" y="117779"/>
                    <a:pt x="129095" y="110475"/>
                    <a:pt x="123699" y="105079"/>
                  </a:cubicBezTo>
                  <a:cubicBezTo>
                    <a:pt x="118303" y="99683"/>
                    <a:pt x="109676" y="100052"/>
                    <a:pt x="104649" y="92379"/>
                  </a:cubicBezTo>
                  <a:cubicBezTo>
                    <a:pt x="99622" y="84706"/>
                    <a:pt x="101447" y="66073"/>
                    <a:pt x="93537" y="59042"/>
                  </a:cubicBezTo>
                  <a:cubicBezTo>
                    <a:pt x="82350" y="49098"/>
                    <a:pt x="84880" y="27710"/>
                    <a:pt x="73693" y="17766"/>
                  </a:cubicBezTo>
                  <a:cubicBezTo>
                    <a:pt x="50833" y="-2554"/>
                    <a:pt x="34931" y="-5781"/>
                    <a:pt x="28449" y="98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Forme libre : forme 12">
              <a:extLst>
                <a:ext uri="{FF2B5EF4-FFF2-40B4-BE49-F238E27FC236}">
                  <a16:creationId xmlns:a16="http://schemas.microsoft.com/office/drawing/2014/main" id="{C65F2CD7-5456-B4A7-5010-3D5616DEF36B}"/>
                </a:ext>
              </a:extLst>
            </p:cNvPr>
            <p:cNvSpPr/>
            <p:nvPr/>
          </p:nvSpPr>
          <p:spPr>
            <a:xfrm>
              <a:off x="5788819" y="2493169"/>
              <a:ext cx="571500" cy="559594"/>
            </a:xfrm>
            <a:custGeom>
              <a:avLst/>
              <a:gdLst>
                <a:gd name="connsiteX0" fmla="*/ 250031 w 571500"/>
                <a:gd name="connsiteY0" fmla="*/ 259556 h 559594"/>
                <a:gd name="connsiteX1" fmla="*/ 297656 w 571500"/>
                <a:gd name="connsiteY1" fmla="*/ 333375 h 559594"/>
                <a:gd name="connsiteX2" fmla="*/ 316706 w 571500"/>
                <a:gd name="connsiteY2" fmla="*/ 371475 h 559594"/>
                <a:gd name="connsiteX3" fmla="*/ 326231 w 571500"/>
                <a:gd name="connsiteY3" fmla="*/ 378619 h 559594"/>
                <a:gd name="connsiteX4" fmla="*/ 335756 w 571500"/>
                <a:gd name="connsiteY4" fmla="*/ 392906 h 559594"/>
                <a:gd name="connsiteX5" fmla="*/ 345281 w 571500"/>
                <a:gd name="connsiteY5" fmla="*/ 402431 h 559594"/>
                <a:gd name="connsiteX6" fmla="*/ 352425 w 571500"/>
                <a:gd name="connsiteY6" fmla="*/ 411956 h 559594"/>
                <a:gd name="connsiteX7" fmla="*/ 390525 w 571500"/>
                <a:gd name="connsiteY7" fmla="*/ 450056 h 559594"/>
                <a:gd name="connsiteX8" fmla="*/ 404812 w 571500"/>
                <a:gd name="connsiteY8" fmla="*/ 461962 h 559594"/>
                <a:gd name="connsiteX9" fmla="*/ 445294 w 571500"/>
                <a:gd name="connsiteY9" fmla="*/ 514350 h 559594"/>
                <a:gd name="connsiteX10" fmla="*/ 466725 w 571500"/>
                <a:gd name="connsiteY10" fmla="*/ 535781 h 559594"/>
                <a:gd name="connsiteX11" fmla="*/ 511969 w 571500"/>
                <a:gd name="connsiteY11" fmla="*/ 559594 h 559594"/>
                <a:gd name="connsiteX12" fmla="*/ 545306 w 571500"/>
                <a:gd name="connsiteY12" fmla="*/ 552450 h 559594"/>
                <a:gd name="connsiteX13" fmla="*/ 564356 w 571500"/>
                <a:gd name="connsiteY13" fmla="*/ 507206 h 559594"/>
                <a:gd name="connsiteX14" fmla="*/ 571500 w 571500"/>
                <a:gd name="connsiteY14" fmla="*/ 495300 h 559594"/>
                <a:gd name="connsiteX15" fmla="*/ 557212 w 571500"/>
                <a:gd name="connsiteY15" fmla="*/ 433387 h 559594"/>
                <a:gd name="connsiteX16" fmla="*/ 542925 w 571500"/>
                <a:gd name="connsiteY16" fmla="*/ 411956 h 559594"/>
                <a:gd name="connsiteX17" fmla="*/ 531019 w 571500"/>
                <a:gd name="connsiteY17" fmla="*/ 388144 h 559594"/>
                <a:gd name="connsiteX18" fmla="*/ 516731 w 571500"/>
                <a:gd name="connsiteY18" fmla="*/ 364331 h 559594"/>
                <a:gd name="connsiteX19" fmla="*/ 495300 w 571500"/>
                <a:gd name="connsiteY19" fmla="*/ 326231 h 559594"/>
                <a:gd name="connsiteX20" fmla="*/ 464344 w 571500"/>
                <a:gd name="connsiteY20" fmla="*/ 273844 h 559594"/>
                <a:gd name="connsiteX21" fmla="*/ 450056 w 571500"/>
                <a:gd name="connsiteY21" fmla="*/ 254794 h 559594"/>
                <a:gd name="connsiteX22" fmla="*/ 407194 w 571500"/>
                <a:gd name="connsiteY22" fmla="*/ 192881 h 559594"/>
                <a:gd name="connsiteX23" fmla="*/ 390525 w 571500"/>
                <a:gd name="connsiteY23" fmla="*/ 185737 h 559594"/>
                <a:gd name="connsiteX24" fmla="*/ 359569 w 571500"/>
                <a:gd name="connsiteY24" fmla="*/ 166687 h 559594"/>
                <a:gd name="connsiteX25" fmla="*/ 340519 w 571500"/>
                <a:gd name="connsiteY25" fmla="*/ 161925 h 559594"/>
                <a:gd name="connsiteX26" fmla="*/ 300037 w 571500"/>
                <a:gd name="connsiteY26" fmla="*/ 140494 h 559594"/>
                <a:gd name="connsiteX27" fmla="*/ 254794 w 571500"/>
                <a:gd name="connsiteY27" fmla="*/ 121444 h 559594"/>
                <a:gd name="connsiteX28" fmla="*/ 200025 w 571500"/>
                <a:gd name="connsiteY28" fmla="*/ 90487 h 559594"/>
                <a:gd name="connsiteX29" fmla="*/ 178594 w 571500"/>
                <a:gd name="connsiteY29" fmla="*/ 78581 h 559594"/>
                <a:gd name="connsiteX30" fmla="*/ 150019 w 571500"/>
                <a:gd name="connsiteY30" fmla="*/ 52387 h 559594"/>
                <a:gd name="connsiteX31" fmla="*/ 140494 w 571500"/>
                <a:gd name="connsiteY31" fmla="*/ 45244 h 559594"/>
                <a:gd name="connsiteX32" fmla="*/ 116681 w 571500"/>
                <a:gd name="connsiteY32" fmla="*/ 19050 h 559594"/>
                <a:gd name="connsiteX33" fmla="*/ 107156 w 571500"/>
                <a:gd name="connsiteY33" fmla="*/ 16669 h 559594"/>
                <a:gd name="connsiteX34" fmla="*/ 92869 w 571500"/>
                <a:gd name="connsiteY34" fmla="*/ 11906 h 559594"/>
                <a:gd name="connsiteX35" fmla="*/ 73819 w 571500"/>
                <a:gd name="connsiteY35" fmla="*/ 7144 h 559594"/>
                <a:gd name="connsiteX36" fmla="*/ 54769 w 571500"/>
                <a:gd name="connsiteY36" fmla="*/ 0 h 559594"/>
                <a:gd name="connsiteX37" fmla="*/ 14287 w 571500"/>
                <a:gd name="connsiteY37" fmla="*/ 7144 h 559594"/>
                <a:gd name="connsiteX38" fmla="*/ 7144 w 571500"/>
                <a:gd name="connsiteY38" fmla="*/ 11906 h 559594"/>
                <a:gd name="connsiteX39" fmla="*/ 4762 w 571500"/>
                <a:gd name="connsiteY39" fmla="*/ 28575 h 559594"/>
                <a:gd name="connsiteX40" fmla="*/ 0 w 571500"/>
                <a:gd name="connsiteY40" fmla="*/ 45244 h 559594"/>
                <a:gd name="connsiteX41" fmla="*/ 2381 w 571500"/>
                <a:gd name="connsiteY41" fmla="*/ 57150 h 559594"/>
                <a:gd name="connsiteX42" fmla="*/ 9525 w 571500"/>
                <a:gd name="connsiteY42" fmla="*/ 59531 h 559594"/>
                <a:gd name="connsiteX43" fmla="*/ 16669 w 571500"/>
                <a:gd name="connsiteY43" fmla="*/ 66675 h 559594"/>
                <a:gd name="connsiteX44" fmla="*/ 26194 w 571500"/>
                <a:gd name="connsiteY44" fmla="*/ 69056 h 559594"/>
                <a:gd name="connsiteX45" fmla="*/ 33337 w 571500"/>
                <a:gd name="connsiteY45" fmla="*/ 71437 h 559594"/>
                <a:gd name="connsiteX46" fmla="*/ 52387 w 571500"/>
                <a:gd name="connsiteY46" fmla="*/ 97631 h 559594"/>
                <a:gd name="connsiteX47" fmla="*/ 73819 w 571500"/>
                <a:gd name="connsiteY47" fmla="*/ 114300 h 559594"/>
                <a:gd name="connsiteX48" fmla="*/ 119062 w 571500"/>
                <a:gd name="connsiteY48" fmla="*/ 152400 h 559594"/>
                <a:gd name="connsiteX49" fmla="*/ 128587 w 571500"/>
                <a:gd name="connsiteY49" fmla="*/ 154781 h 559594"/>
                <a:gd name="connsiteX50" fmla="*/ 152400 w 571500"/>
                <a:gd name="connsiteY50" fmla="*/ 173831 h 559594"/>
                <a:gd name="connsiteX51" fmla="*/ 200025 w 571500"/>
                <a:gd name="connsiteY51" fmla="*/ 197644 h 559594"/>
                <a:gd name="connsiteX52" fmla="*/ 209550 w 571500"/>
                <a:gd name="connsiteY52" fmla="*/ 204787 h 559594"/>
                <a:gd name="connsiteX53" fmla="*/ 240506 w 571500"/>
                <a:gd name="connsiteY53" fmla="*/ 226219 h 559594"/>
                <a:gd name="connsiteX54" fmla="*/ 252412 w 571500"/>
                <a:gd name="connsiteY54" fmla="*/ 242887 h 559594"/>
                <a:gd name="connsiteX55" fmla="*/ 250031 w 571500"/>
                <a:gd name="connsiteY55" fmla="*/ 259556 h 55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1500" h="559594">
                  <a:moveTo>
                    <a:pt x="250031" y="259556"/>
                  </a:moveTo>
                  <a:cubicBezTo>
                    <a:pt x="257572" y="274637"/>
                    <a:pt x="283263" y="290202"/>
                    <a:pt x="297656" y="333375"/>
                  </a:cubicBezTo>
                  <a:cubicBezTo>
                    <a:pt x="301618" y="345260"/>
                    <a:pt x="306711" y="363979"/>
                    <a:pt x="316706" y="371475"/>
                  </a:cubicBezTo>
                  <a:cubicBezTo>
                    <a:pt x="319881" y="373856"/>
                    <a:pt x="323594" y="375653"/>
                    <a:pt x="326231" y="378619"/>
                  </a:cubicBezTo>
                  <a:cubicBezTo>
                    <a:pt x="330034" y="382897"/>
                    <a:pt x="332180" y="388437"/>
                    <a:pt x="335756" y="392906"/>
                  </a:cubicBezTo>
                  <a:cubicBezTo>
                    <a:pt x="338561" y="396412"/>
                    <a:pt x="342324" y="399052"/>
                    <a:pt x="345281" y="402431"/>
                  </a:cubicBezTo>
                  <a:cubicBezTo>
                    <a:pt x="347894" y="405418"/>
                    <a:pt x="349691" y="409079"/>
                    <a:pt x="352425" y="411956"/>
                  </a:cubicBezTo>
                  <a:cubicBezTo>
                    <a:pt x="364795" y="424977"/>
                    <a:pt x="376727" y="438558"/>
                    <a:pt x="390525" y="450056"/>
                  </a:cubicBezTo>
                  <a:cubicBezTo>
                    <a:pt x="395287" y="454025"/>
                    <a:pt x="400792" y="457243"/>
                    <a:pt x="404812" y="461962"/>
                  </a:cubicBezTo>
                  <a:cubicBezTo>
                    <a:pt x="419123" y="478762"/>
                    <a:pt x="429689" y="498745"/>
                    <a:pt x="445294" y="514350"/>
                  </a:cubicBezTo>
                  <a:cubicBezTo>
                    <a:pt x="452438" y="521494"/>
                    <a:pt x="457785" y="531076"/>
                    <a:pt x="466725" y="535781"/>
                  </a:cubicBezTo>
                  <a:lnTo>
                    <a:pt x="511969" y="559594"/>
                  </a:lnTo>
                  <a:cubicBezTo>
                    <a:pt x="523081" y="557213"/>
                    <a:pt x="535035" y="557315"/>
                    <a:pt x="545306" y="552450"/>
                  </a:cubicBezTo>
                  <a:cubicBezTo>
                    <a:pt x="561257" y="544894"/>
                    <a:pt x="560489" y="518806"/>
                    <a:pt x="564356" y="507206"/>
                  </a:cubicBezTo>
                  <a:cubicBezTo>
                    <a:pt x="565820" y="502815"/>
                    <a:pt x="569119" y="499269"/>
                    <a:pt x="571500" y="495300"/>
                  </a:cubicBezTo>
                  <a:cubicBezTo>
                    <a:pt x="566737" y="474662"/>
                    <a:pt x="564081" y="453422"/>
                    <a:pt x="557212" y="433387"/>
                  </a:cubicBezTo>
                  <a:cubicBezTo>
                    <a:pt x="554428" y="425266"/>
                    <a:pt x="547227" y="419386"/>
                    <a:pt x="542925" y="411956"/>
                  </a:cubicBezTo>
                  <a:cubicBezTo>
                    <a:pt x="538479" y="404276"/>
                    <a:pt x="535296" y="395920"/>
                    <a:pt x="531019" y="388144"/>
                  </a:cubicBezTo>
                  <a:cubicBezTo>
                    <a:pt x="526558" y="380033"/>
                    <a:pt x="521424" y="372310"/>
                    <a:pt x="516731" y="364331"/>
                  </a:cubicBezTo>
                  <a:cubicBezTo>
                    <a:pt x="492569" y="323256"/>
                    <a:pt x="523827" y="375362"/>
                    <a:pt x="495300" y="326231"/>
                  </a:cubicBezTo>
                  <a:cubicBezTo>
                    <a:pt x="485115" y="308690"/>
                    <a:pt x="476514" y="290070"/>
                    <a:pt x="464344" y="273844"/>
                  </a:cubicBezTo>
                  <a:cubicBezTo>
                    <a:pt x="459581" y="267494"/>
                    <a:pt x="454574" y="261320"/>
                    <a:pt x="450056" y="254794"/>
                  </a:cubicBezTo>
                  <a:cubicBezTo>
                    <a:pt x="436803" y="235651"/>
                    <a:pt x="425997" y="200939"/>
                    <a:pt x="407194" y="192881"/>
                  </a:cubicBezTo>
                  <a:cubicBezTo>
                    <a:pt x="401638" y="190500"/>
                    <a:pt x="395774" y="188736"/>
                    <a:pt x="390525" y="185737"/>
                  </a:cubicBezTo>
                  <a:cubicBezTo>
                    <a:pt x="372964" y="175702"/>
                    <a:pt x="377280" y="173012"/>
                    <a:pt x="359569" y="166687"/>
                  </a:cubicBezTo>
                  <a:cubicBezTo>
                    <a:pt x="353405" y="164486"/>
                    <a:pt x="346869" y="163512"/>
                    <a:pt x="340519" y="161925"/>
                  </a:cubicBezTo>
                  <a:cubicBezTo>
                    <a:pt x="327025" y="154781"/>
                    <a:pt x="313843" y="147014"/>
                    <a:pt x="300037" y="140494"/>
                  </a:cubicBezTo>
                  <a:cubicBezTo>
                    <a:pt x="285240" y="133507"/>
                    <a:pt x="269039" y="129496"/>
                    <a:pt x="254794" y="121444"/>
                  </a:cubicBezTo>
                  <a:lnTo>
                    <a:pt x="200025" y="90487"/>
                  </a:lnTo>
                  <a:cubicBezTo>
                    <a:pt x="189826" y="84821"/>
                    <a:pt x="189025" y="86032"/>
                    <a:pt x="178594" y="78581"/>
                  </a:cubicBezTo>
                  <a:cubicBezTo>
                    <a:pt x="126021" y="41029"/>
                    <a:pt x="174874" y="77242"/>
                    <a:pt x="150019" y="52387"/>
                  </a:cubicBezTo>
                  <a:cubicBezTo>
                    <a:pt x="147213" y="49581"/>
                    <a:pt x="143300" y="48050"/>
                    <a:pt x="140494" y="45244"/>
                  </a:cubicBezTo>
                  <a:cubicBezTo>
                    <a:pt x="133689" y="38439"/>
                    <a:pt x="125099" y="24662"/>
                    <a:pt x="116681" y="19050"/>
                  </a:cubicBezTo>
                  <a:cubicBezTo>
                    <a:pt x="113958" y="17235"/>
                    <a:pt x="110291" y="17609"/>
                    <a:pt x="107156" y="16669"/>
                  </a:cubicBezTo>
                  <a:cubicBezTo>
                    <a:pt x="102348" y="15226"/>
                    <a:pt x="97696" y="13285"/>
                    <a:pt x="92869" y="11906"/>
                  </a:cubicBezTo>
                  <a:cubicBezTo>
                    <a:pt x="86575" y="10108"/>
                    <a:pt x="80134" y="8866"/>
                    <a:pt x="73819" y="7144"/>
                  </a:cubicBezTo>
                  <a:cubicBezTo>
                    <a:pt x="67962" y="5547"/>
                    <a:pt x="59909" y="2056"/>
                    <a:pt x="54769" y="0"/>
                  </a:cubicBezTo>
                  <a:cubicBezTo>
                    <a:pt x="41275" y="2381"/>
                    <a:pt x="27580" y="3821"/>
                    <a:pt x="14287" y="7144"/>
                  </a:cubicBezTo>
                  <a:cubicBezTo>
                    <a:pt x="11511" y="7838"/>
                    <a:pt x="8306" y="9291"/>
                    <a:pt x="7144" y="11906"/>
                  </a:cubicBezTo>
                  <a:cubicBezTo>
                    <a:pt x="4864" y="17035"/>
                    <a:pt x="5938" y="23087"/>
                    <a:pt x="4762" y="28575"/>
                  </a:cubicBezTo>
                  <a:cubicBezTo>
                    <a:pt x="3551" y="34225"/>
                    <a:pt x="1587" y="39688"/>
                    <a:pt x="0" y="45244"/>
                  </a:cubicBezTo>
                  <a:cubicBezTo>
                    <a:pt x="794" y="49213"/>
                    <a:pt x="136" y="53783"/>
                    <a:pt x="2381" y="57150"/>
                  </a:cubicBezTo>
                  <a:cubicBezTo>
                    <a:pt x="3773" y="59239"/>
                    <a:pt x="7436" y="58139"/>
                    <a:pt x="9525" y="59531"/>
                  </a:cubicBezTo>
                  <a:cubicBezTo>
                    <a:pt x="12327" y="61399"/>
                    <a:pt x="13745" y="65004"/>
                    <a:pt x="16669" y="66675"/>
                  </a:cubicBezTo>
                  <a:cubicBezTo>
                    <a:pt x="19511" y="68299"/>
                    <a:pt x="23047" y="68157"/>
                    <a:pt x="26194" y="69056"/>
                  </a:cubicBezTo>
                  <a:cubicBezTo>
                    <a:pt x="28607" y="69745"/>
                    <a:pt x="30956" y="70643"/>
                    <a:pt x="33337" y="71437"/>
                  </a:cubicBezTo>
                  <a:cubicBezTo>
                    <a:pt x="48957" y="81851"/>
                    <a:pt x="34304" y="70506"/>
                    <a:pt x="52387" y="97631"/>
                  </a:cubicBezTo>
                  <a:cubicBezTo>
                    <a:pt x="57378" y="105117"/>
                    <a:pt x="67268" y="109204"/>
                    <a:pt x="73819" y="114300"/>
                  </a:cubicBezTo>
                  <a:cubicBezTo>
                    <a:pt x="91485" y="128041"/>
                    <a:pt x="83434" y="143494"/>
                    <a:pt x="119062" y="152400"/>
                  </a:cubicBezTo>
                  <a:lnTo>
                    <a:pt x="128587" y="154781"/>
                  </a:lnTo>
                  <a:cubicBezTo>
                    <a:pt x="138233" y="164427"/>
                    <a:pt x="139382" y="166821"/>
                    <a:pt x="152400" y="173831"/>
                  </a:cubicBezTo>
                  <a:cubicBezTo>
                    <a:pt x="168027" y="182246"/>
                    <a:pt x="185825" y="186995"/>
                    <a:pt x="200025" y="197644"/>
                  </a:cubicBezTo>
                  <a:cubicBezTo>
                    <a:pt x="203200" y="200025"/>
                    <a:pt x="206248" y="202586"/>
                    <a:pt x="209550" y="204787"/>
                  </a:cubicBezTo>
                  <a:cubicBezTo>
                    <a:pt x="217046" y="209784"/>
                    <a:pt x="233520" y="218534"/>
                    <a:pt x="240506" y="226219"/>
                  </a:cubicBezTo>
                  <a:cubicBezTo>
                    <a:pt x="245099" y="231271"/>
                    <a:pt x="248315" y="237425"/>
                    <a:pt x="252412" y="242887"/>
                  </a:cubicBezTo>
                  <a:cubicBezTo>
                    <a:pt x="253086" y="243785"/>
                    <a:pt x="242490" y="244475"/>
                    <a:pt x="250031" y="2595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7" name="Espace réservé du texte 2">
            <a:extLst>
              <a:ext uri="{FF2B5EF4-FFF2-40B4-BE49-F238E27FC236}">
                <a16:creationId xmlns:a16="http://schemas.microsoft.com/office/drawing/2014/main" id="{316DAF67-AAC7-9D63-06C2-A1902F047649}"/>
              </a:ext>
            </a:extLst>
          </p:cNvPr>
          <p:cNvSpPr txBox="1">
            <a:spLocks/>
          </p:cNvSpPr>
          <p:nvPr/>
        </p:nvSpPr>
        <p:spPr>
          <a:xfrm>
            <a:off x="2213500" y="4034181"/>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Transport collectif</a:t>
            </a:r>
            <a:endParaRPr lang="fr-FR" sz="825"/>
          </a:p>
        </p:txBody>
      </p:sp>
      <p:sp>
        <p:nvSpPr>
          <p:cNvPr id="39" name="Espace réservé du texte 2">
            <a:extLst>
              <a:ext uri="{FF2B5EF4-FFF2-40B4-BE49-F238E27FC236}">
                <a16:creationId xmlns:a16="http://schemas.microsoft.com/office/drawing/2014/main" id="{DA85000A-F019-0244-3582-D5FD86BC1270}"/>
              </a:ext>
            </a:extLst>
          </p:cNvPr>
          <p:cNvSpPr txBox="1">
            <a:spLocks/>
          </p:cNvSpPr>
          <p:nvPr/>
        </p:nvSpPr>
        <p:spPr>
          <a:xfrm>
            <a:off x="3970281" y="3966265"/>
            <a:ext cx="1048789" cy="16158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Marche / Vélo</a:t>
            </a:r>
            <a:endParaRPr lang="fr-FR" sz="825"/>
          </a:p>
        </p:txBody>
      </p:sp>
      <p:sp>
        <p:nvSpPr>
          <p:cNvPr id="47" name="Rectangle 46">
            <a:extLst>
              <a:ext uri="{FF2B5EF4-FFF2-40B4-BE49-F238E27FC236}">
                <a16:creationId xmlns:a16="http://schemas.microsoft.com/office/drawing/2014/main" id="{355761BB-C3FB-A82A-0762-8443FF89317F}"/>
              </a:ext>
            </a:extLst>
          </p:cNvPr>
          <p:cNvSpPr/>
          <p:nvPr/>
        </p:nvSpPr>
        <p:spPr>
          <a:xfrm>
            <a:off x="5483288" y="179767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5" name="ZoneTexte 44">
            <a:extLst>
              <a:ext uri="{FF2B5EF4-FFF2-40B4-BE49-F238E27FC236}">
                <a16:creationId xmlns:a16="http://schemas.microsoft.com/office/drawing/2014/main" id="{47069276-6126-662C-08D4-06B6A6C6D0F7}"/>
              </a:ext>
            </a:extLst>
          </p:cNvPr>
          <p:cNvSpPr txBox="1"/>
          <p:nvPr/>
        </p:nvSpPr>
        <p:spPr>
          <a:xfrm>
            <a:off x="5577184" y="1750345"/>
            <a:ext cx="2322380" cy="646331"/>
          </a:xfrm>
          <a:prstGeom prst="rect">
            <a:avLst/>
          </a:prstGeom>
          <a:noFill/>
        </p:spPr>
        <p:txBody>
          <a:bodyPr wrap="square">
            <a:spAutoFit/>
          </a:bodyPr>
          <a:lstStyle/>
          <a:p>
            <a:r>
              <a:rPr lang="fr-FR" sz="900" i="1">
                <a:solidFill>
                  <a:schemeClr val="tx2"/>
                </a:solidFill>
              </a:rPr>
              <a:t>Jamais</a:t>
            </a:r>
          </a:p>
          <a:p>
            <a:r>
              <a:rPr lang="fr-FR" sz="900" i="1">
                <a:solidFill>
                  <a:schemeClr val="tx2"/>
                </a:solidFill>
              </a:rPr>
              <a:t>Une seule fois au cours du séjour</a:t>
            </a:r>
          </a:p>
          <a:p>
            <a:r>
              <a:rPr lang="fr-FR" sz="900" i="1">
                <a:solidFill>
                  <a:schemeClr val="tx2"/>
                </a:solidFill>
              </a:rPr>
              <a:t>Plusieurs fois au cours du séjour</a:t>
            </a:r>
          </a:p>
          <a:p>
            <a:r>
              <a:rPr lang="fr-FR" sz="900" i="1">
                <a:solidFill>
                  <a:schemeClr val="tx2"/>
                </a:solidFill>
              </a:rPr>
              <a:t>Tous les jours</a:t>
            </a:r>
          </a:p>
        </p:txBody>
      </p:sp>
      <p:sp>
        <p:nvSpPr>
          <p:cNvPr id="48" name="Rectangle 47">
            <a:extLst>
              <a:ext uri="{FF2B5EF4-FFF2-40B4-BE49-F238E27FC236}">
                <a16:creationId xmlns:a16="http://schemas.microsoft.com/office/drawing/2014/main" id="{B3AE8A75-2D3B-A7E2-A92F-0AE1AD323B56}"/>
              </a:ext>
            </a:extLst>
          </p:cNvPr>
          <p:cNvSpPr/>
          <p:nvPr/>
        </p:nvSpPr>
        <p:spPr>
          <a:xfrm>
            <a:off x="5483288" y="1934902"/>
            <a:ext cx="108000"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9" name="Rectangle 48">
            <a:extLst>
              <a:ext uri="{FF2B5EF4-FFF2-40B4-BE49-F238E27FC236}">
                <a16:creationId xmlns:a16="http://schemas.microsoft.com/office/drawing/2014/main" id="{A90AFED2-6881-E5EC-A976-3F3799C7E045}"/>
              </a:ext>
            </a:extLst>
          </p:cNvPr>
          <p:cNvSpPr/>
          <p:nvPr/>
        </p:nvSpPr>
        <p:spPr>
          <a:xfrm>
            <a:off x="5483288" y="2066732"/>
            <a:ext cx="108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Rectangle 49">
            <a:extLst>
              <a:ext uri="{FF2B5EF4-FFF2-40B4-BE49-F238E27FC236}">
                <a16:creationId xmlns:a16="http://schemas.microsoft.com/office/drawing/2014/main" id="{7F88FB40-D0F8-ADAB-0F78-F3AB23ECE64E}"/>
              </a:ext>
            </a:extLst>
          </p:cNvPr>
          <p:cNvSpPr/>
          <p:nvPr/>
        </p:nvSpPr>
        <p:spPr>
          <a:xfrm>
            <a:off x="5488280" y="2200943"/>
            <a:ext cx="1080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1" name="Espace réservé du texte 2">
            <a:extLst>
              <a:ext uri="{FF2B5EF4-FFF2-40B4-BE49-F238E27FC236}">
                <a16:creationId xmlns:a16="http://schemas.microsoft.com/office/drawing/2014/main" id="{185DEA30-F4FA-0260-8432-C60506021B0A}"/>
              </a:ext>
            </a:extLst>
          </p:cNvPr>
          <p:cNvSpPr txBox="1">
            <a:spLocks/>
          </p:cNvSpPr>
          <p:nvPr/>
        </p:nvSpPr>
        <p:spPr>
          <a:xfrm>
            <a:off x="520755" y="4492628"/>
            <a:ext cx="548369" cy="27699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800" b="1" dirty="0">
                <a:solidFill>
                  <a:schemeClr val="accent4"/>
                </a:solidFill>
              </a:rPr>
              <a:t>49 %</a:t>
            </a:r>
            <a:endParaRPr lang="en-US" sz="1800" b="1" dirty="0">
              <a:solidFill>
                <a:schemeClr val="accent4"/>
              </a:solidFill>
            </a:endParaRPr>
          </a:p>
        </p:txBody>
      </p:sp>
      <p:sp>
        <p:nvSpPr>
          <p:cNvPr id="52" name="Espace réservé du texte 2">
            <a:extLst>
              <a:ext uri="{FF2B5EF4-FFF2-40B4-BE49-F238E27FC236}">
                <a16:creationId xmlns:a16="http://schemas.microsoft.com/office/drawing/2014/main" id="{B61CE0D7-A57B-E76E-F381-7C6AB8DD6A05}"/>
              </a:ext>
            </a:extLst>
          </p:cNvPr>
          <p:cNvSpPr txBox="1">
            <a:spLocks/>
          </p:cNvSpPr>
          <p:nvPr/>
        </p:nvSpPr>
        <p:spPr>
          <a:xfrm>
            <a:off x="571180" y="4828912"/>
            <a:ext cx="2242244" cy="369332"/>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a:solidFill>
                  <a:schemeClr val="accent4"/>
                </a:solidFill>
              </a:rPr>
              <a:t>N’utilisent pas la voiture tous les jours</a:t>
            </a:r>
            <a:endParaRPr lang="en-US">
              <a:solidFill>
                <a:schemeClr val="accent4"/>
              </a:solidFill>
            </a:endParaRPr>
          </a:p>
        </p:txBody>
      </p:sp>
      <p:sp>
        <p:nvSpPr>
          <p:cNvPr id="53" name="Espace réservé du texte 2">
            <a:extLst>
              <a:ext uri="{FF2B5EF4-FFF2-40B4-BE49-F238E27FC236}">
                <a16:creationId xmlns:a16="http://schemas.microsoft.com/office/drawing/2014/main" id="{FB6B3F8C-649B-0437-C34A-08660A761024}"/>
              </a:ext>
            </a:extLst>
          </p:cNvPr>
          <p:cNvSpPr txBox="1">
            <a:spLocks/>
          </p:cNvSpPr>
          <p:nvPr/>
        </p:nvSpPr>
        <p:spPr>
          <a:xfrm>
            <a:off x="4231671" y="4532662"/>
            <a:ext cx="548369" cy="27699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800" b="1" dirty="0">
                <a:solidFill>
                  <a:schemeClr val="tx2"/>
                </a:solidFill>
              </a:rPr>
              <a:t>55 %</a:t>
            </a:r>
            <a:endParaRPr lang="en-US" sz="1800" b="1" dirty="0">
              <a:solidFill>
                <a:schemeClr val="tx2"/>
              </a:solidFill>
            </a:endParaRPr>
          </a:p>
        </p:txBody>
      </p:sp>
      <p:sp>
        <p:nvSpPr>
          <p:cNvPr id="54" name="Espace réservé du texte 2">
            <a:extLst>
              <a:ext uri="{FF2B5EF4-FFF2-40B4-BE49-F238E27FC236}">
                <a16:creationId xmlns:a16="http://schemas.microsoft.com/office/drawing/2014/main" id="{4707943B-04D7-5933-136D-3885E7988106}"/>
              </a:ext>
            </a:extLst>
          </p:cNvPr>
          <p:cNvSpPr txBox="1">
            <a:spLocks/>
          </p:cNvSpPr>
          <p:nvPr/>
        </p:nvSpPr>
        <p:spPr>
          <a:xfrm>
            <a:off x="4231670" y="4818520"/>
            <a:ext cx="2242244" cy="369332"/>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0"/>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0"/>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0"/>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a:solidFill>
                  <a:schemeClr val="tx2"/>
                </a:solidFill>
              </a:rPr>
              <a:t>Marchent ou font du vélo tous les jours </a:t>
            </a:r>
            <a:endParaRPr lang="en-US">
              <a:solidFill>
                <a:schemeClr val="tx2"/>
              </a:solidFill>
            </a:endParaRPr>
          </a:p>
        </p:txBody>
      </p:sp>
      <p:grpSp>
        <p:nvGrpSpPr>
          <p:cNvPr id="59" name="Groupe 58">
            <a:extLst>
              <a:ext uri="{FF2B5EF4-FFF2-40B4-BE49-F238E27FC236}">
                <a16:creationId xmlns:a16="http://schemas.microsoft.com/office/drawing/2014/main" id="{6B7D55CD-72BD-5562-06C9-A74A809E7922}"/>
              </a:ext>
            </a:extLst>
          </p:cNvPr>
          <p:cNvGrpSpPr/>
          <p:nvPr/>
        </p:nvGrpSpPr>
        <p:grpSpPr>
          <a:xfrm>
            <a:off x="7768034" y="3708152"/>
            <a:ext cx="585880" cy="695432"/>
            <a:chOff x="10357378" y="3801203"/>
            <a:chExt cx="781173" cy="927242"/>
          </a:xfrm>
        </p:grpSpPr>
        <p:pic>
          <p:nvPicPr>
            <p:cNvPr id="55" name="Graphique 54">
              <a:extLst>
                <a:ext uri="{FF2B5EF4-FFF2-40B4-BE49-F238E27FC236}">
                  <a16:creationId xmlns:a16="http://schemas.microsoft.com/office/drawing/2014/main" id="{E8988AF2-8F50-0A5B-83A5-1A22D912F5DF}"/>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l="45550" t="31285" r="37711" b="46854"/>
            <a:stretch/>
          </p:blipFill>
          <p:spPr>
            <a:xfrm>
              <a:off x="10424366" y="3845309"/>
              <a:ext cx="676230" cy="883136"/>
            </a:xfrm>
            <a:prstGeom prst="rect">
              <a:avLst/>
            </a:prstGeom>
          </p:spPr>
        </p:pic>
        <p:sp>
          <p:nvSpPr>
            <p:cNvPr id="56" name="Forme libre : forme 55">
              <a:extLst>
                <a:ext uri="{FF2B5EF4-FFF2-40B4-BE49-F238E27FC236}">
                  <a16:creationId xmlns:a16="http://schemas.microsoft.com/office/drawing/2014/main" id="{1D963E45-211D-604F-A997-9A60CF0CDB8E}"/>
                </a:ext>
              </a:extLst>
            </p:cNvPr>
            <p:cNvSpPr/>
            <p:nvPr/>
          </p:nvSpPr>
          <p:spPr>
            <a:xfrm>
              <a:off x="10357378" y="4103325"/>
              <a:ext cx="199899" cy="555931"/>
            </a:xfrm>
            <a:custGeom>
              <a:avLst/>
              <a:gdLst>
                <a:gd name="connsiteX0" fmla="*/ 28449 w 199899"/>
                <a:gd name="connsiteY0" fmla="*/ 3134 h 549236"/>
                <a:gd name="connsiteX1" fmla="*/ 34799 w 199899"/>
                <a:gd name="connsiteY1" fmla="*/ 104734 h 549236"/>
                <a:gd name="connsiteX2" fmla="*/ 47499 w 199899"/>
                <a:gd name="connsiteY2" fmla="*/ 542884 h 549236"/>
                <a:gd name="connsiteX3" fmla="*/ 79249 w 199899"/>
                <a:gd name="connsiteY3" fmla="*/ 549234 h 549236"/>
                <a:gd name="connsiteX4" fmla="*/ 168149 w 199899"/>
                <a:gd name="connsiteY4" fmla="*/ 542884 h 549236"/>
                <a:gd name="connsiteX5" fmla="*/ 180849 w 199899"/>
                <a:gd name="connsiteY5" fmla="*/ 523834 h 549236"/>
                <a:gd name="connsiteX6" fmla="*/ 199899 w 199899"/>
                <a:gd name="connsiteY6" fmla="*/ 460334 h 549236"/>
                <a:gd name="connsiteX7" fmla="*/ 180849 w 199899"/>
                <a:gd name="connsiteY7" fmla="*/ 174584 h 549236"/>
                <a:gd name="connsiteX8" fmla="*/ 136399 w 199899"/>
                <a:gd name="connsiteY8" fmla="*/ 117434 h 549236"/>
                <a:gd name="connsiteX9" fmla="*/ 123699 w 199899"/>
                <a:gd name="connsiteY9" fmla="*/ 98384 h 549236"/>
                <a:gd name="connsiteX10" fmla="*/ 104649 w 199899"/>
                <a:gd name="connsiteY10" fmla="*/ 85684 h 549236"/>
                <a:gd name="connsiteX11" fmla="*/ 79249 w 199899"/>
                <a:gd name="connsiteY11" fmla="*/ 66634 h 549236"/>
                <a:gd name="connsiteX12" fmla="*/ 47499 w 199899"/>
                <a:gd name="connsiteY12" fmla="*/ 34884 h 549236"/>
                <a:gd name="connsiteX13" fmla="*/ 28449 w 199899"/>
                <a:gd name="connsiteY13" fmla="*/ 3134 h 549236"/>
                <a:gd name="connsiteX0" fmla="*/ 28449 w 199899"/>
                <a:gd name="connsiteY0" fmla="*/ 9829 h 555931"/>
                <a:gd name="connsiteX1" fmla="*/ 34799 w 199899"/>
                <a:gd name="connsiteY1" fmla="*/ 111429 h 555931"/>
                <a:gd name="connsiteX2" fmla="*/ 47499 w 199899"/>
                <a:gd name="connsiteY2" fmla="*/ 549579 h 555931"/>
                <a:gd name="connsiteX3" fmla="*/ 79249 w 199899"/>
                <a:gd name="connsiteY3" fmla="*/ 555929 h 555931"/>
                <a:gd name="connsiteX4" fmla="*/ 168149 w 199899"/>
                <a:gd name="connsiteY4" fmla="*/ 549579 h 555931"/>
                <a:gd name="connsiteX5" fmla="*/ 180849 w 199899"/>
                <a:gd name="connsiteY5" fmla="*/ 530529 h 555931"/>
                <a:gd name="connsiteX6" fmla="*/ 199899 w 199899"/>
                <a:gd name="connsiteY6" fmla="*/ 467029 h 555931"/>
                <a:gd name="connsiteX7" fmla="*/ 180849 w 199899"/>
                <a:gd name="connsiteY7" fmla="*/ 181279 h 555931"/>
                <a:gd name="connsiteX8" fmla="*/ 136399 w 199899"/>
                <a:gd name="connsiteY8" fmla="*/ 124129 h 555931"/>
                <a:gd name="connsiteX9" fmla="*/ 123699 w 199899"/>
                <a:gd name="connsiteY9" fmla="*/ 105079 h 555931"/>
                <a:gd name="connsiteX10" fmla="*/ 104649 w 199899"/>
                <a:gd name="connsiteY10" fmla="*/ 92379 h 555931"/>
                <a:gd name="connsiteX11" fmla="*/ 79249 w 199899"/>
                <a:gd name="connsiteY11" fmla="*/ 73329 h 555931"/>
                <a:gd name="connsiteX12" fmla="*/ 73693 w 199899"/>
                <a:gd name="connsiteY12" fmla="*/ 17766 h 555931"/>
                <a:gd name="connsiteX13" fmla="*/ 28449 w 199899"/>
                <a:gd name="connsiteY13" fmla="*/ 9829 h 555931"/>
                <a:gd name="connsiteX0" fmla="*/ 28449 w 199899"/>
                <a:gd name="connsiteY0" fmla="*/ 9829 h 555931"/>
                <a:gd name="connsiteX1" fmla="*/ 34799 w 199899"/>
                <a:gd name="connsiteY1" fmla="*/ 111429 h 555931"/>
                <a:gd name="connsiteX2" fmla="*/ 47499 w 199899"/>
                <a:gd name="connsiteY2" fmla="*/ 549579 h 555931"/>
                <a:gd name="connsiteX3" fmla="*/ 79249 w 199899"/>
                <a:gd name="connsiteY3" fmla="*/ 555929 h 555931"/>
                <a:gd name="connsiteX4" fmla="*/ 168149 w 199899"/>
                <a:gd name="connsiteY4" fmla="*/ 549579 h 555931"/>
                <a:gd name="connsiteX5" fmla="*/ 180849 w 199899"/>
                <a:gd name="connsiteY5" fmla="*/ 530529 h 555931"/>
                <a:gd name="connsiteX6" fmla="*/ 199899 w 199899"/>
                <a:gd name="connsiteY6" fmla="*/ 467029 h 555931"/>
                <a:gd name="connsiteX7" fmla="*/ 180849 w 199899"/>
                <a:gd name="connsiteY7" fmla="*/ 181279 h 555931"/>
                <a:gd name="connsiteX8" fmla="*/ 136399 w 199899"/>
                <a:gd name="connsiteY8" fmla="*/ 124129 h 555931"/>
                <a:gd name="connsiteX9" fmla="*/ 123699 w 199899"/>
                <a:gd name="connsiteY9" fmla="*/ 105079 h 555931"/>
                <a:gd name="connsiteX10" fmla="*/ 104649 w 199899"/>
                <a:gd name="connsiteY10" fmla="*/ 92379 h 555931"/>
                <a:gd name="connsiteX11" fmla="*/ 93537 w 199899"/>
                <a:gd name="connsiteY11" fmla="*/ 59042 h 555931"/>
                <a:gd name="connsiteX12" fmla="*/ 73693 w 199899"/>
                <a:gd name="connsiteY12" fmla="*/ 17766 h 555931"/>
                <a:gd name="connsiteX13" fmla="*/ 28449 w 199899"/>
                <a:gd name="connsiteY13" fmla="*/ 9829 h 5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99" h="555931">
                  <a:moveTo>
                    <a:pt x="28449" y="9829"/>
                  </a:moveTo>
                  <a:cubicBezTo>
                    <a:pt x="21967" y="25439"/>
                    <a:pt x="36735" y="77552"/>
                    <a:pt x="34799" y="111429"/>
                  </a:cubicBezTo>
                  <a:cubicBezTo>
                    <a:pt x="19741" y="374945"/>
                    <a:pt x="-42065" y="92802"/>
                    <a:pt x="47499" y="549579"/>
                  </a:cubicBezTo>
                  <a:cubicBezTo>
                    <a:pt x="49576" y="560170"/>
                    <a:pt x="68666" y="553812"/>
                    <a:pt x="79249" y="555929"/>
                  </a:cubicBezTo>
                  <a:cubicBezTo>
                    <a:pt x="108882" y="553812"/>
                    <a:pt x="139327" y="556784"/>
                    <a:pt x="168149" y="549579"/>
                  </a:cubicBezTo>
                  <a:cubicBezTo>
                    <a:pt x="175553" y="547728"/>
                    <a:pt x="177436" y="537355"/>
                    <a:pt x="180849" y="530529"/>
                  </a:cubicBezTo>
                  <a:cubicBezTo>
                    <a:pt x="194773" y="502682"/>
                    <a:pt x="193950" y="496772"/>
                    <a:pt x="199899" y="467029"/>
                  </a:cubicBezTo>
                  <a:cubicBezTo>
                    <a:pt x="162973" y="356250"/>
                    <a:pt x="226203" y="551673"/>
                    <a:pt x="180849" y="181279"/>
                  </a:cubicBezTo>
                  <a:cubicBezTo>
                    <a:pt x="176633" y="146850"/>
                    <a:pt x="158481" y="138850"/>
                    <a:pt x="136399" y="124129"/>
                  </a:cubicBezTo>
                  <a:cubicBezTo>
                    <a:pt x="132166" y="117779"/>
                    <a:pt x="129095" y="110475"/>
                    <a:pt x="123699" y="105079"/>
                  </a:cubicBezTo>
                  <a:cubicBezTo>
                    <a:pt x="118303" y="99683"/>
                    <a:pt x="109676" y="100052"/>
                    <a:pt x="104649" y="92379"/>
                  </a:cubicBezTo>
                  <a:cubicBezTo>
                    <a:pt x="99622" y="84706"/>
                    <a:pt x="101447" y="66073"/>
                    <a:pt x="93537" y="59042"/>
                  </a:cubicBezTo>
                  <a:cubicBezTo>
                    <a:pt x="82350" y="49098"/>
                    <a:pt x="84880" y="27710"/>
                    <a:pt x="73693" y="17766"/>
                  </a:cubicBezTo>
                  <a:cubicBezTo>
                    <a:pt x="50833" y="-2554"/>
                    <a:pt x="34931" y="-5781"/>
                    <a:pt x="28449" y="9829"/>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7" name="Forme libre : forme 56">
              <a:extLst>
                <a:ext uri="{FF2B5EF4-FFF2-40B4-BE49-F238E27FC236}">
                  <a16:creationId xmlns:a16="http://schemas.microsoft.com/office/drawing/2014/main" id="{35D051C1-85A1-109B-0A28-6DF1D31DDD0B}"/>
                </a:ext>
              </a:extLst>
            </p:cNvPr>
            <p:cNvSpPr/>
            <p:nvPr/>
          </p:nvSpPr>
          <p:spPr>
            <a:xfrm>
              <a:off x="10567051" y="3801203"/>
              <a:ext cx="571500" cy="559594"/>
            </a:xfrm>
            <a:custGeom>
              <a:avLst/>
              <a:gdLst>
                <a:gd name="connsiteX0" fmla="*/ 250031 w 571500"/>
                <a:gd name="connsiteY0" fmla="*/ 259556 h 559594"/>
                <a:gd name="connsiteX1" fmla="*/ 297656 w 571500"/>
                <a:gd name="connsiteY1" fmla="*/ 333375 h 559594"/>
                <a:gd name="connsiteX2" fmla="*/ 316706 w 571500"/>
                <a:gd name="connsiteY2" fmla="*/ 371475 h 559594"/>
                <a:gd name="connsiteX3" fmla="*/ 326231 w 571500"/>
                <a:gd name="connsiteY3" fmla="*/ 378619 h 559594"/>
                <a:gd name="connsiteX4" fmla="*/ 335756 w 571500"/>
                <a:gd name="connsiteY4" fmla="*/ 392906 h 559594"/>
                <a:gd name="connsiteX5" fmla="*/ 345281 w 571500"/>
                <a:gd name="connsiteY5" fmla="*/ 402431 h 559594"/>
                <a:gd name="connsiteX6" fmla="*/ 352425 w 571500"/>
                <a:gd name="connsiteY6" fmla="*/ 411956 h 559594"/>
                <a:gd name="connsiteX7" fmla="*/ 390525 w 571500"/>
                <a:gd name="connsiteY7" fmla="*/ 450056 h 559594"/>
                <a:gd name="connsiteX8" fmla="*/ 404812 w 571500"/>
                <a:gd name="connsiteY8" fmla="*/ 461962 h 559594"/>
                <a:gd name="connsiteX9" fmla="*/ 445294 w 571500"/>
                <a:gd name="connsiteY9" fmla="*/ 514350 h 559594"/>
                <a:gd name="connsiteX10" fmla="*/ 466725 w 571500"/>
                <a:gd name="connsiteY10" fmla="*/ 535781 h 559594"/>
                <a:gd name="connsiteX11" fmla="*/ 511969 w 571500"/>
                <a:gd name="connsiteY11" fmla="*/ 559594 h 559594"/>
                <a:gd name="connsiteX12" fmla="*/ 545306 w 571500"/>
                <a:gd name="connsiteY12" fmla="*/ 552450 h 559594"/>
                <a:gd name="connsiteX13" fmla="*/ 564356 w 571500"/>
                <a:gd name="connsiteY13" fmla="*/ 507206 h 559594"/>
                <a:gd name="connsiteX14" fmla="*/ 571500 w 571500"/>
                <a:gd name="connsiteY14" fmla="*/ 495300 h 559594"/>
                <a:gd name="connsiteX15" fmla="*/ 557212 w 571500"/>
                <a:gd name="connsiteY15" fmla="*/ 433387 h 559594"/>
                <a:gd name="connsiteX16" fmla="*/ 542925 w 571500"/>
                <a:gd name="connsiteY16" fmla="*/ 411956 h 559594"/>
                <a:gd name="connsiteX17" fmla="*/ 531019 w 571500"/>
                <a:gd name="connsiteY17" fmla="*/ 388144 h 559594"/>
                <a:gd name="connsiteX18" fmla="*/ 516731 w 571500"/>
                <a:gd name="connsiteY18" fmla="*/ 364331 h 559594"/>
                <a:gd name="connsiteX19" fmla="*/ 495300 w 571500"/>
                <a:gd name="connsiteY19" fmla="*/ 326231 h 559594"/>
                <a:gd name="connsiteX20" fmla="*/ 464344 w 571500"/>
                <a:gd name="connsiteY20" fmla="*/ 273844 h 559594"/>
                <a:gd name="connsiteX21" fmla="*/ 450056 w 571500"/>
                <a:gd name="connsiteY21" fmla="*/ 254794 h 559594"/>
                <a:gd name="connsiteX22" fmla="*/ 407194 w 571500"/>
                <a:gd name="connsiteY22" fmla="*/ 192881 h 559594"/>
                <a:gd name="connsiteX23" fmla="*/ 390525 w 571500"/>
                <a:gd name="connsiteY23" fmla="*/ 185737 h 559594"/>
                <a:gd name="connsiteX24" fmla="*/ 359569 w 571500"/>
                <a:gd name="connsiteY24" fmla="*/ 166687 h 559594"/>
                <a:gd name="connsiteX25" fmla="*/ 340519 w 571500"/>
                <a:gd name="connsiteY25" fmla="*/ 161925 h 559594"/>
                <a:gd name="connsiteX26" fmla="*/ 300037 w 571500"/>
                <a:gd name="connsiteY26" fmla="*/ 140494 h 559594"/>
                <a:gd name="connsiteX27" fmla="*/ 254794 w 571500"/>
                <a:gd name="connsiteY27" fmla="*/ 121444 h 559594"/>
                <a:gd name="connsiteX28" fmla="*/ 200025 w 571500"/>
                <a:gd name="connsiteY28" fmla="*/ 90487 h 559594"/>
                <a:gd name="connsiteX29" fmla="*/ 178594 w 571500"/>
                <a:gd name="connsiteY29" fmla="*/ 78581 h 559594"/>
                <a:gd name="connsiteX30" fmla="*/ 150019 w 571500"/>
                <a:gd name="connsiteY30" fmla="*/ 52387 h 559594"/>
                <a:gd name="connsiteX31" fmla="*/ 140494 w 571500"/>
                <a:gd name="connsiteY31" fmla="*/ 45244 h 559594"/>
                <a:gd name="connsiteX32" fmla="*/ 116681 w 571500"/>
                <a:gd name="connsiteY32" fmla="*/ 19050 h 559594"/>
                <a:gd name="connsiteX33" fmla="*/ 107156 w 571500"/>
                <a:gd name="connsiteY33" fmla="*/ 16669 h 559594"/>
                <a:gd name="connsiteX34" fmla="*/ 92869 w 571500"/>
                <a:gd name="connsiteY34" fmla="*/ 11906 h 559594"/>
                <a:gd name="connsiteX35" fmla="*/ 73819 w 571500"/>
                <a:gd name="connsiteY35" fmla="*/ 7144 h 559594"/>
                <a:gd name="connsiteX36" fmla="*/ 54769 w 571500"/>
                <a:gd name="connsiteY36" fmla="*/ 0 h 559594"/>
                <a:gd name="connsiteX37" fmla="*/ 14287 w 571500"/>
                <a:gd name="connsiteY37" fmla="*/ 7144 h 559594"/>
                <a:gd name="connsiteX38" fmla="*/ 7144 w 571500"/>
                <a:gd name="connsiteY38" fmla="*/ 11906 h 559594"/>
                <a:gd name="connsiteX39" fmla="*/ 4762 w 571500"/>
                <a:gd name="connsiteY39" fmla="*/ 28575 h 559594"/>
                <a:gd name="connsiteX40" fmla="*/ 0 w 571500"/>
                <a:gd name="connsiteY40" fmla="*/ 45244 h 559594"/>
                <a:gd name="connsiteX41" fmla="*/ 2381 w 571500"/>
                <a:gd name="connsiteY41" fmla="*/ 57150 h 559594"/>
                <a:gd name="connsiteX42" fmla="*/ 9525 w 571500"/>
                <a:gd name="connsiteY42" fmla="*/ 59531 h 559594"/>
                <a:gd name="connsiteX43" fmla="*/ 16669 w 571500"/>
                <a:gd name="connsiteY43" fmla="*/ 66675 h 559594"/>
                <a:gd name="connsiteX44" fmla="*/ 26194 w 571500"/>
                <a:gd name="connsiteY44" fmla="*/ 69056 h 559594"/>
                <a:gd name="connsiteX45" fmla="*/ 33337 w 571500"/>
                <a:gd name="connsiteY45" fmla="*/ 71437 h 559594"/>
                <a:gd name="connsiteX46" fmla="*/ 52387 w 571500"/>
                <a:gd name="connsiteY46" fmla="*/ 97631 h 559594"/>
                <a:gd name="connsiteX47" fmla="*/ 73819 w 571500"/>
                <a:gd name="connsiteY47" fmla="*/ 114300 h 559594"/>
                <a:gd name="connsiteX48" fmla="*/ 119062 w 571500"/>
                <a:gd name="connsiteY48" fmla="*/ 152400 h 559594"/>
                <a:gd name="connsiteX49" fmla="*/ 128587 w 571500"/>
                <a:gd name="connsiteY49" fmla="*/ 154781 h 559594"/>
                <a:gd name="connsiteX50" fmla="*/ 152400 w 571500"/>
                <a:gd name="connsiteY50" fmla="*/ 173831 h 559594"/>
                <a:gd name="connsiteX51" fmla="*/ 200025 w 571500"/>
                <a:gd name="connsiteY51" fmla="*/ 197644 h 559594"/>
                <a:gd name="connsiteX52" fmla="*/ 209550 w 571500"/>
                <a:gd name="connsiteY52" fmla="*/ 204787 h 559594"/>
                <a:gd name="connsiteX53" fmla="*/ 240506 w 571500"/>
                <a:gd name="connsiteY53" fmla="*/ 226219 h 559594"/>
                <a:gd name="connsiteX54" fmla="*/ 252412 w 571500"/>
                <a:gd name="connsiteY54" fmla="*/ 242887 h 559594"/>
                <a:gd name="connsiteX55" fmla="*/ 250031 w 571500"/>
                <a:gd name="connsiteY55" fmla="*/ 259556 h 55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1500" h="559594">
                  <a:moveTo>
                    <a:pt x="250031" y="259556"/>
                  </a:moveTo>
                  <a:cubicBezTo>
                    <a:pt x="257572" y="274637"/>
                    <a:pt x="283263" y="290202"/>
                    <a:pt x="297656" y="333375"/>
                  </a:cubicBezTo>
                  <a:cubicBezTo>
                    <a:pt x="301618" y="345260"/>
                    <a:pt x="306711" y="363979"/>
                    <a:pt x="316706" y="371475"/>
                  </a:cubicBezTo>
                  <a:cubicBezTo>
                    <a:pt x="319881" y="373856"/>
                    <a:pt x="323594" y="375653"/>
                    <a:pt x="326231" y="378619"/>
                  </a:cubicBezTo>
                  <a:cubicBezTo>
                    <a:pt x="330034" y="382897"/>
                    <a:pt x="332180" y="388437"/>
                    <a:pt x="335756" y="392906"/>
                  </a:cubicBezTo>
                  <a:cubicBezTo>
                    <a:pt x="338561" y="396412"/>
                    <a:pt x="342324" y="399052"/>
                    <a:pt x="345281" y="402431"/>
                  </a:cubicBezTo>
                  <a:cubicBezTo>
                    <a:pt x="347894" y="405418"/>
                    <a:pt x="349691" y="409079"/>
                    <a:pt x="352425" y="411956"/>
                  </a:cubicBezTo>
                  <a:cubicBezTo>
                    <a:pt x="364795" y="424977"/>
                    <a:pt x="376727" y="438558"/>
                    <a:pt x="390525" y="450056"/>
                  </a:cubicBezTo>
                  <a:cubicBezTo>
                    <a:pt x="395287" y="454025"/>
                    <a:pt x="400792" y="457243"/>
                    <a:pt x="404812" y="461962"/>
                  </a:cubicBezTo>
                  <a:cubicBezTo>
                    <a:pt x="419123" y="478762"/>
                    <a:pt x="429689" y="498745"/>
                    <a:pt x="445294" y="514350"/>
                  </a:cubicBezTo>
                  <a:cubicBezTo>
                    <a:pt x="452438" y="521494"/>
                    <a:pt x="457785" y="531076"/>
                    <a:pt x="466725" y="535781"/>
                  </a:cubicBezTo>
                  <a:lnTo>
                    <a:pt x="511969" y="559594"/>
                  </a:lnTo>
                  <a:cubicBezTo>
                    <a:pt x="523081" y="557213"/>
                    <a:pt x="535035" y="557315"/>
                    <a:pt x="545306" y="552450"/>
                  </a:cubicBezTo>
                  <a:cubicBezTo>
                    <a:pt x="561257" y="544894"/>
                    <a:pt x="560489" y="518806"/>
                    <a:pt x="564356" y="507206"/>
                  </a:cubicBezTo>
                  <a:cubicBezTo>
                    <a:pt x="565820" y="502815"/>
                    <a:pt x="569119" y="499269"/>
                    <a:pt x="571500" y="495300"/>
                  </a:cubicBezTo>
                  <a:cubicBezTo>
                    <a:pt x="566737" y="474662"/>
                    <a:pt x="564081" y="453422"/>
                    <a:pt x="557212" y="433387"/>
                  </a:cubicBezTo>
                  <a:cubicBezTo>
                    <a:pt x="554428" y="425266"/>
                    <a:pt x="547227" y="419386"/>
                    <a:pt x="542925" y="411956"/>
                  </a:cubicBezTo>
                  <a:cubicBezTo>
                    <a:pt x="538479" y="404276"/>
                    <a:pt x="535296" y="395920"/>
                    <a:pt x="531019" y="388144"/>
                  </a:cubicBezTo>
                  <a:cubicBezTo>
                    <a:pt x="526558" y="380033"/>
                    <a:pt x="521424" y="372310"/>
                    <a:pt x="516731" y="364331"/>
                  </a:cubicBezTo>
                  <a:cubicBezTo>
                    <a:pt x="492569" y="323256"/>
                    <a:pt x="523827" y="375362"/>
                    <a:pt x="495300" y="326231"/>
                  </a:cubicBezTo>
                  <a:cubicBezTo>
                    <a:pt x="485115" y="308690"/>
                    <a:pt x="476514" y="290070"/>
                    <a:pt x="464344" y="273844"/>
                  </a:cubicBezTo>
                  <a:cubicBezTo>
                    <a:pt x="459581" y="267494"/>
                    <a:pt x="454574" y="261320"/>
                    <a:pt x="450056" y="254794"/>
                  </a:cubicBezTo>
                  <a:cubicBezTo>
                    <a:pt x="436803" y="235651"/>
                    <a:pt x="425997" y="200939"/>
                    <a:pt x="407194" y="192881"/>
                  </a:cubicBezTo>
                  <a:cubicBezTo>
                    <a:pt x="401638" y="190500"/>
                    <a:pt x="395774" y="188736"/>
                    <a:pt x="390525" y="185737"/>
                  </a:cubicBezTo>
                  <a:cubicBezTo>
                    <a:pt x="372964" y="175702"/>
                    <a:pt x="377280" y="173012"/>
                    <a:pt x="359569" y="166687"/>
                  </a:cubicBezTo>
                  <a:cubicBezTo>
                    <a:pt x="353405" y="164486"/>
                    <a:pt x="346869" y="163512"/>
                    <a:pt x="340519" y="161925"/>
                  </a:cubicBezTo>
                  <a:cubicBezTo>
                    <a:pt x="327025" y="154781"/>
                    <a:pt x="313843" y="147014"/>
                    <a:pt x="300037" y="140494"/>
                  </a:cubicBezTo>
                  <a:cubicBezTo>
                    <a:pt x="285240" y="133507"/>
                    <a:pt x="269039" y="129496"/>
                    <a:pt x="254794" y="121444"/>
                  </a:cubicBezTo>
                  <a:lnTo>
                    <a:pt x="200025" y="90487"/>
                  </a:lnTo>
                  <a:cubicBezTo>
                    <a:pt x="189826" y="84821"/>
                    <a:pt x="189025" y="86032"/>
                    <a:pt x="178594" y="78581"/>
                  </a:cubicBezTo>
                  <a:cubicBezTo>
                    <a:pt x="126021" y="41029"/>
                    <a:pt x="174874" y="77242"/>
                    <a:pt x="150019" y="52387"/>
                  </a:cubicBezTo>
                  <a:cubicBezTo>
                    <a:pt x="147213" y="49581"/>
                    <a:pt x="143300" y="48050"/>
                    <a:pt x="140494" y="45244"/>
                  </a:cubicBezTo>
                  <a:cubicBezTo>
                    <a:pt x="133689" y="38439"/>
                    <a:pt x="125099" y="24662"/>
                    <a:pt x="116681" y="19050"/>
                  </a:cubicBezTo>
                  <a:cubicBezTo>
                    <a:pt x="113958" y="17235"/>
                    <a:pt x="110291" y="17609"/>
                    <a:pt x="107156" y="16669"/>
                  </a:cubicBezTo>
                  <a:cubicBezTo>
                    <a:pt x="102348" y="15226"/>
                    <a:pt x="97696" y="13285"/>
                    <a:pt x="92869" y="11906"/>
                  </a:cubicBezTo>
                  <a:cubicBezTo>
                    <a:pt x="86575" y="10108"/>
                    <a:pt x="80134" y="8866"/>
                    <a:pt x="73819" y="7144"/>
                  </a:cubicBezTo>
                  <a:cubicBezTo>
                    <a:pt x="67962" y="5547"/>
                    <a:pt x="59909" y="2056"/>
                    <a:pt x="54769" y="0"/>
                  </a:cubicBezTo>
                  <a:cubicBezTo>
                    <a:pt x="41275" y="2381"/>
                    <a:pt x="27580" y="3821"/>
                    <a:pt x="14287" y="7144"/>
                  </a:cubicBezTo>
                  <a:cubicBezTo>
                    <a:pt x="11511" y="7838"/>
                    <a:pt x="8306" y="9291"/>
                    <a:pt x="7144" y="11906"/>
                  </a:cubicBezTo>
                  <a:cubicBezTo>
                    <a:pt x="4864" y="17035"/>
                    <a:pt x="5938" y="23087"/>
                    <a:pt x="4762" y="28575"/>
                  </a:cubicBezTo>
                  <a:cubicBezTo>
                    <a:pt x="3551" y="34225"/>
                    <a:pt x="1587" y="39688"/>
                    <a:pt x="0" y="45244"/>
                  </a:cubicBezTo>
                  <a:cubicBezTo>
                    <a:pt x="794" y="49213"/>
                    <a:pt x="136" y="53783"/>
                    <a:pt x="2381" y="57150"/>
                  </a:cubicBezTo>
                  <a:cubicBezTo>
                    <a:pt x="3773" y="59239"/>
                    <a:pt x="7436" y="58139"/>
                    <a:pt x="9525" y="59531"/>
                  </a:cubicBezTo>
                  <a:cubicBezTo>
                    <a:pt x="12327" y="61399"/>
                    <a:pt x="13745" y="65004"/>
                    <a:pt x="16669" y="66675"/>
                  </a:cubicBezTo>
                  <a:cubicBezTo>
                    <a:pt x="19511" y="68299"/>
                    <a:pt x="23047" y="68157"/>
                    <a:pt x="26194" y="69056"/>
                  </a:cubicBezTo>
                  <a:cubicBezTo>
                    <a:pt x="28607" y="69745"/>
                    <a:pt x="30956" y="70643"/>
                    <a:pt x="33337" y="71437"/>
                  </a:cubicBezTo>
                  <a:cubicBezTo>
                    <a:pt x="48957" y="81851"/>
                    <a:pt x="34304" y="70506"/>
                    <a:pt x="52387" y="97631"/>
                  </a:cubicBezTo>
                  <a:cubicBezTo>
                    <a:pt x="57378" y="105117"/>
                    <a:pt x="67268" y="109204"/>
                    <a:pt x="73819" y="114300"/>
                  </a:cubicBezTo>
                  <a:cubicBezTo>
                    <a:pt x="91485" y="128041"/>
                    <a:pt x="83434" y="143494"/>
                    <a:pt x="119062" y="152400"/>
                  </a:cubicBezTo>
                  <a:lnTo>
                    <a:pt x="128587" y="154781"/>
                  </a:lnTo>
                  <a:cubicBezTo>
                    <a:pt x="138233" y="164427"/>
                    <a:pt x="139382" y="166821"/>
                    <a:pt x="152400" y="173831"/>
                  </a:cubicBezTo>
                  <a:cubicBezTo>
                    <a:pt x="168027" y="182246"/>
                    <a:pt x="185825" y="186995"/>
                    <a:pt x="200025" y="197644"/>
                  </a:cubicBezTo>
                  <a:cubicBezTo>
                    <a:pt x="203200" y="200025"/>
                    <a:pt x="206248" y="202586"/>
                    <a:pt x="209550" y="204787"/>
                  </a:cubicBezTo>
                  <a:cubicBezTo>
                    <a:pt x="217046" y="209784"/>
                    <a:pt x="233520" y="218534"/>
                    <a:pt x="240506" y="226219"/>
                  </a:cubicBezTo>
                  <a:cubicBezTo>
                    <a:pt x="245099" y="231271"/>
                    <a:pt x="248315" y="237425"/>
                    <a:pt x="252412" y="242887"/>
                  </a:cubicBezTo>
                  <a:cubicBezTo>
                    <a:pt x="253086" y="243785"/>
                    <a:pt x="242490" y="244475"/>
                    <a:pt x="250031" y="259556"/>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61" name="ZoneTexte 60">
            <a:extLst>
              <a:ext uri="{FF2B5EF4-FFF2-40B4-BE49-F238E27FC236}">
                <a16:creationId xmlns:a16="http://schemas.microsoft.com/office/drawing/2014/main" id="{971380D5-33F7-79AF-4827-5FC5E2A951DF}"/>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cxnSp>
        <p:nvCxnSpPr>
          <p:cNvPr id="16" name="Straight Connector 131">
            <a:extLst>
              <a:ext uri="{FF2B5EF4-FFF2-40B4-BE49-F238E27FC236}">
                <a16:creationId xmlns:a16="http://schemas.microsoft.com/office/drawing/2014/main" id="{54485B09-CC4A-2440-761E-BDBC368EEF6D}"/>
              </a:ext>
            </a:extLst>
          </p:cNvPr>
          <p:cNvCxnSpPr>
            <a:cxnSpLocks/>
          </p:cNvCxnSpPr>
          <p:nvPr/>
        </p:nvCxnSpPr>
        <p:spPr>
          <a:xfrm rot="5400000">
            <a:off x="3533989" y="4849865"/>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394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Graphique 37">
            <a:extLst>
              <a:ext uri="{FF2B5EF4-FFF2-40B4-BE49-F238E27FC236}">
                <a16:creationId xmlns:a16="http://schemas.microsoft.com/office/drawing/2014/main" id="{5488A39E-1E57-BF17-2AE9-6D831EB0B308}"/>
              </a:ext>
            </a:extLst>
          </p:cNvPr>
          <p:cNvGraphicFramePr/>
          <p:nvPr/>
        </p:nvGraphicFramePr>
        <p:xfrm>
          <a:off x="3937117" y="2428875"/>
          <a:ext cx="3698429" cy="3256569"/>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texte 1">
            <a:extLst>
              <a:ext uri="{FF2B5EF4-FFF2-40B4-BE49-F238E27FC236}">
                <a16:creationId xmlns:a16="http://schemas.microsoft.com/office/drawing/2014/main" id="{3B61BC73-A1F1-B5AC-21CF-8B5A646D98F8}"/>
              </a:ext>
            </a:extLst>
          </p:cNvPr>
          <p:cNvSpPr>
            <a:spLocks noGrp="1"/>
          </p:cNvSpPr>
          <p:nvPr>
            <p:ph type="body" sz="quarter" idx="10"/>
          </p:nvPr>
        </p:nvSpPr>
        <p:spPr/>
        <p:txBody>
          <a:bodyPr/>
          <a:lstStyle/>
          <a:p>
            <a:r>
              <a:rPr lang="fr-FR"/>
              <a:t>Le comportement responsable au cours du séjour</a:t>
            </a:r>
          </a:p>
        </p:txBody>
      </p:sp>
      <p:sp>
        <p:nvSpPr>
          <p:cNvPr id="3" name="Espace réservé du texte 2">
            <a:extLst>
              <a:ext uri="{FF2B5EF4-FFF2-40B4-BE49-F238E27FC236}">
                <a16:creationId xmlns:a16="http://schemas.microsoft.com/office/drawing/2014/main" id="{61061BA5-878F-E5E1-7B68-AD41F3ED8DC1}"/>
              </a:ext>
            </a:extLst>
          </p:cNvPr>
          <p:cNvSpPr>
            <a:spLocks noGrp="1"/>
          </p:cNvSpPr>
          <p:nvPr>
            <p:ph type="body" sz="quarter" idx="11"/>
          </p:nvPr>
        </p:nvSpPr>
        <p:spPr/>
        <p:txBody>
          <a:bodyPr/>
          <a:lstStyle/>
          <a:p>
            <a:endParaRPr lang="fr-FR" dirty="0"/>
          </a:p>
        </p:txBody>
      </p:sp>
      <p:sp>
        <p:nvSpPr>
          <p:cNvPr id="4" name="Rectangle 3">
            <a:extLst>
              <a:ext uri="{FF2B5EF4-FFF2-40B4-BE49-F238E27FC236}">
                <a16:creationId xmlns:a16="http://schemas.microsoft.com/office/drawing/2014/main" id="{CC7C0E71-865C-34E8-E931-EAEB2CC42739}"/>
              </a:ext>
            </a:extLst>
          </p:cNvPr>
          <p:cNvSpPr/>
          <p:nvPr/>
        </p:nvSpPr>
        <p:spPr>
          <a:xfrm>
            <a:off x="7529003" y="1783915"/>
            <a:ext cx="1085715" cy="365704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37">
            <a:extLst>
              <a:ext uri="{FF2B5EF4-FFF2-40B4-BE49-F238E27FC236}">
                <a16:creationId xmlns:a16="http://schemas.microsoft.com/office/drawing/2014/main" id="{1C50DA55-43A4-26CD-765A-0BCB60477AB8}"/>
              </a:ext>
            </a:extLst>
          </p:cNvPr>
          <p:cNvSpPr/>
          <p:nvPr/>
        </p:nvSpPr>
        <p:spPr>
          <a:xfrm rot="16200000">
            <a:off x="8486017" y="530040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Espace réservé du texte 2">
            <a:extLst>
              <a:ext uri="{FF2B5EF4-FFF2-40B4-BE49-F238E27FC236}">
                <a16:creationId xmlns:a16="http://schemas.microsoft.com/office/drawing/2014/main" id="{E8D35B0C-7A41-45B0-7579-2C63C4679E76}"/>
              </a:ext>
            </a:extLst>
          </p:cNvPr>
          <p:cNvSpPr txBox="1">
            <a:spLocks/>
          </p:cNvSpPr>
          <p:nvPr/>
        </p:nvSpPr>
        <p:spPr>
          <a:xfrm>
            <a:off x="7835119" y="2570571"/>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86 %</a:t>
            </a:r>
            <a:endParaRPr lang="en-US" sz="1500" b="1">
              <a:solidFill>
                <a:schemeClr val="accent6"/>
              </a:solidFill>
            </a:endParaRPr>
          </a:p>
        </p:txBody>
      </p:sp>
      <p:sp>
        <p:nvSpPr>
          <p:cNvPr id="7" name="Espace réservé du texte 2">
            <a:extLst>
              <a:ext uri="{FF2B5EF4-FFF2-40B4-BE49-F238E27FC236}">
                <a16:creationId xmlns:a16="http://schemas.microsoft.com/office/drawing/2014/main" id="{FB3E8F40-42BB-5D44-2F1E-C4007948A22B}"/>
              </a:ext>
            </a:extLst>
          </p:cNvPr>
          <p:cNvSpPr txBox="1">
            <a:spLocks/>
          </p:cNvSpPr>
          <p:nvPr/>
        </p:nvSpPr>
        <p:spPr>
          <a:xfrm>
            <a:off x="7610606" y="2799746"/>
            <a:ext cx="928503" cy="553998"/>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t>Agissent pour diminuer l’impact de son séjour sur l’environnement</a:t>
            </a:r>
            <a:endParaRPr lang="fr-FR" sz="788"/>
          </a:p>
        </p:txBody>
      </p:sp>
      <p:sp>
        <p:nvSpPr>
          <p:cNvPr id="8" name="Espace réservé du texte 2">
            <a:extLst>
              <a:ext uri="{FF2B5EF4-FFF2-40B4-BE49-F238E27FC236}">
                <a16:creationId xmlns:a16="http://schemas.microsoft.com/office/drawing/2014/main" id="{33E2C9B1-0623-22BC-C103-2C4580CF6E6B}"/>
              </a:ext>
            </a:extLst>
          </p:cNvPr>
          <p:cNvSpPr txBox="1">
            <a:spLocks/>
          </p:cNvSpPr>
          <p:nvPr/>
        </p:nvSpPr>
        <p:spPr>
          <a:xfrm>
            <a:off x="7832122" y="4538794"/>
            <a:ext cx="4794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tx2"/>
                </a:solidFill>
              </a:rPr>
              <a:t>36 %</a:t>
            </a:r>
            <a:endParaRPr lang="en-US" sz="1500" b="1">
              <a:solidFill>
                <a:schemeClr val="tx2"/>
              </a:solidFill>
            </a:endParaRPr>
          </a:p>
        </p:txBody>
      </p:sp>
      <p:sp>
        <p:nvSpPr>
          <p:cNvPr id="9" name="Espace réservé du texte 2">
            <a:extLst>
              <a:ext uri="{FF2B5EF4-FFF2-40B4-BE49-F238E27FC236}">
                <a16:creationId xmlns:a16="http://schemas.microsoft.com/office/drawing/2014/main" id="{8F0332FE-083D-A7C9-DE99-0CBE2A5FA1AB}"/>
              </a:ext>
            </a:extLst>
          </p:cNvPr>
          <p:cNvSpPr txBox="1">
            <a:spLocks/>
          </p:cNvSpPr>
          <p:nvPr/>
        </p:nvSpPr>
        <p:spPr>
          <a:xfrm>
            <a:off x="7686217" y="4732628"/>
            <a:ext cx="771290" cy="553998"/>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a:solidFill>
                  <a:schemeClr val="tx2"/>
                </a:solidFill>
              </a:rPr>
              <a:t>Limitent leur consommation d’eau et d’énergie</a:t>
            </a:r>
            <a:endParaRPr lang="en-US" sz="900">
              <a:solidFill>
                <a:schemeClr val="tx2"/>
              </a:solidFill>
            </a:endParaRPr>
          </a:p>
        </p:txBody>
      </p:sp>
      <p:sp>
        <p:nvSpPr>
          <p:cNvPr id="10" name="Rectangle 37">
            <a:extLst>
              <a:ext uri="{FF2B5EF4-FFF2-40B4-BE49-F238E27FC236}">
                <a16:creationId xmlns:a16="http://schemas.microsoft.com/office/drawing/2014/main" id="{B99EF977-41E5-AD19-0527-43787CB1AB89}"/>
              </a:ext>
            </a:extLst>
          </p:cNvPr>
          <p:cNvSpPr/>
          <p:nvPr/>
        </p:nvSpPr>
        <p:spPr>
          <a:xfrm rot="5400000">
            <a:off x="7527649" y="1793537"/>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1" name="Straight Connector 131">
            <a:extLst>
              <a:ext uri="{FF2B5EF4-FFF2-40B4-BE49-F238E27FC236}">
                <a16:creationId xmlns:a16="http://schemas.microsoft.com/office/drawing/2014/main" id="{574D5F64-B577-F451-421F-487ADA8C6D2B}"/>
              </a:ext>
            </a:extLst>
          </p:cNvPr>
          <p:cNvCxnSpPr>
            <a:cxnSpLocks/>
          </p:cNvCxnSpPr>
          <p:nvPr/>
        </p:nvCxnSpPr>
        <p:spPr>
          <a:xfrm>
            <a:off x="7832122" y="366984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Espace réservé du texte 2">
            <a:extLst>
              <a:ext uri="{FF2B5EF4-FFF2-40B4-BE49-F238E27FC236}">
                <a16:creationId xmlns:a16="http://schemas.microsoft.com/office/drawing/2014/main" id="{FED19968-27E0-E6E9-E79D-B48BE8DC29FA}"/>
              </a:ext>
            </a:extLst>
          </p:cNvPr>
          <p:cNvSpPr txBox="1">
            <a:spLocks/>
          </p:cNvSpPr>
          <p:nvPr/>
        </p:nvSpPr>
        <p:spPr>
          <a:xfrm>
            <a:off x="7535773" y="1620217"/>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graphicFrame>
        <p:nvGraphicFramePr>
          <p:cNvPr id="18" name="Graphique 29">
            <a:extLst>
              <a:ext uri="{FF2B5EF4-FFF2-40B4-BE49-F238E27FC236}">
                <a16:creationId xmlns:a16="http://schemas.microsoft.com/office/drawing/2014/main" id="{B1DA3F97-6808-017E-FA71-939000403703}"/>
              </a:ext>
            </a:extLst>
          </p:cNvPr>
          <p:cNvGraphicFramePr/>
          <p:nvPr/>
        </p:nvGraphicFramePr>
        <p:xfrm>
          <a:off x="373003" y="2238790"/>
          <a:ext cx="2465447" cy="2229478"/>
        </p:xfrm>
        <a:graphic>
          <a:graphicData uri="http://schemas.openxmlformats.org/drawingml/2006/chart">
            <c:chart xmlns:c="http://schemas.openxmlformats.org/drawingml/2006/chart" xmlns:r="http://schemas.openxmlformats.org/officeDocument/2006/relationships" r:id="rId4"/>
          </a:graphicData>
        </a:graphic>
      </p:graphicFrame>
      <p:sp>
        <p:nvSpPr>
          <p:cNvPr id="19" name="Espace réservé du texte 2">
            <a:extLst>
              <a:ext uri="{FF2B5EF4-FFF2-40B4-BE49-F238E27FC236}">
                <a16:creationId xmlns:a16="http://schemas.microsoft.com/office/drawing/2014/main" id="{46306797-49A6-7128-7EC3-3AC83C3C9A4A}"/>
              </a:ext>
            </a:extLst>
          </p:cNvPr>
          <p:cNvSpPr txBox="1">
            <a:spLocks/>
          </p:cNvSpPr>
          <p:nvPr/>
        </p:nvSpPr>
        <p:spPr>
          <a:xfrm>
            <a:off x="875289" y="4492068"/>
            <a:ext cx="1394768" cy="484748"/>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050"/>
              <a:t>Agissent pour diminuer l’impact de son séjour sur l’environnement</a:t>
            </a:r>
            <a:endParaRPr lang="fr-FR" sz="825"/>
          </a:p>
        </p:txBody>
      </p:sp>
      <p:sp>
        <p:nvSpPr>
          <p:cNvPr id="20" name="Espace réservé du texte 2">
            <a:extLst>
              <a:ext uri="{FF2B5EF4-FFF2-40B4-BE49-F238E27FC236}">
                <a16:creationId xmlns:a16="http://schemas.microsoft.com/office/drawing/2014/main" id="{944F267A-D780-C8AF-D1D8-DFCBEC6256AB}"/>
              </a:ext>
            </a:extLst>
          </p:cNvPr>
          <p:cNvSpPr txBox="1">
            <a:spLocks/>
          </p:cNvSpPr>
          <p:nvPr/>
        </p:nvSpPr>
        <p:spPr>
          <a:xfrm>
            <a:off x="1298488" y="4158136"/>
            <a:ext cx="548369" cy="27699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800" b="1" dirty="0">
                <a:solidFill>
                  <a:schemeClr val="accent6"/>
                </a:solidFill>
              </a:rPr>
              <a:t>88 %</a:t>
            </a:r>
            <a:endParaRPr lang="en-US" sz="1800" b="1" dirty="0">
              <a:solidFill>
                <a:schemeClr val="accent6"/>
              </a:solidFill>
            </a:endParaRPr>
          </a:p>
        </p:txBody>
      </p:sp>
      <p:pic>
        <p:nvPicPr>
          <p:cNvPr id="21" name="Graphique 20">
            <a:extLst>
              <a:ext uri="{FF2B5EF4-FFF2-40B4-BE49-F238E27FC236}">
                <a16:creationId xmlns:a16="http://schemas.microsoft.com/office/drawing/2014/main" id="{7AB460FA-A4ED-F652-8F8F-0AE9AF2F348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25605" y="3104524"/>
            <a:ext cx="779294" cy="432000"/>
          </a:xfrm>
          <a:prstGeom prst="rect">
            <a:avLst/>
          </a:prstGeom>
        </p:spPr>
      </p:pic>
      <p:sp>
        <p:nvSpPr>
          <p:cNvPr id="24" name="ZoneTexte 23">
            <a:extLst>
              <a:ext uri="{FF2B5EF4-FFF2-40B4-BE49-F238E27FC236}">
                <a16:creationId xmlns:a16="http://schemas.microsoft.com/office/drawing/2014/main" id="{48DBF4FF-7C8F-3422-CB7A-D9340514066B}"/>
              </a:ext>
            </a:extLst>
          </p:cNvPr>
          <p:cNvSpPr txBox="1"/>
          <p:nvPr/>
        </p:nvSpPr>
        <p:spPr>
          <a:xfrm>
            <a:off x="3981628" y="2457488"/>
            <a:ext cx="3516569" cy="230832"/>
          </a:xfrm>
          <a:prstGeom prst="rect">
            <a:avLst/>
          </a:prstGeom>
          <a:noFill/>
        </p:spPr>
        <p:txBody>
          <a:bodyPr wrap="square">
            <a:spAutoFit/>
          </a:bodyPr>
          <a:lstStyle/>
          <a:p>
            <a:r>
              <a:rPr lang="fr-FR" sz="900" b="1">
                <a:solidFill>
                  <a:schemeClr val="tx2"/>
                </a:solidFill>
              </a:rPr>
              <a:t>Vous avez eu un comportement respectueux des sites</a:t>
            </a:r>
            <a:endParaRPr lang="fr-FR" sz="900">
              <a:solidFill>
                <a:schemeClr val="tx2"/>
              </a:solidFill>
            </a:endParaRPr>
          </a:p>
        </p:txBody>
      </p:sp>
      <p:sp>
        <p:nvSpPr>
          <p:cNvPr id="25" name="ZoneTexte 24">
            <a:extLst>
              <a:ext uri="{FF2B5EF4-FFF2-40B4-BE49-F238E27FC236}">
                <a16:creationId xmlns:a16="http://schemas.microsoft.com/office/drawing/2014/main" id="{1528B58B-80D0-088A-68D1-E82FD3B43F2D}"/>
              </a:ext>
            </a:extLst>
          </p:cNvPr>
          <p:cNvSpPr txBox="1"/>
          <p:nvPr/>
        </p:nvSpPr>
        <p:spPr>
          <a:xfrm>
            <a:off x="3981628" y="2853652"/>
            <a:ext cx="2322380" cy="230832"/>
          </a:xfrm>
          <a:prstGeom prst="rect">
            <a:avLst/>
          </a:prstGeom>
          <a:noFill/>
        </p:spPr>
        <p:txBody>
          <a:bodyPr wrap="square">
            <a:spAutoFit/>
          </a:bodyPr>
          <a:lstStyle/>
          <a:p>
            <a:r>
              <a:rPr lang="fr-FR" sz="900" b="1">
                <a:solidFill>
                  <a:schemeClr val="tx2"/>
                </a:solidFill>
              </a:rPr>
              <a:t>Vous avez pratiqué le tri sélectif</a:t>
            </a:r>
            <a:endParaRPr lang="fr-FR" sz="900">
              <a:solidFill>
                <a:schemeClr val="tx2"/>
              </a:solidFill>
            </a:endParaRPr>
          </a:p>
        </p:txBody>
      </p:sp>
      <p:sp>
        <p:nvSpPr>
          <p:cNvPr id="26" name="ZoneTexte 25">
            <a:extLst>
              <a:ext uri="{FF2B5EF4-FFF2-40B4-BE49-F238E27FC236}">
                <a16:creationId xmlns:a16="http://schemas.microsoft.com/office/drawing/2014/main" id="{3534310A-FC47-08C2-DD18-AA574D2291E8}"/>
              </a:ext>
            </a:extLst>
          </p:cNvPr>
          <p:cNvSpPr txBox="1"/>
          <p:nvPr/>
        </p:nvSpPr>
        <p:spPr>
          <a:xfrm>
            <a:off x="3981628" y="3230765"/>
            <a:ext cx="3535925" cy="230832"/>
          </a:xfrm>
          <a:prstGeom prst="rect">
            <a:avLst/>
          </a:prstGeom>
          <a:noFill/>
        </p:spPr>
        <p:txBody>
          <a:bodyPr wrap="square">
            <a:spAutoFit/>
          </a:bodyPr>
          <a:lstStyle/>
          <a:p>
            <a:r>
              <a:rPr lang="fr-FR" sz="900" b="1">
                <a:solidFill>
                  <a:schemeClr val="tx2"/>
                </a:solidFill>
              </a:rPr>
              <a:t>Vous avez ramassé vos déchets lors de vos déplacements</a:t>
            </a:r>
            <a:endParaRPr lang="fr-FR" sz="900">
              <a:solidFill>
                <a:schemeClr val="tx2"/>
              </a:solidFill>
            </a:endParaRPr>
          </a:p>
        </p:txBody>
      </p:sp>
      <p:sp>
        <p:nvSpPr>
          <p:cNvPr id="27" name="ZoneTexte 26">
            <a:extLst>
              <a:ext uri="{FF2B5EF4-FFF2-40B4-BE49-F238E27FC236}">
                <a16:creationId xmlns:a16="http://schemas.microsoft.com/office/drawing/2014/main" id="{CDED13B2-49C7-C6C3-A66B-C68593869908}"/>
              </a:ext>
            </a:extLst>
          </p:cNvPr>
          <p:cNvSpPr txBox="1"/>
          <p:nvPr/>
        </p:nvSpPr>
        <p:spPr>
          <a:xfrm>
            <a:off x="3981628" y="3607879"/>
            <a:ext cx="2688779" cy="230832"/>
          </a:xfrm>
          <a:prstGeom prst="rect">
            <a:avLst/>
          </a:prstGeom>
          <a:noFill/>
        </p:spPr>
        <p:txBody>
          <a:bodyPr wrap="square">
            <a:spAutoFit/>
          </a:bodyPr>
          <a:lstStyle/>
          <a:p>
            <a:r>
              <a:rPr lang="fr-FR" sz="900" b="1">
                <a:solidFill>
                  <a:schemeClr val="tx2"/>
                </a:solidFill>
              </a:rPr>
              <a:t>Vous avez consommé responsable et/ou local</a:t>
            </a:r>
            <a:endParaRPr lang="fr-FR" sz="900">
              <a:solidFill>
                <a:schemeClr val="tx2"/>
              </a:solidFill>
            </a:endParaRPr>
          </a:p>
        </p:txBody>
      </p:sp>
      <p:sp>
        <p:nvSpPr>
          <p:cNvPr id="28" name="ZoneTexte 27">
            <a:extLst>
              <a:ext uri="{FF2B5EF4-FFF2-40B4-BE49-F238E27FC236}">
                <a16:creationId xmlns:a16="http://schemas.microsoft.com/office/drawing/2014/main" id="{8C047592-A00F-BAC9-6F59-05DE96EAA44B}"/>
              </a:ext>
            </a:extLst>
          </p:cNvPr>
          <p:cNvSpPr txBox="1"/>
          <p:nvPr/>
        </p:nvSpPr>
        <p:spPr>
          <a:xfrm>
            <a:off x="3981628" y="3994517"/>
            <a:ext cx="3414887" cy="230832"/>
          </a:xfrm>
          <a:prstGeom prst="rect">
            <a:avLst/>
          </a:prstGeom>
          <a:noFill/>
        </p:spPr>
        <p:txBody>
          <a:bodyPr wrap="square">
            <a:spAutoFit/>
          </a:bodyPr>
          <a:lstStyle/>
          <a:p>
            <a:r>
              <a:rPr lang="fr-FR" sz="900" b="1">
                <a:solidFill>
                  <a:schemeClr val="tx2"/>
                </a:solidFill>
              </a:rPr>
              <a:t>Vous avez privilégié des modes de transport doux</a:t>
            </a:r>
            <a:endParaRPr lang="fr-FR" sz="900">
              <a:solidFill>
                <a:schemeClr val="tx2"/>
              </a:solidFill>
            </a:endParaRPr>
          </a:p>
        </p:txBody>
      </p:sp>
      <p:sp>
        <p:nvSpPr>
          <p:cNvPr id="29" name="ZoneTexte 28">
            <a:extLst>
              <a:ext uri="{FF2B5EF4-FFF2-40B4-BE49-F238E27FC236}">
                <a16:creationId xmlns:a16="http://schemas.microsoft.com/office/drawing/2014/main" id="{D0C63B0A-4C51-68B2-20CB-50D16B880FB4}"/>
              </a:ext>
            </a:extLst>
          </p:cNvPr>
          <p:cNvSpPr txBox="1"/>
          <p:nvPr/>
        </p:nvSpPr>
        <p:spPr>
          <a:xfrm>
            <a:off x="3981628" y="4362106"/>
            <a:ext cx="2969457" cy="230832"/>
          </a:xfrm>
          <a:prstGeom prst="rect">
            <a:avLst/>
          </a:prstGeom>
          <a:noFill/>
        </p:spPr>
        <p:txBody>
          <a:bodyPr wrap="square">
            <a:spAutoFit/>
          </a:bodyPr>
          <a:lstStyle/>
          <a:p>
            <a:r>
              <a:rPr lang="fr-FR" sz="900" b="1">
                <a:solidFill>
                  <a:schemeClr val="tx2"/>
                </a:solidFill>
              </a:rPr>
              <a:t>Vous avez limité votre consommation d’énergie </a:t>
            </a:r>
            <a:endParaRPr lang="fr-FR" sz="900">
              <a:solidFill>
                <a:schemeClr val="tx2"/>
              </a:solidFill>
            </a:endParaRPr>
          </a:p>
        </p:txBody>
      </p:sp>
      <p:sp>
        <p:nvSpPr>
          <p:cNvPr id="30" name="ZoneTexte 29">
            <a:extLst>
              <a:ext uri="{FF2B5EF4-FFF2-40B4-BE49-F238E27FC236}">
                <a16:creationId xmlns:a16="http://schemas.microsoft.com/office/drawing/2014/main" id="{E1715BA8-6201-B3E4-EFE4-38C875F20F77}"/>
              </a:ext>
            </a:extLst>
          </p:cNvPr>
          <p:cNvSpPr txBox="1"/>
          <p:nvPr/>
        </p:nvSpPr>
        <p:spPr>
          <a:xfrm>
            <a:off x="3981628" y="4758269"/>
            <a:ext cx="2322380" cy="230832"/>
          </a:xfrm>
          <a:prstGeom prst="rect">
            <a:avLst/>
          </a:prstGeom>
          <a:noFill/>
        </p:spPr>
        <p:txBody>
          <a:bodyPr wrap="square">
            <a:spAutoFit/>
          </a:bodyPr>
          <a:lstStyle/>
          <a:p>
            <a:r>
              <a:rPr lang="fr-FR" sz="900" b="1">
                <a:solidFill>
                  <a:schemeClr val="tx2"/>
                </a:solidFill>
              </a:rPr>
              <a:t>Vous avez utilisé les transports collectifs</a:t>
            </a:r>
            <a:endParaRPr lang="fr-FR" sz="900">
              <a:solidFill>
                <a:schemeClr val="tx2"/>
              </a:solidFill>
            </a:endParaRPr>
          </a:p>
        </p:txBody>
      </p:sp>
      <p:sp>
        <p:nvSpPr>
          <p:cNvPr id="31" name="ZoneTexte 30">
            <a:extLst>
              <a:ext uri="{FF2B5EF4-FFF2-40B4-BE49-F238E27FC236}">
                <a16:creationId xmlns:a16="http://schemas.microsoft.com/office/drawing/2014/main" id="{4F409290-0A97-B4BD-4D01-D0401EDFB702}"/>
              </a:ext>
            </a:extLst>
          </p:cNvPr>
          <p:cNvSpPr txBox="1"/>
          <p:nvPr/>
        </p:nvSpPr>
        <p:spPr>
          <a:xfrm>
            <a:off x="3981628" y="5125858"/>
            <a:ext cx="3257633" cy="230832"/>
          </a:xfrm>
          <a:prstGeom prst="rect">
            <a:avLst/>
          </a:prstGeom>
          <a:noFill/>
        </p:spPr>
        <p:txBody>
          <a:bodyPr wrap="square">
            <a:spAutoFit/>
          </a:bodyPr>
          <a:lstStyle/>
          <a:p>
            <a:r>
              <a:rPr lang="fr-FR" sz="900" b="1">
                <a:solidFill>
                  <a:schemeClr val="tx2"/>
                </a:solidFill>
              </a:rPr>
              <a:t>Vous avez opté pour un hébergement éco labellisé</a:t>
            </a:r>
            <a:endParaRPr lang="fr-FR" sz="900">
              <a:solidFill>
                <a:schemeClr val="tx2"/>
              </a:solidFill>
            </a:endParaRPr>
          </a:p>
        </p:txBody>
      </p:sp>
      <p:pic>
        <p:nvPicPr>
          <p:cNvPr id="39" name="Graphique 41">
            <a:extLst>
              <a:ext uri="{FF2B5EF4-FFF2-40B4-BE49-F238E27FC236}">
                <a16:creationId xmlns:a16="http://schemas.microsoft.com/office/drawing/2014/main" id="{B1BF19AC-9437-BA2A-B169-FF6C4140B1F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3285068" y="3497168"/>
            <a:ext cx="85725" cy="85725"/>
          </a:xfrm>
          <a:prstGeom prst="rect">
            <a:avLst/>
          </a:prstGeom>
        </p:spPr>
      </p:pic>
      <p:pic>
        <p:nvPicPr>
          <p:cNvPr id="40" name="Graphique 39">
            <a:extLst>
              <a:ext uri="{FF2B5EF4-FFF2-40B4-BE49-F238E27FC236}">
                <a16:creationId xmlns:a16="http://schemas.microsoft.com/office/drawing/2014/main" id="{17DF735A-722D-7459-4030-64C6F2BE328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58270" y="2123342"/>
            <a:ext cx="633176" cy="351000"/>
          </a:xfrm>
          <a:prstGeom prst="rect">
            <a:avLst/>
          </a:prstGeom>
        </p:spPr>
      </p:pic>
      <p:pic>
        <p:nvPicPr>
          <p:cNvPr id="41" name="Graphique 40">
            <a:extLst>
              <a:ext uri="{FF2B5EF4-FFF2-40B4-BE49-F238E27FC236}">
                <a16:creationId xmlns:a16="http://schemas.microsoft.com/office/drawing/2014/main" id="{46BC24A0-A0D4-8D76-8913-34035BA261F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80057" y="3886981"/>
            <a:ext cx="727683" cy="351000"/>
          </a:xfrm>
          <a:prstGeom prst="rect">
            <a:avLst/>
          </a:prstGeom>
        </p:spPr>
      </p:pic>
      <p:sp>
        <p:nvSpPr>
          <p:cNvPr id="42" name="ZoneTexte 41">
            <a:extLst>
              <a:ext uri="{FF2B5EF4-FFF2-40B4-BE49-F238E27FC236}">
                <a16:creationId xmlns:a16="http://schemas.microsoft.com/office/drawing/2014/main" id="{C451EC48-C066-481D-DE85-9C5753732A4C}"/>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
        <p:nvSpPr>
          <p:cNvPr id="13" name="Rectangle 12">
            <a:extLst>
              <a:ext uri="{FF2B5EF4-FFF2-40B4-BE49-F238E27FC236}">
                <a16:creationId xmlns:a16="http://schemas.microsoft.com/office/drawing/2014/main" id="{7B92F17A-0B73-9995-642E-F2BDABE578B2}"/>
              </a:ext>
            </a:extLst>
          </p:cNvPr>
          <p:cNvSpPr/>
          <p:nvPr/>
        </p:nvSpPr>
        <p:spPr>
          <a:xfrm rot="21222534">
            <a:off x="6214859" y="2008578"/>
            <a:ext cx="675000" cy="439858"/>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Espace réservé du texte 2">
            <a:extLst>
              <a:ext uri="{FF2B5EF4-FFF2-40B4-BE49-F238E27FC236}">
                <a16:creationId xmlns:a16="http://schemas.microsoft.com/office/drawing/2014/main" id="{DE7A5622-7ADA-F144-F9F2-661ADAD1D15B}"/>
              </a:ext>
            </a:extLst>
          </p:cNvPr>
          <p:cNvSpPr txBox="1">
            <a:spLocks/>
          </p:cNvSpPr>
          <p:nvPr/>
        </p:nvSpPr>
        <p:spPr>
          <a:xfrm rot="21222534">
            <a:off x="6230586" y="2000203"/>
            <a:ext cx="638489"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8,4/10</a:t>
            </a:r>
            <a:endParaRPr lang="en-US" b="1">
              <a:solidFill>
                <a:schemeClr val="bg1"/>
              </a:solidFill>
            </a:endParaRPr>
          </a:p>
        </p:txBody>
      </p:sp>
      <p:sp>
        <p:nvSpPr>
          <p:cNvPr id="15" name="Espace réservé du texte 2">
            <a:extLst>
              <a:ext uri="{FF2B5EF4-FFF2-40B4-BE49-F238E27FC236}">
                <a16:creationId xmlns:a16="http://schemas.microsoft.com/office/drawing/2014/main" id="{361155F0-BE5B-AF81-86C8-738169881EB3}"/>
              </a:ext>
            </a:extLst>
          </p:cNvPr>
          <p:cNvSpPr txBox="1">
            <a:spLocks/>
          </p:cNvSpPr>
          <p:nvPr/>
        </p:nvSpPr>
        <p:spPr>
          <a:xfrm rot="21222534">
            <a:off x="6204199" y="2188481"/>
            <a:ext cx="683132" cy="20774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675">
                <a:solidFill>
                  <a:schemeClr val="bg1"/>
                </a:solidFill>
              </a:rPr>
              <a:t>propreté des lieux publics</a:t>
            </a:r>
            <a:endParaRPr lang="en-US" sz="675">
              <a:solidFill>
                <a:schemeClr val="bg1"/>
              </a:solidFill>
            </a:endParaRPr>
          </a:p>
        </p:txBody>
      </p:sp>
    </p:spTree>
    <p:extLst>
      <p:ext uri="{BB962C8B-B14F-4D97-AF65-F5344CB8AC3E}">
        <p14:creationId xmlns:p14="http://schemas.microsoft.com/office/powerpoint/2010/main" val="1194005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74B4C3C-DB2C-76AB-F8C0-72CDDC4EAE40}"/>
              </a:ext>
            </a:extLst>
          </p:cNvPr>
          <p:cNvSpPr/>
          <p:nvPr/>
        </p:nvSpPr>
        <p:spPr>
          <a:xfrm>
            <a:off x="4572001" y="857250"/>
            <a:ext cx="4572002" cy="4600575"/>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space réservé du texte 9">
            <a:extLst>
              <a:ext uri="{FF2B5EF4-FFF2-40B4-BE49-F238E27FC236}">
                <a16:creationId xmlns:a16="http://schemas.microsoft.com/office/drawing/2014/main" id="{20EB254B-4EBA-DEDD-8E5A-EBDD4502A725}"/>
              </a:ext>
            </a:extLst>
          </p:cNvPr>
          <p:cNvSpPr>
            <a:spLocks noGrp="1"/>
          </p:cNvSpPr>
          <p:nvPr>
            <p:ph type="body" sz="quarter" idx="10"/>
          </p:nvPr>
        </p:nvSpPr>
        <p:spPr/>
        <p:txBody>
          <a:bodyPr/>
          <a:lstStyle/>
          <a:p>
            <a:r>
              <a:rPr lang="fr-FR" dirty="0"/>
              <a:t>Comme critère de choix de l’hébergement</a:t>
            </a:r>
          </a:p>
        </p:txBody>
      </p:sp>
      <p:sp>
        <p:nvSpPr>
          <p:cNvPr id="12" name="Espace réservé du texte 11">
            <a:extLst>
              <a:ext uri="{FF2B5EF4-FFF2-40B4-BE49-F238E27FC236}">
                <a16:creationId xmlns:a16="http://schemas.microsoft.com/office/drawing/2014/main" id="{1B929197-3EC9-D9C0-D8D3-D44FDA2B3807}"/>
              </a:ext>
            </a:extLst>
          </p:cNvPr>
          <p:cNvSpPr>
            <a:spLocks noGrp="1"/>
          </p:cNvSpPr>
          <p:nvPr>
            <p:ph type="body" sz="quarter" idx="11"/>
          </p:nvPr>
        </p:nvSpPr>
        <p:spPr/>
        <p:txBody>
          <a:bodyPr/>
          <a:lstStyle/>
          <a:p>
            <a:endParaRPr lang="fr-FR"/>
          </a:p>
        </p:txBody>
      </p:sp>
      <p:graphicFrame>
        <p:nvGraphicFramePr>
          <p:cNvPr id="2" name="Graphique 1">
            <a:extLst>
              <a:ext uri="{FF2B5EF4-FFF2-40B4-BE49-F238E27FC236}">
                <a16:creationId xmlns:a16="http://schemas.microsoft.com/office/drawing/2014/main" id="{04CA1900-12A8-0A4F-25E0-DC1E00223BA0}"/>
              </a:ext>
            </a:extLst>
          </p:cNvPr>
          <p:cNvGraphicFramePr/>
          <p:nvPr/>
        </p:nvGraphicFramePr>
        <p:xfrm>
          <a:off x="4002122" y="1047750"/>
          <a:ext cx="4955699" cy="4424464"/>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e 4">
            <a:extLst>
              <a:ext uri="{FF2B5EF4-FFF2-40B4-BE49-F238E27FC236}">
                <a16:creationId xmlns:a16="http://schemas.microsoft.com/office/drawing/2014/main" id="{C3BC786A-6675-776F-CCDB-D1EBCD558407}"/>
              </a:ext>
            </a:extLst>
          </p:cNvPr>
          <p:cNvGrpSpPr/>
          <p:nvPr/>
        </p:nvGrpSpPr>
        <p:grpSpPr>
          <a:xfrm>
            <a:off x="8229289" y="5216023"/>
            <a:ext cx="2342630" cy="213585"/>
            <a:chOff x="7305773" y="899888"/>
            <a:chExt cx="3123507" cy="284780"/>
          </a:xfrm>
        </p:grpSpPr>
        <p:grpSp>
          <p:nvGrpSpPr>
            <p:cNvPr id="6" name="Groupe 5">
              <a:extLst>
                <a:ext uri="{FF2B5EF4-FFF2-40B4-BE49-F238E27FC236}">
                  <a16:creationId xmlns:a16="http://schemas.microsoft.com/office/drawing/2014/main" id="{209B7E9B-082A-A804-22BF-A6977C3C178C}"/>
                </a:ext>
              </a:extLst>
            </p:cNvPr>
            <p:cNvGrpSpPr/>
            <p:nvPr/>
          </p:nvGrpSpPr>
          <p:grpSpPr>
            <a:xfrm>
              <a:off x="7305773" y="976956"/>
              <a:ext cx="108000" cy="108577"/>
              <a:chOff x="7305773" y="976956"/>
              <a:chExt cx="108000" cy="108577"/>
            </a:xfrm>
          </p:grpSpPr>
          <p:sp>
            <p:nvSpPr>
              <p:cNvPr id="8" name="Rectangle 7">
                <a:extLst>
                  <a:ext uri="{FF2B5EF4-FFF2-40B4-BE49-F238E27FC236}">
                    <a16:creationId xmlns:a16="http://schemas.microsoft.com/office/drawing/2014/main" id="{2FD5FAA2-BEA9-763C-A960-FB2444B2BDD2}"/>
                  </a:ext>
                </a:extLst>
              </p:cNvPr>
              <p:cNvSpPr/>
              <p:nvPr/>
            </p:nvSpPr>
            <p:spPr>
              <a:xfrm>
                <a:off x="7305773" y="977533"/>
                <a:ext cx="54000" cy="10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8">
                <a:extLst>
                  <a:ext uri="{FF2B5EF4-FFF2-40B4-BE49-F238E27FC236}">
                    <a16:creationId xmlns:a16="http://schemas.microsoft.com/office/drawing/2014/main" id="{85AAFE62-A9AA-3431-DCD9-AB30DD840107}"/>
                  </a:ext>
                </a:extLst>
              </p:cNvPr>
              <p:cNvSpPr/>
              <p:nvPr/>
            </p:nvSpPr>
            <p:spPr>
              <a:xfrm>
                <a:off x="7359773" y="976956"/>
                <a:ext cx="54000" cy="10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7" name="ZoneTexte 6">
              <a:extLst>
                <a:ext uri="{FF2B5EF4-FFF2-40B4-BE49-F238E27FC236}">
                  <a16:creationId xmlns:a16="http://schemas.microsoft.com/office/drawing/2014/main" id="{A1725368-097B-0D53-B2E2-2D77E29989A9}"/>
                </a:ext>
              </a:extLst>
            </p:cNvPr>
            <p:cNvSpPr txBox="1"/>
            <p:nvPr/>
          </p:nvSpPr>
          <p:spPr>
            <a:xfrm>
              <a:off x="7413773" y="899888"/>
              <a:ext cx="3015507" cy="284780"/>
            </a:xfrm>
            <a:prstGeom prst="rect">
              <a:avLst/>
            </a:prstGeom>
            <a:noFill/>
          </p:spPr>
          <p:txBody>
            <a:bodyPr wrap="square">
              <a:spAutoFit/>
            </a:bodyPr>
            <a:lstStyle/>
            <a:p>
              <a:r>
                <a:rPr lang="fr-FR" sz="788" i="1">
                  <a:solidFill>
                    <a:schemeClr val="tx2"/>
                  </a:solidFill>
                </a:rPr>
                <a:t>Bretagne</a:t>
              </a:r>
            </a:p>
          </p:txBody>
        </p:sp>
      </p:grpSp>
      <p:sp>
        <p:nvSpPr>
          <p:cNvPr id="3" name="ZoneTexte 2">
            <a:extLst>
              <a:ext uri="{FF2B5EF4-FFF2-40B4-BE49-F238E27FC236}">
                <a16:creationId xmlns:a16="http://schemas.microsoft.com/office/drawing/2014/main" id="{75875C67-25B7-2130-9D91-0E7C8FFCAE95}"/>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398150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5" name="Titre 1"/>
          <p:cNvSpPr txBox="1">
            <a:spLocks/>
          </p:cNvSpPr>
          <p:nvPr/>
        </p:nvSpPr>
        <p:spPr>
          <a:xfrm>
            <a:off x="0" y="116632"/>
            <a:ext cx="9144000" cy="576691"/>
          </a:xfrm>
          <a:prstGeom prst="rect">
            <a:avLst/>
          </a:prstGeom>
          <a:solidFill>
            <a:schemeClr val="tx1"/>
          </a:solidFill>
        </p:spPr>
        <p:txBody>
          <a:bodyPr anchor="ctr">
            <a:normAutofit/>
          </a:bodyPr>
          <a:lstStyle/>
          <a:p>
            <a:pPr algn="ctr" fontAlgn="auto">
              <a:spcBef>
                <a:spcPts val="0"/>
              </a:spcBef>
              <a:spcAft>
                <a:spcPts val="0"/>
              </a:spcAft>
              <a:defRPr/>
            </a:pPr>
            <a:r>
              <a:rPr lang="fr-FR" sz="2800" b="1" dirty="0">
                <a:solidFill>
                  <a:schemeClr val="bg1"/>
                </a:solidFill>
                <a:latin typeface="Eurostile" pitchFamily="34" charset="0"/>
                <a:cs typeface="Arial" pitchFamily="34" charset="0"/>
              </a:rPr>
              <a:t>Point Saison - 2023</a:t>
            </a:r>
          </a:p>
        </p:txBody>
      </p:sp>
      <p:pic>
        <p:nvPicPr>
          <p:cNvPr id="10" name="Image 9" descr="rose_sans_pg_sansCopyright_2019.png">
            <a:extLst>
              <a:ext uri="{FF2B5EF4-FFF2-40B4-BE49-F238E27FC236}">
                <a16:creationId xmlns:a16="http://schemas.microsoft.com/office/drawing/2014/main" id="{C8559092-190F-447F-8A79-7ADB707E963B}"/>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1" name="Picture 4">
            <a:extLst>
              <a:ext uri="{FF2B5EF4-FFF2-40B4-BE49-F238E27FC236}">
                <a16:creationId xmlns:a16="http://schemas.microsoft.com/office/drawing/2014/main" id="{8B6C6057-C264-481D-87FE-E39E8B57E890}"/>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4945A24A-8167-83A2-29A5-56AF553AC8C3}"/>
              </a:ext>
            </a:extLst>
          </p:cNvPr>
          <p:cNvSpPr txBox="1"/>
          <p:nvPr/>
        </p:nvSpPr>
        <p:spPr>
          <a:xfrm>
            <a:off x="1259632" y="1340768"/>
            <a:ext cx="6912768" cy="1477328"/>
          </a:xfrm>
          <a:prstGeom prst="rect">
            <a:avLst/>
          </a:prstGeom>
          <a:noFill/>
        </p:spPr>
        <p:txBody>
          <a:bodyPr wrap="square" rtlCol="0">
            <a:spAutoFit/>
          </a:bodyPr>
          <a:lstStyle/>
          <a:p>
            <a:r>
              <a:rPr lang="fr-FR" dirty="0"/>
              <a:t>- 133 000 visiteurs accueillis à L’office de tourisme + 2%</a:t>
            </a:r>
            <a:br>
              <a:rPr lang="fr-FR" dirty="0"/>
            </a:br>
            <a:r>
              <a:rPr lang="fr-FR" dirty="0"/>
              <a:t>- 12 % d’étrangers – retour des Anglais</a:t>
            </a:r>
            <a:br>
              <a:rPr lang="fr-FR" dirty="0"/>
            </a:br>
            <a:r>
              <a:rPr lang="fr-FR" dirty="0"/>
              <a:t>- 213 000 € de CA boutique et billetterie en Hausse de 3 % </a:t>
            </a:r>
            <a:br>
              <a:rPr lang="fr-FR" dirty="0"/>
            </a:br>
            <a:r>
              <a:rPr lang="fr-FR" dirty="0"/>
              <a:t>- 4 400 personnes pour les visites guidées + 20 %</a:t>
            </a:r>
          </a:p>
          <a:p>
            <a:r>
              <a:rPr lang="fr-FR" dirty="0"/>
              <a:t>- </a:t>
            </a:r>
          </a:p>
        </p:txBody>
      </p:sp>
      <p:pic>
        <p:nvPicPr>
          <p:cNvPr id="4" name="Image 3" descr="Une image contenant texte, Police, graphisme, capture d’écran&#10;&#10;Description générée automatiquement">
            <a:extLst>
              <a:ext uri="{FF2B5EF4-FFF2-40B4-BE49-F238E27FC236}">
                <a16:creationId xmlns:a16="http://schemas.microsoft.com/office/drawing/2014/main" id="{640CE0FC-67F3-CAEE-D3EB-8FB45E106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37" y="692696"/>
            <a:ext cx="6608030" cy="5667900"/>
          </a:xfrm>
          <a:prstGeom prst="rect">
            <a:avLst/>
          </a:prstGeom>
        </p:spPr>
      </p:pic>
    </p:spTree>
    <p:extLst>
      <p:ext uri="{BB962C8B-B14F-4D97-AF65-F5344CB8AC3E}">
        <p14:creationId xmlns:p14="http://schemas.microsoft.com/office/powerpoint/2010/main" val="3695847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bâtiment, plein air, ville, Véhicule terrestre&#10;&#10;Description générée automatiquement">
            <a:extLst>
              <a:ext uri="{FF2B5EF4-FFF2-40B4-BE49-F238E27FC236}">
                <a16:creationId xmlns:a16="http://schemas.microsoft.com/office/drawing/2014/main" id="{489FA8D6-2CFE-DE19-0F06-FA3A8668BA78}"/>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72000" y="84928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Économie</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4271187"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0" lvl="1" indent="0">
              <a:buNone/>
            </a:pPr>
            <a:r>
              <a:rPr lang="fr-FR" sz="2400" b="1" dirty="0">
                <a:latin typeface="+mj-lt"/>
              </a:rPr>
              <a:t>Aujourd'hui, </a:t>
            </a:r>
            <a:br>
              <a:rPr lang="fr-FR" sz="2400" b="1" dirty="0">
                <a:latin typeface="+mj-lt"/>
              </a:rPr>
            </a:br>
            <a:r>
              <a:rPr lang="fr-FR" sz="2400" b="1" dirty="0">
                <a:latin typeface="+mj-lt"/>
              </a:rPr>
              <a:t>lorsqu'on parle tourisme</a:t>
            </a:r>
            <a:br>
              <a:rPr lang="fr-FR" sz="2400" b="1" dirty="0">
                <a:latin typeface="+mj-lt"/>
              </a:rPr>
            </a:br>
            <a:r>
              <a:rPr lang="fr-FR" sz="2400" b="1" dirty="0">
                <a:latin typeface="+mj-lt"/>
              </a:rPr>
              <a:t>on pense ...</a:t>
            </a:r>
            <a:endParaRPr lang="fr-FR" sz="750" dirty="0"/>
          </a:p>
        </p:txBody>
      </p:sp>
    </p:spTree>
    <p:extLst>
      <p:ext uri="{BB962C8B-B14F-4D97-AF65-F5344CB8AC3E}">
        <p14:creationId xmlns:p14="http://schemas.microsoft.com/office/powerpoint/2010/main" val="1986261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0EEE37-9397-FA97-E2CE-717F0270F624}"/>
              </a:ext>
            </a:extLst>
          </p:cNvPr>
          <p:cNvSpPr/>
          <p:nvPr/>
        </p:nvSpPr>
        <p:spPr>
          <a:xfrm rot="16200000">
            <a:off x="1957537" y="2878311"/>
            <a:ext cx="817604" cy="43886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Espace réservé du texte 35">
            <a:extLst>
              <a:ext uri="{FF2B5EF4-FFF2-40B4-BE49-F238E27FC236}">
                <a16:creationId xmlns:a16="http://schemas.microsoft.com/office/drawing/2014/main" id="{74F618E6-1053-E4E4-01A7-7A842021B727}"/>
              </a:ext>
            </a:extLst>
          </p:cNvPr>
          <p:cNvSpPr>
            <a:spLocks noGrp="1"/>
          </p:cNvSpPr>
          <p:nvPr>
            <p:ph type="body" sz="quarter" idx="10"/>
          </p:nvPr>
        </p:nvSpPr>
        <p:spPr/>
        <p:txBody>
          <a:bodyPr/>
          <a:lstStyle/>
          <a:p>
            <a:r>
              <a:rPr lang="en-US" dirty="0"/>
              <a:t>La </a:t>
            </a:r>
            <a:r>
              <a:rPr lang="en-US" dirty="0" err="1"/>
              <a:t>consommation</a:t>
            </a:r>
            <a:r>
              <a:rPr lang="en-US" dirty="0"/>
              <a:t> </a:t>
            </a:r>
            <a:r>
              <a:rPr lang="en-US" dirty="0" err="1"/>
              <a:t>touristique</a:t>
            </a:r>
            <a:endParaRPr lang="en-US" dirty="0"/>
          </a:p>
        </p:txBody>
      </p:sp>
      <p:sp>
        <p:nvSpPr>
          <p:cNvPr id="33" name="Espace réservé du texte 3">
            <a:extLst>
              <a:ext uri="{FF2B5EF4-FFF2-40B4-BE49-F238E27FC236}">
                <a16:creationId xmlns:a16="http://schemas.microsoft.com/office/drawing/2014/main" id="{0B05178B-2CB4-5F02-E2E1-21915D42CB89}"/>
              </a:ext>
            </a:extLst>
          </p:cNvPr>
          <p:cNvSpPr>
            <a:spLocks noGrp="1"/>
          </p:cNvSpPr>
          <p:nvPr>
            <p:ph type="body" sz="quarter" idx="11"/>
          </p:nvPr>
        </p:nvSpPr>
        <p:spPr>
          <a:xfrm>
            <a:off x="391121" y="1956252"/>
            <a:ext cx="2646760" cy="323165"/>
          </a:xfrm>
        </p:spPr>
        <p:txBody>
          <a:bodyPr/>
          <a:lstStyle/>
          <a:p>
            <a:r>
              <a:rPr lang="fr-FR"/>
              <a:t>Les dépenses réalisées par les touristes en séjour dans la région</a:t>
            </a:r>
          </a:p>
        </p:txBody>
      </p:sp>
      <p:pic>
        <p:nvPicPr>
          <p:cNvPr id="13" name="Espace réservé pour une image  12" descr="Une image contenant plein air, ciel, herbe, eau&#10;&#10;Description générée automatiquement">
            <a:extLst>
              <a:ext uri="{FF2B5EF4-FFF2-40B4-BE49-F238E27FC236}">
                <a16:creationId xmlns:a16="http://schemas.microsoft.com/office/drawing/2014/main" id="{1AE88B2F-884E-9C98-DCAA-F57CAF6B0D30}"/>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p:pic>
      <p:pic>
        <p:nvPicPr>
          <p:cNvPr id="32" name="Espace réservé pour une image  31" descr="Une image contenant arbre, plein air, herbe, forêt&#10;&#10;Description générée automatiquement">
            <a:extLst>
              <a:ext uri="{FF2B5EF4-FFF2-40B4-BE49-F238E27FC236}">
                <a16:creationId xmlns:a16="http://schemas.microsoft.com/office/drawing/2014/main" id="{720E6E26-2BFC-A529-F4F3-9786CB6EB223}"/>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2" name="ZoneTexte 1">
            <a:extLst>
              <a:ext uri="{FF2B5EF4-FFF2-40B4-BE49-F238E27FC236}">
                <a16:creationId xmlns:a16="http://schemas.microsoft.com/office/drawing/2014/main" id="{4260AD0E-E1BC-C315-22CA-213075C88AF0}"/>
              </a:ext>
            </a:extLst>
          </p:cNvPr>
          <p:cNvSpPr txBox="1"/>
          <p:nvPr/>
        </p:nvSpPr>
        <p:spPr>
          <a:xfrm>
            <a:off x="7227938" y="880044"/>
            <a:ext cx="1532342" cy="1321580"/>
          </a:xfrm>
          <a:prstGeom prst="rect">
            <a:avLst/>
          </a:prstGeom>
          <a:noFill/>
        </p:spPr>
        <p:txBody>
          <a:bodyPr wrap="square" rtlCol="0">
            <a:spAutoFit/>
          </a:bodyPr>
          <a:lstStyle/>
          <a:p>
            <a:pPr algn="ctr"/>
            <a:r>
              <a:rPr lang="fr-FR" sz="3600" b="1" dirty="0">
                <a:solidFill>
                  <a:schemeClr val="bg2"/>
                </a:solidFill>
              </a:rPr>
              <a:t>75,1</a:t>
            </a:r>
          </a:p>
          <a:p>
            <a:pPr algn="ctr"/>
            <a:endParaRPr lang="fr-FR" sz="3600" b="1" dirty="0">
              <a:solidFill>
                <a:schemeClr val="bg2"/>
              </a:solidFill>
            </a:endParaRPr>
          </a:p>
          <a:p>
            <a:pPr algn="ctr"/>
            <a:r>
              <a:rPr lang="fr-FR" sz="788" dirty="0">
                <a:solidFill>
                  <a:schemeClr val="bg2"/>
                </a:solidFill>
              </a:rPr>
              <a:t>jour/personne pour les touristes </a:t>
            </a:r>
          </a:p>
        </p:txBody>
      </p:sp>
      <p:pic>
        <p:nvPicPr>
          <p:cNvPr id="3" name="Graphique 2">
            <a:extLst>
              <a:ext uri="{FF2B5EF4-FFF2-40B4-BE49-F238E27FC236}">
                <a16:creationId xmlns:a16="http://schemas.microsoft.com/office/drawing/2014/main" id="{C01AF9D4-2BFE-36BA-90B7-642FDD90AB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02673" y="1480253"/>
            <a:ext cx="351000" cy="351000"/>
          </a:xfrm>
          <a:prstGeom prst="rect">
            <a:avLst/>
          </a:prstGeom>
        </p:spPr>
      </p:pic>
      <p:graphicFrame>
        <p:nvGraphicFramePr>
          <p:cNvPr id="10" name="Graphique 9">
            <a:extLst>
              <a:ext uri="{FF2B5EF4-FFF2-40B4-BE49-F238E27FC236}">
                <a16:creationId xmlns:a16="http://schemas.microsoft.com/office/drawing/2014/main" id="{CD3CA8A1-0A1C-49A6-D729-4260690CB701}"/>
              </a:ext>
            </a:extLst>
          </p:cNvPr>
          <p:cNvGraphicFramePr/>
          <p:nvPr/>
        </p:nvGraphicFramePr>
        <p:xfrm>
          <a:off x="4544436" y="2476094"/>
          <a:ext cx="2165986" cy="1533186"/>
        </p:xfrm>
        <a:graphic>
          <a:graphicData uri="http://schemas.openxmlformats.org/drawingml/2006/chart">
            <c:chart xmlns:c="http://schemas.openxmlformats.org/drawingml/2006/chart" xmlns:r="http://schemas.openxmlformats.org/officeDocument/2006/relationships" r:id="rId6"/>
          </a:graphicData>
        </a:graphic>
      </p:graphicFrame>
      <p:sp>
        <p:nvSpPr>
          <p:cNvPr id="18" name="ZoneTexte 17">
            <a:extLst>
              <a:ext uri="{FF2B5EF4-FFF2-40B4-BE49-F238E27FC236}">
                <a16:creationId xmlns:a16="http://schemas.microsoft.com/office/drawing/2014/main" id="{4DE71B36-67C2-66F2-259B-D66BACFC17BE}"/>
              </a:ext>
            </a:extLst>
          </p:cNvPr>
          <p:cNvSpPr txBox="1"/>
          <p:nvPr/>
        </p:nvSpPr>
        <p:spPr>
          <a:xfrm>
            <a:off x="7192474" y="4065523"/>
            <a:ext cx="1532342" cy="1321580"/>
          </a:xfrm>
          <a:prstGeom prst="rect">
            <a:avLst/>
          </a:prstGeom>
          <a:noFill/>
        </p:spPr>
        <p:txBody>
          <a:bodyPr wrap="square" rtlCol="0">
            <a:spAutoFit/>
          </a:bodyPr>
          <a:lstStyle/>
          <a:p>
            <a:pPr algn="ctr"/>
            <a:r>
              <a:rPr lang="fr-FR" sz="3600" b="1" dirty="0">
                <a:solidFill>
                  <a:schemeClr val="accent1"/>
                </a:solidFill>
              </a:rPr>
              <a:t>793</a:t>
            </a:r>
          </a:p>
          <a:p>
            <a:pPr algn="ctr"/>
            <a:endParaRPr lang="fr-FR" sz="3600" b="1" dirty="0">
              <a:solidFill>
                <a:schemeClr val="accent1"/>
              </a:solidFill>
            </a:endParaRPr>
          </a:p>
          <a:p>
            <a:pPr algn="ctr"/>
            <a:r>
              <a:rPr lang="fr-FR" sz="788" dirty="0">
                <a:solidFill>
                  <a:schemeClr val="accent1"/>
                </a:solidFill>
              </a:rPr>
              <a:t>/ séjour en moyenne</a:t>
            </a:r>
          </a:p>
        </p:txBody>
      </p:sp>
      <p:pic>
        <p:nvPicPr>
          <p:cNvPr id="19" name="Graphique 18">
            <a:extLst>
              <a:ext uri="{FF2B5EF4-FFF2-40B4-BE49-F238E27FC236}">
                <a16:creationId xmlns:a16="http://schemas.microsoft.com/office/drawing/2014/main" id="{4258988A-0629-DF13-10E7-BB7B4A5A2B1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83145" y="4659158"/>
            <a:ext cx="351000" cy="351000"/>
          </a:xfrm>
          <a:prstGeom prst="rect">
            <a:avLst/>
          </a:prstGeom>
        </p:spPr>
      </p:pic>
      <p:sp>
        <p:nvSpPr>
          <p:cNvPr id="23" name="ZoneTexte 22">
            <a:extLst>
              <a:ext uri="{FF2B5EF4-FFF2-40B4-BE49-F238E27FC236}">
                <a16:creationId xmlns:a16="http://schemas.microsoft.com/office/drawing/2014/main" id="{BA63FE60-5C45-5A81-37FB-25FAB2DCC4F0}"/>
              </a:ext>
            </a:extLst>
          </p:cNvPr>
          <p:cNvSpPr txBox="1"/>
          <p:nvPr/>
        </p:nvSpPr>
        <p:spPr>
          <a:xfrm>
            <a:off x="4640866" y="2449545"/>
            <a:ext cx="5497115" cy="207749"/>
          </a:xfrm>
          <a:prstGeom prst="rect">
            <a:avLst/>
          </a:prstGeom>
          <a:noFill/>
        </p:spPr>
        <p:txBody>
          <a:bodyPr wrap="square">
            <a:spAutoFit/>
          </a:bodyPr>
          <a:lstStyle/>
          <a:p>
            <a:r>
              <a:rPr lang="fr-FR" sz="750" b="1" dirty="0"/>
              <a:t>Hébergement</a:t>
            </a:r>
          </a:p>
        </p:txBody>
      </p:sp>
      <p:sp>
        <p:nvSpPr>
          <p:cNvPr id="24" name="ZoneTexte 23">
            <a:extLst>
              <a:ext uri="{FF2B5EF4-FFF2-40B4-BE49-F238E27FC236}">
                <a16:creationId xmlns:a16="http://schemas.microsoft.com/office/drawing/2014/main" id="{BBC7FDAA-926D-371E-9A50-165CCF548897}"/>
              </a:ext>
            </a:extLst>
          </p:cNvPr>
          <p:cNvSpPr txBox="1"/>
          <p:nvPr/>
        </p:nvSpPr>
        <p:spPr>
          <a:xfrm>
            <a:off x="4640866" y="2745186"/>
            <a:ext cx="5497115" cy="207749"/>
          </a:xfrm>
          <a:prstGeom prst="rect">
            <a:avLst/>
          </a:prstGeom>
          <a:noFill/>
        </p:spPr>
        <p:txBody>
          <a:bodyPr wrap="square">
            <a:spAutoFit/>
          </a:bodyPr>
          <a:lstStyle/>
          <a:p>
            <a:r>
              <a:rPr lang="fr-FR" sz="750" b="1"/>
              <a:t>Restauration et Alimentation</a:t>
            </a:r>
          </a:p>
        </p:txBody>
      </p:sp>
      <p:sp>
        <p:nvSpPr>
          <p:cNvPr id="25" name="ZoneTexte 24">
            <a:extLst>
              <a:ext uri="{FF2B5EF4-FFF2-40B4-BE49-F238E27FC236}">
                <a16:creationId xmlns:a16="http://schemas.microsoft.com/office/drawing/2014/main" id="{352CF876-7179-EC41-0D25-8030450334CC}"/>
              </a:ext>
            </a:extLst>
          </p:cNvPr>
          <p:cNvSpPr txBox="1"/>
          <p:nvPr/>
        </p:nvSpPr>
        <p:spPr>
          <a:xfrm>
            <a:off x="4640866" y="3019165"/>
            <a:ext cx="5497115" cy="207749"/>
          </a:xfrm>
          <a:prstGeom prst="rect">
            <a:avLst/>
          </a:prstGeom>
          <a:noFill/>
        </p:spPr>
        <p:txBody>
          <a:bodyPr wrap="square">
            <a:spAutoFit/>
          </a:bodyPr>
          <a:lstStyle/>
          <a:p>
            <a:r>
              <a:rPr lang="fr-FR" sz="750" b="1"/>
              <a:t>Transport et Déplacements</a:t>
            </a:r>
          </a:p>
        </p:txBody>
      </p:sp>
      <p:sp>
        <p:nvSpPr>
          <p:cNvPr id="26" name="ZoneTexte 25">
            <a:extLst>
              <a:ext uri="{FF2B5EF4-FFF2-40B4-BE49-F238E27FC236}">
                <a16:creationId xmlns:a16="http://schemas.microsoft.com/office/drawing/2014/main" id="{E0E9516C-3344-B883-DA65-143F82F4D58C}"/>
              </a:ext>
            </a:extLst>
          </p:cNvPr>
          <p:cNvSpPr txBox="1"/>
          <p:nvPr/>
        </p:nvSpPr>
        <p:spPr>
          <a:xfrm>
            <a:off x="4640866" y="3563185"/>
            <a:ext cx="831806" cy="207749"/>
          </a:xfrm>
          <a:prstGeom prst="rect">
            <a:avLst/>
          </a:prstGeom>
          <a:noFill/>
        </p:spPr>
        <p:txBody>
          <a:bodyPr wrap="square">
            <a:spAutoFit/>
          </a:bodyPr>
          <a:lstStyle/>
          <a:p>
            <a:r>
              <a:rPr lang="fr-FR" sz="750" b="1"/>
              <a:t>Autres</a:t>
            </a:r>
          </a:p>
        </p:txBody>
      </p:sp>
      <p:sp>
        <p:nvSpPr>
          <p:cNvPr id="27" name="ZoneTexte 26">
            <a:extLst>
              <a:ext uri="{FF2B5EF4-FFF2-40B4-BE49-F238E27FC236}">
                <a16:creationId xmlns:a16="http://schemas.microsoft.com/office/drawing/2014/main" id="{4646D67B-EFA6-8230-DBCA-3543B72A339D}"/>
              </a:ext>
            </a:extLst>
          </p:cNvPr>
          <p:cNvSpPr txBox="1"/>
          <p:nvPr/>
        </p:nvSpPr>
        <p:spPr>
          <a:xfrm>
            <a:off x="4640866" y="3270108"/>
            <a:ext cx="5497115" cy="207749"/>
          </a:xfrm>
          <a:prstGeom prst="rect">
            <a:avLst/>
          </a:prstGeom>
          <a:noFill/>
        </p:spPr>
        <p:txBody>
          <a:bodyPr wrap="square">
            <a:spAutoFit/>
          </a:bodyPr>
          <a:lstStyle/>
          <a:p>
            <a:r>
              <a:rPr lang="fr-FR" sz="750" b="1"/>
              <a:t>Visites et loisirs</a:t>
            </a:r>
          </a:p>
        </p:txBody>
      </p:sp>
      <p:sp>
        <p:nvSpPr>
          <p:cNvPr id="5" name="ZoneTexte 4">
            <a:extLst>
              <a:ext uri="{FF2B5EF4-FFF2-40B4-BE49-F238E27FC236}">
                <a16:creationId xmlns:a16="http://schemas.microsoft.com/office/drawing/2014/main" id="{D63F4DBF-25EF-AFFE-2E89-FE9016F99E3A}"/>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
        <p:nvSpPr>
          <p:cNvPr id="6" name="Espace réservé du texte 2">
            <a:extLst>
              <a:ext uri="{FF2B5EF4-FFF2-40B4-BE49-F238E27FC236}">
                <a16:creationId xmlns:a16="http://schemas.microsoft.com/office/drawing/2014/main" id="{2E7E9A9A-AE68-DBA2-7A6F-F3E457928806}"/>
              </a:ext>
            </a:extLst>
          </p:cNvPr>
          <p:cNvSpPr txBox="1">
            <a:spLocks/>
          </p:cNvSpPr>
          <p:nvPr/>
        </p:nvSpPr>
        <p:spPr>
          <a:xfrm>
            <a:off x="221145" y="4691614"/>
            <a:ext cx="1393981" cy="27699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900" b="1" dirty="0" err="1"/>
              <a:t>Dépense</a:t>
            </a:r>
            <a:r>
              <a:rPr lang="en-US" sz="900" b="1" dirty="0"/>
              <a:t> </a:t>
            </a:r>
            <a:r>
              <a:rPr lang="en-US" sz="900" b="1" dirty="0" err="1"/>
              <a:t>individuelle</a:t>
            </a:r>
            <a:r>
              <a:rPr lang="en-US" sz="900" b="1" dirty="0"/>
              <a:t> </a:t>
            </a:r>
            <a:r>
              <a:rPr lang="en-US" sz="900" b="1" dirty="0" err="1"/>
              <a:t>journalière</a:t>
            </a:r>
            <a:endParaRPr lang="en-US" sz="900" b="1" dirty="0"/>
          </a:p>
        </p:txBody>
      </p:sp>
      <p:sp>
        <p:nvSpPr>
          <p:cNvPr id="7" name="Espace réservé du texte 2">
            <a:extLst>
              <a:ext uri="{FF2B5EF4-FFF2-40B4-BE49-F238E27FC236}">
                <a16:creationId xmlns:a16="http://schemas.microsoft.com/office/drawing/2014/main" id="{C9BF1F5A-2560-D4EB-64C6-9BDF2D1E0CFA}"/>
              </a:ext>
            </a:extLst>
          </p:cNvPr>
          <p:cNvSpPr txBox="1">
            <a:spLocks/>
          </p:cNvSpPr>
          <p:nvPr/>
        </p:nvSpPr>
        <p:spPr>
          <a:xfrm>
            <a:off x="1799691" y="4765683"/>
            <a:ext cx="1020509" cy="13849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 hébergement</a:t>
            </a:r>
            <a:endParaRPr lang="en-US" sz="900" b="1"/>
          </a:p>
        </p:txBody>
      </p:sp>
      <p:sp>
        <p:nvSpPr>
          <p:cNvPr id="8" name="Espace réservé du texte 2">
            <a:extLst>
              <a:ext uri="{FF2B5EF4-FFF2-40B4-BE49-F238E27FC236}">
                <a16:creationId xmlns:a16="http://schemas.microsoft.com/office/drawing/2014/main" id="{6754A343-D9A5-20AF-4B6A-36862B8FADD4}"/>
              </a:ext>
            </a:extLst>
          </p:cNvPr>
          <p:cNvSpPr txBox="1">
            <a:spLocks/>
          </p:cNvSpPr>
          <p:nvPr/>
        </p:nvSpPr>
        <p:spPr>
          <a:xfrm>
            <a:off x="3338232" y="4765683"/>
            <a:ext cx="698910"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Budget moyen</a:t>
            </a:r>
            <a:endParaRPr lang="en-US" sz="900" b="1" dirty="0"/>
          </a:p>
        </p:txBody>
      </p:sp>
      <p:sp>
        <p:nvSpPr>
          <p:cNvPr id="9" name="Espace réservé du texte 2">
            <a:extLst>
              <a:ext uri="{FF2B5EF4-FFF2-40B4-BE49-F238E27FC236}">
                <a16:creationId xmlns:a16="http://schemas.microsoft.com/office/drawing/2014/main" id="{91E52788-AAC2-B1AC-3C6C-B89C8BCEE1C3}"/>
              </a:ext>
            </a:extLst>
          </p:cNvPr>
          <p:cNvSpPr txBox="1">
            <a:spLocks/>
          </p:cNvSpPr>
          <p:nvPr/>
        </p:nvSpPr>
        <p:spPr>
          <a:xfrm>
            <a:off x="893149" y="5140997"/>
            <a:ext cx="594281"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53,5 €</a:t>
            </a:r>
            <a:endParaRPr lang="en-US" sz="1500" b="1">
              <a:solidFill>
                <a:schemeClr val="accent6"/>
              </a:solidFill>
            </a:endParaRPr>
          </a:p>
        </p:txBody>
      </p:sp>
      <p:sp>
        <p:nvSpPr>
          <p:cNvPr id="11" name="Espace réservé du texte 2">
            <a:extLst>
              <a:ext uri="{FF2B5EF4-FFF2-40B4-BE49-F238E27FC236}">
                <a16:creationId xmlns:a16="http://schemas.microsoft.com/office/drawing/2014/main" id="{21C08D59-4A78-ED73-8D3E-0E9AAC25754A}"/>
              </a:ext>
            </a:extLst>
          </p:cNvPr>
          <p:cNvSpPr txBox="1">
            <a:spLocks/>
          </p:cNvSpPr>
          <p:nvPr/>
        </p:nvSpPr>
        <p:spPr>
          <a:xfrm>
            <a:off x="2379279" y="5140997"/>
            <a:ext cx="373677"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1500" b="1">
                <a:solidFill>
                  <a:schemeClr val="accent6"/>
                </a:solidFill>
              </a:rPr>
              <a:t>36%</a:t>
            </a:r>
            <a:endParaRPr lang="en-US" sz="1500" b="1">
              <a:solidFill>
                <a:schemeClr val="accent6"/>
              </a:solidFill>
            </a:endParaRPr>
          </a:p>
        </p:txBody>
      </p:sp>
      <p:sp>
        <p:nvSpPr>
          <p:cNvPr id="12" name="Espace réservé du texte 2">
            <a:extLst>
              <a:ext uri="{FF2B5EF4-FFF2-40B4-BE49-F238E27FC236}">
                <a16:creationId xmlns:a16="http://schemas.microsoft.com/office/drawing/2014/main" id="{E3BF4AE2-5C9B-2D3D-EFCE-39FFCC652E92}"/>
              </a:ext>
            </a:extLst>
          </p:cNvPr>
          <p:cNvSpPr txBox="1">
            <a:spLocks/>
          </p:cNvSpPr>
          <p:nvPr/>
        </p:nvSpPr>
        <p:spPr>
          <a:xfrm>
            <a:off x="3555049" y="5103717"/>
            <a:ext cx="732170" cy="2308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500" b="1">
                <a:solidFill>
                  <a:schemeClr val="accent6"/>
                </a:solidFill>
              </a:rPr>
              <a:t>1 100 €</a:t>
            </a:r>
          </a:p>
        </p:txBody>
      </p:sp>
      <p:sp>
        <p:nvSpPr>
          <p:cNvPr id="14" name="Espace réservé du texte 2">
            <a:extLst>
              <a:ext uri="{FF2B5EF4-FFF2-40B4-BE49-F238E27FC236}">
                <a16:creationId xmlns:a16="http://schemas.microsoft.com/office/drawing/2014/main" id="{C49D5CD4-21BE-1F26-F302-818F64B8AECB}"/>
              </a:ext>
            </a:extLst>
          </p:cNvPr>
          <p:cNvSpPr txBox="1">
            <a:spLocks/>
          </p:cNvSpPr>
          <p:nvPr/>
        </p:nvSpPr>
        <p:spPr>
          <a:xfrm>
            <a:off x="158679" y="4479291"/>
            <a:ext cx="674865" cy="161583"/>
          </a:xfrm>
          <a:prstGeom prst="rect">
            <a:avLst/>
          </a:prstGeom>
          <a:noFill/>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9"/>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9"/>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9"/>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sp>
        <p:nvSpPr>
          <p:cNvPr id="38" name="Rectangle 37">
            <a:extLst>
              <a:ext uri="{FF2B5EF4-FFF2-40B4-BE49-F238E27FC236}">
                <a16:creationId xmlns:a16="http://schemas.microsoft.com/office/drawing/2014/main" id="{06DFFACD-CF29-F4EE-E6A4-D249632E1DBD}"/>
              </a:ext>
            </a:extLst>
          </p:cNvPr>
          <p:cNvSpPr/>
          <p:nvPr/>
        </p:nvSpPr>
        <p:spPr>
          <a:xfrm rot="16200000">
            <a:off x="4397952" y="5317211"/>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Rectangle 37">
            <a:extLst>
              <a:ext uri="{FF2B5EF4-FFF2-40B4-BE49-F238E27FC236}">
                <a16:creationId xmlns:a16="http://schemas.microsoft.com/office/drawing/2014/main" id="{20F16963-E5B9-3506-C8BF-0008F5772814}"/>
              </a:ext>
            </a:extLst>
          </p:cNvPr>
          <p:cNvSpPr/>
          <p:nvPr/>
        </p:nvSpPr>
        <p:spPr>
          <a:xfrm rot="5400000">
            <a:off x="146437" y="4646314"/>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40" name="Straight Connector 131">
            <a:extLst>
              <a:ext uri="{FF2B5EF4-FFF2-40B4-BE49-F238E27FC236}">
                <a16:creationId xmlns:a16="http://schemas.microsoft.com/office/drawing/2014/main" id="{FE19452B-4F7E-E6DB-0200-31C54ECE2341}"/>
              </a:ext>
            </a:extLst>
          </p:cNvPr>
          <p:cNvCxnSpPr>
            <a:cxnSpLocks/>
          </p:cNvCxnSpPr>
          <p:nvPr/>
        </p:nvCxnSpPr>
        <p:spPr>
          <a:xfrm rot="5400000">
            <a:off x="1390864" y="5152424"/>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131">
            <a:extLst>
              <a:ext uri="{FF2B5EF4-FFF2-40B4-BE49-F238E27FC236}">
                <a16:creationId xmlns:a16="http://schemas.microsoft.com/office/drawing/2014/main" id="{3385E90B-43BB-D437-98AD-1E161D4EDD9F}"/>
              </a:ext>
            </a:extLst>
          </p:cNvPr>
          <p:cNvCxnSpPr>
            <a:cxnSpLocks/>
          </p:cNvCxnSpPr>
          <p:nvPr/>
        </p:nvCxnSpPr>
        <p:spPr>
          <a:xfrm rot="5400000">
            <a:off x="2770828" y="513912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Graphique 41">
            <a:extLst>
              <a:ext uri="{FF2B5EF4-FFF2-40B4-BE49-F238E27FC236}">
                <a16:creationId xmlns:a16="http://schemas.microsoft.com/office/drawing/2014/main" id="{98155738-3063-FAF3-5000-D651178ECC0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26767" y="4997646"/>
            <a:ext cx="398858" cy="398858"/>
          </a:xfrm>
          <a:prstGeom prst="rect">
            <a:avLst/>
          </a:prstGeom>
        </p:spPr>
      </p:pic>
      <p:pic>
        <p:nvPicPr>
          <p:cNvPr id="43" name="Graphique 42">
            <a:extLst>
              <a:ext uri="{FF2B5EF4-FFF2-40B4-BE49-F238E27FC236}">
                <a16:creationId xmlns:a16="http://schemas.microsoft.com/office/drawing/2014/main" id="{243621F0-6226-EFA4-4899-47C8C3A04F3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721029" y="5026568"/>
            <a:ext cx="591114" cy="341348"/>
          </a:xfrm>
          <a:prstGeom prst="rect">
            <a:avLst/>
          </a:prstGeom>
        </p:spPr>
      </p:pic>
      <p:pic>
        <p:nvPicPr>
          <p:cNvPr id="44" name="Graphique 43">
            <a:extLst>
              <a:ext uri="{FF2B5EF4-FFF2-40B4-BE49-F238E27FC236}">
                <a16:creationId xmlns:a16="http://schemas.microsoft.com/office/drawing/2014/main" id="{BC01E16E-2F89-07E0-19A7-0674121874D9}"/>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084577" y="4934950"/>
            <a:ext cx="351297" cy="399600"/>
          </a:xfrm>
          <a:prstGeom prst="rect">
            <a:avLst/>
          </a:prstGeom>
        </p:spPr>
      </p:pic>
      <p:pic>
        <p:nvPicPr>
          <p:cNvPr id="20" name="Espace réservé pour une image  19" descr="Une image contenant meubles, table, table basse, fenêtre&#10;&#10;Description générée automatiquement">
            <a:extLst>
              <a:ext uri="{FF2B5EF4-FFF2-40B4-BE49-F238E27FC236}">
                <a16:creationId xmlns:a16="http://schemas.microsoft.com/office/drawing/2014/main" id="{5476552A-6844-C7CE-E41D-B05C77AA1149}"/>
              </a:ext>
            </a:extLst>
          </p:cNvPr>
          <p:cNvPicPr>
            <a:picLocks noGrp="1" noChangeAspect="1"/>
          </p:cNvPicPr>
          <p:nvPr>
            <p:ph type="pic" sz="quarter" idx="17"/>
          </p:nvPr>
        </p:nvPicPr>
        <p:blipFill>
          <a:blip r:embed="rId1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09819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28CEB0-F4D3-3531-DA29-6F18FBE946A7}"/>
              </a:ext>
            </a:extLst>
          </p:cNvPr>
          <p:cNvSpPr/>
          <p:nvPr/>
        </p:nvSpPr>
        <p:spPr>
          <a:xfrm rot="16200000">
            <a:off x="1957537" y="2878311"/>
            <a:ext cx="817604" cy="43886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Espace réservé du texte 9">
            <a:extLst>
              <a:ext uri="{FF2B5EF4-FFF2-40B4-BE49-F238E27FC236}">
                <a16:creationId xmlns:a16="http://schemas.microsoft.com/office/drawing/2014/main" id="{4CE3AAB0-DB36-E274-A952-FBF900D7A07C}"/>
              </a:ext>
            </a:extLst>
          </p:cNvPr>
          <p:cNvSpPr>
            <a:spLocks noGrp="1"/>
          </p:cNvSpPr>
          <p:nvPr>
            <p:ph type="body" sz="quarter" idx="10"/>
          </p:nvPr>
        </p:nvSpPr>
        <p:spPr/>
        <p:txBody>
          <a:bodyPr/>
          <a:lstStyle/>
          <a:p>
            <a:r>
              <a:rPr lang="en-US"/>
              <a:t>Les </a:t>
            </a:r>
            <a:r>
              <a:rPr lang="en-US" err="1"/>
              <a:t>indicateurs</a:t>
            </a:r>
            <a:r>
              <a:rPr lang="en-US"/>
              <a:t> </a:t>
            </a:r>
            <a:r>
              <a:rPr lang="en-US" err="1"/>
              <a:t>clés</a:t>
            </a:r>
            <a:r>
              <a:rPr lang="en-US"/>
              <a:t> </a:t>
            </a:r>
          </a:p>
        </p:txBody>
      </p:sp>
      <p:pic>
        <p:nvPicPr>
          <p:cNvPr id="13" name="Espace réservé pour une image  12" descr="Une image contenant intérieur, lit, mur, pièce&#10;&#10;Description générée automatiquement">
            <a:extLst>
              <a:ext uri="{FF2B5EF4-FFF2-40B4-BE49-F238E27FC236}">
                <a16:creationId xmlns:a16="http://schemas.microsoft.com/office/drawing/2014/main" id="{5457E42C-28CD-9687-93AA-AD535FF2195A}"/>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sp>
        <p:nvSpPr>
          <p:cNvPr id="2" name="ZoneTexte 1">
            <a:extLst>
              <a:ext uri="{FF2B5EF4-FFF2-40B4-BE49-F238E27FC236}">
                <a16:creationId xmlns:a16="http://schemas.microsoft.com/office/drawing/2014/main" id="{27AC15AB-1495-4763-9B5E-BE934D3E63D9}"/>
              </a:ext>
            </a:extLst>
          </p:cNvPr>
          <p:cNvSpPr txBox="1"/>
          <p:nvPr/>
        </p:nvSpPr>
        <p:spPr>
          <a:xfrm>
            <a:off x="7160609" y="1657986"/>
            <a:ext cx="1676400" cy="646331"/>
          </a:xfrm>
          <a:prstGeom prst="rect">
            <a:avLst/>
          </a:prstGeom>
          <a:noFill/>
        </p:spPr>
        <p:txBody>
          <a:bodyPr wrap="square" rtlCol="0">
            <a:spAutoFit/>
          </a:bodyPr>
          <a:lstStyle/>
          <a:p>
            <a:pPr algn="ctr"/>
            <a:r>
              <a:rPr lang="fr-FR" b="1" dirty="0">
                <a:solidFill>
                  <a:schemeClr val="bg2"/>
                </a:solidFill>
              </a:rPr>
              <a:t>244 000 touristes</a:t>
            </a:r>
          </a:p>
        </p:txBody>
      </p:sp>
      <p:sp>
        <p:nvSpPr>
          <p:cNvPr id="3" name="ZoneTexte 2">
            <a:extLst>
              <a:ext uri="{FF2B5EF4-FFF2-40B4-BE49-F238E27FC236}">
                <a16:creationId xmlns:a16="http://schemas.microsoft.com/office/drawing/2014/main" id="{DB8598CC-FF1C-6944-3A59-1804E92129B2}"/>
              </a:ext>
            </a:extLst>
          </p:cNvPr>
          <p:cNvSpPr txBox="1"/>
          <p:nvPr/>
        </p:nvSpPr>
        <p:spPr>
          <a:xfrm>
            <a:off x="4935937" y="3255875"/>
            <a:ext cx="1538613" cy="369332"/>
          </a:xfrm>
          <a:prstGeom prst="rect">
            <a:avLst/>
          </a:prstGeom>
          <a:noFill/>
        </p:spPr>
        <p:txBody>
          <a:bodyPr wrap="square" rtlCol="0">
            <a:spAutoFit/>
          </a:bodyPr>
          <a:lstStyle/>
          <a:p>
            <a:r>
              <a:rPr lang="fr-FR" b="1" dirty="0">
                <a:solidFill>
                  <a:schemeClr val="accent5"/>
                </a:solidFill>
              </a:rPr>
              <a:t>1,0 million</a:t>
            </a:r>
          </a:p>
        </p:txBody>
      </p:sp>
      <p:sp>
        <p:nvSpPr>
          <p:cNvPr id="4" name="ZoneTexte 3">
            <a:extLst>
              <a:ext uri="{FF2B5EF4-FFF2-40B4-BE49-F238E27FC236}">
                <a16:creationId xmlns:a16="http://schemas.microsoft.com/office/drawing/2014/main" id="{9ED4DBCD-EF5D-2A61-548A-FE2938117D05}"/>
              </a:ext>
            </a:extLst>
          </p:cNvPr>
          <p:cNvSpPr txBox="1"/>
          <p:nvPr/>
        </p:nvSpPr>
        <p:spPr>
          <a:xfrm>
            <a:off x="7240117" y="4940458"/>
            <a:ext cx="1507982" cy="369332"/>
          </a:xfrm>
          <a:prstGeom prst="rect">
            <a:avLst/>
          </a:prstGeom>
          <a:noFill/>
        </p:spPr>
        <p:txBody>
          <a:bodyPr wrap="square" rtlCol="0">
            <a:spAutoFit/>
          </a:bodyPr>
          <a:lstStyle/>
          <a:p>
            <a:r>
              <a:rPr lang="fr-FR" b="1" dirty="0">
                <a:solidFill>
                  <a:schemeClr val="accent6"/>
                </a:solidFill>
              </a:rPr>
              <a:t>75 millions</a:t>
            </a:r>
          </a:p>
        </p:txBody>
      </p:sp>
      <p:pic>
        <p:nvPicPr>
          <p:cNvPr id="5" name="Graphique 4">
            <a:extLst>
              <a:ext uri="{FF2B5EF4-FFF2-40B4-BE49-F238E27FC236}">
                <a16:creationId xmlns:a16="http://schemas.microsoft.com/office/drawing/2014/main" id="{7BDD092B-138B-B8A4-B94A-D9BC9C60C9B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33903" y="2833625"/>
            <a:ext cx="320848" cy="320848"/>
          </a:xfrm>
          <a:prstGeom prst="rect">
            <a:avLst/>
          </a:prstGeom>
        </p:spPr>
      </p:pic>
      <p:pic>
        <p:nvPicPr>
          <p:cNvPr id="6" name="Graphique 5">
            <a:extLst>
              <a:ext uri="{FF2B5EF4-FFF2-40B4-BE49-F238E27FC236}">
                <a16:creationId xmlns:a16="http://schemas.microsoft.com/office/drawing/2014/main" id="{84BEF11D-63AD-5816-E748-6CB973AEE83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38462" y="1220715"/>
            <a:ext cx="311294" cy="311294"/>
          </a:xfrm>
          <a:prstGeom prst="rect">
            <a:avLst/>
          </a:prstGeom>
        </p:spPr>
      </p:pic>
      <p:pic>
        <p:nvPicPr>
          <p:cNvPr id="7" name="Graphique 6">
            <a:extLst>
              <a:ext uri="{FF2B5EF4-FFF2-40B4-BE49-F238E27FC236}">
                <a16:creationId xmlns:a16="http://schemas.microsoft.com/office/drawing/2014/main" id="{2705B182-7E44-9572-AF30-8D6E9953276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80978" y="4480039"/>
            <a:ext cx="273362" cy="273362"/>
          </a:xfrm>
          <a:prstGeom prst="rect">
            <a:avLst/>
          </a:prstGeom>
        </p:spPr>
      </p:pic>
      <p:pic>
        <p:nvPicPr>
          <p:cNvPr id="28" name="Espace réservé pour une image  27" descr="Une image contenant arbre, bâtiment, plein air, personnes&#10;&#10;Description générée automatiquement">
            <a:extLst>
              <a:ext uri="{FF2B5EF4-FFF2-40B4-BE49-F238E27FC236}">
                <a16:creationId xmlns:a16="http://schemas.microsoft.com/office/drawing/2014/main" id="{1E96CF07-5C4D-C58B-97C2-F56E1413DED8}"/>
              </a:ext>
            </a:extLst>
          </p:cNvPr>
          <p:cNvPicPr>
            <a:picLocks noGrp="1" noChangeAspect="1"/>
          </p:cNvPicPr>
          <p:nvPr>
            <p:ph type="pic" sz="quarter" idx="18"/>
          </p:nvPr>
        </p:nvPicPr>
        <p:blipFill>
          <a:blip r:embed="rId9" cstate="screen">
            <a:extLst>
              <a:ext uri="{28A0092B-C50C-407E-A947-70E740481C1C}">
                <a14:useLocalDpi xmlns:a14="http://schemas.microsoft.com/office/drawing/2010/main"/>
              </a:ext>
            </a:extLst>
          </a:blip>
          <a:srcRect/>
          <a:stretch>
            <a:fillRect/>
          </a:stretch>
        </p:blipFill>
        <p:spPr/>
      </p:pic>
      <p:pic>
        <p:nvPicPr>
          <p:cNvPr id="35" name="Espace réservé pour une image  34" descr="Une image contenant bâtiment, plein air, pierre, brique&#10;&#10;Description générée automatiquement">
            <a:extLst>
              <a:ext uri="{FF2B5EF4-FFF2-40B4-BE49-F238E27FC236}">
                <a16:creationId xmlns:a16="http://schemas.microsoft.com/office/drawing/2014/main" id="{CB3B19A3-E225-2D46-FCED-F6B436E72AEB}"/>
              </a:ext>
            </a:extLst>
          </p:cNvPr>
          <p:cNvPicPr>
            <a:picLocks noGrp="1" noChangeAspect="1"/>
          </p:cNvPicPr>
          <p:nvPr>
            <p:ph type="pic" sz="quarter" idx="17"/>
          </p:nvPr>
        </p:nvPicPr>
        <p:blipFill>
          <a:blip r:embed="rId10" cstate="screen">
            <a:extLst>
              <a:ext uri="{28A0092B-C50C-407E-A947-70E740481C1C}">
                <a14:useLocalDpi xmlns:a14="http://schemas.microsoft.com/office/drawing/2010/main"/>
              </a:ext>
            </a:extLst>
          </a:blip>
          <a:srcRect/>
          <a:stretch>
            <a:fillRect/>
          </a:stretch>
        </p:blipFill>
        <p:spPr/>
      </p:pic>
      <p:sp>
        <p:nvSpPr>
          <p:cNvPr id="8" name="Espace réservé du texte 2">
            <a:extLst>
              <a:ext uri="{FF2B5EF4-FFF2-40B4-BE49-F238E27FC236}">
                <a16:creationId xmlns:a16="http://schemas.microsoft.com/office/drawing/2014/main" id="{80DB10D5-1D73-3CB4-C033-591B885E9A59}"/>
              </a:ext>
            </a:extLst>
          </p:cNvPr>
          <p:cNvSpPr txBox="1">
            <a:spLocks/>
          </p:cNvSpPr>
          <p:nvPr/>
        </p:nvSpPr>
        <p:spPr>
          <a:xfrm>
            <a:off x="652005" y="4715257"/>
            <a:ext cx="444032"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900" b="1" dirty="0" err="1"/>
              <a:t>Touristes</a:t>
            </a:r>
            <a:endParaRPr lang="en-US" sz="900" b="1"/>
          </a:p>
        </p:txBody>
      </p:sp>
      <p:sp>
        <p:nvSpPr>
          <p:cNvPr id="9" name="Espace réservé du texte 2">
            <a:extLst>
              <a:ext uri="{FF2B5EF4-FFF2-40B4-BE49-F238E27FC236}">
                <a16:creationId xmlns:a16="http://schemas.microsoft.com/office/drawing/2014/main" id="{C36808AF-4D66-E8FB-DA44-3F17899E08F7}"/>
              </a:ext>
            </a:extLst>
          </p:cNvPr>
          <p:cNvSpPr txBox="1">
            <a:spLocks/>
          </p:cNvSpPr>
          <p:nvPr/>
        </p:nvSpPr>
        <p:spPr>
          <a:xfrm>
            <a:off x="2004257" y="4715257"/>
            <a:ext cx="368691"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Nuitées</a:t>
            </a:r>
            <a:endParaRPr lang="en-US" sz="900" b="1"/>
          </a:p>
        </p:txBody>
      </p:sp>
      <p:sp>
        <p:nvSpPr>
          <p:cNvPr id="12" name="Espace réservé du texte 2">
            <a:extLst>
              <a:ext uri="{FF2B5EF4-FFF2-40B4-BE49-F238E27FC236}">
                <a16:creationId xmlns:a16="http://schemas.microsoft.com/office/drawing/2014/main" id="{8D175002-876D-5ECD-BF73-CEEF8095655D}"/>
              </a:ext>
            </a:extLst>
          </p:cNvPr>
          <p:cNvSpPr txBox="1">
            <a:spLocks/>
          </p:cNvSpPr>
          <p:nvPr/>
        </p:nvSpPr>
        <p:spPr>
          <a:xfrm>
            <a:off x="3177509" y="4715257"/>
            <a:ext cx="735779" cy="138499"/>
          </a:xfrm>
          <a:prstGeom prst="rect">
            <a:avLst/>
          </a:prstGeom>
        </p:spPr>
        <p:txBody>
          <a:bodyPr vert="horz" wrap="non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sz="900" b="1" dirty="0"/>
              <a:t>Consommation</a:t>
            </a:r>
            <a:endParaRPr lang="en-US" sz="900" b="1" dirty="0"/>
          </a:p>
        </p:txBody>
      </p:sp>
      <p:sp>
        <p:nvSpPr>
          <p:cNvPr id="14" name="Espace réservé du texte 2">
            <a:extLst>
              <a:ext uri="{FF2B5EF4-FFF2-40B4-BE49-F238E27FC236}">
                <a16:creationId xmlns:a16="http://schemas.microsoft.com/office/drawing/2014/main" id="{EC860A4D-2E86-DCF0-F5CE-FD285C855325}"/>
              </a:ext>
            </a:extLst>
          </p:cNvPr>
          <p:cNvSpPr txBox="1">
            <a:spLocks/>
          </p:cNvSpPr>
          <p:nvPr/>
        </p:nvSpPr>
        <p:spPr>
          <a:xfrm>
            <a:off x="597966" y="5051356"/>
            <a:ext cx="778492"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2"/>
                </a:solidFill>
              </a:rPr>
              <a:t>17 millions</a:t>
            </a:r>
            <a:endParaRPr lang="en-US" b="1">
              <a:solidFill>
                <a:schemeClr val="bg2"/>
              </a:solidFill>
            </a:endParaRPr>
          </a:p>
        </p:txBody>
      </p:sp>
      <p:sp>
        <p:nvSpPr>
          <p:cNvPr id="15" name="Espace réservé du texte 2">
            <a:extLst>
              <a:ext uri="{FF2B5EF4-FFF2-40B4-BE49-F238E27FC236}">
                <a16:creationId xmlns:a16="http://schemas.microsoft.com/office/drawing/2014/main" id="{D8AE1C1F-1570-29DD-A5E8-5F471465FC33}"/>
              </a:ext>
            </a:extLst>
          </p:cNvPr>
          <p:cNvSpPr txBox="1">
            <a:spLocks/>
          </p:cNvSpPr>
          <p:nvPr/>
        </p:nvSpPr>
        <p:spPr>
          <a:xfrm>
            <a:off x="2032237" y="4940458"/>
            <a:ext cx="670378" cy="369332"/>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accent5"/>
                </a:solidFill>
              </a:rPr>
              <a:t>110 millions</a:t>
            </a:r>
            <a:endParaRPr lang="en-US" b="1">
              <a:solidFill>
                <a:schemeClr val="accent5"/>
              </a:solidFill>
            </a:endParaRPr>
          </a:p>
        </p:txBody>
      </p:sp>
      <p:sp>
        <p:nvSpPr>
          <p:cNvPr id="16" name="Espace réservé du texte 2">
            <a:extLst>
              <a:ext uri="{FF2B5EF4-FFF2-40B4-BE49-F238E27FC236}">
                <a16:creationId xmlns:a16="http://schemas.microsoft.com/office/drawing/2014/main" id="{A0392FFD-72D6-712D-64ED-A9D9A19D56C8}"/>
              </a:ext>
            </a:extLst>
          </p:cNvPr>
          <p:cNvSpPr txBox="1">
            <a:spLocks/>
          </p:cNvSpPr>
          <p:nvPr/>
        </p:nvSpPr>
        <p:spPr>
          <a:xfrm>
            <a:off x="3272337" y="5063764"/>
            <a:ext cx="854638"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b="1">
                <a:solidFill>
                  <a:schemeClr val="accent6"/>
                </a:solidFill>
              </a:rPr>
              <a:t>5,8 milliards</a:t>
            </a:r>
          </a:p>
        </p:txBody>
      </p:sp>
      <p:sp>
        <p:nvSpPr>
          <p:cNvPr id="17" name="Espace réservé du texte 2">
            <a:extLst>
              <a:ext uri="{FF2B5EF4-FFF2-40B4-BE49-F238E27FC236}">
                <a16:creationId xmlns:a16="http://schemas.microsoft.com/office/drawing/2014/main" id="{351E04B6-D23A-D687-B925-0CC9F5849C98}"/>
              </a:ext>
            </a:extLst>
          </p:cNvPr>
          <p:cNvSpPr txBox="1">
            <a:spLocks/>
          </p:cNvSpPr>
          <p:nvPr/>
        </p:nvSpPr>
        <p:spPr>
          <a:xfrm>
            <a:off x="158679" y="4479291"/>
            <a:ext cx="674865" cy="161583"/>
          </a:xfrm>
          <a:prstGeom prst="rect">
            <a:avLst/>
          </a:prstGeom>
        </p:spPr>
        <p:txBody>
          <a:bodyPr vert="horz" wrap="none" lIns="0" tIns="0" rIns="0" bIns="0" rtlCol="0" anchor="b">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11"/>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11"/>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11"/>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50" b="1"/>
              <a:t>En Bretagne</a:t>
            </a:r>
            <a:endParaRPr lang="en-US" sz="1050" b="1"/>
          </a:p>
        </p:txBody>
      </p:sp>
      <p:sp>
        <p:nvSpPr>
          <p:cNvPr id="22" name="Rectangle 37">
            <a:extLst>
              <a:ext uri="{FF2B5EF4-FFF2-40B4-BE49-F238E27FC236}">
                <a16:creationId xmlns:a16="http://schemas.microsoft.com/office/drawing/2014/main" id="{5A610CE6-93F7-F563-C305-BB6F3A9BF9C7}"/>
              </a:ext>
            </a:extLst>
          </p:cNvPr>
          <p:cNvSpPr/>
          <p:nvPr/>
        </p:nvSpPr>
        <p:spPr>
          <a:xfrm rot="16200000">
            <a:off x="4397952" y="5317211"/>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Rectangle 37">
            <a:extLst>
              <a:ext uri="{FF2B5EF4-FFF2-40B4-BE49-F238E27FC236}">
                <a16:creationId xmlns:a16="http://schemas.microsoft.com/office/drawing/2014/main" id="{CD340BD5-3982-8D7D-32F5-328AC949C4B3}"/>
              </a:ext>
            </a:extLst>
          </p:cNvPr>
          <p:cNvSpPr/>
          <p:nvPr/>
        </p:nvSpPr>
        <p:spPr>
          <a:xfrm rot="5400000">
            <a:off x="163245" y="4663122"/>
            <a:ext cx="148277" cy="132028"/>
          </a:xfrm>
          <a:custGeom>
            <a:avLst/>
            <a:gdLst>
              <a:gd name="connsiteX0" fmla="*/ 0 w 413851"/>
              <a:gd name="connsiteY0" fmla="*/ 0 h 413851"/>
              <a:gd name="connsiteX1" fmla="*/ 413851 w 413851"/>
              <a:gd name="connsiteY1" fmla="*/ 0 h 413851"/>
              <a:gd name="connsiteX2" fmla="*/ 413851 w 413851"/>
              <a:gd name="connsiteY2" fmla="*/ 413851 h 413851"/>
              <a:gd name="connsiteX3" fmla="*/ 0 w 413851"/>
              <a:gd name="connsiteY3" fmla="*/ 413851 h 413851"/>
              <a:gd name="connsiteX4" fmla="*/ 0 w 413851"/>
              <a:gd name="connsiteY4" fmla="*/ 0 h 413851"/>
              <a:gd name="connsiteX0" fmla="*/ 413851 w 505291"/>
              <a:gd name="connsiteY0" fmla="*/ 0 h 413851"/>
              <a:gd name="connsiteX1" fmla="*/ 413851 w 505291"/>
              <a:gd name="connsiteY1" fmla="*/ 413851 h 413851"/>
              <a:gd name="connsiteX2" fmla="*/ 0 w 505291"/>
              <a:gd name="connsiteY2" fmla="*/ 413851 h 413851"/>
              <a:gd name="connsiteX3" fmla="*/ 0 w 505291"/>
              <a:gd name="connsiteY3" fmla="*/ 0 h 413851"/>
              <a:gd name="connsiteX4" fmla="*/ 505291 w 505291"/>
              <a:gd name="connsiteY4" fmla="*/ 91440 h 413851"/>
              <a:gd name="connsiteX0" fmla="*/ 413851 w 413851"/>
              <a:gd name="connsiteY0" fmla="*/ 0 h 413851"/>
              <a:gd name="connsiteX1" fmla="*/ 413851 w 413851"/>
              <a:gd name="connsiteY1" fmla="*/ 413851 h 413851"/>
              <a:gd name="connsiteX2" fmla="*/ 0 w 413851"/>
              <a:gd name="connsiteY2" fmla="*/ 413851 h 413851"/>
              <a:gd name="connsiteX3" fmla="*/ 0 w 413851"/>
              <a:gd name="connsiteY3" fmla="*/ 0 h 413851"/>
              <a:gd name="connsiteX0" fmla="*/ 413851 w 413851"/>
              <a:gd name="connsiteY0" fmla="*/ 413851 h 413851"/>
              <a:gd name="connsiteX1" fmla="*/ 0 w 413851"/>
              <a:gd name="connsiteY1" fmla="*/ 413851 h 413851"/>
              <a:gd name="connsiteX2" fmla="*/ 0 w 413851"/>
              <a:gd name="connsiteY2" fmla="*/ 0 h 413851"/>
            </a:gdLst>
            <a:ahLst/>
            <a:cxnLst>
              <a:cxn ang="0">
                <a:pos x="connsiteX0" y="connsiteY0"/>
              </a:cxn>
              <a:cxn ang="0">
                <a:pos x="connsiteX1" y="connsiteY1"/>
              </a:cxn>
              <a:cxn ang="0">
                <a:pos x="connsiteX2" y="connsiteY2"/>
              </a:cxn>
            </a:cxnLst>
            <a:rect l="l" t="t" r="r" b="b"/>
            <a:pathLst>
              <a:path w="413851" h="413851">
                <a:moveTo>
                  <a:pt x="413851" y="413851"/>
                </a:moveTo>
                <a:lnTo>
                  <a:pt x="0" y="413851"/>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24" name="Straight Connector 131">
            <a:extLst>
              <a:ext uri="{FF2B5EF4-FFF2-40B4-BE49-F238E27FC236}">
                <a16:creationId xmlns:a16="http://schemas.microsoft.com/office/drawing/2014/main" id="{BDA4FFD4-C83E-881C-3DEB-D80BEE0E2151}"/>
              </a:ext>
            </a:extLst>
          </p:cNvPr>
          <p:cNvCxnSpPr>
            <a:cxnSpLocks/>
          </p:cNvCxnSpPr>
          <p:nvPr/>
        </p:nvCxnSpPr>
        <p:spPr>
          <a:xfrm rot="5400000">
            <a:off x="1222776" y="5076784"/>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31">
            <a:extLst>
              <a:ext uri="{FF2B5EF4-FFF2-40B4-BE49-F238E27FC236}">
                <a16:creationId xmlns:a16="http://schemas.microsoft.com/office/drawing/2014/main" id="{A7CD34B7-4213-9CE3-A048-ED94A5D261A7}"/>
              </a:ext>
            </a:extLst>
          </p:cNvPr>
          <p:cNvCxnSpPr>
            <a:cxnSpLocks/>
          </p:cNvCxnSpPr>
          <p:nvPr/>
        </p:nvCxnSpPr>
        <p:spPr>
          <a:xfrm rot="5400000">
            <a:off x="2602739" y="5063488"/>
            <a:ext cx="479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26">
            <a:extLst>
              <a:ext uri="{FF2B5EF4-FFF2-40B4-BE49-F238E27FC236}">
                <a16:creationId xmlns:a16="http://schemas.microsoft.com/office/drawing/2014/main" id="{2E3A0882-1FB2-3F0B-2CF9-33D45CECFE4D}"/>
              </a:ext>
            </a:extLst>
          </p:cNvPr>
          <p:cNvSpPr>
            <a:spLocks noGrp="1"/>
          </p:cNvSpPr>
          <p:nvPr>
            <p:ph type="body" sz="quarter" idx="11"/>
          </p:nvPr>
        </p:nvSpPr>
        <p:spPr/>
        <p:txBody>
          <a:bodyPr/>
          <a:lstStyle/>
          <a:p>
            <a:endParaRPr lang="fr-FR"/>
          </a:p>
        </p:txBody>
      </p:sp>
      <p:pic>
        <p:nvPicPr>
          <p:cNvPr id="29" name="Graphique 28">
            <a:extLst>
              <a:ext uri="{FF2B5EF4-FFF2-40B4-BE49-F238E27FC236}">
                <a16:creationId xmlns:a16="http://schemas.microsoft.com/office/drawing/2014/main" id="{8620EFB2-012D-4A56-D7E4-20E5075E47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7751" y="4995675"/>
            <a:ext cx="320848" cy="320848"/>
          </a:xfrm>
          <a:prstGeom prst="rect">
            <a:avLst/>
          </a:prstGeom>
        </p:spPr>
      </p:pic>
      <p:pic>
        <p:nvPicPr>
          <p:cNvPr id="30" name="Graphique 29">
            <a:extLst>
              <a:ext uri="{FF2B5EF4-FFF2-40B4-BE49-F238E27FC236}">
                <a16:creationId xmlns:a16="http://schemas.microsoft.com/office/drawing/2014/main" id="{7090D35C-99F3-A234-755E-1997B646DA9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9158" y="4980982"/>
            <a:ext cx="311294" cy="311294"/>
          </a:xfrm>
          <a:prstGeom prst="rect">
            <a:avLst/>
          </a:prstGeom>
        </p:spPr>
      </p:pic>
      <p:pic>
        <p:nvPicPr>
          <p:cNvPr id="31" name="Graphique 30">
            <a:extLst>
              <a:ext uri="{FF2B5EF4-FFF2-40B4-BE49-F238E27FC236}">
                <a16:creationId xmlns:a16="http://schemas.microsoft.com/office/drawing/2014/main" id="{CF83EB33-EDDB-0C13-924C-730D9E5817B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61253" y="5012398"/>
            <a:ext cx="273362" cy="273362"/>
          </a:xfrm>
          <a:prstGeom prst="rect">
            <a:avLst/>
          </a:prstGeom>
        </p:spPr>
      </p:pic>
      <p:sp>
        <p:nvSpPr>
          <p:cNvPr id="11" name="ZoneTexte 10">
            <a:extLst>
              <a:ext uri="{FF2B5EF4-FFF2-40B4-BE49-F238E27FC236}">
                <a16:creationId xmlns:a16="http://schemas.microsoft.com/office/drawing/2014/main" id="{4F087AF0-C271-1662-7F5E-F056D50AFA56}"/>
              </a:ext>
            </a:extLst>
          </p:cNvPr>
          <p:cNvSpPr txBox="1"/>
          <p:nvPr/>
        </p:nvSpPr>
        <p:spPr>
          <a:xfrm rot="16200000">
            <a:off x="7126621" y="3298239"/>
            <a:ext cx="3873176" cy="184666"/>
          </a:xfrm>
          <a:prstGeom prst="rect">
            <a:avLst/>
          </a:prstGeom>
          <a:noFill/>
        </p:spPr>
        <p:txBody>
          <a:bodyPr wrap="none" rtlCol="0">
            <a:spAutoFit/>
          </a:bodyPr>
          <a:lstStyle/>
          <a:p>
            <a:r>
              <a:rPr lang="fr-FR" sz="600"/>
              <a:t>Source : Reflet 2022 / Tourisme Bretagne / Terrain d’enquête : Symétrise – Traitement et analyse : Tourisme Bretagne</a:t>
            </a:r>
          </a:p>
        </p:txBody>
      </p:sp>
    </p:spTree>
    <p:extLst>
      <p:ext uri="{BB962C8B-B14F-4D97-AF65-F5344CB8AC3E}">
        <p14:creationId xmlns:p14="http://schemas.microsoft.com/office/powerpoint/2010/main" val="3770824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Une image contenant paysage, plein air, nuage, ciel&#10;&#10;Description générée automatiquement">
            <a:extLst>
              <a:ext uri="{FF2B5EF4-FFF2-40B4-BE49-F238E27FC236}">
                <a16:creationId xmlns:a16="http://schemas.microsoft.com/office/drawing/2014/main" id="{24631973-1660-9AC7-E647-6DC65BE9602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66558" y="85725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err="1">
                <a:solidFill>
                  <a:schemeClr val="bg1"/>
                </a:solidFill>
              </a:rPr>
              <a:t>Excursionnisme</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894670"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0" lvl="1" indent="0">
              <a:buNone/>
            </a:pPr>
            <a:r>
              <a:rPr lang="fr-FR" sz="2400" b="1" dirty="0">
                <a:latin typeface="+mj-lt"/>
              </a:rPr>
              <a:t>Aujourd'hui, </a:t>
            </a:r>
            <a:br>
              <a:rPr lang="fr-FR" sz="2400" b="1" dirty="0">
                <a:latin typeface="+mj-lt"/>
              </a:rPr>
            </a:br>
            <a:r>
              <a:rPr lang="fr-FR" sz="2400" b="1" dirty="0">
                <a:latin typeface="+mj-lt"/>
              </a:rPr>
              <a:t>lorsqu'on parle tourisme</a:t>
            </a:r>
            <a:br>
              <a:rPr lang="fr-FR" sz="2400" b="1" dirty="0">
                <a:latin typeface="+mj-lt"/>
              </a:rPr>
            </a:br>
            <a:r>
              <a:rPr lang="fr-FR" sz="2400" b="1" dirty="0">
                <a:latin typeface="+mj-lt"/>
              </a:rPr>
              <a:t>on pense ...</a:t>
            </a:r>
            <a:endParaRPr lang="fr-FR" sz="2400" dirty="0"/>
          </a:p>
        </p:txBody>
      </p:sp>
    </p:spTree>
    <p:extLst>
      <p:ext uri="{BB962C8B-B14F-4D97-AF65-F5344CB8AC3E}">
        <p14:creationId xmlns:p14="http://schemas.microsoft.com/office/powerpoint/2010/main" val="1391839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562B3A-018C-918D-7E09-92EC481DAC19}"/>
              </a:ext>
            </a:extLst>
          </p:cNvPr>
          <p:cNvSpPr/>
          <p:nvPr/>
        </p:nvSpPr>
        <p:spPr>
          <a:xfrm>
            <a:off x="2969443" y="857250"/>
            <a:ext cx="6174557" cy="4596686"/>
          </a:xfrm>
          <a:prstGeom prst="rect">
            <a:avLst/>
          </a:prstGeom>
          <a:blipFill>
            <a:blip r:embed="rId2" cstate="screen">
              <a:extLst>
                <a:ext uri="{28A0092B-C50C-407E-A947-70E740481C1C}">
                  <a14:useLocalDpi xmlns:a14="http://schemas.microsoft.com/office/drawing/2010/main"/>
                </a:ext>
              </a:extLst>
            </a:blip>
            <a:stretch>
              <a:fillRect r="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Espace réservé du texte 1">
            <a:extLst>
              <a:ext uri="{FF2B5EF4-FFF2-40B4-BE49-F238E27FC236}">
                <a16:creationId xmlns:a16="http://schemas.microsoft.com/office/drawing/2014/main" id="{73DEFC02-200F-F5FF-6199-CD1F7A8956AD}"/>
              </a:ext>
            </a:extLst>
          </p:cNvPr>
          <p:cNvSpPr>
            <a:spLocks noGrp="1"/>
          </p:cNvSpPr>
          <p:nvPr>
            <p:ph type="body" sz="quarter" idx="10"/>
          </p:nvPr>
        </p:nvSpPr>
        <p:spPr/>
        <p:txBody>
          <a:bodyPr/>
          <a:lstStyle/>
          <a:p>
            <a:r>
              <a:rPr lang="fr-FR"/>
              <a:t>L’</a:t>
            </a:r>
            <a:r>
              <a:rPr lang="fr-FR" err="1"/>
              <a:t>excursionnisme</a:t>
            </a:r>
            <a:endParaRPr lang="fr-FR"/>
          </a:p>
        </p:txBody>
      </p:sp>
      <p:sp>
        <p:nvSpPr>
          <p:cNvPr id="8" name="Rectangle 7">
            <a:extLst>
              <a:ext uri="{FF2B5EF4-FFF2-40B4-BE49-F238E27FC236}">
                <a16:creationId xmlns:a16="http://schemas.microsoft.com/office/drawing/2014/main" id="{7EDB29B5-8C06-F8C4-C1B3-7B3B3DAEC209}"/>
              </a:ext>
            </a:extLst>
          </p:cNvPr>
          <p:cNvSpPr/>
          <p:nvPr/>
        </p:nvSpPr>
        <p:spPr>
          <a:xfrm>
            <a:off x="749989" y="1969730"/>
            <a:ext cx="2864483" cy="67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Rectangle 10">
            <a:extLst>
              <a:ext uri="{FF2B5EF4-FFF2-40B4-BE49-F238E27FC236}">
                <a16:creationId xmlns:a16="http://schemas.microsoft.com/office/drawing/2014/main" id="{64415B25-C70E-C1E7-51BA-C481B91958D7}"/>
              </a:ext>
            </a:extLst>
          </p:cNvPr>
          <p:cNvSpPr/>
          <p:nvPr/>
        </p:nvSpPr>
        <p:spPr>
          <a:xfrm>
            <a:off x="803254" y="3227001"/>
            <a:ext cx="2819622" cy="649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Rectangle 15">
            <a:extLst>
              <a:ext uri="{FF2B5EF4-FFF2-40B4-BE49-F238E27FC236}">
                <a16:creationId xmlns:a16="http://schemas.microsoft.com/office/drawing/2014/main" id="{BD88630E-7AEA-43D1-4908-3D3DB067AF69}"/>
              </a:ext>
            </a:extLst>
          </p:cNvPr>
          <p:cNvSpPr/>
          <p:nvPr/>
        </p:nvSpPr>
        <p:spPr>
          <a:xfrm>
            <a:off x="693379" y="4400226"/>
            <a:ext cx="2929497" cy="649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ZoneTexte 26">
            <a:extLst>
              <a:ext uri="{FF2B5EF4-FFF2-40B4-BE49-F238E27FC236}">
                <a16:creationId xmlns:a16="http://schemas.microsoft.com/office/drawing/2014/main" id="{1F080663-52DE-DF24-2DAA-84AF806D54C0}"/>
              </a:ext>
            </a:extLst>
          </p:cNvPr>
          <p:cNvSpPr txBox="1"/>
          <p:nvPr/>
        </p:nvSpPr>
        <p:spPr>
          <a:xfrm>
            <a:off x="1798947" y="2110713"/>
            <a:ext cx="1676400" cy="415498"/>
          </a:xfrm>
          <a:prstGeom prst="rect">
            <a:avLst/>
          </a:prstGeom>
          <a:noFill/>
        </p:spPr>
        <p:txBody>
          <a:bodyPr wrap="square" rtlCol="0">
            <a:spAutoFit/>
          </a:bodyPr>
          <a:lstStyle/>
          <a:p>
            <a:r>
              <a:rPr lang="fr-FR" sz="2100" b="1">
                <a:solidFill>
                  <a:schemeClr val="bg2"/>
                </a:solidFill>
              </a:rPr>
              <a:t>68 millions</a:t>
            </a:r>
          </a:p>
        </p:txBody>
      </p:sp>
      <p:sp>
        <p:nvSpPr>
          <p:cNvPr id="29" name="ZoneTexte 28">
            <a:extLst>
              <a:ext uri="{FF2B5EF4-FFF2-40B4-BE49-F238E27FC236}">
                <a16:creationId xmlns:a16="http://schemas.microsoft.com/office/drawing/2014/main" id="{B3AE9959-3F22-62A0-F528-99D06D41E266}"/>
              </a:ext>
            </a:extLst>
          </p:cNvPr>
          <p:cNvSpPr txBox="1"/>
          <p:nvPr/>
        </p:nvSpPr>
        <p:spPr>
          <a:xfrm>
            <a:off x="1835662" y="3157818"/>
            <a:ext cx="1849583" cy="738664"/>
          </a:xfrm>
          <a:prstGeom prst="rect">
            <a:avLst/>
          </a:prstGeom>
          <a:noFill/>
        </p:spPr>
        <p:txBody>
          <a:bodyPr wrap="square" rtlCol="0">
            <a:spAutoFit/>
          </a:bodyPr>
          <a:lstStyle/>
          <a:p>
            <a:r>
              <a:rPr lang="fr-FR" sz="2100" b="1">
                <a:solidFill>
                  <a:srgbClr val="B77B98"/>
                </a:solidFill>
              </a:rPr>
              <a:t>+10% </a:t>
            </a:r>
            <a:r>
              <a:rPr lang="fr-FR" sz="1500" b="1">
                <a:solidFill>
                  <a:srgbClr val="B77B98"/>
                </a:solidFill>
              </a:rPr>
              <a:t>/2021</a:t>
            </a:r>
          </a:p>
          <a:p>
            <a:r>
              <a:rPr lang="fr-FR" sz="2100" b="1">
                <a:solidFill>
                  <a:srgbClr val="B77B98"/>
                </a:solidFill>
              </a:rPr>
              <a:t>+17% </a:t>
            </a:r>
            <a:r>
              <a:rPr lang="fr-FR" sz="1500" b="1">
                <a:solidFill>
                  <a:srgbClr val="B77B98"/>
                </a:solidFill>
              </a:rPr>
              <a:t>/2019</a:t>
            </a:r>
            <a:endParaRPr lang="fr-FR" sz="2100" b="1">
              <a:solidFill>
                <a:srgbClr val="B77B98"/>
              </a:solidFill>
            </a:endParaRPr>
          </a:p>
        </p:txBody>
      </p:sp>
      <p:pic>
        <p:nvPicPr>
          <p:cNvPr id="33" name="Graphique 32">
            <a:extLst>
              <a:ext uri="{FF2B5EF4-FFF2-40B4-BE49-F238E27FC236}">
                <a16:creationId xmlns:a16="http://schemas.microsoft.com/office/drawing/2014/main" id="{3467BCBA-1BEA-9944-04A8-E4CC3847B9A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9557" y="4536718"/>
            <a:ext cx="323379" cy="323379"/>
          </a:xfrm>
          <a:prstGeom prst="rect">
            <a:avLst/>
          </a:prstGeom>
        </p:spPr>
      </p:pic>
      <p:pic>
        <p:nvPicPr>
          <p:cNvPr id="6" name="Graphique 5">
            <a:extLst>
              <a:ext uri="{FF2B5EF4-FFF2-40B4-BE49-F238E27FC236}">
                <a16:creationId xmlns:a16="http://schemas.microsoft.com/office/drawing/2014/main" id="{3677A027-42C3-18E1-DEEA-2EE28232D5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7115" y="2053318"/>
            <a:ext cx="392906" cy="507206"/>
          </a:xfrm>
          <a:prstGeom prst="rect">
            <a:avLst/>
          </a:prstGeom>
        </p:spPr>
      </p:pic>
      <p:sp>
        <p:nvSpPr>
          <p:cNvPr id="3" name="ZoneTexte 2">
            <a:extLst>
              <a:ext uri="{FF2B5EF4-FFF2-40B4-BE49-F238E27FC236}">
                <a16:creationId xmlns:a16="http://schemas.microsoft.com/office/drawing/2014/main" id="{320EC784-8DAF-1B99-6B56-696F45EE6FF7}"/>
              </a:ext>
            </a:extLst>
          </p:cNvPr>
          <p:cNvSpPr txBox="1"/>
          <p:nvPr/>
        </p:nvSpPr>
        <p:spPr>
          <a:xfrm>
            <a:off x="1835662" y="4527016"/>
            <a:ext cx="1849583" cy="415498"/>
          </a:xfrm>
          <a:prstGeom prst="rect">
            <a:avLst/>
          </a:prstGeom>
          <a:noFill/>
        </p:spPr>
        <p:txBody>
          <a:bodyPr wrap="square" rtlCol="0">
            <a:spAutoFit/>
          </a:bodyPr>
          <a:lstStyle/>
          <a:p>
            <a:r>
              <a:rPr lang="fr-FR" sz="2100" b="1">
                <a:solidFill>
                  <a:schemeClr val="accent6"/>
                </a:solidFill>
              </a:rPr>
              <a:t>2 milliards</a:t>
            </a:r>
          </a:p>
        </p:txBody>
      </p:sp>
      <p:pic>
        <p:nvPicPr>
          <p:cNvPr id="5" name="Graphique 4">
            <a:extLst>
              <a:ext uri="{FF2B5EF4-FFF2-40B4-BE49-F238E27FC236}">
                <a16:creationId xmlns:a16="http://schemas.microsoft.com/office/drawing/2014/main" id="{D6853CF1-A755-DF98-ACF0-AC66F9292C1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5937" t="-8337" r="20109" b="55957"/>
          <a:stretch/>
        </p:blipFill>
        <p:spPr>
          <a:xfrm>
            <a:off x="1187115" y="4452727"/>
            <a:ext cx="605858" cy="466705"/>
          </a:xfrm>
          <a:prstGeom prst="rect">
            <a:avLst/>
          </a:prstGeom>
        </p:spPr>
      </p:pic>
      <p:grpSp>
        <p:nvGrpSpPr>
          <p:cNvPr id="21" name="Groupe 20">
            <a:extLst>
              <a:ext uri="{FF2B5EF4-FFF2-40B4-BE49-F238E27FC236}">
                <a16:creationId xmlns:a16="http://schemas.microsoft.com/office/drawing/2014/main" id="{BC75BF0D-57A2-4FE4-A527-C0CB8ACCC4D0}"/>
              </a:ext>
            </a:extLst>
          </p:cNvPr>
          <p:cNvGrpSpPr/>
          <p:nvPr/>
        </p:nvGrpSpPr>
        <p:grpSpPr>
          <a:xfrm>
            <a:off x="1033676" y="3256074"/>
            <a:ext cx="568065" cy="592277"/>
            <a:chOff x="1378235" y="3198431"/>
            <a:chExt cx="757420" cy="789703"/>
          </a:xfrm>
        </p:grpSpPr>
        <p:sp>
          <p:nvSpPr>
            <p:cNvPr id="12" name="Forme libre : forme 11">
              <a:extLst>
                <a:ext uri="{FF2B5EF4-FFF2-40B4-BE49-F238E27FC236}">
                  <a16:creationId xmlns:a16="http://schemas.microsoft.com/office/drawing/2014/main" id="{C749E407-EB41-C676-FFC2-ABE8ECA55A2F}"/>
                </a:ext>
              </a:extLst>
            </p:cNvPr>
            <p:cNvSpPr/>
            <p:nvPr/>
          </p:nvSpPr>
          <p:spPr>
            <a:xfrm>
              <a:off x="1430189" y="3790681"/>
              <a:ext cx="24193" cy="197358"/>
            </a:xfrm>
            <a:custGeom>
              <a:avLst/>
              <a:gdLst>
                <a:gd name="connsiteX0" fmla="*/ 12097 w 24193"/>
                <a:gd name="connsiteY0" fmla="*/ 0 h 197358"/>
                <a:gd name="connsiteX1" fmla="*/ 0 w 24193"/>
                <a:gd name="connsiteY1" fmla="*/ 11716 h 197358"/>
                <a:gd name="connsiteX2" fmla="*/ 0 w 24193"/>
                <a:gd name="connsiteY2" fmla="*/ 185642 h 197358"/>
                <a:gd name="connsiteX3" fmla="*/ 12097 w 24193"/>
                <a:gd name="connsiteY3" fmla="*/ 197358 h 197358"/>
                <a:gd name="connsiteX4" fmla="*/ 24194 w 24193"/>
                <a:gd name="connsiteY4" fmla="*/ 185642 h 197358"/>
                <a:gd name="connsiteX5" fmla="*/ 24194 w 24193"/>
                <a:gd name="connsiteY5" fmla="*/ 11716 h 197358"/>
                <a:gd name="connsiteX6" fmla="*/ 12097 w 24193"/>
                <a:gd name="connsiteY6" fmla="*/ 0 h 19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3" h="197358">
                  <a:moveTo>
                    <a:pt x="12097" y="0"/>
                  </a:moveTo>
                  <a:cubicBezTo>
                    <a:pt x="5429" y="0"/>
                    <a:pt x="0" y="5239"/>
                    <a:pt x="0" y="11716"/>
                  </a:cubicBezTo>
                  <a:lnTo>
                    <a:pt x="0" y="185642"/>
                  </a:lnTo>
                  <a:cubicBezTo>
                    <a:pt x="0" y="192119"/>
                    <a:pt x="5429" y="197358"/>
                    <a:pt x="12097" y="197358"/>
                  </a:cubicBezTo>
                  <a:cubicBezTo>
                    <a:pt x="18764" y="197358"/>
                    <a:pt x="24194" y="192119"/>
                    <a:pt x="24194" y="185642"/>
                  </a:cubicBezTo>
                  <a:lnTo>
                    <a:pt x="24194" y="11716"/>
                  </a:lnTo>
                  <a:cubicBezTo>
                    <a:pt x="24194" y="5239"/>
                    <a:pt x="18764" y="0"/>
                    <a:pt x="12097" y="0"/>
                  </a:cubicBezTo>
                  <a:close/>
                </a:path>
              </a:pathLst>
            </a:custGeom>
            <a:solidFill>
              <a:srgbClr val="B77B98"/>
            </a:solidFill>
            <a:ln w="9525" cap="flat">
              <a:noFill/>
              <a:prstDash val="solid"/>
              <a:miter/>
            </a:ln>
          </p:spPr>
          <p:txBody>
            <a:bodyPr rtlCol="0" anchor="ctr"/>
            <a:lstStyle/>
            <a:p>
              <a:endParaRPr lang="fr-FR" sz="1350"/>
            </a:p>
          </p:txBody>
        </p:sp>
        <p:sp>
          <p:nvSpPr>
            <p:cNvPr id="13" name="Forme libre : forme 12">
              <a:extLst>
                <a:ext uri="{FF2B5EF4-FFF2-40B4-BE49-F238E27FC236}">
                  <a16:creationId xmlns:a16="http://schemas.microsoft.com/office/drawing/2014/main" id="{979847D0-D25C-963E-7541-DF142710AC51}"/>
                </a:ext>
              </a:extLst>
            </p:cNvPr>
            <p:cNvSpPr/>
            <p:nvPr/>
          </p:nvSpPr>
          <p:spPr>
            <a:xfrm>
              <a:off x="1578779" y="3652950"/>
              <a:ext cx="24193" cy="335089"/>
            </a:xfrm>
            <a:custGeom>
              <a:avLst/>
              <a:gdLst>
                <a:gd name="connsiteX0" fmla="*/ 12097 w 24193"/>
                <a:gd name="connsiteY0" fmla="*/ 0 h 335089"/>
                <a:gd name="connsiteX1" fmla="*/ 0 w 24193"/>
                <a:gd name="connsiteY1" fmla="*/ 11716 h 335089"/>
                <a:gd name="connsiteX2" fmla="*/ 0 w 24193"/>
                <a:gd name="connsiteY2" fmla="*/ 323374 h 335089"/>
                <a:gd name="connsiteX3" fmla="*/ 12097 w 24193"/>
                <a:gd name="connsiteY3" fmla="*/ 335090 h 335089"/>
                <a:gd name="connsiteX4" fmla="*/ 24194 w 24193"/>
                <a:gd name="connsiteY4" fmla="*/ 323374 h 335089"/>
                <a:gd name="connsiteX5" fmla="*/ 24194 w 24193"/>
                <a:gd name="connsiteY5" fmla="*/ 11716 h 335089"/>
                <a:gd name="connsiteX6" fmla="*/ 12097 w 24193"/>
                <a:gd name="connsiteY6" fmla="*/ 0 h 33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3" h="335089">
                  <a:moveTo>
                    <a:pt x="12097" y="0"/>
                  </a:moveTo>
                  <a:cubicBezTo>
                    <a:pt x="5429" y="0"/>
                    <a:pt x="0" y="5239"/>
                    <a:pt x="0" y="11716"/>
                  </a:cubicBezTo>
                  <a:lnTo>
                    <a:pt x="0" y="323374"/>
                  </a:lnTo>
                  <a:cubicBezTo>
                    <a:pt x="0" y="329851"/>
                    <a:pt x="5429" y="335090"/>
                    <a:pt x="12097" y="335090"/>
                  </a:cubicBezTo>
                  <a:cubicBezTo>
                    <a:pt x="18764" y="335090"/>
                    <a:pt x="24194" y="329851"/>
                    <a:pt x="24194" y="323374"/>
                  </a:cubicBezTo>
                  <a:lnTo>
                    <a:pt x="24194" y="11716"/>
                  </a:lnTo>
                  <a:cubicBezTo>
                    <a:pt x="24194" y="5239"/>
                    <a:pt x="18764" y="0"/>
                    <a:pt x="12097" y="0"/>
                  </a:cubicBezTo>
                  <a:close/>
                </a:path>
              </a:pathLst>
            </a:custGeom>
            <a:solidFill>
              <a:srgbClr val="B77B98"/>
            </a:solidFill>
            <a:ln w="9525" cap="flat">
              <a:noFill/>
              <a:prstDash val="solid"/>
              <a:miter/>
            </a:ln>
          </p:spPr>
          <p:txBody>
            <a:bodyPr rtlCol="0" anchor="ctr"/>
            <a:lstStyle/>
            <a:p>
              <a:endParaRPr lang="fr-FR" sz="1350"/>
            </a:p>
          </p:txBody>
        </p:sp>
        <p:sp>
          <p:nvSpPr>
            <p:cNvPr id="14" name="Forme libre : forme 13">
              <a:extLst>
                <a:ext uri="{FF2B5EF4-FFF2-40B4-BE49-F238E27FC236}">
                  <a16:creationId xmlns:a16="http://schemas.microsoft.com/office/drawing/2014/main" id="{DE8B1715-EC9D-CB52-E8A3-0BDD6E74C92E}"/>
                </a:ext>
              </a:extLst>
            </p:cNvPr>
            <p:cNvSpPr/>
            <p:nvPr/>
          </p:nvSpPr>
          <p:spPr>
            <a:xfrm>
              <a:off x="1732703" y="3549603"/>
              <a:ext cx="24193" cy="438435"/>
            </a:xfrm>
            <a:custGeom>
              <a:avLst/>
              <a:gdLst>
                <a:gd name="connsiteX0" fmla="*/ 12097 w 24193"/>
                <a:gd name="connsiteY0" fmla="*/ 0 h 438435"/>
                <a:gd name="connsiteX1" fmla="*/ 0 w 24193"/>
                <a:gd name="connsiteY1" fmla="*/ 11716 h 438435"/>
                <a:gd name="connsiteX2" fmla="*/ 0 w 24193"/>
                <a:gd name="connsiteY2" fmla="*/ 426720 h 438435"/>
                <a:gd name="connsiteX3" fmla="*/ 12097 w 24193"/>
                <a:gd name="connsiteY3" fmla="*/ 438436 h 438435"/>
                <a:gd name="connsiteX4" fmla="*/ 24194 w 24193"/>
                <a:gd name="connsiteY4" fmla="*/ 426720 h 438435"/>
                <a:gd name="connsiteX5" fmla="*/ 24194 w 24193"/>
                <a:gd name="connsiteY5" fmla="*/ 11716 h 438435"/>
                <a:gd name="connsiteX6" fmla="*/ 12097 w 24193"/>
                <a:gd name="connsiteY6" fmla="*/ 0 h 4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3" h="438435">
                  <a:moveTo>
                    <a:pt x="12097" y="0"/>
                  </a:moveTo>
                  <a:cubicBezTo>
                    <a:pt x="5429" y="0"/>
                    <a:pt x="0" y="5239"/>
                    <a:pt x="0" y="11716"/>
                  </a:cubicBezTo>
                  <a:lnTo>
                    <a:pt x="0" y="426720"/>
                  </a:lnTo>
                  <a:cubicBezTo>
                    <a:pt x="0" y="433197"/>
                    <a:pt x="5429" y="438436"/>
                    <a:pt x="12097" y="438436"/>
                  </a:cubicBezTo>
                  <a:cubicBezTo>
                    <a:pt x="18764" y="438436"/>
                    <a:pt x="24194" y="433197"/>
                    <a:pt x="24194" y="426720"/>
                  </a:cubicBezTo>
                  <a:lnTo>
                    <a:pt x="24194" y="11716"/>
                  </a:lnTo>
                  <a:cubicBezTo>
                    <a:pt x="24194" y="5239"/>
                    <a:pt x="18764" y="0"/>
                    <a:pt x="12097" y="0"/>
                  </a:cubicBezTo>
                  <a:close/>
                </a:path>
              </a:pathLst>
            </a:custGeom>
            <a:solidFill>
              <a:srgbClr val="B77B98"/>
            </a:solidFill>
            <a:ln w="9525" cap="flat">
              <a:noFill/>
              <a:prstDash val="solid"/>
              <a:miter/>
            </a:ln>
          </p:spPr>
          <p:txBody>
            <a:bodyPr rtlCol="0" anchor="ctr"/>
            <a:lstStyle/>
            <a:p>
              <a:endParaRPr lang="fr-FR" sz="1350"/>
            </a:p>
          </p:txBody>
        </p:sp>
        <p:sp>
          <p:nvSpPr>
            <p:cNvPr id="17" name="Forme libre : forme 16">
              <a:extLst>
                <a:ext uri="{FF2B5EF4-FFF2-40B4-BE49-F238E27FC236}">
                  <a16:creationId xmlns:a16="http://schemas.microsoft.com/office/drawing/2014/main" id="{581F9834-4799-F1AD-4943-893D1B838E56}"/>
                </a:ext>
              </a:extLst>
            </p:cNvPr>
            <p:cNvSpPr/>
            <p:nvPr/>
          </p:nvSpPr>
          <p:spPr>
            <a:xfrm>
              <a:off x="1879292" y="3449686"/>
              <a:ext cx="24384" cy="538353"/>
            </a:xfrm>
            <a:custGeom>
              <a:avLst/>
              <a:gdLst>
                <a:gd name="connsiteX0" fmla="*/ 12192 w 24384"/>
                <a:gd name="connsiteY0" fmla="*/ 0 h 538353"/>
                <a:gd name="connsiteX1" fmla="*/ 0 w 24384"/>
                <a:gd name="connsiteY1" fmla="*/ 11716 h 538353"/>
                <a:gd name="connsiteX2" fmla="*/ 0 w 24384"/>
                <a:gd name="connsiteY2" fmla="*/ 526637 h 538353"/>
                <a:gd name="connsiteX3" fmla="*/ 12192 w 24384"/>
                <a:gd name="connsiteY3" fmla="*/ 538353 h 538353"/>
                <a:gd name="connsiteX4" fmla="*/ 24384 w 24384"/>
                <a:gd name="connsiteY4" fmla="*/ 526637 h 538353"/>
                <a:gd name="connsiteX5" fmla="*/ 24384 w 24384"/>
                <a:gd name="connsiteY5" fmla="*/ 11716 h 538353"/>
                <a:gd name="connsiteX6" fmla="*/ 12192 w 24384"/>
                <a:gd name="connsiteY6" fmla="*/ 0 h 5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 h="538353">
                  <a:moveTo>
                    <a:pt x="12192" y="0"/>
                  </a:moveTo>
                  <a:cubicBezTo>
                    <a:pt x="5525" y="0"/>
                    <a:pt x="0" y="5239"/>
                    <a:pt x="0" y="11716"/>
                  </a:cubicBezTo>
                  <a:lnTo>
                    <a:pt x="0" y="526637"/>
                  </a:lnTo>
                  <a:cubicBezTo>
                    <a:pt x="0" y="533114"/>
                    <a:pt x="5429" y="538353"/>
                    <a:pt x="12192" y="538353"/>
                  </a:cubicBezTo>
                  <a:cubicBezTo>
                    <a:pt x="18955" y="538353"/>
                    <a:pt x="24384" y="533114"/>
                    <a:pt x="24384" y="526637"/>
                  </a:cubicBezTo>
                  <a:lnTo>
                    <a:pt x="24384" y="11716"/>
                  </a:lnTo>
                  <a:cubicBezTo>
                    <a:pt x="24384" y="5239"/>
                    <a:pt x="18955" y="0"/>
                    <a:pt x="12192" y="0"/>
                  </a:cubicBezTo>
                  <a:close/>
                </a:path>
              </a:pathLst>
            </a:custGeom>
            <a:solidFill>
              <a:srgbClr val="B77B98"/>
            </a:solidFill>
            <a:ln w="9525" cap="flat">
              <a:noFill/>
              <a:prstDash val="solid"/>
              <a:miter/>
            </a:ln>
          </p:spPr>
          <p:txBody>
            <a:bodyPr rtlCol="0" anchor="ctr"/>
            <a:lstStyle/>
            <a:p>
              <a:endParaRPr lang="fr-FR" sz="1350"/>
            </a:p>
          </p:txBody>
        </p:sp>
        <p:sp>
          <p:nvSpPr>
            <p:cNvPr id="18" name="Forme libre : forme 17">
              <a:extLst>
                <a:ext uri="{FF2B5EF4-FFF2-40B4-BE49-F238E27FC236}">
                  <a16:creationId xmlns:a16="http://schemas.microsoft.com/office/drawing/2014/main" id="{89B850CB-E269-93C2-91A2-A512F0928277}"/>
                </a:ext>
              </a:extLst>
            </p:cNvPr>
            <p:cNvSpPr/>
            <p:nvPr/>
          </p:nvSpPr>
          <p:spPr>
            <a:xfrm>
              <a:off x="2033217" y="3360246"/>
              <a:ext cx="24383" cy="627888"/>
            </a:xfrm>
            <a:custGeom>
              <a:avLst/>
              <a:gdLst>
                <a:gd name="connsiteX0" fmla="*/ 12192 w 24383"/>
                <a:gd name="connsiteY0" fmla="*/ 0 h 627888"/>
                <a:gd name="connsiteX1" fmla="*/ 0 w 24383"/>
                <a:gd name="connsiteY1" fmla="*/ 11716 h 627888"/>
                <a:gd name="connsiteX2" fmla="*/ 0 w 24383"/>
                <a:gd name="connsiteY2" fmla="*/ 616172 h 627888"/>
                <a:gd name="connsiteX3" fmla="*/ 12192 w 24383"/>
                <a:gd name="connsiteY3" fmla="*/ 627888 h 627888"/>
                <a:gd name="connsiteX4" fmla="*/ 24384 w 24383"/>
                <a:gd name="connsiteY4" fmla="*/ 616172 h 627888"/>
                <a:gd name="connsiteX5" fmla="*/ 24384 w 24383"/>
                <a:gd name="connsiteY5" fmla="*/ 11716 h 627888"/>
                <a:gd name="connsiteX6" fmla="*/ 12192 w 24383"/>
                <a:gd name="connsiteY6" fmla="*/ 0 h 62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3" h="627888">
                  <a:moveTo>
                    <a:pt x="12192" y="0"/>
                  </a:moveTo>
                  <a:cubicBezTo>
                    <a:pt x="5524" y="0"/>
                    <a:pt x="0" y="5239"/>
                    <a:pt x="0" y="11716"/>
                  </a:cubicBezTo>
                  <a:lnTo>
                    <a:pt x="0" y="616172"/>
                  </a:lnTo>
                  <a:cubicBezTo>
                    <a:pt x="0" y="622649"/>
                    <a:pt x="5429" y="627888"/>
                    <a:pt x="12192" y="627888"/>
                  </a:cubicBezTo>
                  <a:cubicBezTo>
                    <a:pt x="18955" y="627888"/>
                    <a:pt x="24384" y="622649"/>
                    <a:pt x="24384" y="616172"/>
                  </a:cubicBezTo>
                  <a:lnTo>
                    <a:pt x="24384" y="11716"/>
                  </a:lnTo>
                  <a:cubicBezTo>
                    <a:pt x="24384" y="5239"/>
                    <a:pt x="18955" y="0"/>
                    <a:pt x="12192" y="0"/>
                  </a:cubicBezTo>
                  <a:close/>
                </a:path>
              </a:pathLst>
            </a:custGeom>
            <a:solidFill>
              <a:srgbClr val="B77B98"/>
            </a:solidFill>
            <a:ln w="9525" cap="flat">
              <a:noFill/>
              <a:prstDash val="solid"/>
              <a:miter/>
            </a:ln>
          </p:spPr>
          <p:txBody>
            <a:bodyPr rtlCol="0" anchor="ctr"/>
            <a:lstStyle/>
            <a:p>
              <a:endParaRPr lang="fr-FR" sz="1350"/>
            </a:p>
          </p:txBody>
        </p:sp>
        <p:sp>
          <p:nvSpPr>
            <p:cNvPr id="19" name="Forme libre : forme 18">
              <a:extLst>
                <a:ext uri="{FF2B5EF4-FFF2-40B4-BE49-F238E27FC236}">
                  <a16:creationId xmlns:a16="http://schemas.microsoft.com/office/drawing/2014/main" id="{79023D58-E286-8DCD-A2A5-FFC232663D4A}"/>
                </a:ext>
              </a:extLst>
            </p:cNvPr>
            <p:cNvSpPr/>
            <p:nvPr/>
          </p:nvSpPr>
          <p:spPr>
            <a:xfrm>
              <a:off x="1378235" y="3198431"/>
              <a:ext cx="757420" cy="541576"/>
            </a:xfrm>
            <a:custGeom>
              <a:avLst/>
              <a:gdLst>
                <a:gd name="connsiteX0" fmla="*/ 752137 w 757420"/>
                <a:gd name="connsiteY0" fmla="*/ 1890 h 541576"/>
                <a:gd name="connsiteX1" fmla="*/ 743469 w 757420"/>
                <a:gd name="connsiteY1" fmla="*/ 271 h 541576"/>
                <a:gd name="connsiteX2" fmla="*/ 632027 w 757420"/>
                <a:gd name="connsiteY2" fmla="*/ 17130 h 541576"/>
                <a:gd name="connsiteX3" fmla="*/ 623930 w 757420"/>
                <a:gd name="connsiteY3" fmla="*/ 21893 h 541576"/>
                <a:gd name="connsiteX4" fmla="*/ 621835 w 757420"/>
                <a:gd name="connsiteY4" fmla="*/ 30561 h 541576"/>
                <a:gd name="connsiteX5" fmla="*/ 633836 w 757420"/>
                <a:gd name="connsiteY5" fmla="*/ 40371 h 541576"/>
                <a:gd name="connsiteX6" fmla="*/ 635646 w 757420"/>
                <a:gd name="connsiteY6" fmla="*/ 40181 h 541576"/>
                <a:gd name="connsiteX7" fmla="*/ 716894 w 757420"/>
                <a:gd name="connsiteY7" fmla="*/ 27894 h 541576"/>
                <a:gd name="connsiteX8" fmla="*/ 5091 w 757420"/>
                <a:gd name="connsiteY8" fmla="*/ 520431 h 541576"/>
                <a:gd name="connsiteX9" fmla="*/ 138 w 757420"/>
                <a:gd name="connsiteY9" fmla="*/ 528147 h 541576"/>
                <a:gd name="connsiteX10" fmla="*/ 2329 w 757420"/>
                <a:gd name="connsiteY10" fmla="*/ 536814 h 541576"/>
                <a:gd name="connsiteX11" fmla="*/ 12140 w 757420"/>
                <a:gd name="connsiteY11" fmla="*/ 541577 h 541576"/>
                <a:gd name="connsiteX12" fmla="*/ 19188 w 757420"/>
                <a:gd name="connsiteY12" fmla="*/ 539386 h 541576"/>
                <a:gd name="connsiteX13" fmla="*/ 722514 w 757420"/>
                <a:gd name="connsiteY13" fmla="*/ 52754 h 541576"/>
                <a:gd name="connsiteX14" fmla="*/ 705464 w 757420"/>
                <a:gd name="connsiteY14" fmla="*/ 119619 h 541576"/>
                <a:gd name="connsiteX15" fmla="*/ 706893 w 757420"/>
                <a:gd name="connsiteY15" fmla="*/ 128287 h 541576"/>
                <a:gd name="connsiteX16" fmla="*/ 714513 w 757420"/>
                <a:gd name="connsiteY16" fmla="*/ 133716 h 541576"/>
                <a:gd name="connsiteX17" fmla="*/ 728991 w 757420"/>
                <a:gd name="connsiteY17" fmla="*/ 125144 h 541576"/>
                <a:gd name="connsiteX18" fmla="*/ 755852 w 757420"/>
                <a:gd name="connsiteY18" fmla="*/ 19702 h 541576"/>
                <a:gd name="connsiteX19" fmla="*/ 755947 w 757420"/>
                <a:gd name="connsiteY19" fmla="*/ 17130 h 541576"/>
                <a:gd name="connsiteX20" fmla="*/ 755947 w 757420"/>
                <a:gd name="connsiteY20" fmla="*/ 17130 h 541576"/>
                <a:gd name="connsiteX21" fmla="*/ 757280 w 757420"/>
                <a:gd name="connsiteY21" fmla="*/ 9987 h 541576"/>
                <a:gd name="connsiteX22" fmla="*/ 757280 w 757420"/>
                <a:gd name="connsiteY22" fmla="*/ 9987 h 541576"/>
                <a:gd name="connsiteX23" fmla="*/ 752042 w 757420"/>
                <a:gd name="connsiteY23" fmla="*/ 1986 h 54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420" h="541576">
                  <a:moveTo>
                    <a:pt x="752137" y="1890"/>
                  </a:moveTo>
                  <a:cubicBezTo>
                    <a:pt x="749565" y="176"/>
                    <a:pt x="746517" y="-396"/>
                    <a:pt x="743469" y="271"/>
                  </a:cubicBezTo>
                  <a:lnTo>
                    <a:pt x="632027" y="17130"/>
                  </a:lnTo>
                  <a:cubicBezTo>
                    <a:pt x="628788" y="17607"/>
                    <a:pt x="625931" y="19321"/>
                    <a:pt x="623930" y="21893"/>
                  </a:cubicBezTo>
                  <a:cubicBezTo>
                    <a:pt x="622121" y="24369"/>
                    <a:pt x="621359" y="27417"/>
                    <a:pt x="621835" y="30561"/>
                  </a:cubicBezTo>
                  <a:cubicBezTo>
                    <a:pt x="622787" y="36180"/>
                    <a:pt x="627931" y="40371"/>
                    <a:pt x="633836" y="40371"/>
                  </a:cubicBezTo>
                  <a:cubicBezTo>
                    <a:pt x="634503" y="40371"/>
                    <a:pt x="634979" y="40371"/>
                    <a:pt x="635646" y="40181"/>
                  </a:cubicBezTo>
                  <a:lnTo>
                    <a:pt x="716894" y="27894"/>
                  </a:lnTo>
                  <a:lnTo>
                    <a:pt x="5091" y="520431"/>
                  </a:lnTo>
                  <a:cubicBezTo>
                    <a:pt x="2424" y="522241"/>
                    <a:pt x="710" y="525003"/>
                    <a:pt x="138" y="528147"/>
                  </a:cubicBezTo>
                  <a:cubicBezTo>
                    <a:pt x="-338" y="531195"/>
                    <a:pt x="424" y="534338"/>
                    <a:pt x="2329" y="536814"/>
                  </a:cubicBezTo>
                  <a:cubicBezTo>
                    <a:pt x="4710" y="539862"/>
                    <a:pt x="8330" y="541577"/>
                    <a:pt x="12140" y="541577"/>
                  </a:cubicBezTo>
                  <a:cubicBezTo>
                    <a:pt x="14616" y="541577"/>
                    <a:pt x="17093" y="540815"/>
                    <a:pt x="19188" y="539386"/>
                  </a:cubicBezTo>
                  <a:lnTo>
                    <a:pt x="722514" y="52754"/>
                  </a:lnTo>
                  <a:lnTo>
                    <a:pt x="705464" y="119619"/>
                  </a:lnTo>
                  <a:cubicBezTo>
                    <a:pt x="704702" y="122572"/>
                    <a:pt x="705274" y="125620"/>
                    <a:pt x="706893" y="128287"/>
                  </a:cubicBezTo>
                  <a:cubicBezTo>
                    <a:pt x="708608" y="131049"/>
                    <a:pt x="711275" y="132954"/>
                    <a:pt x="714513" y="133716"/>
                  </a:cubicBezTo>
                  <a:cubicBezTo>
                    <a:pt x="720895" y="135240"/>
                    <a:pt x="727467" y="131335"/>
                    <a:pt x="728991" y="125144"/>
                  </a:cubicBezTo>
                  <a:lnTo>
                    <a:pt x="755852" y="19702"/>
                  </a:lnTo>
                  <a:cubicBezTo>
                    <a:pt x="756042" y="18750"/>
                    <a:pt x="756042" y="17892"/>
                    <a:pt x="755947" y="17130"/>
                  </a:cubicBezTo>
                  <a:lnTo>
                    <a:pt x="755947" y="17130"/>
                  </a:lnTo>
                  <a:cubicBezTo>
                    <a:pt x="757280" y="14749"/>
                    <a:pt x="757661" y="12368"/>
                    <a:pt x="757280" y="9987"/>
                  </a:cubicBezTo>
                  <a:lnTo>
                    <a:pt x="757280" y="9987"/>
                  </a:lnTo>
                  <a:cubicBezTo>
                    <a:pt x="756709" y="6653"/>
                    <a:pt x="754804" y="3795"/>
                    <a:pt x="752042" y="1986"/>
                  </a:cubicBezTo>
                  <a:close/>
                </a:path>
              </a:pathLst>
            </a:custGeom>
            <a:solidFill>
              <a:srgbClr val="B77B98"/>
            </a:solidFill>
            <a:ln w="9525" cap="flat">
              <a:noFill/>
              <a:prstDash val="solid"/>
              <a:miter/>
            </a:ln>
          </p:spPr>
          <p:txBody>
            <a:bodyPr rtlCol="0" anchor="ctr"/>
            <a:lstStyle/>
            <a:p>
              <a:endParaRPr lang="fr-FR" sz="1350"/>
            </a:p>
          </p:txBody>
        </p:sp>
      </p:grpSp>
    </p:spTree>
    <p:extLst>
      <p:ext uri="{BB962C8B-B14F-4D97-AF65-F5344CB8AC3E}">
        <p14:creationId xmlns:p14="http://schemas.microsoft.com/office/powerpoint/2010/main" val="1284718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4DD1D5-FBB6-E3BA-3186-D7F27C0DA4C8}"/>
              </a:ext>
            </a:extLst>
          </p:cNvPr>
          <p:cNvSpPr>
            <a:spLocks noGrp="1"/>
          </p:cNvSpPr>
          <p:nvPr>
            <p:ph type="body" sz="quarter" idx="10"/>
          </p:nvPr>
        </p:nvSpPr>
        <p:spPr/>
        <p:txBody>
          <a:bodyPr/>
          <a:lstStyle/>
          <a:p>
            <a:r>
              <a:rPr lang="fr-FR"/>
              <a:t>Les excursions réalisées en Bretagne</a:t>
            </a:r>
          </a:p>
        </p:txBody>
      </p:sp>
      <p:pic>
        <p:nvPicPr>
          <p:cNvPr id="4" name="Graphique 3">
            <a:extLst>
              <a:ext uri="{FF2B5EF4-FFF2-40B4-BE49-F238E27FC236}">
                <a16:creationId xmlns:a16="http://schemas.microsoft.com/office/drawing/2014/main" id="{38913902-052F-BB5F-B7B8-0D7443B1F55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208" t="34608" r="54785" b="36952"/>
          <a:stretch/>
        </p:blipFill>
        <p:spPr>
          <a:xfrm>
            <a:off x="3570530" y="2145163"/>
            <a:ext cx="2101751" cy="2416310"/>
          </a:xfrm>
          <a:prstGeom prst="rect">
            <a:avLst/>
          </a:prstGeom>
        </p:spPr>
      </p:pic>
      <p:cxnSp>
        <p:nvCxnSpPr>
          <p:cNvPr id="6" name="Connecteur droit 5">
            <a:extLst>
              <a:ext uri="{FF2B5EF4-FFF2-40B4-BE49-F238E27FC236}">
                <a16:creationId xmlns:a16="http://schemas.microsoft.com/office/drawing/2014/main" id="{C643C912-F247-3F72-FD7F-87D08AF7D334}"/>
              </a:ext>
            </a:extLst>
          </p:cNvPr>
          <p:cNvCxnSpPr>
            <a:cxnSpLocks/>
          </p:cNvCxnSpPr>
          <p:nvPr/>
        </p:nvCxnSpPr>
        <p:spPr>
          <a:xfrm>
            <a:off x="1628776" y="2344599"/>
            <a:ext cx="1012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74C4823-1AF2-0C0F-2FE5-9245306DE311}"/>
              </a:ext>
            </a:extLst>
          </p:cNvPr>
          <p:cNvCxnSpPr>
            <a:cxnSpLocks/>
          </p:cNvCxnSpPr>
          <p:nvPr/>
        </p:nvCxnSpPr>
        <p:spPr>
          <a:xfrm>
            <a:off x="2641770" y="2344599"/>
            <a:ext cx="758656" cy="484326"/>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5BDFCC1-128D-4549-5130-BF87035A6CD0}"/>
              </a:ext>
            </a:extLst>
          </p:cNvPr>
          <p:cNvSpPr/>
          <p:nvPr/>
        </p:nvSpPr>
        <p:spPr>
          <a:xfrm>
            <a:off x="535576" y="1869004"/>
            <a:ext cx="2497974" cy="715581"/>
          </a:xfrm>
          <a:prstGeom prst="rect">
            <a:avLst/>
          </a:prstGeom>
        </p:spPr>
        <p:txBody>
          <a:bodyPr wrap="square">
            <a:spAutoFit/>
          </a:bodyPr>
          <a:lstStyle/>
          <a:p>
            <a:r>
              <a:rPr lang="fr-FR" sz="1350" b="1" spc="-38">
                <a:latin typeface="+mj-lt"/>
              </a:rPr>
              <a:t>Organisée moins d’une semaine avant le jour J </a:t>
            </a:r>
            <a:r>
              <a:rPr lang="fr-FR" sz="1350" spc="-38">
                <a:latin typeface="+mj-lt"/>
              </a:rPr>
              <a:t>: </a:t>
            </a:r>
          </a:p>
          <a:p>
            <a:r>
              <a:rPr lang="fr-FR" sz="1350" spc="-38">
                <a:latin typeface="+mj-lt"/>
              </a:rPr>
              <a:t>70 %</a:t>
            </a:r>
          </a:p>
        </p:txBody>
      </p:sp>
      <p:cxnSp>
        <p:nvCxnSpPr>
          <p:cNvPr id="9" name="Connecteur droit 8">
            <a:extLst>
              <a:ext uri="{FF2B5EF4-FFF2-40B4-BE49-F238E27FC236}">
                <a16:creationId xmlns:a16="http://schemas.microsoft.com/office/drawing/2014/main" id="{3041C712-C51B-6640-9628-3C33CA2632B5}"/>
              </a:ext>
            </a:extLst>
          </p:cNvPr>
          <p:cNvCxnSpPr>
            <a:cxnSpLocks/>
          </p:cNvCxnSpPr>
          <p:nvPr/>
        </p:nvCxnSpPr>
        <p:spPr>
          <a:xfrm>
            <a:off x="1347700" y="3427163"/>
            <a:ext cx="1012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565C0D2-FB27-E326-B7AE-A85BFB2BDF96}"/>
              </a:ext>
            </a:extLst>
          </p:cNvPr>
          <p:cNvCxnSpPr>
            <a:cxnSpLocks/>
          </p:cNvCxnSpPr>
          <p:nvPr/>
        </p:nvCxnSpPr>
        <p:spPr>
          <a:xfrm>
            <a:off x="2360694" y="3427163"/>
            <a:ext cx="758656" cy="484326"/>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2FAD9C-596D-7FFE-6BAD-5D19DBBFE9C3}"/>
              </a:ext>
            </a:extLst>
          </p:cNvPr>
          <p:cNvSpPr/>
          <p:nvPr/>
        </p:nvSpPr>
        <p:spPr>
          <a:xfrm>
            <a:off x="368516" y="3179206"/>
            <a:ext cx="2238515" cy="507831"/>
          </a:xfrm>
          <a:prstGeom prst="rect">
            <a:avLst/>
          </a:prstGeom>
        </p:spPr>
        <p:txBody>
          <a:bodyPr wrap="square">
            <a:spAutoFit/>
          </a:bodyPr>
          <a:lstStyle/>
          <a:p>
            <a:r>
              <a:rPr lang="fr-FR" sz="1350" b="1" spc="-38">
                <a:latin typeface="+mj-lt"/>
              </a:rPr>
              <a:t>1</a:t>
            </a:r>
            <a:r>
              <a:rPr lang="fr-FR" sz="1350" b="1" spc="-38" baseline="30000">
                <a:latin typeface="+mj-lt"/>
              </a:rPr>
              <a:t>ère</a:t>
            </a:r>
            <a:r>
              <a:rPr lang="fr-FR" sz="1350" b="1" spc="-38">
                <a:latin typeface="+mj-lt"/>
              </a:rPr>
              <a:t> fois sur le lieu : </a:t>
            </a:r>
            <a:r>
              <a:rPr lang="fr-FR" sz="1350" spc="-38">
                <a:latin typeface="+mj-lt"/>
              </a:rPr>
              <a:t>33 % </a:t>
            </a:r>
          </a:p>
          <a:p>
            <a:r>
              <a:rPr lang="fr-FR" sz="1350" b="1" spc="-38">
                <a:latin typeface="+mj-lt"/>
              </a:rPr>
              <a:t>Plusieurs fois / an : </a:t>
            </a:r>
            <a:r>
              <a:rPr lang="fr-FR" sz="1350" spc="-38">
                <a:latin typeface="+mj-lt"/>
              </a:rPr>
              <a:t>38 %</a:t>
            </a:r>
            <a:r>
              <a:rPr lang="fr-FR" sz="1350" b="1" spc="-38">
                <a:latin typeface="+mj-lt"/>
              </a:rPr>
              <a:t> </a:t>
            </a:r>
          </a:p>
        </p:txBody>
      </p:sp>
      <p:cxnSp>
        <p:nvCxnSpPr>
          <p:cNvPr id="13" name="Connecteur droit 12">
            <a:extLst>
              <a:ext uri="{FF2B5EF4-FFF2-40B4-BE49-F238E27FC236}">
                <a16:creationId xmlns:a16="http://schemas.microsoft.com/office/drawing/2014/main" id="{BC0E2E91-B5A9-64AE-4314-0840B0F47918}"/>
              </a:ext>
            </a:extLst>
          </p:cNvPr>
          <p:cNvCxnSpPr>
            <a:cxnSpLocks/>
          </p:cNvCxnSpPr>
          <p:nvPr/>
        </p:nvCxnSpPr>
        <p:spPr>
          <a:xfrm flipH="1">
            <a:off x="5428732" y="1842204"/>
            <a:ext cx="607610" cy="635482"/>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DAE4091-0568-0AF8-D2CB-778131FD3D9B}"/>
              </a:ext>
            </a:extLst>
          </p:cNvPr>
          <p:cNvSpPr/>
          <p:nvPr/>
        </p:nvSpPr>
        <p:spPr>
          <a:xfrm>
            <a:off x="5995035" y="1563802"/>
            <a:ext cx="2851093" cy="923330"/>
          </a:xfrm>
          <a:prstGeom prst="rect">
            <a:avLst/>
          </a:prstGeom>
        </p:spPr>
        <p:txBody>
          <a:bodyPr wrap="square">
            <a:spAutoFit/>
          </a:bodyPr>
          <a:lstStyle/>
          <a:p>
            <a:r>
              <a:rPr lang="fr-FR" sz="1350" b="1" spc="-38">
                <a:latin typeface="+mj-lt"/>
              </a:rPr>
              <a:t>Météo facteur déclencheur de 53 % des excursions</a:t>
            </a:r>
          </a:p>
          <a:p>
            <a:endParaRPr lang="fr-FR" sz="1350" spc="-38">
              <a:latin typeface="+mj-lt"/>
            </a:endParaRPr>
          </a:p>
          <a:p>
            <a:endParaRPr lang="fr-FR" sz="1350" spc="-38">
              <a:latin typeface="+mj-lt"/>
            </a:endParaRPr>
          </a:p>
        </p:txBody>
      </p:sp>
      <p:graphicFrame>
        <p:nvGraphicFramePr>
          <p:cNvPr id="15" name="Chart 12">
            <a:extLst>
              <a:ext uri="{FF2B5EF4-FFF2-40B4-BE49-F238E27FC236}">
                <a16:creationId xmlns:a16="http://schemas.microsoft.com/office/drawing/2014/main" id="{50634F07-469C-7234-F11E-2DEE8E9B0D58}"/>
              </a:ext>
            </a:extLst>
          </p:cNvPr>
          <p:cNvGraphicFramePr/>
          <p:nvPr/>
        </p:nvGraphicFramePr>
        <p:xfrm>
          <a:off x="5982554" y="1976910"/>
          <a:ext cx="3475390" cy="2037956"/>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Connecteur droit 15">
            <a:extLst>
              <a:ext uri="{FF2B5EF4-FFF2-40B4-BE49-F238E27FC236}">
                <a16:creationId xmlns:a16="http://schemas.microsoft.com/office/drawing/2014/main" id="{320B7645-4A1B-B34F-513E-1CDDC8BB2BFE}"/>
              </a:ext>
            </a:extLst>
          </p:cNvPr>
          <p:cNvCxnSpPr>
            <a:cxnSpLocks/>
          </p:cNvCxnSpPr>
          <p:nvPr/>
        </p:nvCxnSpPr>
        <p:spPr>
          <a:xfrm flipH="1" flipV="1">
            <a:off x="5416603" y="3495681"/>
            <a:ext cx="716038" cy="629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3CDBEC6-50C7-66FA-9B86-E742C5FF506A}"/>
              </a:ext>
            </a:extLst>
          </p:cNvPr>
          <p:cNvCxnSpPr>
            <a:cxnSpLocks/>
          </p:cNvCxnSpPr>
          <p:nvPr/>
        </p:nvCxnSpPr>
        <p:spPr>
          <a:xfrm>
            <a:off x="6133361" y="4125398"/>
            <a:ext cx="101299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2BB55C4-A3FC-4BB6-2742-08FF12038B87}"/>
              </a:ext>
            </a:extLst>
          </p:cNvPr>
          <p:cNvSpPr/>
          <p:nvPr/>
        </p:nvSpPr>
        <p:spPr>
          <a:xfrm>
            <a:off x="6104302" y="3889949"/>
            <a:ext cx="2206028" cy="253467"/>
          </a:xfrm>
          <a:prstGeom prst="rect">
            <a:avLst/>
          </a:prstGeom>
        </p:spPr>
        <p:txBody>
          <a:bodyPr wrap="square">
            <a:spAutoFit/>
          </a:bodyPr>
          <a:lstStyle/>
          <a:p>
            <a:pPr>
              <a:lnSpc>
                <a:spcPts val="1200"/>
              </a:lnSpc>
            </a:pPr>
            <a:r>
              <a:rPr lang="fr-FR" sz="1350" b="1" spc="-38">
                <a:latin typeface="+mj-lt"/>
              </a:rPr>
              <a:t>1 excursion sur 2 préparée</a:t>
            </a:r>
          </a:p>
        </p:txBody>
      </p:sp>
      <p:sp>
        <p:nvSpPr>
          <p:cNvPr id="19" name="Rectangle 18">
            <a:extLst>
              <a:ext uri="{FF2B5EF4-FFF2-40B4-BE49-F238E27FC236}">
                <a16:creationId xmlns:a16="http://schemas.microsoft.com/office/drawing/2014/main" id="{ACB755A9-A469-EAC0-D1BC-6A0071C1F179}"/>
              </a:ext>
            </a:extLst>
          </p:cNvPr>
          <p:cNvSpPr/>
          <p:nvPr/>
        </p:nvSpPr>
        <p:spPr>
          <a:xfrm>
            <a:off x="6829249" y="4276505"/>
            <a:ext cx="1593000" cy="13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Rectangle 19">
            <a:extLst>
              <a:ext uri="{FF2B5EF4-FFF2-40B4-BE49-F238E27FC236}">
                <a16:creationId xmlns:a16="http://schemas.microsoft.com/office/drawing/2014/main" id="{015D4823-32FD-EADA-F48E-B75A81D7AF6A}"/>
              </a:ext>
            </a:extLst>
          </p:cNvPr>
          <p:cNvSpPr/>
          <p:nvPr/>
        </p:nvSpPr>
        <p:spPr>
          <a:xfrm>
            <a:off x="6825086" y="4554368"/>
            <a:ext cx="507600" cy="13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1" name="Rectangle 20">
            <a:extLst>
              <a:ext uri="{FF2B5EF4-FFF2-40B4-BE49-F238E27FC236}">
                <a16:creationId xmlns:a16="http://schemas.microsoft.com/office/drawing/2014/main" id="{09D5F782-CCFD-DE6C-6773-0B4412342F56}"/>
              </a:ext>
            </a:extLst>
          </p:cNvPr>
          <p:cNvSpPr/>
          <p:nvPr/>
        </p:nvSpPr>
        <p:spPr>
          <a:xfrm>
            <a:off x="6825086" y="4829125"/>
            <a:ext cx="372600" cy="13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26" name="Connecteur droit 25">
            <a:extLst>
              <a:ext uri="{FF2B5EF4-FFF2-40B4-BE49-F238E27FC236}">
                <a16:creationId xmlns:a16="http://schemas.microsoft.com/office/drawing/2014/main" id="{AD422512-D94B-5F32-6C43-7A47FC949787}"/>
              </a:ext>
            </a:extLst>
          </p:cNvPr>
          <p:cNvCxnSpPr>
            <a:cxnSpLocks/>
          </p:cNvCxnSpPr>
          <p:nvPr/>
        </p:nvCxnSpPr>
        <p:spPr>
          <a:xfrm flipV="1">
            <a:off x="3482210" y="4426372"/>
            <a:ext cx="328576" cy="265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DCAEFD7-E3AF-AFB0-A28C-89615068C8DE}"/>
              </a:ext>
            </a:extLst>
          </p:cNvPr>
          <p:cNvCxnSpPr>
            <a:cxnSpLocks/>
          </p:cNvCxnSpPr>
          <p:nvPr/>
        </p:nvCxnSpPr>
        <p:spPr>
          <a:xfrm>
            <a:off x="2468162" y="4692834"/>
            <a:ext cx="1012994"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184ABE1-7D96-AFBC-AA8C-B8803EF7466C}"/>
              </a:ext>
            </a:extLst>
          </p:cNvPr>
          <p:cNvSpPr/>
          <p:nvPr/>
        </p:nvSpPr>
        <p:spPr>
          <a:xfrm>
            <a:off x="1854197" y="4426837"/>
            <a:ext cx="2047215" cy="507831"/>
          </a:xfrm>
          <a:prstGeom prst="rect">
            <a:avLst/>
          </a:prstGeom>
        </p:spPr>
        <p:txBody>
          <a:bodyPr wrap="square">
            <a:spAutoFit/>
          </a:bodyPr>
          <a:lstStyle/>
          <a:p>
            <a:r>
              <a:rPr lang="fr-FR" sz="1350" b="1" spc="-38">
                <a:latin typeface="+mj-lt"/>
              </a:rPr>
              <a:t>½ journée ou moins : </a:t>
            </a:r>
          </a:p>
          <a:p>
            <a:r>
              <a:rPr lang="fr-FR" sz="1350" spc="-38">
                <a:latin typeface="+mj-lt"/>
              </a:rPr>
              <a:t>72 %</a:t>
            </a:r>
          </a:p>
        </p:txBody>
      </p:sp>
      <p:graphicFrame>
        <p:nvGraphicFramePr>
          <p:cNvPr id="30" name="Graphique 29">
            <a:extLst>
              <a:ext uri="{FF2B5EF4-FFF2-40B4-BE49-F238E27FC236}">
                <a16:creationId xmlns:a16="http://schemas.microsoft.com/office/drawing/2014/main" id="{50978F49-7C23-D752-6CD0-7C8D9023984D}"/>
              </a:ext>
            </a:extLst>
          </p:cNvPr>
          <p:cNvGraphicFramePr/>
          <p:nvPr/>
        </p:nvGraphicFramePr>
        <p:xfrm>
          <a:off x="-39803" y="3895758"/>
          <a:ext cx="2309871" cy="1533187"/>
        </p:xfrm>
        <a:graphic>
          <a:graphicData uri="http://schemas.openxmlformats.org/drawingml/2006/chart">
            <c:chart xmlns:c="http://schemas.openxmlformats.org/drawingml/2006/chart" xmlns:r="http://schemas.openxmlformats.org/officeDocument/2006/relationships" r:id="rId5"/>
          </a:graphicData>
        </a:graphic>
      </p:graphicFrame>
      <p:sp>
        <p:nvSpPr>
          <p:cNvPr id="32" name="ZoneTexte 31">
            <a:extLst>
              <a:ext uri="{FF2B5EF4-FFF2-40B4-BE49-F238E27FC236}">
                <a16:creationId xmlns:a16="http://schemas.microsoft.com/office/drawing/2014/main" id="{646A661D-1AA5-179E-9904-63EF32CF466E}"/>
              </a:ext>
            </a:extLst>
          </p:cNvPr>
          <p:cNvSpPr txBox="1"/>
          <p:nvPr/>
        </p:nvSpPr>
        <p:spPr>
          <a:xfrm>
            <a:off x="5951397" y="2013226"/>
            <a:ext cx="4808671" cy="230832"/>
          </a:xfrm>
          <a:prstGeom prst="rect">
            <a:avLst/>
          </a:prstGeom>
          <a:noFill/>
        </p:spPr>
        <p:txBody>
          <a:bodyPr wrap="square">
            <a:spAutoFit/>
          </a:bodyPr>
          <a:lstStyle/>
          <a:p>
            <a:r>
              <a:rPr lang="fr-FR" sz="900" spc="-38">
                <a:latin typeface="+mj-lt"/>
              </a:rPr>
              <a:t>L’envie de sortir de chez soi</a:t>
            </a:r>
          </a:p>
        </p:txBody>
      </p:sp>
      <p:sp>
        <p:nvSpPr>
          <p:cNvPr id="33" name="ZoneTexte 32">
            <a:extLst>
              <a:ext uri="{FF2B5EF4-FFF2-40B4-BE49-F238E27FC236}">
                <a16:creationId xmlns:a16="http://schemas.microsoft.com/office/drawing/2014/main" id="{B7886510-A7D5-8686-4220-885DCC0B6CC8}"/>
              </a:ext>
            </a:extLst>
          </p:cNvPr>
          <p:cNvSpPr txBox="1"/>
          <p:nvPr/>
        </p:nvSpPr>
        <p:spPr>
          <a:xfrm>
            <a:off x="5961940" y="2324054"/>
            <a:ext cx="4808671" cy="230832"/>
          </a:xfrm>
          <a:prstGeom prst="rect">
            <a:avLst/>
          </a:prstGeom>
          <a:noFill/>
        </p:spPr>
        <p:txBody>
          <a:bodyPr wrap="square">
            <a:spAutoFit/>
          </a:bodyPr>
          <a:lstStyle/>
          <a:p>
            <a:r>
              <a:rPr lang="fr-FR" sz="900" spc="-38">
                <a:latin typeface="+mj-lt"/>
              </a:rPr>
              <a:t>Une météo favorable</a:t>
            </a:r>
          </a:p>
        </p:txBody>
      </p:sp>
      <p:sp>
        <p:nvSpPr>
          <p:cNvPr id="34" name="ZoneTexte 33">
            <a:extLst>
              <a:ext uri="{FF2B5EF4-FFF2-40B4-BE49-F238E27FC236}">
                <a16:creationId xmlns:a16="http://schemas.microsoft.com/office/drawing/2014/main" id="{4073D231-A878-E61A-AA65-98CC5EEB0FFE}"/>
              </a:ext>
            </a:extLst>
          </p:cNvPr>
          <p:cNvSpPr txBox="1"/>
          <p:nvPr/>
        </p:nvSpPr>
        <p:spPr>
          <a:xfrm>
            <a:off x="5957250" y="2644294"/>
            <a:ext cx="3102931" cy="199735"/>
          </a:xfrm>
          <a:prstGeom prst="rect">
            <a:avLst/>
          </a:prstGeom>
          <a:noFill/>
        </p:spPr>
        <p:txBody>
          <a:bodyPr wrap="square">
            <a:spAutoFit/>
          </a:bodyPr>
          <a:lstStyle/>
          <a:p>
            <a:pPr>
              <a:lnSpc>
                <a:spcPts val="750"/>
              </a:lnSpc>
            </a:pPr>
            <a:r>
              <a:rPr lang="fr-FR" sz="900" spc="-38">
                <a:latin typeface="+mj-lt"/>
              </a:rPr>
              <a:t>Une proposition, une invitation ou la venue d’un proche</a:t>
            </a:r>
          </a:p>
        </p:txBody>
      </p:sp>
      <p:sp>
        <p:nvSpPr>
          <p:cNvPr id="35" name="ZoneTexte 34">
            <a:extLst>
              <a:ext uri="{FF2B5EF4-FFF2-40B4-BE49-F238E27FC236}">
                <a16:creationId xmlns:a16="http://schemas.microsoft.com/office/drawing/2014/main" id="{DDB979D3-7B6E-BF6C-025F-EE9665BBD4CE}"/>
              </a:ext>
            </a:extLst>
          </p:cNvPr>
          <p:cNvSpPr txBox="1"/>
          <p:nvPr/>
        </p:nvSpPr>
        <p:spPr>
          <a:xfrm>
            <a:off x="5957250" y="2900017"/>
            <a:ext cx="4808671" cy="230832"/>
          </a:xfrm>
          <a:prstGeom prst="rect">
            <a:avLst/>
          </a:prstGeom>
          <a:noFill/>
        </p:spPr>
        <p:txBody>
          <a:bodyPr wrap="square">
            <a:spAutoFit/>
          </a:bodyPr>
          <a:lstStyle/>
          <a:p>
            <a:r>
              <a:rPr lang="fr-FR" sz="900" spc="-38">
                <a:latin typeface="+mj-lt"/>
              </a:rPr>
              <a:t>Rien de particulier</a:t>
            </a:r>
          </a:p>
        </p:txBody>
      </p:sp>
      <p:sp>
        <p:nvSpPr>
          <p:cNvPr id="36" name="ZoneTexte 35">
            <a:extLst>
              <a:ext uri="{FF2B5EF4-FFF2-40B4-BE49-F238E27FC236}">
                <a16:creationId xmlns:a16="http://schemas.microsoft.com/office/drawing/2014/main" id="{5B20256E-BED2-263A-D6C4-BB1A5964BD41}"/>
              </a:ext>
            </a:extLst>
          </p:cNvPr>
          <p:cNvSpPr txBox="1"/>
          <p:nvPr/>
        </p:nvSpPr>
        <p:spPr>
          <a:xfrm>
            <a:off x="5951398" y="3230971"/>
            <a:ext cx="2951408" cy="199735"/>
          </a:xfrm>
          <a:prstGeom prst="rect">
            <a:avLst/>
          </a:prstGeom>
          <a:noFill/>
        </p:spPr>
        <p:txBody>
          <a:bodyPr wrap="square">
            <a:spAutoFit/>
          </a:bodyPr>
          <a:lstStyle/>
          <a:p>
            <a:pPr>
              <a:lnSpc>
                <a:spcPts val="750"/>
              </a:lnSpc>
            </a:pPr>
            <a:r>
              <a:rPr lang="fr-FR" sz="900" spc="-38">
                <a:latin typeface="+mj-lt"/>
              </a:rPr>
              <a:t>La programmation d’un événement, d’une manifestation</a:t>
            </a:r>
          </a:p>
        </p:txBody>
      </p:sp>
      <p:sp>
        <p:nvSpPr>
          <p:cNvPr id="37" name="ZoneTexte 36">
            <a:extLst>
              <a:ext uri="{FF2B5EF4-FFF2-40B4-BE49-F238E27FC236}">
                <a16:creationId xmlns:a16="http://schemas.microsoft.com/office/drawing/2014/main" id="{467F6969-7E7F-BD9D-16EE-01FED06F2ABC}"/>
              </a:ext>
            </a:extLst>
          </p:cNvPr>
          <p:cNvSpPr txBox="1"/>
          <p:nvPr/>
        </p:nvSpPr>
        <p:spPr>
          <a:xfrm>
            <a:off x="5947726" y="3540117"/>
            <a:ext cx="2030987" cy="199735"/>
          </a:xfrm>
          <a:prstGeom prst="rect">
            <a:avLst/>
          </a:prstGeom>
          <a:noFill/>
        </p:spPr>
        <p:txBody>
          <a:bodyPr wrap="square">
            <a:spAutoFit/>
          </a:bodyPr>
          <a:lstStyle/>
          <a:p>
            <a:pPr>
              <a:lnSpc>
                <a:spcPts val="750"/>
              </a:lnSpc>
            </a:pPr>
            <a:r>
              <a:rPr lang="fr-FR" sz="900" spc="-38">
                <a:latin typeface="+mj-lt"/>
              </a:rPr>
              <a:t>La réception d’une invitation du site</a:t>
            </a:r>
          </a:p>
        </p:txBody>
      </p:sp>
      <p:cxnSp>
        <p:nvCxnSpPr>
          <p:cNvPr id="5" name="Connecteur droit 4">
            <a:extLst>
              <a:ext uri="{FF2B5EF4-FFF2-40B4-BE49-F238E27FC236}">
                <a16:creationId xmlns:a16="http://schemas.microsoft.com/office/drawing/2014/main" id="{5D4BC705-B805-426C-3669-A34E461B4A18}"/>
              </a:ext>
            </a:extLst>
          </p:cNvPr>
          <p:cNvCxnSpPr>
            <a:cxnSpLocks/>
          </p:cNvCxnSpPr>
          <p:nvPr/>
        </p:nvCxnSpPr>
        <p:spPr>
          <a:xfrm flipV="1">
            <a:off x="6044949" y="1842203"/>
            <a:ext cx="16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36B89FD-0FF0-D028-FA71-3FE670779BC4}"/>
              </a:ext>
            </a:extLst>
          </p:cNvPr>
          <p:cNvSpPr/>
          <p:nvPr/>
        </p:nvSpPr>
        <p:spPr>
          <a:xfrm>
            <a:off x="6825086" y="5118685"/>
            <a:ext cx="302400" cy="13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ZoneTexte 37">
            <a:extLst>
              <a:ext uri="{FF2B5EF4-FFF2-40B4-BE49-F238E27FC236}">
                <a16:creationId xmlns:a16="http://schemas.microsoft.com/office/drawing/2014/main" id="{4C7E4CA9-D3A7-7377-C074-C560BEED2CC5}"/>
              </a:ext>
            </a:extLst>
          </p:cNvPr>
          <p:cNvSpPr txBox="1"/>
          <p:nvPr/>
        </p:nvSpPr>
        <p:spPr>
          <a:xfrm>
            <a:off x="6758521" y="4115436"/>
            <a:ext cx="2385479" cy="230832"/>
          </a:xfrm>
          <a:prstGeom prst="rect">
            <a:avLst/>
          </a:prstGeom>
          <a:noFill/>
        </p:spPr>
        <p:txBody>
          <a:bodyPr wrap="square">
            <a:spAutoFit/>
          </a:bodyPr>
          <a:lstStyle/>
          <a:p>
            <a:r>
              <a:rPr lang="fr-FR" sz="900" spc="-38">
                <a:latin typeface="+mj-lt"/>
              </a:rPr>
              <a:t>Internet</a:t>
            </a:r>
          </a:p>
        </p:txBody>
      </p:sp>
      <p:sp>
        <p:nvSpPr>
          <p:cNvPr id="39" name="ZoneTexte 38">
            <a:extLst>
              <a:ext uri="{FF2B5EF4-FFF2-40B4-BE49-F238E27FC236}">
                <a16:creationId xmlns:a16="http://schemas.microsoft.com/office/drawing/2014/main" id="{CD32CC76-4008-3393-4DF4-3A9BD4BA11C0}"/>
              </a:ext>
            </a:extLst>
          </p:cNvPr>
          <p:cNvSpPr txBox="1"/>
          <p:nvPr/>
        </p:nvSpPr>
        <p:spPr>
          <a:xfrm>
            <a:off x="6758521" y="4389384"/>
            <a:ext cx="2385479" cy="230832"/>
          </a:xfrm>
          <a:prstGeom prst="rect">
            <a:avLst/>
          </a:prstGeom>
          <a:noFill/>
        </p:spPr>
        <p:txBody>
          <a:bodyPr wrap="square">
            <a:spAutoFit/>
          </a:bodyPr>
          <a:lstStyle/>
          <a:p>
            <a:r>
              <a:rPr lang="fr-FR" sz="900" spc="-38">
                <a:latin typeface="+mj-lt"/>
              </a:rPr>
              <a:t>Recommandation de l’entourage</a:t>
            </a:r>
          </a:p>
        </p:txBody>
      </p:sp>
      <p:sp>
        <p:nvSpPr>
          <p:cNvPr id="40" name="ZoneTexte 39">
            <a:extLst>
              <a:ext uri="{FF2B5EF4-FFF2-40B4-BE49-F238E27FC236}">
                <a16:creationId xmlns:a16="http://schemas.microsoft.com/office/drawing/2014/main" id="{5F02CD8E-1D81-F3A9-54B0-8C32171E347F}"/>
              </a:ext>
            </a:extLst>
          </p:cNvPr>
          <p:cNvSpPr txBox="1"/>
          <p:nvPr/>
        </p:nvSpPr>
        <p:spPr>
          <a:xfrm>
            <a:off x="6758521" y="4654960"/>
            <a:ext cx="2385479" cy="230832"/>
          </a:xfrm>
          <a:prstGeom prst="rect">
            <a:avLst/>
          </a:prstGeom>
          <a:noFill/>
        </p:spPr>
        <p:txBody>
          <a:bodyPr wrap="square">
            <a:spAutoFit/>
          </a:bodyPr>
          <a:lstStyle/>
          <a:p>
            <a:r>
              <a:rPr lang="fr-FR" sz="900" spc="-38">
                <a:latin typeface="+mj-lt"/>
              </a:rPr>
              <a:t>Brochure</a:t>
            </a:r>
          </a:p>
        </p:txBody>
      </p:sp>
      <p:sp>
        <p:nvSpPr>
          <p:cNvPr id="41" name="ZoneTexte 40">
            <a:extLst>
              <a:ext uri="{FF2B5EF4-FFF2-40B4-BE49-F238E27FC236}">
                <a16:creationId xmlns:a16="http://schemas.microsoft.com/office/drawing/2014/main" id="{5FC583CB-ABA1-A9FD-ACC4-40DAC9B2BFC2}"/>
              </a:ext>
            </a:extLst>
          </p:cNvPr>
          <p:cNvSpPr txBox="1"/>
          <p:nvPr/>
        </p:nvSpPr>
        <p:spPr>
          <a:xfrm>
            <a:off x="6758520" y="4953695"/>
            <a:ext cx="2385479" cy="230832"/>
          </a:xfrm>
          <a:prstGeom prst="rect">
            <a:avLst/>
          </a:prstGeom>
          <a:noFill/>
        </p:spPr>
        <p:txBody>
          <a:bodyPr wrap="square">
            <a:spAutoFit/>
          </a:bodyPr>
          <a:lstStyle/>
          <a:p>
            <a:r>
              <a:rPr lang="fr-FR" sz="900" spc="-38">
                <a:latin typeface="+mj-lt"/>
              </a:rPr>
              <a:t>Offices de tourisme</a:t>
            </a:r>
          </a:p>
        </p:txBody>
      </p:sp>
      <p:cxnSp>
        <p:nvCxnSpPr>
          <p:cNvPr id="42" name="Connecteur droit 41">
            <a:extLst>
              <a:ext uri="{FF2B5EF4-FFF2-40B4-BE49-F238E27FC236}">
                <a16:creationId xmlns:a16="http://schemas.microsoft.com/office/drawing/2014/main" id="{94BEB665-5BA4-B7DE-9A35-145291A873CF}"/>
              </a:ext>
            </a:extLst>
          </p:cNvPr>
          <p:cNvCxnSpPr>
            <a:cxnSpLocks/>
          </p:cNvCxnSpPr>
          <p:nvPr/>
        </p:nvCxnSpPr>
        <p:spPr>
          <a:xfrm flipH="1" flipV="1">
            <a:off x="4527262" y="4598479"/>
            <a:ext cx="278111" cy="366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463A6FD-1E64-3682-7DC6-31E1826F29BC}"/>
              </a:ext>
            </a:extLst>
          </p:cNvPr>
          <p:cNvCxnSpPr>
            <a:cxnSpLocks/>
          </p:cNvCxnSpPr>
          <p:nvPr/>
        </p:nvCxnSpPr>
        <p:spPr>
          <a:xfrm>
            <a:off x="4806802" y="4967228"/>
            <a:ext cx="1012994"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78328D9-FC08-A5A7-F57A-9EDE4C187A01}"/>
              </a:ext>
            </a:extLst>
          </p:cNvPr>
          <p:cNvSpPr/>
          <p:nvPr/>
        </p:nvSpPr>
        <p:spPr>
          <a:xfrm>
            <a:off x="4852384" y="4730972"/>
            <a:ext cx="2047215" cy="507831"/>
          </a:xfrm>
          <a:prstGeom prst="rect">
            <a:avLst/>
          </a:prstGeom>
        </p:spPr>
        <p:txBody>
          <a:bodyPr wrap="square">
            <a:spAutoFit/>
          </a:bodyPr>
          <a:lstStyle/>
          <a:p>
            <a:r>
              <a:rPr lang="fr-FR" sz="1350" b="1" spc="-38">
                <a:latin typeface="+mj-lt"/>
              </a:rPr>
              <a:t>Par la route : </a:t>
            </a:r>
          </a:p>
          <a:p>
            <a:r>
              <a:rPr lang="fr-FR" sz="1350" spc="-38">
                <a:latin typeface="+mj-lt"/>
              </a:rPr>
              <a:t>90 %</a:t>
            </a:r>
          </a:p>
        </p:txBody>
      </p:sp>
    </p:spTree>
    <p:extLst>
      <p:ext uri="{BB962C8B-B14F-4D97-AF65-F5344CB8AC3E}">
        <p14:creationId xmlns:p14="http://schemas.microsoft.com/office/powerpoint/2010/main" val="545033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688D00-1BEC-ABB8-D990-5CE5E74D8C3F}"/>
              </a:ext>
            </a:extLst>
          </p:cNvPr>
          <p:cNvSpPr>
            <a:spLocks noGrp="1"/>
          </p:cNvSpPr>
          <p:nvPr>
            <p:ph type="body" sz="quarter" idx="10"/>
          </p:nvPr>
        </p:nvSpPr>
        <p:spPr/>
        <p:txBody>
          <a:bodyPr/>
          <a:lstStyle/>
          <a:p>
            <a:r>
              <a:rPr lang="fr-FR"/>
              <a:t>Les activités pratiquées au cours des excursions</a:t>
            </a:r>
          </a:p>
        </p:txBody>
      </p:sp>
      <p:sp>
        <p:nvSpPr>
          <p:cNvPr id="3" name="Espace réservé du texte 2">
            <a:extLst>
              <a:ext uri="{FF2B5EF4-FFF2-40B4-BE49-F238E27FC236}">
                <a16:creationId xmlns:a16="http://schemas.microsoft.com/office/drawing/2014/main" id="{9B3CD696-1437-93F3-FD42-B7007318BE91}"/>
              </a:ext>
            </a:extLst>
          </p:cNvPr>
          <p:cNvSpPr>
            <a:spLocks noGrp="1"/>
          </p:cNvSpPr>
          <p:nvPr>
            <p:ph type="body" sz="quarter" idx="11"/>
          </p:nvPr>
        </p:nvSpPr>
        <p:spPr/>
        <p:txBody>
          <a:bodyPr/>
          <a:lstStyle/>
          <a:p>
            <a:endParaRPr lang="fr-FR"/>
          </a:p>
        </p:txBody>
      </p:sp>
      <p:pic>
        <p:nvPicPr>
          <p:cNvPr id="6" name="Espace réservé pour une image  5" descr="Une image contenant plein air, ciel, nuage, signe&#10;&#10;Description générée automatiquement">
            <a:extLst>
              <a:ext uri="{FF2B5EF4-FFF2-40B4-BE49-F238E27FC236}">
                <a16:creationId xmlns:a16="http://schemas.microsoft.com/office/drawing/2014/main" id="{A0A78B7D-CA2F-8B9A-E061-2762C41F8F04}"/>
              </a:ext>
            </a:extLst>
          </p:cNvPr>
          <p:cNvPicPr>
            <a:picLocks noGrp="1" noChangeAspect="1"/>
          </p:cNvPicPr>
          <p:nvPr>
            <p:ph type="pic" sz="quarter" idx="12"/>
          </p:nvPr>
        </p:nvPicPr>
        <p:blipFill>
          <a:blip r:embed="rId2" cstate="screen">
            <a:alphaModFix amt="70000"/>
            <a:extLst>
              <a:ext uri="{28A0092B-C50C-407E-A947-70E740481C1C}">
                <a14:useLocalDpi xmlns:a14="http://schemas.microsoft.com/office/drawing/2010/main"/>
              </a:ext>
            </a:extLst>
          </a:blip>
          <a:srcRect/>
          <a:stretch>
            <a:fillRect/>
          </a:stretch>
        </p:blipFill>
        <p:spPr/>
      </p:pic>
      <p:graphicFrame>
        <p:nvGraphicFramePr>
          <p:cNvPr id="7" name="Graphique 6">
            <a:extLst>
              <a:ext uri="{FF2B5EF4-FFF2-40B4-BE49-F238E27FC236}">
                <a16:creationId xmlns:a16="http://schemas.microsoft.com/office/drawing/2014/main" id="{61929603-06CB-F274-4EF1-48398407D63A}"/>
              </a:ext>
            </a:extLst>
          </p:cNvPr>
          <p:cNvGraphicFramePr/>
          <p:nvPr/>
        </p:nvGraphicFramePr>
        <p:xfrm>
          <a:off x="4572000" y="1028700"/>
          <a:ext cx="4442460" cy="4432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a:extLst>
              <a:ext uri="{FF2B5EF4-FFF2-40B4-BE49-F238E27FC236}">
                <a16:creationId xmlns:a16="http://schemas.microsoft.com/office/drawing/2014/main" id="{4B927096-7265-D868-B477-A827B7FC1D91}"/>
              </a:ext>
            </a:extLst>
          </p:cNvPr>
          <p:cNvGraphicFramePr/>
          <p:nvPr/>
        </p:nvGraphicFramePr>
        <p:xfrm>
          <a:off x="413689" y="2372067"/>
          <a:ext cx="3636818" cy="29202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69262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DEFC02-200F-F5FF-6199-CD1F7A8956AD}"/>
              </a:ext>
            </a:extLst>
          </p:cNvPr>
          <p:cNvSpPr>
            <a:spLocks noGrp="1"/>
          </p:cNvSpPr>
          <p:nvPr>
            <p:ph type="body" sz="quarter" idx="10"/>
          </p:nvPr>
        </p:nvSpPr>
        <p:spPr/>
        <p:txBody>
          <a:bodyPr/>
          <a:lstStyle/>
          <a:p>
            <a:r>
              <a:rPr lang="en-US"/>
              <a:t>Des </a:t>
            </a:r>
            <a:r>
              <a:rPr lang="en-US" err="1"/>
              <a:t>excursionnistes</a:t>
            </a:r>
            <a:r>
              <a:rPr lang="en-US"/>
              <a:t> </a:t>
            </a:r>
            <a:r>
              <a:rPr lang="en-US" err="1"/>
              <a:t>satisfaits</a:t>
            </a:r>
            <a:r>
              <a:rPr lang="en-US"/>
              <a:t> de </a:t>
            </a:r>
            <a:r>
              <a:rPr lang="en-US" err="1"/>
              <a:t>leurs</a:t>
            </a:r>
            <a:r>
              <a:rPr lang="en-US"/>
              <a:t> </a:t>
            </a:r>
            <a:r>
              <a:rPr lang="en-US" err="1"/>
              <a:t>visites</a:t>
            </a:r>
            <a:r>
              <a:rPr lang="en-US"/>
              <a:t>, </a:t>
            </a:r>
            <a:r>
              <a:rPr lang="en-US" err="1"/>
              <a:t>balades</a:t>
            </a:r>
            <a:endParaRPr lang="en-US"/>
          </a:p>
        </p:txBody>
      </p:sp>
      <p:sp>
        <p:nvSpPr>
          <p:cNvPr id="3" name="Espace réservé du texte 2">
            <a:extLst>
              <a:ext uri="{FF2B5EF4-FFF2-40B4-BE49-F238E27FC236}">
                <a16:creationId xmlns:a16="http://schemas.microsoft.com/office/drawing/2014/main" id="{B8788E10-5E3B-27AB-2B57-2C0139DAE9D5}"/>
              </a:ext>
            </a:extLst>
          </p:cNvPr>
          <p:cNvSpPr>
            <a:spLocks noGrp="1"/>
          </p:cNvSpPr>
          <p:nvPr>
            <p:ph type="body" sz="quarter" idx="11"/>
          </p:nvPr>
        </p:nvSpPr>
        <p:spPr/>
        <p:txBody>
          <a:bodyPr/>
          <a:lstStyle/>
          <a:p>
            <a:endParaRPr lang="en-US"/>
          </a:p>
        </p:txBody>
      </p:sp>
      <p:sp>
        <p:nvSpPr>
          <p:cNvPr id="5" name="Rectangle 4">
            <a:extLst>
              <a:ext uri="{FF2B5EF4-FFF2-40B4-BE49-F238E27FC236}">
                <a16:creationId xmlns:a16="http://schemas.microsoft.com/office/drawing/2014/main" id="{786FF012-F0F1-9688-EBE2-DD7FD1A6D452}"/>
              </a:ext>
            </a:extLst>
          </p:cNvPr>
          <p:cNvSpPr/>
          <p:nvPr/>
        </p:nvSpPr>
        <p:spPr>
          <a:xfrm>
            <a:off x="412237" y="2378076"/>
            <a:ext cx="1131654" cy="67522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Espace réservé du texte 2">
            <a:extLst>
              <a:ext uri="{FF2B5EF4-FFF2-40B4-BE49-F238E27FC236}">
                <a16:creationId xmlns:a16="http://schemas.microsoft.com/office/drawing/2014/main" id="{E013CB53-C770-81B7-8CDB-FAD71113E1CA}"/>
              </a:ext>
            </a:extLst>
          </p:cNvPr>
          <p:cNvSpPr txBox="1">
            <a:spLocks/>
          </p:cNvSpPr>
          <p:nvPr/>
        </p:nvSpPr>
        <p:spPr>
          <a:xfrm>
            <a:off x="657393" y="2485993"/>
            <a:ext cx="638489"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8,6/10</a:t>
            </a:r>
            <a:endParaRPr lang="en-US" b="1">
              <a:solidFill>
                <a:schemeClr val="bg1"/>
              </a:solidFill>
            </a:endParaRPr>
          </a:p>
        </p:txBody>
      </p:sp>
      <p:sp>
        <p:nvSpPr>
          <p:cNvPr id="9" name="Espace réservé du texte 2">
            <a:extLst>
              <a:ext uri="{FF2B5EF4-FFF2-40B4-BE49-F238E27FC236}">
                <a16:creationId xmlns:a16="http://schemas.microsoft.com/office/drawing/2014/main" id="{D3C0708F-19E3-8068-1C18-6C6994A83A43}"/>
              </a:ext>
            </a:extLst>
          </p:cNvPr>
          <p:cNvSpPr txBox="1">
            <a:spLocks/>
          </p:cNvSpPr>
          <p:nvPr/>
        </p:nvSpPr>
        <p:spPr>
          <a:xfrm>
            <a:off x="715179" y="2750668"/>
            <a:ext cx="522917" cy="24102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fr-FR" sz="675">
                <a:solidFill>
                  <a:schemeClr val="bg1"/>
                </a:solidFill>
              </a:rPr>
              <a:t>Satisfaction globale</a:t>
            </a:r>
            <a:endParaRPr lang="en-US" sz="675">
              <a:solidFill>
                <a:schemeClr val="bg1"/>
              </a:solidFill>
            </a:endParaRPr>
          </a:p>
        </p:txBody>
      </p:sp>
      <p:graphicFrame>
        <p:nvGraphicFramePr>
          <p:cNvPr id="13" name="Graphique 12">
            <a:extLst>
              <a:ext uri="{FF2B5EF4-FFF2-40B4-BE49-F238E27FC236}">
                <a16:creationId xmlns:a16="http://schemas.microsoft.com/office/drawing/2014/main" id="{893732CF-A0C1-B63D-CFA1-CD8BF8253671}"/>
              </a:ext>
            </a:extLst>
          </p:cNvPr>
          <p:cNvGraphicFramePr/>
          <p:nvPr/>
        </p:nvGraphicFramePr>
        <p:xfrm>
          <a:off x="1431781" y="1956252"/>
          <a:ext cx="6096000" cy="3913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18945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14" descr="Une image contenant plein air, chaussures, habits, personne&#10;&#10;Description générée automatiquement">
            <a:extLst>
              <a:ext uri="{FF2B5EF4-FFF2-40B4-BE49-F238E27FC236}">
                <a16:creationId xmlns:a16="http://schemas.microsoft.com/office/drawing/2014/main" id="{6854CAB0-FD3A-1C1F-2C66-72AD05328D77}"/>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66558" y="85725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7052" y="3006850"/>
            <a:ext cx="3500708" cy="530915"/>
          </a:xfrm>
          <a:prstGeom prst="rect">
            <a:avLst/>
          </a:prstGeom>
          <a:noFill/>
        </p:spPr>
        <p:txBody>
          <a:bodyPr wrap="square" lIns="68580" tIns="34290" rIns="68580" bIns="34290" rtlCol="0" anchor="t">
            <a:spAutoFit/>
          </a:bodyPr>
          <a:lstStyle/>
          <a:p>
            <a:pPr algn="ctr"/>
            <a:r>
              <a:rPr lang="fr-FR" sz="3000" b="1">
                <a:solidFill>
                  <a:schemeClr val="bg1"/>
                </a:solidFill>
              </a:rPr>
              <a:t>Cohabitation</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417299"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134779" lvl="1" indent="-134779"/>
            <a:r>
              <a:rPr lang="fr-FR" sz="2400">
                <a:latin typeface="+mj-lt"/>
              </a:rPr>
              <a:t> </a:t>
            </a:r>
            <a:r>
              <a:rPr lang="fr-FR" sz="1800" b="1">
                <a:latin typeface="+mj-lt"/>
              </a:rPr>
              <a:t>Aujourd'hui, lorsqu'on </a:t>
            </a:r>
          </a:p>
          <a:p>
            <a:pPr marL="0" lvl="1" indent="0">
              <a:buNone/>
            </a:pPr>
            <a:r>
              <a:rPr lang="fr-FR" sz="1800" b="1">
                <a:latin typeface="+mj-lt"/>
              </a:rPr>
              <a:t>    parle tourisme on pense ...</a:t>
            </a:r>
            <a:endParaRPr lang="fr-FR" sz="750"/>
          </a:p>
        </p:txBody>
      </p:sp>
    </p:spTree>
    <p:extLst>
      <p:ext uri="{BB962C8B-B14F-4D97-AF65-F5344CB8AC3E}">
        <p14:creationId xmlns:p14="http://schemas.microsoft.com/office/powerpoint/2010/main" val="3535815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EEFEA22-2765-A10A-7C50-7E3ACD205C36}"/>
              </a:ext>
            </a:extLst>
          </p:cNvPr>
          <p:cNvSpPr>
            <a:spLocks noGrp="1"/>
          </p:cNvSpPr>
          <p:nvPr>
            <p:ph type="body" sz="quarter" idx="10"/>
          </p:nvPr>
        </p:nvSpPr>
        <p:spPr/>
        <p:txBody>
          <a:bodyPr/>
          <a:lstStyle/>
          <a:p>
            <a:r>
              <a:rPr lang="fr-FR"/>
              <a:t>Les Bretons, aussi des acteurs du tourisme  </a:t>
            </a:r>
          </a:p>
        </p:txBody>
      </p:sp>
      <p:sp>
        <p:nvSpPr>
          <p:cNvPr id="17" name="Espace réservé du texte 16">
            <a:extLst>
              <a:ext uri="{FF2B5EF4-FFF2-40B4-BE49-F238E27FC236}">
                <a16:creationId xmlns:a16="http://schemas.microsoft.com/office/drawing/2014/main" id="{BB0DE149-B50C-BAB6-9B90-17C0FA2AD5CD}"/>
              </a:ext>
            </a:extLst>
          </p:cNvPr>
          <p:cNvSpPr>
            <a:spLocks noGrp="1"/>
          </p:cNvSpPr>
          <p:nvPr>
            <p:ph type="body" sz="quarter" idx="11"/>
          </p:nvPr>
        </p:nvSpPr>
        <p:spPr/>
        <p:txBody>
          <a:bodyPr/>
          <a:lstStyle/>
          <a:p>
            <a:endParaRPr lang="fr-FR"/>
          </a:p>
        </p:txBody>
      </p:sp>
      <p:pic>
        <p:nvPicPr>
          <p:cNvPr id="4" name="Espace réservé pour une image  3" descr="Une image contenant personne, vaisselle, habits, bouteille&#10;&#10;Description générée automatiquement">
            <a:extLst>
              <a:ext uri="{FF2B5EF4-FFF2-40B4-BE49-F238E27FC236}">
                <a16:creationId xmlns:a16="http://schemas.microsoft.com/office/drawing/2014/main" id="{604B7D3E-2B93-BE9B-44F5-F8FA2A3CD049}"/>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pic>
        <p:nvPicPr>
          <p:cNvPr id="6" name="Espace réservé pour une image  5" descr="Une image contenant plein air, ciel, habits, eau&#10;&#10;Description générée automatiquement">
            <a:extLst>
              <a:ext uri="{FF2B5EF4-FFF2-40B4-BE49-F238E27FC236}">
                <a16:creationId xmlns:a16="http://schemas.microsoft.com/office/drawing/2014/main" id="{B802E0B9-477B-DA59-62B0-D07581B0BC84}"/>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grpSp>
        <p:nvGrpSpPr>
          <p:cNvPr id="23" name="Groupe 22">
            <a:extLst>
              <a:ext uri="{FF2B5EF4-FFF2-40B4-BE49-F238E27FC236}">
                <a16:creationId xmlns:a16="http://schemas.microsoft.com/office/drawing/2014/main" id="{E7AAB80D-76DA-1C04-6B87-405790CB5FFA}"/>
              </a:ext>
            </a:extLst>
          </p:cNvPr>
          <p:cNvGrpSpPr/>
          <p:nvPr/>
        </p:nvGrpSpPr>
        <p:grpSpPr>
          <a:xfrm>
            <a:off x="4544438" y="1314037"/>
            <a:ext cx="2286591" cy="1399724"/>
            <a:chOff x="9652795" y="556219"/>
            <a:chExt cx="3048788" cy="1866298"/>
          </a:xfrm>
        </p:grpSpPr>
        <p:sp>
          <p:nvSpPr>
            <p:cNvPr id="25" name="ZoneTexte 24">
              <a:extLst>
                <a:ext uri="{FF2B5EF4-FFF2-40B4-BE49-F238E27FC236}">
                  <a16:creationId xmlns:a16="http://schemas.microsoft.com/office/drawing/2014/main" id="{7E212ED2-D21A-A228-3B8C-9E7F227AE60D}"/>
                </a:ext>
              </a:extLst>
            </p:cNvPr>
            <p:cNvSpPr txBox="1"/>
            <p:nvPr/>
          </p:nvSpPr>
          <p:spPr>
            <a:xfrm>
              <a:off x="10164422" y="556219"/>
              <a:ext cx="2043123" cy="861774"/>
            </a:xfrm>
            <a:prstGeom prst="rect">
              <a:avLst/>
            </a:prstGeom>
            <a:noFill/>
          </p:spPr>
          <p:txBody>
            <a:bodyPr wrap="square" rtlCol="0">
              <a:spAutoFit/>
            </a:bodyPr>
            <a:lstStyle/>
            <a:p>
              <a:pPr algn="ctr"/>
              <a:r>
                <a:rPr lang="fr-FR" sz="3600" b="1">
                  <a:solidFill>
                    <a:schemeClr val="tx2"/>
                  </a:solidFill>
                </a:rPr>
                <a:t>91 %</a:t>
              </a:r>
            </a:p>
          </p:txBody>
        </p:sp>
        <p:sp>
          <p:nvSpPr>
            <p:cNvPr id="27" name="ZoneTexte 26">
              <a:extLst>
                <a:ext uri="{FF2B5EF4-FFF2-40B4-BE49-F238E27FC236}">
                  <a16:creationId xmlns:a16="http://schemas.microsoft.com/office/drawing/2014/main" id="{9E4C7DD9-12E6-368B-9F1E-5CECA6FDE9AA}"/>
                </a:ext>
              </a:extLst>
            </p:cNvPr>
            <p:cNvSpPr txBox="1"/>
            <p:nvPr/>
          </p:nvSpPr>
          <p:spPr>
            <a:xfrm>
              <a:off x="9652795" y="1560743"/>
              <a:ext cx="3048788" cy="861774"/>
            </a:xfrm>
            <a:prstGeom prst="rect">
              <a:avLst/>
            </a:prstGeom>
            <a:noFill/>
          </p:spPr>
          <p:txBody>
            <a:bodyPr wrap="square" rtlCol="0">
              <a:spAutoFit/>
            </a:bodyPr>
            <a:lstStyle/>
            <a:p>
              <a:pPr algn="ctr"/>
              <a:r>
                <a:rPr lang="fr-FR" sz="1200" i="1">
                  <a:solidFill>
                    <a:schemeClr val="tx2"/>
                  </a:solidFill>
                </a:rPr>
                <a:t>des Bretons accueillent au moins une fois par an de la famille, des amis vivant hors Bretagne</a:t>
              </a:r>
            </a:p>
          </p:txBody>
        </p:sp>
      </p:grpSp>
      <p:grpSp>
        <p:nvGrpSpPr>
          <p:cNvPr id="28" name="Groupe 27">
            <a:extLst>
              <a:ext uri="{FF2B5EF4-FFF2-40B4-BE49-F238E27FC236}">
                <a16:creationId xmlns:a16="http://schemas.microsoft.com/office/drawing/2014/main" id="{6D7D2899-5C72-06C0-9E0E-B4EC9BA107B3}"/>
              </a:ext>
            </a:extLst>
          </p:cNvPr>
          <p:cNvGrpSpPr/>
          <p:nvPr/>
        </p:nvGrpSpPr>
        <p:grpSpPr>
          <a:xfrm>
            <a:off x="6857409" y="3681115"/>
            <a:ext cx="2286591" cy="1424486"/>
            <a:chOff x="9652795" y="523203"/>
            <a:chExt cx="3048788" cy="1899314"/>
          </a:xfrm>
        </p:grpSpPr>
        <p:sp>
          <p:nvSpPr>
            <p:cNvPr id="29" name="ZoneTexte 28">
              <a:extLst>
                <a:ext uri="{FF2B5EF4-FFF2-40B4-BE49-F238E27FC236}">
                  <a16:creationId xmlns:a16="http://schemas.microsoft.com/office/drawing/2014/main" id="{41264BC7-0557-28DE-E8EC-FF9D69BD15BC}"/>
                </a:ext>
              </a:extLst>
            </p:cNvPr>
            <p:cNvSpPr txBox="1"/>
            <p:nvPr/>
          </p:nvSpPr>
          <p:spPr>
            <a:xfrm>
              <a:off x="10155628" y="523203"/>
              <a:ext cx="2043123" cy="861774"/>
            </a:xfrm>
            <a:prstGeom prst="rect">
              <a:avLst/>
            </a:prstGeom>
            <a:noFill/>
          </p:spPr>
          <p:txBody>
            <a:bodyPr wrap="square" rtlCol="0">
              <a:spAutoFit/>
            </a:bodyPr>
            <a:lstStyle/>
            <a:p>
              <a:pPr algn="ctr"/>
              <a:r>
                <a:rPr lang="fr-FR" sz="3600" b="1">
                  <a:solidFill>
                    <a:schemeClr val="accent4"/>
                  </a:solidFill>
                </a:rPr>
                <a:t>86 %</a:t>
              </a:r>
            </a:p>
          </p:txBody>
        </p:sp>
        <p:sp>
          <p:nvSpPr>
            <p:cNvPr id="30" name="ZoneTexte 29">
              <a:extLst>
                <a:ext uri="{FF2B5EF4-FFF2-40B4-BE49-F238E27FC236}">
                  <a16:creationId xmlns:a16="http://schemas.microsoft.com/office/drawing/2014/main" id="{4C0EB1DB-C230-0234-413E-7FD2EEB9AB28}"/>
                </a:ext>
              </a:extLst>
            </p:cNvPr>
            <p:cNvSpPr txBox="1"/>
            <p:nvPr/>
          </p:nvSpPr>
          <p:spPr>
            <a:xfrm>
              <a:off x="9652795" y="1560743"/>
              <a:ext cx="3048788" cy="861774"/>
            </a:xfrm>
            <a:prstGeom prst="rect">
              <a:avLst/>
            </a:prstGeom>
            <a:noFill/>
          </p:spPr>
          <p:txBody>
            <a:bodyPr wrap="square" rtlCol="0">
              <a:spAutoFit/>
            </a:bodyPr>
            <a:lstStyle/>
            <a:p>
              <a:pPr algn="ctr"/>
              <a:r>
                <a:rPr lang="fr-FR" sz="1200" i="1">
                  <a:solidFill>
                    <a:schemeClr val="accent4"/>
                  </a:solidFill>
                </a:rPr>
                <a:t>des Bretons accueillent au moins une fois par an de la famille, des amis vivant en Bretagne</a:t>
              </a:r>
            </a:p>
          </p:txBody>
        </p:sp>
      </p:grpSp>
    </p:spTree>
    <p:extLst>
      <p:ext uri="{BB962C8B-B14F-4D97-AF65-F5344CB8AC3E}">
        <p14:creationId xmlns:p14="http://schemas.microsoft.com/office/powerpoint/2010/main" val="324672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1069424"/>
            <a:ext cx="5256584" cy="4962897"/>
          </a:xfrm>
          <a:prstGeom prst="rect">
            <a:avLst/>
          </a:prstGeom>
          <a:noFill/>
        </p:spPr>
        <p:txBody>
          <a:bodyPr wrap="square">
            <a:spAutoFit/>
          </a:bodyPr>
          <a:lstStyle/>
          <a:p>
            <a:pPr marL="285750" indent="-285750">
              <a:buFont typeface="Wingdings" pitchFamily="2" charset="2"/>
              <a:buChar char="Ø"/>
              <a:defRPr/>
            </a:pPr>
            <a:r>
              <a:rPr lang="fr-FR" altLang="fr-FR" b="1" u="sng" dirty="0">
                <a:latin typeface="Eurostile" pitchFamily="34" charset="0"/>
              </a:rPr>
              <a:t>AVRIL </a:t>
            </a:r>
            <a:r>
              <a:rPr lang="fr-FR" altLang="fr-FR" b="1" dirty="0">
                <a:latin typeface="Eurostile" pitchFamily="34" charset="0"/>
              </a:rPr>
              <a:t>: </a:t>
            </a:r>
            <a:r>
              <a:rPr lang="fr-FR" altLang="fr-FR" dirty="0">
                <a:latin typeface="Eurostile" pitchFamily="34" charset="0"/>
              </a:rPr>
              <a:t>Fréquentation en hausse </a:t>
            </a:r>
            <a:br>
              <a:rPr lang="fr-FR" altLang="fr-FR" dirty="0">
                <a:latin typeface="Eurostile" pitchFamily="34" charset="0"/>
              </a:rPr>
            </a:br>
            <a:r>
              <a:rPr lang="fr-FR" altLang="fr-FR" dirty="0">
                <a:latin typeface="Eurostile" pitchFamily="34" charset="0"/>
              </a:rPr>
              <a:t>les taux d’occupation varient de 41 % à 92 %</a:t>
            </a:r>
          </a:p>
          <a:p>
            <a:pPr>
              <a:defRPr/>
            </a:pPr>
            <a:endParaRPr lang="fr-FR" altLang="fr-FR" dirty="0">
              <a:latin typeface="Eurostile" pitchFamily="34" charset="0"/>
            </a:endParaRPr>
          </a:p>
          <a:p>
            <a:pPr marL="285750" indent="-285750">
              <a:buFont typeface="Wingdings" pitchFamily="2" charset="2"/>
              <a:buChar char="Ø"/>
              <a:defRPr/>
            </a:pPr>
            <a:r>
              <a:rPr lang="fr-FR" altLang="fr-FR" b="1" u="sng" dirty="0">
                <a:latin typeface="Eurostile" pitchFamily="34" charset="0"/>
              </a:rPr>
              <a:t>MAI </a:t>
            </a:r>
            <a:r>
              <a:rPr lang="fr-FR" altLang="fr-FR" b="1" dirty="0">
                <a:latin typeface="Eurostile" pitchFamily="34" charset="0"/>
              </a:rPr>
              <a:t>: </a:t>
            </a:r>
            <a:r>
              <a:rPr lang="fr-FR" altLang="fr-FR" dirty="0">
                <a:latin typeface="Eurostile" pitchFamily="34" charset="0"/>
              </a:rPr>
              <a:t>Fréquentation en hausse</a:t>
            </a:r>
            <a:br>
              <a:rPr lang="fr-FR" altLang="fr-FR" dirty="0">
                <a:latin typeface="Eurostile" pitchFamily="34" charset="0"/>
              </a:rPr>
            </a:br>
            <a:r>
              <a:rPr lang="fr-FR" altLang="fr-FR" dirty="0">
                <a:latin typeface="Eurostile" pitchFamily="34" charset="0"/>
              </a:rPr>
              <a:t>les taux d’occupation varient de 53 % à 97 %</a:t>
            </a:r>
          </a:p>
          <a:p>
            <a:pPr marL="285750" indent="-285750">
              <a:buFont typeface="Wingdings" pitchFamily="2" charset="2"/>
              <a:buChar char="Ø"/>
              <a:defRPr/>
            </a:pPr>
            <a:endParaRPr lang="fr-FR" altLang="fr-FR" sz="1200" dirty="0">
              <a:latin typeface="Eurostile" pitchFamily="34" charset="0"/>
            </a:endParaRPr>
          </a:p>
          <a:p>
            <a:pPr marL="285750" indent="-285750">
              <a:buFont typeface="Wingdings" pitchFamily="2" charset="2"/>
              <a:buChar char="Ø"/>
              <a:defRPr/>
            </a:pPr>
            <a:r>
              <a:rPr lang="fr-FR" altLang="fr-FR" b="1" u="sng" dirty="0">
                <a:latin typeface="Eurostile" pitchFamily="34" charset="0"/>
              </a:rPr>
              <a:t>JUIN </a:t>
            </a:r>
            <a:r>
              <a:rPr lang="fr-FR" altLang="fr-FR" b="1" dirty="0">
                <a:latin typeface="Eurostile" pitchFamily="34" charset="0"/>
              </a:rPr>
              <a:t>: </a:t>
            </a:r>
            <a:r>
              <a:rPr lang="fr-FR" altLang="fr-FR" dirty="0">
                <a:latin typeface="Eurostile" pitchFamily="34" charset="0"/>
              </a:rPr>
              <a:t>Fréquentation en hausse </a:t>
            </a:r>
            <a:r>
              <a:rPr lang="fr-FR" altLang="fr-FR" sz="1100" dirty="0">
                <a:latin typeface="Eurostile" pitchFamily="34" charset="0"/>
              </a:rPr>
              <a:t>  </a:t>
            </a:r>
            <a:br>
              <a:rPr lang="fr-FR" altLang="fr-FR" dirty="0">
                <a:latin typeface="Eurostile" pitchFamily="34" charset="0"/>
              </a:rPr>
            </a:br>
            <a:r>
              <a:rPr lang="fr-FR" altLang="fr-FR" dirty="0">
                <a:latin typeface="Eurostile" pitchFamily="34" charset="0"/>
              </a:rPr>
              <a:t>les taux d’occupation varient de 58 % à 98 %</a:t>
            </a:r>
          </a:p>
          <a:p>
            <a:pPr marL="285750" indent="-285750">
              <a:buFont typeface="Wingdings" pitchFamily="2" charset="2"/>
              <a:buChar char="Ø"/>
              <a:defRPr/>
            </a:pPr>
            <a:endParaRPr lang="fr-FR" altLang="fr-FR" sz="1200" dirty="0">
              <a:latin typeface="Eurostile" pitchFamily="34" charset="0"/>
            </a:endParaRPr>
          </a:p>
          <a:p>
            <a:pPr marL="285750" indent="-285750">
              <a:buFont typeface="Wingdings" pitchFamily="2" charset="2"/>
              <a:buChar char="Ø"/>
              <a:defRPr/>
            </a:pPr>
            <a:r>
              <a:rPr lang="fr-FR" altLang="fr-FR" b="1" u="sng" dirty="0">
                <a:latin typeface="Eurostile" pitchFamily="34" charset="0"/>
              </a:rPr>
              <a:t>JUILLET </a:t>
            </a:r>
            <a:r>
              <a:rPr lang="fr-FR" altLang="fr-FR" b="1" dirty="0">
                <a:latin typeface="Eurostile" pitchFamily="34" charset="0"/>
              </a:rPr>
              <a:t>: </a:t>
            </a:r>
            <a:r>
              <a:rPr lang="fr-FR" altLang="fr-FR" dirty="0">
                <a:latin typeface="Eurostile" pitchFamily="34" charset="0"/>
              </a:rPr>
              <a:t>Fréquentation en baisse</a:t>
            </a:r>
            <a:br>
              <a:rPr lang="fr-FR" altLang="fr-FR" dirty="0">
                <a:latin typeface="Eurostile" pitchFamily="34" charset="0"/>
              </a:rPr>
            </a:br>
            <a:r>
              <a:rPr lang="fr-FR" altLang="fr-FR" dirty="0">
                <a:latin typeface="Eurostile" pitchFamily="34" charset="0"/>
              </a:rPr>
              <a:t>les taux d’occupation varient de  53 </a:t>
            </a:r>
            <a:r>
              <a:rPr lang="fr-FR" altLang="fr-FR" sz="1600" dirty="0">
                <a:latin typeface="Eurostile" pitchFamily="34" charset="0"/>
              </a:rPr>
              <a:t>%</a:t>
            </a:r>
            <a:r>
              <a:rPr lang="fr-FR" altLang="fr-FR" dirty="0">
                <a:latin typeface="Eurostile" pitchFamily="34" charset="0"/>
              </a:rPr>
              <a:t> à 99 </a:t>
            </a:r>
            <a:r>
              <a:rPr lang="fr-FR" altLang="fr-FR" sz="1600" dirty="0">
                <a:latin typeface="Eurostile" pitchFamily="34" charset="0"/>
              </a:rPr>
              <a:t>% </a:t>
            </a:r>
            <a:br>
              <a:rPr lang="fr-FR" altLang="fr-FR" dirty="0">
                <a:latin typeface="Eurostile" pitchFamily="34" charset="0"/>
              </a:rPr>
            </a:br>
            <a:endParaRPr lang="fr-FR" altLang="fr-FR" sz="1200" dirty="0">
              <a:latin typeface="Eurostile" pitchFamily="34" charset="0"/>
            </a:endParaRPr>
          </a:p>
          <a:p>
            <a:pPr marL="285750" indent="-285750">
              <a:buFont typeface="Wingdings" pitchFamily="2" charset="2"/>
              <a:buChar char="Ø"/>
              <a:defRPr/>
            </a:pPr>
            <a:r>
              <a:rPr lang="fr-FR" altLang="fr-FR" b="1" u="sng" dirty="0">
                <a:latin typeface="Eurostile" pitchFamily="34" charset="0"/>
              </a:rPr>
              <a:t>AOÛT </a:t>
            </a:r>
            <a:r>
              <a:rPr lang="fr-FR" altLang="fr-FR" b="1" dirty="0">
                <a:latin typeface="Eurostile" pitchFamily="34" charset="0"/>
              </a:rPr>
              <a:t>: </a:t>
            </a:r>
            <a:r>
              <a:rPr lang="fr-FR" altLang="fr-FR" dirty="0">
                <a:latin typeface="Eurostile" pitchFamily="34" charset="0"/>
              </a:rPr>
              <a:t>Fréquentation en baisse</a:t>
            </a:r>
            <a:br>
              <a:rPr lang="fr-FR" altLang="fr-FR" dirty="0">
                <a:latin typeface="Eurostile" pitchFamily="34" charset="0"/>
              </a:rPr>
            </a:br>
            <a:r>
              <a:rPr lang="fr-FR" altLang="fr-FR" dirty="0">
                <a:latin typeface="Eurostile" pitchFamily="34" charset="0"/>
              </a:rPr>
              <a:t>les taux d’occupation varient  de 84 % à 100 % </a:t>
            </a:r>
            <a:br>
              <a:rPr lang="fr-FR" altLang="fr-FR" sz="1400" dirty="0">
                <a:latin typeface="Eurostile" pitchFamily="34" charset="0"/>
              </a:rPr>
            </a:br>
            <a:endParaRPr lang="fr-FR" altLang="fr-FR" sz="1050" dirty="0">
              <a:latin typeface="Eurostile" pitchFamily="34" charset="0"/>
            </a:endParaRPr>
          </a:p>
          <a:p>
            <a:pPr marL="285750" indent="-285750">
              <a:buFont typeface="Wingdings" pitchFamily="2" charset="2"/>
              <a:buChar char="Ø"/>
              <a:defRPr/>
            </a:pPr>
            <a:r>
              <a:rPr lang="fr-FR" altLang="fr-FR" b="1" u="sng" dirty="0">
                <a:latin typeface="Eurostile" pitchFamily="34" charset="0"/>
              </a:rPr>
              <a:t>SEPTEMBRE </a:t>
            </a:r>
            <a:r>
              <a:rPr lang="fr-FR" altLang="fr-FR" sz="2400" b="1" dirty="0">
                <a:latin typeface="Eurostile" pitchFamily="34" charset="0"/>
              </a:rPr>
              <a:t>: </a:t>
            </a:r>
            <a:r>
              <a:rPr lang="fr-FR" altLang="fr-FR" dirty="0">
                <a:latin typeface="Eurostile" pitchFamily="34" charset="0"/>
              </a:rPr>
              <a:t>Fréquentation plutôt en hausse</a:t>
            </a:r>
            <a:br>
              <a:rPr lang="fr-FR" altLang="fr-FR" dirty="0">
                <a:latin typeface="Eurostile" pitchFamily="34" charset="0"/>
              </a:rPr>
            </a:br>
            <a:r>
              <a:rPr lang="fr-FR" altLang="fr-FR" dirty="0">
                <a:latin typeface="Eurostile" pitchFamily="34" charset="0"/>
              </a:rPr>
              <a:t>les taux d’occupation</a:t>
            </a:r>
            <a:r>
              <a:rPr lang="fr-FR" altLang="fr-FR" spc="-150" dirty="0">
                <a:latin typeface="Eurostile" pitchFamily="34" charset="0"/>
              </a:rPr>
              <a:t> </a:t>
            </a:r>
            <a:r>
              <a:rPr lang="fr-FR" altLang="fr-FR" dirty="0">
                <a:latin typeface="Eurostile" pitchFamily="34" charset="0"/>
              </a:rPr>
              <a:t>varient de 69 % à 99 %</a:t>
            </a:r>
            <a:br>
              <a:rPr lang="fr-FR" altLang="fr-FR" dirty="0">
                <a:latin typeface="Eurostile" pitchFamily="34" charset="0"/>
              </a:rPr>
            </a:br>
            <a:endParaRPr lang="fr-FR" altLang="fr-FR" dirty="0">
              <a:latin typeface="Eurostile" pitchFamily="34" charset="0"/>
            </a:endParaRPr>
          </a:p>
          <a:p>
            <a:pPr marL="285750" indent="-285750">
              <a:buFont typeface="Wingdings" pitchFamily="2" charset="2"/>
              <a:buChar char="Ø"/>
              <a:defRPr/>
            </a:pPr>
            <a:endParaRPr lang="fr-FR" altLang="fr-FR" sz="1200" dirty="0"/>
          </a:p>
        </p:txBody>
      </p:sp>
      <p:pic>
        <p:nvPicPr>
          <p:cNvPr id="10"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755576" y="6453336"/>
            <a:ext cx="2304256" cy="246256"/>
          </a:xfrm>
          <a:prstGeom prst="rect">
            <a:avLst/>
          </a:prstGeom>
          <a:noFill/>
          <a:ln w="9525">
            <a:noFill/>
            <a:miter lim="800000"/>
            <a:headEnd/>
            <a:tailEnd/>
          </a:ln>
        </p:spPr>
      </p:pic>
      <p:pic>
        <p:nvPicPr>
          <p:cNvPr id="12" name="Image 11" descr="rose_sans_pg_sansCopyright_2019.png"/>
          <p:cNvPicPr>
            <a:picLocks noChangeAspect="1"/>
          </p:cNvPicPr>
          <p:nvPr/>
        </p:nvPicPr>
        <p:blipFill>
          <a:blip r:embed="rId5" cstate="print"/>
          <a:stretch>
            <a:fillRect/>
          </a:stretch>
        </p:blipFill>
        <p:spPr>
          <a:xfrm>
            <a:off x="178340" y="6165304"/>
            <a:ext cx="577236" cy="577236"/>
          </a:xfrm>
          <a:prstGeom prst="rect">
            <a:avLst/>
          </a:prstGeom>
        </p:spPr>
      </p:pic>
      <p:sp>
        <p:nvSpPr>
          <p:cNvPr id="15" name="Titre 1"/>
          <p:cNvSpPr txBox="1">
            <a:spLocks/>
          </p:cNvSpPr>
          <p:nvPr/>
        </p:nvSpPr>
        <p:spPr>
          <a:xfrm>
            <a:off x="323528" y="116632"/>
            <a:ext cx="8496944" cy="504056"/>
          </a:xfrm>
          <a:prstGeom prst="rect">
            <a:avLst/>
          </a:prstGeom>
          <a:solidFill>
            <a:schemeClr val="tx1">
              <a:lumMod val="85000"/>
              <a:lumOff val="15000"/>
            </a:schemeClr>
          </a:solidFill>
        </p:spPr>
        <p:txBody>
          <a:bodyPr vert="horz" lIns="91440" tIns="45720" rIns="91440" bIns="45720" rtlCol="0" anchor="ctr">
            <a:normAutofit lnSpcReduction="10000"/>
          </a:bodyPr>
          <a:lstStyle/>
          <a:p>
            <a:pPr algn="ctr"/>
            <a:r>
              <a:rPr lang="fr-FR" sz="2800" b="1" dirty="0">
                <a:solidFill>
                  <a:srgbClr val="F01865"/>
                </a:solidFill>
                <a:latin typeface="Eurostile" pitchFamily="34" charset="0"/>
                <a:cs typeface="Arial" pitchFamily="34" charset="0"/>
              </a:rPr>
              <a:t> </a:t>
            </a:r>
            <a:r>
              <a:rPr lang="fr-FR" sz="2800" b="1" dirty="0">
                <a:solidFill>
                  <a:schemeClr val="bg1"/>
                </a:solidFill>
                <a:latin typeface="Eurostile" pitchFamily="34" charset="0"/>
                <a:cs typeface="Arial" pitchFamily="34" charset="0"/>
              </a:rPr>
              <a:t>Les Hôtels</a:t>
            </a:r>
          </a:p>
        </p:txBody>
      </p:sp>
      <p:sp>
        <p:nvSpPr>
          <p:cNvPr id="16" name="Rectangle 15"/>
          <p:cNvSpPr/>
          <p:nvPr/>
        </p:nvSpPr>
        <p:spPr>
          <a:xfrm>
            <a:off x="5619116" y="706613"/>
            <a:ext cx="3024336" cy="5688517"/>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a:off x="5943152" y="931190"/>
            <a:ext cx="2376264" cy="5632311"/>
          </a:xfrm>
          <a:prstGeom prst="rect">
            <a:avLst/>
          </a:prstGeom>
        </p:spPr>
        <p:txBody>
          <a:bodyPr wrap="square">
            <a:spAutoFit/>
          </a:bodyPr>
          <a:lstStyle/>
          <a:p>
            <a:pPr algn="ctr">
              <a:defRPr/>
            </a:pPr>
            <a:endParaRPr lang="fr-FR" b="1" dirty="0">
              <a:solidFill>
                <a:schemeClr val="bg1"/>
              </a:solidFill>
              <a:latin typeface="Eurostile" pitchFamily="34" charset="0"/>
              <a:cs typeface="Arial" pitchFamily="34" charset="0"/>
            </a:endParaRPr>
          </a:p>
          <a:p>
            <a:pPr algn="ctr">
              <a:defRPr/>
            </a:pPr>
            <a:r>
              <a:rPr lang="fr-FR" b="1" dirty="0">
                <a:solidFill>
                  <a:schemeClr val="bg1"/>
                </a:solidFill>
                <a:latin typeface="Eurostile" pitchFamily="34" charset="0"/>
                <a:cs typeface="Arial" pitchFamily="34" charset="0"/>
              </a:rPr>
              <a:t>Questionnaires OT</a:t>
            </a:r>
            <a:br>
              <a:rPr lang="fr-FR" b="1" dirty="0">
                <a:solidFill>
                  <a:schemeClr val="bg1"/>
                </a:solidFill>
                <a:latin typeface="Eurostile" pitchFamily="34" charset="0"/>
                <a:cs typeface="Arial" pitchFamily="34" charset="0"/>
              </a:rPr>
            </a:br>
            <a:r>
              <a:rPr lang="fr-FR" b="1" dirty="0">
                <a:solidFill>
                  <a:schemeClr val="bg1"/>
                </a:solidFill>
                <a:latin typeface="Eurostile" pitchFamily="34" charset="0"/>
                <a:cs typeface="Arial" pitchFamily="34" charset="0"/>
              </a:rPr>
              <a:t>14 Hôtels répondants </a:t>
            </a:r>
            <a:br>
              <a:rPr lang="fr-FR" b="1" dirty="0">
                <a:solidFill>
                  <a:schemeClr val="bg1"/>
                </a:solidFill>
                <a:latin typeface="Eurostile" pitchFamily="34" charset="0"/>
                <a:cs typeface="Arial" pitchFamily="34" charset="0"/>
              </a:rPr>
            </a:br>
            <a:r>
              <a:rPr lang="fr-FR" b="1" dirty="0">
                <a:solidFill>
                  <a:schemeClr val="bg1"/>
                </a:solidFill>
                <a:latin typeface="Eurostile" pitchFamily="34" charset="0"/>
                <a:cs typeface="Arial" pitchFamily="34" charset="0"/>
              </a:rPr>
              <a:t>(80 % du parc)</a:t>
            </a:r>
            <a:endParaRPr lang="fr-FR" dirty="0"/>
          </a:p>
          <a:p>
            <a:pPr algn="ctr">
              <a:defRPr/>
            </a:pPr>
            <a:endParaRPr lang="fr-FR" altLang="fr-FR" b="1" dirty="0">
              <a:latin typeface="Eurostile" pitchFamily="34" charset="0"/>
            </a:endParaRPr>
          </a:p>
          <a:p>
            <a:pPr algn="ctr">
              <a:defRPr/>
            </a:pPr>
            <a:endParaRPr lang="fr-FR" altLang="fr-FR" b="1" dirty="0">
              <a:latin typeface="Eurostile" pitchFamily="34" charset="0"/>
            </a:endParaRPr>
          </a:p>
          <a:p>
            <a:pPr algn="ctr">
              <a:defRPr/>
            </a:pPr>
            <a:r>
              <a:rPr lang="fr-FR" altLang="fr-FR" b="1" dirty="0">
                <a:latin typeface="Eurostile" pitchFamily="34" charset="0"/>
              </a:rPr>
              <a:t>La saison d’été est jugée de satisfaisante à très satisfaisante </a:t>
            </a:r>
          </a:p>
          <a:p>
            <a:pPr algn="ctr">
              <a:defRPr/>
            </a:pPr>
            <a:r>
              <a:rPr lang="fr-FR" altLang="fr-FR" b="1" dirty="0">
                <a:latin typeface="Eurostile" pitchFamily="34" charset="0"/>
              </a:rPr>
              <a:t>pour 72% des hôtels répondants,</a:t>
            </a:r>
          </a:p>
          <a:p>
            <a:pPr algn="ctr">
              <a:defRPr/>
            </a:pPr>
            <a:r>
              <a:rPr lang="fr-FR" altLang="fr-FR" b="1" dirty="0">
                <a:latin typeface="Eurostile" pitchFamily="34" charset="0"/>
              </a:rPr>
              <a:t> un taux de satisfaction en baisse par rapport à l’an dernier dû à un été plutôt mitigé par rapport à 2022</a:t>
            </a:r>
            <a:br>
              <a:rPr lang="fr-FR" altLang="fr-FR" b="1" dirty="0">
                <a:latin typeface="Eurostile" pitchFamily="34" charset="0"/>
              </a:rPr>
            </a:br>
            <a:endParaRPr lang="fr-FR" altLang="fr-FR" b="1" dirty="0">
              <a:latin typeface="Eurostile" pitchFamily="34" charset="0"/>
            </a:endParaRPr>
          </a:p>
          <a:p>
            <a:pPr algn="ctr">
              <a:defRPr/>
            </a:pPr>
            <a:endParaRPr lang="fr-FR" altLang="fr-FR" b="1" dirty="0">
              <a:latin typeface="Eurostile" pitchFamily="34" charset="0"/>
            </a:endParaRPr>
          </a:p>
          <a:p>
            <a:pPr algn="ctr">
              <a:defRPr/>
            </a:pPr>
            <a:endParaRPr lang="fr-FR" altLang="fr-FR" b="1" dirty="0">
              <a:latin typeface="Eurostile" pitchFamily="34" charset="0"/>
            </a:endParaRPr>
          </a:p>
        </p:txBody>
      </p:sp>
      <p:pic>
        <p:nvPicPr>
          <p:cNvPr id="17" name="Picture 4"/>
          <p:cNvPicPr>
            <a:picLocks noChangeAspect="1" noChangeArrowheads="1"/>
          </p:cNvPicPr>
          <p:nvPr/>
        </p:nvPicPr>
        <p:blipFill>
          <a:blip r:embed="rId6" cstate="print"/>
          <a:srcRect/>
          <a:stretch>
            <a:fillRect/>
          </a:stretch>
        </p:blipFill>
        <p:spPr bwMode="auto">
          <a:xfrm>
            <a:off x="7084363" y="2132856"/>
            <a:ext cx="152400" cy="533400"/>
          </a:xfrm>
          <a:prstGeom prst="rect">
            <a:avLst/>
          </a:prstGeom>
          <a:noFill/>
          <a:ln w="9525">
            <a:noFill/>
            <a:miter lim="800000"/>
            <a:headEnd/>
            <a:tailEnd/>
          </a:ln>
        </p:spPr>
      </p:pic>
    </p:spTree>
    <p:extLst>
      <p:ext uri="{BB962C8B-B14F-4D97-AF65-F5344CB8AC3E}">
        <p14:creationId xmlns:p14="http://schemas.microsoft.com/office/powerpoint/2010/main" val="2297933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C8EA8A-3D41-2070-5B69-83F90709275D}"/>
              </a:ext>
            </a:extLst>
          </p:cNvPr>
          <p:cNvSpPr/>
          <p:nvPr/>
        </p:nvSpPr>
        <p:spPr>
          <a:xfrm>
            <a:off x="4572000" y="857249"/>
            <a:ext cx="4572001" cy="4596686"/>
          </a:xfrm>
          <a:prstGeom prst="rect">
            <a:avLst/>
          </a:prstGeom>
          <a:solidFill>
            <a:schemeClr val="bg1">
              <a:lumMod val="8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Espace réservé du texte 1">
            <a:extLst>
              <a:ext uri="{FF2B5EF4-FFF2-40B4-BE49-F238E27FC236}">
                <a16:creationId xmlns:a16="http://schemas.microsoft.com/office/drawing/2014/main" id="{FEEFEA22-2765-A10A-7C50-7E3ACD205C36}"/>
              </a:ext>
            </a:extLst>
          </p:cNvPr>
          <p:cNvSpPr>
            <a:spLocks noGrp="1"/>
          </p:cNvSpPr>
          <p:nvPr>
            <p:ph type="body" sz="quarter" idx="10"/>
          </p:nvPr>
        </p:nvSpPr>
        <p:spPr/>
        <p:txBody>
          <a:bodyPr/>
          <a:lstStyle/>
          <a:p>
            <a:r>
              <a:rPr lang="fr-FR"/>
              <a:t>Les Bretons, consommateurs du territoire</a:t>
            </a:r>
          </a:p>
        </p:txBody>
      </p:sp>
      <p:sp>
        <p:nvSpPr>
          <p:cNvPr id="7" name="Espace réservé du texte 6">
            <a:extLst>
              <a:ext uri="{FF2B5EF4-FFF2-40B4-BE49-F238E27FC236}">
                <a16:creationId xmlns:a16="http://schemas.microsoft.com/office/drawing/2014/main" id="{E9CC1EEE-6BC6-F46C-DD1D-3F30511DA79E}"/>
              </a:ext>
            </a:extLst>
          </p:cNvPr>
          <p:cNvSpPr>
            <a:spLocks noGrp="1"/>
          </p:cNvSpPr>
          <p:nvPr>
            <p:ph type="body" sz="quarter" idx="11"/>
          </p:nvPr>
        </p:nvSpPr>
        <p:spPr/>
        <p:txBody>
          <a:bodyPr/>
          <a:lstStyle/>
          <a:p>
            <a:endParaRPr lang="fr-FR"/>
          </a:p>
        </p:txBody>
      </p:sp>
      <p:graphicFrame>
        <p:nvGraphicFramePr>
          <p:cNvPr id="6" name="Graphique 5">
            <a:extLst>
              <a:ext uri="{FF2B5EF4-FFF2-40B4-BE49-F238E27FC236}">
                <a16:creationId xmlns:a16="http://schemas.microsoft.com/office/drawing/2014/main" id="{609C279E-8326-FDB3-E2B3-D2D372ADB7D8}"/>
              </a:ext>
            </a:extLst>
          </p:cNvPr>
          <p:cNvGraphicFramePr/>
          <p:nvPr/>
        </p:nvGraphicFramePr>
        <p:xfrm>
          <a:off x="4572000" y="1404065"/>
          <a:ext cx="4412530" cy="4066428"/>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11E9570A-2311-803F-77B2-827251B5FD01}"/>
              </a:ext>
            </a:extLst>
          </p:cNvPr>
          <p:cNvSpPr txBox="1"/>
          <p:nvPr/>
        </p:nvSpPr>
        <p:spPr>
          <a:xfrm>
            <a:off x="4694218" y="1122447"/>
            <a:ext cx="4775855" cy="276999"/>
          </a:xfrm>
          <a:prstGeom prst="rect">
            <a:avLst/>
          </a:prstGeom>
          <a:noFill/>
        </p:spPr>
        <p:txBody>
          <a:bodyPr wrap="square">
            <a:spAutoFit/>
          </a:bodyPr>
          <a:lstStyle/>
          <a:p>
            <a:r>
              <a:rPr lang="fr-FR" sz="1200" i="1" dirty="0"/>
              <a:t>Les pratiques des Bretons en Bretagne… </a:t>
            </a:r>
          </a:p>
        </p:txBody>
      </p:sp>
      <p:sp>
        <p:nvSpPr>
          <p:cNvPr id="10" name="Espace réservé du texte 2">
            <a:extLst>
              <a:ext uri="{FF2B5EF4-FFF2-40B4-BE49-F238E27FC236}">
                <a16:creationId xmlns:a16="http://schemas.microsoft.com/office/drawing/2014/main" id="{08C3E639-0FC1-F166-CF56-5D5AF4DB249A}"/>
              </a:ext>
            </a:extLst>
          </p:cNvPr>
          <p:cNvSpPr txBox="1">
            <a:spLocks/>
          </p:cNvSpPr>
          <p:nvPr/>
        </p:nvSpPr>
        <p:spPr>
          <a:xfrm>
            <a:off x="521494" y="2380877"/>
            <a:ext cx="3376479" cy="1381462"/>
          </a:xfrm>
          <a:prstGeom prst="rect">
            <a:avLst/>
          </a:prstGeom>
        </p:spPr>
        <p:txBody>
          <a:bodyPr vert="horz" lIns="0" tIns="0" rIns="0" bIns="0" rtlCol="0" anchor="t">
            <a:norm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900"/>
              <a:t>Les Bretons consomment tout au long de l’année leur région, fréquentant souvent les mêmes lieux touristiques que les touristes.</a:t>
            </a:r>
            <a:endParaRPr lang="fr-FR" sz="750"/>
          </a:p>
          <a:p>
            <a:pPr>
              <a:lnSpc>
                <a:spcPct val="120000"/>
              </a:lnSpc>
            </a:pPr>
            <a:endParaRPr lang="fr-FR" sz="1050"/>
          </a:p>
        </p:txBody>
      </p:sp>
    </p:spTree>
    <p:extLst>
      <p:ext uri="{BB962C8B-B14F-4D97-AF65-F5344CB8AC3E}">
        <p14:creationId xmlns:p14="http://schemas.microsoft.com/office/powerpoint/2010/main" val="415087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EEFEA22-2765-A10A-7C50-7E3ACD205C36}"/>
              </a:ext>
            </a:extLst>
          </p:cNvPr>
          <p:cNvSpPr>
            <a:spLocks noGrp="1"/>
          </p:cNvSpPr>
          <p:nvPr>
            <p:ph type="body" sz="quarter" idx="10"/>
          </p:nvPr>
        </p:nvSpPr>
        <p:spPr/>
        <p:txBody>
          <a:bodyPr/>
          <a:lstStyle/>
          <a:p>
            <a:r>
              <a:rPr lang="fr-FR"/>
              <a:t>La perception du tourisme par les Bretons  </a:t>
            </a:r>
          </a:p>
        </p:txBody>
      </p:sp>
      <p:sp>
        <p:nvSpPr>
          <p:cNvPr id="3" name="Espace réservé du texte 2">
            <a:extLst>
              <a:ext uri="{FF2B5EF4-FFF2-40B4-BE49-F238E27FC236}">
                <a16:creationId xmlns:a16="http://schemas.microsoft.com/office/drawing/2014/main" id="{A4AEEED5-07D7-F702-329E-C2B482D32B90}"/>
              </a:ext>
            </a:extLst>
          </p:cNvPr>
          <p:cNvSpPr>
            <a:spLocks noGrp="1"/>
          </p:cNvSpPr>
          <p:nvPr>
            <p:ph type="body" sz="quarter" idx="11"/>
          </p:nvPr>
        </p:nvSpPr>
        <p:spPr>
          <a:xfrm>
            <a:off x="521494" y="1882511"/>
            <a:ext cx="8099801" cy="161583"/>
          </a:xfrm>
        </p:spPr>
        <p:txBody>
          <a:bodyPr/>
          <a:lstStyle/>
          <a:p>
            <a:r>
              <a:rPr lang="fr-FR"/>
              <a:t>Des Bretons conscients des bénéfices du tourisme, mais aussi de ses limites</a:t>
            </a:r>
          </a:p>
        </p:txBody>
      </p:sp>
      <p:graphicFrame>
        <p:nvGraphicFramePr>
          <p:cNvPr id="18" name="Graphique 17">
            <a:extLst>
              <a:ext uri="{FF2B5EF4-FFF2-40B4-BE49-F238E27FC236}">
                <a16:creationId xmlns:a16="http://schemas.microsoft.com/office/drawing/2014/main" id="{A335317D-8E9F-44ED-46CC-8304E60B3801}"/>
              </a:ext>
            </a:extLst>
          </p:cNvPr>
          <p:cNvGraphicFramePr/>
          <p:nvPr/>
        </p:nvGraphicFramePr>
        <p:xfrm>
          <a:off x="4401717" y="2678677"/>
          <a:ext cx="4302967" cy="2944887"/>
        </p:xfrm>
        <a:graphic>
          <a:graphicData uri="http://schemas.openxmlformats.org/drawingml/2006/chart">
            <c:chart xmlns:c="http://schemas.openxmlformats.org/drawingml/2006/chart" xmlns:r="http://schemas.openxmlformats.org/officeDocument/2006/relationships" r:id="rId2"/>
          </a:graphicData>
        </a:graphic>
      </p:graphicFrame>
      <p:sp>
        <p:nvSpPr>
          <p:cNvPr id="19" name="ZoneTexte 18">
            <a:extLst>
              <a:ext uri="{FF2B5EF4-FFF2-40B4-BE49-F238E27FC236}">
                <a16:creationId xmlns:a16="http://schemas.microsoft.com/office/drawing/2014/main" id="{24DB8861-86BD-D523-2697-1BDD799E6A8A}"/>
              </a:ext>
            </a:extLst>
          </p:cNvPr>
          <p:cNvSpPr txBox="1"/>
          <p:nvPr/>
        </p:nvSpPr>
        <p:spPr>
          <a:xfrm>
            <a:off x="5738415" y="2745539"/>
            <a:ext cx="2439614" cy="253916"/>
          </a:xfrm>
          <a:prstGeom prst="rect">
            <a:avLst/>
          </a:prstGeom>
          <a:noFill/>
        </p:spPr>
        <p:txBody>
          <a:bodyPr wrap="square" rtlCol="0">
            <a:spAutoFit/>
          </a:bodyPr>
          <a:lstStyle/>
          <a:p>
            <a:r>
              <a:rPr lang="fr-FR" sz="1050" b="1"/>
              <a:t>Type d’impacts du tourisme</a:t>
            </a:r>
          </a:p>
        </p:txBody>
      </p:sp>
      <p:graphicFrame>
        <p:nvGraphicFramePr>
          <p:cNvPr id="22" name="Graphique 21">
            <a:extLst>
              <a:ext uri="{FF2B5EF4-FFF2-40B4-BE49-F238E27FC236}">
                <a16:creationId xmlns:a16="http://schemas.microsoft.com/office/drawing/2014/main" id="{914552AD-0208-8CE2-6DD5-6082E798032D}"/>
              </a:ext>
            </a:extLst>
          </p:cNvPr>
          <p:cNvGraphicFramePr/>
          <p:nvPr/>
        </p:nvGraphicFramePr>
        <p:xfrm>
          <a:off x="521494" y="3903865"/>
          <a:ext cx="3038669" cy="1688594"/>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Connecteur droit 23">
            <a:extLst>
              <a:ext uri="{FF2B5EF4-FFF2-40B4-BE49-F238E27FC236}">
                <a16:creationId xmlns:a16="http://schemas.microsoft.com/office/drawing/2014/main" id="{3C86E098-D952-4CC1-7640-31722426DFB4}"/>
              </a:ext>
            </a:extLst>
          </p:cNvPr>
          <p:cNvCxnSpPr/>
          <p:nvPr/>
        </p:nvCxnSpPr>
        <p:spPr>
          <a:xfrm>
            <a:off x="783134" y="4298515"/>
            <a:ext cx="2727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FFBED9CE-7ABA-F92C-CDEE-B23D72E58D36}"/>
              </a:ext>
            </a:extLst>
          </p:cNvPr>
          <p:cNvGrpSpPr/>
          <p:nvPr/>
        </p:nvGrpSpPr>
        <p:grpSpPr>
          <a:xfrm>
            <a:off x="517614" y="2191909"/>
            <a:ext cx="3034696" cy="1159038"/>
            <a:chOff x="9189396" y="187050"/>
            <a:chExt cx="4358837" cy="1545383"/>
          </a:xfrm>
        </p:grpSpPr>
        <p:sp>
          <p:nvSpPr>
            <p:cNvPr id="5" name="ZoneTexte 4">
              <a:extLst>
                <a:ext uri="{FF2B5EF4-FFF2-40B4-BE49-F238E27FC236}">
                  <a16:creationId xmlns:a16="http://schemas.microsoft.com/office/drawing/2014/main" id="{3CE1CF6E-890B-94A6-4BA1-2FAE7635CD53}"/>
                </a:ext>
              </a:extLst>
            </p:cNvPr>
            <p:cNvSpPr txBox="1"/>
            <p:nvPr/>
          </p:nvSpPr>
          <p:spPr>
            <a:xfrm>
              <a:off x="10393357" y="187050"/>
              <a:ext cx="2043122" cy="861774"/>
            </a:xfrm>
            <a:prstGeom prst="rect">
              <a:avLst/>
            </a:prstGeom>
            <a:noFill/>
          </p:spPr>
          <p:txBody>
            <a:bodyPr wrap="square" rtlCol="0">
              <a:spAutoFit/>
            </a:bodyPr>
            <a:lstStyle/>
            <a:p>
              <a:pPr algn="ctr"/>
              <a:r>
                <a:rPr lang="fr-FR" sz="3600" b="1">
                  <a:solidFill>
                    <a:schemeClr val="bg2"/>
                  </a:solidFill>
                </a:rPr>
                <a:t>70 %</a:t>
              </a:r>
            </a:p>
          </p:txBody>
        </p:sp>
        <p:sp>
          <p:nvSpPr>
            <p:cNvPr id="12" name="ZoneTexte 11">
              <a:extLst>
                <a:ext uri="{FF2B5EF4-FFF2-40B4-BE49-F238E27FC236}">
                  <a16:creationId xmlns:a16="http://schemas.microsoft.com/office/drawing/2014/main" id="{30E364E3-9AD7-E339-06D2-79913897306F}"/>
                </a:ext>
              </a:extLst>
            </p:cNvPr>
            <p:cNvSpPr txBox="1"/>
            <p:nvPr/>
          </p:nvSpPr>
          <p:spPr>
            <a:xfrm>
              <a:off x="9189396" y="870659"/>
              <a:ext cx="4358837" cy="861774"/>
            </a:xfrm>
            <a:prstGeom prst="rect">
              <a:avLst/>
            </a:prstGeom>
            <a:noFill/>
          </p:spPr>
          <p:txBody>
            <a:bodyPr wrap="square" rtlCol="0">
              <a:spAutoFit/>
            </a:bodyPr>
            <a:lstStyle/>
            <a:p>
              <a:pPr algn="ctr"/>
              <a:r>
                <a:rPr lang="fr-FR" sz="1200">
                  <a:solidFill>
                    <a:schemeClr val="bg2"/>
                  </a:solidFill>
                </a:rPr>
                <a:t>des Bretons satisfaits voire très satisfaits du développement du tourisme dans leur zone de résidence</a:t>
              </a:r>
            </a:p>
          </p:txBody>
        </p:sp>
      </p:grpSp>
      <p:sp>
        <p:nvSpPr>
          <p:cNvPr id="9" name="Espace réservé du texte 2">
            <a:extLst>
              <a:ext uri="{FF2B5EF4-FFF2-40B4-BE49-F238E27FC236}">
                <a16:creationId xmlns:a16="http://schemas.microsoft.com/office/drawing/2014/main" id="{0EBF6A76-5D81-2EB2-EC65-1F4701BD3217}"/>
              </a:ext>
            </a:extLst>
          </p:cNvPr>
          <p:cNvSpPr txBox="1">
            <a:spLocks/>
          </p:cNvSpPr>
          <p:nvPr/>
        </p:nvSpPr>
        <p:spPr>
          <a:xfrm>
            <a:off x="4362310" y="2324399"/>
            <a:ext cx="4141280" cy="322506"/>
          </a:xfrm>
          <a:prstGeom prst="rect">
            <a:avLst/>
          </a:prstGeom>
        </p:spPr>
        <p:txBody>
          <a:bodyPr vert="horz" lIns="0" tIns="0" rIns="0" bIns="0" rtlCol="0" anchor="t">
            <a:norm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779" lvl="1" indent="-134779"/>
            <a:r>
              <a:rPr lang="fr-FR" sz="1050"/>
              <a:t>Une vision très positive des impacts du tourisme pour notre région</a:t>
            </a:r>
            <a:endParaRPr lang="fr-FR" sz="750"/>
          </a:p>
          <a:p>
            <a:pPr marL="134779" lvl="1" indent="-134779">
              <a:buFontTx/>
              <a:buChar char="•"/>
            </a:pPr>
            <a:endParaRPr lang="fr-FR" sz="900"/>
          </a:p>
          <a:p>
            <a:pPr>
              <a:lnSpc>
                <a:spcPct val="120000"/>
              </a:lnSpc>
            </a:pPr>
            <a:endParaRPr lang="fr-FR" sz="1050"/>
          </a:p>
        </p:txBody>
      </p:sp>
      <p:sp>
        <p:nvSpPr>
          <p:cNvPr id="10" name="Espace réservé du texte 2">
            <a:extLst>
              <a:ext uri="{FF2B5EF4-FFF2-40B4-BE49-F238E27FC236}">
                <a16:creationId xmlns:a16="http://schemas.microsoft.com/office/drawing/2014/main" id="{77622094-99E3-0D34-B49A-80BE8EC84985}"/>
              </a:ext>
            </a:extLst>
          </p:cNvPr>
          <p:cNvSpPr txBox="1">
            <a:spLocks/>
          </p:cNvSpPr>
          <p:nvPr/>
        </p:nvSpPr>
        <p:spPr>
          <a:xfrm>
            <a:off x="521493" y="3517826"/>
            <a:ext cx="3124347" cy="322506"/>
          </a:xfrm>
          <a:prstGeom prst="rect">
            <a:avLst/>
          </a:prstGeom>
        </p:spPr>
        <p:txBody>
          <a:bodyPr vert="horz" lIns="0" tIns="0" rIns="0" bIns="0" rtlCol="0" anchor="t">
            <a:normAutofit fontScale="92500" lnSpcReduction="10000"/>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779" lvl="1" indent="-134779"/>
            <a:r>
              <a:rPr lang="fr-FR" sz="1050"/>
              <a:t>Un score globalement stable dans l’année, </a:t>
            </a:r>
            <a:br>
              <a:rPr lang="fr-FR" sz="1050"/>
            </a:br>
            <a:r>
              <a:rPr lang="fr-FR" sz="1050"/>
              <a:t>à quelques exceptions près</a:t>
            </a:r>
            <a:endParaRPr lang="fr-FR" sz="750"/>
          </a:p>
          <a:p>
            <a:pPr marL="0" lvl="1" indent="0">
              <a:buNone/>
            </a:pPr>
            <a:endParaRPr lang="fr-FR" sz="1050"/>
          </a:p>
          <a:p>
            <a:pPr marL="134779" lvl="1" indent="-134779">
              <a:buFontTx/>
              <a:buChar char="•"/>
            </a:pPr>
            <a:endParaRPr lang="fr-FR" sz="900"/>
          </a:p>
          <a:p>
            <a:pPr>
              <a:lnSpc>
                <a:spcPct val="120000"/>
              </a:lnSpc>
            </a:pPr>
            <a:endParaRPr lang="fr-FR" sz="1050"/>
          </a:p>
        </p:txBody>
      </p:sp>
      <p:sp>
        <p:nvSpPr>
          <p:cNvPr id="6" name="Rectangle 5">
            <a:extLst>
              <a:ext uri="{FF2B5EF4-FFF2-40B4-BE49-F238E27FC236}">
                <a16:creationId xmlns:a16="http://schemas.microsoft.com/office/drawing/2014/main" id="{7732E285-ECE0-3DC4-E96C-B5F8A855C88A}"/>
              </a:ext>
            </a:extLst>
          </p:cNvPr>
          <p:cNvSpPr/>
          <p:nvPr/>
        </p:nvSpPr>
        <p:spPr>
          <a:xfrm>
            <a:off x="8193881" y="2678906"/>
            <a:ext cx="71438" cy="71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ZoneTexte 6">
            <a:extLst>
              <a:ext uri="{FF2B5EF4-FFF2-40B4-BE49-F238E27FC236}">
                <a16:creationId xmlns:a16="http://schemas.microsoft.com/office/drawing/2014/main" id="{C38DFDDC-DBF6-3E64-D763-92DB4DD9597A}"/>
              </a:ext>
            </a:extLst>
          </p:cNvPr>
          <p:cNvSpPr txBox="1"/>
          <p:nvPr/>
        </p:nvSpPr>
        <p:spPr>
          <a:xfrm>
            <a:off x="8222456" y="2621757"/>
            <a:ext cx="2057400"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FR" sz="788"/>
              <a:t>Impact positif</a:t>
            </a:r>
            <a:endParaRPr lang="fr-FR" sz="900"/>
          </a:p>
        </p:txBody>
      </p:sp>
      <p:sp>
        <p:nvSpPr>
          <p:cNvPr id="8" name="Rectangle 7">
            <a:extLst>
              <a:ext uri="{FF2B5EF4-FFF2-40B4-BE49-F238E27FC236}">
                <a16:creationId xmlns:a16="http://schemas.microsoft.com/office/drawing/2014/main" id="{65731A60-95F4-EE07-2800-E06FCA0C7F1F}"/>
              </a:ext>
            </a:extLst>
          </p:cNvPr>
          <p:cNvSpPr/>
          <p:nvPr/>
        </p:nvSpPr>
        <p:spPr>
          <a:xfrm>
            <a:off x="8193967" y="2789518"/>
            <a:ext cx="71438" cy="714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ZoneTexte 10">
            <a:extLst>
              <a:ext uri="{FF2B5EF4-FFF2-40B4-BE49-F238E27FC236}">
                <a16:creationId xmlns:a16="http://schemas.microsoft.com/office/drawing/2014/main" id="{B78B2FFE-B7BE-2AE7-C998-0B071B59E78E}"/>
              </a:ext>
            </a:extLst>
          </p:cNvPr>
          <p:cNvSpPr txBox="1"/>
          <p:nvPr/>
        </p:nvSpPr>
        <p:spPr>
          <a:xfrm>
            <a:off x="8222543" y="2732369"/>
            <a:ext cx="2057400"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FR" sz="788"/>
              <a:t>Pas d'impact</a:t>
            </a:r>
          </a:p>
        </p:txBody>
      </p:sp>
      <p:sp>
        <p:nvSpPr>
          <p:cNvPr id="13" name="Rectangle 12">
            <a:extLst>
              <a:ext uri="{FF2B5EF4-FFF2-40B4-BE49-F238E27FC236}">
                <a16:creationId xmlns:a16="http://schemas.microsoft.com/office/drawing/2014/main" id="{52C18830-6179-ED2F-B91C-08526E22960A}"/>
              </a:ext>
            </a:extLst>
          </p:cNvPr>
          <p:cNvSpPr/>
          <p:nvPr/>
        </p:nvSpPr>
        <p:spPr>
          <a:xfrm>
            <a:off x="8192316" y="2900131"/>
            <a:ext cx="71438" cy="714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ZoneTexte 13">
            <a:extLst>
              <a:ext uri="{FF2B5EF4-FFF2-40B4-BE49-F238E27FC236}">
                <a16:creationId xmlns:a16="http://schemas.microsoft.com/office/drawing/2014/main" id="{6E5F02EA-A8A8-0451-C5D4-C853DE95C092}"/>
              </a:ext>
            </a:extLst>
          </p:cNvPr>
          <p:cNvSpPr txBox="1"/>
          <p:nvPr/>
        </p:nvSpPr>
        <p:spPr>
          <a:xfrm>
            <a:off x="8220891" y="2842982"/>
            <a:ext cx="2057400"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FR" sz="788"/>
              <a:t>Impact négatif</a:t>
            </a:r>
            <a:endParaRPr lang="fr-FR" sz="900"/>
          </a:p>
        </p:txBody>
      </p:sp>
    </p:spTree>
    <p:extLst>
      <p:ext uri="{BB962C8B-B14F-4D97-AF65-F5344CB8AC3E}">
        <p14:creationId xmlns:p14="http://schemas.microsoft.com/office/powerpoint/2010/main" val="17203077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habits, plein air, chaussures, personne&#10;&#10;Description générée automatiquement">
            <a:extLst>
              <a:ext uri="{FF2B5EF4-FFF2-40B4-BE49-F238E27FC236}">
                <a16:creationId xmlns:a16="http://schemas.microsoft.com/office/drawing/2014/main" id="{0100D8BD-85FD-F117-7183-5501D2AC9E31}"/>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4572000" y="857250"/>
            <a:ext cx="4572000" cy="4596686"/>
          </a:xfrm>
        </p:spPr>
      </p:pic>
      <p:sp>
        <p:nvSpPr>
          <p:cNvPr id="6" name="Espace réservé du texte 5">
            <a:extLst>
              <a:ext uri="{FF2B5EF4-FFF2-40B4-BE49-F238E27FC236}">
                <a16:creationId xmlns:a16="http://schemas.microsoft.com/office/drawing/2014/main" id="{ABFD573E-51B4-2B30-9214-BD66C84EED38}"/>
              </a:ext>
            </a:extLst>
          </p:cNvPr>
          <p:cNvSpPr>
            <a:spLocks noGrp="1"/>
          </p:cNvSpPr>
          <p:nvPr>
            <p:ph type="body" sz="quarter" idx="10"/>
          </p:nvPr>
        </p:nvSpPr>
        <p:spPr/>
        <p:txBody>
          <a:bodyPr/>
          <a:lstStyle/>
          <a:p>
            <a:r>
              <a:rPr lang="fr-FR"/>
              <a:t>Le tourisme en Bretagne</a:t>
            </a:r>
          </a:p>
        </p:txBody>
      </p:sp>
      <p:sp>
        <p:nvSpPr>
          <p:cNvPr id="7" name="Espace réservé du texte 6">
            <a:extLst>
              <a:ext uri="{FF2B5EF4-FFF2-40B4-BE49-F238E27FC236}">
                <a16:creationId xmlns:a16="http://schemas.microsoft.com/office/drawing/2014/main" id="{D5C80C92-C847-359C-D2D7-5A6555E6EEB3}"/>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C78B840C-38D4-745C-5E08-9A380BD3A3D2}"/>
              </a:ext>
            </a:extLst>
          </p:cNvPr>
          <p:cNvSpPr/>
          <p:nvPr/>
        </p:nvSpPr>
        <p:spPr>
          <a:xfrm>
            <a:off x="4572000" y="857250"/>
            <a:ext cx="4577442" cy="4604656"/>
          </a:xfrm>
          <a:prstGeom prst="rect">
            <a:avLst/>
          </a:prstGeom>
          <a:solidFill>
            <a:srgbClr val="0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C097C5-4458-EA18-8583-1CA3776C7394}"/>
              </a:ext>
            </a:extLst>
          </p:cNvPr>
          <p:cNvSpPr txBox="1"/>
          <p:nvPr/>
        </p:nvSpPr>
        <p:spPr>
          <a:xfrm>
            <a:off x="5104925" y="2659302"/>
            <a:ext cx="3500708" cy="992579"/>
          </a:xfrm>
          <a:prstGeom prst="rect">
            <a:avLst/>
          </a:prstGeom>
          <a:noFill/>
        </p:spPr>
        <p:txBody>
          <a:bodyPr wrap="square" lIns="68580" tIns="34290" rIns="68580" bIns="34290" rtlCol="0" anchor="t">
            <a:spAutoFit/>
          </a:bodyPr>
          <a:lstStyle/>
          <a:p>
            <a:pPr algn="ctr"/>
            <a:r>
              <a:rPr lang="fr-FR" sz="3000" b="1">
                <a:solidFill>
                  <a:schemeClr val="bg1"/>
                </a:solidFill>
              </a:rPr>
              <a:t>Résidents secondaires</a:t>
            </a:r>
            <a:endParaRPr lang="fr-FR" sz="1350"/>
          </a:p>
        </p:txBody>
      </p:sp>
      <p:sp>
        <p:nvSpPr>
          <p:cNvPr id="13" name="Espace réservé du texte 2">
            <a:extLst>
              <a:ext uri="{FF2B5EF4-FFF2-40B4-BE49-F238E27FC236}">
                <a16:creationId xmlns:a16="http://schemas.microsoft.com/office/drawing/2014/main" id="{A6F799F0-D069-DC2F-5491-24EC95BD5209}"/>
              </a:ext>
            </a:extLst>
          </p:cNvPr>
          <p:cNvSpPr txBox="1">
            <a:spLocks/>
          </p:cNvSpPr>
          <p:nvPr/>
        </p:nvSpPr>
        <p:spPr>
          <a:xfrm>
            <a:off x="519742" y="2608270"/>
            <a:ext cx="3417299" cy="1338994"/>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sz="1200" b="1">
              <a:solidFill>
                <a:schemeClr val="bg2"/>
              </a:solidFill>
              <a:latin typeface="+mj-lt"/>
            </a:endParaRPr>
          </a:p>
          <a:p>
            <a:pPr marL="134779" lvl="1" indent="-134779"/>
            <a:r>
              <a:rPr lang="fr-FR" sz="2400">
                <a:latin typeface="+mj-lt"/>
              </a:rPr>
              <a:t> </a:t>
            </a:r>
            <a:r>
              <a:rPr lang="fr-FR" sz="1800" b="1">
                <a:latin typeface="+mj-lt"/>
              </a:rPr>
              <a:t>Aujourd'hui, lorsqu'on </a:t>
            </a:r>
          </a:p>
          <a:p>
            <a:pPr marL="0" lvl="1" indent="0">
              <a:buNone/>
            </a:pPr>
            <a:r>
              <a:rPr lang="fr-FR" sz="1800" b="1">
                <a:latin typeface="+mj-lt"/>
              </a:rPr>
              <a:t>    parle tourisme on pense ...</a:t>
            </a:r>
            <a:endParaRPr lang="fr-FR" sz="750"/>
          </a:p>
        </p:txBody>
      </p:sp>
    </p:spTree>
    <p:extLst>
      <p:ext uri="{BB962C8B-B14F-4D97-AF65-F5344CB8AC3E}">
        <p14:creationId xmlns:p14="http://schemas.microsoft.com/office/powerpoint/2010/main" val="1067140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AD55D5-9A48-6FC1-8F0B-38C841F2322E}"/>
              </a:ext>
            </a:extLst>
          </p:cNvPr>
          <p:cNvSpPr>
            <a:spLocks noGrp="1"/>
          </p:cNvSpPr>
          <p:nvPr>
            <p:ph type="body" sz="quarter" idx="10"/>
          </p:nvPr>
        </p:nvSpPr>
        <p:spPr/>
        <p:txBody>
          <a:bodyPr/>
          <a:lstStyle/>
          <a:p>
            <a:r>
              <a:rPr lang="fr-FR"/>
              <a:t>Les résidences secondaires</a:t>
            </a:r>
          </a:p>
        </p:txBody>
      </p:sp>
      <p:sp>
        <p:nvSpPr>
          <p:cNvPr id="4" name="Espace réservé du texte 3">
            <a:extLst>
              <a:ext uri="{FF2B5EF4-FFF2-40B4-BE49-F238E27FC236}">
                <a16:creationId xmlns:a16="http://schemas.microsoft.com/office/drawing/2014/main" id="{3D276A21-571C-6B3C-51FF-DD009DBB95F5}"/>
              </a:ext>
            </a:extLst>
          </p:cNvPr>
          <p:cNvSpPr>
            <a:spLocks noGrp="1"/>
          </p:cNvSpPr>
          <p:nvPr>
            <p:ph type="body" sz="quarter" idx="11"/>
          </p:nvPr>
        </p:nvSpPr>
        <p:spPr/>
        <p:txBody>
          <a:bodyPr/>
          <a:lstStyle/>
          <a:p>
            <a:endParaRPr lang="fr-FR"/>
          </a:p>
        </p:txBody>
      </p:sp>
      <p:pic>
        <p:nvPicPr>
          <p:cNvPr id="18" name="Espace réservé pour une image  17" descr="Une image contenant plein air, fenêtre, bâtiment, ciel&#10;&#10;Description générée automatiquement">
            <a:extLst>
              <a:ext uri="{FF2B5EF4-FFF2-40B4-BE49-F238E27FC236}">
                <a16:creationId xmlns:a16="http://schemas.microsoft.com/office/drawing/2014/main" id="{D1904128-EB61-3F35-D761-64473714DD2A}"/>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grpSp>
        <p:nvGrpSpPr>
          <p:cNvPr id="8" name="Groupe 7">
            <a:extLst>
              <a:ext uri="{FF2B5EF4-FFF2-40B4-BE49-F238E27FC236}">
                <a16:creationId xmlns:a16="http://schemas.microsoft.com/office/drawing/2014/main" id="{DAC7E1BC-7F04-8E36-985A-3CE5DA0BA1D9}"/>
              </a:ext>
            </a:extLst>
          </p:cNvPr>
          <p:cNvGrpSpPr/>
          <p:nvPr/>
        </p:nvGrpSpPr>
        <p:grpSpPr>
          <a:xfrm>
            <a:off x="6844218" y="1128732"/>
            <a:ext cx="2286591" cy="1150686"/>
            <a:chOff x="9652795" y="466655"/>
            <a:chExt cx="3048788" cy="1534247"/>
          </a:xfrm>
        </p:grpSpPr>
        <p:sp>
          <p:nvSpPr>
            <p:cNvPr id="9" name="ZoneTexte 8">
              <a:extLst>
                <a:ext uri="{FF2B5EF4-FFF2-40B4-BE49-F238E27FC236}">
                  <a16:creationId xmlns:a16="http://schemas.microsoft.com/office/drawing/2014/main" id="{947A1181-EFB0-1C6D-2D8D-0F97328EE96A}"/>
                </a:ext>
              </a:extLst>
            </p:cNvPr>
            <p:cNvSpPr txBox="1"/>
            <p:nvPr/>
          </p:nvSpPr>
          <p:spPr>
            <a:xfrm>
              <a:off x="9847615" y="466655"/>
              <a:ext cx="2676736" cy="861774"/>
            </a:xfrm>
            <a:prstGeom prst="rect">
              <a:avLst/>
            </a:prstGeom>
            <a:noFill/>
          </p:spPr>
          <p:txBody>
            <a:bodyPr wrap="square" rtlCol="0">
              <a:spAutoFit/>
            </a:bodyPr>
            <a:lstStyle/>
            <a:p>
              <a:pPr algn="ctr"/>
              <a:r>
                <a:rPr lang="fr-FR" sz="3600" b="1">
                  <a:solidFill>
                    <a:schemeClr val="tx2"/>
                  </a:solidFill>
                </a:rPr>
                <a:t>234 000</a:t>
              </a:r>
            </a:p>
          </p:txBody>
        </p:sp>
        <p:sp>
          <p:nvSpPr>
            <p:cNvPr id="11" name="ZoneTexte 10">
              <a:extLst>
                <a:ext uri="{FF2B5EF4-FFF2-40B4-BE49-F238E27FC236}">
                  <a16:creationId xmlns:a16="http://schemas.microsoft.com/office/drawing/2014/main" id="{C0A91164-45AA-A2A3-CE66-30D36FED1B51}"/>
                </a:ext>
              </a:extLst>
            </p:cNvPr>
            <p:cNvSpPr txBox="1"/>
            <p:nvPr/>
          </p:nvSpPr>
          <p:spPr>
            <a:xfrm>
              <a:off x="9652795" y="1385349"/>
              <a:ext cx="3048788" cy="615553"/>
            </a:xfrm>
            <a:prstGeom prst="rect">
              <a:avLst/>
            </a:prstGeom>
            <a:noFill/>
          </p:spPr>
          <p:txBody>
            <a:bodyPr wrap="square" rtlCol="0">
              <a:spAutoFit/>
            </a:bodyPr>
            <a:lstStyle/>
            <a:p>
              <a:pPr algn="ctr"/>
              <a:r>
                <a:rPr lang="fr-FR" sz="1200" i="1">
                  <a:solidFill>
                    <a:schemeClr val="tx2"/>
                  </a:solidFill>
                </a:rPr>
                <a:t>Résidences secondaires en Bretagne</a:t>
              </a:r>
            </a:p>
          </p:txBody>
        </p:sp>
      </p:grpSp>
      <p:grpSp>
        <p:nvGrpSpPr>
          <p:cNvPr id="12" name="Groupe 11">
            <a:extLst>
              <a:ext uri="{FF2B5EF4-FFF2-40B4-BE49-F238E27FC236}">
                <a16:creationId xmlns:a16="http://schemas.microsoft.com/office/drawing/2014/main" id="{1980CB76-EB8E-3790-6502-E2BAD3AA2799}"/>
              </a:ext>
            </a:extLst>
          </p:cNvPr>
          <p:cNvGrpSpPr/>
          <p:nvPr/>
        </p:nvGrpSpPr>
        <p:grpSpPr>
          <a:xfrm>
            <a:off x="4534347" y="2614962"/>
            <a:ext cx="2286591" cy="1150686"/>
            <a:chOff x="9652795" y="466655"/>
            <a:chExt cx="3048788" cy="1534247"/>
          </a:xfrm>
        </p:grpSpPr>
        <p:sp>
          <p:nvSpPr>
            <p:cNvPr id="13" name="ZoneTexte 12">
              <a:extLst>
                <a:ext uri="{FF2B5EF4-FFF2-40B4-BE49-F238E27FC236}">
                  <a16:creationId xmlns:a16="http://schemas.microsoft.com/office/drawing/2014/main" id="{CFC66F57-E0AC-AA38-1025-528181FF1D17}"/>
                </a:ext>
              </a:extLst>
            </p:cNvPr>
            <p:cNvSpPr txBox="1"/>
            <p:nvPr/>
          </p:nvSpPr>
          <p:spPr>
            <a:xfrm>
              <a:off x="9847615" y="466655"/>
              <a:ext cx="2676736" cy="861774"/>
            </a:xfrm>
            <a:prstGeom prst="rect">
              <a:avLst/>
            </a:prstGeom>
            <a:noFill/>
          </p:spPr>
          <p:txBody>
            <a:bodyPr wrap="square" rtlCol="0">
              <a:spAutoFit/>
            </a:bodyPr>
            <a:lstStyle/>
            <a:p>
              <a:pPr algn="ctr"/>
              <a:r>
                <a:rPr lang="fr-FR" sz="3600" b="1">
                  <a:solidFill>
                    <a:schemeClr val="accent5"/>
                  </a:solidFill>
                </a:rPr>
                <a:t>12 %</a:t>
              </a:r>
            </a:p>
          </p:txBody>
        </p:sp>
        <p:sp>
          <p:nvSpPr>
            <p:cNvPr id="14" name="ZoneTexte 13">
              <a:extLst>
                <a:ext uri="{FF2B5EF4-FFF2-40B4-BE49-F238E27FC236}">
                  <a16:creationId xmlns:a16="http://schemas.microsoft.com/office/drawing/2014/main" id="{46D6C5DB-0728-BD3C-36E2-636B1F450D94}"/>
                </a:ext>
              </a:extLst>
            </p:cNvPr>
            <p:cNvSpPr txBox="1"/>
            <p:nvPr/>
          </p:nvSpPr>
          <p:spPr>
            <a:xfrm>
              <a:off x="9652795" y="1385349"/>
              <a:ext cx="3048788" cy="615553"/>
            </a:xfrm>
            <a:prstGeom prst="rect">
              <a:avLst/>
            </a:prstGeom>
            <a:noFill/>
          </p:spPr>
          <p:txBody>
            <a:bodyPr wrap="square" rtlCol="0">
              <a:spAutoFit/>
            </a:bodyPr>
            <a:lstStyle/>
            <a:p>
              <a:pPr algn="ctr"/>
              <a:r>
                <a:rPr lang="fr-FR" sz="1200" i="1">
                  <a:solidFill>
                    <a:schemeClr val="accent5"/>
                  </a:solidFill>
                </a:rPr>
                <a:t>Du parc résidentiel breton, un chiffre stable</a:t>
              </a:r>
            </a:p>
          </p:txBody>
        </p:sp>
      </p:grpSp>
      <p:graphicFrame>
        <p:nvGraphicFramePr>
          <p:cNvPr id="15" name="Graphique 14">
            <a:extLst>
              <a:ext uri="{FF2B5EF4-FFF2-40B4-BE49-F238E27FC236}">
                <a16:creationId xmlns:a16="http://schemas.microsoft.com/office/drawing/2014/main" id="{7F58BB21-FFAE-BBEA-9543-4CF7AD2A2723}"/>
              </a:ext>
            </a:extLst>
          </p:cNvPr>
          <p:cNvGraphicFramePr/>
          <p:nvPr/>
        </p:nvGraphicFramePr>
        <p:xfrm>
          <a:off x="6820938" y="3920748"/>
          <a:ext cx="2309871" cy="1533187"/>
        </p:xfrm>
        <a:graphic>
          <a:graphicData uri="http://schemas.openxmlformats.org/drawingml/2006/chart">
            <c:chart xmlns:c="http://schemas.openxmlformats.org/drawingml/2006/chart" xmlns:r="http://schemas.openxmlformats.org/officeDocument/2006/relationships" r:id="rId3"/>
          </a:graphicData>
        </a:graphic>
      </p:graphicFrame>
      <p:sp>
        <p:nvSpPr>
          <p:cNvPr id="16" name="Espace réservé du texte 2">
            <a:extLst>
              <a:ext uri="{FF2B5EF4-FFF2-40B4-BE49-F238E27FC236}">
                <a16:creationId xmlns:a16="http://schemas.microsoft.com/office/drawing/2014/main" id="{18B9222C-2F85-A818-6B4E-DFFFC0FFEFA3}"/>
              </a:ext>
            </a:extLst>
          </p:cNvPr>
          <p:cNvSpPr txBox="1">
            <a:spLocks/>
          </p:cNvSpPr>
          <p:nvPr/>
        </p:nvSpPr>
        <p:spPr>
          <a:xfrm>
            <a:off x="523332" y="2286271"/>
            <a:ext cx="3369676" cy="3073352"/>
          </a:xfrm>
          <a:prstGeom prst="rect">
            <a:avLst/>
          </a:prstGeom>
        </p:spPr>
        <p:txBody>
          <a:bodyPr vert="horz" lIns="0" tIns="0" rIns="0" bIns="0" rtlCol="0">
            <a:norm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4"/>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4"/>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4"/>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FR" sz="1800" b="1">
                <a:solidFill>
                  <a:schemeClr val="tx2"/>
                </a:solidFill>
              </a:rPr>
              <a:t>89 % </a:t>
            </a:r>
            <a:r>
              <a:rPr lang="fr-FR" sz="1050"/>
              <a:t>des propriétaires de résidence secondaire accueillent de la famille, des amis dans leur résidence</a:t>
            </a:r>
          </a:p>
          <a:p>
            <a:pPr>
              <a:lnSpc>
                <a:spcPct val="120000"/>
              </a:lnSpc>
            </a:pPr>
            <a:endParaRPr lang="fr-FR" sz="1800" b="1">
              <a:solidFill>
                <a:schemeClr val="tx2"/>
              </a:solidFill>
            </a:endParaRPr>
          </a:p>
          <a:p>
            <a:pPr>
              <a:lnSpc>
                <a:spcPct val="120000"/>
              </a:lnSpc>
            </a:pPr>
            <a:r>
              <a:rPr lang="fr-FR" sz="1800" b="1">
                <a:solidFill>
                  <a:schemeClr val="tx2"/>
                </a:solidFill>
              </a:rPr>
              <a:t>9 % </a:t>
            </a:r>
            <a:r>
              <a:rPr lang="fr-FR" sz="1050"/>
              <a:t>des propriétaires de résidence secondaire louent leur résidence (régulièrement (3 %) ou ponctuellement – (6 %))</a:t>
            </a:r>
          </a:p>
          <a:p>
            <a:pPr>
              <a:lnSpc>
                <a:spcPct val="120000"/>
              </a:lnSpc>
            </a:pPr>
            <a:endParaRPr lang="fr-FR" sz="1050"/>
          </a:p>
          <a:p>
            <a:pPr>
              <a:lnSpc>
                <a:spcPct val="120000"/>
              </a:lnSpc>
            </a:pPr>
            <a:r>
              <a:rPr lang="fr-FR" sz="1050"/>
              <a:t>Capacité moyenne : </a:t>
            </a:r>
            <a:r>
              <a:rPr lang="fr-FR" sz="1800" b="1">
                <a:solidFill>
                  <a:schemeClr val="tx2"/>
                </a:solidFill>
              </a:rPr>
              <a:t>7,1</a:t>
            </a:r>
            <a:r>
              <a:rPr lang="fr-FR" sz="1050"/>
              <a:t> couchages</a:t>
            </a:r>
          </a:p>
          <a:p>
            <a:pPr>
              <a:lnSpc>
                <a:spcPct val="120000"/>
              </a:lnSpc>
            </a:pPr>
            <a:endParaRPr lang="fr-FR" sz="1050"/>
          </a:p>
          <a:p>
            <a:pPr>
              <a:lnSpc>
                <a:spcPct val="120000"/>
              </a:lnSpc>
            </a:pPr>
            <a:r>
              <a:rPr lang="fr-FR" sz="1800" b="1">
                <a:solidFill>
                  <a:schemeClr val="tx2"/>
                </a:solidFill>
              </a:rPr>
              <a:t>53 % </a:t>
            </a:r>
            <a:r>
              <a:rPr lang="fr-FR" sz="1050"/>
              <a:t>en sont propriétaire depuis plus de 10 ans</a:t>
            </a:r>
          </a:p>
          <a:p>
            <a:pPr>
              <a:lnSpc>
                <a:spcPct val="120000"/>
              </a:lnSpc>
            </a:pPr>
            <a:endParaRPr lang="fr-FR" sz="1050"/>
          </a:p>
          <a:p>
            <a:pPr>
              <a:lnSpc>
                <a:spcPct val="120000"/>
              </a:lnSpc>
            </a:pPr>
            <a:endParaRPr lang="fr-FR" sz="1050"/>
          </a:p>
        </p:txBody>
      </p:sp>
      <p:pic>
        <p:nvPicPr>
          <p:cNvPr id="7" name="Espace réservé pour une image  6" descr="Une image contenant plein air, nature, ciel, rive&#10;&#10;Description générée automatiquement">
            <a:extLst>
              <a:ext uri="{FF2B5EF4-FFF2-40B4-BE49-F238E27FC236}">
                <a16:creationId xmlns:a16="http://schemas.microsoft.com/office/drawing/2014/main" id="{23F89CA7-30A7-7186-216C-E947759DA028}"/>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p:pic>
      <p:pic>
        <p:nvPicPr>
          <p:cNvPr id="22" name="Espace réservé pour une image  21" descr="Une image contenant plein air, sol, ciel, arbre&#10;&#10;Description générée automatiquement">
            <a:extLst>
              <a:ext uri="{FF2B5EF4-FFF2-40B4-BE49-F238E27FC236}">
                <a16:creationId xmlns:a16="http://schemas.microsoft.com/office/drawing/2014/main" id="{1B7F95A9-589B-32BC-628D-C7C124A4337C}"/>
              </a:ext>
            </a:extLst>
          </p:cNvPr>
          <p:cNvPicPr>
            <a:picLocks noGrp="1" noChangeAspect="1"/>
          </p:cNvPicPr>
          <p:nvPr>
            <p:ph type="pic" sz="quarter" idx="18"/>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08422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0AC2C3-3431-21DF-5021-92764EBBA639}"/>
              </a:ext>
            </a:extLst>
          </p:cNvPr>
          <p:cNvSpPr>
            <a:spLocks noGrp="1"/>
          </p:cNvSpPr>
          <p:nvPr>
            <p:ph type="body" sz="quarter" idx="10"/>
          </p:nvPr>
        </p:nvSpPr>
        <p:spPr/>
        <p:txBody>
          <a:bodyPr/>
          <a:lstStyle/>
          <a:p>
            <a:r>
              <a:rPr lang="fr-FR"/>
              <a:t>Les résidents secondaires en Bretagne</a:t>
            </a:r>
          </a:p>
        </p:txBody>
      </p:sp>
      <p:sp>
        <p:nvSpPr>
          <p:cNvPr id="10" name="Espace réservé du texte 9">
            <a:extLst>
              <a:ext uri="{FF2B5EF4-FFF2-40B4-BE49-F238E27FC236}">
                <a16:creationId xmlns:a16="http://schemas.microsoft.com/office/drawing/2014/main" id="{C1ECB744-0A40-499B-686D-E309FD279357}"/>
              </a:ext>
            </a:extLst>
          </p:cNvPr>
          <p:cNvSpPr>
            <a:spLocks noGrp="1"/>
          </p:cNvSpPr>
          <p:nvPr>
            <p:ph type="body" sz="quarter" idx="11"/>
          </p:nvPr>
        </p:nvSpPr>
        <p:spPr/>
        <p:txBody>
          <a:bodyPr/>
          <a:lstStyle/>
          <a:p>
            <a:endParaRPr lang="fr-FR"/>
          </a:p>
        </p:txBody>
      </p:sp>
      <p:pic>
        <p:nvPicPr>
          <p:cNvPr id="26" name="Espace réservé pour une image  25" descr="Une image contenant dessert, assiette, Goût sucré, table&#10;&#10;Description générée automatiquement">
            <a:extLst>
              <a:ext uri="{FF2B5EF4-FFF2-40B4-BE49-F238E27FC236}">
                <a16:creationId xmlns:a16="http://schemas.microsoft.com/office/drawing/2014/main" id="{0C7EA765-AF3B-2AEE-878B-9208461BEF6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r="-827"/>
          <a:stretch/>
        </p:blipFill>
        <p:spPr>
          <a:xfrm>
            <a:off x="3492610" y="2417144"/>
            <a:ext cx="2158781" cy="1245533"/>
          </a:xfrm>
        </p:spPr>
      </p:pic>
      <p:pic>
        <p:nvPicPr>
          <p:cNvPr id="28" name="Espace réservé pour une image  27" descr="Une image contenant fenêtre, plein air, façade, balcon&#10;&#10;Description générée automatiquement">
            <a:extLst>
              <a:ext uri="{FF2B5EF4-FFF2-40B4-BE49-F238E27FC236}">
                <a16:creationId xmlns:a16="http://schemas.microsoft.com/office/drawing/2014/main" id="{D9CED7D6-AB29-14BB-E51D-AD112C157257}"/>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grpSp>
        <p:nvGrpSpPr>
          <p:cNvPr id="14" name="Groupe 13">
            <a:extLst>
              <a:ext uri="{FF2B5EF4-FFF2-40B4-BE49-F238E27FC236}">
                <a16:creationId xmlns:a16="http://schemas.microsoft.com/office/drawing/2014/main" id="{41921DD4-07C4-3EE9-BCA2-7B943C2DF3C3}"/>
              </a:ext>
            </a:extLst>
          </p:cNvPr>
          <p:cNvGrpSpPr/>
          <p:nvPr/>
        </p:nvGrpSpPr>
        <p:grpSpPr>
          <a:xfrm>
            <a:off x="457589" y="3961987"/>
            <a:ext cx="2286591" cy="1150685"/>
            <a:chOff x="9652795" y="466655"/>
            <a:chExt cx="3048788" cy="1534247"/>
          </a:xfrm>
        </p:grpSpPr>
        <p:sp>
          <p:nvSpPr>
            <p:cNvPr id="15" name="ZoneTexte 14">
              <a:extLst>
                <a:ext uri="{FF2B5EF4-FFF2-40B4-BE49-F238E27FC236}">
                  <a16:creationId xmlns:a16="http://schemas.microsoft.com/office/drawing/2014/main" id="{1CB81FF0-6F23-27BC-964F-24EEFA19A375}"/>
                </a:ext>
              </a:extLst>
            </p:cNvPr>
            <p:cNvSpPr txBox="1"/>
            <p:nvPr/>
          </p:nvSpPr>
          <p:spPr>
            <a:xfrm>
              <a:off x="9847615" y="466655"/>
              <a:ext cx="2676736" cy="861775"/>
            </a:xfrm>
            <a:prstGeom prst="rect">
              <a:avLst/>
            </a:prstGeom>
            <a:noFill/>
          </p:spPr>
          <p:txBody>
            <a:bodyPr wrap="square" rtlCol="0">
              <a:spAutoFit/>
            </a:bodyPr>
            <a:lstStyle/>
            <a:p>
              <a:pPr algn="ctr"/>
              <a:r>
                <a:rPr lang="fr-FR" sz="3600" b="1">
                  <a:solidFill>
                    <a:schemeClr val="tx2"/>
                  </a:solidFill>
                </a:rPr>
                <a:t>13 %</a:t>
              </a:r>
            </a:p>
          </p:txBody>
        </p:sp>
        <p:sp>
          <p:nvSpPr>
            <p:cNvPr id="16" name="ZoneTexte 15">
              <a:extLst>
                <a:ext uri="{FF2B5EF4-FFF2-40B4-BE49-F238E27FC236}">
                  <a16:creationId xmlns:a16="http://schemas.microsoft.com/office/drawing/2014/main" id="{5F5E4B1A-14C5-6F8E-7EE5-5979DC958EC9}"/>
                </a:ext>
              </a:extLst>
            </p:cNvPr>
            <p:cNvSpPr txBox="1"/>
            <p:nvPr/>
          </p:nvSpPr>
          <p:spPr>
            <a:xfrm>
              <a:off x="9652795" y="1385349"/>
              <a:ext cx="3048788" cy="615553"/>
            </a:xfrm>
            <a:prstGeom prst="rect">
              <a:avLst/>
            </a:prstGeom>
            <a:noFill/>
          </p:spPr>
          <p:txBody>
            <a:bodyPr wrap="square" rtlCol="0">
              <a:spAutoFit/>
            </a:bodyPr>
            <a:lstStyle/>
            <a:p>
              <a:pPr algn="ctr"/>
              <a:r>
                <a:rPr lang="fr-FR" sz="1200" i="1">
                  <a:solidFill>
                    <a:schemeClr val="tx2"/>
                  </a:solidFill>
                </a:rPr>
                <a:t>Des nuitées annuelles</a:t>
              </a:r>
            </a:p>
            <a:p>
              <a:pPr algn="ctr"/>
              <a:r>
                <a:rPr lang="fr-FR" sz="1200" i="1">
                  <a:solidFill>
                    <a:schemeClr val="tx2"/>
                  </a:solidFill>
                </a:rPr>
                <a:t>14,5 millions de nuitées </a:t>
              </a:r>
            </a:p>
          </p:txBody>
        </p:sp>
      </p:grpSp>
      <p:grpSp>
        <p:nvGrpSpPr>
          <p:cNvPr id="17" name="Groupe 16">
            <a:extLst>
              <a:ext uri="{FF2B5EF4-FFF2-40B4-BE49-F238E27FC236}">
                <a16:creationId xmlns:a16="http://schemas.microsoft.com/office/drawing/2014/main" id="{72E02B36-43CF-112E-220B-747EB168DEDF}"/>
              </a:ext>
            </a:extLst>
          </p:cNvPr>
          <p:cNvGrpSpPr/>
          <p:nvPr/>
        </p:nvGrpSpPr>
        <p:grpSpPr>
          <a:xfrm>
            <a:off x="3480028" y="3963432"/>
            <a:ext cx="2286591" cy="1335351"/>
            <a:chOff x="9652795" y="466655"/>
            <a:chExt cx="3048788" cy="1780468"/>
          </a:xfrm>
        </p:grpSpPr>
        <p:sp>
          <p:nvSpPr>
            <p:cNvPr id="18" name="ZoneTexte 17">
              <a:extLst>
                <a:ext uri="{FF2B5EF4-FFF2-40B4-BE49-F238E27FC236}">
                  <a16:creationId xmlns:a16="http://schemas.microsoft.com/office/drawing/2014/main" id="{587EDBEC-8A8D-C55D-FB74-717D15F9399C}"/>
                </a:ext>
              </a:extLst>
            </p:cNvPr>
            <p:cNvSpPr txBox="1"/>
            <p:nvPr/>
          </p:nvSpPr>
          <p:spPr>
            <a:xfrm>
              <a:off x="9847615" y="466655"/>
              <a:ext cx="2676736" cy="861774"/>
            </a:xfrm>
            <a:prstGeom prst="rect">
              <a:avLst/>
            </a:prstGeom>
            <a:noFill/>
          </p:spPr>
          <p:txBody>
            <a:bodyPr wrap="square" rtlCol="0">
              <a:spAutoFit/>
            </a:bodyPr>
            <a:lstStyle/>
            <a:p>
              <a:pPr algn="ctr"/>
              <a:r>
                <a:rPr lang="fr-FR" sz="3600" b="1">
                  <a:solidFill>
                    <a:schemeClr val="tx2"/>
                  </a:solidFill>
                </a:rPr>
                <a:t>13,2 €</a:t>
              </a:r>
            </a:p>
          </p:txBody>
        </p:sp>
        <p:sp>
          <p:nvSpPr>
            <p:cNvPr id="19" name="ZoneTexte 18">
              <a:extLst>
                <a:ext uri="{FF2B5EF4-FFF2-40B4-BE49-F238E27FC236}">
                  <a16:creationId xmlns:a16="http://schemas.microsoft.com/office/drawing/2014/main" id="{6ED8C1D5-E5A5-1067-F31F-70BDF219F07E}"/>
                </a:ext>
              </a:extLst>
            </p:cNvPr>
            <p:cNvSpPr txBox="1"/>
            <p:nvPr/>
          </p:nvSpPr>
          <p:spPr>
            <a:xfrm>
              <a:off x="9652795" y="1385349"/>
              <a:ext cx="3048788" cy="861774"/>
            </a:xfrm>
            <a:prstGeom prst="rect">
              <a:avLst/>
            </a:prstGeom>
            <a:noFill/>
          </p:spPr>
          <p:txBody>
            <a:bodyPr wrap="square" rtlCol="0">
              <a:spAutoFit/>
            </a:bodyPr>
            <a:lstStyle/>
            <a:p>
              <a:pPr algn="ctr"/>
              <a:r>
                <a:rPr lang="fr-FR" sz="1200" i="1">
                  <a:solidFill>
                    <a:schemeClr val="tx2"/>
                  </a:solidFill>
                </a:rPr>
                <a:t>Par jour et par personne</a:t>
              </a:r>
            </a:p>
            <a:p>
              <a:pPr algn="ctr"/>
              <a:r>
                <a:rPr lang="fr-FR" sz="1200" i="1">
                  <a:solidFill>
                    <a:schemeClr val="tx2"/>
                  </a:solidFill>
                </a:rPr>
                <a:t>193 millions d’€ de consommation touristique / an</a:t>
              </a:r>
            </a:p>
          </p:txBody>
        </p:sp>
      </p:grpSp>
      <p:grpSp>
        <p:nvGrpSpPr>
          <p:cNvPr id="20" name="Groupe 19">
            <a:extLst>
              <a:ext uri="{FF2B5EF4-FFF2-40B4-BE49-F238E27FC236}">
                <a16:creationId xmlns:a16="http://schemas.microsoft.com/office/drawing/2014/main" id="{FC4F2716-6CE8-F88C-4AB5-85BDDCC60514}"/>
              </a:ext>
            </a:extLst>
          </p:cNvPr>
          <p:cNvGrpSpPr/>
          <p:nvPr/>
        </p:nvGrpSpPr>
        <p:grpSpPr>
          <a:xfrm>
            <a:off x="6253706" y="3961984"/>
            <a:ext cx="2286591" cy="1335351"/>
            <a:chOff x="9652795" y="466655"/>
            <a:chExt cx="3048788" cy="1780468"/>
          </a:xfrm>
        </p:grpSpPr>
        <p:sp>
          <p:nvSpPr>
            <p:cNvPr id="21" name="ZoneTexte 20">
              <a:extLst>
                <a:ext uri="{FF2B5EF4-FFF2-40B4-BE49-F238E27FC236}">
                  <a16:creationId xmlns:a16="http://schemas.microsoft.com/office/drawing/2014/main" id="{CF85D66C-62FC-5C89-291E-2980A927E85F}"/>
                </a:ext>
              </a:extLst>
            </p:cNvPr>
            <p:cNvSpPr txBox="1"/>
            <p:nvPr/>
          </p:nvSpPr>
          <p:spPr>
            <a:xfrm>
              <a:off x="9847615" y="466655"/>
              <a:ext cx="2676736" cy="861774"/>
            </a:xfrm>
            <a:prstGeom prst="rect">
              <a:avLst/>
            </a:prstGeom>
            <a:noFill/>
          </p:spPr>
          <p:txBody>
            <a:bodyPr wrap="square" rtlCol="0">
              <a:spAutoFit/>
            </a:bodyPr>
            <a:lstStyle/>
            <a:p>
              <a:pPr algn="ctr"/>
              <a:r>
                <a:rPr lang="fr-FR" sz="3600" b="1">
                  <a:solidFill>
                    <a:schemeClr val="tx2"/>
                  </a:solidFill>
                </a:rPr>
                <a:t>6 000 €</a:t>
              </a:r>
            </a:p>
          </p:txBody>
        </p:sp>
        <p:sp>
          <p:nvSpPr>
            <p:cNvPr id="22" name="ZoneTexte 21">
              <a:extLst>
                <a:ext uri="{FF2B5EF4-FFF2-40B4-BE49-F238E27FC236}">
                  <a16:creationId xmlns:a16="http://schemas.microsoft.com/office/drawing/2014/main" id="{F070A2D5-A8EF-7AA4-24B0-894090DA892E}"/>
                </a:ext>
              </a:extLst>
            </p:cNvPr>
            <p:cNvSpPr txBox="1"/>
            <p:nvPr/>
          </p:nvSpPr>
          <p:spPr>
            <a:xfrm>
              <a:off x="9652795" y="1385349"/>
              <a:ext cx="3048788" cy="861774"/>
            </a:xfrm>
            <a:prstGeom prst="rect">
              <a:avLst/>
            </a:prstGeom>
            <a:noFill/>
          </p:spPr>
          <p:txBody>
            <a:bodyPr wrap="square" rtlCol="0">
              <a:spAutoFit/>
            </a:bodyPr>
            <a:lstStyle/>
            <a:p>
              <a:pPr algn="ctr"/>
              <a:r>
                <a:rPr lang="fr-FR" sz="1200" i="1">
                  <a:solidFill>
                    <a:schemeClr val="tx2"/>
                  </a:solidFill>
                </a:rPr>
                <a:t>De dépense / an en matière de rénovation, réparation</a:t>
              </a:r>
            </a:p>
            <a:p>
              <a:pPr algn="ctr"/>
              <a:r>
                <a:rPr lang="fr-FR" sz="1200" i="1">
                  <a:solidFill>
                    <a:schemeClr val="tx2"/>
                  </a:solidFill>
                </a:rPr>
                <a:t>1 milliard d’€ </a:t>
              </a:r>
            </a:p>
          </p:txBody>
        </p:sp>
      </p:grpSp>
      <p:pic>
        <p:nvPicPr>
          <p:cNvPr id="6" name="Espace réservé pour une image  5" descr="Une image contenant intérieur, mur, décoration d’intérieur, meubles&#10;&#10;Description générée automatiquement">
            <a:extLst>
              <a:ext uri="{FF2B5EF4-FFF2-40B4-BE49-F238E27FC236}">
                <a16:creationId xmlns:a16="http://schemas.microsoft.com/office/drawing/2014/main" id="{C8B90D33-8674-DB92-97E5-BB16E4FEEC3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661926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1B2ACEF-6682-C9A4-1F7A-C86988791E49}"/>
              </a:ext>
            </a:extLst>
          </p:cNvPr>
          <p:cNvSpPr>
            <a:spLocks noGrp="1"/>
          </p:cNvSpPr>
          <p:nvPr>
            <p:ph type="body" sz="quarter" idx="10"/>
          </p:nvPr>
        </p:nvSpPr>
        <p:spPr/>
        <p:txBody>
          <a:bodyPr/>
          <a:lstStyle/>
          <a:p>
            <a:r>
              <a:rPr lang="en-US"/>
              <a:t>Une occupation tout au long de </a:t>
            </a:r>
            <a:r>
              <a:rPr lang="en-US" err="1"/>
              <a:t>l’année</a:t>
            </a:r>
            <a:endParaRPr lang="en-US"/>
          </a:p>
        </p:txBody>
      </p:sp>
      <p:sp>
        <p:nvSpPr>
          <p:cNvPr id="27" name="Espace réservé du texte 26">
            <a:extLst>
              <a:ext uri="{FF2B5EF4-FFF2-40B4-BE49-F238E27FC236}">
                <a16:creationId xmlns:a16="http://schemas.microsoft.com/office/drawing/2014/main" id="{759C666E-4D3C-8A00-8161-04483BF070A2}"/>
              </a:ext>
            </a:extLst>
          </p:cNvPr>
          <p:cNvSpPr>
            <a:spLocks noGrp="1"/>
          </p:cNvSpPr>
          <p:nvPr>
            <p:ph type="body" sz="quarter" idx="11"/>
          </p:nvPr>
        </p:nvSpPr>
        <p:spPr/>
        <p:txBody>
          <a:bodyPr/>
          <a:lstStyle/>
          <a:p>
            <a:endParaRPr lang="fr-FR"/>
          </a:p>
        </p:txBody>
      </p:sp>
      <p:sp>
        <p:nvSpPr>
          <p:cNvPr id="5" name="Rectangle 4">
            <a:extLst>
              <a:ext uri="{FF2B5EF4-FFF2-40B4-BE49-F238E27FC236}">
                <a16:creationId xmlns:a16="http://schemas.microsoft.com/office/drawing/2014/main" id="{989D906D-808D-D8E0-6FC2-155517CA183A}"/>
              </a:ext>
            </a:extLst>
          </p:cNvPr>
          <p:cNvSpPr/>
          <p:nvPr/>
        </p:nvSpPr>
        <p:spPr>
          <a:xfrm>
            <a:off x="5289133" y="1874960"/>
            <a:ext cx="862714" cy="818096"/>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space réservé du texte 2">
            <a:extLst>
              <a:ext uri="{FF2B5EF4-FFF2-40B4-BE49-F238E27FC236}">
                <a16:creationId xmlns:a16="http://schemas.microsoft.com/office/drawing/2014/main" id="{6BC62190-99FC-042E-391A-F57638857CF8}"/>
              </a:ext>
            </a:extLst>
          </p:cNvPr>
          <p:cNvSpPr txBox="1">
            <a:spLocks/>
          </p:cNvSpPr>
          <p:nvPr/>
        </p:nvSpPr>
        <p:spPr>
          <a:xfrm>
            <a:off x="5425032" y="2016495"/>
            <a:ext cx="638489"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92,8</a:t>
            </a:r>
            <a:endParaRPr lang="en-US" b="1">
              <a:solidFill>
                <a:schemeClr val="bg1"/>
              </a:solidFill>
            </a:endParaRPr>
          </a:p>
        </p:txBody>
      </p:sp>
      <p:sp>
        <p:nvSpPr>
          <p:cNvPr id="17" name="Espace réservé du texte 2">
            <a:extLst>
              <a:ext uri="{FF2B5EF4-FFF2-40B4-BE49-F238E27FC236}">
                <a16:creationId xmlns:a16="http://schemas.microsoft.com/office/drawing/2014/main" id="{4D23AE66-65E8-95CC-9BCE-5E3A0D2A205B}"/>
              </a:ext>
            </a:extLst>
          </p:cNvPr>
          <p:cNvSpPr txBox="1">
            <a:spLocks/>
          </p:cNvSpPr>
          <p:nvPr/>
        </p:nvSpPr>
        <p:spPr>
          <a:xfrm>
            <a:off x="5289133" y="2281169"/>
            <a:ext cx="862714" cy="24102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fr-FR" sz="675">
                <a:solidFill>
                  <a:schemeClr val="bg1"/>
                </a:solidFill>
              </a:rPr>
              <a:t>Nuits d’occupation personnelle</a:t>
            </a:r>
            <a:endParaRPr lang="en-US" sz="675">
              <a:solidFill>
                <a:schemeClr val="bg1"/>
              </a:solidFill>
            </a:endParaRPr>
          </a:p>
        </p:txBody>
      </p:sp>
      <p:sp>
        <p:nvSpPr>
          <p:cNvPr id="18" name="Rectangle 17">
            <a:extLst>
              <a:ext uri="{FF2B5EF4-FFF2-40B4-BE49-F238E27FC236}">
                <a16:creationId xmlns:a16="http://schemas.microsoft.com/office/drawing/2014/main" id="{29D679F5-7FB4-B048-FDCD-D3A915968189}"/>
              </a:ext>
            </a:extLst>
          </p:cNvPr>
          <p:cNvSpPr/>
          <p:nvPr/>
        </p:nvSpPr>
        <p:spPr>
          <a:xfrm>
            <a:off x="6539836" y="1874960"/>
            <a:ext cx="862714" cy="818096"/>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space réservé du texte 2">
            <a:extLst>
              <a:ext uri="{FF2B5EF4-FFF2-40B4-BE49-F238E27FC236}">
                <a16:creationId xmlns:a16="http://schemas.microsoft.com/office/drawing/2014/main" id="{A7A6571A-DE29-6AA0-E96B-2A9C02243BDA}"/>
              </a:ext>
            </a:extLst>
          </p:cNvPr>
          <p:cNvSpPr txBox="1">
            <a:spLocks/>
          </p:cNvSpPr>
          <p:nvPr/>
        </p:nvSpPr>
        <p:spPr>
          <a:xfrm>
            <a:off x="6675735" y="2016495"/>
            <a:ext cx="638489"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10,5</a:t>
            </a:r>
            <a:endParaRPr lang="en-US" b="1">
              <a:solidFill>
                <a:schemeClr val="bg1"/>
              </a:solidFill>
            </a:endParaRPr>
          </a:p>
        </p:txBody>
      </p:sp>
      <p:sp>
        <p:nvSpPr>
          <p:cNvPr id="20" name="Espace réservé du texte 2">
            <a:extLst>
              <a:ext uri="{FF2B5EF4-FFF2-40B4-BE49-F238E27FC236}">
                <a16:creationId xmlns:a16="http://schemas.microsoft.com/office/drawing/2014/main" id="{406379B0-6DAF-1668-1EA3-47DA943188D6}"/>
              </a:ext>
            </a:extLst>
          </p:cNvPr>
          <p:cNvSpPr txBox="1">
            <a:spLocks/>
          </p:cNvSpPr>
          <p:nvPr/>
        </p:nvSpPr>
        <p:spPr>
          <a:xfrm>
            <a:off x="6539836" y="2303688"/>
            <a:ext cx="862714" cy="365678"/>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fr-FR" sz="675">
                <a:solidFill>
                  <a:schemeClr val="bg1"/>
                </a:solidFill>
              </a:rPr>
              <a:t>Nuits de location en moyenne (45 pour ceux louant)</a:t>
            </a:r>
            <a:endParaRPr lang="en-US" sz="675">
              <a:solidFill>
                <a:schemeClr val="bg1"/>
              </a:solidFill>
            </a:endParaRPr>
          </a:p>
        </p:txBody>
      </p:sp>
      <p:pic>
        <p:nvPicPr>
          <p:cNvPr id="23" name="Graphique 22" descr="Badge à suivre contour">
            <a:extLst>
              <a:ext uri="{FF2B5EF4-FFF2-40B4-BE49-F238E27FC236}">
                <a16:creationId xmlns:a16="http://schemas.microsoft.com/office/drawing/2014/main" id="{E9E85E54-3F69-3DA4-0092-D1242A3112C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71878" y="2133753"/>
            <a:ext cx="342900" cy="342900"/>
          </a:xfrm>
          <a:prstGeom prst="rect">
            <a:avLst/>
          </a:prstGeom>
        </p:spPr>
      </p:pic>
      <p:sp>
        <p:nvSpPr>
          <p:cNvPr id="24" name="Rectangle 23">
            <a:extLst>
              <a:ext uri="{FF2B5EF4-FFF2-40B4-BE49-F238E27FC236}">
                <a16:creationId xmlns:a16="http://schemas.microsoft.com/office/drawing/2014/main" id="{1FFA2CC2-EAFC-1B43-7BB9-017067E07FB9}"/>
              </a:ext>
            </a:extLst>
          </p:cNvPr>
          <p:cNvSpPr/>
          <p:nvPr/>
        </p:nvSpPr>
        <p:spPr>
          <a:xfrm>
            <a:off x="7790539" y="1874960"/>
            <a:ext cx="862714" cy="81809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space réservé du texte 2">
            <a:extLst>
              <a:ext uri="{FF2B5EF4-FFF2-40B4-BE49-F238E27FC236}">
                <a16:creationId xmlns:a16="http://schemas.microsoft.com/office/drawing/2014/main" id="{25E7CBBA-6DA4-D4D2-429C-4F7667963AE6}"/>
              </a:ext>
            </a:extLst>
          </p:cNvPr>
          <p:cNvSpPr txBox="1">
            <a:spLocks/>
          </p:cNvSpPr>
          <p:nvPr/>
        </p:nvSpPr>
        <p:spPr>
          <a:xfrm>
            <a:off x="7901380" y="1975231"/>
            <a:ext cx="638489" cy="184666"/>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fr-FR" b="1">
                <a:solidFill>
                  <a:schemeClr val="bg1"/>
                </a:solidFill>
              </a:rPr>
              <a:t>103,3</a:t>
            </a:r>
            <a:endParaRPr lang="en-US" b="1">
              <a:solidFill>
                <a:schemeClr val="bg1"/>
              </a:solidFill>
            </a:endParaRPr>
          </a:p>
        </p:txBody>
      </p:sp>
      <p:sp>
        <p:nvSpPr>
          <p:cNvPr id="26" name="Espace réservé du texte 2">
            <a:extLst>
              <a:ext uri="{FF2B5EF4-FFF2-40B4-BE49-F238E27FC236}">
                <a16:creationId xmlns:a16="http://schemas.microsoft.com/office/drawing/2014/main" id="{393C88D0-E1A2-F79A-6A13-3C77244C8F14}"/>
              </a:ext>
            </a:extLst>
          </p:cNvPr>
          <p:cNvSpPr txBox="1">
            <a:spLocks/>
          </p:cNvSpPr>
          <p:nvPr/>
        </p:nvSpPr>
        <p:spPr>
          <a:xfrm>
            <a:off x="7765482" y="2387074"/>
            <a:ext cx="862714" cy="116379"/>
          </a:xfrm>
          <a:prstGeom prst="rect">
            <a:avLst/>
          </a:prstGeom>
        </p:spPr>
        <p:txBody>
          <a:bodyPr vert="horz" wrap="square" lIns="0" tIns="0" rIns="0" bIns="0" rtlCol="0" anchor="ctr">
            <a:sp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2"/>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2"/>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2"/>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fr-FR" sz="675">
                <a:solidFill>
                  <a:schemeClr val="bg1"/>
                </a:solidFill>
              </a:rPr>
              <a:t>Nuits d’occupation</a:t>
            </a:r>
            <a:endParaRPr lang="en-US" sz="675">
              <a:solidFill>
                <a:schemeClr val="bg1"/>
              </a:solidFill>
            </a:endParaRPr>
          </a:p>
        </p:txBody>
      </p:sp>
      <p:sp>
        <p:nvSpPr>
          <p:cNvPr id="28" name="ZoneTexte 27">
            <a:extLst>
              <a:ext uri="{FF2B5EF4-FFF2-40B4-BE49-F238E27FC236}">
                <a16:creationId xmlns:a16="http://schemas.microsoft.com/office/drawing/2014/main" id="{BEC2EBF7-4473-4C2B-993C-9F24A9D7E471}"/>
              </a:ext>
            </a:extLst>
          </p:cNvPr>
          <p:cNvSpPr txBox="1"/>
          <p:nvPr/>
        </p:nvSpPr>
        <p:spPr>
          <a:xfrm>
            <a:off x="7458979" y="2066412"/>
            <a:ext cx="338554" cy="461665"/>
          </a:xfrm>
          <a:prstGeom prst="rect">
            <a:avLst/>
          </a:prstGeom>
          <a:noFill/>
        </p:spPr>
        <p:txBody>
          <a:bodyPr wrap="none" rtlCol="0">
            <a:spAutoFit/>
          </a:bodyPr>
          <a:lstStyle/>
          <a:p>
            <a:r>
              <a:rPr lang="fr-FR" sz="2400"/>
              <a:t>=</a:t>
            </a:r>
          </a:p>
        </p:txBody>
      </p:sp>
      <p:graphicFrame>
        <p:nvGraphicFramePr>
          <p:cNvPr id="31" name="Graphique 30">
            <a:extLst>
              <a:ext uri="{FF2B5EF4-FFF2-40B4-BE49-F238E27FC236}">
                <a16:creationId xmlns:a16="http://schemas.microsoft.com/office/drawing/2014/main" id="{79795AD2-DE08-4497-8EB7-3D9D4638B3F2}"/>
              </a:ext>
            </a:extLst>
          </p:cNvPr>
          <p:cNvGraphicFramePr/>
          <p:nvPr/>
        </p:nvGraphicFramePr>
        <p:xfrm>
          <a:off x="521494" y="1956252"/>
          <a:ext cx="8131759" cy="35047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84975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E20DFB-38DB-DB40-B844-5FBA25BA0C59}"/>
              </a:ext>
            </a:extLst>
          </p:cNvPr>
          <p:cNvSpPr/>
          <p:nvPr/>
        </p:nvSpPr>
        <p:spPr>
          <a:xfrm>
            <a:off x="4572000" y="857250"/>
            <a:ext cx="4572000" cy="46066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Espace réservé du texte 1">
            <a:extLst>
              <a:ext uri="{FF2B5EF4-FFF2-40B4-BE49-F238E27FC236}">
                <a16:creationId xmlns:a16="http://schemas.microsoft.com/office/drawing/2014/main" id="{31B2ACEF-6682-C9A4-1F7A-C86988791E49}"/>
              </a:ext>
            </a:extLst>
          </p:cNvPr>
          <p:cNvSpPr>
            <a:spLocks noGrp="1"/>
          </p:cNvSpPr>
          <p:nvPr>
            <p:ph type="body" sz="quarter" idx="10"/>
          </p:nvPr>
        </p:nvSpPr>
        <p:spPr/>
        <p:txBody>
          <a:bodyPr/>
          <a:lstStyle/>
          <a:p>
            <a:r>
              <a:rPr lang="en-US"/>
              <a:t>Vision positive du tourisme par les </a:t>
            </a:r>
            <a:r>
              <a:rPr lang="en-US" err="1"/>
              <a:t>résidents</a:t>
            </a:r>
            <a:r>
              <a:rPr lang="en-US"/>
              <a:t> </a:t>
            </a:r>
            <a:r>
              <a:rPr lang="en-US" err="1"/>
              <a:t>secondaires</a:t>
            </a:r>
            <a:endParaRPr lang="en-US"/>
          </a:p>
        </p:txBody>
      </p:sp>
      <p:graphicFrame>
        <p:nvGraphicFramePr>
          <p:cNvPr id="4" name="Graphique 3">
            <a:extLst>
              <a:ext uri="{FF2B5EF4-FFF2-40B4-BE49-F238E27FC236}">
                <a16:creationId xmlns:a16="http://schemas.microsoft.com/office/drawing/2014/main" id="{4713B9F2-8443-5480-6806-5BBD39FF2810}"/>
              </a:ext>
            </a:extLst>
          </p:cNvPr>
          <p:cNvGraphicFramePr/>
          <p:nvPr/>
        </p:nvGraphicFramePr>
        <p:xfrm>
          <a:off x="4934932" y="1966871"/>
          <a:ext cx="4719809" cy="3752118"/>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74C73EC7-A87A-8F07-84F6-107C43D6538A}"/>
              </a:ext>
            </a:extLst>
          </p:cNvPr>
          <p:cNvSpPr txBox="1"/>
          <p:nvPr/>
        </p:nvSpPr>
        <p:spPr>
          <a:xfrm>
            <a:off x="4878886" y="1770664"/>
            <a:ext cx="4128425" cy="415498"/>
          </a:xfrm>
          <a:prstGeom prst="rect">
            <a:avLst/>
          </a:prstGeom>
          <a:noFill/>
        </p:spPr>
        <p:txBody>
          <a:bodyPr wrap="square">
            <a:spAutoFit/>
          </a:bodyPr>
          <a:lstStyle/>
          <a:p>
            <a:r>
              <a:rPr lang="fr-FR" sz="1050"/>
              <a:t>Vous êtes fier que la Bretagne soit reconnue comme une destination touristique</a:t>
            </a:r>
          </a:p>
        </p:txBody>
      </p:sp>
      <p:sp>
        <p:nvSpPr>
          <p:cNvPr id="7" name="ZoneTexte 6">
            <a:extLst>
              <a:ext uri="{FF2B5EF4-FFF2-40B4-BE49-F238E27FC236}">
                <a16:creationId xmlns:a16="http://schemas.microsoft.com/office/drawing/2014/main" id="{19C5FB42-5C5B-8C93-D1A8-F24048C55032}"/>
              </a:ext>
            </a:extLst>
          </p:cNvPr>
          <p:cNvSpPr txBox="1"/>
          <p:nvPr/>
        </p:nvSpPr>
        <p:spPr>
          <a:xfrm>
            <a:off x="4878886" y="2347035"/>
            <a:ext cx="4775855" cy="253916"/>
          </a:xfrm>
          <a:prstGeom prst="rect">
            <a:avLst/>
          </a:prstGeom>
          <a:noFill/>
        </p:spPr>
        <p:txBody>
          <a:bodyPr wrap="square">
            <a:spAutoFit/>
          </a:bodyPr>
          <a:lstStyle/>
          <a:p>
            <a:r>
              <a:rPr lang="fr-FR" sz="1050"/>
              <a:t>Vous pensez que la population bénéficie du tourisme</a:t>
            </a:r>
          </a:p>
        </p:txBody>
      </p:sp>
      <p:sp>
        <p:nvSpPr>
          <p:cNvPr id="8" name="ZoneTexte 7">
            <a:extLst>
              <a:ext uri="{FF2B5EF4-FFF2-40B4-BE49-F238E27FC236}">
                <a16:creationId xmlns:a16="http://schemas.microsoft.com/office/drawing/2014/main" id="{ECD603A9-2952-5969-C16F-8A7CA263B084}"/>
              </a:ext>
            </a:extLst>
          </p:cNvPr>
          <p:cNvSpPr txBox="1"/>
          <p:nvPr/>
        </p:nvSpPr>
        <p:spPr>
          <a:xfrm>
            <a:off x="4878886" y="2767055"/>
            <a:ext cx="4775855" cy="253916"/>
          </a:xfrm>
          <a:prstGeom prst="rect">
            <a:avLst/>
          </a:prstGeom>
          <a:noFill/>
        </p:spPr>
        <p:txBody>
          <a:bodyPr wrap="square">
            <a:spAutoFit/>
          </a:bodyPr>
          <a:lstStyle/>
          <a:p>
            <a:r>
              <a:rPr lang="fr-FR" sz="1050"/>
              <a:t>Vous soutenez la promotion du tourisme à l’échelle régionale</a:t>
            </a:r>
          </a:p>
        </p:txBody>
      </p:sp>
      <p:sp>
        <p:nvSpPr>
          <p:cNvPr id="9" name="ZoneTexte 8">
            <a:extLst>
              <a:ext uri="{FF2B5EF4-FFF2-40B4-BE49-F238E27FC236}">
                <a16:creationId xmlns:a16="http://schemas.microsoft.com/office/drawing/2014/main" id="{9C57AF7F-E062-88B1-E979-30C1C597789E}"/>
              </a:ext>
            </a:extLst>
          </p:cNvPr>
          <p:cNvSpPr txBox="1"/>
          <p:nvPr/>
        </p:nvSpPr>
        <p:spPr>
          <a:xfrm>
            <a:off x="4878886" y="3200869"/>
            <a:ext cx="4775855" cy="253916"/>
          </a:xfrm>
          <a:prstGeom prst="rect">
            <a:avLst/>
          </a:prstGeom>
          <a:noFill/>
        </p:spPr>
        <p:txBody>
          <a:bodyPr wrap="square">
            <a:spAutoFit/>
          </a:bodyPr>
          <a:lstStyle/>
          <a:p>
            <a:r>
              <a:rPr lang="fr-FR" sz="1050"/>
              <a:t>Vous soutenez la promotion du tourisme à l’échelle locale</a:t>
            </a:r>
          </a:p>
        </p:txBody>
      </p:sp>
      <p:sp>
        <p:nvSpPr>
          <p:cNvPr id="10" name="ZoneTexte 9">
            <a:extLst>
              <a:ext uri="{FF2B5EF4-FFF2-40B4-BE49-F238E27FC236}">
                <a16:creationId xmlns:a16="http://schemas.microsoft.com/office/drawing/2014/main" id="{760036EB-7DCF-3768-6AB1-E04FE96A1141}"/>
              </a:ext>
            </a:extLst>
          </p:cNvPr>
          <p:cNvSpPr txBox="1"/>
          <p:nvPr/>
        </p:nvSpPr>
        <p:spPr>
          <a:xfrm>
            <a:off x="4878886" y="3599064"/>
            <a:ext cx="4775855" cy="253916"/>
          </a:xfrm>
          <a:prstGeom prst="rect">
            <a:avLst/>
          </a:prstGeom>
          <a:noFill/>
        </p:spPr>
        <p:txBody>
          <a:bodyPr wrap="square">
            <a:spAutoFit/>
          </a:bodyPr>
          <a:lstStyle/>
          <a:p>
            <a:r>
              <a:rPr lang="fr-FR" sz="1050"/>
              <a:t>Vous vous sentez concerné par le tourisme</a:t>
            </a:r>
          </a:p>
        </p:txBody>
      </p:sp>
      <p:sp>
        <p:nvSpPr>
          <p:cNvPr id="11" name="ZoneTexte 10">
            <a:extLst>
              <a:ext uri="{FF2B5EF4-FFF2-40B4-BE49-F238E27FC236}">
                <a16:creationId xmlns:a16="http://schemas.microsoft.com/office/drawing/2014/main" id="{73556BE8-145B-7991-0A31-70E921EE09A9}"/>
              </a:ext>
            </a:extLst>
          </p:cNvPr>
          <p:cNvSpPr txBox="1"/>
          <p:nvPr/>
        </p:nvSpPr>
        <p:spPr>
          <a:xfrm>
            <a:off x="4878886" y="3876513"/>
            <a:ext cx="4128425" cy="415498"/>
          </a:xfrm>
          <a:prstGeom prst="rect">
            <a:avLst/>
          </a:prstGeom>
          <a:noFill/>
        </p:spPr>
        <p:txBody>
          <a:bodyPr wrap="square">
            <a:spAutoFit/>
          </a:bodyPr>
          <a:lstStyle/>
          <a:p>
            <a:r>
              <a:rPr lang="fr-FR" sz="1050"/>
              <a:t>Vous souhaitez être impliqué dans les décisions liées au développement touristique</a:t>
            </a:r>
          </a:p>
        </p:txBody>
      </p:sp>
      <p:sp>
        <p:nvSpPr>
          <p:cNvPr id="12" name="ZoneTexte 11">
            <a:extLst>
              <a:ext uri="{FF2B5EF4-FFF2-40B4-BE49-F238E27FC236}">
                <a16:creationId xmlns:a16="http://schemas.microsoft.com/office/drawing/2014/main" id="{B6B35276-11DA-5B23-35B5-AAF45210392D}"/>
              </a:ext>
            </a:extLst>
          </p:cNvPr>
          <p:cNvSpPr txBox="1"/>
          <p:nvPr/>
        </p:nvSpPr>
        <p:spPr>
          <a:xfrm>
            <a:off x="4878886" y="4296718"/>
            <a:ext cx="4128425" cy="415498"/>
          </a:xfrm>
          <a:prstGeom prst="rect">
            <a:avLst/>
          </a:prstGeom>
          <a:noFill/>
        </p:spPr>
        <p:txBody>
          <a:bodyPr wrap="square">
            <a:spAutoFit/>
          </a:bodyPr>
          <a:lstStyle/>
          <a:p>
            <a:r>
              <a:rPr lang="fr-FR" sz="1050"/>
              <a:t>Vous trouvez que les richesses générées par le tourisme sont bien réparties sur le territoire</a:t>
            </a:r>
          </a:p>
        </p:txBody>
      </p:sp>
      <p:sp>
        <p:nvSpPr>
          <p:cNvPr id="13" name="ZoneTexte 12">
            <a:extLst>
              <a:ext uri="{FF2B5EF4-FFF2-40B4-BE49-F238E27FC236}">
                <a16:creationId xmlns:a16="http://schemas.microsoft.com/office/drawing/2014/main" id="{512F23B1-E4BB-7378-8BE4-37156CDCCED0}"/>
              </a:ext>
            </a:extLst>
          </p:cNvPr>
          <p:cNvSpPr txBox="1"/>
          <p:nvPr/>
        </p:nvSpPr>
        <p:spPr>
          <a:xfrm>
            <a:off x="4878886" y="4854001"/>
            <a:ext cx="4775855" cy="253916"/>
          </a:xfrm>
          <a:prstGeom prst="rect">
            <a:avLst/>
          </a:prstGeom>
          <a:noFill/>
        </p:spPr>
        <p:txBody>
          <a:bodyPr wrap="square">
            <a:spAutoFit/>
          </a:bodyPr>
          <a:lstStyle/>
          <a:p>
            <a:r>
              <a:rPr lang="fr-FR" sz="1050"/>
              <a:t>Vous souhaitez participer à l’accueil des visiteurs</a:t>
            </a:r>
          </a:p>
        </p:txBody>
      </p:sp>
      <p:sp>
        <p:nvSpPr>
          <p:cNvPr id="14" name="ZoneTexte 13">
            <a:extLst>
              <a:ext uri="{FF2B5EF4-FFF2-40B4-BE49-F238E27FC236}">
                <a16:creationId xmlns:a16="http://schemas.microsoft.com/office/drawing/2014/main" id="{30821571-25CD-1B20-4155-FD2033403C47}"/>
              </a:ext>
            </a:extLst>
          </p:cNvPr>
          <p:cNvSpPr txBox="1"/>
          <p:nvPr/>
        </p:nvSpPr>
        <p:spPr>
          <a:xfrm>
            <a:off x="4694218" y="1122447"/>
            <a:ext cx="4775855" cy="276999"/>
          </a:xfrm>
          <a:prstGeom prst="rect">
            <a:avLst/>
          </a:prstGeom>
          <a:noFill/>
        </p:spPr>
        <p:txBody>
          <a:bodyPr wrap="square">
            <a:spAutoFit/>
          </a:bodyPr>
          <a:lstStyle/>
          <a:p>
            <a:r>
              <a:rPr lang="fr-FR" sz="1200" b="1" i="1">
                <a:solidFill>
                  <a:schemeClr val="accent5"/>
                </a:solidFill>
              </a:rPr>
              <a:t>En tant que résident secondaire en Bretagne…</a:t>
            </a:r>
          </a:p>
        </p:txBody>
      </p:sp>
      <p:sp>
        <p:nvSpPr>
          <p:cNvPr id="17" name="Espace réservé du texte 16">
            <a:extLst>
              <a:ext uri="{FF2B5EF4-FFF2-40B4-BE49-F238E27FC236}">
                <a16:creationId xmlns:a16="http://schemas.microsoft.com/office/drawing/2014/main" id="{B00FA36D-6F45-0083-47C1-8C6C5A67C0DB}"/>
              </a:ext>
            </a:extLst>
          </p:cNvPr>
          <p:cNvSpPr>
            <a:spLocks noGrp="1"/>
          </p:cNvSpPr>
          <p:nvPr>
            <p:ph type="body" sz="quarter" idx="11"/>
          </p:nvPr>
        </p:nvSpPr>
        <p:spPr/>
        <p:txBody>
          <a:bodyPr/>
          <a:lstStyle/>
          <a:p>
            <a:endParaRPr lang="fr-FR"/>
          </a:p>
        </p:txBody>
      </p:sp>
      <p:sp>
        <p:nvSpPr>
          <p:cNvPr id="3" name="Espace réservé du texte 2">
            <a:extLst>
              <a:ext uri="{FF2B5EF4-FFF2-40B4-BE49-F238E27FC236}">
                <a16:creationId xmlns:a16="http://schemas.microsoft.com/office/drawing/2014/main" id="{6E6E61B8-2367-D181-7821-7FC819083F2D}"/>
              </a:ext>
            </a:extLst>
          </p:cNvPr>
          <p:cNvSpPr txBox="1">
            <a:spLocks/>
          </p:cNvSpPr>
          <p:nvPr/>
        </p:nvSpPr>
        <p:spPr>
          <a:xfrm>
            <a:off x="521494" y="2388251"/>
            <a:ext cx="3376479" cy="1381462"/>
          </a:xfrm>
          <a:prstGeom prst="rect">
            <a:avLst/>
          </a:prstGeom>
        </p:spPr>
        <p:txBody>
          <a:bodyPr vert="horz" lIns="0" tIns="0" rIns="0" bIns="0" rtlCol="0" anchor="t">
            <a:normAutofit/>
          </a:bodyPr>
          <a:lstStyle>
            <a:lvl1pPr marL="0" indent="0" algn="l" defTabSz="914400" rtl="0" eaLnBrk="1" latinLnBrk="0" hangingPunct="1">
              <a:lnSpc>
                <a:spcPct val="110000"/>
              </a:lnSpc>
              <a:spcBef>
                <a:spcPts val="600"/>
              </a:spcBef>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Tx/>
              <a:buBlip>
                <a:blip r:embed="rId3"/>
              </a:buBlip>
              <a:defRPr sz="10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Tx/>
              <a:buBlip>
                <a:blip r:embed="rId3"/>
              </a:buBlip>
              <a:defRPr sz="9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Tx/>
              <a:buBlip>
                <a:blip r:embed="rId3"/>
              </a:buBlip>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a:t>Plus de 9 résidents secondaires sur 10 soutiennent la promotion du tourisme à l’échelle régionale. </a:t>
            </a:r>
            <a:endParaRPr lang="fr-FR" sz="900"/>
          </a:p>
          <a:p>
            <a:pPr>
              <a:lnSpc>
                <a:spcPct val="120000"/>
              </a:lnSpc>
            </a:pPr>
            <a:endParaRPr lang="fr-FR" sz="1050"/>
          </a:p>
        </p:txBody>
      </p:sp>
    </p:spTree>
    <p:extLst>
      <p:ext uri="{BB962C8B-B14F-4D97-AF65-F5344CB8AC3E}">
        <p14:creationId xmlns:p14="http://schemas.microsoft.com/office/powerpoint/2010/main" val="35001383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ce réservé pour une image  16" descr="Une image contenant ciel, extérieur, eau, sport athlétique&#10;&#10;Description générée automatiquement">
            <a:extLst>
              <a:ext uri="{FF2B5EF4-FFF2-40B4-BE49-F238E27FC236}">
                <a16:creationId xmlns:a16="http://schemas.microsoft.com/office/drawing/2014/main" id="{C58A1B30-A238-72C2-2754-94BC9360B1EE}"/>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grpSp>
        <p:nvGrpSpPr>
          <p:cNvPr id="4" name="Groupe 3">
            <a:extLst>
              <a:ext uri="{FF2B5EF4-FFF2-40B4-BE49-F238E27FC236}">
                <a16:creationId xmlns:a16="http://schemas.microsoft.com/office/drawing/2014/main" id="{37D6FAF5-517B-98B5-A482-849441148A76}"/>
              </a:ext>
            </a:extLst>
          </p:cNvPr>
          <p:cNvGrpSpPr/>
          <p:nvPr/>
        </p:nvGrpSpPr>
        <p:grpSpPr>
          <a:xfrm>
            <a:off x="7118744" y="5238498"/>
            <a:ext cx="971049" cy="100673"/>
            <a:chOff x="695325" y="6435232"/>
            <a:chExt cx="1294732" cy="134230"/>
          </a:xfrm>
        </p:grpSpPr>
        <p:sp>
          <p:nvSpPr>
            <p:cNvPr id="5" name="Espace réservé du pied de page 2">
              <a:extLst>
                <a:ext uri="{FF2B5EF4-FFF2-40B4-BE49-F238E27FC236}">
                  <a16:creationId xmlns:a16="http://schemas.microsoft.com/office/drawing/2014/main" id="{29270474-F3E0-EE50-3C1A-9182F6706896}"/>
                </a:ext>
              </a:extLst>
            </p:cNvPr>
            <p:cNvSpPr txBox="1">
              <a:spLocks/>
            </p:cNvSpPr>
            <p:nvPr userDrawn="1"/>
          </p:nvSpPr>
          <p:spPr>
            <a:xfrm>
              <a:off x="695325" y="6440793"/>
              <a:ext cx="1107141" cy="123110"/>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a:solidFill>
                    <a:schemeClr val="tx1"/>
                  </a:solidFill>
                  <a:latin typeface="Trebuchet MS"/>
                </a:rPr>
                <a:t>tourismebretagne.com</a:t>
              </a:r>
            </a:p>
          </p:txBody>
        </p:sp>
        <p:pic>
          <p:nvPicPr>
            <p:cNvPr id="6" name="Graphique 5">
              <a:extLst>
                <a:ext uri="{FF2B5EF4-FFF2-40B4-BE49-F238E27FC236}">
                  <a16:creationId xmlns:a16="http://schemas.microsoft.com/office/drawing/2014/main" id="{6DDB7995-51BA-4867-206F-E4FD6C2F6BB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5827" y="6435232"/>
              <a:ext cx="134230" cy="134230"/>
            </a:xfrm>
            <a:prstGeom prst="rect">
              <a:avLst/>
            </a:prstGeom>
          </p:spPr>
        </p:pic>
      </p:grpSp>
      <p:cxnSp>
        <p:nvCxnSpPr>
          <p:cNvPr id="7" name="Connecteur droit 6">
            <a:extLst>
              <a:ext uri="{FF2B5EF4-FFF2-40B4-BE49-F238E27FC236}">
                <a16:creationId xmlns:a16="http://schemas.microsoft.com/office/drawing/2014/main" id="{ABB52C6F-6D9B-7C1E-7819-56B24A7EF616}"/>
              </a:ext>
            </a:extLst>
          </p:cNvPr>
          <p:cNvCxnSpPr>
            <a:cxnSpLocks/>
          </p:cNvCxnSpPr>
          <p:nvPr/>
        </p:nvCxnSpPr>
        <p:spPr>
          <a:xfrm>
            <a:off x="7118744" y="5141623"/>
            <a:ext cx="1115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D46C56ED-8584-4A97-ACE7-2817D23A6B50}"/>
              </a:ext>
            </a:extLst>
          </p:cNvPr>
          <p:cNvGrpSpPr/>
          <p:nvPr/>
        </p:nvGrpSpPr>
        <p:grpSpPr>
          <a:xfrm>
            <a:off x="7118744" y="5357751"/>
            <a:ext cx="1139073" cy="100673"/>
            <a:chOff x="695325" y="6440792"/>
            <a:chExt cx="1518764" cy="134230"/>
          </a:xfrm>
        </p:grpSpPr>
        <p:sp>
          <p:nvSpPr>
            <p:cNvPr id="9" name="Espace réservé du pied de page 2">
              <a:extLst>
                <a:ext uri="{FF2B5EF4-FFF2-40B4-BE49-F238E27FC236}">
                  <a16:creationId xmlns:a16="http://schemas.microsoft.com/office/drawing/2014/main" id="{F60DB644-BAC4-A8CF-6CA2-803E0BA8922F}"/>
                </a:ext>
              </a:extLst>
            </p:cNvPr>
            <p:cNvSpPr txBox="1">
              <a:spLocks/>
            </p:cNvSpPr>
            <p:nvPr userDrawn="1"/>
          </p:nvSpPr>
          <p:spPr>
            <a:xfrm>
              <a:off x="695325" y="6440793"/>
              <a:ext cx="1312325" cy="123110"/>
            </a:xfrm>
            <a:prstGeom prst="rect">
              <a:avLst/>
            </a:prstGeom>
          </p:spPr>
          <p:txBody>
            <a:bodyPr vert="horz" wrap="none" lIns="0" tIns="0" rIns="0" bIns="0" rtlCol="0" anchor="ctr">
              <a:spAutoFit/>
            </a:bodyPr>
            <a:lstStyle>
              <a:defPPr>
                <a:defRPr lang="fr-F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l">
                <a:spcBef>
                  <a:spcPts val="34"/>
                </a:spcBef>
              </a:pPr>
              <a:r>
                <a:rPr lang="fr-FR" sz="600" b="1" err="1">
                  <a:solidFill>
                    <a:schemeClr val="tx1"/>
                  </a:solidFill>
                  <a:latin typeface="Trebuchet MS"/>
                </a:rPr>
                <a:t>pro.tourismebretagne.bzh</a:t>
              </a:r>
              <a:r>
                <a:rPr lang="fr-FR" sz="600" b="1">
                  <a:solidFill>
                    <a:schemeClr val="tx1"/>
                  </a:solidFill>
                  <a:latin typeface="Trebuchet MS"/>
                </a:rPr>
                <a:t> </a:t>
              </a:r>
            </a:p>
          </p:txBody>
        </p:sp>
        <p:pic>
          <p:nvPicPr>
            <p:cNvPr id="10" name="Graphique 9">
              <a:extLst>
                <a:ext uri="{FF2B5EF4-FFF2-40B4-BE49-F238E27FC236}">
                  <a16:creationId xmlns:a16="http://schemas.microsoft.com/office/drawing/2014/main" id="{AB0F3A2E-18F1-A8E1-AFE7-6B441703A81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79859" y="6440792"/>
              <a:ext cx="134230" cy="134230"/>
            </a:xfrm>
            <a:prstGeom prst="rect">
              <a:avLst/>
            </a:prstGeom>
          </p:spPr>
        </p:pic>
      </p:grpSp>
      <p:sp>
        <p:nvSpPr>
          <p:cNvPr id="16" name="object 23">
            <a:extLst>
              <a:ext uri="{FF2B5EF4-FFF2-40B4-BE49-F238E27FC236}">
                <a16:creationId xmlns:a16="http://schemas.microsoft.com/office/drawing/2014/main" id="{06C18B73-8144-223E-CA5D-5F922D00BAA3}"/>
              </a:ext>
            </a:extLst>
          </p:cNvPr>
          <p:cNvSpPr txBox="1"/>
          <p:nvPr/>
        </p:nvSpPr>
        <p:spPr>
          <a:xfrm>
            <a:off x="7118744" y="4337825"/>
            <a:ext cx="1915925" cy="692497"/>
          </a:xfrm>
          <a:prstGeom prst="rect">
            <a:avLst/>
          </a:prstGeom>
          <a:noFill/>
        </p:spPr>
        <p:txBody>
          <a:bodyPr wrap="square" lIns="0" tIns="0" rIns="0" bIns="0" rtlCol="0" anchor="b">
            <a:spAutoFit/>
          </a:bodyPr>
          <a:lstStyle>
            <a:defPPr>
              <a:defRPr lang="en-US"/>
            </a:defPPr>
            <a:lvl1pPr>
              <a:lnSpc>
                <a:spcPct val="90000"/>
              </a:lnSpc>
              <a:defRPr sz="1400" b="1"/>
            </a:lvl1pPr>
          </a:lstStyle>
          <a:p>
            <a:pPr>
              <a:lnSpc>
                <a:spcPct val="100000"/>
              </a:lnSpc>
            </a:pPr>
            <a:r>
              <a:rPr lang="en-GB" sz="900"/>
              <a:t>Tourisme Bretagne</a:t>
            </a:r>
          </a:p>
          <a:p>
            <a:pPr>
              <a:lnSpc>
                <a:spcPct val="100000"/>
              </a:lnSpc>
            </a:pPr>
            <a:r>
              <a:rPr lang="fr-FR" sz="900" b="0"/>
              <a:t>1C, 1D avenue de Belle Fontaine  </a:t>
            </a:r>
          </a:p>
          <a:p>
            <a:pPr>
              <a:lnSpc>
                <a:spcPct val="100000"/>
              </a:lnSpc>
            </a:pPr>
            <a:r>
              <a:rPr lang="fr-FR" sz="900" b="0"/>
              <a:t>CS 71 777</a:t>
            </a:r>
          </a:p>
          <a:p>
            <a:pPr>
              <a:lnSpc>
                <a:spcPct val="100000"/>
              </a:lnSpc>
            </a:pPr>
            <a:r>
              <a:rPr lang="fr-FR" sz="900" b="0"/>
              <a:t>35517 Cesson-Sevigné Cedex, France</a:t>
            </a:r>
          </a:p>
          <a:p>
            <a:pPr>
              <a:lnSpc>
                <a:spcPct val="100000"/>
              </a:lnSpc>
            </a:pPr>
            <a:r>
              <a:rPr lang="fr-FR" sz="900" b="0"/>
              <a:t>Tél. +33 (0)2 99 28 44 30</a:t>
            </a:r>
          </a:p>
        </p:txBody>
      </p:sp>
    </p:spTree>
    <p:extLst>
      <p:ext uri="{BB962C8B-B14F-4D97-AF65-F5344CB8AC3E}">
        <p14:creationId xmlns:p14="http://schemas.microsoft.com/office/powerpoint/2010/main" val="323904936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2979</TotalTime>
  <Words>8386</Words>
  <Application>Microsoft Office PowerPoint</Application>
  <PresentationFormat>Affichage à l'écran (4:3)</PresentationFormat>
  <Paragraphs>1230</Paragraphs>
  <Slides>97</Slides>
  <Notes>36</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2</vt:i4>
      </vt:variant>
      <vt:variant>
        <vt:lpstr>Titres des diapositives</vt:lpstr>
      </vt:variant>
      <vt:variant>
        <vt:i4>97</vt:i4>
      </vt:variant>
    </vt:vector>
  </HeadingPairs>
  <TitlesOfParts>
    <vt:vector size="112" baseType="lpstr">
      <vt:lpstr>Arial</vt:lpstr>
      <vt:lpstr>Calibri</vt:lpstr>
      <vt:lpstr>Eurostile</vt:lpstr>
      <vt:lpstr>Nunito</vt:lpstr>
      <vt:lpstr>Raleway</vt:lpstr>
      <vt:lpstr>Raleway ExtraBold Italic</vt:lpstr>
      <vt:lpstr>Segoe UI</vt:lpstr>
      <vt:lpstr>Symbol</vt:lpstr>
      <vt:lpstr>Tertre Extra Bold</vt:lpstr>
      <vt:lpstr>TheMixExtraLight-Plain</vt:lpstr>
      <vt:lpstr>Trebuchet MS</vt:lpstr>
      <vt:lpstr>Wingdings</vt:lpstr>
      <vt:lpstr>Thème Office</vt:lpstr>
      <vt:lpstr>Feuille de calcul Microsoft Excel 97-2003</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Côtes d’Armor Destination</vt:lpstr>
      <vt:lpstr>Présentation PowerPoint</vt:lpstr>
      <vt:lpstr>Flux vision - présentation</vt:lpstr>
      <vt:lpstr>Flux vision - Définitions</vt:lpstr>
      <vt:lpstr>Présentation de l’évènement</vt:lpstr>
      <vt:lpstr>Visites – après-midi (12H - 18H)</vt:lpstr>
      <vt:lpstr>Visites journalières</vt:lpstr>
      <vt:lpstr>Visites par tranches de 2h</vt:lpstr>
      <vt:lpstr>Types de visiteurs</vt:lpstr>
      <vt:lpstr>Types de visiteurs</vt:lpstr>
      <vt:lpstr>PROVENANCE des visiteurs</vt:lpstr>
      <vt:lpstr>PROVENANCE des visiteurs</vt:lpstr>
      <vt:lpstr>PROVENANCE des visiteurs</vt:lpstr>
      <vt:lpstr>PROVENANCE des visiteurs</vt:lpstr>
      <vt:lpstr>PROVENANCE des visiteurs</vt:lpstr>
      <vt:lpstr>PROVENANCE des visiteurs</vt:lpstr>
      <vt:lpstr>PROVENANCE des visiteurs</vt:lpstr>
      <vt:lpstr>Tranches d’âge des visiteurs</vt:lpstr>
      <vt:lpstr>CSP et LIEUX de VIE des visiteurs</vt:lpstr>
      <vt:lpstr>Etudes sur le tourisme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Saison 2015</dc:title>
  <dc:creator>dalno</dc:creator>
  <cp:lastModifiedBy>Didier Alno</cp:lastModifiedBy>
  <cp:revision>1195</cp:revision>
  <cp:lastPrinted>2023-10-24T14:23:29Z</cp:lastPrinted>
  <dcterms:created xsi:type="dcterms:W3CDTF">2013-05-27T15:42:04Z</dcterms:created>
  <dcterms:modified xsi:type="dcterms:W3CDTF">2023-10-24T15:44:30Z</dcterms:modified>
</cp:coreProperties>
</file>