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handoutMasterIdLst>
    <p:handoutMasterId r:id="rId43"/>
  </p:handoutMasterIdLst>
  <p:sldIdLst>
    <p:sldId id="309" r:id="rId2"/>
    <p:sldId id="314" r:id="rId3"/>
    <p:sldId id="316" r:id="rId4"/>
    <p:sldId id="345" r:id="rId5"/>
    <p:sldId id="351" r:id="rId6"/>
    <p:sldId id="346" r:id="rId7"/>
    <p:sldId id="347" r:id="rId8"/>
    <p:sldId id="344" r:id="rId9"/>
    <p:sldId id="348" r:id="rId10"/>
    <p:sldId id="349" r:id="rId11"/>
    <p:sldId id="352" r:id="rId12"/>
    <p:sldId id="350" r:id="rId13"/>
    <p:sldId id="366" r:id="rId14"/>
    <p:sldId id="317" r:id="rId15"/>
    <p:sldId id="319" r:id="rId16"/>
    <p:sldId id="353" r:id="rId17"/>
    <p:sldId id="323" r:id="rId18"/>
    <p:sldId id="315" r:id="rId19"/>
    <p:sldId id="358" r:id="rId20"/>
    <p:sldId id="359" r:id="rId21"/>
    <p:sldId id="318" r:id="rId22"/>
    <p:sldId id="320" r:id="rId23"/>
    <p:sldId id="321" r:id="rId24"/>
    <p:sldId id="360" r:id="rId25"/>
    <p:sldId id="322" r:id="rId26"/>
    <p:sldId id="324" r:id="rId27"/>
    <p:sldId id="354" r:id="rId28"/>
    <p:sldId id="355" r:id="rId29"/>
    <p:sldId id="339" r:id="rId30"/>
    <p:sldId id="341" r:id="rId31"/>
    <p:sldId id="368" r:id="rId32"/>
    <p:sldId id="328" r:id="rId33"/>
    <p:sldId id="326" r:id="rId34"/>
    <p:sldId id="327" r:id="rId35"/>
    <p:sldId id="367" r:id="rId36"/>
    <p:sldId id="361" r:id="rId37"/>
    <p:sldId id="362" r:id="rId38"/>
    <p:sldId id="363" r:id="rId39"/>
    <p:sldId id="365" r:id="rId40"/>
    <p:sldId id="364" r:id="rId41"/>
  </p:sldIdLst>
  <p:sldSz cx="9144000" cy="5715000" type="screen16x10"/>
  <p:notesSz cx="7104063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224">
          <p15:clr>
            <a:srgbClr val="A4A3A4"/>
          </p15:clr>
        </p15:guide>
        <p15:guide id="4" pos="223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en Mairot" initials="JM" lastIdx="1" clrIdx="0">
    <p:extLst>
      <p:ext uri="{19B8F6BF-5375-455C-9EA6-DF929625EA0E}">
        <p15:presenceInfo xmlns:p15="http://schemas.microsoft.com/office/powerpoint/2012/main" userId="S-1-5-21-448539723-1844237615-1177238915-176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99"/>
    <a:srgbClr val="A4BCDB"/>
    <a:srgbClr val="D0D8E8"/>
    <a:srgbClr val="E9EDF4"/>
    <a:srgbClr val="2A66AA"/>
    <a:srgbClr val="7DA2CB"/>
    <a:srgbClr val="1D1D1B"/>
    <a:srgbClr val="4F8FCC"/>
    <a:srgbClr val="235176"/>
    <a:srgbClr val="FF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68" autoAdjust="0"/>
    <p:restoredTop sz="95512" autoAdjust="0"/>
  </p:normalViewPr>
  <p:slideViewPr>
    <p:cSldViewPr>
      <p:cViewPr varScale="1">
        <p:scale>
          <a:sx n="97" d="100"/>
          <a:sy n="97" d="100"/>
        </p:scale>
        <p:origin x="826" y="82"/>
      </p:cViewPr>
      <p:guideLst>
        <p:guide orient="horz" pos="2160"/>
        <p:guide pos="2880"/>
        <p:guide orient="horz" pos="18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09"/>
    </p:cViewPr>
  </p:sorterViewPr>
  <p:notesViewPr>
    <p:cSldViewPr>
      <p:cViewPr varScale="1">
        <p:scale>
          <a:sx n="79" d="100"/>
          <a:sy n="79" d="100"/>
        </p:scale>
        <p:origin x="3108" y="108"/>
      </p:cViewPr>
      <p:guideLst>
        <p:guide orient="horz" pos="2880"/>
        <p:guide pos="2160"/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7439E3-A3AA-4D17-AAFE-5D6A5D1DCE7A}" type="doc">
      <dgm:prSet loTypeId="urn:microsoft.com/office/officeart/2005/8/layout/cycle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9DE02547-E336-4712-9AE4-2C64CE6599AE}">
      <dgm:prSet phldrT="[Texte]"/>
      <dgm:spPr/>
      <dgm:t>
        <a:bodyPr/>
        <a:lstStyle/>
        <a:p>
          <a:r>
            <a:rPr lang="fr-FR" dirty="0"/>
            <a:t>Recherche</a:t>
          </a:r>
        </a:p>
      </dgm:t>
    </dgm:pt>
    <dgm:pt modelId="{21849105-4F75-4FDC-ADA6-B58FDB61A060}" type="parTrans" cxnId="{F6E8FD74-B115-4E71-AF8D-78D55B149A76}">
      <dgm:prSet/>
      <dgm:spPr/>
      <dgm:t>
        <a:bodyPr/>
        <a:lstStyle/>
        <a:p>
          <a:endParaRPr lang="fr-FR"/>
        </a:p>
      </dgm:t>
    </dgm:pt>
    <dgm:pt modelId="{982A3AE2-2044-43F9-BAE6-5196B9D3A736}" type="sibTrans" cxnId="{F6E8FD74-B115-4E71-AF8D-78D55B149A76}">
      <dgm:prSet/>
      <dgm:spPr/>
      <dgm:t>
        <a:bodyPr/>
        <a:lstStyle/>
        <a:p>
          <a:endParaRPr lang="fr-FR"/>
        </a:p>
      </dgm:t>
    </dgm:pt>
    <dgm:pt modelId="{90784448-42FD-4738-80C6-A86C4035C62B}">
      <dgm:prSet phldrT="[Texte]"/>
      <dgm:spPr/>
      <dgm:t>
        <a:bodyPr/>
        <a:lstStyle/>
        <a:p>
          <a:r>
            <a:rPr lang="fr-FR" dirty="0"/>
            <a:t>Réservation</a:t>
          </a:r>
        </a:p>
      </dgm:t>
    </dgm:pt>
    <dgm:pt modelId="{391D9C29-BCE9-4E33-903A-E94E4674A652}" type="parTrans" cxnId="{A6C9FABE-7382-4803-8F41-D524C464380C}">
      <dgm:prSet/>
      <dgm:spPr/>
      <dgm:t>
        <a:bodyPr/>
        <a:lstStyle/>
        <a:p>
          <a:endParaRPr lang="fr-FR"/>
        </a:p>
      </dgm:t>
    </dgm:pt>
    <dgm:pt modelId="{A6C8DBC2-9C7C-4BCC-8203-38178D3D4680}" type="sibTrans" cxnId="{A6C9FABE-7382-4803-8F41-D524C464380C}">
      <dgm:prSet/>
      <dgm:spPr/>
      <dgm:t>
        <a:bodyPr/>
        <a:lstStyle/>
        <a:p>
          <a:endParaRPr lang="fr-FR"/>
        </a:p>
      </dgm:t>
    </dgm:pt>
    <dgm:pt modelId="{65EA0AC5-CD4F-439D-A005-F22FD21F377D}">
      <dgm:prSet phldrT="[Texte]"/>
      <dgm:spPr/>
      <dgm:t>
        <a:bodyPr/>
        <a:lstStyle/>
        <a:p>
          <a:r>
            <a:rPr lang="fr-FR" dirty="0"/>
            <a:t>Préparation</a:t>
          </a:r>
        </a:p>
      </dgm:t>
    </dgm:pt>
    <dgm:pt modelId="{26987B05-0222-48B8-B851-88447A327549}" type="parTrans" cxnId="{BB9295E2-4078-4A34-B62D-CF2660E786D8}">
      <dgm:prSet/>
      <dgm:spPr/>
      <dgm:t>
        <a:bodyPr/>
        <a:lstStyle/>
        <a:p>
          <a:endParaRPr lang="fr-FR"/>
        </a:p>
      </dgm:t>
    </dgm:pt>
    <dgm:pt modelId="{0EA1D9F1-821B-4811-80FB-AF5BC957873D}" type="sibTrans" cxnId="{BB9295E2-4078-4A34-B62D-CF2660E786D8}">
      <dgm:prSet/>
      <dgm:spPr/>
      <dgm:t>
        <a:bodyPr/>
        <a:lstStyle/>
        <a:p>
          <a:endParaRPr lang="fr-FR"/>
        </a:p>
      </dgm:t>
    </dgm:pt>
    <dgm:pt modelId="{3DCC7BFB-9B73-411E-A258-00B9DAF081D7}">
      <dgm:prSet phldrT="[Texte]"/>
      <dgm:spPr/>
      <dgm:t>
        <a:bodyPr/>
        <a:lstStyle/>
        <a:p>
          <a:r>
            <a:rPr lang="fr-FR" dirty="0"/>
            <a:t>Expérience</a:t>
          </a:r>
        </a:p>
      </dgm:t>
    </dgm:pt>
    <dgm:pt modelId="{04CAE9D7-C0A7-417E-A2B9-9FE196CCB779}" type="parTrans" cxnId="{E06F7B60-4B53-4FF5-A985-EADD1875ECD1}">
      <dgm:prSet/>
      <dgm:spPr/>
      <dgm:t>
        <a:bodyPr/>
        <a:lstStyle/>
        <a:p>
          <a:endParaRPr lang="fr-FR"/>
        </a:p>
      </dgm:t>
    </dgm:pt>
    <dgm:pt modelId="{29A97F5E-ED2E-4516-883A-AEBD18C916ED}" type="sibTrans" cxnId="{E06F7B60-4B53-4FF5-A985-EADD1875ECD1}">
      <dgm:prSet/>
      <dgm:spPr/>
      <dgm:t>
        <a:bodyPr/>
        <a:lstStyle/>
        <a:p>
          <a:endParaRPr lang="fr-FR"/>
        </a:p>
      </dgm:t>
    </dgm:pt>
    <dgm:pt modelId="{97593924-0895-4CD7-B37F-FE659CBC766A}">
      <dgm:prSet phldrT="[Texte]"/>
      <dgm:spPr>
        <a:solidFill>
          <a:srgbClr val="7030A0"/>
        </a:solidFill>
      </dgm:spPr>
      <dgm:t>
        <a:bodyPr/>
        <a:lstStyle/>
        <a:p>
          <a:r>
            <a:rPr lang="fr-FR" dirty="0"/>
            <a:t>Après séjour</a:t>
          </a:r>
        </a:p>
      </dgm:t>
    </dgm:pt>
    <dgm:pt modelId="{B6CFF67F-EB0B-45F6-BDA9-D96317199635}" type="parTrans" cxnId="{01E2881C-F31A-4887-9C01-613A05A8BB81}">
      <dgm:prSet/>
      <dgm:spPr/>
      <dgm:t>
        <a:bodyPr/>
        <a:lstStyle/>
        <a:p>
          <a:endParaRPr lang="fr-FR"/>
        </a:p>
      </dgm:t>
    </dgm:pt>
    <dgm:pt modelId="{555156C2-DC47-4F54-828C-51340173E8F8}" type="sibTrans" cxnId="{01E2881C-F31A-4887-9C01-613A05A8BB81}">
      <dgm:prSet/>
      <dgm:spPr/>
      <dgm:t>
        <a:bodyPr/>
        <a:lstStyle/>
        <a:p>
          <a:endParaRPr lang="fr-FR"/>
        </a:p>
      </dgm:t>
    </dgm:pt>
    <dgm:pt modelId="{35F10E94-6396-4DDA-B7B3-0F29401D5E35}">
      <dgm:prSet/>
      <dgm:spPr/>
      <dgm:t>
        <a:bodyPr/>
        <a:lstStyle/>
        <a:p>
          <a:r>
            <a:rPr lang="fr-FR" dirty="0"/>
            <a:t>Intérêt</a:t>
          </a:r>
        </a:p>
      </dgm:t>
    </dgm:pt>
    <dgm:pt modelId="{D0DF5F02-4501-486E-928B-79B6DB285DDD}" type="parTrans" cxnId="{1A3619C7-029F-47E1-B178-E864D64092F9}">
      <dgm:prSet/>
      <dgm:spPr/>
      <dgm:t>
        <a:bodyPr/>
        <a:lstStyle/>
        <a:p>
          <a:endParaRPr lang="fr-FR"/>
        </a:p>
      </dgm:t>
    </dgm:pt>
    <dgm:pt modelId="{76B4DFE6-F07F-479B-83CC-0D301328A256}" type="sibTrans" cxnId="{1A3619C7-029F-47E1-B178-E864D64092F9}">
      <dgm:prSet/>
      <dgm:spPr/>
      <dgm:t>
        <a:bodyPr/>
        <a:lstStyle/>
        <a:p>
          <a:endParaRPr lang="fr-FR"/>
        </a:p>
      </dgm:t>
    </dgm:pt>
    <dgm:pt modelId="{EF78A2AA-95BB-4997-B2EF-7A0431309910}" type="pres">
      <dgm:prSet presAssocID="{587439E3-A3AA-4D17-AAFE-5D6A5D1DCE7A}" presName="Name0" presStyleCnt="0">
        <dgm:presLayoutVars>
          <dgm:dir/>
          <dgm:resizeHandles val="exact"/>
        </dgm:presLayoutVars>
      </dgm:prSet>
      <dgm:spPr/>
    </dgm:pt>
    <dgm:pt modelId="{37875A69-1D31-48C0-98B5-B0DB0D956633}" type="pres">
      <dgm:prSet presAssocID="{587439E3-A3AA-4D17-AAFE-5D6A5D1DCE7A}" presName="cycle" presStyleCnt="0"/>
      <dgm:spPr/>
    </dgm:pt>
    <dgm:pt modelId="{BC6D4FE2-50DD-48C7-B1FE-57D847912131}" type="pres">
      <dgm:prSet presAssocID="{9DE02547-E336-4712-9AE4-2C64CE6599AE}" presName="nodeFirstNode" presStyleLbl="node1" presStyleIdx="0" presStyleCnt="6">
        <dgm:presLayoutVars>
          <dgm:bulletEnabled val="1"/>
        </dgm:presLayoutVars>
      </dgm:prSet>
      <dgm:spPr/>
    </dgm:pt>
    <dgm:pt modelId="{426CD5D7-50B5-4644-9509-22BD37008B20}" type="pres">
      <dgm:prSet presAssocID="{982A3AE2-2044-43F9-BAE6-5196B9D3A736}" presName="sibTransFirstNode" presStyleLbl="bgShp" presStyleIdx="0" presStyleCnt="1"/>
      <dgm:spPr/>
    </dgm:pt>
    <dgm:pt modelId="{91D7B09D-AA90-4485-8D16-2A559E4FBB6C}" type="pres">
      <dgm:prSet presAssocID="{35F10E94-6396-4DDA-B7B3-0F29401D5E35}" presName="nodeFollowingNodes" presStyleLbl="node1" presStyleIdx="1" presStyleCnt="6">
        <dgm:presLayoutVars>
          <dgm:bulletEnabled val="1"/>
        </dgm:presLayoutVars>
      </dgm:prSet>
      <dgm:spPr/>
    </dgm:pt>
    <dgm:pt modelId="{95E8264C-182C-4D08-B6C9-00DE4F9B2EF1}" type="pres">
      <dgm:prSet presAssocID="{90784448-42FD-4738-80C6-A86C4035C62B}" presName="nodeFollowingNodes" presStyleLbl="node1" presStyleIdx="2" presStyleCnt="6">
        <dgm:presLayoutVars>
          <dgm:bulletEnabled val="1"/>
        </dgm:presLayoutVars>
      </dgm:prSet>
      <dgm:spPr/>
    </dgm:pt>
    <dgm:pt modelId="{9DB54695-6C93-4C5A-B5B1-E93A884A0610}" type="pres">
      <dgm:prSet presAssocID="{65EA0AC5-CD4F-439D-A005-F22FD21F377D}" presName="nodeFollowingNodes" presStyleLbl="node1" presStyleIdx="3" presStyleCnt="6">
        <dgm:presLayoutVars>
          <dgm:bulletEnabled val="1"/>
        </dgm:presLayoutVars>
      </dgm:prSet>
      <dgm:spPr/>
    </dgm:pt>
    <dgm:pt modelId="{8F504119-ADB1-4C94-88C4-1C2EAB7BD886}" type="pres">
      <dgm:prSet presAssocID="{3DCC7BFB-9B73-411E-A258-00B9DAF081D7}" presName="nodeFollowingNodes" presStyleLbl="node1" presStyleIdx="4" presStyleCnt="6">
        <dgm:presLayoutVars>
          <dgm:bulletEnabled val="1"/>
        </dgm:presLayoutVars>
      </dgm:prSet>
      <dgm:spPr/>
    </dgm:pt>
    <dgm:pt modelId="{B662C073-564D-44FE-B569-2B4B1D50BB66}" type="pres">
      <dgm:prSet presAssocID="{97593924-0895-4CD7-B37F-FE659CBC766A}" presName="nodeFollowingNodes" presStyleLbl="node1" presStyleIdx="5" presStyleCnt="6">
        <dgm:presLayoutVars>
          <dgm:bulletEnabled val="1"/>
        </dgm:presLayoutVars>
      </dgm:prSet>
      <dgm:spPr/>
    </dgm:pt>
  </dgm:ptLst>
  <dgm:cxnLst>
    <dgm:cxn modelId="{01E2881C-F31A-4887-9C01-613A05A8BB81}" srcId="{587439E3-A3AA-4D17-AAFE-5D6A5D1DCE7A}" destId="{97593924-0895-4CD7-B37F-FE659CBC766A}" srcOrd="5" destOrd="0" parTransId="{B6CFF67F-EB0B-45F6-BDA9-D96317199635}" sibTransId="{555156C2-DC47-4F54-828C-51340173E8F8}"/>
    <dgm:cxn modelId="{A5252A2E-C771-4A1B-8866-EB7976FC6FF0}" type="presOf" srcId="{35F10E94-6396-4DDA-B7B3-0F29401D5E35}" destId="{91D7B09D-AA90-4485-8D16-2A559E4FBB6C}" srcOrd="0" destOrd="0" presId="urn:microsoft.com/office/officeart/2005/8/layout/cycle3"/>
    <dgm:cxn modelId="{1F1F3F5D-C914-4DFC-9639-B4598053C3DB}" type="presOf" srcId="{587439E3-A3AA-4D17-AAFE-5D6A5D1DCE7A}" destId="{EF78A2AA-95BB-4997-B2EF-7A0431309910}" srcOrd="0" destOrd="0" presId="urn:microsoft.com/office/officeart/2005/8/layout/cycle3"/>
    <dgm:cxn modelId="{E06F7B60-4B53-4FF5-A985-EADD1875ECD1}" srcId="{587439E3-A3AA-4D17-AAFE-5D6A5D1DCE7A}" destId="{3DCC7BFB-9B73-411E-A258-00B9DAF081D7}" srcOrd="4" destOrd="0" parTransId="{04CAE9D7-C0A7-417E-A2B9-9FE196CCB779}" sibTransId="{29A97F5E-ED2E-4516-883A-AEBD18C916ED}"/>
    <dgm:cxn modelId="{DE7AC954-4E5C-486B-8260-E43162F47B54}" type="presOf" srcId="{9DE02547-E336-4712-9AE4-2C64CE6599AE}" destId="{BC6D4FE2-50DD-48C7-B1FE-57D847912131}" srcOrd="0" destOrd="0" presId="urn:microsoft.com/office/officeart/2005/8/layout/cycle3"/>
    <dgm:cxn modelId="{F6E8FD74-B115-4E71-AF8D-78D55B149A76}" srcId="{587439E3-A3AA-4D17-AAFE-5D6A5D1DCE7A}" destId="{9DE02547-E336-4712-9AE4-2C64CE6599AE}" srcOrd="0" destOrd="0" parTransId="{21849105-4F75-4FDC-ADA6-B58FDB61A060}" sibTransId="{982A3AE2-2044-43F9-BAE6-5196B9D3A736}"/>
    <dgm:cxn modelId="{06E3657A-0932-4CAF-9F04-6A86EB22C37C}" type="presOf" srcId="{3DCC7BFB-9B73-411E-A258-00B9DAF081D7}" destId="{8F504119-ADB1-4C94-88C4-1C2EAB7BD886}" srcOrd="0" destOrd="0" presId="urn:microsoft.com/office/officeart/2005/8/layout/cycle3"/>
    <dgm:cxn modelId="{6EE3498C-EBB5-4268-A737-7194874777C6}" type="presOf" srcId="{90784448-42FD-4738-80C6-A86C4035C62B}" destId="{95E8264C-182C-4D08-B6C9-00DE4F9B2EF1}" srcOrd="0" destOrd="0" presId="urn:microsoft.com/office/officeart/2005/8/layout/cycle3"/>
    <dgm:cxn modelId="{A6C9FABE-7382-4803-8F41-D524C464380C}" srcId="{587439E3-A3AA-4D17-AAFE-5D6A5D1DCE7A}" destId="{90784448-42FD-4738-80C6-A86C4035C62B}" srcOrd="2" destOrd="0" parTransId="{391D9C29-BCE9-4E33-903A-E94E4674A652}" sibTransId="{A6C8DBC2-9C7C-4BCC-8203-38178D3D4680}"/>
    <dgm:cxn modelId="{1A3619C7-029F-47E1-B178-E864D64092F9}" srcId="{587439E3-A3AA-4D17-AAFE-5D6A5D1DCE7A}" destId="{35F10E94-6396-4DDA-B7B3-0F29401D5E35}" srcOrd="1" destOrd="0" parTransId="{D0DF5F02-4501-486E-928B-79B6DB285DDD}" sibTransId="{76B4DFE6-F07F-479B-83CC-0D301328A256}"/>
    <dgm:cxn modelId="{BB9295E2-4078-4A34-B62D-CF2660E786D8}" srcId="{587439E3-A3AA-4D17-AAFE-5D6A5D1DCE7A}" destId="{65EA0AC5-CD4F-439D-A005-F22FD21F377D}" srcOrd="3" destOrd="0" parTransId="{26987B05-0222-48B8-B851-88447A327549}" sibTransId="{0EA1D9F1-821B-4811-80FB-AF5BC957873D}"/>
    <dgm:cxn modelId="{AFBBABE2-C042-426C-BBE0-B53BA457CEE0}" type="presOf" srcId="{97593924-0895-4CD7-B37F-FE659CBC766A}" destId="{B662C073-564D-44FE-B569-2B4B1D50BB66}" srcOrd="0" destOrd="0" presId="urn:microsoft.com/office/officeart/2005/8/layout/cycle3"/>
    <dgm:cxn modelId="{403E83E4-D88D-4DFD-A0CB-B767A843BE83}" type="presOf" srcId="{65EA0AC5-CD4F-439D-A005-F22FD21F377D}" destId="{9DB54695-6C93-4C5A-B5B1-E93A884A0610}" srcOrd="0" destOrd="0" presId="urn:microsoft.com/office/officeart/2005/8/layout/cycle3"/>
    <dgm:cxn modelId="{BF3AF9F8-8B88-4F5F-B605-290D0E07D914}" type="presOf" srcId="{982A3AE2-2044-43F9-BAE6-5196B9D3A736}" destId="{426CD5D7-50B5-4644-9509-22BD37008B20}" srcOrd="0" destOrd="0" presId="urn:microsoft.com/office/officeart/2005/8/layout/cycle3"/>
    <dgm:cxn modelId="{F1FCB6A3-04DE-481B-A8B0-ED8A74817125}" type="presParOf" srcId="{EF78A2AA-95BB-4997-B2EF-7A0431309910}" destId="{37875A69-1D31-48C0-98B5-B0DB0D956633}" srcOrd="0" destOrd="0" presId="urn:microsoft.com/office/officeart/2005/8/layout/cycle3"/>
    <dgm:cxn modelId="{2A7A7402-9BB7-4C1C-9A8E-E390FC14747E}" type="presParOf" srcId="{37875A69-1D31-48C0-98B5-B0DB0D956633}" destId="{BC6D4FE2-50DD-48C7-B1FE-57D847912131}" srcOrd="0" destOrd="0" presId="urn:microsoft.com/office/officeart/2005/8/layout/cycle3"/>
    <dgm:cxn modelId="{4279471B-070F-4D4F-94D8-5DA33BCE0365}" type="presParOf" srcId="{37875A69-1D31-48C0-98B5-B0DB0D956633}" destId="{426CD5D7-50B5-4644-9509-22BD37008B20}" srcOrd="1" destOrd="0" presId="urn:microsoft.com/office/officeart/2005/8/layout/cycle3"/>
    <dgm:cxn modelId="{270CB389-2755-4BD0-B052-B6B836AB35EB}" type="presParOf" srcId="{37875A69-1D31-48C0-98B5-B0DB0D956633}" destId="{91D7B09D-AA90-4485-8D16-2A559E4FBB6C}" srcOrd="2" destOrd="0" presId="urn:microsoft.com/office/officeart/2005/8/layout/cycle3"/>
    <dgm:cxn modelId="{CF039440-D40F-4DBA-8D09-6741968E965A}" type="presParOf" srcId="{37875A69-1D31-48C0-98B5-B0DB0D956633}" destId="{95E8264C-182C-4D08-B6C9-00DE4F9B2EF1}" srcOrd="3" destOrd="0" presId="urn:microsoft.com/office/officeart/2005/8/layout/cycle3"/>
    <dgm:cxn modelId="{EA6B3408-8CAE-4607-A947-197617E1851F}" type="presParOf" srcId="{37875A69-1D31-48C0-98B5-B0DB0D956633}" destId="{9DB54695-6C93-4C5A-B5B1-E93A884A0610}" srcOrd="4" destOrd="0" presId="urn:microsoft.com/office/officeart/2005/8/layout/cycle3"/>
    <dgm:cxn modelId="{D43EB63B-D34C-41C0-8480-36FC332A495A}" type="presParOf" srcId="{37875A69-1D31-48C0-98B5-B0DB0D956633}" destId="{8F504119-ADB1-4C94-88C4-1C2EAB7BD886}" srcOrd="5" destOrd="0" presId="urn:microsoft.com/office/officeart/2005/8/layout/cycle3"/>
    <dgm:cxn modelId="{C7629341-8514-4649-8B3C-3BDE65EC2A12}" type="presParOf" srcId="{37875A69-1D31-48C0-98B5-B0DB0D956633}" destId="{B662C073-564D-44FE-B569-2B4B1D50BB66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6CD5D7-50B5-4644-9509-22BD37008B20}">
      <dsp:nvSpPr>
        <dsp:cNvPr id="0" name=""/>
        <dsp:cNvSpPr/>
      </dsp:nvSpPr>
      <dsp:spPr>
        <a:xfrm>
          <a:off x="987111" y="-3455"/>
          <a:ext cx="3079027" cy="3079027"/>
        </a:xfrm>
        <a:prstGeom prst="circularArrow">
          <a:avLst>
            <a:gd name="adj1" fmla="val 5274"/>
            <a:gd name="adj2" fmla="val 312630"/>
            <a:gd name="adj3" fmla="val 14292757"/>
            <a:gd name="adj4" fmla="val 17089300"/>
            <a:gd name="adj5" fmla="val 547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6D4FE2-50DD-48C7-B1FE-57D847912131}">
      <dsp:nvSpPr>
        <dsp:cNvPr id="0" name=""/>
        <dsp:cNvSpPr/>
      </dsp:nvSpPr>
      <dsp:spPr>
        <a:xfrm>
          <a:off x="1962822" y="1150"/>
          <a:ext cx="1127605" cy="56380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Recherche</a:t>
          </a:r>
        </a:p>
      </dsp:txBody>
      <dsp:txXfrm>
        <a:off x="1990345" y="28673"/>
        <a:ext cx="1072559" cy="508756"/>
      </dsp:txXfrm>
    </dsp:sp>
    <dsp:sp modelId="{91D7B09D-AA90-4485-8D16-2A559E4FBB6C}">
      <dsp:nvSpPr>
        <dsp:cNvPr id="0" name=""/>
        <dsp:cNvSpPr/>
      </dsp:nvSpPr>
      <dsp:spPr>
        <a:xfrm>
          <a:off x="3044573" y="625699"/>
          <a:ext cx="1127605" cy="56380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Intérêt</a:t>
          </a:r>
        </a:p>
      </dsp:txBody>
      <dsp:txXfrm>
        <a:off x="3072096" y="653222"/>
        <a:ext cx="1072559" cy="508756"/>
      </dsp:txXfrm>
    </dsp:sp>
    <dsp:sp modelId="{95E8264C-182C-4D08-B6C9-00DE4F9B2EF1}">
      <dsp:nvSpPr>
        <dsp:cNvPr id="0" name=""/>
        <dsp:cNvSpPr/>
      </dsp:nvSpPr>
      <dsp:spPr>
        <a:xfrm>
          <a:off x="3044573" y="1874798"/>
          <a:ext cx="1127605" cy="56380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Réservation</a:t>
          </a:r>
        </a:p>
      </dsp:txBody>
      <dsp:txXfrm>
        <a:off x="3072096" y="1902321"/>
        <a:ext cx="1072559" cy="508756"/>
      </dsp:txXfrm>
    </dsp:sp>
    <dsp:sp modelId="{9DB54695-6C93-4C5A-B5B1-E93A884A0610}">
      <dsp:nvSpPr>
        <dsp:cNvPr id="0" name=""/>
        <dsp:cNvSpPr/>
      </dsp:nvSpPr>
      <dsp:spPr>
        <a:xfrm>
          <a:off x="1962822" y="2499347"/>
          <a:ext cx="1127605" cy="56380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Préparation</a:t>
          </a:r>
        </a:p>
      </dsp:txBody>
      <dsp:txXfrm>
        <a:off x="1990345" y="2526870"/>
        <a:ext cx="1072559" cy="508756"/>
      </dsp:txXfrm>
    </dsp:sp>
    <dsp:sp modelId="{8F504119-ADB1-4C94-88C4-1C2EAB7BD886}">
      <dsp:nvSpPr>
        <dsp:cNvPr id="0" name=""/>
        <dsp:cNvSpPr/>
      </dsp:nvSpPr>
      <dsp:spPr>
        <a:xfrm>
          <a:off x="881071" y="1874798"/>
          <a:ext cx="1127605" cy="563802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Expérience</a:t>
          </a:r>
        </a:p>
      </dsp:txBody>
      <dsp:txXfrm>
        <a:off x="908594" y="1902321"/>
        <a:ext cx="1072559" cy="508756"/>
      </dsp:txXfrm>
    </dsp:sp>
    <dsp:sp modelId="{B662C073-564D-44FE-B569-2B4B1D50BB66}">
      <dsp:nvSpPr>
        <dsp:cNvPr id="0" name=""/>
        <dsp:cNvSpPr/>
      </dsp:nvSpPr>
      <dsp:spPr>
        <a:xfrm>
          <a:off x="881071" y="625699"/>
          <a:ext cx="1127605" cy="563802"/>
        </a:xfrm>
        <a:prstGeom prst="round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Après séjour</a:t>
          </a:r>
        </a:p>
      </dsp:txBody>
      <dsp:txXfrm>
        <a:off x="908594" y="653222"/>
        <a:ext cx="1072559" cy="5087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1731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3993" y="0"/>
            <a:ext cx="3078427" cy="511731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A67AA946-0187-4179-9C8E-4E4C5D5874C7}" type="datetimeFigureOut">
              <a:rPr lang="fr-FR" smtClean="0"/>
              <a:t>14/05/2021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8427" cy="511731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3993" y="9721106"/>
            <a:ext cx="3078427" cy="511731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C2AD9F7E-D6B7-4DB8-ACDA-90917E931A9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81270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1731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1731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732B1F3A-144A-449A-A5AE-869483FF84DE}" type="datetimeFigureOut">
              <a:rPr lang="fr-FR" smtClean="0"/>
              <a:t>14/05/2021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768350"/>
            <a:ext cx="613886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96" tIns="47398" rIns="94796" bIns="47398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vert="horz" lIns="94796" tIns="47398" rIns="94796" bIns="47398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8427" cy="511731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993" y="9721106"/>
            <a:ext cx="3078427" cy="511731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2D6A3169-549F-4297-92CD-9CA62586AF6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5549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A3169-549F-4297-92CD-9CA62586AF67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3161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A3169-549F-4297-92CD-9CA62586AF67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6274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A3169-549F-4297-92CD-9CA62586AF6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42059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A3169-549F-4297-92CD-9CA62586AF67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1908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A3169-549F-4297-92CD-9CA62586AF67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19296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A3169-549F-4297-92CD-9CA62586AF67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23756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A3169-549F-4297-92CD-9CA62586AF67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11932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A3169-549F-4297-92CD-9CA62586AF67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66873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A3169-549F-4297-92CD-9CA62586AF67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38536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A3169-549F-4297-92CD-9CA62586AF67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36541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A3169-549F-4297-92CD-9CA62586AF67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0060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A3169-549F-4297-92CD-9CA62586AF67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64949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A3169-549F-4297-92CD-9CA62586AF67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3553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A3169-549F-4297-92CD-9CA62586AF67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6739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A3169-549F-4297-92CD-9CA62586AF67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7915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A3169-549F-4297-92CD-9CA62586AF67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0582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A3169-549F-4297-92CD-9CA62586AF67}" type="slidenum">
              <a:rPr lang="fr-FR" smtClean="0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9694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A3169-549F-4297-92CD-9CA62586AF67}" type="slidenum">
              <a:rPr lang="fr-FR" smtClean="0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4544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A3169-549F-4297-92CD-9CA62586AF67}" type="slidenum">
              <a:rPr lang="fr-FR" smtClean="0"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0554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A3169-549F-4297-92CD-9CA62586AF67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4356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B802B8A-8E23-474B-8D9B-66E4EFEF512B}"/>
              </a:ext>
            </a:extLst>
          </p:cNvPr>
          <p:cNvSpPr/>
          <p:nvPr userDrawn="1"/>
        </p:nvSpPr>
        <p:spPr>
          <a:xfrm>
            <a:off x="0" y="0"/>
            <a:ext cx="9152313" cy="5715000"/>
          </a:xfrm>
          <a:prstGeom prst="rect">
            <a:avLst/>
          </a:prstGeom>
          <a:solidFill>
            <a:srgbClr val="0048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E75C7B48-7CC4-4EE6-8F1B-F788FE70F4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196" y="205030"/>
            <a:ext cx="2569607" cy="2412741"/>
          </a:xfrm>
          <a:prstGeom prst="rect">
            <a:avLst/>
          </a:prstGeom>
        </p:spPr>
      </p:pic>
      <p:pic>
        <p:nvPicPr>
          <p:cNvPr id="10" name="Image 9" descr="Une image contenant avion, oiseau&#10;&#10;Description générée automatiquement">
            <a:extLst>
              <a:ext uri="{FF2B5EF4-FFF2-40B4-BE49-F238E27FC236}">
                <a16:creationId xmlns:a16="http://schemas.microsoft.com/office/drawing/2014/main" id="{46B5D52B-F0AD-487C-93FB-B1D6F8534D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29" y="3649588"/>
            <a:ext cx="9221256" cy="304954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2712599"/>
            <a:ext cx="9756576" cy="12250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095835" y="4414191"/>
            <a:ext cx="2952328" cy="120013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4069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5373543"/>
            <a:ext cx="2133600" cy="304271"/>
          </a:xfrm>
          <a:prstGeom prst="rect">
            <a:avLst/>
          </a:prstGeom>
        </p:spPr>
        <p:txBody>
          <a:bodyPr/>
          <a:lstStyle/>
          <a:p>
            <a:fld id="{0A08471B-C2A5-41DB-845A-3AF688F21F2B}" type="datetime1">
              <a:rPr lang="fr-FR" smtClean="0"/>
              <a:t>14/05/2021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5377780"/>
            <a:ext cx="2895600" cy="304271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Comme :mmds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5377780"/>
            <a:ext cx="2133600" cy="337220"/>
          </a:xfrm>
          <a:prstGeom prst="rect">
            <a:avLst/>
          </a:prstGeom>
        </p:spPr>
        <p:txBody>
          <a:bodyPr/>
          <a:lstStyle/>
          <a:p>
            <a:fld id="{FC14F415-3EAD-4669-8071-B8BC6CB8F5A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7521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117307"/>
            <a:ext cx="2057400" cy="3987829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17307"/>
            <a:ext cx="6019800" cy="3987829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5373543"/>
            <a:ext cx="2133600" cy="304271"/>
          </a:xfrm>
          <a:prstGeom prst="rect">
            <a:avLst/>
          </a:prstGeom>
        </p:spPr>
        <p:txBody>
          <a:bodyPr/>
          <a:lstStyle/>
          <a:p>
            <a:fld id="{8117EE39-81E3-4C7F-BDBC-4D9F624D229E}" type="datetime1">
              <a:rPr lang="fr-FR" smtClean="0"/>
              <a:t>14/05/2021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5377780"/>
            <a:ext cx="2895600" cy="304271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Comme :mmds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5377780"/>
            <a:ext cx="2133600" cy="337220"/>
          </a:xfrm>
          <a:prstGeom prst="rect">
            <a:avLst/>
          </a:prstGeom>
        </p:spPr>
        <p:txBody>
          <a:bodyPr/>
          <a:lstStyle/>
          <a:p>
            <a:fld id="{FC14F415-3EAD-4669-8071-B8BC6CB8F5A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1241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avion&#10;&#10;Description générée automatiquement">
            <a:extLst>
              <a:ext uri="{FF2B5EF4-FFF2-40B4-BE49-F238E27FC236}">
                <a16:creationId xmlns:a16="http://schemas.microsoft.com/office/drawing/2014/main" id="{C7342238-9E31-49C9-90F0-74B523B8E1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3" y="5139756"/>
            <a:ext cx="646068" cy="576296"/>
          </a:xfrm>
          <a:prstGeom prst="rect">
            <a:avLst/>
          </a:prstGeom>
        </p:spPr>
      </p:pic>
      <p:pic>
        <p:nvPicPr>
          <p:cNvPr id="13" name="Image 12" descr="Une image contenant oiseau&#10;&#10;Description générée automatiquement">
            <a:extLst>
              <a:ext uri="{FF2B5EF4-FFF2-40B4-BE49-F238E27FC236}">
                <a16:creationId xmlns:a16="http://schemas.microsoft.com/office/drawing/2014/main" id="{3F6DF0DE-8E8E-4DF6-9DBF-1705A3B116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555" y="5234817"/>
            <a:ext cx="633445" cy="48123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92C0097-D7AD-46DC-86E7-0800C94FF64E}"/>
              </a:ext>
            </a:extLst>
          </p:cNvPr>
          <p:cNvSpPr/>
          <p:nvPr userDrawn="1"/>
        </p:nvSpPr>
        <p:spPr>
          <a:xfrm>
            <a:off x="539552" y="5486075"/>
            <a:ext cx="8064897" cy="228925"/>
          </a:xfrm>
          <a:prstGeom prst="rect">
            <a:avLst/>
          </a:prstGeom>
          <a:solidFill>
            <a:srgbClr val="4F8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/>
              <a:t>Rapport d’activité 2020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608" y="1129308"/>
            <a:ext cx="8064896" cy="893303"/>
          </a:xfrm>
        </p:spPr>
        <p:txBody>
          <a:bodyPr/>
          <a:lstStyle>
            <a:lvl1pPr>
              <a:defRPr>
                <a:latin typeface="Praktika Bold" panose="00000800000000000000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6071" y="1251205"/>
            <a:ext cx="8229600" cy="3382687"/>
          </a:xfrm>
        </p:spPr>
        <p:txBody>
          <a:bodyPr/>
          <a:lstStyle>
            <a:lvl1pPr>
              <a:buClr>
                <a:srgbClr val="004899"/>
              </a:buClr>
              <a:defRPr sz="2800" b="1">
                <a:solidFill>
                  <a:srgbClr val="004899"/>
                </a:solidFill>
                <a:latin typeface="Praktika Light" panose="00000400000000000000" pitchFamily="50" charset="0"/>
              </a:defRPr>
            </a:lvl1pPr>
            <a:lvl2pPr>
              <a:buClr>
                <a:srgbClr val="004899"/>
              </a:buClr>
              <a:defRPr sz="2400">
                <a:solidFill>
                  <a:srgbClr val="004899"/>
                </a:solidFill>
                <a:latin typeface="Praktika Light" panose="00000400000000000000" pitchFamily="50" charset="0"/>
              </a:defRPr>
            </a:lvl2pPr>
            <a:lvl3pPr>
              <a:buClr>
                <a:srgbClr val="004899"/>
              </a:buClr>
              <a:defRPr sz="2000">
                <a:solidFill>
                  <a:srgbClr val="004899"/>
                </a:solidFill>
                <a:latin typeface="Praktika Light" panose="00000400000000000000" pitchFamily="50" charset="0"/>
              </a:defRPr>
            </a:lvl3pPr>
            <a:lvl4pPr>
              <a:buClr>
                <a:srgbClr val="004899"/>
              </a:buClr>
              <a:defRPr sz="1800">
                <a:solidFill>
                  <a:srgbClr val="004899"/>
                </a:solidFill>
                <a:latin typeface="Praktika Light" panose="00000400000000000000" pitchFamily="50" charset="0"/>
              </a:defRPr>
            </a:lvl4pPr>
            <a:lvl5pPr>
              <a:buClr>
                <a:srgbClr val="004899"/>
              </a:buClr>
              <a:defRPr sz="1800">
                <a:solidFill>
                  <a:srgbClr val="004899"/>
                </a:solidFill>
                <a:latin typeface="Praktika Light" panose="00000400000000000000" pitchFamily="50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716495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1262497"/>
            <a:ext cx="7772400" cy="243509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pic>
        <p:nvPicPr>
          <p:cNvPr id="12" name="Image 11" descr="Une image contenant avion&#10;&#10;Description générée automatiquement">
            <a:extLst>
              <a:ext uri="{FF2B5EF4-FFF2-40B4-BE49-F238E27FC236}">
                <a16:creationId xmlns:a16="http://schemas.microsoft.com/office/drawing/2014/main" id="{A50C04D7-BD00-497D-8D9B-907EFB3EB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3" y="5139756"/>
            <a:ext cx="646068" cy="576296"/>
          </a:xfrm>
          <a:prstGeom prst="rect">
            <a:avLst/>
          </a:prstGeom>
        </p:spPr>
      </p:pic>
      <p:pic>
        <p:nvPicPr>
          <p:cNvPr id="14" name="Image 13" descr="Une image contenant oiseau&#10;&#10;Description générée automatiquement">
            <a:extLst>
              <a:ext uri="{FF2B5EF4-FFF2-40B4-BE49-F238E27FC236}">
                <a16:creationId xmlns:a16="http://schemas.microsoft.com/office/drawing/2014/main" id="{EBE60A34-9296-44A2-849D-F56AF78A03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555" y="5234817"/>
            <a:ext cx="633445" cy="48123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23BCE0-2FE5-42C6-93D9-61D8AF190F79}"/>
              </a:ext>
            </a:extLst>
          </p:cNvPr>
          <p:cNvSpPr/>
          <p:nvPr userDrawn="1"/>
        </p:nvSpPr>
        <p:spPr>
          <a:xfrm>
            <a:off x="539552" y="5486075"/>
            <a:ext cx="8064897" cy="228925"/>
          </a:xfrm>
          <a:prstGeom prst="rect">
            <a:avLst/>
          </a:prstGeom>
          <a:solidFill>
            <a:srgbClr val="4F8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2C0097-D7AD-46DC-86E7-0800C94FF64E}"/>
              </a:ext>
            </a:extLst>
          </p:cNvPr>
          <p:cNvSpPr/>
          <p:nvPr userDrawn="1"/>
        </p:nvSpPr>
        <p:spPr>
          <a:xfrm>
            <a:off x="706465" y="5485022"/>
            <a:ext cx="8064897" cy="228925"/>
          </a:xfrm>
          <a:prstGeom prst="rect">
            <a:avLst/>
          </a:prstGeom>
          <a:solidFill>
            <a:srgbClr val="4F8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/>
              <a:t>Rapport d’activité 2020</a:t>
            </a:r>
          </a:p>
        </p:txBody>
      </p:sp>
    </p:spTree>
    <p:extLst>
      <p:ext uri="{BB962C8B-B14F-4D97-AF65-F5344CB8AC3E}">
        <p14:creationId xmlns:p14="http://schemas.microsoft.com/office/powerpoint/2010/main" val="1178272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4" name="Image 13" descr="Une image contenant avion&#10;&#10;Description générée automatiquement">
            <a:extLst>
              <a:ext uri="{FF2B5EF4-FFF2-40B4-BE49-F238E27FC236}">
                <a16:creationId xmlns:a16="http://schemas.microsoft.com/office/drawing/2014/main" id="{A9FE324F-C900-430D-AE85-8734F86C1D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3" y="5139756"/>
            <a:ext cx="646068" cy="576296"/>
          </a:xfrm>
          <a:prstGeom prst="rect">
            <a:avLst/>
          </a:prstGeom>
        </p:spPr>
      </p:pic>
      <p:pic>
        <p:nvPicPr>
          <p:cNvPr id="16" name="Image 15" descr="Une image contenant oiseau&#10;&#10;Description générée automatiquement">
            <a:extLst>
              <a:ext uri="{FF2B5EF4-FFF2-40B4-BE49-F238E27FC236}">
                <a16:creationId xmlns:a16="http://schemas.microsoft.com/office/drawing/2014/main" id="{5B617E1B-8595-41E8-B512-3C49BAD46F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555" y="5234817"/>
            <a:ext cx="633445" cy="48123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3217B93-4F9E-4793-BA6B-8162B02C7A74}"/>
              </a:ext>
            </a:extLst>
          </p:cNvPr>
          <p:cNvSpPr/>
          <p:nvPr userDrawn="1"/>
        </p:nvSpPr>
        <p:spPr>
          <a:xfrm>
            <a:off x="539552" y="5486075"/>
            <a:ext cx="8064897" cy="228925"/>
          </a:xfrm>
          <a:prstGeom prst="rect">
            <a:avLst/>
          </a:prstGeom>
          <a:solidFill>
            <a:srgbClr val="4F8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5377780"/>
            <a:ext cx="2895600" cy="304271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Comme :mmds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5377780"/>
            <a:ext cx="2133600" cy="337220"/>
          </a:xfrm>
          <a:prstGeom prst="rect">
            <a:avLst/>
          </a:prstGeom>
        </p:spPr>
        <p:txBody>
          <a:bodyPr/>
          <a:lstStyle/>
          <a:p>
            <a:fld id="{FC14F415-3EAD-4669-8071-B8BC6CB8F5A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9627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5377780"/>
            <a:ext cx="2133600" cy="304271"/>
          </a:xfrm>
          <a:prstGeom prst="rect">
            <a:avLst/>
          </a:prstGeom>
        </p:spPr>
        <p:txBody>
          <a:bodyPr/>
          <a:lstStyle/>
          <a:p>
            <a:fld id="{56431B05-890E-4439-BFFB-B9FB1DEAFBD6}" type="datetime1">
              <a:rPr lang="fr-FR" smtClean="0"/>
              <a:t>14/05/2021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5377780"/>
            <a:ext cx="2895600" cy="304271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Comme :mmds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5377780"/>
            <a:ext cx="2133600" cy="337220"/>
          </a:xfrm>
          <a:prstGeom prst="rect">
            <a:avLst/>
          </a:prstGeom>
        </p:spPr>
        <p:txBody>
          <a:bodyPr/>
          <a:lstStyle/>
          <a:p>
            <a:fld id="{FC14F415-3EAD-4669-8071-B8BC6CB8F5A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9667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5377780"/>
            <a:ext cx="2133600" cy="304271"/>
          </a:xfrm>
          <a:prstGeom prst="rect">
            <a:avLst/>
          </a:prstGeom>
        </p:spPr>
        <p:txBody>
          <a:bodyPr/>
          <a:lstStyle/>
          <a:p>
            <a:fld id="{5554DAF2-93FE-4CCC-8C16-A5DD2D541548}" type="datetime1">
              <a:rPr lang="fr-FR" smtClean="0"/>
              <a:t>14/05/2021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5377780"/>
            <a:ext cx="2895600" cy="304271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Comme :mmds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5377780"/>
            <a:ext cx="2133600" cy="337220"/>
          </a:xfrm>
          <a:prstGeom prst="rect">
            <a:avLst/>
          </a:prstGeom>
        </p:spPr>
        <p:txBody>
          <a:bodyPr/>
          <a:lstStyle/>
          <a:p>
            <a:fld id="{FC14F415-3EAD-4669-8071-B8BC6CB8F5A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0615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5377780"/>
            <a:ext cx="2133600" cy="304271"/>
          </a:xfrm>
          <a:prstGeom prst="rect">
            <a:avLst/>
          </a:prstGeom>
        </p:spPr>
        <p:txBody>
          <a:bodyPr/>
          <a:lstStyle/>
          <a:p>
            <a:fld id="{BADB2D46-B65F-4A95-9BE9-706663ADD75C}" type="datetime1">
              <a:rPr lang="fr-FR" smtClean="0"/>
              <a:t>14/05/2021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5377780"/>
            <a:ext cx="2895600" cy="304271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Comme :mmds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5377780"/>
            <a:ext cx="2133600" cy="337220"/>
          </a:xfrm>
          <a:prstGeom prst="rect">
            <a:avLst/>
          </a:prstGeom>
        </p:spPr>
        <p:txBody>
          <a:bodyPr/>
          <a:lstStyle/>
          <a:p>
            <a:fld id="{FC14F415-3EAD-4669-8071-B8BC6CB8F5AE}" type="slidenum">
              <a:rPr lang="fr-FR" smtClean="0"/>
              <a:t>‹N°›</a:t>
            </a:fld>
            <a:endParaRPr lang="fr-FR" dirty="0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91511D81-99E7-4230-9D62-0964FAAE61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56771"/>
            <a:ext cx="761880" cy="71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1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1109038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1117307"/>
            <a:ext cx="5111750" cy="398782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2077414"/>
            <a:ext cx="3008313" cy="302772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5373543"/>
            <a:ext cx="2133600" cy="304271"/>
          </a:xfrm>
          <a:prstGeom prst="rect">
            <a:avLst/>
          </a:prstGeom>
        </p:spPr>
        <p:txBody>
          <a:bodyPr/>
          <a:lstStyle/>
          <a:p>
            <a:fld id="{624327B5-C561-40F9-88B0-37BFCCF71764}" type="datetime1">
              <a:rPr lang="fr-FR" smtClean="0"/>
              <a:t>14/05/2021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5377780"/>
            <a:ext cx="2895600" cy="304271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Comme :mmds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5377780"/>
            <a:ext cx="2133600" cy="337220"/>
          </a:xfrm>
          <a:prstGeom prst="rect">
            <a:avLst/>
          </a:prstGeom>
        </p:spPr>
        <p:txBody>
          <a:bodyPr/>
          <a:lstStyle/>
          <a:p>
            <a:fld id="{FC14F415-3EAD-4669-8071-B8BC6CB8F5A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3129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4000500"/>
            <a:ext cx="864096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23528" y="1117306"/>
            <a:ext cx="8640960" cy="28223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23528" y="4472782"/>
            <a:ext cx="864096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5377780"/>
            <a:ext cx="2133600" cy="304271"/>
          </a:xfrm>
          <a:prstGeom prst="rect">
            <a:avLst/>
          </a:prstGeom>
        </p:spPr>
        <p:txBody>
          <a:bodyPr/>
          <a:lstStyle/>
          <a:p>
            <a:fld id="{84B209DC-202B-42C8-8BC6-FC6C1B6C45EC}" type="datetime1">
              <a:rPr lang="fr-FR" smtClean="0"/>
              <a:t>14/05/2021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5377780"/>
            <a:ext cx="2895600" cy="304271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Comme :mmds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5377780"/>
            <a:ext cx="2133600" cy="337220"/>
          </a:xfrm>
          <a:prstGeom prst="rect">
            <a:avLst/>
          </a:prstGeom>
        </p:spPr>
        <p:txBody>
          <a:bodyPr/>
          <a:lstStyle/>
          <a:p>
            <a:fld id="{FC14F415-3EAD-4669-8071-B8BC6CB8F5A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8795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888998"/>
          </a:xfrm>
          <a:prstGeom prst="rect">
            <a:avLst/>
          </a:prstGeom>
          <a:solidFill>
            <a:srgbClr val="004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77862" y="54281"/>
            <a:ext cx="8122122" cy="714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77313"/>
            <a:ext cx="8229600" cy="4020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7" name="Connecteur droit 6"/>
          <p:cNvCxnSpPr>
            <a:cxnSpLocks/>
          </p:cNvCxnSpPr>
          <p:nvPr userDrawn="1"/>
        </p:nvCxnSpPr>
        <p:spPr>
          <a:xfrm flipH="1">
            <a:off x="838786" y="0"/>
            <a:ext cx="836" cy="88899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Une image contenant avion&#10;&#10;Description générée automatiquement">
            <a:extLst>
              <a:ext uri="{FF2B5EF4-FFF2-40B4-BE49-F238E27FC236}">
                <a16:creationId xmlns:a16="http://schemas.microsoft.com/office/drawing/2014/main" id="{CFB7B6E7-560F-440D-A961-D129EB20A1C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3" y="5139756"/>
            <a:ext cx="646068" cy="576296"/>
          </a:xfrm>
          <a:prstGeom prst="rect">
            <a:avLst/>
          </a:prstGeom>
        </p:spPr>
      </p:pic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24221096-17CB-44B2-B6B1-6B65ED3ED59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" y="87005"/>
            <a:ext cx="761472" cy="714987"/>
          </a:xfrm>
          <a:prstGeom prst="rect">
            <a:avLst/>
          </a:prstGeom>
        </p:spPr>
      </p:pic>
      <p:pic>
        <p:nvPicPr>
          <p:cNvPr id="11" name="Image 10" descr="Une image contenant oiseau&#10;&#10;Description générée automatiquement">
            <a:extLst>
              <a:ext uri="{FF2B5EF4-FFF2-40B4-BE49-F238E27FC236}">
                <a16:creationId xmlns:a16="http://schemas.microsoft.com/office/drawing/2014/main" id="{AB2E9490-0DB0-46FE-B443-DD889236DFF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555" y="5234817"/>
            <a:ext cx="633445" cy="48123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85BA3DD-4D81-48BF-93E1-8E7842B934FA}"/>
              </a:ext>
            </a:extLst>
          </p:cNvPr>
          <p:cNvSpPr/>
          <p:nvPr userDrawn="1"/>
        </p:nvSpPr>
        <p:spPr>
          <a:xfrm>
            <a:off x="539552" y="5486075"/>
            <a:ext cx="8064897" cy="228925"/>
          </a:xfrm>
          <a:prstGeom prst="rect">
            <a:avLst/>
          </a:prstGeom>
          <a:solidFill>
            <a:srgbClr val="4F8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Espace réservé du pied de page 7">
            <a:extLst>
              <a:ext uri="{FF2B5EF4-FFF2-40B4-BE49-F238E27FC236}">
                <a16:creationId xmlns:a16="http://schemas.microsoft.com/office/drawing/2014/main" id="{76255BD1-7472-4C64-8BE9-135C2C8633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65848" y="5475435"/>
            <a:ext cx="2023864" cy="26853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 dirty="0"/>
              <a:t>Comme :mmds</a:t>
            </a:r>
          </a:p>
        </p:txBody>
      </p:sp>
    </p:spTree>
    <p:extLst>
      <p:ext uri="{BB962C8B-B14F-4D97-AF65-F5344CB8AC3E}">
        <p14:creationId xmlns:p14="http://schemas.microsoft.com/office/powerpoint/2010/main" val="1301046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Museo 500" pitchFamily="50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itchFamily="2" charset="2"/>
        <a:buChar char="Ø"/>
        <a:defRPr sz="3200" kern="1200">
          <a:solidFill>
            <a:schemeClr val="tx1"/>
          </a:solidFill>
          <a:latin typeface="Hermes" panose="02000606050000020004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itchFamily="2" charset="2"/>
        <a:buChar char="§"/>
        <a:defRPr sz="2800" kern="1200">
          <a:solidFill>
            <a:schemeClr val="tx1"/>
          </a:solidFill>
          <a:latin typeface="Hermes" panose="0200060605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Hermes" panose="0200060605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Hermes" panose="0200060605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Hermes" panose="0200060605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>
          <a:xfrm>
            <a:off x="0" y="2425452"/>
            <a:ext cx="9144000" cy="1225021"/>
          </a:xfrm>
        </p:spPr>
        <p:txBody>
          <a:bodyPr/>
          <a:lstStyle/>
          <a:p>
            <a:r>
              <a:rPr lang="fr-FR" dirty="0"/>
              <a:t>PRESENTATION DE L’OT </a:t>
            </a:r>
            <a:br>
              <a:rPr lang="fr-FR" dirty="0"/>
            </a:br>
            <a:r>
              <a:rPr lang="fr-FR" dirty="0"/>
              <a:t>DE BELLEDONNE-CHARTREUSE</a:t>
            </a:r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>
          <a:xfrm>
            <a:off x="1655676" y="3650473"/>
            <a:ext cx="5832648" cy="1200133"/>
          </a:xfrm>
        </p:spPr>
        <p:txBody>
          <a:bodyPr>
            <a:noAutofit/>
          </a:bodyPr>
          <a:lstStyle/>
          <a:p>
            <a:r>
              <a:rPr lang="fr-FR" sz="2400" b="1" dirty="0"/>
              <a:t>VALORISATION DE NOS DESTINATIONS DE TOURISME ET DE LOISIRS DANS UN CONTEXTE DIFFICILE</a:t>
            </a:r>
          </a:p>
        </p:txBody>
      </p:sp>
    </p:spTree>
    <p:extLst>
      <p:ext uri="{BB962C8B-B14F-4D97-AF65-F5344CB8AC3E}">
        <p14:creationId xmlns:p14="http://schemas.microsoft.com/office/powerpoint/2010/main" val="2596444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5536" y="1201316"/>
            <a:ext cx="8352928" cy="954107"/>
          </a:xfrm>
        </p:spPr>
        <p:txBody>
          <a:bodyPr>
            <a:spAutoFit/>
          </a:bodyPr>
          <a:lstStyle/>
          <a:p>
            <a:pPr lvl="0" algn="just">
              <a:spcBef>
                <a:spcPts val="0"/>
              </a:spcBef>
              <a:spcAft>
                <a:spcPts val="1200"/>
              </a:spcAft>
              <a:buClr>
                <a:srgbClr val="004899"/>
              </a:buClr>
            </a:pPr>
            <a:r>
              <a:rPr lang="fr-FR" sz="2800" b="1" dirty="0">
                <a:solidFill>
                  <a:srgbClr val="004899"/>
                </a:solidFill>
                <a:latin typeface="Praktika Light" panose="00000400000000000000" pitchFamily="50" charset="0"/>
              </a:rPr>
              <a:t>Assurer le rayonnement de nos marques et destinations pour développer la fréquentation :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11821C0-E3C9-458E-A28B-0C267A9A3A29}"/>
              </a:ext>
            </a:extLst>
          </p:cNvPr>
          <p:cNvSpPr txBox="1"/>
          <p:nvPr/>
        </p:nvSpPr>
        <p:spPr>
          <a:xfrm>
            <a:off x="2480082" y="121196"/>
            <a:ext cx="66639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buClr>
                <a:schemeClr val="bg1"/>
              </a:buClr>
              <a:buFont typeface="+mj-lt"/>
              <a:buAutoNum type="arabicPeriod" startAt="2"/>
            </a:pPr>
            <a:r>
              <a:rPr lang="fr-FR" sz="3200" b="1" dirty="0">
                <a:solidFill>
                  <a:schemeClr val="bg1"/>
                </a:solidFill>
                <a:latin typeface="Praktika Light" panose="00000400000000000000" pitchFamily="50" charset="0"/>
              </a:rPr>
              <a:t>Rappel des missions confiées à l’OT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9EFEA5C8-4472-4043-8499-B4D852FC3AF2}"/>
              </a:ext>
            </a:extLst>
          </p:cNvPr>
          <p:cNvSpPr txBox="1">
            <a:spLocks/>
          </p:cNvSpPr>
          <p:nvPr/>
        </p:nvSpPr>
        <p:spPr>
          <a:xfrm>
            <a:off x="395536" y="2353444"/>
            <a:ext cx="8352928" cy="2554545"/>
          </a:xfrm>
          <a:prstGeom prst="rect">
            <a:avLst/>
          </a:prstGeom>
          <a:solidFill>
            <a:srgbClr val="E9EDF4"/>
          </a:solidFill>
        </p:spPr>
        <p:txBody>
          <a:bodyPr vert="horz" lIns="91440" tIns="45720" rIns="91440" bIns="45720" rtlCol="0" anchor="b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rmes" panose="02000606050000020004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Hermes" panose="02000606050000020004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Hermes" panose="02000606050000020004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Hermes" panose="02000606050000020004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Hermes" panose="02000606050000020004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spcBef>
                <a:spcPts val="0"/>
              </a:spcBef>
              <a:spcAft>
                <a:spcPts val="1200"/>
              </a:spcAft>
              <a:buClr>
                <a:srgbClr val="004899"/>
              </a:buClr>
              <a:buFont typeface="Wingdings" pitchFamily="2" charset="2"/>
              <a:buChar char="Ø"/>
            </a:pPr>
            <a:r>
              <a:rPr lang="fr-FR" sz="2800" b="1" dirty="0">
                <a:solidFill>
                  <a:srgbClr val="004899"/>
                </a:solidFill>
                <a:latin typeface="Praktika Light" panose="00000400000000000000" pitchFamily="50" charset="0"/>
              </a:rPr>
              <a:t>Assurer l’accueil et l’information des clientèles.</a:t>
            </a:r>
          </a:p>
          <a:p>
            <a:pPr marL="457200" indent="-457200" algn="just">
              <a:spcBef>
                <a:spcPts val="0"/>
              </a:spcBef>
              <a:spcAft>
                <a:spcPts val="1200"/>
              </a:spcAft>
              <a:buClr>
                <a:srgbClr val="004899"/>
              </a:buClr>
              <a:buFont typeface="Wingdings" pitchFamily="2" charset="2"/>
              <a:buChar char="Ø"/>
            </a:pPr>
            <a:r>
              <a:rPr lang="fr-FR" sz="2800" b="1" dirty="0">
                <a:solidFill>
                  <a:srgbClr val="004899"/>
                </a:solidFill>
                <a:latin typeface="Praktika Light" panose="00000400000000000000" pitchFamily="50" charset="0"/>
              </a:rPr>
              <a:t>Assurer la promotion des destinations touristiques du Grésivaudan.</a:t>
            </a:r>
          </a:p>
          <a:p>
            <a:pPr marL="457200" indent="-457200" algn="just">
              <a:spcBef>
                <a:spcPts val="0"/>
              </a:spcBef>
              <a:spcAft>
                <a:spcPts val="1200"/>
              </a:spcAft>
              <a:buClr>
                <a:srgbClr val="004899"/>
              </a:buClr>
              <a:buFont typeface="Wingdings" pitchFamily="2" charset="2"/>
              <a:buChar char="Ø"/>
            </a:pPr>
            <a:r>
              <a:rPr lang="fr-FR" sz="2800" b="1" dirty="0">
                <a:solidFill>
                  <a:srgbClr val="004899"/>
                </a:solidFill>
                <a:latin typeface="Praktika Light" panose="00000400000000000000" pitchFamily="50" charset="0"/>
              </a:rPr>
              <a:t>Concourir à la réalisation d’événements ainsi qu’à l’animation de nos destinations.</a:t>
            </a:r>
          </a:p>
        </p:txBody>
      </p:sp>
    </p:spTree>
    <p:extLst>
      <p:ext uri="{BB962C8B-B14F-4D97-AF65-F5344CB8AC3E}">
        <p14:creationId xmlns:p14="http://schemas.microsoft.com/office/powerpoint/2010/main" val="3425247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5536" y="1201316"/>
            <a:ext cx="8352928" cy="954107"/>
          </a:xfrm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  <a:spcAft>
                <a:spcPts val="1200"/>
              </a:spcAft>
              <a:buClr>
                <a:srgbClr val="004899"/>
              </a:buClr>
            </a:pPr>
            <a:r>
              <a:rPr lang="fr-FR" sz="2800" b="1" dirty="0">
                <a:solidFill>
                  <a:srgbClr val="004899"/>
                </a:solidFill>
                <a:latin typeface="Praktika Light" panose="00000400000000000000" pitchFamily="50" charset="0"/>
              </a:rPr>
              <a:t>Accroître les performances économiques de l’outil touristique :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480E856-6C58-4C95-92EF-AAF2E21844DF}"/>
              </a:ext>
            </a:extLst>
          </p:cNvPr>
          <p:cNvSpPr txBox="1"/>
          <p:nvPr/>
        </p:nvSpPr>
        <p:spPr>
          <a:xfrm>
            <a:off x="2480082" y="121196"/>
            <a:ext cx="66639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buClr>
                <a:schemeClr val="bg1"/>
              </a:buClr>
              <a:buFont typeface="+mj-lt"/>
              <a:buAutoNum type="arabicPeriod" startAt="2"/>
            </a:pPr>
            <a:r>
              <a:rPr lang="fr-FR" sz="3200" b="1" dirty="0">
                <a:solidFill>
                  <a:schemeClr val="bg1"/>
                </a:solidFill>
                <a:latin typeface="Praktika Light" panose="00000400000000000000" pitchFamily="50" charset="0"/>
              </a:rPr>
              <a:t>Rappel des missions confiées à l’OT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6BA7A8D-C57D-4F0F-8EC9-D30EF4CFDA4E}"/>
              </a:ext>
            </a:extLst>
          </p:cNvPr>
          <p:cNvSpPr txBox="1">
            <a:spLocks/>
          </p:cNvSpPr>
          <p:nvPr/>
        </p:nvSpPr>
        <p:spPr>
          <a:xfrm>
            <a:off x="395536" y="2353444"/>
            <a:ext cx="8352928" cy="2708434"/>
          </a:xfrm>
          <a:prstGeom prst="rect">
            <a:avLst/>
          </a:prstGeom>
          <a:solidFill>
            <a:srgbClr val="E9EDF4"/>
          </a:solidFill>
        </p:spPr>
        <p:txBody>
          <a:bodyPr vert="horz" lIns="91440" tIns="45720" rIns="91440" bIns="45720" rtlCol="0" anchor="b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rmes" panose="02000606050000020004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Hermes" panose="02000606050000020004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Hermes" panose="02000606050000020004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Hermes" panose="02000606050000020004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Hermes" panose="02000606050000020004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457200" algn="just">
              <a:spcBef>
                <a:spcPts val="0"/>
              </a:spcBef>
              <a:spcAft>
                <a:spcPts val="1200"/>
              </a:spcAft>
              <a:buClr>
                <a:srgbClr val="004899"/>
              </a:buClr>
              <a:buFont typeface="Wingdings" pitchFamily="2" charset="2"/>
              <a:buChar char="Ø"/>
            </a:pPr>
            <a:r>
              <a:rPr lang="fr-FR" sz="2800" b="1" dirty="0">
                <a:solidFill>
                  <a:srgbClr val="004899"/>
                </a:solidFill>
                <a:latin typeface="Praktika Light" panose="00000400000000000000" pitchFamily="50" charset="0"/>
              </a:rPr>
              <a:t>Commercialiser des séjours touristiques.</a:t>
            </a:r>
          </a:p>
          <a:p>
            <a:pPr lvl="1" indent="-457200" algn="just">
              <a:spcBef>
                <a:spcPts val="0"/>
              </a:spcBef>
              <a:spcAft>
                <a:spcPts val="1200"/>
              </a:spcAft>
              <a:buClr>
                <a:srgbClr val="004899"/>
              </a:buClr>
              <a:buFont typeface="Wingdings" pitchFamily="2" charset="2"/>
              <a:buChar char="Ø"/>
            </a:pPr>
            <a:r>
              <a:rPr lang="fr-FR" sz="2800" b="1" dirty="0">
                <a:solidFill>
                  <a:srgbClr val="004899"/>
                </a:solidFill>
                <a:latin typeface="Praktika Light" panose="00000400000000000000" pitchFamily="50" charset="0"/>
              </a:rPr>
              <a:t>Commercialiser des produits groupes.</a:t>
            </a:r>
          </a:p>
          <a:p>
            <a:pPr lvl="1" indent="-457200" algn="just">
              <a:spcBef>
                <a:spcPts val="0"/>
              </a:spcBef>
              <a:spcAft>
                <a:spcPts val="1200"/>
              </a:spcAft>
              <a:buClr>
                <a:srgbClr val="004899"/>
              </a:buClr>
              <a:buFont typeface="Wingdings" pitchFamily="2" charset="2"/>
              <a:buChar char="Ø"/>
            </a:pPr>
            <a:r>
              <a:rPr lang="fr-FR" sz="2800" b="1" dirty="0">
                <a:solidFill>
                  <a:srgbClr val="004899"/>
                </a:solidFill>
                <a:latin typeface="Praktika Light" panose="00000400000000000000" pitchFamily="50" charset="0"/>
              </a:rPr>
              <a:t>Conception et mise en œuvre de stratégies marketing et GRC. </a:t>
            </a:r>
          </a:p>
          <a:p>
            <a:pPr lvl="1" indent="-457200" algn="just">
              <a:spcBef>
                <a:spcPts val="0"/>
              </a:spcBef>
              <a:spcAft>
                <a:spcPts val="1200"/>
              </a:spcAft>
              <a:buClr>
                <a:srgbClr val="004899"/>
              </a:buClr>
              <a:buFont typeface="Wingdings" pitchFamily="2" charset="2"/>
              <a:buChar char="Ø"/>
            </a:pPr>
            <a:r>
              <a:rPr lang="fr-FR" sz="2800" b="1" dirty="0">
                <a:solidFill>
                  <a:srgbClr val="004899"/>
                </a:solidFill>
                <a:latin typeface="Praktika Light" panose="00000400000000000000" pitchFamily="50" charset="0"/>
              </a:rPr>
              <a:t>Développement et vente de produits en boutiques.</a:t>
            </a:r>
          </a:p>
        </p:txBody>
      </p:sp>
    </p:spTree>
    <p:extLst>
      <p:ext uri="{BB962C8B-B14F-4D97-AF65-F5344CB8AC3E}">
        <p14:creationId xmlns:p14="http://schemas.microsoft.com/office/powerpoint/2010/main" val="1375804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5536" y="1129308"/>
            <a:ext cx="8352928" cy="523220"/>
          </a:xfrm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  <a:spcAft>
                <a:spcPts val="1200"/>
              </a:spcAft>
              <a:buClr>
                <a:srgbClr val="004899"/>
              </a:buClr>
            </a:pPr>
            <a:r>
              <a:rPr lang="fr-FR" sz="2800" b="1" dirty="0">
                <a:solidFill>
                  <a:srgbClr val="004899"/>
                </a:solidFill>
                <a:latin typeface="Praktika Light" panose="00000400000000000000" pitchFamily="50" charset="0"/>
              </a:rPr>
              <a:t>Participer aux démarches stratégiques du territoire :</a:t>
            </a:r>
            <a:endParaRPr lang="fr-FR" sz="1800" b="1" dirty="0">
              <a:solidFill>
                <a:srgbClr val="004899"/>
              </a:solidFill>
              <a:latin typeface="Praktika Light" panose="00000400000000000000" pitchFamily="50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480E856-6C58-4C95-92EF-AAF2E21844DF}"/>
              </a:ext>
            </a:extLst>
          </p:cNvPr>
          <p:cNvSpPr txBox="1"/>
          <p:nvPr/>
        </p:nvSpPr>
        <p:spPr>
          <a:xfrm>
            <a:off x="2480082" y="121196"/>
            <a:ext cx="66639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buClr>
                <a:schemeClr val="bg1"/>
              </a:buClr>
              <a:buFont typeface="+mj-lt"/>
              <a:buAutoNum type="arabicPeriod" startAt="2"/>
            </a:pPr>
            <a:r>
              <a:rPr lang="fr-FR" sz="3200" b="1" dirty="0">
                <a:solidFill>
                  <a:schemeClr val="bg1"/>
                </a:solidFill>
                <a:latin typeface="Praktika Light" panose="00000400000000000000" pitchFamily="50" charset="0"/>
              </a:rPr>
              <a:t>Rappel des missions confiées à l’OT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6BA7A8D-C57D-4F0F-8EC9-D30EF4CFDA4E}"/>
              </a:ext>
            </a:extLst>
          </p:cNvPr>
          <p:cNvSpPr txBox="1">
            <a:spLocks/>
          </p:cNvSpPr>
          <p:nvPr/>
        </p:nvSpPr>
        <p:spPr>
          <a:xfrm>
            <a:off x="467544" y="2098771"/>
            <a:ext cx="8352928" cy="1969770"/>
          </a:xfrm>
          <a:prstGeom prst="rect">
            <a:avLst/>
          </a:prstGeom>
          <a:solidFill>
            <a:srgbClr val="E9EDF4"/>
          </a:solidFill>
        </p:spPr>
        <p:txBody>
          <a:bodyPr vert="horz" lIns="91440" tIns="45720" rIns="91440" bIns="45720" rtlCol="0" anchor="b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rmes" panose="02000606050000020004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Hermes" panose="02000606050000020004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Hermes" panose="02000606050000020004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Hermes" panose="02000606050000020004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Hermes" panose="02000606050000020004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spcBef>
                <a:spcPts val="0"/>
              </a:spcBef>
              <a:spcAft>
                <a:spcPts val="1200"/>
              </a:spcAft>
              <a:buClr>
                <a:srgbClr val="004899"/>
              </a:buClr>
              <a:buFont typeface="Wingdings" pitchFamily="2" charset="2"/>
              <a:buChar char="Ø"/>
            </a:pPr>
            <a:r>
              <a:rPr lang="fr-FR" sz="2800" b="1" dirty="0">
                <a:solidFill>
                  <a:srgbClr val="004899"/>
                </a:solidFill>
                <a:latin typeface="Praktika Light" panose="00000400000000000000" pitchFamily="50" charset="0"/>
              </a:rPr>
              <a:t>Contribuer à coordonner les interventions des partenaires du développement touristique local.</a:t>
            </a:r>
          </a:p>
          <a:p>
            <a:pPr marL="457200" indent="-457200" algn="just">
              <a:spcBef>
                <a:spcPts val="0"/>
              </a:spcBef>
              <a:spcAft>
                <a:spcPts val="1200"/>
              </a:spcAft>
              <a:buClr>
                <a:srgbClr val="004899"/>
              </a:buClr>
              <a:buFont typeface="Wingdings" pitchFamily="2" charset="2"/>
              <a:buChar char="Ø"/>
            </a:pPr>
            <a:r>
              <a:rPr lang="fr-FR" sz="2800" b="1" dirty="0">
                <a:solidFill>
                  <a:srgbClr val="004899"/>
                </a:solidFill>
                <a:latin typeface="Praktika Light" panose="00000400000000000000" pitchFamily="50" charset="0"/>
              </a:rPr>
              <a:t>Contribuer à élaborer et mettre en œuvre la politique touristique du Grésivaudan.</a:t>
            </a:r>
          </a:p>
        </p:txBody>
      </p:sp>
    </p:spTree>
    <p:extLst>
      <p:ext uri="{BB962C8B-B14F-4D97-AF65-F5344CB8AC3E}">
        <p14:creationId xmlns:p14="http://schemas.microsoft.com/office/powerpoint/2010/main" val="2011002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5496" y="1221641"/>
            <a:ext cx="2444586" cy="1107996"/>
          </a:xfr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Clr>
                <a:srgbClr val="004899"/>
              </a:buClr>
            </a:pPr>
            <a:r>
              <a:rPr lang="fr-FR" sz="2200" b="1" dirty="0">
                <a:solidFill>
                  <a:srgbClr val="004899"/>
                </a:solidFill>
                <a:latin typeface="Praktika Light" panose="00000400000000000000" pitchFamily="50" charset="0"/>
              </a:rPr>
              <a:t>Positionnement des 9 destinations tourisme :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480E856-6C58-4C95-92EF-AAF2E21844DF}"/>
              </a:ext>
            </a:extLst>
          </p:cNvPr>
          <p:cNvSpPr txBox="1"/>
          <p:nvPr/>
        </p:nvSpPr>
        <p:spPr>
          <a:xfrm>
            <a:off x="2480082" y="121196"/>
            <a:ext cx="66639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buClr>
                <a:schemeClr val="bg1"/>
              </a:buClr>
              <a:buFont typeface="+mj-lt"/>
              <a:buAutoNum type="arabicPeriod" startAt="2"/>
            </a:pPr>
            <a:r>
              <a:rPr lang="fr-FR" sz="3200" b="1" dirty="0">
                <a:solidFill>
                  <a:schemeClr val="bg1"/>
                </a:solidFill>
                <a:latin typeface="Praktika Light" panose="00000400000000000000" pitchFamily="50" charset="0"/>
              </a:rPr>
              <a:t>Rappel des missions confiées à l’OT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CC4196B-4EB6-40F2-8901-1AB9047B4E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70" b="1496"/>
          <a:stretch/>
        </p:blipFill>
        <p:spPr>
          <a:xfrm>
            <a:off x="2284846" y="985292"/>
            <a:ext cx="6823658" cy="42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63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3568" y="1705372"/>
            <a:ext cx="7772400" cy="2435097"/>
          </a:xfrm>
        </p:spPr>
        <p:txBody>
          <a:bodyPr/>
          <a:lstStyle/>
          <a:p>
            <a:pPr marL="540000" lvl="0" indent="-540000" algn="just">
              <a:spcAft>
                <a:spcPts val="600"/>
              </a:spcAft>
              <a:buClr>
                <a:srgbClr val="004899"/>
              </a:buClr>
              <a:buFont typeface="+mj-lt"/>
              <a:buAutoNum type="arabicPeriod" startAt="3"/>
            </a:pPr>
            <a:r>
              <a:rPr lang="fr-FR" sz="2800" b="1" dirty="0">
                <a:solidFill>
                  <a:srgbClr val="004899"/>
                </a:solidFill>
                <a:latin typeface="Praktika Light" panose="00000400000000000000" pitchFamily="50" charset="0"/>
              </a:rPr>
              <a:t>Les moyens au service de ces missions</a:t>
            </a:r>
          </a:p>
          <a:p>
            <a:pPr marL="997200" lvl="1" indent="-432000" algn="just">
              <a:spcAft>
                <a:spcPts val="600"/>
              </a:spcAft>
              <a:buClr>
                <a:srgbClr val="004899"/>
              </a:buClr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4899"/>
                </a:solidFill>
                <a:latin typeface="Praktika Light" panose="00000400000000000000" pitchFamily="50" charset="0"/>
              </a:rPr>
              <a:t>Budget principal</a:t>
            </a:r>
          </a:p>
          <a:p>
            <a:pPr marL="997200" lvl="1" indent="-432000" algn="just">
              <a:spcAft>
                <a:spcPts val="600"/>
              </a:spcAft>
              <a:buClr>
                <a:srgbClr val="004899"/>
              </a:buClr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4899"/>
                </a:solidFill>
                <a:latin typeface="Praktika Light" panose="00000400000000000000" pitchFamily="50" charset="0"/>
              </a:rPr>
              <a:t>Budget annexe - services marchands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1282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fr-FR" sz="3200" b="1" dirty="0">
                <a:latin typeface="Praktika Light" panose="00000400000000000000"/>
              </a:rPr>
              <a:t>Les moyens au service de ces missions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28ED051E-FFC2-45E1-A92C-BDDED35E14A7}"/>
              </a:ext>
            </a:extLst>
          </p:cNvPr>
          <p:cNvSpPr txBox="1">
            <a:spLocks/>
          </p:cNvSpPr>
          <p:nvPr/>
        </p:nvSpPr>
        <p:spPr>
          <a:xfrm>
            <a:off x="319335" y="985292"/>
            <a:ext cx="8352928" cy="52322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2800" kern="1200">
                <a:solidFill>
                  <a:schemeClr val="tx1"/>
                </a:solidFill>
                <a:latin typeface="Hermes" panose="02000606050000020004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Hermes" panose="0200060605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Hermes" panose="0200060605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Hermes" panose="0200060605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Hermes" panose="0200060605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004899"/>
              </a:buClr>
              <a:buNone/>
            </a:pPr>
            <a:r>
              <a:rPr lang="fr-FR" b="1" dirty="0">
                <a:solidFill>
                  <a:srgbClr val="004899"/>
                </a:solidFill>
                <a:latin typeface="Praktika Light" panose="00000400000000000000" pitchFamily="50" charset="0"/>
              </a:rPr>
              <a:t>Synthèse de l’exercice 2020 – Budget principal</a:t>
            </a:r>
          </a:p>
        </p:txBody>
      </p:sp>
      <p:graphicFrame>
        <p:nvGraphicFramePr>
          <p:cNvPr id="22" name="Espace réservé du contenu 21">
            <a:extLst>
              <a:ext uri="{FF2B5EF4-FFF2-40B4-BE49-F238E27FC236}">
                <a16:creationId xmlns:a16="http://schemas.microsoft.com/office/drawing/2014/main" id="{7F263B15-C381-478C-B49C-55B6C0C12FD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52287198"/>
              </p:ext>
            </p:extLst>
          </p:nvPr>
        </p:nvGraphicFramePr>
        <p:xfrm>
          <a:off x="323528" y="1633364"/>
          <a:ext cx="4104456" cy="341208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168352">
                  <a:extLst>
                    <a:ext uri="{9D8B030D-6E8A-4147-A177-3AD203B41FA5}">
                      <a16:colId xmlns:a16="http://schemas.microsoft.com/office/drawing/2014/main" val="3827601397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018131868"/>
                    </a:ext>
                  </a:extLst>
                </a:gridCol>
              </a:tblGrid>
              <a:tr h="165686">
                <a:tc gridSpan="2">
                  <a:txBody>
                    <a:bodyPr/>
                    <a:lstStyle/>
                    <a:p>
                      <a:pPr algn="ctr" fontAlgn="b"/>
                      <a:endParaRPr lang="en-US" sz="1200" u="none" strike="noStrike" dirty="0">
                        <a:solidFill>
                          <a:srgbClr val="004899"/>
                        </a:solidFill>
                        <a:effectLst/>
                      </a:endParaRPr>
                    </a:p>
                    <a:p>
                      <a:pPr algn="l" fontAlgn="b"/>
                      <a:r>
                        <a:rPr lang="en-US" sz="1800" b="1" u="none" strike="noStrike" dirty="0" err="1">
                          <a:solidFill>
                            <a:srgbClr val="004899"/>
                          </a:solidFill>
                          <a:effectLst/>
                        </a:rPr>
                        <a:t>Dépenses</a:t>
                      </a:r>
                      <a:endParaRPr lang="en-US" sz="1800" b="1" u="none" strike="noStrike" dirty="0">
                        <a:solidFill>
                          <a:srgbClr val="004899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044278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Actions de promotion et communication</a:t>
                      </a:r>
                      <a:endParaRPr lang="fr-FR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247 000 €</a:t>
                      </a:r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501484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Animations et </a:t>
                      </a:r>
                      <a:r>
                        <a:rPr lang="en-US" sz="1200" u="none" strike="noStrike" dirty="0" err="1">
                          <a:solidFill>
                            <a:srgbClr val="004899"/>
                          </a:solidFill>
                          <a:effectLst/>
                        </a:rPr>
                        <a:t>événements</a:t>
                      </a:r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110 000 €</a:t>
                      </a:r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853804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Autres Charges à caractère général</a:t>
                      </a:r>
                      <a:endParaRPr lang="fr-FR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239 000 €</a:t>
                      </a:r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82698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Charges de personnel et frais assimilés</a:t>
                      </a:r>
                      <a:endParaRPr lang="fr-FR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1 023 000 €</a:t>
                      </a:r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229589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Opérations d'ordre de transfert entre sections</a:t>
                      </a:r>
                      <a:endParaRPr lang="fr-FR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30 400 €</a:t>
                      </a:r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151124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004899"/>
                          </a:solidFill>
                          <a:effectLst/>
                        </a:rPr>
                        <a:t>Total </a:t>
                      </a:r>
                      <a:r>
                        <a:rPr lang="en-US" sz="1200" b="1" u="none" strike="noStrike" dirty="0" err="1">
                          <a:solidFill>
                            <a:srgbClr val="004899"/>
                          </a:solidFill>
                          <a:effectLst/>
                        </a:rPr>
                        <a:t>Fonctionnement</a:t>
                      </a:r>
                      <a:endParaRPr lang="en-US" sz="1200" b="1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solidFill>
                            <a:srgbClr val="004899"/>
                          </a:solidFill>
                          <a:effectLst/>
                        </a:rPr>
                        <a:t>1 649 400 €</a:t>
                      </a:r>
                      <a:endParaRPr lang="en-US" sz="1200" b="1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467597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err="1">
                          <a:solidFill>
                            <a:srgbClr val="004899"/>
                          </a:solidFill>
                          <a:effectLst/>
                        </a:rPr>
                        <a:t>Immobilisations</a:t>
                      </a:r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solidFill>
                            <a:srgbClr val="004899"/>
                          </a:solidFill>
                          <a:effectLst/>
                        </a:rPr>
                        <a:t>incorporelles</a:t>
                      </a:r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86 000 €</a:t>
                      </a:r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452811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err="1">
                          <a:solidFill>
                            <a:srgbClr val="004899"/>
                          </a:solidFill>
                          <a:effectLst/>
                        </a:rPr>
                        <a:t>Immobilisations</a:t>
                      </a:r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solidFill>
                            <a:srgbClr val="004899"/>
                          </a:solidFill>
                          <a:effectLst/>
                        </a:rPr>
                        <a:t>corporelles</a:t>
                      </a:r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16 000 €</a:t>
                      </a:r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106757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Participations et </a:t>
                      </a:r>
                      <a:r>
                        <a:rPr lang="en-US" sz="1200" u="none" strike="noStrike" dirty="0" err="1">
                          <a:solidFill>
                            <a:srgbClr val="004899"/>
                          </a:solidFill>
                          <a:effectLst/>
                        </a:rPr>
                        <a:t>créances</a:t>
                      </a:r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solidFill>
                            <a:srgbClr val="004899"/>
                          </a:solidFill>
                          <a:effectLst/>
                        </a:rPr>
                        <a:t>rattachées</a:t>
                      </a:r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 </a:t>
                      </a:r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1 000 €</a:t>
                      </a:r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67792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004899"/>
                          </a:solidFill>
                          <a:effectLst/>
                        </a:rPr>
                        <a:t>Total </a:t>
                      </a:r>
                      <a:r>
                        <a:rPr lang="en-US" sz="1200" b="1" u="none" strike="noStrike" dirty="0" err="1">
                          <a:solidFill>
                            <a:srgbClr val="004899"/>
                          </a:solidFill>
                          <a:effectLst/>
                        </a:rPr>
                        <a:t>Investissement</a:t>
                      </a:r>
                      <a:endParaRPr lang="en-US" sz="1200" b="1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solidFill>
                            <a:srgbClr val="004899"/>
                          </a:solidFill>
                          <a:effectLst/>
                        </a:rPr>
                        <a:t>103 000 €</a:t>
                      </a:r>
                      <a:endParaRPr lang="en-US" sz="1200" b="1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300556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004899"/>
                          </a:solidFill>
                          <a:effectLst/>
                        </a:rPr>
                        <a:t>Total </a:t>
                      </a:r>
                      <a:r>
                        <a:rPr lang="en-US" sz="1200" b="1" u="none" strike="noStrike" dirty="0" err="1">
                          <a:solidFill>
                            <a:srgbClr val="004899"/>
                          </a:solidFill>
                          <a:effectLst/>
                        </a:rPr>
                        <a:t>Dépenses</a:t>
                      </a:r>
                      <a:endParaRPr lang="en-US" sz="1200" b="1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solidFill>
                            <a:srgbClr val="004899"/>
                          </a:solidFill>
                          <a:effectLst/>
                        </a:rPr>
                        <a:t>1 752 400 €</a:t>
                      </a:r>
                      <a:endParaRPr lang="en-US" sz="1200" b="1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9556465"/>
                  </a:ext>
                </a:extLst>
              </a:tr>
            </a:tbl>
          </a:graphicData>
        </a:graphic>
      </p:graphicFrame>
      <p:graphicFrame>
        <p:nvGraphicFramePr>
          <p:cNvPr id="23" name="Espace réservé du contenu 22">
            <a:extLst>
              <a:ext uri="{FF2B5EF4-FFF2-40B4-BE49-F238E27FC236}">
                <a16:creationId xmlns:a16="http://schemas.microsoft.com/office/drawing/2014/main" id="{8B13E337-45FB-4A97-AB65-DB9CB99E8FB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3839570"/>
              </p:ext>
            </p:extLst>
          </p:nvPr>
        </p:nvGraphicFramePr>
        <p:xfrm>
          <a:off x="4716016" y="1634027"/>
          <a:ext cx="4104456" cy="341208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163600">
                  <a:extLst>
                    <a:ext uri="{9D8B030D-6E8A-4147-A177-3AD203B41FA5}">
                      <a16:colId xmlns:a16="http://schemas.microsoft.com/office/drawing/2014/main" val="3342655568"/>
                    </a:ext>
                  </a:extLst>
                </a:gridCol>
                <a:gridCol w="940856">
                  <a:extLst>
                    <a:ext uri="{9D8B030D-6E8A-4147-A177-3AD203B41FA5}">
                      <a16:colId xmlns:a16="http://schemas.microsoft.com/office/drawing/2014/main" val="3153714086"/>
                    </a:ext>
                  </a:extLst>
                </a:gridCol>
              </a:tblGrid>
              <a:tr h="165686">
                <a:tc gridSpan="2">
                  <a:txBody>
                    <a:bodyPr/>
                    <a:lstStyle/>
                    <a:p>
                      <a:pPr algn="ctr" fontAlgn="ctr"/>
                      <a:endParaRPr lang="en-US" sz="1200" u="none" strike="noStrike" dirty="0">
                        <a:solidFill>
                          <a:srgbClr val="004899"/>
                        </a:solidFill>
                        <a:effectLst/>
                      </a:endParaRPr>
                    </a:p>
                    <a:p>
                      <a:pPr algn="l" fontAlgn="ctr"/>
                      <a:r>
                        <a:rPr lang="en-US" sz="1800" b="1" u="none" strike="noStrike" dirty="0" err="1">
                          <a:solidFill>
                            <a:srgbClr val="004899"/>
                          </a:solidFill>
                          <a:effectLst/>
                        </a:rPr>
                        <a:t>Recettes</a:t>
                      </a:r>
                      <a:endParaRPr lang="en-US" sz="1800" b="1" u="none" strike="noStrike" dirty="0">
                        <a:solidFill>
                          <a:srgbClr val="004899"/>
                        </a:solidFill>
                        <a:effectLst/>
                      </a:endParaRPr>
                    </a:p>
                    <a:p>
                      <a:pPr algn="ctr" fontAlgn="ctr"/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72854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err="1">
                          <a:solidFill>
                            <a:srgbClr val="004899"/>
                          </a:solidFill>
                          <a:effectLst/>
                        </a:rPr>
                        <a:t>Résultat</a:t>
                      </a:r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solidFill>
                            <a:srgbClr val="004899"/>
                          </a:solidFill>
                          <a:effectLst/>
                        </a:rPr>
                        <a:t>d'exploitation</a:t>
                      </a:r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solidFill>
                            <a:srgbClr val="004899"/>
                          </a:solidFill>
                          <a:effectLst/>
                        </a:rPr>
                        <a:t>reporté</a:t>
                      </a:r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216 300 €</a:t>
                      </a:r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575873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err="1">
                          <a:solidFill>
                            <a:srgbClr val="004899"/>
                          </a:solidFill>
                          <a:effectLst/>
                        </a:rPr>
                        <a:t>Atténuations</a:t>
                      </a:r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 de charges</a:t>
                      </a:r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15 500 €</a:t>
                      </a:r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749332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Ventes de produits fabriqués, prestations</a:t>
                      </a:r>
                      <a:endParaRPr lang="fr-FR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60 000 €</a:t>
                      </a:r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487834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Subventions </a:t>
                      </a:r>
                      <a:r>
                        <a:rPr lang="en-US" sz="1200" u="none" strike="noStrike" dirty="0" err="1">
                          <a:solidFill>
                            <a:srgbClr val="004899"/>
                          </a:solidFill>
                          <a:effectLst/>
                        </a:rPr>
                        <a:t>d’exploitation</a:t>
                      </a:r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 Le </a:t>
                      </a:r>
                      <a:r>
                        <a:rPr lang="en-US" sz="1200" u="none" strike="noStrike" dirty="0" err="1">
                          <a:solidFill>
                            <a:srgbClr val="004899"/>
                          </a:solidFill>
                          <a:effectLst/>
                        </a:rPr>
                        <a:t>Grésivaudan</a:t>
                      </a:r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1 460 000 €</a:t>
                      </a:r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246085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Autres produits de gestion courante</a:t>
                      </a:r>
                      <a:endParaRPr lang="fr-FR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166 000 €</a:t>
                      </a:r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586309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err="1">
                          <a:solidFill>
                            <a:srgbClr val="004899"/>
                          </a:solidFill>
                          <a:effectLst/>
                        </a:rPr>
                        <a:t>Produits</a:t>
                      </a:r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solidFill>
                            <a:srgbClr val="004899"/>
                          </a:solidFill>
                          <a:effectLst/>
                        </a:rPr>
                        <a:t>exceptionnels</a:t>
                      </a:r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11 000 €</a:t>
                      </a:r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392413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004899"/>
                          </a:solidFill>
                          <a:effectLst/>
                        </a:rPr>
                        <a:t>Total </a:t>
                      </a:r>
                      <a:r>
                        <a:rPr lang="en-US" sz="1200" b="1" u="none" strike="noStrike" dirty="0" err="1">
                          <a:solidFill>
                            <a:srgbClr val="004899"/>
                          </a:solidFill>
                          <a:effectLst/>
                        </a:rPr>
                        <a:t>Fonctionnement</a:t>
                      </a:r>
                      <a:endParaRPr lang="en-US" sz="1200" b="1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solidFill>
                            <a:srgbClr val="004899"/>
                          </a:solidFill>
                          <a:effectLst/>
                        </a:rPr>
                        <a:t>1 928 800 €</a:t>
                      </a:r>
                      <a:endParaRPr lang="en-US" sz="1200" b="1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179152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Opérations d'ordre de transfert entre sections</a:t>
                      </a:r>
                      <a:endParaRPr lang="fr-FR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30 400 €</a:t>
                      </a:r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1047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Dotations, fonds divers et réserves</a:t>
                      </a:r>
                      <a:endParaRPr lang="fr-FR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90 000 €</a:t>
                      </a:r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6445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004899"/>
                          </a:solidFill>
                          <a:effectLst/>
                        </a:rPr>
                        <a:t>Total </a:t>
                      </a:r>
                      <a:r>
                        <a:rPr lang="en-US" sz="1200" b="1" u="none" strike="noStrike" dirty="0" err="1">
                          <a:solidFill>
                            <a:srgbClr val="004899"/>
                          </a:solidFill>
                          <a:effectLst/>
                        </a:rPr>
                        <a:t>Investissement</a:t>
                      </a:r>
                      <a:endParaRPr lang="en-US" sz="1200" b="1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solidFill>
                            <a:srgbClr val="004899"/>
                          </a:solidFill>
                          <a:effectLst/>
                        </a:rPr>
                        <a:t>120 400 €</a:t>
                      </a:r>
                      <a:endParaRPr lang="en-US" sz="1200" b="1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72202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004899"/>
                          </a:solidFill>
                          <a:effectLst/>
                        </a:rPr>
                        <a:t>Total </a:t>
                      </a:r>
                      <a:r>
                        <a:rPr lang="en-US" sz="1200" b="1" u="none" strike="noStrike" dirty="0" err="1">
                          <a:solidFill>
                            <a:srgbClr val="004899"/>
                          </a:solidFill>
                          <a:effectLst/>
                        </a:rPr>
                        <a:t>recettes</a:t>
                      </a:r>
                      <a:endParaRPr lang="en-US" sz="1200" b="1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solidFill>
                            <a:srgbClr val="004899"/>
                          </a:solidFill>
                          <a:effectLst/>
                        </a:rPr>
                        <a:t>2 049 200 €</a:t>
                      </a:r>
                      <a:endParaRPr lang="en-US" sz="1200" b="1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60052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4779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fr-FR" sz="3200" b="1" dirty="0">
                <a:latin typeface="Praktika Light" panose="00000400000000000000"/>
              </a:rPr>
              <a:t>Les moyens au service de ces missions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28ED051E-FFC2-45E1-A92C-BDDED35E14A7}"/>
              </a:ext>
            </a:extLst>
          </p:cNvPr>
          <p:cNvSpPr txBox="1">
            <a:spLocks/>
          </p:cNvSpPr>
          <p:nvPr/>
        </p:nvSpPr>
        <p:spPr>
          <a:xfrm>
            <a:off x="319335" y="985292"/>
            <a:ext cx="8352928" cy="52322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2800" kern="1200">
                <a:solidFill>
                  <a:schemeClr val="tx1"/>
                </a:solidFill>
                <a:latin typeface="Hermes" panose="02000606050000020004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Hermes" panose="0200060605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Hermes" panose="0200060605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Hermes" panose="0200060605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Hermes" panose="0200060605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004899"/>
              </a:buClr>
              <a:buNone/>
            </a:pPr>
            <a:r>
              <a:rPr lang="fr-FR" b="1" dirty="0">
                <a:solidFill>
                  <a:srgbClr val="004899"/>
                </a:solidFill>
                <a:latin typeface="Praktika Light" panose="00000400000000000000" pitchFamily="50" charset="0"/>
              </a:rPr>
              <a:t>Synthèse de l’exercice 2020 – Services marchands</a:t>
            </a:r>
          </a:p>
        </p:txBody>
      </p:sp>
      <p:graphicFrame>
        <p:nvGraphicFramePr>
          <p:cNvPr id="9" name="Espace réservé du contenu 8">
            <a:extLst>
              <a:ext uri="{FF2B5EF4-FFF2-40B4-BE49-F238E27FC236}">
                <a16:creationId xmlns:a16="http://schemas.microsoft.com/office/drawing/2014/main" id="{DDB58E06-B2C8-45F6-AC09-954CAC61899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83463093"/>
              </p:ext>
            </p:extLst>
          </p:nvPr>
        </p:nvGraphicFramePr>
        <p:xfrm>
          <a:off x="319335" y="1724535"/>
          <a:ext cx="4104456" cy="201392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172545">
                  <a:extLst>
                    <a:ext uri="{9D8B030D-6E8A-4147-A177-3AD203B41FA5}">
                      <a16:colId xmlns:a16="http://schemas.microsoft.com/office/drawing/2014/main" val="1486963569"/>
                    </a:ext>
                  </a:extLst>
                </a:gridCol>
                <a:gridCol w="931911">
                  <a:extLst>
                    <a:ext uri="{9D8B030D-6E8A-4147-A177-3AD203B41FA5}">
                      <a16:colId xmlns:a16="http://schemas.microsoft.com/office/drawing/2014/main" val="3550725626"/>
                    </a:ext>
                  </a:extLst>
                </a:gridCol>
              </a:tblGrid>
              <a:tr h="171047">
                <a:tc gridSpan="2">
                  <a:txBody>
                    <a:bodyPr/>
                    <a:lstStyle/>
                    <a:p>
                      <a:pPr algn="l" fontAlgn="b"/>
                      <a:endParaRPr lang="en-US" sz="1000" b="1" u="none" strike="noStrike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algn="l" fontAlgn="b"/>
                      <a:r>
                        <a:rPr lang="en-US" sz="1800" b="1" u="none" strike="noStrike" dirty="0" err="1">
                          <a:solidFill>
                            <a:schemeClr val="tx2"/>
                          </a:solidFill>
                          <a:effectLst/>
                        </a:rPr>
                        <a:t>Dépenses</a:t>
                      </a:r>
                      <a:endParaRPr lang="en-US" sz="1800" b="1" u="none" strike="noStrike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algn="l" fontAlgn="b"/>
                      <a:endParaRPr lang="en-US" sz="10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677293"/>
                  </a:ext>
                </a:extLst>
              </a:tr>
              <a:tr h="26726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Charges à caractère général : promotion + achats produits pour revente</a:t>
                      </a:r>
                      <a:endParaRPr lang="fr-FR" sz="12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27 500 €</a:t>
                      </a:r>
                      <a:endParaRPr lang="en-US" sz="12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3931479"/>
                  </a:ext>
                </a:extLst>
              </a:tr>
              <a:tr h="26726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Charges de personnel et frais assimilés</a:t>
                      </a:r>
                      <a:endParaRPr lang="fr-FR" sz="12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59 500 €</a:t>
                      </a:r>
                      <a:endParaRPr lang="en-US" sz="12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0565613"/>
                  </a:ext>
                </a:extLst>
              </a:tr>
              <a:tr h="26726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Autres charges de gestion courante</a:t>
                      </a:r>
                      <a:endParaRPr lang="fr-FR" sz="12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271 500 €</a:t>
                      </a:r>
                      <a:endParaRPr lang="en-US" sz="12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940235"/>
                  </a:ext>
                </a:extLst>
              </a:tr>
              <a:tr h="26726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Impôts sur les bénéfices et assimilés</a:t>
                      </a:r>
                      <a:endParaRPr lang="fr-FR" sz="12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2 000 €</a:t>
                      </a:r>
                      <a:endParaRPr lang="en-US" sz="12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1552337"/>
                  </a:ext>
                </a:extLst>
              </a:tr>
              <a:tr h="2672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Total </a:t>
                      </a:r>
                      <a:r>
                        <a:rPr lang="en-US" sz="1200" b="1" u="none" strike="noStrike" dirty="0" err="1">
                          <a:solidFill>
                            <a:schemeClr val="tx2"/>
                          </a:solidFill>
                          <a:effectLst/>
                        </a:rPr>
                        <a:t>dépenses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360 500 €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7465846"/>
                  </a:ext>
                </a:extLst>
              </a:tr>
            </a:tbl>
          </a:graphicData>
        </a:graphic>
      </p:graphicFrame>
      <p:graphicFrame>
        <p:nvGraphicFramePr>
          <p:cNvPr id="10" name="Espace réservé du contenu 9">
            <a:extLst>
              <a:ext uri="{FF2B5EF4-FFF2-40B4-BE49-F238E27FC236}">
                <a16:creationId xmlns:a16="http://schemas.microsoft.com/office/drawing/2014/main" id="{0BB691C8-3339-45E4-86AC-00B9693FB59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5839327"/>
              </p:ext>
            </p:extLst>
          </p:nvPr>
        </p:nvGraphicFramePr>
        <p:xfrm>
          <a:off x="4720209" y="1730629"/>
          <a:ext cx="4104456" cy="174666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164157">
                  <a:extLst>
                    <a:ext uri="{9D8B030D-6E8A-4147-A177-3AD203B41FA5}">
                      <a16:colId xmlns:a16="http://schemas.microsoft.com/office/drawing/2014/main" val="2742915184"/>
                    </a:ext>
                  </a:extLst>
                </a:gridCol>
                <a:gridCol w="940299">
                  <a:extLst>
                    <a:ext uri="{9D8B030D-6E8A-4147-A177-3AD203B41FA5}">
                      <a16:colId xmlns:a16="http://schemas.microsoft.com/office/drawing/2014/main" val="4103058575"/>
                    </a:ext>
                  </a:extLst>
                </a:gridCol>
              </a:tblGrid>
              <a:tr h="267260">
                <a:tc gridSpan="2">
                  <a:txBody>
                    <a:bodyPr/>
                    <a:lstStyle/>
                    <a:p>
                      <a:pPr algn="l" fontAlgn="ctr"/>
                      <a:endParaRPr lang="en-US" sz="1000" b="1" u="none" strike="noStrike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algn="l" fontAlgn="ctr"/>
                      <a:r>
                        <a:rPr lang="en-US" sz="1800" b="1" u="none" strike="noStrike" dirty="0" err="1">
                          <a:solidFill>
                            <a:schemeClr val="tx2"/>
                          </a:solidFill>
                          <a:effectLst/>
                        </a:rPr>
                        <a:t>Recettes</a:t>
                      </a:r>
                      <a:endParaRPr lang="en-US" sz="1800" b="1" u="none" strike="noStrike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algn="l" fontAlgn="ctr"/>
                      <a:endParaRPr lang="en-US" sz="10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0148501"/>
                  </a:ext>
                </a:extLst>
              </a:tr>
              <a:tr h="2672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 err="1">
                          <a:solidFill>
                            <a:schemeClr val="tx2"/>
                          </a:solidFill>
                          <a:effectLst/>
                        </a:rPr>
                        <a:t>Résultat</a:t>
                      </a:r>
                      <a:r>
                        <a:rPr lang="en-US" sz="12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US" sz="1200" b="0" u="none" strike="noStrike" dirty="0" err="1">
                          <a:solidFill>
                            <a:schemeClr val="tx2"/>
                          </a:solidFill>
                          <a:effectLst/>
                        </a:rPr>
                        <a:t>d'exploitation</a:t>
                      </a:r>
                      <a:r>
                        <a:rPr lang="en-US" sz="12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US" sz="1200" b="0" u="none" strike="noStrike" dirty="0" err="1">
                          <a:solidFill>
                            <a:schemeClr val="tx2"/>
                          </a:solidFill>
                          <a:effectLst/>
                        </a:rPr>
                        <a:t>reporté</a:t>
                      </a:r>
                      <a:endParaRPr lang="en-US" sz="12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81 000 €</a:t>
                      </a:r>
                      <a:endParaRPr lang="en-US" sz="12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5960476"/>
                  </a:ext>
                </a:extLst>
              </a:tr>
              <a:tr h="26726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Ventes de produits fabriqués, prestations de services</a:t>
                      </a:r>
                      <a:endParaRPr lang="fr-FR" sz="12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43 250 €</a:t>
                      </a:r>
                      <a:endParaRPr lang="en-US" sz="12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4271022"/>
                  </a:ext>
                </a:extLst>
              </a:tr>
              <a:tr h="26726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Autres produits de gestion courante</a:t>
                      </a:r>
                      <a:endParaRPr lang="fr-FR" sz="12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245 000 €</a:t>
                      </a:r>
                      <a:endParaRPr lang="en-US" sz="12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0110041"/>
                  </a:ext>
                </a:extLst>
              </a:tr>
              <a:tr h="2672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Total </a:t>
                      </a:r>
                      <a:r>
                        <a:rPr lang="en-US" sz="1200" b="1" u="none" strike="noStrike" dirty="0" err="1">
                          <a:solidFill>
                            <a:schemeClr val="tx2"/>
                          </a:solidFill>
                          <a:effectLst/>
                        </a:rPr>
                        <a:t>recettes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369 250 €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03578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197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5800" y="1057300"/>
            <a:ext cx="7772400" cy="3888432"/>
          </a:xfrm>
        </p:spPr>
        <p:txBody>
          <a:bodyPr>
            <a:normAutofit/>
          </a:bodyPr>
          <a:lstStyle/>
          <a:p>
            <a:pPr marL="540000" lvl="0" indent="-540000" algn="just">
              <a:buClr>
                <a:srgbClr val="004899"/>
              </a:buClr>
              <a:buFont typeface="+mj-lt"/>
              <a:buAutoNum type="arabicPeriod" startAt="4"/>
            </a:pPr>
            <a:r>
              <a:rPr lang="fr-FR" sz="2800" b="1" dirty="0">
                <a:solidFill>
                  <a:srgbClr val="004899"/>
                </a:solidFill>
                <a:latin typeface="Praktika Light" panose="00000400000000000000" pitchFamily="50" charset="0"/>
              </a:rPr>
              <a:t>Les réalisations 2020 :</a:t>
            </a:r>
          </a:p>
          <a:p>
            <a:pPr marL="540000" lvl="0" indent="-540000" algn="just">
              <a:buClr>
                <a:srgbClr val="004899"/>
              </a:buClr>
              <a:buFont typeface="+mj-lt"/>
              <a:buAutoNum type="arabicPeriod" startAt="4"/>
            </a:pPr>
            <a:endParaRPr lang="fr-FR" sz="2600" dirty="0">
              <a:solidFill>
                <a:srgbClr val="004899"/>
              </a:solidFill>
              <a:latin typeface="Praktika Light" panose="00000400000000000000" pitchFamily="50" charset="0"/>
            </a:endParaRPr>
          </a:p>
          <a:p>
            <a:pPr marL="742950" lvl="1" indent="-285750">
              <a:buClr>
                <a:srgbClr val="004899"/>
              </a:buClr>
              <a:buFont typeface="Arial" pitchFamily="34" charset="0"/>
              <a:buChar char="•"/>
            </a:pPr>
            <a:r>
              <a:rPr lang="fr-FR" sz="2800" dirty="0">
                <a:solidFill>
                  <a:srgbClr val="004899"/>
                </a:solidFill>
                <a:latin typeface="Praktika Light" panose="00000400000000000000" pitchFamily="50" charset="0"/>
              </a:rPr>
              <a:t>Stratégie de communication</a:t>
            </a:r>
          </a:p>
          <a:p>
            <a:pPr marL="742950" lvl="1" indent="-285750">
              <a:buClr>
                <a:srgbClr val="004899"/>
              </a:buClr>
              <a:buFont typeface="Arial" pitchFamily="34" charset="0"/>
              <a:buChar char="•"/>
            </a:pPr>
            <a:r>
              <a:rPr lang="fr-FR" sz="2800" dirty="0">
                <a:solidFill>
                  <a:srgbClr val="004899"/>
                </a:solidFill>
                <a:latin typeface="Praktika Light" panose="00000400000000000000" pitchFamily="50" charset="0"/>
              </a:rPr>
              <a:t>Evénements et animations</a:t>
            </a:r>
          </a:p>
          <a:p>
            <a:pPr marL="742950" lvl="1" indent="-285750">
              <a:buClr>
                <a:srgbClr val="004899"/>
              </a:buClr>
              <a:buFont typeface="Arial" pitchFamily="34" charset="0"/>
              <a:buChar char="•"/>
            </a:pPr>
            <a:r>
              <a:rPr lang="fr-FR" sz="2800" dirty="0">
                <a:solidFill>
                  <a:srgbClr val="004899"/>
                </a:solidFill>
                <a:latin typeface="Praktika Light" panose="00000400000000000000" pitchFamily="50" charset="0"/>
              </a:rPr>
              <a:t>Taxe de séjour</a:t>
            </a:r>
          </a:p>
          <a:p>
            <a:pPr marL="742950" lvl="1" indent="-285750">
              <a:buClr>
                <a:srgbClr val="004899"/>
              </a:buClr>
              <a:buFont typeface="Arial" pitchFamily="34" charset="0"/>
              <a:buChar char="•"/>
            </a:pPr>
            <a:r>
              <a:rPr lang="fr-FR" sz="2800" dirty="0">
                <a:solidFill>
                  <a:srgbClr val="004899"/>
                </a:solidFill>
                <a:latin typeface="Praktika Light" panose="00000400000000000000" pitchFamily="50" charset="0"/>
              </a:rPr>
              <a:t>Classement de l’OT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4252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600" y="31751"/>
            <a:ext cx="8064896" cy="737518"/>
          </a:xfrm>
        </p:spPr>
        <p:txBody>
          <a:bodyPr>
            <a:normAutofit/>
          </a:bodyPr>
          <a:lstStyle/>
          <a:p>
            <a:r>
              <a:rPr lang="fr-FR" sz="3200" dirty="0"/>
              <a:t>Stratégie de communication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77313"/>
            <a:ext cx="8229600" cy="3696411"/>
          </a:xfrm>
        </p:spPr>
        <p:txBody>
          <a:bodyPr>
            <a:normAutofit fontScale="92500" lnSpcReduction="20000"/>
          </a:bodyPr>
          <a:lstStyle/>
          <a:p>
            <a:r>
              <a:rPr lang="fr-FR" sz="3000" dirty="0"/>
              <a:t>Contexte sanitaire </a:t>
            </a:r>
            <a:r>
              <a:rPr lang="fr-FR" sz="3000" dirty="0">
                <a:sym typeface="Wingdings" panose="05000000000000000000" pitchFamily="2" charset="2"/>
              </a:rPr>
              <a:t>: </a:t>
            </a:r>
            <a:br>
              <a:rPr lang="fr-FR" dirty="0">
                <a:sym typeface="Wingdings" panose="05000000000000000000" pitchFamily="2" charset="2"/>
              </a:rPr>
            </a:br>
            <a:endParaRPr lang="fr-FR" dirty="0"/>
          </a:p>
          <a:p>
            <a:pPr lvl="1" algn="just"/>
            <a:r>
              <a:rPr lang="fr-FR" sz="2800" dirty="0">
                <a:solidFill>
                  <a:srgbClr val="235176"/>
                </a:solidFill>
              </a:rPr>
              <a:t>Utiliser des outils de communication flexibles et instantanés, essentiellement des médias en ligne qui nous permettent d’être réactifs.</a:t>
            </a:r>
          </a:p>
          <a:p>
            <a:pPr marL="457200" lvl="1" indent="0" algn="just">
              <a:buNone/>
            </a:pPr>
            <a:endParaRPr lang="fr-FR" sz="2800" dirty="0">
              <a:solidFill>
                <a:srgbClr val="235176"/>
              </a:solidFill>
            </a:endParaRPr>
          </a:p>
          <a:p>
            <a:pPr lvl="1" algn="just"/>
            <a:r>
              <a:rPr lang="fr-FR" sz="2800" dirty="0">
                <a:solidFill>
                  <a:srgbClr val="235176"/>
                </a:solidFill>
              </a:rPr>
              <a:t>Minimiser les engagements sur les supports traditionnels, qui ne permettent pas d’adapter  nos actions aux mesures gouvernementales et au contexte sanitaire.  </a:t>
            </a:r>
            <a:endParaRPr lang="fr-FR" sz="2800" i="1" dirty="0">
              <a:solidFill>
                <a:srgbClr val="235176"/>
              </a:solidFill>
            </a:endParaRPr>
          </a:p>
          <a:p>
            <a:pPr lvl="1"/>
            <a:endParaRPr lang="fr-FR" sz="1600" dirty="0">
              <a:solidFill>
                <a:srgbClr val="235176"/>
              </a:solidFill>
            </a:endParaRPr>
          </a:p>
          <a:p>
            <a:pPr lvl="1"/>
            <a:endParaRPr lang="fr-FR" sz="1200" dirty="0">
              <a:solidFill>
                <a:srgbClr val="235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073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600" y="31751"/>
            <a:ext cx="8064896" cy="737518"/>
          </a:xfrm>
        </p:spPr>
        <p:txBody>
          <a:bodyPr>
            <a:normAutofit fontScale="90000"/>
          </a:bodyPr>
          <a:lstStyle/>
          <a:p>
            <a:r>
              <a:rPr lang="fr-FR" sz="3200" dirty="0"/>
              <a:t>Stratégie de communication :</a:t>
            </a:r>
            <a:br>
              <a:rPr lang="fr-FR" sz="3200" dirty="0"/>
            </a:br>
            <a:r>
              <a:rPr lang="fr-FR" sz="3200" dirty="0"/>
              <a:t>Outils de communication en ligne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13285"/>
            <a:ext cx="8229600" cy="4680520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235176"/>
                </a:solidFill>
              </a:rPr>
              <a:t>Sites internet :</a:t>
            </a:r>
          </a:p>
          <a:p>
            <a:pPr lvl="2"/>
            <a:r>
              <a:rPr lang="fr-FR" sz="1200" dirty="0">
                <a:solidFill>
                  <a:srgbClr val="235176"/>
                </a:solidFill>
              </a:rPr>
              <a:t>Support de communication central de nos destinations. Mise à jour régulière, mise en avant des activités, création d’une page dédiée COVID avec toutes les infos utiles.</a:t>
            </a:r>
          </a:p>
          <a:p>
            <a:pPr lvl="2"/>
            <a:r>
              <a:rPr lang="fr-FR" sz="1200" dirty="0">
                <a:solidFill>
                  <a:srgbClr val="235176"/>
                </a:solidFill>
              </a:rPr>
              <a:t>Création de contenus réguliers autour de nos destinations pour susciter l’intérêt et le désir de nous rendre visite et vivre des expériences insolites, même sans ski.</a:t>
            </a:r>
          </a:p>
          <a:p>
            <a:pPr lvl="2"/>
            <a:r>
              <a:rPr lang="fr-FR" sz="1200" dirty="0">
                <a:solidFill>
                  <a:srgbClr val="235176"/>
                </a:solidFill>
              </a:rPr>
              <a:t>Versions anglais des sites des 7 </a:t>
            </a:r>
            <a:r>
              <a:rPr lang="fr-FR" sz="1200" dirty="0" err="1">
                <a:solidFill>
                  <a:srgbClr val="235176"/>
                </a:solidFill>
              </a:rPr>
              <a:t>Laux</a:t>
            </a:r>
            <a:r>
              <a:rPr lang="fr-FR" sz="1200" dirty="0">
                <a:solidFill>
                  <a:srgbClr val="235176"/>
                </a:solidFill>
              </a:rPr>
              <a:t>, du Collet et d’Allevard-les-Bains.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235176"/>
                </a:solidFill>
              </a:rPr>
              <a:t>Réseaux sociaux :</a:t>
            </a:r>
          </a:p>
          <a:p>
            <a:pPr lvl="2"/>
            <a:r>
              <a:rPr lang="fr-FR" sz="1200" dirty="0">
                <a:solidFill>
                  <a:srgbClr val="235176"/>
                </a:solidFill>
              </a:rPr>
              <a:t>Communication soutenue sur nos réseaux sociaux. Partage de photos, vidéos, articles...pour faire vivre la destination, susciter l’envie de les visiter, et tisser un lien avec nos communautés.</a:t>
            </a:r>
          </a:p>
          <a:p>
            <a:pPr lvl="2"/>
            <a:r>
              <a:rPr lang="fr-FR" sz="1200" dirty="0">
                <a:solidFill>
                  <a:srgbClr val="235176"/>
                </a:solidFill>
              </a:rPr>
              <a:t>Campagnes de communication payantes régulières et segmentées (zone géographique, </a:t>
            </a:r>
            <a:r>
              <a:rPr lang="fr-FR" sz="1200" dirty="0" err="1">
                <a:solidFill>
                  <a:srgbClr val="235176"/>
                </a:solidFill>
              </a:rPr>
              <a:t>intêrets</a:t>
            </a:r>
            <a:r>
              <a:rPr lang="fr-FR" sz="1200" dirty="0">
                <a:solidFill>
                  <a:srgbClr val="235176"/>
                </a:solidFill>
              </a:rPr>
              <a:t>...)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235176"/>
                </a:solidFill>
              </a:rPr>
              <a:t>Campagnes digitales :</a:t>
            </a:r>
          </a:p>
          <a:p>
            <a:pPr lvl="2"/>
            <a:r>
              <a:rPr lang="fr-FR" sz="1200" dirty="0">
                <a:solidFill>
                  <a:srgbClr val="235176"/>
                </a:solidFill>
              </a:rPr>
              <a:t>Campagne nationale pour la centrale de réservation lancée début octobre, mais rapidement arrêtée après les annonces gouvernementales qui ont eu un impact immédiat sur les réservations.</a:t>
            </a:r>
          </a:p>
          <a:p>
            <a:pPr lvl="2"/>
            <a:r>
              <a:rPr lang="fr-FR" sz="1200" dirty="0">
                <a:solidFill>
                  <a:srgbClr val="235176"/>
                </a:solidFill>
              </a:rPr>
              <a:t>Sites web locaux, régionaux et nationaux : Le Dauphiné Libéré, Le Progrès, le Bon Coin, Actu Montagne...…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235176"/>
                </a:solidFill>
              </a:rPr>
              <a:t>Marketing direct :</a:t>
            </a:r>
          </a:p>
          <a:p>
            <a:pPr lvl="2"/>
            <a:r>
              <a:rPr lang="fr-FR" sz="1200" dirty="0">
                <a:solidFill>
                  <a:srgbClr val="235176"/>
                </a:solidFill>
              </a:rPr>
              <a:t>Campagnes de mailing régulières auprès de nos clients.</a:t>
            </a:r>
            <a:br>
              <a:rPr lang="fr-FR" sz="1200" dirty="0">
                <a:solidFill>
                  <a:srgbClr val="235176"/>
                </a:solidFill>
              </a:rPr>
            </a:br>
            <a:r>
              <a:rPr lang="fr-FR" sz="1200" dirty="0">
                <a:solidFill>
                  <a:srgbClr val="235176"/>
                </a:solidFill>
              </a:rPr>
              <a:t>Messages segmentés en fonction de nos différentes cibles.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235176"/>
                </a:solidFill>
              </a:rPr>
              <a:t>Référencement naturel :</a:t>
            </a:r>
          </a:p>
          <a:p>
            <a:pPr lvl="2"/>
            <a:r>
              <a:rPr lang="fr-FR" sz="1200" dirty="0">
                <a:solidFill>
                  <a:srgbClr val="235176"/>
                </a:solidFill>
              </a:rPr>
              <a:t>Travail sur le référencement naturel de nos sites internet pour améliorer leur visibilité dans les moteurs de recherche, sur des mots clés stratégiques.</a:t>
            </a:r>
          </a:p>
          <a:p>
            <a:pPr marL="914400" lvl="2" indent="0">
              <a:buNone/>
            </a:pPr>
            <a:endParaRPr lang="fr-FR" sz="1200" dirty="0">
              <a:solidFill>
                <a:srgbClr val="235176"/>
              </a:solidFill>
            </a:endParaRPr>
          </a:p>
          <a:p>
            <a:pPr lvl="1"/>
            <a:endParaRPr lang="fr-FR" sz="1600" dirty="0">
              <a:solidFill>
                <a:srgbClr val="235176"/>
              </a:solidFill>
            </a:endParaRPr>
          </a:p>
          <a:p>
            <a:pPr lvl="1"/>
            <a:endParaRPr lang="fr-FR" sz="1200" dirty="0">
              <a:solidFill>
                <a:srgbClr val="235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2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600" y="31751"/>
            <a:ext cx="8064896" cy="737518"/>
          </a:xfrm>
        </p:spPr>
        <p:txBody>
          <a:bodyPr>
            <a:normAutofit/>
          </a:bodyPr>
          <a:lstStyle/>
          <a:p>
            <a:r>
              <a:rPr lang="fr-FR" sz="3200" dirty="0"/>
              <a:t>Sommaire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7" y="1489348"/>
            <a:ext cx="8496945" cy="4032448"/>
          </a:xfrm>
        </p:spPr>
        <p:txBody>
          <a:bodyPr>
            <a:noAutofit/>
          </a:bodyPr>
          <a:lstStyle/>
          <a:p>
            <a:pPr marL="540000" indent="-540000" algn="just" defTabSz="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fr-FR" sz="2800" b="1" dirty="0"/>
              <a:t>Présentation de l’OT de Belledonne-Chartreuse</a:t>
            </a:r>
          </a:p>
          <a:p>
            <a:pPr marL="540000" indent="-540000" algn="just" defTabSz="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fr-FR" sz="2800" b="1" dirty="0"/>
              <a:t>Rappel des missions confiées à l’OT </a:t>
            </a:r>
          </a:p>
          <a:p>
            <a:pPr marL="540000" indent="-540000" algn="just" defTabSz="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fr-FR" dirty="0"/>
              <a:t>Les moyens au service de ces missions</a:t>
            </a:r>
          </a:p>
          <a:p>
            <a:pPr marL="540000" indent="-540000" algn="just">
              <a:spcBef>
                <a:spcPts val="0"/>
              </a:spcBef>
              <a:spcAft>
                <a:spcPts val="1200"/>
              </a:spcAft>
              <a:buFont typeface="+mj-lt"/>
              <a:buAutoNum type="arabicPeriod" startAt="4"/>
            </a:pPr>
            <a:r>
              <a:rPr lang="fr-FR" dirty="0"/>
              <a:t>Les réalisations 2020</a:t>
            </a:r>
          </a:p>
          <a:p>
            <a:pPr marL="540000" indent="-540000" algn="just">
              <a:spcBef>
                <a:spcPts val="0"/>
              </a:spcBef>
              <a:spcAft>
                <a:spcPts val="1200"/>
              </a:spcAft>
              <a:buFont typeface="+mj-lt"/>
              <a:buAutoNum type="arabicPeriod" startAt="4"/>
            </a:pPr>
            <a:r>
              <a:rPr lang="fr-FR" dirty="0"/>
              <a:t>Perspectives et cadre budgétaire 2021</a:t>
            </a:r>
          </a:p>
        </p:txBody>
      </p:sp>
    </p:spTree>
    <p:extLst>
      <p:ext uri="{BB962C8B-B14F-4D97-AF65-F5344CB8AC3E}">
        <p14:creationId xmlns:p14="http://schemas.microsoft.com/office/powerpoint/2010/main" val="2099884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600" y="31751"/>
            <a:ext cx="8064896" cy="737518"/>
          </a:xfrm>
        </p:spPr>
        <p:txBody>
          <a:bodyPr>
            <a:normAutofit fontScale="90000"/>
          </a:bodyPr>
          <a:lstStyle/>
          <a:p>
            <a:r>
              <a:rPr lang="fr-FR" sz="3200" dirty="0"/>
              <a:t>Stratégie de </a:t>
            </a:r>
            <a:r>
              <a:rPr lang="fr-FR" sz="3200" dirty="0" err="1"/>
              <a:t>comunication</a:t>
            </a:r>
            <a:r>
              <a:rPr lang="fr-FR" sz="3200" dirty="0"/>
              <a:t> : chiffres clés Facebook</a:t>
            </a:r>
          </a:p>
        </p:txBody>
      </p:sp>
      <p:pic>
        <p:nvPicPr>
          <p:cNvPr id="12" name="Image 11" descr="Une image contenant texte, clipart, trousse de secours, graphiques vectoriels&#10;&#10;Description générée automatiquement">
            <a:extLst>
              <a:ext uri="{FF2B5EF4-FFF2-40B4-BE49-F238E27FC236}">
                <a16:creationId xmlns:a16="http://schemas.microsoft.com/office/drawing/2014/main" id="{49456ED5-2F67-4ECD-8F5C-B0D2122BA4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315" y="925409"/>
            <a:ext cx="742217" cy="742217"/>
          </a:xfrm>
          <a:prstGeom prst="rect">
            <a:avLst/>
          </a:prstGeom>
        </p:spPr>
      </p:pic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25A32455-EABA-45E8-9721-9BC565340A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439" y="650849"/>
            <a:ext cx="2160240" cy="121597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137563D-0961-401B-BB93-D77E9F2AEA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4505" y="902003"/>
            <a:ext cx="1493639" cy="72068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21A10F9-8A88-4099-8341-DD52FA6E96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322" y="769269"/>
            <a:ext cx="1489167" cy="993613"/>
          </a:xfrm>
          <a:prstGeom prst="rect">
            <a:avLst/>
          </a:prstGeom>
        </p:spPr>
      </p:pic>
      <p:pic>
        <p:nvPicPr>
          <p:cNvPr id="20" name="Image 19" descr="Une image contenant texte, signe, clipart&#10;&#10;Description générée automatiquement">
            <a:extLst>
              <a:ext uri="{FF2B5EF4-FFF2-40B4-BE49-F238E27FC236}">
                <a16:creationId xmlns:a16="http://schemas.microsoft.com/office/drawing/2014/main" id="{097E212B-B26B-4F34-884E-4DD69A09C7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1036906"/>
            <a:ext cx="1057413" cy="458339"/>
          </a:xfrm>
          <a:prstGeom prst="rect">
            <a:avLst/>
          </a:prstGeom>
        </p:spPr>
      </p:pic>
      <p:pic>
        <p:nvPicPr>
          <p:cNvPr id="22" name="Image 21" descr="Une image contenant texte&#10;&#10;Description générée automatiquement">
            <a:extLst>
              <a:ext uri="{FF2B5EF4-FFF2-40B4-BE49-F238E27FC236}">
                <a16:creationId xmlns:a16="http://schemas.microsoft.com/office/drawing/2014/main" id="{6D603672-6EB7-46BE-9CBA-3F8C4FA22A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911341"/>
            <a:ext cx="1057413" cy="1057413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7980CB24-B9FF-448E-B98B-2E92B3EB7134}"/>
              </a:ext>
            </a:extLst>
          </p:cNvPr>
          <p:cNvSpPr txBox="1"/>
          <p:nvPr/>
        </p:nvSpPr>
        <p:spPr>
          <a:xfrm>
            <a:off x="1368839" y="1877780"/>
            <a:ext cx="8894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37 625  </a:t>
            </a:r>
            <a:br>
              <a:rPr lang="fr-FR" dirty="0"/>
            </a:br>
            <a:r>
              <a:rPr lang="fr-FR" sz="1200" dirty="0">
                <a:solidFill>
                  <a:srgbClr val="00B050"/>
                </a:solidFill>
              </a:rPr>
              <a:t>(+23%)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642515E-E07E-4FA2-AD04-D57B2F65BC38}"/>
              </a:ext>
            </a:extLst>
          </p:cNvPr>
          <p:cNvSpPr txBox="1"/>
          <p:nvPr/>
        </p:nvSpPr>
        <p:spPr>
          <a:xfrm>
            <a:off x="2994755" y="1885849"/>
            <a:ext cx="9822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10 679 </a:t>
            </a:r>
            <a:r>
              <a:rPr lang="fr-FR" sz="1200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(+17%)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C8A3055-AEA9-46F2-AD82-C45420D8960E}"/>
              </a:ext>
            </a:extLst>
          </p:cNvPr>
          <p:cNvSpPr txBox="1"/>
          <p:nvPr/>
        </p:nvSpPr>
        <p:spPr>
          <a:xfrm>
            <a:off x="4594170" y="1902751"/>
            <a:ext cx="105430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2 789 </a:t>
            </a:r>
            <a:r>
              <a:rPr lang="fr-FR" sz="1200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(+17%)</a:t>
            </a:r>
            <a:endParaRPr lang="fr-FR" sz="1800" kern="1200" dirty="0">
              <a:solidFill>
                <a:srgbClr val="00B05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1DC335E-F4FB-4143-A978-77232B689A6B}"/>
              </a:ext>
            </a:extLst>
          </p:cNvPr>
          <p:cNvSpPr txBox="1"/>
          <p:nvPr/>
        </p:nvSpPr>
        <p:spPr>
          <a:xfrm>
            <a:off x="7956376" y="1910445"/>
            <a:ext cx="701198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1773 </a:t>
            </a:r>
            <a:br>
              <a:rPr lang="fr-FR" dirty="0"/>
            </a:br>
            <a:r>
              <a:rPr lang="fr-FR" sz="1100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(+34%)</a:t>
            </a:r>
            <a:endParaRPr lang="fr-FR" sz="1800" kern="1200" dirty="0">
              <a:solidFill>
                <a:srgbClr val="00B05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31EADC7-B4B8-4F70-9526-01C7B5C9CFE3}"/>
              </a:ext>
            </a:extLst>
          </p:cNvPr>
          <p:cNvSpPr txBox="1"/>
          <p:nvPr/>
        </p:nvSpPr>
        <p:spPr>
          <a:xfrm>
            <a:off x="6284953" y="1910936"/>
            <a:ext cx="701198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2015</a:t>
            </a:r>
            <a:br>
              <a:rPr lang="fr-FR" dirty="0"/>
            </a:br>
            <a:r>
              <a:rPr lang="fr-FR" sz="1100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(+69%)</a:t>
            </a:r>
            <a:endParaRPr lang="fr-FR" sz="1800" kern="1200" dirty="0">
              <a:solidFill>
                <a:srgbClr val="00B05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88FA2AA4-DEA0-4386-864A-1818998F7D00}"/>
              </a:ext>
            </a:extLst>
          </p:cNvPr>
          <p:cNvSpPr txBox="1"/>
          <p:nvPr/>
        </p:nvSpPr>
        <p:spPr>
          <a:xfrm>
            <a:off x="144703" y="1932148"/>
            <a:ext cx="88944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dirty="0"/>
              <a:t>FANS</a:t>
            </a:r>
            <a:br>
              <a:rPr lang="fr-FR" sz="1200" b="1" dirty="0"/>
            </a:br>
            <a:r>
              <a:rPr lang="fr-FR" sz="800" b="1" dirty="0"/>
              <a:t>(année 2020)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BCC39BE7-5042-4C4E-A3CE-66ECDE1A9FF0}"/>
              </a:ext>
            </a:extLst>
          </p:cNvPr>
          <p:cNvSpPr txBox="1"/>
          <p:nvPr/>
        </p:nvSpPr>
        <p:spPr>
          <a:xfrm>
            <a:off x="144703" y="3029705"/>
            <a:ext cx="1224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dirty="0"/>
              <a:t>IMPRESSIONS*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665C492C-61B7-40EF-BD24-E0E7329B4263}"/>
              </a:ext>
            </a:extLst>
          </p:cNvPr>
          <p:cNvSpPr txBox="1"/>
          <p:nvPr/>
        </p:nvSpPr>
        <p:spPr>
          <a:xfrm>
            <a:off x="5661350" y="5161756"/>
            <a:ext cx="33843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* depuis octobre 2020 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4AD0C1F-B338-41CA-BB3E-AF9623424B6D}"/>
              </a:ext>
            </a:extLst>
          </p:cNvPr>
          <p:cNvSpPr txBox="1"/>
          <p:nvPr/>
        </p:nvSpPr>
        <p:spPr>
          <a:xfrm>
            <a:off x="2994755" y="2958830"/>
            <a:ext cx="889440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2M </a:t>
            </a:r>
            <a:br>
              <a:rPr lang="fr-FR" dirty="0"/>
            </a:br>
            <a:r>
              <a:rPr lang="fr-FR" sz="1100" dirty="0"/>
              <a:t>16 931 / jour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3C1638E7-1131-41E3-8947-8233017B9A4B}"/>
              </a:ext>
            </a:extLst>
          </p:cNvPr>
          <p:cNvSpPr txBox="1"/>
          <p:nvPr/>
        </p:nvSpPr>
        <p:spPr>
          <a:xfrm>
            <a:off x="144702" y="4081636"/>
            <a:ext cx="12589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dirty="0"/>
              <a:t>ENGAGEMENT*</a:t>
            </a:r>
            <a:br>
              <a:rPr lang="fr-FR" sz="1200" b="1" dirty="0"/>
            </a:br>
            <a:r>
              <a:rPr lang="fr-FR" sz="1200" b="1" dirty="0"/>
              <a:t>(like, </a:t>
            </a:r>
            <a:r>
              <a:rPr lang="fr-FR" sz="1200" b="1" dirty="0" err="1"/>
              <a:t>comm</a:t>
            </a:r>
            <a:r>
              <a:rPr lang="fr-FR" sz="1200" b="1" dirty="0"/>
              <a:t>, partages..)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7A4CBAC4-79F0-43A5-98E1-35E1438A9DCC}"/>
              </a:ext>
            </a:extLst>
          </p:cNvPr>
          <p:cNvSpPr txBox="1"/>
          <p:nvPr/>
        </p:nvSpPr>
        <p:spPr>
          <a:xfrm>
            <a:off x="2994755" y="4051461"/>
            <a:ext cx="889440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19k </a:t>
            </a:r>
            <a:br>
              <a:rPr lang="fr-FR" dirty="0"/>
            </a:br>
            <a:r>
              <a:rPr lang="fr-FR" sz="1100" dirty="0"/>
              <a:t>150 / jour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3B232DB7-250A-48E7-9EDC-96F2A276BEBC}"/>
              </a:ext>
            </a:extLst>
          </p:cNvPr>
          <p:cNvSpPr txBox="1"/>
          <p:nvPr/>
        </p:nvSpPr>
        <p:spPr>
          <a:xfrm>
            <a:off x="1368723" y="2959144"/>
            <a:ext cx="889440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7M </a:t>
            </a:r>
            <a:br>
              <a:rPr lang="fr-FR" dirty="0"/>
            </a:br>
            <a:r>
              <a:rPr lang="fr-FR" sz="1100" dirty="0"/>
              <a:t>53 751 / jour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8EB6CD89-EFB6-4484-B529-D2430731EA3A}"/>
              </a:ext>
            </a:extLst>
          </p:cNvPr>
          <p:cNvSpPr txBox="1"/>
          <p:nvPr/>
        </p:nvSpPr>
        <p:spPr>
          <a:xfrm>
            <a:off x="1292357" y="4051462"/>
            <a:ext cx="889440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45k </a:t>
            </a:r>
            <a:br>
              <a:rPr lang="fr-FR" dirty="0"/>
            </a:br>
            <a:r>
              <a:rPr lang="fr-FR" sz="1100" dirty="0"/>
              <a:t>356 / jour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890D5B59-548E-4F05-9148-931EE78366BF}"/>
              </a:ext>
            </a:extLst>
          </p:cNvPr>
          <p:cNvSpPr txBox="1"/>
          <p:nvPr/>
        </p:nvSpPr>
        <p:spPr>
          <a:xfrm>
            <a:off x="4676603" y="2958830"/>
            <a:ext cx="889440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187k </a:t>
            </a:r>
            <a:br>
              <a:rPr lang="fr-FR" dirty="0"/>
            </a:br>
            <a:r>
              <a:rPr lang="fr-FR" sz="1100" dirty="0"/>
              <a:t>1 485/ jour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85DF5311-F738-4CC0-A443-5C108EED2AA0}"/>
              </a:ext>
            </a:extLst>
          </p:cNvPr>
          <p:cNvSpPr txBox="1"/>
          <p:nvPr/>
        </p:nvSpPr>
        <p:spPr>
          <a:xfrm>
            <a:off x="4594170" y="4051460"/>
            <a:ext cx="889440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4k </a:t>
            </a:r>
            <a:br>
              <a:rPr lang="fr-FR" dirty="0"/>
            </a:br>
            <a:r>
              <a:rPr lang="fr-FR" sz="1100" dirty="0"/>
              <a:t>28 / jour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57A206D7-642C-46DE-AE7B-0570FA0A33B9}"/>
              </a:ext>
            </a:extLst>
          </p:cNvPr>
          <p:cNvSpPr txBox="1"/>
          <p:nvPr/>
        </p:nvSpPr>
        <p:spPr>
          <a:xfrm>
            <a:off x="6190832" y="2942871"/>
            <a:ext cx="889440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292k </a:t>
            </a:r>
            <a:br>
              <a:rPr lang="fr-FR" dirty="0"/>
            </a:br>
            <a:r>
              <a:rPr lang="fr-FR" sz="1100" dirty="0"/>
              <a:t>2 319 / jour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DEA3001A-83BA-4D56-A1F3-37B2AE96CD9E}"/>
              </a:ext>
            </a:extLst>
          </p:cNvPr>
          <p:cNvSpPr txBox="1"/>
          <p:nvPr/>
        </p:nvSpPr>
        <p:spPr>
          <a:xfrm>
            <a:off x="6156176" y="4018512"/>
            <a:ext cx="889440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1k </a:t>
            </a:r>
            <a:br>
              <a:rPr lang="fr-FR" dirty="0"/>
            </a:br>
            <a:r>
              <a:rPr lang="fr-FR" sz="1100" dirty="0"/>
              <a:t>11 / jour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E2E8390A-F9EF-46D0-9A17-B8B462E0A4E0}"/>
              </a:ext>
            </a:extLst>
          </p:cNvPr>
          <p:cNvSpPr txBox="1"/>
          <p:nvPr/>
        </p:nvSpPr>
        <p:spPr>
          <a:xfrm>
            <a:off x="7859531" y="2924062"/>
            <a:ext cx="889440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630k </a:t>
            </a:r>
            <a:br>
              <a:rPr lang="fr-FR" dirty="0"/>
            </a:br>
            <a:r>
              <a:rPr lang="fr-FR" sz="1100" dirty="0"/>
              <a:t>4 998/ jour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8885ECC2-5C48-4452-9FEE-BC240AFEF8ED}"/>
              </a:ext>
            </a:extLst>
          </p:cNvPr>
          <p:cNvSpPr txBox="1"/>
          <p:nvPr/>
        </p:nvSpPr>
        <p:spPr>
          <a:xfrm>
            <a:off x="7824875" y="3999703"/>
            <a:ext cx="889440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3k </a:t>
            </a:r>
            <a:br>
              <a:rPr lang="fr-FR" dirty="0"/>
            </a:br>
            <a:r>
              <a:rPr lang="fr-FR" sz="1100" dirty="0"/>
              <a:t>25 / jour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E20A4ED-D00F-4311-ADC7-512181FDE395}"/>
              </a:ext>
            </a:extLst>
          </p:cNvPr>
          <p:cNvSpPr txBox="1"/>
          <p:nvPr/>
        </p:nvSpPr>
        <p:spPr>
          <a:xfrm>
            <a:off x="1841488" y="3505303"/>
            <a:ext cx="66909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</a:rPr>
              <a:t>10M </a:t>
            </a:r>
            <a:r>
              <a:rPr lang="fr-FR" sz="1400" dirty="0">
                <a:solidFill>
                  <a:srgbClr val="00B050"/>
                </a:solidFill>
              </a:rPr>
              <a:t>(79 484/ jour)</a:t>
            </a:r>
            <a:endParaRPr lang="fr-FR" sz="2400" dirty="0">
              <a:solidFill>
                <a:srgbClr val="00B050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D13C251-6E65-4534-9709-378054050792}"/>
              </a:ext>
            </a:extLst>
          </p:cNvPr>
          <p:cNvSpPr txBox="1"/>
          <p:nvPr/>
        </p:nvSpPr>
        <p:spPr>
          <a:xfrm>
            <a:off x="1841488" y="4602860"/>
            <a:ext cx="66909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</a:rPr>
              <a:t>72k </a:t>
            </a:r>
            <a:r>
              <a:rPr lang="fr-FR" sz="1400" dirty="0">
                <a:solidFill>
                  <a:srgbClr val="00B050"/>
                </a:solidFill>
              </a:rPr>
              <a:t>(570/ jour)</a:t>
            </a:r>
            <a:endParaRPr lang="fr-FR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863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600" y="31751"/>
            <a:ext cx="8064896" cy="737518"/>
          </a:xfrm>
        </p:spPr>
        <p:txBody>
          <a:bodyPr>
            <a:normAutofit/>
          </a:bodyPr>
          <a:lstStyle/>
          <a:p>
            <a:r>
              <a:rPr lang="fr-FR" sz="3200" dirty="0"/>
              <a:t>Stratégie de communication : outils hors ligne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177313"/>
            <a:ext cx="8363272" cy="4272475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235176"/>
                </a:solidFill>
              </a:rPr>
              <a:t>Relations Presse</a:t>
            </a:r>
          </a:p>
          <a:p>
            <a:pPr lvl="2"/>
            <a:r>
              <a:rPr lang="fr-FR" sz="1200" dirty="0">
                <a:solidFill>
                  <a:srgbClr val="235176"/>
                </a:solidFill>
              </a:rPr>
              <a:t>Envoi CP, suivi des demandes, transmission informations et visuels, </a:t>
            </a:r>
          </a:p>
          <a:p>
            <a:pPr lvl="2"/>
            <a:r>
              <a:rPr lang="fr-FR" sz="1200" dirty="0">
                <a:solidFill>
                  <a:srgbClr val="235176"/>
                </a:solidFill>
              </a:rPr>
              <a:t>organisation de reportages</a:t>
            </a:r>
          </a:p>
          <a:p>
            <a:pPr lvl="2"/>
            <a:r>
              <a:rPr lang="fr-FR" sz="1200" dirty="0">
                <a:solidFill>
                  <a:srgbClr val="235176"/>
                </a:solidFill>
              </a:rPr>
              <a:t>Accueil influenceurs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235176"/>
                </a:solidFill>
              </a:rPr>
              <a:t>Presse</a:t>
            </a:r>
          </a:p>
          <a:p>
            <a:pPr lvl="2"/>
            <a:r>
              <a:rPr lang="fr-FR" sz="1200" dirty="0">
                <a:solidFill>
                  <a:srgbClr val="235176"/>
                </a:solidFill>
              </a:rPr>
              <a:t>Guide de l’hiver / Guide de l’été du Dauphiné Libéré</a:t>
            </a:r>
          </a:p>
          <a:p>
            <a:pPr lvl="2"/>
            <a:r>
              <a:rPr lang="fr-FR" sz="1200" dirty="0" err="1">
                <a:solidFill>
                  <a:srgbClr val="235176"/>
                </a:solidFill>
              </a:rPr>
              <a:t>Minizou</a:t>
            </a:r>
            <a:r>
              <a:rPr lang="fr-FR" sz="1200" dirty="0">
                <a:solidFill>
                  <a:srgbClr val="235176"/>
                </a:solidFill>
              </a:rPr>
              <a:t> : magazine dédié aux familles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235176"/>
                </a:solidFill>
              </a:rPr>
              <a:t>Affichage</a:t>
            </a:r>
          </a:p>
          <a:p>
            <a:pPr lvl="2"/>
            <a:r>
              <a:rPr lang="fr-FR" sz="1200" dirty="0">
                <a:solidFill>
                  <a:srgbClr val="235176"/>
                </a:solidFill>
              </a:rPr>
              <a:t>Campagnes d’affichage sur les abribus du Grésivaudan</a:t>
            </a:r>
          </a:p>
          <a:p>
            <a:pPr lvl="2"/>
            <a:r>
              <a:rPr lang="fr-FR" sz="1200" dirty="0">
                <a:solidFill>
                  <a:srgbClr val="235176"/>
                </a:solidFill>
              </a:rPr>
              <a:t>Campagne d’affichage réseaux Tram à Lyon </a:t>
            </a:r>
            <a:r>
              <a:rPr lang="fr-FR" sz="1200" b="1" dirty="0">
                <a:solidFill>
                  <a:srgbClr val="235176"/>
                </a:solidFill>
              </a:rPr>
              <a:t>(janvier 2020)</a:t>
            </a:r>
          </a:p>
          <a:p>
            <a:pPr lvl="2"/>
            <a:r>
              <a:rPr lang="fr-FR" sz="1200" dirty="0">
                <a:solidFill>
                  <a:srgbClr val="235176"/>
                </a:solidFill>
              </a:rPr>
              <a:t>Campagne 4*3 à Grenoble et Chambéry </a:t>
            </a:r>
            <a:r>
              <a:rPr lang="fr-FR" sz="1200" b="1" dirty="0">
                <a:solidFill>
                  <a:srgbClr val="235176"/>
                </a:solidFill>
              </a:rPr>
              <a:t>(janvier 2020)</a:t>
            </a:r>
          </a:p>
          <a:p>
            <a:pPr lvl="2"/>
            <a:r>
              <a:rPr lang="fr-FR" sz="1200" dirty="0">
                <a:solidFill>
                  <a:srgbClr val="235176"/>
                </a:solidFill>
              </a:rPr>
              <a:t>Campagne bus à Grenoble et Chambéry </a:t>
            </a:r>
            <a:r>
              <a:rPr lang="fr-FR" sz="1200" b="1" dirty="0">
                <a:solidFill>
                  <a:srgbClr val="235176"/>
                </a:solidFill>
              </a:rPr>
              <a:t>(janvier 2020)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235176"/>
                </a:solidFill>
              </a:rPr>
              <a:t>Radio</a:t>
            </a:r>
          </a:p>
          <a:p>
            <a:pPr lvl="2"/>
            <a:r>
              <a:rPr lang="fr-FR" sz="1200" dirty="0">
                <a:solidFill>
                  <a:srgbClr val="235176"/>
                </a:solidFill>
              </a:rPr>
              <a:t>Campagne NRJ &amp; </a:t>
            </a:r>
            <a:r>
              <a:rPr lang="fr-FR" sz="1200" dirty="0" err="1">
                <a:solidFill>
                  <a:srgbClr val="235176"/>
                </a:solidFill>
              </a:rPr>
              <a:t>Cherie</a:t>
            </a:r>
            <a:r>
              <a:rPr lang="fr-FR" sz="1200" dirty="0">
                <a:solidFill>
                  <a:srgbClr val="235176"/>
                </a:solidFill>
              </a:rPr>
              <a:t> FM à Grenoble, Chambéry et Lyon </a:t>
            </a:r>
          </a:p>
          <a:p>
            <a:pPr marL="914400" lvl="2" indent="0">
              <a:buNone/>
            </a:pPr>
            <a:r>
              <a:rPr lang="fr-FR" sz="1200" dirty="0">
                <a:solidFill>
                  <a:srgbClr val="235176"/>
                </a:solidFill>
              </a:rPr>
              <a:t>(janvier à mars 2020)</a:t>
            </a:r>
          </a:p>
          <a:p>
            <a:pPr lvl="1"/>
            <a:endParaRPr lang="fr-FR" sz="1200" dirty="0">
              <a:solidFill>
                <a:srgbClr val="235176"/>
              </a:solidFill>
            </a:endParaRPr>
          </a:p>
        </p:txBody>
      </p:sp>
      <p:pic>
        <p:nvPicPr>
          <p:cNvPr id="5" name="Image 4" descr="Une image contenant texte, extérieur, passage, route&#10;&#10;Description générée automatiquement">
            <a:extLst>
              <a:ext uri="{FF2B5EF4-FFF2-40B4-BE49-F238E27FC236}">
                <a16:creationId xmlns:a16="http://schemas.microsoft.com/office/drawing/2014/main" id="{9909F16E-14CA-4F1C-984B-A888AC4C08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6616" y="1124281"/>
            <a:ext cx="2513856" cy="1885392"/>
          </a:xfrm>
          <a:prstGeom prst="rect">
            <a:avLst/>
          </a:prstGeom>
        </p:spPr>
      </p:pic>
      <p:pic>
        <p:nvPicPr>
          <p:cNvPr id="7" name="Image 6" descr="Une image contenant route, extérieur, bus, bâtiment&#10;&#10;Description générée automatiquement">
            <a:extLst>
              <a:ext uri="{FF2B5EF4-FFF2-40B4-BE49-F238E27FC236}">
                <a16:creationId xmlns:a16="http://schemas.microsoft.com/office/drawing/2014/main" id="{D197295F-33FF-4198-B9F6-E9612E5D42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6616" y="3294957"/>
            <a:ext cx="2513856" cy="188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43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600" y="31751"/>
            <a:ext cx="8064896" cy="737518"/>
          </a:xfrm>
        </p:spPr>
        <p:txBody>
          <a:bodyPr>
            <a:normAutofit fontScale="90000"/>
          </a:bodyPr>
          <a:lstStyle/>
          <a:p>
            <a:r>
              <a:rPr lang="fr-FR" sz="3200" dirty="0"/>
              <a:t>Stratégie de communication : </a:t>
            </a:r>
            <a:br>
              <a:rPr lang="fr-FR" sz="3200" dirty="0"/>
            </a:br>
            <a:r>
              <a:rPr lang="fr-FR" sz="3200" dirty="0"/>
              <a:t>chiffres clés relations presse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B62AD13-65B1-4A66-B332-501BBF251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961" y="1050456"/>
            <a:ext cx="962943" cy="9246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7F1E590-CB42-495B-B183-68FCC7D6C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003" y="1179172"/>
            <a:ext cx="894515" cy="84265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97117F8-B538-495B-9430-BC4881E03AFE}"/>
              </a:ext>
            </a:extLst>
          </p:cNvPr>
          <p:cNvSpPr txBox="1"/>
          <p:nvPr/>
        </p:nvSpPr>
        <p:spPr>
          <a:xfrm>
            <a:off x="69656" y="2135460"/>
            <a:ext cx="23753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/>
            <a:r>
              <a:rPr lang="fr-FR" sz="1600" b="1" dirty="0">
                <a:solidFill>
                  <a:srgbClr val="235176"/>
                </a:solidFill>
              </a:rPr>
              <a:t>7,6 millions d’€ </a:t>
            </a:r>
            <a:r>
              <a:rPr lang="fr-FR" sz="1600" dirty="0">
                <a:solidFill>
                  <a:srgbClr val="235176"/>
                </a:solidFill>
              </a:rPr>
              <a:t>d’équivalence publicitaire</a:t>
            </a:r>
          </a:p>
          <a:p>
            <a:pPr lvl="2" algn="ctr"/>
            <a:r>
              <a:rPr lang="fr-FR" sz="1600" dirty="0">
                <a:solidFill>
                  <a:srgbClr val="235176"/>
                </a:solidFill>
              </a:rPr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E091FA2-310B-4D30-A81A-EC3361156EF9}"/>
              </a:ext>
            </a:extLst>
          </p:cNvPr>
          <p:cNvSpPr txBox="1"/>
          <p:nvPr/>
        </p:nvSpPr>
        <p:spPr>
          <a:xfrm>
            <a:off x="5344446" y="2085022"/>
            <a:ext cx="30131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/>
            <a:r>
              <a:rPr lang="fr-FR" sz="1600" b="1" dirty="0">
                <a:solidFill>
                  <a:srgbClr val="235176"/>
                </a:solidFill>
              </a:rPr>
              <a:t>2 </a:t>
            </a:r>
          </a:p>
          <a:p>
            <a:pPr lvl="2" algn="ctr"/>
            <a:r>
              <a:rPr lang="fr-FR" sz="1600" dirty="0">
                <a:solidFill>
                  <a:srgbClr val="235176"/>
                </a:solidFill>
              </a:rPr>
              <a:t>conférences de presse à Paris avec la presse nationale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2A2F1FE-CCD4-45D0-8226-2EDEEFD7D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944" y="935510"/>
            <a:ext cx="654995" cy="92507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35BABA5-79B8-4168-93AF-88B02E411F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968" y="1096714"/>
            <a:ext cx="654995" cy="92511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3F3262F-DC6D-4019-9F22-E6A8310C27B7}"/>
              </a:ext>
            </a:extLst>
          </p:cNvPr>
          <p:cNvSpPr txBox="1"/>
          <p:nvPr/>
        </p:nvSpPr>
        <p:spPr>
          <a:xfrm>
            <a:off x="2701983" y="2008499"/>
            <a:ext cx="273192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/>
            <a:r>
              <a:rPr lang="fr-FR" sz="1600" b="1" dirty="0">
                <a:solidFill>
                  <a:srgbClr val="235176"/>
                </a:solidFill>
              </a:rPr>
              <a:t>2 </a:t>
            </a:r>
          </a:p>
          <a:p>
            <a:pPr lvl="2" algn="ctr"/>
            <a:r>
              <a:rPr lang="fr-FR" sz="1600" dirty="0">
                <a:solidFill>
                  <a:srgbClr val="235176"/>
                </a:solidFill>
              </a:rPr>
              <a:t>dossiers de presse</a:t>
            </a:r>
          </a:p>
          <a:p>
            <a:pPr lvl="2" algn="ctr"/>
            <a:r>
              <a:rPr lang="fr-FR" sz="1600" b="1" dirty="0">
                <a:solidFill>
                  <a:srgbClr val="235176"/>
                </a:solidFill>
              </a:rPr>
              <a:t>34</a:t>
            </a:r>
          </a:p>
          <a:p>
            <a:pPr lvl="2" algn="ctr"/>
            <a:r>
              <a:rPr lang="fr-FR" sz="1600" dirty="0">
                <a:solidFill>
                  <a:srgbClr val="235176"/>
                </a:solidFill>
              </a:rPr>
              <a:t>Communiqués de presse</a:t>
            </a:r>
          </a:p>
          <a:p>
            <a:pPr lvl="2" algn="ctr"/>
            <a:endParaRPr lang="fr-FR" sz="1600" dirty="0">
              <a:solidFill>
                <a:srgbClr val="235176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4B89310-8329-4371-B973-EDE7E8B192C5}"/>
              </a:ext>
            </a:extLst>
          </p:cNvPr>
          <p:cNvSpPr txBox="1"/>
          <p:nvPr/>
        </p:nvSpPr>
        <p:spPr>
          <a:xfrm>
            <a:off x="273010" y="3578159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235176"/>
                </a:solidFill>
              </a:rPr>
              <a:t>RETOMBÉES MÉDIATIQUES EN CHIFFRE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D2EE9D3-8A6C-414D-8BE2-0A9E0BE8690A}"/>
              </a:ext>
            </a:extLst>
          </p:cNvPr>
          <p:cNvSpPr txBox="1"/>
          <p:nvPr/>
        </p:nvSpPr>
        <p:spPr>
          <a:xfrm>
            <a:off x="161416" y="4612397"/>
            <a:ext cx="1678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solidFill>
                  <a:srgbClr val="235176"/>
                </a:solidFill>
              </a:rPr>
              <a:t>88 Reportages TV</a:t>
            </a:r>
          </a:p>
          <a:p>
            <a:pPr algn="ctr"/>
            <a:r>
              <a:rPr lang="fr-FR" sz="800" b="1" dirty="0">
                <a:solidFill>
                  <a:srgbClr val="235176"/>
                </a:solidFill>
              </a:rPr>
              <a:t>(citations et reportages dédiés)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33C1984-1FB7-40C6-BC50-18788BE38BDC}"/>
              </a:ext>
            </a:extLst>
          </p:cNvPr>
          <p:cNvSpPr txBox="1"/>
          <p:nvPr/>
        </p:nvSpPr>
        <p:spPr>
          <a:xfrm>
            <a:off x="2364278" y="4621767"/>
            <a:ext cx="203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235176"/>
                </a:solidFill>
              </a:rPr>
              <a:t>376 Articles de Presse</a:t>
            </a:r>
          </a:p>
          <a:p>
            <a:pPr algn="ctr"/>
            <a:r>
              <a:rPr lang="fr-FR" sz="800" b="1" dirty="0">
                <a:solidFill>
                  <a:srgbClr val="235176"/>
                </a:solidFill>
              </a:rPr>
              <a:t>(citations et articles dédiés)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9DDB1D5-7C78-4983-8E15-C88E980C0CA0}"/>
              </a:ext>
            </a:extLst>
          </p:cNvPr>
          <p:cNvSpPr txBox="1"/>
          <p:nvPr/>
        </p:nvSpPr>
        <p:spPr>
          <a:xfrm>
            <a:off x="4774346" y="4612397"/>
            <a:ext cx="1886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solidFill>
                  <a:srgbClr val="235176"/>
                </a:solidFill>
              </a:rPr>
              <a:t>29 Reportages radio</a:t>
            </a:r>
          </a:p>
          <a:p>
            <a:pPr algn="ctr"/>
            <a:r>
              <a:rPr lang="fr-FR" sz="800" b="1" dirty="0">
                <a:solidFill>
                  <a:srgbClr val="235176"/>
                </a:solidFill>
              </a:rPr>
              <a:t>(citations et reportages dédiés)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E89D748-E746-4AEE-BC85-45129BF5FB34}"/>
              </a:ext>
            </a:extLst>
          </p:cNvPr>
          <p:cNvSpPr txBox="1"/>
          <p:nvPr/>
        </p:nvSpPr>
        <p:spPr>
          <a:xfrm>
            <a:off x="7080937" y="4612397"/>
            <a:ext cx="1939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235176"/>
                </a:solidFill>
              </a:rPr>
              <a:t>247 Retombées Web</a:t>
            </a:r>
          </a:p>
          <a:p>
            <a:pPr algn="ctr"/>
            <a:r>
              <a:rPr lang="fr-FR" sz="800" b="1" dirty="0">
                <a:solidFill>
                  <a:srgbClr val="235176"/>
                </a:solidFill>
              </a:rPr>
              <a:t>(citations et articles dédiés)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79D7E4A5-AC39-47CA-8B9E-1F41B69150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455" y="3981811"/>
            <a:ext cx="790200" cy="67430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1269F97-509B-4AF7-B120-ECBED30531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6687" y="4103665"/>
            <a:ext cx="590550" cy="55245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6C8C2CDC-C6C2-4EDF-B32E-EEBB0AC188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9302" y="4028159"/>
            <a:ext cx="947167" cy="615216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17D2B66C-9FFF-4F07-AF15-9C040F0A620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8534" y="4021503"/>
            <a:ext cx="621872" cy="62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07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>
            <a:extLst>
              <a:ext uri="{FF2B5EF4-FFF2-40B4-BE49-F238E27FC236}">
                <a16:creationId xmlns:a16="http://schemas.microsoft.com/office/drawing/2014/main" id="{EA02AF0F-ACD4-46C2-ABB3-34605296D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260" y="4202065"/>
            <a:ext cx="896262" cy="1269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0D52531-8631-40DE-9054-494CA17B1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570" y="4108101"/>
            <a:ext cx="896262" cy="1272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600" y="31751"/>
            <a:ext cx="8064896" cy="737518"/>
          </a:xfrm>
        </p:spPr>
        <p:txBody>
          <a:bodyPr>
            <a:normAutofit/>
          </a:bodyPr>
          <a:lstStyle/>
          <a:p>
            <a:r>
              <a:rPr lang="fr-FR" sz="3200" dirty="0"/>
              <a:t>Stratégie de communication : éditions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C92369A-2342-4B03-A70E-C4E5BEA0E028}"/>
              </a:ext>
            </a:extLst>
          </p:cNvPr>
          <p:cNvSpPr txBox="1"/>
          <p:nvPr/>
        </p:nvSpPr>
        <p:spPr>
          <a:xfrm>
            <a:off x="109820" y="813610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235176"/>
                </a:solidFill>
              </a:rPr>
              <a:t>OFFICE DE TOURISME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FA13BAF-EF2C-454A-B61C-935439177233}"/>
              </a:ext>
            </a:extLst>
          </p:cNvPr>
          <p:cNvSpPr txBox="1"/>
          <p:nvPr/>
        </p:nvSpPr>
        <p:spPr>
          <a:xfrm>
            <a:off x="5545365" y="3355839"/>
            <a:ext cx="3430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rgbClr val="235176"/>
                </a:solidFill>
              </a:rPr>
              <a:t>DESTINATIONS TOURISTIQUES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A32A338-BB85-4A31-8542-6426AC66072D}"/>
              </a:ext>
            </a:extLst>
          </p:cNvPr>
          <p:cNvSpPr txBox="1"/>
          <p:nvPr/>
        </p:nvSpPr>
        <p:spPr>
          <a:xfrm>
            <a:off x="144145" y="1107602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dirty="0">
                <a:solidFill>
                  <a:srgbClr val="235176"/>
                </a:solidFill>
                <a:latin typeface="Praktika Light" panose="00000400000000000000" pitchFamily="50" charset="0"/>
              </a:rPr>
              <a:t>Brochures et documentations à l’échelle du territoire : carte touristique, éditions affinitaires (cascades, cyclo, rando...), guide des animations/stations dont l’objectif est de faire des suggestions au lecteur.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1219ED3-A5BC-4A07-BD27-CD5AAC0268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482" y="1861017"/>
            <a:ext cx="894436" cy="1268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5955834-1E22-4ADB-9732-2325C1533E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664" y="1792839"/>
            <a:ext cx="894436" cy="1404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5651843-8FC4-486C-88D0-88EB4EFF3D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9922" y="1789594"/>
            <a:ext cx="1008112" cy="1410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68E0C3A-1912-45E5-8750-4DE92FE5ED90}"/>
              </a:ext>
            </a:extLst>
          </p:cNvPr>
          <p:cNvSpPr txBox="1"/>
          <p:nvPr/>
        </p:nvSpPr>
        <p:spPr>
          <a:xfrm>
            <a:off x="4716653" y="2356565"/>
            <a:ext cx="3240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235176"/>
                </a:solidFill>
                <a:latin typeface="Praktika Light" panose="00000400000000000000" pitchFamily="50" charset="0"/>
              </a:rPr>
              <a:t>+  Guide Touristique (à venir en 2021)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FCBA20B-6191-4A9F-BDFD-58940275055E}"/>
              </a:ext>
            </a:extLst>
          </p:cNvPr>
          <p:cNvSpPr txBox="1"/>
          <p:nvPr/>
        </p:nvSpPr>
        <p:spPr>
          <a:xfrm>
            <a:off x="2800097" y="3638615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rgbClr val="235176"/>
                </a:solidFill>
                <a:latin typeface="Praktika Light" panose="00000400000000000000" pitchFamily="50" charset="0"/>
              </a:rPr>
              <a:t>Brochures et documentations à l’échelle des destinations dont l’objectif est de faire des suggestions au lecteur et de renvoyer vers les sites internet.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B439478-A6C5-4140-9032-558AEF5666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406" y="4115933"/>
            <a:ext cx="897309" cy="1268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7AC77D4-6B51-448A-AA52-7BBE21EBC8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1134002" y="4579282"/>
            <a:ext cx="568996" cy="804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2820F4F-C76E-43FC-AC52-FB18F11EDF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2646972" y="3955701"/>
            <a:ext cx="510772" cy="773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167FBD7-68E7-45AA-AFFF-C976D1F140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25237" y="4115933"/>
            <a:ext cx="582157" cy="1225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0F2A166-06EB-47A0-AA5E-D2C291C60C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89505" y="4128616"/>
            <a:ext cx="896262" cy="1268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E5A8BBBE-CD1C-48BA-A65C-22CC8E4B7C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45413" y="4139951"/>
            <a:ext cx="665206" cy="1331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947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600" y="31751"/>
            <a:ext cx="8064896" cy="737518"/>
          </a:xfrm>
        </p:spPr>
        <p:txBody>
          <a:bodyPr>
            <a:normAutofit/>
          </a:bodyPr>
          <a:lstStyle/>
          <a:p>
            <a:r>
              <a:rPr lang="fr-FR" sz="3200" dirty="0"/>
              <a:t>Stratégie de communication : contenus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A60E3ACC-4C15-4ED3-B4BB-D3901549A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3285"/>
            <a:ext cx="8229600" cy="4680520"/>
          </a:xfrm>
        </p:spPr>
        <p:txBody>
          <a:bodyPr>
            <a:normAutofit/>
          </a:bodyPr>
          <a:lstStyle/>
          <a:p>
            <a:pPr lvl="1"/>
            <a:r>
              <a:rPr lang="fr-FR" sz="1600" b="1" dirty="0">
                <a:solidFill>
                  <a:srgbClr val="235176"/>
                </a:solidFill>
              </a:rPr>
              <a:t>Des contenus qualitatifs (photos et vidéos) sont régulièrement créés pour promouvoir notre territoire et alimenter nos supports de promotions </a:t>
            </a:r>
          </a:p>
          <a:p>
            <a:pPr marL="914400" lvl="2" indent="0">
              <a:buNone/>
            </a:pPr>
            <a:endParaRPr lang="fr-FR" sz="1200" dirty="0">
              <a:solidFill>
                <a:srgbClr val="235176"/>
              </a:solidFill>
            </a:endParaRPr>
          </a:p>
          <a:p>
            <a:pPr lvl="1"/>
            <a:endParaRPr lang="fr-FR" sz="1600" dirty="0">
              <a:solidFill>
                <a:srgbClr val="235176"/>
              </a:solidFill>
            </a:endParaRPr>
          </a:p>
          <a:p>
            <a:pPr lvl="1"/>
            <a:endParaRPr lang="fr-FR" sz="1200" dirty="0">
              <a:solidFill>
                <a:srgbClr val="235176"/>
              </a:solidFill>
            </a:endParaRPr>
          </a:p>
        </p:txBody>
      </p:sp>
      <p:pic>
        <p:nvPicPr>
          <p:cNvPr id="8" name="Image 7" descr="Une image contenant intérieur, personne&#10;&#10;Description générée automatiquement">
            <a:extLst>
              <a:ext uri="{FF2B5EF4-FFF2-40B4-BE49-F238E27FC236}">
                <a16:creationId xmlns:a16="http://schemas.microsoft.com/office/drawing/2014/main" id="{5BBC12F6-D22C-4759-B462-E8695E0662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142" y="1628077"/>
            <a:ext cx="1909986" cy="1273324"/>
          </a:xfrm>
          <a:prstGeom prst="rect">
            <a:avLst/>
          </a:prstGeom>
        </p:spPr>
      </p:pic>
      <p:pic>
        <p:nvPicPr>
          <p:cNvPr id="18" name="Image 17" descr="Une image contenant herbe, montagne, ciel, extérieur&#10;&#10;Description générée automatiquement">
            <a:extLst>
              <a:ext uri="{FF2B5EF4-FFF2-40B4-BE49-F238E27FC236}">
                <a16:creationId xmlns:a16="http://schemas.microsoft.com/office/drawing/2014/main" id="{83338E53-13BE-43C3-896C-8AF0455F74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3066233"/>
            <a:ext cx="3358047" cy="2237059"/>
          </a:xfrm>
          <a:prstGeom prst="rect">
            <a:avLst/>
          </a:prstGeom>
        </p:spPr>
      </p:pic>
      <p:pic>
        <p:nvPicPr>
          <p:cNvPr id="32" name="Image 31" descr="Une image contenant ciel, extérieur&#10;&#10;Description générée automatiquement">
            <a:extLst>
              <a:ext uri="{FF2B5EF4-FFF2-40B4-BE49-F238E27FC236}">
                <a16:creationId xmlns:a16="http://schemas.microsoft.com/office/drawing/2014/main" id="{82F4925B-F604-4CAB-BA9F-FFF650CD87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628077"/>
            <a:ext cx="1909986" cy="1278135"/>
          </a:xfrm>
          <a:prstGeom prst="rect">
            <a:avLst/>
          </a:prstGeom>
        </p:spPr>
      </p:pic>
      <p:pic>
        <p:nvPicPr>
          <p:cNvPr id="34" name="Image 33" descr="Une image contenant extérieur, neige, arbre, ciel&#10;&#10;Description générée automatiquement">
            <a:extLst>
              <a:ext uri="{FF2B5EF4-FFF2-40B4-BE49-F238E27FC236}">
                <a16:creationId xmlns:a16="http://schemas.microsoft.com/office/drawing/2014/main" id="{C5114E7B-7DDC-47FB-B1A5-BD01D97D2A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4113" y="1625685"/>
            <a:ext cx="1909986" cy="1273324"/>
          </a:xfrm>
          <a:prstGeom prst="rect">
            <a:avLst/>
          </a:prstGeom>
        </p:spPr>
      </p:pic>
      <p:pic>
        <p:nvPicPr>
          <p:cNvPr id="36" name="Image 35" descr="Une image contenant extérieur, ciel, neige, skiant&#10;&#10;Description générée automatiquement">
            <a:extLst>
              <a:ext uri="{FF2B5EF4-FFF2-40B4-BE49-F238E27FC236}">
                <a16:creationId xmlns:a16="http://schemas.microsoft.com/office/drawing/2014/main" id="{15BEB631-502E-44B5-94B3-946C674470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576" y="3066232"/>
            <a:ext cx="3540523" cy="223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785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600" y="31751"/>
            <a:ext cx="8064896" cy="737518"/>
          </a:xfrm>
        </p:spPr>
        <p:txBody>
          <a:bodyPr>
            <a:normAutofit/>
          </a:bodyPr>
          <a:lstStyle/>
          <a:p>
            <a:r>
              <a:rPr lang="fr-FR" sz="3200" dirty="0"/>
              <a:t>Stratégie de communication : budget</a:t>
            </a:r>
          </a:p>
        </p:txBody>
      </p:sp>
      <p:graphicFrame>
        <p:nvGraphicFramePr>
          <p:cNvPr id="3" name="Tableau 3">
            <a:extLst>
              <a:ext uri="{FF2B5EF4-FFF2-40B4-BE49-F238E27FC236}">
                <a16:creationId xmlns:a16="http://schemas.microsoft.com/office/drawing/2014/main" id="{5C0F0F2B-115B-4250-80D7-C968CD6BAF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325582"/>
              </p:ext>
            </p:extLst>
          </p:nvPr>
        </p:nvGraphicFramePr>
        <p:xfrm>
          <a:off x="1187624" y="1201316"/>
          <a:ext cx="6768752" cy="2980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>
                  <a:extLst>
                    <a:ext uri="{9D8B030D-6E8A-4147-A177-3AD203B41FA5}">
                      <a16:colId xmlns:a16="http://schemas.microsoft.com/office/drawing/2014/main" val="3898435479"/>
                    </a:ext>
                  </a:extLst>
                </a:gridCol>
                <a:gridCol w="3384376">
                  <a:extLst>
                    <a:ext uri="{9D8B030D-6E8A-4147-A177-3AD203B41FA5}">
                      <a16:colId xmlns:a16="http://schemas.microsoft.com/office/drawing/2014/main" val="625488894"/>
                    </a:ext>
                  </a:extLst>
                </a:gridCol>
              </a:tblGrid>
              <a:tr h="468052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Articles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Dépenses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0945668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Agence de relations presse, agences de com, agences web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113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564122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Annonces et insertions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82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862323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Catalogues et imprimés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48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4888598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Réceptions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3,5k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5543880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TOTAL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246,5k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105370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9B8E8228-E428-4B64-B808-D4161013E63A}"/>
              </a:ext>
            </a:extLst>
          </p:cNvPr>
          <p:cNvSpPr txBox="1"/>
          <p:nvPr/>
        </p:nvSpPr>
        <p:spPr>
          <a:xfrm>
            <a:off x="683568" y="4081636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Compte tenu de la crise sanitaire, les dépenses en « Annonces et insertions » ont été revues à la baisse. </a:t>
            </a:r>
          </a:p>
          <a:p>
            <a:r>
              <a:rPr lang="fr-FR" sz="1200" dirty="0"/>
              <a:t>En effet, la redéfinition temporaire de notre stratégie compte tenu du manque de visibilité notamment nous a contraint à déprogrammer des campagnes qui nécessitent des budgets souvent importants </a:t>
            </a:r>
            <a:r>
              <a:rPr lang="fr-FR" sz="1200" i="1" dirty="0"/>
              <a:t>(ex : affichages).</a:t>
            </a:r>
          </a:p>
        </p:txBody>
      </p:sp>
    </p:spTree>
    <p:extLst>
      <p:ext uri="{BB962C8B-B14F-4D97-AF65-F5344CB8AC3E}">
        <p14:creationId xmlns:p14="http://schemas.microsoft.com/office/powerpoint/2010/main" val="3772898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584" y="17063"/>
            <a:ext cx="8316416" cy="893303"/>
          </a:xfrm>
        </p:spPr>
        <p:txBody>
          <a:bodyPr>
            <a:noAutofit/>
          </a:bodyPr>
          <a:lstStyle/>
          <a:p>
            <a:r>
              <a:rPr lang="fr-FR" sz="3200" dirty="0"/>
              <a:t>Renforcer les événements et les animations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057300"/>
            <a:ext cx="8229600" cy="4248471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endParaRPr lang="fr-FR" dirty="0"/>
          </a:p>
          <a:p>
            <a:pPr marL="0" indent="0" algn="just">
              <a:spcBef>
                <a:spcPts val="0"/>
              </a:spcBef>
              <a:buNone/>
            </a:pPr>
            <a:endParaRPr lang="fr-FR" dirty="0"/>
          </a:p>
          <a:p>
            <a:pPr marL="0" indent="0" algn="just">
              <a:spcBef>
                <a:spcPts val="0"/>
              </a:spcBef>
              <a:buNone/>
            </a:pPr>
            <a:endParaRPr lang="fr-FR" dirty="0"/>
          </a:p>
          <a:p>
            <a:pPr marL="0" indent="0" algn="just">
              <a:spcBef>
                <a:spcPts val="0"/>
              </a:spcBef>
              <a:buNone/>
            </a:pPr>
            <a:endParaRPr lang="fr-FR" dirty="0"/>
          </a:p>
          <a:p>
            <a:pPr marL="0" indent="0" algn="just">
              <a:spcBef>
                <a:spcPts val="0"/>
              </a:spcBef>
              <a:buNone/>
            </a:pPr>
            <a:endParaRPr lang="fr-FR" dirty="0"/>
          </a:p>
          <a:p>
            <a:pPr marL="0" indent="0" algn="just">
              <a:spcBef>
                <a:spcPts val="0"/>
              </a:spcBef>
              <a:buNone/>
            </a:pPr>
            <a:endParaRPr lang="fr-FR" dirty="0"/>
          </a:p>
          <a:p>
            <a:pPr marL="0" indent="0" algn="just">
              <a:spcBef>
                <a:spcPts val="0"/>
              </a:spcBef>
              <a:buNone/>
            </a:pPr>
            <a:r>
              <a:rPr lang="fr-FR" dirty="0"/>
              <a:t>Eté 2020 : une saison contrainte par la COVID19, qui a impliqué de revoir le format des animations et événements pour les adapter aux mesures sanitaires. </a:t>
            </a:r>
          </a:p>
          <a:p>
            <a:pPr algn="just">
              <a:spcBef>
                <a:spcPts val="0"/>
              </a:spcBef>
            </a:pPr>
            <a:endParaRPr lang="fr-FR" dirty="0"/>
          </a:p>
          <a:p>
            <a:pPr marL="0" indent="0" algn="just">
              <a:spcBef>
                <a:spcPts val="0"/>
              </a:spcBef>
              <a:buNone/>
            </a:pPr>
            <a:endParaRPr lang="fr-FR" dirty="0"/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EC6E9F6-15BA-424D-BF1C-DDCC62038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838333"/>
              </p:ext>
            </p:extLst>
          </p:nvPr>
        </p:nvGraphicFramePr>
        <p:xfrm>
          <a:off x="657909" y="1273324"/>
          <a:ext cx="7848870" cy="20882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6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62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62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6077">
                <a:tc>
                  <a:txBody>
                    <a:bodyPr/>
                    <a:lstStyle/>
                    <a:p>
                      <a:pPr algn="ctr"/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/>
                        <a:t>Hiver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/>
                        <a:t>Eté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6077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004899"/>
                          </a:solidFill>
                        </a:rPr>
                        <a:t>Evénements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004899"/>
                          </a:solidFill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004899"/>
                          </a:solidFill>
                        </a:rPr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6077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004899"/>
                          </a:solidFill>
                        </a:rPr>
                        <a:t>Animations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004899"/>
                          </a:solidFill>
                        </a:rPr>
                        <a:t>499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004899"/>
                          </a:solidFill>
                        </a:rPr>
                        <a:t>247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89831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584" y="-8308"/>
            <a:ext cx="8316416" cy="968375"/>
          </a:xfrm>
        </p:spPr>
        <p:txBody>
          <a:bodyPr anchor="ctr">
            <a:noAutofit/>
          </a:bodyPr>
          <a:lstStyle/>
          <a:p>
            <a:pPr algn="r"/>
            <a:r>
              <a:rPr lang="fr-FR" sz="3200" dirty="0">
                <a:latin typeface="+mj-lt"/>
              </a:rPr>
              <a:t>Commercialisation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endParaRPr lang="fr-FR" dirty="0">
              <a:solidFill>
                <a:srgbClr val="004899"/>
              </a:solidFill>
              <a:latin typeface="Praktika Light" panose="00000400000000000000" pitchFamily="50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fr-FR" dirty="0">
              <a:solidFill>
                <a:srgbClr val="004899"/>
              </a:solidFill>
              <a:latin typeface="Praktika Light" panose="00000400000000000000" pitchFamily="50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fr-FR" dirty="0">
              <a:solidFill>
                <a:srgbClr val="004899"/>
              </a:solidFill>
              <a:latin typeface="Praktika Light" panose="00000400000000000000" pitchFamily="50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fr-FR" dirty="0">
              <a:solidFill>
                <a:srgbClr val="004899"/>
              </a:solidFill>
              <a:latin typeface="Praktika Light" panose="00000400000000000000" pitchFamily="50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fr-FR" dirty="0">
              <a:solidFill>
                <a:srgbClr val="004899"/>
              </a:solidFill>
              <a:latin typeface="Praktika Light" panose="00000400000000000000" pitchFamily="50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fr-FR" dirty="0">
              <a:solidFill>
                <a:srgbClr val="004899"/>
              </a:solidFill>
              <a:latin typeface="Praktika Light" panose="00000400000000000000" pitchFamily="50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fr-FR" dirty="0">
              <a:solidFill>
                <a:srgbClr val="004899"/>
              </a:solidFill>
              <a:latin typeface="Praktika Light" panose="00000400000000000000" pitchFamily="50" charset="0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half" idx="2"/>
          </p:nvPr>
        </p:nvSpPr>
        <p:spPr>
          <a:xfrm>
            <a:off x="395536" y="1273324"/>
            <a:ext cx="7488832" cy="453650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fr-FR" sz="2800" b="1" dirty="0">
                <a:solidFill>
                  <a:srgbClr val="004899"/>
                </a:solidFill>
                <a:latin typeface="Praktika Light" panose="00000400000000000000" pitchFamily="50" charset="0"/>
              </a:rPr>
              <a:t>Commercialisation</a:t>
            </a:r>
          </a:p>
          <a:p>
            <a:pPr>
              <a:spcBef>
                <a:spcPts val="0"/>
              </a:spcBef>
            </a:pPr>
            <a:endParaRPr lang="fr-FR" sz="4500" dirty="0">
              <a:solidFill>
                <a:srgbClr val="004899"/>
              </a:solidFill>
              <a:latin typeface="Praktika Light" panose="00000400000000000000" pitchFamily="50" charset="0"/>
            </a:endParaRPr>
          </a:p>
          <a:p>
            <a:pPr>
              <a:spcBef>
                <a:spcPts val="0"/>
              </a:spcBef>
            </a:pPr>
            <a:endParaRPr lang="fr-FR" sz="2600" dirty="0">
              <a:solidFill>
                <a:srgbClr val="004899"/>
              </a:solidFill>
              <a:latin typeface="Praktika Light" panose="00000400000000000000" pitchFamily="50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121645"/>
              </p:ext>
            </p:extLst>
          </p:nvPr>
        </p:nvGraphicFramePr>
        <p:xfrm>
          <a:off x="395536" y="2107260"/>
          <a:ext cx="8316418" cy="23736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6041">
                  <a:extLst>
                    <a:ext uri="{9D8B030D-6E8A-4147-A177-3AD203B41FA5}">
                      <a16:colId xmlns:a16="http://schemas.microsoft.com/office/drawing/2014/main" val="3519970912"/>
                    </a:ext>
                  </a:extLst>
                </a:gridCol>
                <a:gridCol w="2646041">
                  <a:extLst>
                    <a:ext uri="{9D8B030D-6E8A-4147-A177-3AD203B41FA5}">
                      <a16:colId xmlns:a16="http://schemas.microsoft.com/office/drawing/2014/main" val="626298063"/>
                    </a:ext>
                  </a:extLst>
                </a:gridCol>
              </a:tblGrid>
              <a:tr h="696077">
                <a:tc>
                  <a:txBody>
                    <a:bodyPr/>
                    <a:lstStyle/>
                    <a:p>
                      <a:pPr algn="ctr"/>
                      <a:endParaRPr lang="fr-FR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/>
                        <a:t>CA 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/>
                        <a:t>CA 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4644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004899"/>
                          </a:solidFill>
                        </a:rPr>
                        <a:t>Centrale de réservation</a:t>
                      </a:r>
                    </a:p>
                  </a:txBody>
                  <a:tcPr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004899"/>
                          </a:solidFill>
                        </a:rPr>
                        <a:t>334 000 €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004899"/>
                          </a:solidFill>
                        </a:rPr>
                        <a:t>227 000 €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076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004899"/>
                          </a:solidFill>
                        </a:rPr>
                        <a:t>Tourisme d’affaires et  groupes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004899"/>
                          </a:solidFill>
                        </a:rPr>
                        <a:t>5 000 €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004899"/>
                          </a:solidFill>
                        </a:rPr>
                        <a:t>8 500 €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97718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76330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584" y="-8308"/>
            <a:ext cx="8316416" cy="968375"/>
          </a:xfrm>
        </p:spPr>
        <p:txBody>
          <a:bodyPr anchor="ctr">
            <a:noAutofit/>
          </a:bodyPr>
          <a:lstStyle/>
          <a:p>
            <a:pPr algn="r"/>
            <a:r>
              <a:rPr lang="fr-FR" sz="3200" b="0" dirty="0">
                <a:latin typeface="+mj-lt"/>
              </a:rPr>
              <a:t>Commercialisation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endParaRPr lang="fr-FR" dirty="0">
              <a:solidFill>
                <a:srgbClr val="004899"/>
              </a:solidFill>
              <a:latin typeface="Praktika Light" panose="00000400000000000000" pitchFamily="50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fr-FR" dirty="0">
              <a:solidFill>
                <a:srgbClr val="004899"/>
              </a:solidFill>
              <a:latin typeface="Praktika Light" panose="00000400000000000000" pitchFamily="50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fr-FR" dirty="0">
              <a:solidFill>
                <a:srgbClr val="004899"/>
              </a:solidFill>
              <a:latin typeface="Praktika Light" panose="00000400000000000000" pitchFamily="50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fr-FR" dirty="0">
              <a:solidFill>
                <a:srgbClr val="004899"/>
              </a:solidFill>
              <a:latin typeface="Praktika Light" panose="00000400000000000000" pitchFamily="50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fr-FR" dirty="0">
              <a:solidFill>
                <a:srgbClr val="004899"/>
              </a:solidFill>
              <a:latin typeface="Praktika Light" panose="00000400000000000000" pitchFamily="50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fr-FR" dirty="0">
              <a:solidFill>
                <a:srgbClr val="004899"/>
              </a:solidFill>
              <a:latin typeface="Praktika Light" panose="00000400000000000000" pitchFamily="50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fr-FR" dirty="0">
              <a:solidFill>
                <a:srgbClr val="004899"/>
              </a:solidFill>
              <a:latin typeface="Praktika Light" panose="00000400000000000000" pitchFamily="50" charset="0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half" idx="2"/>
          </p:nvPr>
        </p:nvSpPr>
        <p:spPr>
          <a:xfrm>
            <a:off x="395536" y="1117307"/>
            <a:ext cx="8352928" cy="4536503"/>
          </a:xfrm>
        </p:spPr>
        <p:txBody>
          <a:bodyPr>
            <a:normAutofit fontScale="62500" lnSpcReduction="20000"/>
          </a:bodyPr>
          <a:lstStyle/>
          <a:p>
            <a:pPr marL="685800" indent="-6858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4500" dirty="0">
                <a:solidFill>
                  <a:srgbClr val="004899"/>
                </a:solidFill>
                <a:latin typeface="Praktika Light" panose="00000400000000000000" pitchFamily="50" charset="0"/>
              </a:rPr>
              <a:t>Importante baisse du chiffre d’affaires :</a:t>
            </a:r>
          </a:p>
          <a:p>
            <a:pPr marL="742950" lvl="1" indent="-285750">
              <a:buClr>
                <a:srgbClr val="004899"/>
              </a:buClr>
              <a:buFont typeface="Arial" pitchFamily="34" charset="0"/>
              <a:buChar char="•"/>
            </a:pPr>
            <a:r>
              <a:rPr lang="fr-FR" sz="4500" dirty="0">
                <a:solidFill>
                  <a:srgbClr val="004899"/>
                </a:solidFill>
                <a:latin typeface="Praktika Light" panose="00000400000000000000" pitchFamily="50" charset="0"/>
              </a:rPr>
              <a:t>Pertes de CA en fin de saison hivernale.</a:t>
            </a:r>
          </a:p>
          <a:p>
            <a:pPr marL="742950" lvl="1" indent="-285750">
              <a:buClr>
                <a:srgbClr val="004899"/>
              </a:buClr>
              <a:buFont typeface="Arial" pitchFamily="34" charset="0"/>
              <a:buChar char="•"/>
            </a:pPr>
            <a:r>
              <a:rPr lang="fr-FR" sz="4500" dirty="0">
                <a:solidFill>
                  <a:srgbClr val="004899"/>
                </a:solidFill>
                <a:latin typeface="Praktika Light" panose="00000400000000000000" pitchFamily="50" charset="0"/>
              </a:rPr>
              <a:t>Une saison thermale réduite (-50%), avec moins de réservations et des réservations annulées pour un CA de 47 000 €.</a:t>
            </a:r>
          </a:p>
          <a:p>
            <a:pPr marL="1143000" lvl="1" indent="-6858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fr-FR" sz="4500" dirty="0">
              <a:solidFill>
                <a:srgbClr val="004899"/>
              </a:solidFill>
              <a:latin typeface="Praktika Light" panose="00000400000000000000" pitchFamily="50" charset="0"/>
            </a:endParaRPr>
          </a:p>
          <a:p>
            <a:pPr marL="685800" lvl="1" indent="-6858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4500" dirty="0">
                <a:solidFill>
                  <a:srgbClr val="004899"/>
                </a:solidFill>
                <a:latin typeface="Praktika Light" panose="00000400000000000000" pitchFamily="50" charset="0"/>
              </a:rPr>
              <a:t>2020 devait être l’année de relance du service groupe. Un travail de reconquête avait été opéré et les réservations étaient nombreuses.</a:t>
            </a:r>
          </a:p>
          <a:p>
            <a:pPr marL="742950" lvl="1" indent="-285750">
              <a:buClr>
                <a:srgbClr val="004899"/>
              </a:buClr>
              <a:buFont typeface="Arial" pitchFamily="34" charset="0"/>
              <a:buChar char="•"/>
            </a:pPr>
            <a:r>
              <a:rPr lang="fr-FR" sz="4500" dirty="0">
                <a:solidFill>
                  <a:srgbClr val="004899"/>
                </a:solidFill>
                <a:latin typeface="Praktika Light" panose="00000400000000000000" pitchFamily="50" charset="0"/>
              </a:rPr>
              <a:t>Tous les dossiers à partir de mars ont été annulés. </a:t>
            </a:r>
          </a:p>
          <a:p>
            <a:pPr marL="742950" lvl="1" indent="-285750">
              <a:buClr>
                <a:srgbClr val="004899"/>
              </a:buClr>
              <a:buFont typeface="Arial" pitchFamily="34" charset="0"/>
              <a:buChar char="•"/>
            </a:pPr>
            <a:r>
              <a:rPr lang="fr-FR" sz="4500" dirty="0">
                <a:solidFill>
                  <a:srgbClr val="004899"/>
                </a:solidFill>
                <a:latin typeface="Praktika Light" panose="00000400000000000000" pitchFamily="50" charset="0"/>
              </a:rPr>
              <a:t>Pas de demandes en raison du contexte sanitaire. </a:t>
            </a:r>
          </a:p>
          <a:p>
            <a:pPr marL="685800" indent="-6858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fr-FR" sz="4500" dirty="0">
              <a:solidFill>
                <a:srgbClr val="004899"/>
              </a:solidFill>
              <a:latin typeface="Praktika Light" panose="00000400000000000000" pitchFamily="50" charset="0"/>
            </a:endParaRPr>
          </a:p>
          <a:p>
            <a:pPr>
              <a:spcBef>
                <a:spcPts val="0"/>
              </a:spcBef>
            </a:pPr>
            <a:endParaRPr lang="fr-FR" sz="2600" dirty="0">
              <a:solidFill>
                <a:srgbClr val="004899"/>
              </a:solidFill>
              <a:latin typeface="Praktika Ligh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7737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584" y="17063"/>
            <a:ext cx="8316416" cy="893303"/>
          </a:xfrm>
        </p:spPr>
        <p:txBody>
          <a:bodyPr>
            <a:noAutofit/>
          </a:bodyPr>
          <a:lstStyle/>
          <a:p>
            <a:r>
              <a:rPr lang="fr-FR" sz="3200" dirty="0"/>
              <a:t>Taxe de séjour et nuitées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129308"/>
            <a:ext cx="8229600" cy="4248471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fr-FR" dirty="0"/>
              <a:t>Taxe de séjour et nuitées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fr-FR" dirty="0"/>
          </a:p>
          <a:p>
            <a:pPr marL="0" lvl="1" indent="0">
              <a:buNone/>
            </a:pPr>
            <a:endParaRPr lang="fr-FR" b="1" dirty="0"/>
          </a:p>
          <a:p>
            <a:pPr marL="0" lvl="1" indent="0">
              <a:buNone/>
            </a:pPr>
            <a:r>
              <a:rPr lang="fr-FR" b="1" dirty="0"/>
              <a:t>	</a:t>
            </a:r>
            <a:endParaRPr lang="fr-FR" sz="1400" b="1" dirty="0"/>
          </a:p>
          <a:p>
            <a:pPr marL="0" lvl="1" indent="0">
              <a:buNone/>
            </a:pPr>
            <a:endParaRPr lang="fr-FR" b="1" dirty="0"/>
          </a:p>
          <a:p>
            <a:pPr marL="285750" lvl="1">
              <a:buFont typeface="Wingdings" pitchFamily="2" charset="2"/>
              <a:buChar char="Ø"/>
            </a:pPr>
            <a:r>
              <a:rPr lang="fr-FR" b="1" dirty="0"/>
              <a:t>La crise sanitaire a eu un important impact sur le nb. de nuitées réalisées sur le territoire.</a:t>
            </a:r>
          </a:p>
          <a:p>
            <a:pPr marL="285750" lvl="1">
              <a:buFont typeface="Wingdings" pitchFamily="2" charset="2"/>
              <a:buChar char="Ø"/>
            </a:pPr>
            <a:r>
              <a:rPr lang="fr-FR" b="1" dirty="0"/>
              <a:t>Cela se traduit par une perte de recettes. </a:t>
            </a:r>
          </a:p>
          <a:p>
            <a:pPr marL="0" indent="0" algn="just">
              <a:spcBef>
                <a:spcPts val="0"/>
              </a:spcBef>
              <a:buNone/>
            </a:pPr>
            <a:endParaRPr lang="fr-FR" dirty="0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6B182E94-2CC1-415F-9145-F918DD67D3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680369"/>
              </p:ext>
            </p:extLst>
          </p:nvPr>
        </p:nvGraphicFramePr>
        <p:xfrm>
          <a:off x="1331640" y="1993404"/>
          <a:ext cx="6480720" cy="11201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66679">
                  <a:extLst>
                    <a:ext uri="{9D8B030D-6E8A-4147-A177-3AD203B41FA5}">
                      <a16:colId xmlns:a16="http://schemas.microsoft.com/office/drawing/2014/main" val="2987929451"/>
                    </a:ext>
                  </a:extLst>
                </a:gridCol>
                <a:gridCol w="1371347">
                  <a:extLst>
                    <a:ext uri="{9D8B030D-6E8A-4147-A177-3AD203B41FA5}">
                      <a16:colId xmlns:a16="http://schemas.microsoft.com/office/drawing/2014/main" val="2006721766"/>
                    </a:ext>
                  </a:extLst>
                </a:gridCol>
                <a:gridCol w="1371347">
                  <a:extLst>
                    <a:ext uri="{9D8B030D-6E8A-4147-A177-3AD203B41FA5}">
                      <a16:colId xmlns:a16="http://schemas.microsoft.com/office/drawing/2014/main" val="3408549827"/>
                    </a:ext>
                  </a:extLst>
                </a:gridCol>
                <a:gridCol w="1371347">
                  <a:extLst>
                    <a:ext uri="{9D8B030D-6E8A-4147-A177-3AD203B41FA5}">
                      <a16:colId xmlns:a16="http://schemas.microsoft.com/office/drawing/2014/main" val="206707486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7620" marR="7620" marT="762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marL="7620" marR="7620" marT="762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Différence</a:t>
                      </a:r>
                      <a:endParaRPr lang="en-US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6658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kern="1200" dirty="0" err="1">
                          <a:solidFill>
                            <a:srgbClr val="004899"/>
                          </a:solidFill>
                          <a:latin typeface="+mn-lt"/>
                          <a:ea typeface="+mn-ea"/>
                          <a:cs typeface="+mn-cs"/>
                        </a:rPr>
                        <a:t>Montant</a:t>
                      </a:r>
                      <a:r>
                        <a:rPr lang="en-US" sz="2400" b="1" kern="1200" dirty="0">
                          <a:solidFill>
                            <a:srgbClr val="004899"/>
                          </a:solidFill>
                          <a:latin typeface="+mn-lt"/>
                          <a:ea typeface="+mn-ea"/>
                          <a:cs typeface="+mn-cs"/>
                        </a:rPr>
                        <a:t> TS</a:t>
                      </a:r>
                    </a:p>
                  </a:txBody>
                  <a:tcPr marL="7620" marR="7620" marT="7620" marB="0" anchor="b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kern="1200" dirty="0">
                          <a:solidFill>
                            <a:srgbClr val="004899"/>
                          </a:solidFill>
                          <a:latin typeface="+mn-lt"/>
                          <a:ea typeface="+mn-ea"/>
                          <a:cs typeface="+mn-cs"/>
                        </a:rPr>
                        <a:t>269 000 €</a:t>
                      </a:r>
                    </a:p>
                  </a:txBody>
                  <a:tcPr marL="7620" marR="7620" marT="7620" marB="0" anchor="b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kern="1200" dirty="0">
                          <a:solidFill>
                            <a:srgbClr val="004899"/>
                          </a:solidFill>
                          <a:latin typeface="+mn-lt"/>
                          <a:ea typeface="+mn-ea"/>
                          <a:cs typeface="+mn-cs"/>
                        </a:rPr>
                        <a:t>193 000 €</a:t>
                      </a:r>
                    </a:p>
                  </a:txBody>
                  <a:tcPr marL="7620" marR="7620" marT="7620" marB="0" anchor="b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kern="1200" dirty="0">
                          <a:solidFill>
                            <a:srgbClr val="004899"/>
                          </a:solidFill>
                          <a:latin typeface="+mn-lt"/>
                          <a:ea typeface="+mn-ea"/>
                          <a:cs typeface="+mn-cs"/>
                        </a:rPr>
                        <a:t>76 000 €</a:t>
                      </a:r>
                    </a:p>
                  </a:txBody>
                  <a:tcPr marL="7620" marR="7620" marT="7620" marB="0" anchor="b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5569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kern="1200" dirty="0">
                          <a:solidFill>
                            <a:srgbClr val="004899"/>
                          </a:solidFill>
                          <a:latin typeface="+mn-lt"/>
                          <a:ea typeface="+mn-ea"/>
                          <a:cs typeface="+mn-cs"/>
                        </a:rPr>
                        <a:t>Nb. </a:t>
                      </a:r>
                      <a:r>
                        <a:rPr lang="en-US" sz="2400" b="1" kern="1200" dirty="0" err="1">
                          <a:solidFill>
                            <a:srgbClr val="004899"/>
                          </a:solidFill>
                          <a:latin typeface="+mn-lt"/>
                          <a:ea typeface="+mn-ea"/>
                          <a:cs typeface="+mn-cs"/>
                        </a:rPr>
                        <a:t>Nuitées</a:t>
                      </a:r>
                      <a:endParaRPr lang="en-US" sz="2400" b="1" kern="1200" dirty="0">
                        <a:solidFill>
                          <a:srgbClr val="0048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kern="1200" dirty="0">
                          <a:solidFill>
                            <a:srgbClr val="004899"/>
                          </a:solidFill>
                          <a:latin typeface="+mn-lt"/>
                          <a:ea typeface="+mn-ea"/>
                          <a:cs typeface="+mn-cs"/>
                        </a:rPr>
                        <a:t>550 000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kern="1200" dirty="0">
                          <a:solidFill>
                            <a:srgbClr val="004899"/>
                          </a:solidFill>
                          <a:latin typeface="+mn-lt"/>
                          <a:ea typeface="+mn-ea"/>
                          <a:cs typeface="+mn-cs"/>
                        </a:rPr>
                        <a:t>339 000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kern="1200" dirty="0">
                          <a:solidFill>
                            <a:srgbClr val="004899"/>
                          </a:solidFill>
                          <a:latin typeface="+mn-lt"/>
                          <a:ea typeface="+mn-ea"/>
                          <a:cs typeface="+mn-cs"/>
                        </a:rPr>
                        <a:t>211 000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826582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6712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5536" y="2671853"/>
            <a:ext cx="8352928" cy="892552"/>
          </a:xfrm>
        </p:spPr>
        <p:txBody>
          <a:bodyPr>
            <a:spAutoFit/>
          </a:bodyPr>
          <a:lstStyle/>
          <a:p>
            <a:pPr marL="540000" lvl="0" indent="-540000" algn="just">
              <a:buClr>
                <a:srgbClr val="004899"/>
              </a:buClr>
              <a:buFont typeface="+mj-lt"/>
              <a:buAutoNum type="arabicPeriod"/>
            </a:pPr>
            <a:r>
              <a:rPr lang="fr-FR" sz="2800" b="1" dirty="0">
                <a:solidFill>
                  <a:srgbClr val="004899"/>
                </a:solidFill>
                <a:latin typeface="Praktika Light" panose="00000400000000000000" pitchFamily="50" charset="0"/>
              </a:rPr>
              <a:t>Présentation de l’OT de Belledonne-Chartreuse</a:t>
            </a:r>
          </a:p>
          <a:p>
            <a:pPr lvl="0" algn="just" defTabSz="180000">
              <a:buClr>
                <a:srgbClr val="004899"/>
              </a:buClr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16308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600" y="17063"/>
            <a:ext cx="8064896" cy="893303"/>
          </a:xfrm>
        </p:spPr>
        <p:txBody>
          <a:bodyPr>
            <a:noAutofit/>
          </a:bodyPr>
          <a:lstStyle/>
          <a:p>
            <a:endParaRPr lang="fr-FR" sz="32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13156"/>
            <a:ext cx="8229600" cy="4248471"/>
          </a:xfrm>
        </p:spPr>
        <p:txBody>
          <a:bodyPr>
            <a:no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endParaRPr lang="fr-FR" dirty="0"/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endParaRPr lang="fr-FR" dirty="0"/>
          </a:p>
          <a:p>
            <a:pPr marL="0" lvl="1" indent="0">
              <a:buNone/>
            </a:pPr>
            <a:r>
              <a:rPr lang="fr-FR" sz="2400" b="1" dirty="0"/>
              <a:t>5. </a:t>
            </a:r>
            <a:r>
              <a:rPr lang="fr-FR" sz="2800" b="1" dirty="0"/>
              <a:t>Perspectives 2021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endParaRPr lang="fr-FR" dirty="0"/>
          </a:p>
          <a:p>
            <a:pPr algn="just">
              <a:spcBef>
                <a:spcPts val="0"/>
              </a:spcBef>
            </a:pPr>
            <a:endParaRPr lang="fr-FR" dirty="0"/>
          </a:p>
          <a:p>
            <a:pPr marL="0" indent="0" algn="just">
              <a:spcBef>
                <a:spcPts val="0"/>
              </a:spcBef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51584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600" y="31751"/>
            <a:ext cx="8064896" cy="737518"/>
          </a:xfrm>
        </p:spPr>
        <p:txBody>
          <a:bodyPr>
            <a:noAutofit/>
          </a:bodyPr>
          <a:lstStyle/>
          <a:p>
            <a:r>
              <a:rPr lang="fr-FR" sz="3200" dirty="0"/>
              <a:t>5. Perspectives :</a:t>
            </a:r>
            <a:br>
              <a:rPr lang="fr-FR" sz="3200" dirty="0"/>
            </a:br>
            <a:r>
              <a:rPr lang="fr-FR" sz="3200" dirty="0"/>
              <a:t>Place de marché</a:t>
            </a:r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D3B90066-A3B8-487A-BF89-1B6720CBC3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2036239"/>
              </p:ext>
            </p:extLst>
          </p:nvPr>
        </p:nvGraphicFramePr>
        <p:xfrm>
          <a:off x="827584" y="1633364"/>
          <a:ext cx="5053251" cy="3064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91804597-0441-4729-B35C-9842BB141E48}"/>
              </a:ext>
            </a:extLst>
          </p:cNvPr>
          <p:cNvCxnSpPr>
            <a:cxnSpLocks/>
          </p:cNvCxnSpPr>
          <p:nvPr/>
        </p:nvCxnSpPr>
        <p:spPr>
          <a:xfrm>
            <a:off x="5296097" y="3145532"/>
            <a:ext cx="724096" cy="0"/>
          </a:xfrm>
          <a:prstGeom prst="straightConnector1">
            <a:avLst/>
          </a:prstGeom>
          <a:ln w="28575">
            <a:solidFill>
              <a:srgbClr val="0C5078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620E5EF4-8BEE-40F0-83B5-B695A73756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935" y="2713484"/>
            <a:ext cx="641104" cy="64110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0358BC3-E7AA-4702-A811-01AA0623AD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731" y="2682620"/>
            <a:ext cx="724096" cy="72409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B47A6E2-0B09-4F48-BAF7-73A3A303BB0E}"/>
              </a:ext>
            </a:extLst>
          </p:cNvPr>
          <p:cNvSpPr txBox="1"/>
          <p:nvPr/>
        </p:nvSpPr>
        <p:spPr>
          <a:xfrm>
            <a:off x="6938184" y="2864759"/>
            <a:ext cx="4180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4899"/>
                </a:solidFill>
                <a:latin typeface="Praktika Light" panose="00000400000000000000" pitchFamily="50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6420709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600" y="31751"/>
            <a:ext cx="8064896" cy="737518"/>
          </a:xfrm>
        </p:spPr>
        <p:txBody>
          <a:bodyPr>
            <a:noAutofit/>
          </a:bodyPr>
          <a:lstStyle/>
          <a:p>
            <a:r>
              <a:rPr lang="fr-FR" sz="3200" dirty="0"/>
              <a:t>5. Perspectives :</a:t>
            </a:r>
            <a:br>
              <a:rPr lang="fr-FR" sz="3200" dirty="0"/>
            </a:br>
            <a:r>
              <a:rPr lang="fr-FR" sz="3200" dirty="0"/>
              <a:t>Place de marché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28610D58-5DFD-4FEC-9536-0432416EA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73324"/>
            <a:ext cx="8229600" cy="4680520"/>
          </a:xfrm>
        </p:spPr>
        <p:txBody>
          <a:bodyPr>
            <a:norm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2400" dirty="0"/>
              <a:t>Un outil complémentaire à notre centrale de réservation et à celui de Chartreuse tourisme.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24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2400" dirty="0"/>
              <a:t>Offrir la possibilité aux internautes de réserver leur séjour sur nos sites internet.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2400" dirty="0"/>
          </a:p>
          <a:p>
            <a:pPr marL="285750" indent="-285750" algn="just"/>
            <a:r>
              <a:rPr lang="fr-FR" sz="2400" dirty="0"/>
              <a:t>Offrir aux acteurs locaux un nouveau canal de commercialisation.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20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1600" dirty="0"/>
          </a:p>
          <a:p>
            <a:pPr lvl="1"/>
            <a:endParaRPr lang="fr-FR" sz="1600" dirty="0">
              <a:solidFill>
                <a:srgbClr val="235176"/>
              </a:solidFill>
            </a:endParaRPr>
          </a:p>
          <a:p>
            <a:pPr lvl="1"/>
            <a:endParaRPr lang="fr-FR" sz="1200" dirty="0">
              <a:solidFill>
                <a:srgbClr val="235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7017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28610D58-5DFD-4FEC-9536-0432416EA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1316"/>
            <a:ext cx="8229600" cy="4680520"/>
          </a:xfrm>
        </p:spPr>
        <p:txBody>
          <a:bodyPr>
            <a:norm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dirty="0"/>
              <a:t>Mener des campagnes webmarketing au niveau national et international </a:t>
            </a:r>
          </a:p>
          <a:p>
            <a:pPr marL="0" indent="0" algn="just">
              <a:buNone/>
            </a:pPr>
            <a:r>
              <a:rPr lang="fr-FR" sz="1600" dirty="0"/>
              <a:t>	</a:t>
            </a:r>
            <a:r>
              <a:rPr lang="fr-FR" sz="1800" dirty="0"/>
              <a:t>en favorisant leur efficacité et en facilitant la réservation du séjour par les 	internautes (et leur éviter le parcours du combattant).</a:t>
            </a:r>
          </a:p>
          <a:p>
            <a:pPr marL="0" indent="0" algn="just">
              <a:buNone/>
            </a:pPr>
            <a:endParaRPr lang="fr-FR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dirty="0"/>
              <a:t>Ajouter des offres commerciales à nos campagnes de marketing direct et segmenter nos campagnes </a:t>
            </a:r>
            <a:r>
              <a:rPr lang="fr-FR" sz="1800" dirty="0"/>
              <a:t>(clientèle locale, régionale, nationale, internationale, types de produits).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BF158797-329C-4505-94A2-2142D8985FFA}"/>
              </a:ext>
            </a:extLst>
          </p:cNvPr>
          <p:cNvSpPr txBox="1">
            <a:spLocks/>
          </p:cNvSpPr>
          <p:nvPr/>
        </p:nvSpPr>
        <p:spPr>
          <a:xfrm>
            <a:off x="971600" y="31751"/>
            <a:ext cx="8064896" cy="7375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Praktika Bold" panose="00000800000000000000" pitchFamily="50" charset="0"/>
                <a:ea typeface="+mj-ea"/>
                <a:cs typeface="+mj-cs"/>
              </a:defRPr>
            </a:lvl1pPr>
          </a:lstStyle>
          <a:p>
            <a:r>
              <a:rPr lang="fr-FR" sz="3200" dirty="0"/>
              <a:t>5. Perspectives :</a:t>
            </a:r>
            <a:br>
              <a:rPr lang="fr-FR" sz="3200" dirty="0"/>
            </a:br>
            <a:r>
              <a:rPr lang="fr-FR" sz="3200" dirty="0"/>
              <a:t>Place de marché</a:t>
            </a:r>
          </a:p>
        </p:txBody>
      </p:sp>
    </p:spTree>
    <p:extLst>
      <p:ext uri="{BB962C8B-B14F-4D97-AF65-F5344CB8AC3E}">
        <p14:creationId xmlns:p14="http://schemas.microsoft.com/office/powerpoint/2010/main" val="36582467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28610D58-5DFD-4FEC-9536-0432416EA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02729"/>
            <a:ext cx="8229600" cy="4680520"/>
          </a:xfrm>
        </p:spPr>
        <p:txBody>
          <a:bodyPr>
            <a:norm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dirty="0"/>
              <a:t>Signature des adhésions en cours :</a:t>
            </a:r>
          </a:p>
          <a:p>
            <a:pPr marL="0" indent="0" algn="just">
              <a:buNone/>
            </a:pPr>
            <a:r>
              <a:rPr lang="fr-FR" dirty="0">
                <a:sym typeface="Wingdings" panose="05000000000000000000" pitchFamily="2" charset="2"/>
              </a:rPr>
              <a:t></a:t>
            </a:r>
            <a:r>
              <a:rPr lang="fr-FR" dirty="0"/>
              <a:t> 3 hébergeurs professionnels à ce jour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dirty="0">
              <a:solidFill>
                <a:srgbClr val="235176"/>
              </a:solidFill>
            </a:endParaRPr>
          </a:p>
          <a:p>
            <a:pPr marL="285750" indent="-285750" algn="just"/>
            <a:r>
              <a:rPr lang="fr-FR" dirty="0"/>
              <a:t>Objectif de déploiement : été 2021 </a:t>
            </a:r>
          </a:p>
          <a:p>
            <a:pPr marL="0" indent="0" algn="just">
              <a:buNone/>
            </a:pPr>
            <a:r>
              <a:rPr lang="fr-FR" dirty="0">
                <a:sym typeface="Wingdings" panose="05000000000000000000" pitchFamily="2" charset="2"/>
              </a:rPr>
              <a:t> selon retour des contrats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dirty="0">
              <a:solidFill>
                <a:srgbClr val="235176"/>
              </a:solidFill>
              <a:sym typeface="Wingdings" panose="05000000000000000000" pitchFamily="2" charset="2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dirty="0"/>
              <a:t>Condition : </a:t>
            </a:r>
          </a:p>
          <a:p>
            <a:pPr marL="0" indent="0" algn="just">
              <a:buNone/>
            </a:pPr>
            <a:r>
              <a:rPr lang="fr-FR" dirty="0"/>
              <a:t>Avoir une offre conséquente, pour proposer une offre variée à nos visiteurs.</a:t>
            </a:r>
            <a:endParaRPr lang="fr-FR" dirty="0">
              <a:sym typeface="Wingdings" panose="05000000000000000000" pitchFamily="2" charset="2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1600" dirty="0">
              <a:solidFill>
                <a:srgbClr val="235176"/>
              </a:solidFill>
            </a:endParaRPr>
          </a:p>
          <a:p>
            <a:pPr lvl="1"/>
            <a:endParaRPr lang="fr-FR" sz="1200" dirty="0">
              <a:solidFill>
                <a:srgbClr val="235176"/>
              </a:solidFill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28E3321-1335-442C-8592-B8DFDE4695CC}"/>
              </a:ext>
            </a:extLst>
          </p:cNvPr>
          <p:cNvSpPr txBox="1">
            <a:spLocks/>
          </p:cNvSpPr>
          <p:nvPr/>
        </p:nvSpPr>
        <p:spPr>
          <a:xfrm>
            <a:off x="971600" y="31751"/>
            <a:ext cx="8064896" cy="7375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Praktika Bold" panose="00000800000000000000" pitchFamily="50" charset="0"/>
                <a:ea typeface="+mj-ea"/>
                <a:cs typeface="+mj-cs"/>
              </a:defRPr>
            </a:lvl1pPr>
          </a:lstStyle>
          <a:p>
            <a:r>
              <a:rPr lang="fr-FR" sz="3200" dirty="0"/>
              <a:t>5. Perspectives :</a:t>
            </a:r>
            <a:br>
              <a:rPr lang="fr-FR" sz="3200" dirty="0"/>
            </a:br>
            <a:r>
              <a:rPr lang="fr-FR" sz="3200" dirty="0"/>
              <a:t>Place de marché</a:t>
            </a:r>
          </a:p>
        </p:txBody>
      </p:sp>
    </p:spTree>
    <p:extLst>
      <p:ext uri="{BB962C8B-B14F-4D97-AF65-F5344CB8AC3E}">
        <p14:creationId xmlns:p14="http://schemas.microsoft.com/office/powerpoint/2010/main" val="11820455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600" y="17063"/>
            <a:ext cx="8064896" cy="893303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fr-FR" sz="3200" b="1" dirty="0"/>
              <a:t>Perspectives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13156"/>
            <a:ext cx="8229600" cy="4248471"/>
          </a:xfrm>
        </p:spPr>
        <p:txBody>
          <a:bodyPr>
            <a:no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endParaRPr lang="fr-FR" dirty="0"/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endParaRPr lang="fr-FR" dirty="0"/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fr-FR" dirty="0"/>
              <a:t>Poursuite de nos actions de valorisation des activités de pleine nature toutes saisons.</a:t>
            </a:r>
          </a:p>
          <a:p>
            <a:pPr marL="285750" lvl="1">
              <a:buFont typeface="Wingdings" pitchFamily="2" charset="2"/>
              <a:buChar char="Ø"/>
            </a:pPr>
            <a:endParaRPr lang="fr-FR" sz="2400" b="1" dirty="0"/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endParaRPr lang="fr-FR" dirty="0"/>
          </a:p>
          <a:p>
            <a:pPr algn="just">
              <a:spcBef>
                <a:spcPts val="0"/>
              </a:spcBef>
            </a:pPr>
            <a:endParaRPr lang="fr-FR" dirty="0"/>
          </a:p>
          <a:p>
            <a:pPr marL="0" indent="0" algn="just">
              <a:spcBef>
                <a:spcPts val="0"/>
              </a:spcBef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13860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600" y="17063"/>
            <a:ext cx="8064896" cy="893303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fr-FR" sz="3200" b="1" dirty="0"/>
              <a:t>Perspectives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345332"/>
            <a:ext cx="8229600" cy="3960439"/>
          </a:xfrm>
        </p:spPr>
        <p:txBody>
          <a:bodyPr>
            <a:no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fr-FR" dirty="0"/>
              <a:t>Promouvoir le positionnement bien-être / art de vivre péri-urbain / nature :</a:t>
            </a:r>
          </a:p>
          <a:p>
            <a:pPr lvl="1">
              <a:lnSpc>
                <a:spcPct val="8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fr-FR" sz="2800" dirty="0"/>
              <a:t>Actions de promotion spécifique sur ce thème.</a:t>
            </a:r>
          </a:p>
          <a:p>
            <a:pPr lvl="1">
              <a:lnSpc>
                <a:spcPct val="8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fr-FR" sz="2800" dirty="0"/>
              <a:t>Conduire un travail d’image en partenariat avec l’OT d’Uriage-les-Bains.</a:t>
            </a:r>
          </a:p>
        </p:txBody>
      </p:sp>
    </p:spTree>
    <p:extLst>
      <p:ext uri="{BB962C8B-B14F-4D97-AF65-F5344CB8AC3E}">
        <p14:creationId xmlns:p14="http://schemas.microsoft.com/office/powerpoint/2010/main" val="13152181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600" y="17063"/>
            <a:ext cx="8064896" cy="893303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fr-FR" sz="3200" b="1" dirty="0"/>
              <a:t>Perspectives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01316"/>
            <a:ext cx="8229600" cy="3960439"/>
          </a:xfrm>
        </p:spPr>
        <p:txBody>
          <a:bodyPr>
            <a:no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fr-FR" dirty="0"/>
              <a:t>Gastronomie :</a:t>
            </a:r>
          </a:p>
          <a:p>
            <a:pPr lvl="1">
              <a:lnSpc>
                <a:spcPct val="8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fr-FR" sz="2800" dirty="0"/>
              <a:t>En faire un vecteur d’attractivité.</a:t>
            </a:r>
          </a:p>
          <a:p>
            <a:pPr lvl="1">
              <a:lnSpc>
                <a:spcPct val="8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fr-FR" sz="2800" dirty="0"/>
              <a:t>Développer une méthode de travail sur le sujet :</a:t>
            </a:r>
          </a:p>
          <a:p>
            <a:pPr lvl="2">
              <a:lnSpc>
                <a:spcPct val="8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sz="2400" dirty="0"/>
              <a:t>Identifier des produits susceptibles d’être des marqueurs.</a:t>
            </a:r>
          </a:p>
          <a:p>
            <a:pPr lvl="2">
              <a:lnSpc>
                <a:spcPct val="8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sz="2400" dirty="0"/>
              <a:t>Identifier des producteurs et acteurs.</a:t>
            </a:r>
          </a:p>
          <a:p>
            <a:pPr lvl="2">
              <a:lnSpc>
                <a:spcPct val="8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sz="2400" dirty="0"/>
              <a:t>Réflexion à conduire sur la manière d’en assurer la promotion. </a:t>
            </a:r>
          </a:p>
          <a:p>
            <a:pPr lvl="1">
              <a:lnSpc>
                <a:spcPct val="80000"/>
              </a:lnSpc>
              <a:spcAft>
                <a:spcPts val="1200"/>
              </a:spcAft>
              <a:buFont typeface="Arial" pitchFamily="34" charset="0"/>
              <a:buChar char="•"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9316540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600" y="17063"/>
            <a:ext cx="8064896" cy="893303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fr-FR" sz="3200" b="1" dirty="0"/>
              <a:t>Perspectives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33364"/>
            <a:ext cx="8229600" cy="3960439"/>
          </a:xfrm>
        </p:spPr>
        <p:txBody>
          <a:bodyPr>
            <a:no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fr-FR" dirty="0"/>
              <a:t>Structuration et développement du tourisme d’affaire et de l’offre groupes (comités d’entreprises, clubs de 3</a:t>
            </a:r>
            <a:r>
              <a:rPr lang="fr-FR" baseline="30000" dirty="0"/>
              <a:t>ème</a:t>
            </a:r>
            <a:r>
              <a:rPr lang="fr-FR" dirty="0"/>
              <a:t> âge, scolaires) :</a:t>
            </a:r>
          </a:p>
          <a:p>
            <a:pPr lvl="1">
              <a:lnSpc>
                <a:spcPct val="8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fr-FR" sz="2800" dirty="0"/>
              <a:t>Lien à développer avec Grenoble Alpes.</a:t>
            </a:r>
          </a:p>
          <a:p>
            <a:pPr lvl="1">
              <a:lnSpc>
                <a:spcPct val="80000"/>
              </a:lnSpc>
              <a:spcAft>
                <a:spcPts val="1200"/>
              </a:spcAft>
              <a:buFont typeface="Arial" pitchFamily="34" charset="0"/>
              <a:buChar char="•"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41315357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600" y="17063"/>
            <a:ext cx="8064896" cy="893303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fr-FR" sz="3200" b="1" dirty="0"/>
              <a:t>Perspectives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89348"/>
            <a:ext cx="8229600" cy="3960439"/>
          </a:xfrm>
        </p:spPr>
        <p:txBody>
          <a:bodyPr>
            <a:no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fr-FR" dirty="0"/>
              <a:t>Engager une démarche qualité :</a:t>
            </a:r>
          </a:p>
          <a:p>
            <a:pPr lvl="1">
              <a:lnSpc>
                <a:spcPct val="8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fr-FR" sz="2800" dirty="0"/>
              <a:t>Dans l’objectif d’obtenir un classement en catégorie 1 de l’OT.</a:t>
            </a:r>
          </a:p>
          <a:p>
            <a:pPr lvl="1">
              <a:lnSpc>
                <a:spcPct val="8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fr-FR" sz="2800" dirty="0"/>
              <a:t>Un chantier de 2 à 3 ans.</a:t>
            </a:r>
          </a:p>
          <a:p>
            <a:pPr lvl="1">
              <a:lnSpc>
                <a:spcPct val="8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fr-FR" sz="2800" dirty="0"/>
              <a:t>Qui impliquera un accompagnement extérieur.</a:t>
            </a:r>
          </a:p>
          <a:p>
            <a:pPr lvl="1">
              <a:lnSpc>
                <a:spcPct val="8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fr-FR" sz="2800" dirty="0"/>
              <a:t>Et une adaptation des ressources humaines: référent qualité. </a:t>
            </a:r>
          </a:p>
          <a:p>
            <a:pPr lvl="1">
              <a:lnSpc>
                <a:spcPct val="80000"/>
              </a:lnSpc>
              <a:spcAft>
                <a:spcPts val="1200"/>
              </a:spcAft>
              <a:buFont typeface="Arial" pitchFamily="34" charset="0"/>
              <a:buChar char="•"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4115169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5536" y="1561356"/>
            <a:ext cx="8352928" cy="3194721"/>
          </a:xfrm>
        </p:spPr>
        <p:txBody>
          <a:bodyPr rIns="90000">
            <a:spAutoFit/>
          </a:bodyPr>
          <a:lstStyle/>
          <a:p>
            <a:pPr marL="342900" indent="-342900" algn="just">
              <a:spcBef>
                <a:spcPts val="0"/>
              </a:spcBef>
              <a:buClr>
                <a:srgbClr val="004899"/>
              </a:buClr>
              <a:buFont typeface="Wingdings" pitchFamily="2" charset="2"/>
              <a:buChar char="Ø"/>
            </a:pPr>
            <a:r>
              <a:rPr lang="fr-FR" sz="2800" b="1" dirty="0">
                <a:solidFill>
                  <a:srgbClr val="004899"/>
                </a:solidFill>
                <a:latin typeface="Praktika Light" panose="00000400000000000000" pitchFamily="50" charset="0"/>
              </a:rPr>
              <a:t>Etablissement Public Industriel et Commercial</a:t>
            </a:r>
          </a:p>
          <a:p>
            <a:pPr marL="342900" indent="-342900" algn="just">
              <a:spcBef>
                <a:spcPts val="0"/>
              </a:spcBef>
              <a:buClr>
                <a:srgbClr val="004899"/>
              </a:buClr>
              <a:buFont typeface="Wingdings" pitchFamily="2" charset="2"/>
              <a:buChar char="Ø"/>
            </a:pPr>
            <a:endParaRPr lang="fr-FR" sz="2800" b="1" dirty="0">
              <a:solidFill>
                <a:srgbClr val="004899"/>
              </a:solidFill>
              <a:latin typeface="Praktika Light" panose="00000400000000000000" pitchFamily="50" charset="0"/>
            </a:endParaRPr>
          </a:p>
          <a:p>
            <a:pPr algn="just">
              <a:spcBef>
                <a:spcPts val="0"/>
              </a:spcBef>
              <a:buClr>
                <a:srgbClr val="004899"/>
              </a:buClr>
            </a:pPr>
            <a:r>
              <a:rPr lang="fr-FR" sz="2800" b="1" dirty="0">
                <a:solidFill>
                  <a:srgbClr val="004899"/>
                </a:solidFill>
                <a:latin typeface="Praktika Light" panose="00000400000000000000" pitchFamily="50" charset="0"/>
              </a:rPr>
              <a:t> </a:t>
            </a:r>
          </a:p>
          <a:p>
            <a:pPr marL="342900" indent="-342900" algn="just">
              <a:spcBef>
                <a:spcPts val="0"/>
              </a:spcBef>
              <a:buClr>
                <a:srgbClr val="004899"/>
              </a:buClr>
              <a:buFont typeface="Wingdings" pitchFamily="2" charset="2"/>
              <a:buChar char="Ø"/>
            </a:pPr>
            <a:r>
              <a:rPr lang="fr-FR" sz="2800" b="1" dirty="0">
                <a:solidFill>
                  <a:srgbClr val="004899"/>
                </a:solidFill>
                <a:latin typeface="Praktika Light" panose="00000400000000000000" pitchFamily="50" charset="0"/>
              </a:rPr>
              <a:t>Périmètre de compétence : la communauté de communes, hors communes de Chamrousse et Saint Martin d’Uriage (OT indépendants). </a:t>
            </a:r>
          </a:p>
          <a:p>
            <a:pPr lvl="0" algn="just" defTabSz="180000">
              <a:buClr>
                <a:srgbClr val="004899"/>
              </a:buClr>
            </a:pPr>
            <a:endParaRPr lang="fr-FR" sz="28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9831C31-6498-4758-B673-1652E6505934}"/>
              </a:ext>
            </a:extLst>
          </p:cNvPr>
          <p:cNvSpPr txBox="1"/>
          <p:nvPr/>
        </p:nvSpPr>
        <p:spPr>
          <a:xfrm>
            <a:off x="-3686" y="-94828"/>
            <a:ext cx="868014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r">
              <a:buClr>
                <a:schemeClr val="bg1"/>
              </a:buClr>
              <a:buFont typeface="+mj-lt"/>
              <a:buAutoNum type="arabicPeriod"/>
            </a:pPr>
            <a:r>
              <a:rPr lang="fr-FR" sz="3200" b="1" dirty="0">
                <a:solidFill>
                  <a:schemeClr val="bg1"/>
                </a:solidFill>
                <a:latin typeface="Praktika Light" panose="00000400000000000000" pitchFamily="50" charset="0"/>
              </a:rPr>
              <a:t>Présentation de l’OT </a:t>
            </a:r>
          </a:p>
          <a:p>
            <a:pPr lvl="0" algn="r">
              <a:buClr>
                <a:schemeClr val="bg1"/>
              </a:buClr>
            </a:pPr>
            <a:r>
              <a:rPr lang="fr-FR" sz="3200" b="1" dirty="0">
                <a:solidFill>
                  <a:schemeClr val="bg1"/>
                </a:solidFill>
                <a:latin typeface="Praktika Light" panose="00000400000000000000" pitchFamily="50" charset="0"/>
              </a:rPr>
              <a:t>    de Belledonne-Chartreuse</a:t>
            </a:r>
          </a:p>
        </p:txBody>
      </p:sp>
    </p:spTree>
    <p:extLst>
      <p:ext uri="{BB962C8B-B14F-4D97-AF65-F5344CB8AC3E}">
        <p14:creationId xmlns:p14="http://schemas.microsoft.com/office/powerpoint/2010/main" val="39253475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fr-FR" sz="3200" b="1" dirty="0">
                <a:latin typeface="Praktika Light" panose="00000400000000000000"/>
              </a:rPr>
              <a:t>Perspectives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28ED051E-FFC2-45E1-A92C-BDDED35E14A7}"/>
              </a:ext>
            </a:extLst>
          </p:cNvPr>
          <p:cNvSpPr txBox="1">
            <a:spLocks/>
          </p:cNvSpPr>
          <p:nvPr/>
        </p:nvSpPr>
        <p:spPr>
          <a:xfrm>
            <a:off x="319335" y="985292"/>
            <a:ext cx="8352928" cy="52322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2800" kern="1200">
                <a:solidFill>
                  <a:schemeClr val="tx1"/>
                </a:solidFill>
                <a:latin typeface="Hermes" panose="02000606050000020004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Hermes" panose="0200060605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Hermes" panose="0200060605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Hermes" panose="0200060605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Hermes" panose="0200060605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004899"/>
              </a:buClr>
              <a:buNone/>
            </a:pPr>
            <a:r>
              <a:rPr lang="fr-FR" b="1" dirty="0">
                <a:solidFill>
                  <a:srgbClr val="004899"/>
                </a:solidFill>
                <a:latin typeface="Praktika Light" panose="00000400000000000000" pitchFamily="50" charset="0"/>
              </a:rPr>
              <a:t>Synthèse proposition budgétaire 2021 :</a:t>
            </a:r>
          </a:p>
        </p:txBody>
      </p:sp>
      <p:graphicFrame>
        <p:nvGraphicFramePr>
          <p:cNvPr id="23" name="Espace réservé du contenu 22">
            <a:extLst>
              <a:ext uri="{FF2B5EF4-FFF2-40B4-BE49-F238E27FC236}">
                <a16:creationId xmlns:a16="http://schemas.microsoft.com/office/drawing/2014/main" id="{8B13E337-45FB-4A97-AB65-DB9CB99E8FB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16121835"/>
              </p:ext>
            </p:extLst>
          </p:nvPr>
        </p:nvGraphicFramePr>
        <p:xfrm>
          <a:off x="4716016" y="1634027"/>
          <a:ext cx="4104456" cy="352767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163600">
                  <a:extLst>
                    <a:ext uri="{9D8B030D-6E8A-4147-A177-3AD203B41FA5}">
                      <a16:colId xmlns:a16="http://schemas.microsoft.com/office/drawing/2014/main" val="3342655568"/>
                    </a:ext>
                  </a:extLst>
                </a:gridCol>
                <a:gridCol w="940856">
                  <a:extLst>
                    <a:ext uri="{9D8B030D-6E8A-4147-A177-3AD203B41FA5}">
                      <a16:colId xmlns:a16="http://schemas.microsoft.com/office/drawing/2014/main" val="3153714086"/>
                    </a:ext>
                  </a:extLst>
                </a:gridCol>
              </a:tblGrid>
              <a:tr h="165686">
                <a:tc gridSpan="2">
                  <a:txBody>
                    <a:bodyPr/>
                    <a:lstStyle/>
                    <a:p>
                      <a:pPr algn="ctr" fontAlgn="ctr"/>
                      <a:endParaRPr lang="en-US" sz="1200" u="none" strike="noStrike" dirty="0">
                        <a:solidFill>
                          <a:srgbClr val="004899"/>
                        </a:solidFill>
                        <a:effectLst/>
                      </a:endParaRPr>
                    </a:p>
                    <a:p>
                      <a:pPr algn="l" fontAlgn="ctr"/>
                      <a:r>
                        <a:rPr lang="en-US" sz="1800" b="1" u="none" strike="noStrike" dirty="0" err="1">
                          <a:solidFill>
                            <a:srgbClr val="004899"/>
                          </a:solidFill>
                          <a:effectLst/>
                        </a:rPr>
                        <a:t>Recettes</a:t>
                      </a:r>
                      <a:endParaRPr lang="en-US" sz="1800" b="1" u="none" strike="noStrike" dirty="0">
                        <a:solidFill>
                          <a:srgbClr val="004899"/>
                        </a:solidFill>
                        <a:effectLst/>
                      </a:endParaRPr>
                    </a:p>
                    <a:p>
                      <a:pPr algn="ctr" fontAlgn="ctr"/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728546"/>
                  </a:ext>
                </a:extLst>
              </a:tr>
              <a:tr h="2406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err="1">
                          <a:solidFill>
                            <a:srgbClr val="004899"/>
                          </a:solidFill>
                          <a:effectLst/>
                        </a:rPr>
                        <a:t>Résultat</a:t>
                      </a:r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solidFill>
                            <a:srgbClr val="004899"/>
                          </a:solidFill>
                          <a:effectLst/>
                        </a:rPr>
                        <a:t>d'exploitation</a:t>
                      </a:r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solidFill>
                            <a:srgbClr val="004899"/>
                          </a:solidFill>
                          <a:effectLst/>
                        </a:rPr>
                        <a:t>reporté</a:t>
                      </a:r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288 380 €</a:t>
                      </a:r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5758737"/>
                  </a:ext>
                </a:extLst>
              </a:tr>
              <a:tr h="2406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err="1">
                          <a:solidFill>
                            <a:srgbClr val="004899"/>
                          </a:solidFill>
                          <a:effectLst/>
                        </a:rPr>
                        <a:t>Atténuations</a:t>
                      </a:r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 de charges</a:t>
                      </a:r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16 000 €</a:t>
                      </a:r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7493325"/>
                  </a:ext>
                </a:extLst>
              </a:tr>
              <a:tr h="24063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Ventes de produits fabriqués, prestations</a:t>
                      </a:r>
                      <a:endParaRPr lang="fr-FR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208 835 €</a:t>
                      </a:r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4878340"/>
                  </a:ext>
                </a:extLst>
              </a:tr>
              <a:tr h="2406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Subventions </a:t>
                      </a:r>
                      <a:r>
                        <a:rPr lang="en-US" sz="1200" u="none" strike="noStrike" dirty="0" err="1">
                          <a:solidFill>
                            <a:srgbClr val="004899"/>
                          </a:solidFill>
                          <a:effectLst/>
                        </a:rPr>
                        <a:t>d’exploitation</a:t>
                      </a:r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 Le </a:t>
                      </a:r>
                      <a:r>
                        <a:rPr lang="en-US" sz="1200" u="none" strike="noStrike" dirty="0" err="1">
                          <a:solidFill>
                            <a:srgbClr val="004899"/>
                          </a:solidFill>
                          <a:effectLst/>
                        </a:rPr>
                        <a:t>Grésivaudan</a:t>
                      </a:r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1 500 000 €</a:t>
                      </a:r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2460852"/>
                  </a:ext>
                </a:extLst>
              </a:tr>
              <a:tr h="24063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Autres produits de gestion courante</a:t>
                      </a:r>
                      <a:endParaRPr lang="fr-FR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117 975 €</a:t>
                      </a:r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5863099"/>
                  </a:ext>
                </a:extLst>
              </a:tr>
              <a:tr h="2406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err="1">
                          <a:solidFill>
                            <a:srgbClr val="004899"/>
                          </a:solidFill>
                          <a:effectLst/>
                        </a:rPr>
                        <a:t>Produits</a:t>
                      </a:r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solidFill>
                            <a:srgbClr val="004899"/>
                          </a:solidFill>
                          <a:effectLst/>
                        </a:rPr>
                        <a:t>exceptionnels</a:t>
                      </a:r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5 600 €</a:t>
                      </a:r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3924132"/>
                  </a:ext>
                </a:extLst>
              </a:tr>
              <a:tr h="2406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004899"/>
                          </a:solidFill>
                          <a:effectLst/>
                        </a:rPr>
                        <a:t>Total </a:t>
                      </a:r>
                      <a:r>
                        <a:rPr lang="en-US" sz="1200" b="1" u="none" strike="noStrike" dirty="0" err="1">
                          <a:solidFill>
                            <a:srgbClr val="004899"/>
                          </a:solidFill>
                          <a:effectLst/>
                        </a:rPr>
                        <a:t>Fonctionnement</a:t>
                      </a:r>
                      <a:endParaRPr lang="en-US" sz="1200" b="1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solidFill>
                            <a:srgbClr val="004899"/>
                          </a:solidFill>
                          <a:effectLst/>
                        </a:rPr>
                        <a:t>2 136 790 €</a:t>
                      </a:r>
                      <a:endParaRPr lang="en-US" sz="1200" b="1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1791522"/>
                  </a:ext>
                </a:extLst>
              </a:tr>
              <a:tr h="24063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fr-FR" sz="1200" u="none" strike="noStrike" kern="1200" dirty="0">
                          <a:solidFill>
                            <a:srgbClr val="0048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Solde d’exécution section d’investissement</a:t>
                      </a:r>
                      <a:endParaRPr lang="en-US" sz="1200" u="none" strike="noStrike" kern="1200" dirty="0">
                        <a:solidFill>
                          <a:srgbClr val="0048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2A66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fr-FR" sz="1200" u="none" strike="noStrike" kern="1200" dirty="0">
                          <a:solidFill>
                            <a:srgbClr val="0048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18 170 €</a:t>
                      </a:r>
                      <a:endParaRPr lang="en-US" sz="1200" u="none" strike="noStrike" kern="1200" dirty="0">
                        <a:solidFill>
                          <a:srgbClr val="0048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2A66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10471"/>
                  </a:ext>
                </a:extLst>
              </a:tr>
              <a:tr h="24063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fr-FR" sz="1200" u="none" strike="noStrike" kern="1200" dirty="0">
                          <a:solidFill>
                            <a:srgbClr val="0048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Virement de la section d’exploitation</a:t>
                      </a:r>
                      <a:endParaRPr lang="en-US" sz="1200" u="none" strike="noStrike" kern="1200" dirty="0">
                        <a:solidFill>
                          <a:srgbClr val="0048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2A66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6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fr-FR" sz="1200" u="none" strike="noStrike" kern="1200" dirty="0">
                          <a:solidFill>
                            <a:srgbClr val="0048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37 790 €</a:t>
                      </a:r>
                      <a:endParaRPr lang="en-US" sz="1200" u="none" strike="noStrike" kern="1200" dirty="0">
                        <a:solidFill>
                          <a:srgbClr val="0048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6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6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5596916"/>
                  </a:ext>
                </a:extLst>
              </a:tr>
              <a:tr h="24063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fr-FR" sz="1200" u="none" strike="noStrike" kern="1200" dirty="0">
                          <a:solidFill>
                            <a:srgbClr val="0048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Opérations d'ordre de transfert entre sections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2A66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rgbClr val="0048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18 290 €</a:t>
                      </a:r>
                    </a:p>
                  </a:txBody>
                  <a:tcPr marL="72000" marR="72000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6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5761353"/>
                  </a:ext>
                </a:extLst>
              </a:tr>
              <a:tr h="2406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004899"/>
                          </a:solidFill>
                          <a:effectLst/>
                        </a:rPr>
                        <a:t>Total </a:t>
                      </a:r>
                      <a:r>
                        <a:rPr lang="en-US" sz="1200" b="1" u="none" strike="noStrike" dirty="0" err="1">
                          <a:solidFill>
                            <a:srgbClr val="004899"/>
                          </a:solidFill>
                          <a:effectLst/>
                        </a:rPr>
                        <a:t>Investissement</a:t>
                      </a:r>
                      <a:endParaRPr lang="en-US" sz="1200" b="1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solidFill>
                            <a:srgbClr val="004899"/>
                          </a:solidFill>
                          <a:effectLst/>
                        </a:rPr>
                        <a:t>74 250 €</a:t>
                      </a:r>
                      <a:endParaRPr lang="en-US" sz="1200" b="1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722022"/>
                  </a:ext>
                </a:extLst>
              </a:tr>
              <a:tr h="2406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004899"/>
                          </a:solidFill>
                          <a:effectLst/>
                        </a:rPr>
                        <a:t>Total </a:t>
                      </a:r>
                      <a:r>
                        <a:rPr lang="en-US" sz="1200" b="1" u="none" strike="noStrike" dirty="0" err="1">
                          <a:solidFill>
                            <a:srgbClr val="004899"/>
                          </a:solidFill>
                          <a:effectLst/>
                        </a:rPr>
                        <a:t>recettes</a:t>
                      </a:r>
                      <a:endParaRPr lang="en-US" sz="1200" b="1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solidFill>
                            <a:srgbClr val="004899"/>
                          </a:solidFill>
                          <a:effectLst/>
                        </a:rPr>
                        <a:t>2 211 040 €</a:t>
                      </a:r>
                      <a:endParaRPr lang="en-US" sz="1200" b="1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6005221"/>
                  </a:ext>
                </a:extLst>
              </a:tr>
            </a:tbl>
          </a:graphicData>
        </a:graphic>
      </p:graphicFrame>
      <p:graphicFrame>
        <p:nvGraphicFramePr>
          <p:cNvPr id="8" name="Espace réservé du contenu 21">
            <a:extLst>
              <a:ext uri="{FF2B5EF4-FFF2-40B4-BE49-F238E27FC236}">
                <a16:creationId xmlns:a16="http://schemas.microsoft.com/office/drawing/2014/main" id="{018C7AD7-C4E5-445F-A85C-438B561746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7264427"/>
              </p:ext>
            </p:extLst>
          </p:nvPr>
        </p:nvGraphicFramePr>
        <p:xfrm>
          <a:off x="323529" y="1634027"/>
          <a:ext cx="4104456" cy="368424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168352">
                  <a:extLst>
                    <a:ext uri="{9D8B030D-6E8A-4147-A177-3AD203B41FA5}">
                      <a16:colId xmlns:a16="http://schemas.microsoft.com/office/drawing/2014/main" val="3827601397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018131868"/>
                    </a:ext>
                  </a:extLst>
                </a:gridCol>
              </a:tblGrid>
              <a:tr h="165686">
                <a:tc gridSpan="2">
                  <a:txBody>
                    <a:bodyPr/>
                    <a:lstStyle/>
                    <a:p>
                      <a:pPr algn="ctr" fontAlgn="b"/>
                      <a:endParaRPr lang="en-US" sz="1200" u="none" strike="noStrike" dirty="0">
                        <a:solidFill>
                          <a:srgbClr val="004899"/>
                        </a:solidFill>
                        <a:effectLst/>
                      </a:endParaRPr>
                    </a:p>
                    <a:p>
                      <a:pPr algn="l" fontAlgn="b"/>
                      <a:r>
                        <a:rPr lang="en-US" sz="1800" b="1" u="none" strike="noStrike" dirty="0" err="1">
                          <a:solidFill>
                            <a:srgbClr val="004899"/>
                          </a:solidFill>
                          <a:effectLst/>
                        </a:rPr>
                        <a:t>Dépenses</a:t>
                      </a:r>
                      <a:endParaRPr lang="en-US" sz="1800" b="1" u="none" strike="noStrike" dirty="0">
                        <a:solidFill>
                          <a:srgbClr val="004899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0442785"/>
                  </a:ext>
                </a:extLst>
              </a:tr>
              <a:tr h="217440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solidFill>
                            <a:srgbClr val="004899"/>
                          </a:solidFill>
                          <a:effectLst/>
                        </a:rPr>
                        <a:t>Actions de promotion et communication</a:t>
                      </a:r>
                      <a:endParaRPr lang="fr-FR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364 000 €</a:t>
                      </a:r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5014845"/>
                  </a:ext>
                </a:extLst>
              </a:tr>
              <a:tr h="2174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solidFill>
                            <a:srgbClr val="004899"/>
                          </a:solidFill>
                          <a:effectLst/>
                        </a:rPr>
                        <a:t>Animations et événements</a:t>
                      </a:r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180 000 €</a:t>
                      </a:r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538043"/>
                  </a:ext>
                </a:extLst>
              </a:tr>
              <a:tr h="21744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fr-FR" sz="1200" u="none" strike="noStrike" kern="1200">
                          <a:solidFill>
                            <a:srgbClr val="004899"/>
                          </a:solidFill>
                          <a:effectLst/>
                        </a:rPr>
                        <a:t>Achats activités marchandes</a:t>
                      </a:r>
                      <a:endParaRPr lang="en-US" sz="1200" u="none" strike="noStrike" kern="1200" dirty="0">
                        <a:solidFill>
                          <a:srgbClr val="0048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fr-FR" sz="1200" u="none" strike="noStrike" kern="1200" dirty="0">
                          <a:solidFill>
                            <a:srgbClr val="004899"/>
                          </a:solidFill>
                          <a:effectLst/>
                        </a:rPr>
                        <a:t>193 000 €</a:t>
                      </a:r>
                      <a:endParaRPr lang="en-US" sz="1200" u="none" strike="noStrike" kern="1200" dirty="0">
                        <a:solidFill>
                          <a:srgbClr val="0048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269801"/>
                  </a:ext>
                </a:extLst>
              </a:tr>
              <a:tr h="21744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>
                          <a:solidFill>
                            <a:srgbClr val="004899"/>
                          </a:solidFill>
                          <a:effectLst/>
                        </a:rPr>
                        <a:t>Autres Charges à caractère général</a:t>
                      </a:r>
                      <a:endParaRPr lang="fr-FR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278 155 €</a:t>
                      </a:r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025505"/>
                  </a:ext>
                </a:extLst>
              </a:tr>
              <a:tr h="21744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>
                          <a:solidFill>
                            <a:srgbClr val="004899"/>
                          </a:solidFill>
                          <a:effectLst/>
                        </a:rPr>
                        <a:t>Charges de personnel et frais assimilés</a:t>
                      </a:r>
                      <a:endParaRPr lang="fr-FR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1 050 000 €</a:t>
                      </a:r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2295890"/>
                  </a:ext>
                </a:extLst>
              </a:tr>
              <a:tr h="21744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fr-FR" sz="1200" u="none" strike="noStrike" kern="1200">
                          <a:solidFill>
                            <a:srgbClr val="0048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Virement à la section d’investissement</a:t>
                      </a:r>
                      <a:endParaRPr lang="en-US" sz="1200" u="none" strike="noStrike" kern="1200" dirty="0">
                        <a:solidFill>
                          <a:srgbClr val="0048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B w="12700" cap="flat" cmpd="sng" algn="ctr">
                      <a:solidFill>
                        <a:srgbClr val="2A66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fr-FR" sz="1200" u="none" strike="noStrike" kern="1200" dirty="0">
                          <a:solidFill>
                            <a:srgbClr val="0048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37 790 €</a:t>
                      </a:r>
                      <a:endParaRPr lang="en-US" sz="1200" u="none" strike="noStrike" kern="1200" dirty="0">
                        <a:solidFill>
                          <a:srgbClr val="0048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B w="12700" cap="flat" cmpd="sng" algn="ctr">
                      <a:solidFill>
                        <a:srgbClr val="2A66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511248"/>
                  </a:ext>
                </a:extLst>
              </a:tr>
              <a:tr h="21744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fr-FR" sz="1200" u="none" strike="noStrike" kern="1200">
                          <a:solidFill>
                            <a:srgbClr val="0048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Opérations d'ordre de transfert entre sections</a:t>
                      </a:r>
                      <a:endParaRPr lang="fr-FR" sz="1200" u="none" strike="noStrike" kern="1200" dirty="0">
                        <a:solidFill>
                          <a:srgbClr val="0048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T w="12700" cap="flat" cmpd="sng" algn="ctr">
                      <a:solidFill>
                        <a:srgbClr val="2A66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6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rgbClr val="0048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18 295 €</a:t>
                      </a:r>
                    </a:p>
                  </a:txBody>
                  <a:tcPr marL="72000" marR="72000" marT="0" marB="0" anchor="ctr">
                    <a:lnT w="12700" cap="flat" cmpd="sng" algn="ctr">
                      <a:solidFill>
                        <a:srgbClr val="2A66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6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95184"/>
                  </a:ext>
                </a:extLst>
              </a:tr>
              <a:tr h="21744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fr-FR" sz="1200" u="none" strike="noStrike" kern="1200">
                          <a:solidFill>
                            <a:srgbClr val="0048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Autres charges de gestion courante</a:t>
                      </a:r>
                      <a:endParaRPr lang="fr-FR" sz="1200" u="none" strike="noStrike" kern="1200" dirty="0">
                        <a:solidFill>
                          <a:srgbClr val="0048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T w="12700" cap="flat" cmpd="sng" algn="ctr">
                      <a:solidFill>
                        <a:srgbClr val="2A66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6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fr-FR" sz="1200" u="none" strike="noStrike" kern="1200" dirty="0">
                          <a:solidFill>
                            <a:srgbClr val="0048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10 550 €</a:t>
                      </a:r>
                      <a:endParaRPr lang="en-US" sz="1200" u="none" strike="noStrike" kern="1200" dirty="0">
                        <a:solidFill>
                          <a:srgbClr val="0048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T w="12700" cap="flat" cmpd="sng" algn="ctr">
                      <a:solidFill>
                        <a:srgbClr val="2A66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6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45479"/>
                  </a:ext>
                </a:extLst>
              </a:tr>
              <a:tr h="21744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fr-FR" sz="1200" u="none" strike="noStrike" kern="1200">
                          <a:solidFill>
                            <a:srgbClr val="0048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Impôts sur les bénéfices</a:t>
                      </a:r>
                      <a:endParaRPr lang="fr-FR" sz="1200" u="none" strike="noStrike" kern="1200" dirty="0">
                        <a:solidFill>
                          <a:srgbClr val="0048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T w="12700" cap="flat" cmpd="sng" algn="ctr">
                      <a:solidFill>
                        <a:srgbClr val="2A66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fr-FR" sz="1200" u="none" strike="noStrike" kern="1200" dirty="0">
                          <a:solidFill>
                            <a:srgbClr val="0048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5 000 €</a:t>
                      </a:r>
                      <a:endParaRPr lang="en-US" sz="1200" u="none" strike="noStrike" kern="1200" dirty="0">
                        <a:solidFill>
                          <a:srgbClr val="0048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T w="12700" cap="flat" cmpd="sng" algn="ctr">
                      <a:solidFill>
                        <a:srgbClr val="2A66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3881216"/>
                  </a:ext>
                </a:extLst>
              </a:tr>
              <a:tr h="2174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solidFill>
                            <a:srgbClr val="004899"/>
                          </a:solidFill>
                          <a:effectLst/>
                        </a:rPr>
                        <a:t>Total Fonctionnement</a:t>
                      </a:r>
                      <a:endParaRPr lang="en-US" sz="1200" b="1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solidFill>
                            <a:srgbClr val="004899"/>
                          </a:solidFill>
                          <a:effectLst/>
                        </a:rPr>
                        <a:t>2 136 790 €</a:t>
                      </a:r>
                      <a:endParaRPr lang="en-US" sz="1200" b="1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675970"/>
                  </a:ext>
                </a:extLst>
              </a:tr>
              <a:tr h="2174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4899"/>
                          </a:solidFill>
                          <a:effectLst/>
                        </a:rPr>
                        <a:t>Immobilisations incorporelles</a:t>
                      </a:r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50 050 €</a:t>
                      </a:r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528113"/>
                  </a:ext>
                </a:extLst>
              </a:tr>
              <a:tr h="2174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4899"/>
                          </a:solidFill>
                          <a:effectLst/>
                        </a:rPr>
                        <a:t>Immobilisations corporelles</a:t>
                      </a:r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solidFill>
                            <a:srgbClr val="004899"/>
                          </a:solidFill>
                          <a:effectLst/>
                        </a:rPr>
                        <a:t>24 200 €</a:t>
                      </a:r>
                      <a:endParaRPr lang="en-US" sz="1200" b="0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067577"/>
                  </a:ext>
                </a:extLst>
              </a:tr>
              <a:tr h="2174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solidFill>
                            <a:srgbClr val="004899"/>
                          </a:solidFill>
                          <a:effectLst/>
                        </a:rPr>
                        <a:t>Total Investissement</a:t>
                      </a:r>
                      <a:endParaRPr lang="en-US" sz="1200" b="1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solidFill>
                            <a:srgbClr val="004899"/>
                          </a:solidFill>
                          <a:effectLst/>
                        </a:rPr>
                        <a:t>74 250 €</a:t>
                      </a:r>
                      <a:endParaRPr lang="en-US" sz="1200" b="1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3005567"/>
                  </a:ext>
                </a:extLst>
              </a:tr>
              <a:tr h="2174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004899"/>
                          </a:solidFill>
                          <a:effectLst/>
                        </a:rPr>
                        <a:t>Total </a:t>
                      </a:r>
                      <a:r>
                        <a:rPr lang="en-US" sz="1200" b="1" u="none" strike="noStrike" dirty="0" err="1">
                          <a:solidFill>
                            <a:srgbClr val="004899"/>
                          </a:solidFill>
                          <a:effectLst/>
                        </a:rPr>
                        <a:t>Dépenses</a:t>
                      </a:r>
                      <a:endParaRPr lang="en-US" sz="1200" b="1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solidFill>
                            <a:srgbClr val="004899"/>
                          </a:solidFill>
                          <a:effectLst/>
                        </a:rPr>
                        <a:t>2 211 040 €</a:t>
                      </a:r>
                      <a:endParaRPr lang="en-US" sz="1200" b="1" i="0" u="none" strike="noStrike" dirty="0">
                        <a:solidFill>
                          <a:srgbClr val="0048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5564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0981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9831C31-6498-4758-B673-1652E6505934}"/>
              </a:ext>
            </a:extLst>
          </p:cNvPr>
          <p:cNvSpPr txBox="1"/>
          <p:nvPr/>
        </p:nvSpPr>
        <p:spPr>
          <a:xfrm>
            <a:off x="-3686" y="-94828"/>
            <a:ext cx="868014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r">
              <a:buClr>
                <a:schemeClr val="bg1"/>
              </a:buClr>
              <a:buFont typeface="+mj-lt"/>
              <a:buAutoNum type="arabicPeriod"/>
            </a:pPr>
            <a:r>
              <a:rPr lang="fr-FR" sz="3200" b="1" dirty="0">
                <a:solidFill>
                  <a:schemeClr val="bg1"/>
                </a:solidFill>
                <a:latin typeface="Praktika Light" panose="00000400000000000000" pitchFamily="50" charset="0"/>
              </a:rPr>
              <a:t>Présentation de l’OT </a:t>
            </a:r>
          </a:p>
          <a:p>
            <a:pPr lvl="0" algn="r">
              <a:buClr>
                <a:schemeClr val="bg1"/>
              </a:buClr>
            </a:pPr>
            <a:r>
              <a:rPr lang="fr-FR" sz="3200" b="1" dirty="0">
                <a:solidFill>
                  <a:schemeClr val="bg1"/>
                </a:solidFill>
                <a:latin typeface="Praktika Light" panose="00000400000000000000" pitchFamily="50" charset="0"/>
              </a:rPr>
              <a:t>    de Belledonne-Chartreuse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0F3DC5F-3EAD-4C5D-BF7E-5BBD310CF811}"/>
              </a:ext>
            </a:extLst>
          </p:cNvPr>
          <p:cNvSpPr txBox="1"/>
          <p:nvPr/>
        </p:nvSpPr>
        <p:spPr>
          <a:xfrm>
            <a:off x="420216" y="1105076"/>
            <a:ext cx="8252804" cy="707886"/>
          </a:xfrm>
          <a:prstGeom prst="rect">
            <a:avLst/>
          </a:prstGeom>
          <a:solidFill>
            <a:srgbClr val="E9EDF4"/>
          </a:solidFill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004899"/>
              </a:buClr>
            </a:pPr>
            <a:r>
              <a:rPr lang="fr-FR" sz="2000" b="1" dirty="0">
                <a:solidFill>
                  <a:srgbClr val="004899"/>
                </a:solidFill>
                <a:latin typeface="Praktika Light" panose="00000400000000000000" pitchFamily="50" charset="0"/>
              </a:rPr>
              <a:t>Président : Sidney REBBOAH</a:t>
            </a:r>
          </a:p>
          <a:p>
            <a:pPr algn="ctr">
              <a:buClr>
                <a:srgbClr val="004899"/>
              </a:buClr>
            </a:pPr>
            <a:r>
              <a:rPr lang="fr-FR" sz="2000" dirty="0">
                <a:solidFill>
                  <a:srgbClr val="004899"/>
                </a:solidFill>
                <a:latin typeface="Praktika Light" panose="00000400000000000000" pitchFamily="50" charset="0"/>
              </a:rPr>
              <a:t>Vice-président : Christian ROUSSIGNOL</a:t>
            </a:r>
            <a:endParaRPr lang="en-US" sz="2000" dirty="0">
              <a:solidFill>
                <a:srgbClr val="004899"/>
              </a:solidFill>
              <a:latin typeface="Praktika Light" panose="00000400000000000000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1A31BCC-67DF-4DBD-A52D-7077A25AE2CF}"/>
              </a:ext>
            </a:extLst>
          </p:cNvPr>
          <p:cNvSpPr txBox="1"/>
          <p:nvPr/>
        </p:nvSpPr>
        <p:spPr>
          <a:xfrm>
            <a:off x="420216" y="1949929"/>
            <a:ext cx="3960440" cy="3312000"/>
          </a:xfrm>
          <a:prstGeom prst="rect">
            <a:avLst/>
          </a:prstGeom>
          <a:solidFill>
            <a:srgbClr val="E9EDF4"/>
          </a:solidFill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just">
              <a:buClr>
                <a:srgbClr val="004899"/>
              </a:buClr>
            </a:pPr>
            <a:r>
              <a:rPr lang="fr-FR" sz="2000" b="1" dirty="0">
                <a:solidFill>
                  <a:srgbClr val="004899"/>
                </a:solidFill>
                <a:latin typeface="Praktika Light" panose="00000400000000000000" pitchFamily="50" charset="0"/>
              </a:rPr>
              <a:t>Comité de direction :</a:t>
            </a:r>
          </a:p>
          <a:p>
            <a:pPr algn="just">
              <a:buClr>
                <a:srgbClr val="004899"/>
              </a:buClr>
            </a:pPr>
            <a:endParaRPr lang="fr-FR" sz="900" b="1" dirty="0">
              <a:solidFill>
                <a:srgbClr val="004899"/>
              </a:solidFill>
              <a:latin typeface="Praktika Light" panose="00000400000000000000" pitchFamily="50" charset="0"/>
            </a:endParaRPr>
          </a:p>
          <a:p>
            <a:pPr marL="285750" indent="-285750" algn="just">
              <a:spcBef>
                <a:spcPts val="0"/>
              </a:spcBef>
              <a:buClr>
                <a:srgbClr val="004899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4899"/>
                </a:solidFill>
                <a:latin typeface="Praktika Light" panose="00000400000000000000" pitchFamily="50" charset="0"/>
              </a:rPr>
              <a:t>Collège « élus » : </a:t>
            </a:r>
          </a:p>
          <a:p>
            <a:pPr algn="just">
              <a:spcBef>
                <a:spcPts val="0"/>
              </a:spcBef>
              <a:buClr>
                <a:srgbClr val="004899"/>
              </a:buClr>
            </a:pPr>
            <a:r>
              <a:rPr lang="fr-FR" sz="2000" dirty="0">
                <a:solidFill>
                  <a:srgbClr val="004899"/>
                </a:solidFill>
                <a:latin typeface="Praktika Light" panose="00000400000000000000" pitchFamily="50" charset="0"/>
              </a:rPr>
              <a:t>16 membres élus issus du conseil communautaire</a:t>
            </a:r>
          </a:p>
          <a:p>
            <a:pPr algn="just">
              <a:spcBef>
                <a:spcPts val="0"/>
              </a:spcBef>
              <a:buClr>
                <a:srgbClr val="004899"/>
              </a:buClr>
            </a:pPr>
            <a:endParaRPr lang="fr-FR" sz="1000" dirty="0">
              <a:solidFill>
                <a:srgbClr val="004899"/>
              </a:solidFill>
              <a:latin typeface="Praktika Light" panose="00000400000000000000" pitchFamily="50" charset="0"/>
            </a:endParaRPr>
          </a:p>
          <a:p>
            <a:pPr marL="285750" indent="-285750" algn="just">
              <a:spcBef>
                <a:spcPts val="0"/>
              </a:spcBef>
              <a:buClr>
                <a:srgbClr val="004899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4899"/>
                </a:solidFill>
                <a:latin typeface="Praktika Light" panose="00000400000000000000" pitchFamily="50" charset="0"/>
              </a:rPr>
              <a:t>Collège « socioprofessionnels » : </a:t>
            </a:r>
          </a:p>
          <a:p>
            <a:pPr algn="just">
              <a:spcBef>
                <a:spcPts val="0"/>
              </a:spcBef>
              <a:buClr>
                <a:srgbClr val="004899"/>
              </a:buClr>
            </a:pPr>
            <a:r>
              <a:rPr lang="fr-FR" sz="2000" dirty="0">
                <a:solidFill>
                  <a:srgbClr val="004899"/>
                </a:solidFill>
                <a:latin typeface="Praktika Light" panose="00000400000000000000" pitchFamily="50" charset="0"/>
              </a:rPr>
              <a:t>12 membres </a:t>
            </a:r>
          </a:p>
          <a:p>
            <a:pPr algn="just">
              <a:spcBef>
                <a:spcPts val="0"/>
              </a:spcBef>
              <a:buClr>
                <a:srgbClr val="004899"/>
              </a:buClr>
            </a:pPr>
            <a:endParaRPr lang="fr-FR" sz="1000" dirty="0">
              <a:solidFill>
                <a:srgbClr val="004899"/>
              </a:solidFill>
              <a:latin typeface="Praktika Light" panose="00000400000000000000" pitchFamily="50" charset="0"/>
            </a:endParaRPr>
          </a:p>
          <a:p>
            <a:pPr marL="285750" indent="-285750" algn="just">
              <a:spcBef>
                <a:spcPts val="0"/>
              </a:spcBef>
              <a:buClr>
                <a:srgbClr val="004899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4899"/>
                </a:solidFill>
                <a:latin typeface="Praktika Light" panose="00000400000000000000" pitchFamily="50" charset="0"/>
              </a:rPr>
              <a:t>Collège « personnes qualifiées » : </a:t>
            </a:r>
          </a:p>
          <a:p>
            <a:pPr algn="just">
              <a:spcBef>
                <a:spcPts val="0"/>
              </a:spcBef>
              <a:buClr>
                <a:srgbClr val="004899"/>
              </a:buClr>
            </a:pPr>
            <a:r>
              <a:rPr lang="fr-FR" sz="2000" dirty="0">
                <a:solidFill>
                  <a:srgbClr val="004899"/>
                </a:solidFill>
                <a:latin typeface="Praktika Light" panose="00000400000000000000" pitchFamily="50" charset="0"/>
              </a:rPr>
              <a:t>3 membres </a:t>
            </a:r>
            <a:endParaRPr lang="en-US" sz="20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B4931E1-F7E2-4B47-B3C2-B105EA91136F}"/>
              </a:ext>
            </a:extLst>
          </p:cNvPr>
          <p:cNvSpPr txBox="1"/>
          <p:nvPr/>
        </p:nvSpPr>
        <p:spPr>
          <a:xfrm>
            <a:off x="4712580" y="2728578"/>
            <a:ext cx="3960440" cy="369332"/>
          </a:xfrm>
          <a:prstGeom prst="rect">
            <a:avLst/>
          </a:prstGeom>
          <a:noFill/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buClr>
                <a:srgbClr val="004899"/>
              </a:buClr>
            </a:pPr>
            <a:r>
              <a:rPr lang="fr-FR" b="1" dirty="0">
                <a:solidFill>
                  <a:srgbClr val="004899"/>
                </a:solidFill>
                <a:latin typeface="Praktika Light" panose="00000400000000000000" pitchFamily="50" charset="0"/>
              </a:rPr>
              <a:t>Service promotion et communication :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171DEBB-109C-4D60-B77B-1D85BF26441E}"/>
              </a:ext>
            </a:extLst>
          </p:cNvPr>
          <p:cNvSpPr txBox="1"/>
          <p:nvPr/>
        </p:nvSpPr>
        <p:spPr>
          <a:xfrm>
            <a:off x="4726829" y="3234396"/>
            <a:ext cx="3960440" cy="584775"/>
          </a:xfrm>
          <a:prstGeom prst="rect">
            <a:avLst/>
          </a:prstGeom>
          <a:noFill/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buClr>
                <a:srgbClr val="004899"/>
              </a:buClr>
            </a:pPr>
            <a:r>
              <a:rPr lang="fr-FR" b="1" dirty="0">
                <a:solidFill>
                  <a:srgbClr val="004899"/>
                </a:solidFill>
                <a:latin typeface="Praktika Light" panose="00000400000000000000" pitchFamily="50" charset="0"/>
              </a:rPr>
              <a:t>Conseil en séjour :</a:t>
            </a:r>
          </a:p>
          <a:p>
            <a:pPr marL="285750" indent="-285750" algn="just">
              <a:buClr>
                <a:srgbClr val="004899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4899"/>
                </a:solidFill>
                <a:latin typeface="Praktika Light" panose="00000400000000000000" pitchFamily="50" charset="0"/>
              </a:rPr>
              <a:t>6 bureaux d’information touristique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44C6682-A872-467A-8D6E-13A13C938AEF}"/>
              </a:ext>
            </a:extLst>
          </p:cNvPr>
          <p:cNvSpPr txBox="1"/>
          <p:nvPr/>
        </p:nvSpPr>
        <p:spPr>
          <a:xfrm>
            <a:off x="4716016" y="3955657"/>
            <a:ext cx="3960440" cy="369332"/>
          </a:xfrm>
          <a:prstGeom prst="rect">
            <a:avLst/>
          </a:prstGeom>
          <a:noFill/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buClr>
                <a:srgbClr val="004899"/>
              </a:buClr>
            </a:pPr>
            <a:r>
              <a:rPr lang="fr-FR" b="1" dirty="0">
                <a:solidFill>
                  <a:srgbClr val="004899"/>
                </a:solidFill>
                <a:latin typeface="Praktika Light" panose="00000400000000000000" pitchFamily="50" charset="0"/>
              </a:rPr>
              <a:t>Service animations et événements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F7BE989-AD8F-4AD7-9EB8-53C4BE05F0C6}"/>
              </a:ext>
            </a:extLst>
          </p:cNvPr>
          <p:cNvSpPr txBox="1"/>
          <p:nvPr/>
        </p:nvSpPr>
        <p:spPr>
          <a:xfrm>
            <a:off x="4716016" y="4461475"/>
            <a:ext cx="3960440" cy="800219"/>
          </a:xfrm>
          <a:prstGeom prst="rect">
            <a:avLst/>
          </a:prstGeom>
          <a:noFill/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buClr>
                <a:srgbClr val="004899"/>
              </a:buClr>
            </a:pPr>
            <a:r>
              <a:rPr lang="fr-FR" b="1" dirty="0">
                <a:solidFill>
                  <a:srgbClr val="004899"/>
                </a:solidFill>
                <a:latin typeface="Praktika Light" panose="00000400000000000000" pitchFamily="50" charset="0"/>
              </a:rPr>
              <a:t>Service commercialisation :</a:t>
            </a:r>
          </a:p>
          <a:p>
            <a:pPr marL="285750" indent="-285750" algn="just">
              <a:buClr>
                <a:srgbClr val="004899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4899"/>
                </a:solidFill>
                <a:latin typeface="Praktika Light" panose="00000400000000000000" pitchFamily="50" charset="0"/>
              </a:rPr>
              <a:t>Centrale de réservation</a:t>
            </a:r>
          </a:p>
          <a:p>
            <a:pPr marL="285750" indent="-285750" algn="just">
              <a:buClr>
                <a:srgbClr val="004899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4899"/>
                </a:solidFill>
                <a:latin typeface="Praktika Light" panose="00000400000000000000" pitchFamily="50" charset="0"/>
              </a:rPr>
              <a:t>Service groupe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0B9CEF7-3468-40C5-8D62-59EF6CB0ECF1}"/>
              </a:ext>
            </a:extLst>
          </p:cNvPr>
          <p:cNvSpPr txBox="1"/>
          <p:nvPr/>
        </p:nvSpPr>
        <p:spPr>
          <a:xfrm>
            <a:off x="4712580" y="1949930"/>
            <a:ext cx="3960440" cy="646331"/>
          </a:xfrm>
          <a:prstGeom prst="rect">
            <a:avLst/>
          </a:prstGeom>
          <a:noFill/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buClr>
                <a:srgbClr val="004899"/>
              </a:buClr>
            </a:pPr>
            <a:r>
              <a:rPr lang="fr-FR" b="1" dirty="0">
                <a:solidFill>
                  <a:srgbClr val="004899"/>
                </a:solidFill>
                <a:latin typeface="Praktika Light" panose="00000400000000000000" pitchFamily="50" charset="0"/>
              </a:rPr>
              <a:t>Directeur</a:t>
            </a:r>
          </a:p>
          <a:p>
            <a:pPr algn="just">
              <a:buClr>
                <a:srgbClr val="004899"/>
              </a:buClr>
            </a:pPr>
            <a:r>
              <a:rPr lang="fr-FR" b="1" dirty="0">
                <a:solidFill>
                  <a:srgbClr val="004899"/>
                </a:solidFill>
                <a:latin typeface="Praktika Light" panose="00000400000000000000" pitchFamily="50" charset="0"/>
              </a:rPr>
              <a:t>Service administratif</a:t>
            </a:r>
          </a:p>
        </p:txBody>
      </p:sp>
    </p:spTree>
    <p:extLst>
      <p:ext uri="{BB962C8B-B14F-4D97-AF65-F5344CB8AC3E}">
        <p14:creationId xmlns:p14="http://schemas.microsoft.com/office/powerpoint/2010/main" val="3475309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5536" y="1273324"/>
            <a:ext cx="8352928" cy="3744416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buClr>
                <a:srgbClr val="004899"/>
              </a:buClr>
            </a:pPr>
            <a:r>
              <a:rPr lang="fr-FR" sz="2800" b="1" dirty="0">
                <a:solidFill>
                  <a:srgbClr val="004899"/>
                </a:solidFill>
                <a:latin typeface="Praktika Light" panose="00000400000000000000" pitchFamily="50" charset="0"/>
              </a:rPr>
              <a:t>Effectifs :</a:t>
            </a:r>
          </a:p>
          <a:p>
            <a:pPr algn="just">
              <a:spcBef>
                <a:spcPts val="0"/>
              </a:spcBef>
              <a:buClr>
                <a:srgbClr val="004899"/>
              </a:buClr>
            </a:pPr>
            <a:r>
              <a:rPr lang="fr-FR" sz="2800" b="1" dirty="0">
                <a:solidFill>
                  <a:srgbClr val="004899"/>
                </a:solidFill>
                <a:latin typeface="Praktika Light" panose="00000400000000000000" pitchFamily="50" charset="0"/>
              </a:rPr>
              <a:t> </a:t>
            </a:r>
          </a:p>
          <a:p>
            <a:pPr marL="342900" indent="-342900" algn="just">
              <a:spcBef>
                <a:spcPts val="0"/>
              </a:spcBef>
              <a:buClr>
                <a:srgbClr val="004899"/>
              </a:buClr>
              <a:buFont typeface="Wingdings" pitchFamily="2" charset="2"/>
              <a:buChar char="Ø"/>
            </a:pPr>
            <a:r>
              <a:rPr lang="fr-FR" sz="2800" b="1" dirty="0">
                <a:solidFill>
                  <a:srgbClr val="004899"/>
                </a:solidFill>
                <a:latin typeface="Praktika Light" panose="00000400000000000000" pitchFamily="50" charset="0"/>
              </a:rPr>
              <a:t>19 agents permanents</a:t>
            </a:r>
          </a:p>
          <a:p>
            <a:pPr marL="342900" indent="-342900" algn="just">
              <a:spcBef>
                <a:spcPts val="0"/>
              </a:spcBef>
              <a:buClr>
                <a:srgbClr val="004899"/>
              </a:buClr>
              <a:buFont typeface="Wingdings" pitchFamily="2" charset="2"/>
              <a:buChar char="Ø"/>
            </a:pPr>
            <a:endParaRPr lang="fr-FR" sz="2800" b="1" dirty="0">
              <a:solidFill>
                <a:srgbClr val="004899"/>
              </a:solidFill>
              <a:latin typeface="Praktika Light" panose="00000400000000000000" pitchFamily="50" charset="0"/>
            </a:endParaRPr>
          </a:p>
          <a:p>
            <a:pPr marL="342900" indent="-342900" algn="just">
              <a:spcBef>
                <a:spcPts val="0"/>
              </a:spcBef>
              <a:buClr>
                <a:srgbClr val="004899"/>
              </a:buClr>
              <a:buFont typeface="Wingdings" pitchFamily="2" charset="2"/>
              <a:buChar char="Ø"/>
            </a:pPr>
            <a:r>
              <a:rPr lang="fr-FR" sz="2800" b="1" dirty="0">
                <a:solidFill>
                  <a:srgbClr val="004899"/>
                </a:solidFill>
                <a:latin typeface="Praktika Light" panose="00000400000000000000" pitchFamily="50" charset="0"/>
              </a:rPr>
              <a:t>3 à 4 saisonniers</a:t>
            </a:r>
          </a:p>
          <a:p>
            <a:pPr marL="342900" indent="-342900" algn="just">
              <a:spcBef>
                <a:spcPts val="0"/>
              </a:spcBef>
              <a:buClr>
                <a:srgbClr val="004899"/>
              </a:buClr>
              <a:buFont typeface="Wingdings" pitchFamily="2" charset="2"/>
              <a:buChar char="Ø"/>
            </a:pPr>
            <a:endParaRPr lang="fr-FR" sz="2800" b="1" dirty="0">
              <a:solidFill>
                <a:srgbClr val="004899"/>
              </a:solidFill>
              <a:latin typeface="Praktika Light" panose="00000400000000000000" pitchFamily="50" charset="0"/>
            </a:endParaRPr>
          </a:p>
          <a:p>
            <a:pPr marL="342900" indent="-342900" algn="just">
              <a:spcBef>
                <a:spcPts val="0"/>
              </a:spcBef>
              <a:buClr>
                <a:srgbClr val="004899"/>
              </a:buClr>
              <a:buFont typeface="Wingdings" pitchFamily="2" charset="2"/>
              <a:buChar char="Ø"/>
            </a:pPr>
            <a:r>
              <a:rPr lang="fr-FR" sz="2800" b="1" dirty="0">
                <a:solidFill>
                  <a:srgbClr val="004899"/>
                </a:solidFill>
                <a:latin typeface="Praktika Light" panose="00000400000000000000" pitchFamily="50" charset="0"/>
              </a:rPr>
              <a:t>19 ETP</a:t>
            </a:r>
          </a:p>
          <a:p>
            <a:pPr marL="342900" indent="-342900" algn="just">
              <a:spcBef>
                <a:spcPts val="0"/>
              </a:spcBef>
              <a:buClr>
                <a:srgbClr val="004899"/>
              </a:buClr>
              <a:buFont typeface="Wingdings" pitchFamily="2" charset="2"/>
              <a:buChar char="Ø"/>
            </a:pPr>
            <a:endParaRPr lang="fr-FR" sz="2800" b="1" dirty="0">
              <a:solidFill>
                <a:srgbClr val="004899"/>
              </a:solidFill>
              <a:latin typeface="Praktika Light" panose="00000400000000000000" pitchFamily="50" charset="0"/>
            </a:endParaRPr>
          </a:p>
          <a:p>
            <a:pPr marL="342900" indent="-342900" algn="just">
              <a:spcBef>
                <a:spcPts val="0"/>
              </a:spcBef>
              <a:buClr>
                <a:srgbClr val="004899"/>
              </a:buClr>
              <a:buFont typeface="Wingdings" pitchFamily="2" charset="2"/>
              <a:buChar char="Ø"/>
            </a:pPr>
            <a:r>
              <a:rPr lang="fr-FR" sz="2800" b="1" dirty="0">
                <a:solidFill>
                  <a:srgbClr val="004899"/>
                </a:solidFill>
                <a:latin typeface="Praktika Light" panose="00000400000000000000" pitchFamily="50" charset="0"/>
              </a:rPr>
              <a:t>Formation de 3 apprentis. </a:t>
            </a:r>
            <a:endParaRPr lang="fr-FR" sz="28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9831C31-6498-4758-B673-1652E6505934}"/>
              </a:ext>
            </a:extLst>
          </p:cNvPr>
          <p:cNvSpPr txBox="1"/>
          <p:nvPr/>
        </p:nvSpPr>
        <p:spPr>
          <a:xfrm>
            <a:off x="-3686" y="-94828"/>
            <a:ext cx="868014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r">
              <a:buClr>
                <a:schemeClr val="bg1"/>
              </a:buClr>
              <a:buFont typeface="+mj-lt"/>
              <a:buAutoNum type="arabicPeriod"/>
            </a:pPr>
            <a:r>
              <a:rPr lang="fr-FR" sz="3200" b="1" dirty="0">
                <a:solidFill>
                  <a:schemeClr val="bg1"/>
                </a:solidFill>
                <a:latin typeface="Praktika Light" panose="00000400000000000000" pitchFamily="50" charset="0"/>
              </a:rPr>
              <a:t>Présentation de l’OT </a:t>
            </a:r>
          </a:p>
          <a:p>
            <a:pPr lvl="0" algn="r">
              <a:buClr>
                <a:schemeClr val="bg1"/>
              </a:buClr>
            </a:pPr>
            <a:r>
              <a:rPr lang="fr-FR" sz="3200" b="1" dirty="0">
                <a:solidFill>
                  <a:schemeClr val="bg1"/>
                </a:solidFill>
                <a:latin typeface="Praktika Light" panose="00000400000000000000" pitchFamily="50" charset="0"/>
              </a:rPr>
              <a:t>    de Belledonne-Chartreuse</a:t>
            </a:r>
          </a:p>
        </p:txBody>
      </p:sp>
    </p:spTree>
    <p:extLst>
      <p:ext uri="{BB962C8B-B14F-4D97-AF65-F5344CB8AC3E}">
        <p14:creationId xmlns:p14="http://schemas.microsoft.com/office/powerpoint/2010/main" val="110477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6EA454-62BC-4214-8D39-E4DE95C733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544" y="1057300"/>
            <a:ext cx="4464496" cy="4320480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Clr>
                <a:srgbClr val="004899"/>
              </a:buClr>
              <a:buNone/>
            </a:pPr>
            <a:r>
              <a:rPr lang="fr-FR" sz="3000" b="1" dirty="0">
                <a:solidFill>
                  <a:srgbClr val="004899"/>
                </a:solidFill>
                <a:latin typeface="Praktika Light" panose="00000400000000000000" pitchFamily="50" charset="0"/>
              </a:rPr>
              <a:t>Les OT dans le Grésivaudan :</a:t>
            </a:r>
          </a:p>
          <a:p>
            <a:pPr marL="0" indent="0">
              <a:spcBef>
                <a:spcPts val="0"/>
              </a:spcBef>
              <a:buClr>
                <a:srgbClr val="004899"/>
              </a:buClr>
              <a:buNone/>
            </a:pPr>
            <a:endParaRPr lang="fr-FR" sz="3000" b="1" dirty="0">
              <a:solidFill>
                <a:srgbClr val="004899"/>
              </a:solidFill>
              <a:latin typeface="Praktika Light" panose="00000400000000000000" pitchFamily="50" charset="0"/>
            </a:endParaRPr>
          </a:p>
          <a:p>
            <a:pPr>
              <a:spcBef>
                <a:spcPts val="0"/>
              </a:spcBef>
              <a:buClr>
                <a:srgbClr val="004899"/>
              </a:buClr>
            </a:pPr>
            <a:r>
              <a:rPr lang="fr-FR" sz="3000" b="1" dirty="0">
                <a:solidFill>
                  <a:srgbClr val="004899"/>
                </a:solidFill>
                <a:latin typeface="Praktika Light" panose="00000400000000000000" pitchFamily="50" charset="0"/>
              </a:rPr>
              <a:t>En orange, siège de l’OT communautaire </a:t>
            </a:r>
          </a:p>
          <a:p>
            <a:pPr>
              <a:spcBef>
                <a:spcPts val="0"/>
              </a:spcBef>
              <a:buClr>
                <a:srgbClr val="004899"/>
              </a:buClr>
            </a:pPr>
            <a:endParaRPr lang="fr-FR" sz="3000" b="1" dirty="0">
              <a:solidFill>
                <a:srgbClr val="004899"/>
              </a:solidFill>
              <a:latin typeface="Praktika Light" panose="00000400000000000000" pitchFamily="50" charset="0"/>
            </a:endParaRPr>
          </a:p>
          <a:p>
            <a:pPr>
              <a:spcBef>
                <a:spcPts val="0"/>
              </a:spcBef>
              <a:buClr>
                <a:srgbClr val="004899"/>
              </a:buClr>
            </a:pPr>
            <a:r>
              <a:rPr lang="fr-FR" sz="3000" b="1" dirty="0">
                <a:solidFill>
                  <a:srgbClr val="004899"/>
                </a:solidFill>
                <a:latin typeface="Praktika Light" panose="00000400000000000000" pitchFamily="50" charset="0"/>
              </a:rPr>
              <a:t>En rouge, les BIT de l’OT communautaire </a:t>
            </a:r>
          </a:p>
          <a:p>
            <a:pPr>
              <a:spcBef>
                <a:spcPts val="0"/>
              </a:spcBef>
              <a:buClr>
                <a:srgbClr val="004899"/>
              </a:buClr>
            </a:pPr>
            <a:endParaRPr lang="fr-FR" sz="3000" b="1" dirty="0">
              <a:solidFill>
                <a:srgbClr val="004899"/>
              </a:solidFill>
              <a:latin typeface="Praktika Light" panose="00000400000000000000" pitchFamily="50" charset="0"/>
            </a:endParaRPr>
          </a:p>
          <a:p>
            <a:pPr>
              <a:spcBef>
                <a:spcPts val="0"/>
              </a:spcBef>
              <a:buClr>
                <a:srgbClr val="004899"/>
              </a:buClr>
            </a:pPr>
            <a:r>
              <a:rPr lang="fr-FR" sz="3000" b="1" dirty="0">
                <a:solidFill>
                  <a:srgbClr val="004899"/>
                </a:solidFill>
                <a:latin typeface="Praktika Light" panose="00000400000000000000" pitchFamily="50" charset="0"/>
              </a:rPr>
              <a:t>En jaune, les OT indépendants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3CE0209-31E5-4BAD-B1D5-43EA1EBF8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979770"/>
            <a:ext cx="3312368" cy="4416491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53B7599-D541-43F2-B02B-599F7398C31B}"/>
              </a:ext>
            </a:extLst>
          </p:cNvPr>
          <p:cNvSpPr txBox="1"/>
          <p:nvPr/>
        </p:nvSpPr>
        <p:spPr>
          <a:xfrm>
            <a:off x="-3686" y="-94828"/>
            <a:ext cx="868014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r">
              <a:buClr>
                <a:schemeClr val="bg1"/>
              </a:buClr>
              <a:buFont typeface="+mj-lt"/>
              <a:buAutoNum type="arabicPeriod"/>
            </a:pPr>
            <a:r>
              <a:rPr lang="fr-FR" sz="3200" b="1" dirty="0">
                <a:solidFill>
                  <a:schemeClr val="bg1"/>
                </a:solidFill>
                <a:latin typeface="Praktika Light" panose="00000400000000000000" pitchFamily="50" charset="0"/>
              </a:rPr>
              <a:t>Présentation de l’OT </a:t>
            </a:r>
          </a:p>
          <a:p>
            <a:pPr lvl="0" algn="r">
              <a:buClr>
                <a:schemeClr val="bg1"/>
              </a:buClr>
            </a:pPr>
            <a:r>
              <a:rPr lang="fr-FR" sz="3200" b="1" dirty="0">
                <a:solidFill>
                  <a:schemeClr val="bg1"/>
                </a:solidFill>
                <a:latin typeface="Praktika Light" panose="00000400000000000000" pitchFamily="50" charset="0"/>
              </a:rPr>
              <a:t>    de Belledonne-Chartreuse</a:t>
            </a:r>
          </a:p>
        </p:txBody>
      </p:sp>
    </p:spTree>
    <p:extLst>
      <p:ext uri="{BB962C8B-B14F-4D97-AF65-F5344CB8AC3E}">
        <p14:creationId xmlns:p14="http://schemas.microsoft.com/office/powerpoint/2010/main" val="4255760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5536" y="2825161"/>
            <a:ext cx="8352928" cy="523220"/>
          </a:xfrm>
        </p:spPr>
        <p:txBody>
          <a:bodyPr>
            <a:spAutoFit/>
          </a:bodyPr>
          <a:lstStyle/>
          <a:p>
            <a:pPr marL="514350" indent="-514350" algn="just">
              <a:buClr>
                <a:srgbClr val="004899"/>
              </a:buClr>
              <a:buFont typeface="+mj-lt"/>
              <a:buAutoNum type="arabicPeriod" startAt="2"/>
            </a:pPr>
            <a:r>
              <a:rPr lang="fr-FR" sz="2800" b="1" dirty="0">
                <a:solidFill>
                  <a:srgbClr val="004899"/>
                </a:solidFill>
                <a:latin typeface="Praktika Light" panose="00000400000000000000" pitchFamily="50" charset="0"/>
              </a:rPr>
              <a:t>Rappel des missions confiées à l’OT</a:t>
            </a:r>
          </a:p>
        </p:txBody>
      </p:sp>
    </p:spTree>
    <p:extLst>
      <p:ext uri="{BB962C8B-B14F-4D97-AF65-F5344CB8AC3E}">
        <p14:creationId xmlns:p14="http://schemas.microsoft.com/office/powerpoint/2010/main" val="365331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5536" y="3001516"/>
            <a:ext cx="8352928" cy="2435097"/>
          </a:xfrm>
        </p:spPr>
        <p:txBody>
          <a:bodyPr>
            <a:noAutofit/>
          </a:bodyPr>
          <a:lstStyle/>
          <a:p>
            <a:pPr lvl="0" algn="just">
              <a:buClr>
                <a:srgbClr val="004899"/>
              </a:buClr>
            </a:pPr>
            <a:r>
              <a:rPr lang="fr-FR" sz="2800" b="1" dirty="0">
                <a:solidFill>
                  <a:srgbClr val="004899"/>
                </a:solidFill>
                <a:latin typeface="Praktika Light" panose="00000400000000000000" pitchFamily="50" charset="0"/>
              </a:rPr>
              <a:t>Ambitions : </a:t>
            </a:r>
          </a:p>
          <a:p>
            <a:pPr lvl="0" algn="just">
              <a:buClr>
                <a:srgbClr val="004899"/>
              </a:buClr>
            </a:pPr>
            <a:endParaRPr lang="fr-FR" sz="2800" b="1" dirty="0">
              <a:solidFill>
                <a:srgbClr val="004899"/>
              </a:solidFill>
              <a:latin typeface="Praktika Light" panose="00000400000000000000" pitchFamily="50" charset="0"/>
            </a:endParaRPr>
          </a:p>
          <a:p>
            <a:pPr marL="342900" lvl="0" indent="-342900" algn="just">
              <a:spcBef>
                <a:spcPts val="0"/>
              </a:spcBef>
              <a:buClr>
                <a:srgbClr val="004899"/>
              </a:buClr>
              <a:buFont typeface="Wingdings" pitchFamily="2" charset="2"/>
              <a:buChar char="Ø"/>
            </a:pPr>
            <a:r>
              <a:rPr lang="fr-FR" sz="2800" b="1" dirty="0">
                <a:solidFill>
                  <a:srgbClr val="004899"/>
                </a:solidFill>
                <a:latin typeface="Praktika Light" panose="00000400000000000000" pitchFamily="50" charset="0"/>
              </a:rPr>
              <a:t>Assurer le rayonnement de nos marques et destinations.</a:t>
            </a:r>
          </a:p>
          <a:p>
            <a:pPr marL="342900" lvl="0" indent="-342900" algn="just">
              <a:spcBef>
                <a:spcPts val="0"/>
              </a:spcBef>
              <a:buClr>
                <a:srgbClr val="004899"/>
              </a:buClr>
              <a:buFont typeface="Wingdings" pitchFamily="2" charset="2"/>
              <a:buChar char="Ø"/>
            </a:pPr>
            <a:endParaRPr lang="fr-FR" sz="2800" b="1" dirty="0">
              <a:solidFill>
                <a:srgbClr val="004899"/>
              </a:solidFill>
              <a:latin typeface="Praktika Light" panose="00000400000000000000" pitchFamily="50" charset="0"/>
            </a:endParaRPr>
          </a:p>
          <a:p>
            <a:pPr marL="342900" lvl="0" indent="-342900" algn="just">
              <a:spcBef>
                <a:spcPts val="0"/>
              </a:spcBef>
              <a:buClr>
                <a:srgbClr val="004899"/>
              </a:buClr>
              <a:buFont typeface="Wingdings" pitchFamily="2" charset="2"/>
              <a:buChar char="Ø"/>
            </a:pPr>
            <a:r>
              <a:rPr lang="fr-FR" sz="2800" b="1" dirty="0">
                <a:solidFill>
                  <a:srgbClr val="004899"/>
                </a:solidFill>
                <a:latin typeface="Praktika Light" panose="00000400000000000000" pitchFamily="50" charset="0"/>
              </a:rPr>
              <a:t>Développer la fréquentation touristique.</a:t>
            </a:r>
          </a:p>
          <a:p>
            <a:pPr marL="342900" lvl="0" indent="-342900" algn="just">
              <a:spcBef>
                <a:spcPts val="0"/>
              </a:spcBef>
              <a:buClr>
                <a:srgbClr val="004899"/>
              </a:buClr>
              <a:buFont typeface="Wingdings" pitchFamily="2" charset="2"/>
              <a:buChar char="Ø"/>
            </a:pPr>
            <a:endParaRPr lang="fr-FR" sz="2800" b="1" dirty="0">
              <a:solidFill>
                <a:srgbClr val="004899"/>
              </a:solidFill>
              <a:latin typeface="Praktika Light" panose="00000400000000000000" pitchFamily="50" charset="0"/>
            </a:endParaRPr>
          </a:p>
          <a:p>
            <a:pPr marL="342900" indent="-342900" algn="just">
              <a:spcBef>
                <a:spcPts val="0"/>
              </a:spcBef>
              <a:buClr>
                <a:srgbClr val="004899"/>
              </a:buClr>
              <a:buFont typeface="Wingdings" pitchFamily="2" charset="2"/>
              <a:buChar char="Ø"/>
            </a:pPr>
            <a:r>
              <a:rPr lang="fr-FR" sz="2800" b="1" dirty="0">
                <a:solidFill>
                  <a:srgbClr val="004899"/>
                </a:solidFill>
                <a:latin typeface="Praktika Light" panose="00000400000000000000" pitchFamily="50" charset="0"/>
              </a:rPr>
              <a:t>Mettre en œuvre la politique touristique du Grésivaudan.</a:t>
            </a:r>
          </a:p>
          <a:p>
            <a:pPr marL="342900" lvl="0" indent="-342900" algn="just">
              <a:spcBef>
                <a:spcPts val="0"/>
              </a:spcBef>
              <a:buClr>
                <a:srgbClr val="004899"/>
              </a:buClr>
              <a:buFont typeface="Wingdings" pitchFamily="2" charset="2"/>
              <a:buChar char="Ø"/>
            </a:pPr>
            <a:endParaRPr lang="fr-FR" sz="2800" b="1" dirty="0">
              <a:solidFill>
                <a:srgbClr val="004899"/>
              </a:solidFill>
              <a:latin typeface="Praktika Light" panose="00000400000000000000" pitchFamily="50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80EC75D-1BA3-422B-A9BD-BE4AA71CE86A}"/>
              </a:ext>
            </a:extLst>
          </p:cNvPr>
          <p:cNvSpPr txBox="1"/>
          <p:nvPr/>
        </p:nvSpPr>
        <p:spPr>
          <a:xfrm>
            <a:off x="2480082" y="121196"/>
            <a:ext cx="66639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buClr>
                <a:schemeClr val="bg1"/>
              </a:buClr>
              <a:buFont typeface="+mj-lt"/>
              <a:buAutoNum type="arabicPeriod" startAt="2"/>
            </a:pPr>
            <a:r>
              <a:rPr lang="fr-FR" sz="3200" b="1" dirty="0">
                <a:solidFill>
                  <a:schemeClr val="bg1"/>
                </a:solidFill>
                <a:latin typeface="Praktika Light" panose="00000400000000000000" pitchFamily="50" charset="0"/>
              </a:rPr>
              <a:t>Rappel des missions confiées à l’OT</a:t>
            </a:r>
          </a:p>
        </p:txBody>
      </p:sp>
    </p:spTree>
    <p:extLst>
      <p:ext uri="{BB962C8B-B14F-4D97-AF65-F5344CB8AC3E}">
        <p14:creationId xmlns:p14="http://schemas.microsoft.com/office/powerpoint/2010/main" val="2273085278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Personnalisé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Personnalisé 3">
      <a:majorFont>
        <a:latin typeface="Praktika Bold"/>
        <a:ea typeface=""/>
        <a:cs typeface=""/>
      </a:majorFont>
      <a:minorFont>
        <a:latin typeface="Praktik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8575">
          <a:solidFill>
            <a:srgbClr val="0C5078"/>
          </a:solidFill>
          <a:headEnd type="non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2225</Words>
  <Application>Microsoft Office PowerPoint</Application>
  <PresentationFormat>Affichage à l'écran (16:10)</PresentationFormat>
  <Paragraphs>469</Paragraphs>
  <Slides>40</Slides>
  <Notes>20</Notes>
  <HiddenSlides>3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8" baseType="lpstr">
      <vt:lpstr>Arial</vt:lpstr>
      <vt:lpstr>Calibri</vt:lpstr>
      <vt:lpstr>Hermes</vt:lpstr>
      <vt:lpstr>Museo 500</vt:lpstr>
      <vt:lpstr>Praktika Bold</vt:lpstr>
      <vt:lpstr>Praktika Light</vt:lpstr>
      <vt:lpstr>Wingdings</vt:lpstr>
      <vt:lpstr>1_Thème Office</vt:lpstr>
      <vt:lpstr>PRESENTATION DE L’OT  DE BELLEDONNE-CHARTREUSE</vt:lpstr>
      <vt:lpstr>Sommaire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moyens au service de ces missions</vt:lpstr>
      <vt:lpstr>Les moyens au service de ces missions</vt:lpstr>
      <vt:lpstr>Présentation PowerPoint</vt:lpstr>
      <vt:lpstr>Stratégie de communication</vt:lpstr>
      <vt:lpstr>Stratégie de communication : Outils de communication en ligne</vt:lpstr>
      <vt:lpstr>Stratégie de comunication : chiffres clés Facebook</vt:lpstr>
      <vt:lpstr>Stratégie de communication : outils hors ligne</vt:lpstr>
      <vt:lpstr>Stratégie de communication :  chiffres clés relations presse</vt:lpstr>
      <vt:lpstr>Stratégie de communication : éditions</vt:lpstr>
      <vt:lpstr>Stratégie de communication : contenus</vt:lpstr>
      <vt:lpstr>Stratégie de communication : budget</vt:lpstr>
      <vt:lpstr>Renforcer les événements et les animations</vt:lpstr>
      <vt:lpstr>Commercialisation</vt:lpstr>
      <vt:lpstr>Commercialisation</vt:lpstr>
      <vt:lpstr>Taxe de séjour et nuitées</vt:lpstr>
      <vt:lpstr>Présentation PowerPoint</vt:lpstr>
      <vt:lpstr>5. Perspectives : Place de marché</vt:lpstr>
      <vt:lpstr>5. Perspectives : Place de marché</vt:lpstr>
      <vt:lpstr>Présentation PowerPoint</vt:lpstr>
      <vt:lpstr>Présentation PowerPoint</vt:lpstr>
      <vt:lpstr>Perspectives</vt:lpstr>
      <vt:lpstr>Perspectives</vt:lpstr>
      <vt:lpstr>Perspectives</vt:lpstr>
      <vt:lpstr>Perspectives</vt:lpstr>
      <vt:lpstr>Perspectives</vt:lpstr>
      <vt:lpstr>Perspectives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Cyril Foret</dc:creator>
  <cp:lastModifiedBy>Alexandre Chalencon</cp:lastModifiedBy>
  <cp:revision>624</cp:revision>
  <cp:lastPrinted>2019-04-03T14:08:24Z</cp:lastPrinted>
  <dcterms:created xsi:type="dcterms:W3CDTF">2017-05-04T12:12:07Z</dcterms:created>
  <dcterms:modified xsi:type="dcterms:W3CDTF">2021-05-14T14:54:53Z</dcterms:modified>
</cp:coreProperties>
</file>