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77" r:id="rId2"/>
    <p:sldId id="408" r:id="rId3"/>
    <p:sldId id="409" r:id="rId4"/>
    <p:sldId id="353" r:id="rId5"/>
    <p:sldId id="354" r:id="rId6"/>
  </p:sldIdLst>
  <p:sldSz cx="9144000" cy="5715000" type="screen16x1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16" userDrawn="1">
          <p15:clr>
            <a:srgbClr val="A4A3A4"/>
          </p15:clr>
        </p15:guide>
        <p15:guide id="2" pos="2132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n Mairot" initials="JM" lastIdx="1" clrIdx="0">
    <p:extLst>
      <p:ext uri="{19B8F6BF-5375-455C-9EA6-DF929625EA0E}">
        <p15:presenceInfo xmlns:p15="http://schemas.microsoft.com/office/powerpoint/2012/main" userId="S-1-5-21-448539723-1844237615-1177238915-17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  <a:srgbClr val="2A66AA"/>
    <a:srgbClr val="E9EDF4"/>
    <a:srgbClr val="4F8FCC"/>
    <a:srgbClr val="E7E7E7"/>
    <a:srgbClr val="D0D8E8"/>
    <a:srgbClr val="FFFFFF"/>
    <a:srgbClr val="235176"/>
    <a:srgbClr val="A4BCDB"/>
    <a:srgbClr val="7DA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5512" autoAdjust="0"/>
  </p:normalViewPr>
  <p:slideViewPr>
    <p:cSldViewPr>
      <p:cViewPr varScale="1">
        <p:scale>
          <a:sx n="128" d="100"/>
          <a:sy n="128" d="100"/>
        </p:scale>
        <p:origin x="120" y="102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9"/>
    </p:cViewPr>
  </p:sorterViewPr>
  <p:notesViewPr>
    <p:cSldViewPr>
      <p:cViewPr varScale="1">
        <p:scale>
          <a:sx n="79" d="100"/>
          <a:sy n="79" d="100"/>
        </p:scale>
        <p:origin x="3108" y="108"/>
      </p:cViewPr>
      <p:guideLst>
        <p:guide orient="horz" pos="2616"/>
        <p:guide pos="2132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B-461C-B14E-4EFF3391E56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B-461C-B14E-4EFF3391E565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B-461C-B14E-4EFF3391E565}"/>
              </c:ext>
            </c:extLst>
          </c:dPt>
          <c:dLbls>
            <c:dLbl>
              <c:idx val="0"/>
              <c:layout>
                <c:manualLayout>
                  <c:x val="0.1777777777777778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0B-461C-B14E-4EFF3391E565}"/>
                </c:ext>
              </c:extLst>
            </c:dLbl>
            <c:dLbl>
              <c:idx val="1"/>
              <c:layout>
                <c:manualLayout>
                  <c:x val="-0.19444444444444445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0B-461C-B14E-4EFF3391E565}"/>
                </c:ext>
              </c:extLst>
            </c:dLbl>
            <c:dLbl>
              <c:idx val="2"/>
              <c:layout>
                <c:manualLayout>
                  <c:x val="-0.13888888888888895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B-461C-B14E-4EFF3391E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Feuil1!$I$7:$I$9</c:f>
              <c:strCache>
                <c:ptCount val="3"/>
                <c:pt idx="0">
                  <c:v>Catalogues et imprimés</c:v>
                </c:pt>
                <c:pt idx="1">
                  <c:v>Honoraires</c:v>
                </c:pt>
                <c:pt idx="2">
                  <c:v>Reception</c:v>
                </c:pt>
              </c:strCache>
            </c:strRef>
          </c:cat>
          <c:val>
            <c:numRef>
              <c:f>Feuil1!$J$7:$J$9</c:f>
              <c:numCache>
                <c:formatCode>#\ ##0.00\ "€"</c:formatCode>
                <c:ptCount val="3"/>
                <c:pt idx="0">
                  <c:v>20396.79</c:v>
                </c:pt>
                <c:pt idx="1">
                  <c:v>58332.100000000006</c:v>
                </c:pt>
                <c:pt idx="2">
                  <c:v>3280.6500000000005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0B-461C-B14E-4EFF3391E5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4899"/>
                </a:solidFill>
              </a:rPr>
              <a:t>RETOMBÉES</a:t>
            </a:r>
            <a:r>
              <a:rPr lang="en-US" sz="1200" baseline="0" dirty="0">
                <a:solidFill>
                  <a:srgbClr val="004899"/>
                </a:solidFill>
              </a:rPr>
              <a:t> PRESSE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Retombées presse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C-4C35-BF18-BA8BB9F11D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C-4C35-BF18-BA8BB9F11D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5C-4C35-BF18-BA8BB9F11D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5C-4C35-BF18-BA8BB9F11DC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5C-4C35-BF18-BA8BB9F11D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C5C-4C35-BF18-BA8BB9F11D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C5C-4C35-BF18-BA8BB9F11D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C5C-4C35-BF18-BA8BB9F11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Presse (185)</c:v>
                </c:pt>
                <c:pt idx="1">
                  <c:v>Télévision (21)</c:v>
                </c:pt>
                <c:pt idx="2">
                  <c:v>Web (55)</c:v>
                </c:pt>
                <c:pt idx="3">
                  <c:v>Radio (14)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0.67</c:v>
                </c:pt>
                <c:pt idx="1">
                  <c:v>0.08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C-4951-9F79-41E1FC2812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/>
          <a:lstStyle>
            <a:lvl1pPr algn="r">
              <a:defRPr sz="1100"/>
            </a:lvl1pPr>
          </a:lstStyle>
          <a:p>
            <a:fld id="{A67AA946-0187-4179-9C8E-4E4C5D5874C7}" type="datetimeFigureOut">
              <a:rPr lang="fr-FR" smtClean="0"/>
              <a:t>09/06/2023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 anchor="b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 anchor="b"/>
          <a:lstStyle>
            <a:lvl1pPr algn="r">
              <a:defRPr sz="1100"/>
            </a:lvl1pPr>
          </a:lstStyle>
          <a:p>
            <a:fld id="{C2AD9F7E-D6B7-4DB8-ACDA-90917E931A9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12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/>
          <a:lstStyle>
            <a:lvl1pPr algn="r">
              <a:defRPr sz="1100"/>
            </a:lvl1pPr>
          </a:lstStyle>
          <a:p>
            <a:fld id="{732B1F3A-144A-449A-A5AE-869483FF84DE}" type="datetimeFigureOut">
              <a:rPr lang="fr-FR" smtClean="0"/>
              <a:t>09/06/2023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8500"/>
            <a:ext cx="557530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6" tIns="44573" rIns="89146" bIns="44573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89146" tIns="44573" rIns="89146" bIns="4457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 anchor="b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9146" tIns="44573" rIns="89146" bIns="44573" rtlCol="0" anchor="b"/>
          <a:lstStyle>
            <a:lvl1pPr algn="r">
              <a:defRPr sz="1100"/>
            </a:lvl1pPr>
          </a:lstStyle>
          <a:p>
            <a:fld id="{2D6A3169-549F-4297-92CD-9CA62586A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54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802B8A-8E23-474B-8D9B-66E4EFEF512B}"/>
              </a:ext>
            </a:extLst>
          </p:cNvPr>
          <p:cNvSpPr/>
          <p:nvPr userDrawn="1"/>
        </p:nvSpPr>
        <p:spPr>
          <a:xfrm>
            <a:off x="0" y="0"/>
            <a:ext cx="9152313" cy="5715000"/>
          </a:xfrm>
          <a:prstGeom prst="rect">
            <a:avLst/>
          </a:prstGeom>
          <a:solidFill>
            <a:srgbClr val="004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5C7B48-7CC4-4EE6-8F1B-F788FE70F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96" y="205030"/>
            <a:ext cx="2569607" cy="2412741"/>
          </a:xfrm>
          <a:prstGeom prst="rect">
            <a:avLst/>
          </a:prstGeom>
        </p:spPr>
      </p:pic>
      <p:pic>
        <p:nvPicPr>
          <p:cNvPr id="10" name="Image 9" descr="Une image contenant avion, oiseau&#10;&#10;Description générée automatiquement">
            <a:extLst>
              <a:ext uri="{FF2B5EF4-FFF2-40B4-BE49-F238E27FC236}">
                <a16:creationId xmlns:a16="http://schemas.microsoft.com/office/drawing/2014/main" id="{46B5D52B-F0AD-487C-93FB-B1D6F8534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29" y="3649588"/>
            <a:ext cx="9221256" cy="30495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12599"/>
            <a:ext cx="9756576" cy="1225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5835" y="4414191"/>
            <a:ext cx="2952328" cy="12001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0697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373543"/>
            <a:ext cx="2133600" cy="304271"/>
          </a:xfrm>
          <a:prstGeom prst="rect">
            <a:avLst/>
          </a:prstGeom>
        </p:spPr>
        <p:txBody>
          <a:bodyPr/>
          <a:lstStyle/>
          <a:p>
            <a:fld id="{0A08471B-C2A5-41DB-845A-3AF688F21F2B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52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17307"/>
            <a:ext cx="2057400" cy="398782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7307"/>
            <a:ext cx="6019800" cy="39878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373543"/>
            <a:ext cx="2133600" cy="304271"/>
          </a:xfrm>
          <a:prstGeom prst="rect">
            <a:avLst/>
          </a:prstGeom>
        </p:spPr>
        <p:txBody>
          <a:bodyPr/>
          <a:lstStyle/>
          <a:p>
            <a:fld id="{8117EE39-81E3-4C7F-BDBC-4D9F624D229E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24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vion&#10;&#10;Description générée automatiquement">
            <a:extLst>
              <a:ext uri="{FF2B5EF4-FFF2-40B4-BE49-F238E27FC236}">
                <a16:creationId xmlns:a16="http://schemas.microsoft.com/office/drawing/2014/main" id="{C7342238-9E31-49C9-90F0-74B523B8E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3" y="5139756"/>
            <a:ext cx="646068" cy="576296"/>
          </a:xfrm>
          <a:prstGeom prst="rect">
            <a:avLst/>
          </a:prstGeom>
        </p:spPr>
      </p:pic>
      <p:pic>
        <p:nvPicPr>
          <p:cNvPr id="13" name="Image 12" descr="Une image contenant oiseau&#10;&#10;Description générée automatiquement">
            <a:extLst>
              <a:ext uri="{FF2B5EF4-FFF2-40B4-BE49-F238E27FC236}">
                <a16:creationId xmlns:a16="http://schemas.microsoft.com/office/drawing/2014/main" id="{3F6DF0DE-8E8E-4DF6-9DBF-1705A3B11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55" y="5234817"/>
            <a:ext cx="633445" cy="4812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2C0097-D7AD-46DC-86E7-0800C94FF64E}"/>
              </a:ext>
            </a:extLst>
          </p:cNvPr>
          <p:cNvSpPr/>
          <p:nvPr userDrawn="1"/>
        </p:nvSpPr>
        <p:spPr>
          <a:xfrm>
            <a:off x="539552" y="5486075"/>
            <a:ext cx="8064897" cy="228925"/>
          </a:xfrm>
          <a:prstGeom prst="rect">
            <a:avLst/>
          </a:prstGeom>
          <a:solidFill>
            <a:srgbClr val="4F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29308"/>
            <a:ext cx="8064896" cy="893303"/>
          </a:xfrm>
        </p:spPr>
        <p:txBody>
          <a:bodyPr/>
          <a:lstStyle>
            <a:lvl1pPr>
              <a:defRPr>
                <a:latin typeface="Praktika Bold" panose="000008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071" y="1251205"/>
            <a:ext cx="8229600" cy="3382687"/>
          </a:xfrm>
        </p:spPr>
        <p:txBody>
          <a:bodyPr/>
          <a:lstStyle>
            <a:lvl1pPr>
              <a:buClr>
                <a:srgbClr val="004899"/>
              </a:buClr>
              <a:defRPr sz="2800" b="1">
                <a:solidFill>
                  <a:srgbClr val="004899"/>
                </a:solidFill>
                <a:latin typeface="Praktika Light" panose="00000400000000000000" pitchFamily="50" charset="0"/>
              </a:defRPr>
            </a:lvl1pPr>
            <a:lvl2pPr>
              <a:buClr>
                <a:srgbClr val="004899"/>
              </a:buClr>
              <a:defRPr sz="2400">
                <a:solidFill>
                  <a:srgbClr val="004899"/>
                </a:solidFill>
                <a:latin typeface="Praktika Light" panose="00000400000000000000" pitchFamily="50" charset="0"/>
              </a:defRPr>
            </a:lvl2pPr>
            <a:lvl3pPr>
              <a:buClr>
                <a:srgbClr val="004899"/>
              </a:buClr>
              <a:defRPr sz="2000">
                <a:solidFill>
                  <a:srgbClr val="004899"/>
                </a:solidFill>
                <a:latin typeface="Praktika Light" panose="00000400000000000000" pitchFamily="50" charset="0"/>
              </a:defRPr>
            </a:lvl3pPr>
            <a:lvl4pPr>
              <a:buClr>
                <a:srgbClr val="004899"/>
              </a:buClr>
              <a:defRPr sz="1800">
                <a:solidFill>
                  <a:srgbClr val="004899"/>
                </a:solidFill>
                <a:latin typeface="Praktika Light" panose="00000400000000000000" pitchFamily="50" charset="0"/>
              </a:defRPr>
            </a:lvl4pPr>
            <a:lvl5pPr>
              <a:buClr>
                <a:srgbClr val="004899"/>
              </a:buClr>
              <a:defRPr sz="1800">
                <a:solidFill>
                  <a:srgbClr val="004899"/>
                </a:solidFill>
                <a:latin typeface="Praktika Light" panose="00000400000000000000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64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262497"/>
            <a:ext cx="7772400" cy="24350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2" name="Image 11" descr="Une image contenant avion&#10;&#10;Description générée automatiquement">
            <a:extLst>
              <a:ext uri="{FF2B5EF4-FFF2-40B4-BE49-F238E27FC236}">
                <a16:creationId xmlns:a16="http://schemas.microsoft.com/office/drawing/2014/main" id="{A50C04D7-BD00-497D-8D9B-907EFB3EB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3" y="5139756"/>
            <a:ext cx="646068" cy="576296"/>
          </a:xfrm>
          <a:prstGeom prst="rect">
            <a:avLst/>
          </a:prstGeom>
        </p:spPr>
      </p:pic>
      <p:pic>
        <p:nvPicPr>
          <p:cNvPr id="14" name="Image 13" descr="Une image contenant oiseau&#10;&#10;Description générée automatiquement">
            <a:extLst>
              <a:ext uri="{FF2B5EF4-FFF2-40B4-BE49-F238E27FC236}">
                <a16:creationId xmlns:a16="http://schemas.microsoft.com/office/drawing/2014/main" id="{EBE60A34-9296-44A2-849D-F56AF78A0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55" y="5234817"/>
            <a:ext cx="633445" cy="4812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23BCE0-2FE5-42C6-93D9-61D8AF190F79}"/>
              </a:ext>
            </a:extLst>
          </p:cNvPr>
          <p:cNvSpPr/>
          <p:nvPr userDrawn="1"/>
        </p:nvSpPr>
        <p:spPr>
          <a:xfrm>
            <a:off x="539552" y="5486075"/>
            <a:ext cx="8064897" cy="228925"/>
          </a:xfrm>
          <a:prstGeom prst="rect">
            <a:avLst/>
          </a:prstGeom>
          <a:solidFill>
            <a:srgbClr val="4F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0097-D7AD-46DC-86E7-0800C94FF64E}"/>
              </a:ext>
            </a:extLst>
          </p:cNvPr>
          <p:cNvSpPr/>
          <p:nvPr userDrawn="1"/>
        </p:nvSpPr>
        <p:spPr>
          <a:xfrm>
            <a:off x="706465" y="5485022"/>
            <a:ext cx="8064897" cy="228925"/>
          </a:xfrm>
          <a:prstGeom prst="rect">
            <a:avLst/>
          </a:prstGeom>
          <a:solidFill>
            <a:srgbClr val="4F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1782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4" name="Image 13" descr="Une image contenant avion&#10;&#10;Description générée automatiquement">
            <a:extLst>
              <a:ext uri="{FF2B5EF4-FFF2-40B4-BE49-F238E27FC236}">
                <a16:creationId xmlns:a16="http://schemas.microsoft.com/office/drawing/2014/main" id="{A9FE324F-C900-430D-AE85-8734F86C1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3" y="5139756"/>
            <a:ext cx="646068" cy="576296"/>
          </a:xfrm>
          <a:prstGeom prst="rect">
            <a:avLst/>
          </a:prstGeom>
        </p:spPr>
      </p:pic>
      <p:pic>
        <p:nvPicPr>
          <p:cNvPr id="16" name="Image 15" descr="Une image contenant oiseau&#10;&#10;Description générée automatiquement">
            <a:extLst>
              <a:ext uri="{FF2B5EF4-FFF2-40B4-BE49-F238E27FC236}">
                <a16:creationId xmlns:a16="http://schemas.microsoft.com/office/drawing/2014/main" id="{5B617E1B-8595-41E8-B512-3C49BAD46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55" y="5234817"/>
            <a:ext cx="633445" cy="4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5377780"/>
            <a:ext cx="2133600" cy="304271"/>
          </a:xfrm>
          <a:prstGeom prst="rect">
            <a:avLst/>
          </a:prstGeom>
        </p:spPr>
        <p:txBody>
          <a:bodyPr/>
          <a:lstStyle/>
          <a:p>
            <a:fld id="{56431B05-890E-4439-BFFB-B9FB1DEAFBD6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66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5377780"/>
            <a:ext cx="2133600" cy="304271"/>
          </a:xfrm>
          <a:prstGeom prst="rect">
            <a:avLst/>
          </a:prstGeom>
        </p:spPr>
        <p:txBody>
          <a:bodyPr/>
          <a:lstStyle/>
          <a:p>
            <a:fld id="{5554DAF2-93FE-4CCC-8C16-A5DD2D541548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6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5377780"/>
            <a:ext cx="2133600" cy="304271"/>
          </a:xfrm>
          <a:prstGeom prst="rect">
            <a:avLst/>
          </a:prstGeom>
        </p:spPr>
        <p:txBody>
          <a:bodyPr/>
          <a:lstStyle/>
          <a:p>
            <a:fld id="{BADB2D46-B65F-4A95-9BE9-706663ADD75C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511D81-99E7-4230-9D62-0964FAAE6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56771"/>
            <a:ext cx="761880" cy="7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109038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17307"/>
            <a:ext cx="5111750" cy="3987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077414"/>
            <a:ext cx="3008313" cy="3027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373543"/>
            <a:ext cx="2133600" cy="304271"/>
          </a:xfrm>
          <a:prstGeom prst="rect">
            <a:avLst/>
          </a:prstGeom>
        </p:spPr>
        <p:txBody>
          <a:bodyPr/>
          <a:lstStyle/>
          <a:p>
            <a:fld id="{624327B5-C561-40F9-88B0-37BFCCF71764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12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00500"/>
            <a:ext cx="864096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3528" y="1117306"/>
            <a:ext cx="8640960" cy="2822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3528" y="4472782"/>
            <a:ext cx="864096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377780"/>
            <a:ext cx="2133600" cy="304271"/>
          </a:xfrm>
          <a:prstGeom prst="rect">
            <a:avLst/>
          </a:prstGeom>
        </p:spPr>
        <p:txBody>
          <a:bodyPr/>
          <a:lstStyle/>
          <a:p>
            <a:fld id="{84B209DC-202B-42C8-8BC6-FC6C1B6C45EC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37778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Comme :mmds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5377780"/>
            <a:ext cx="2133600" cy="337220"/>
          </a:xfrm>
          <a:prstGeom prst="rect">
            <a:avLst/>
          </a:prstGeom>
        </p:spPr>
        <p:txBody>
          <a:bodyPr/>
          <a:lstStyle/>
          <a:p>
            <a:fld id="{FC14F415-3EAD-4669-8071-B8BC6CB8F5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79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888998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77862" y="54281"/>
            <a:ext cx="8122122" cy="71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77313"/>
            <a:ext cx="8229600" cy="402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>
          <a:xfrm flipH="1">
            <a:off x="838786" y="0"/>
            <a:ext cx="836" cy="8889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avion&#10;&#10;Description générée automatiquement">
            <a:extLst>
              <a:ext uri="{FF2B5EF4-FFF2-40B4-BE49-F238E27FC236}">
                <a16:creationId xmlns:a16="http://schemas.microsoft.com/office/drawing/2014/main" id="{CFB7B6E7-560F-440D-A961-D129EB20A1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3" y="5139756"/>
            <a:ext cx="646068" cy="57629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221096-17CB-44B2-B6B1-6B65ED3ED5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" y="87005"/>
            <a:ext cx="761472" cy="714987"/>
          </a:xfrm>
          <a:prstGeom prst="rect">
            <a:avLst/>
          </a:prstGeom>
        </p:spPr>
      </p:pic>
      <p:pic>
        <p:nvPicPr>
          <p:cNvPr id="11" name="Image 10" descr="Une image contenant oiseau&#10;&#10;Description générée automatiquement">
            <a:extLst>
              <a:ext uri="{FF2B5EF4-FFF2-40B4-BE49-F238E27FC236}">
                <a16:creationId xmlns:a16="http://schemas.microsoft.com/office/drawing/2014/main" id="{AB2E9490-0DB0-46FE-B443-DD889236DFF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55" y="5234817"/>
            <a:ext cx="633445" cy="481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5BA3DD-4D81-48BF-93E1-8E7842B934FA}"/>
              </a:ext>
            </a:extLst>
          </p:cNvPr>
          <p:cNvSpPr/>
          <p:nvPr userDrawn="1"/>
        </p:nvSpPr>
        <p:spPr>
          <a:xfrm>
            <a:off x="539552" y="5486075"/>
            <a:ext cx="8064897" cy="228925"/>
          </a:xfrm>
          <a:prstGeom prst="rect">
            <a:avLst/>
          </a:prstGeom>
          <a:solidFill>
            <a:srgbClr val="4F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pied de page 7">
            <a:extLst>
              <a:ext uri="{FF2B5EF4-FFF2-40B4-BE49-F238E27FC236}">
                <a16:creationId xmlns:a16="http://schemas.microsoft.com/office/drawing/2014/main" id="{76255BD1-7472-4C64-8BE9-135C2C863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848" y="5475435"/>
            <a:ext cx="2023864" cy="26853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Comme :mmds</a:t>
            </a:r>
          </a:p>
        </p:txBody>
      </p:sp>
    </p:spTree>
    <p:extLst>
      <p:ext uri="{BB962C8B-B14F-4D97-AF65-F5344CB8AC3E}">
        <p14:creationId xmlns:p14="http://schemas.microsoft.com/office/powerpoint/2010/main" val="13010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useo 500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Hermes" panose="0200060605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Hermes" panose="02000606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rmes" panose="02000606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rmes" panose="02000606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rmes" panose="02000606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979C660-C382-462E-BC94-908EF711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37753"/>
            <a:ext cx="2019526" cy="6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7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787CC-326D-4A3F-B0BA-0D8CA68F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04" y="115355"/>
            <a:ext cx="8064896" cy="471945"/>
          </a:xfrm>
        </p:spPr>
        <p:txBody>
          <a:bodyPr>
            <a:normAutofit fontScale="90000"/>
          </a:bodyPr>
          <a:lstStyle/>
          <a:p>
            <a:r>
              <a:rPr lang="fr-FR" dirty="0"/>
              <a:t>COMMUNICATION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6FA10FB-B3D0-45E4-9442-F487DBDE2D05}"/>
              </a:ext>
            </a:extLst>
          </p:cNvPr>
          <p:cNvSpPr txBox="1"/>
          <p:nvPr/>
        </p:nvSpPr>
        <p:spPr>
          <a:xfrm>
            <a:off x="-3636912" y="94029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4899"/>
                </a:solidFill>
              </a:rPr>
              <a:t>- DÉPENSES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5099FC-79AD-4851-B664-0D2374737FB6}"/>
              </a:ext>
            </a:extLst>
          </p:cNvPr>
          <p:cNvSpPr txBox="1"/>
          <p:nvPr/>
        </p:nvSpPr>
        <p:spPr>
          <a:xfrm>
            <a:off x="3779912" y="770292"/>
            <a:ext cx="5364088" cy="357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fr-FR" sz="1600" dirty="0">
                <a:solidFill>
                  <a:srgbClr val="004899"/>
                </a:solidFill>
              </a:rPr>
              <a:t>COMMUNICATION MULTICANALE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fr-FR" sz="1100" dirty="0">
                <a:solidFill>
                  <a:srgbClr val="004899"/>
                </a:solidFill>
              </a:rPr>
              <a:t>CAMPAGNES DIGITALES  : display, Smash, Google </a:t>
            </a:r>
            <a:r>
              <a:rPr lang="fr-FR" sz="1100" dirty="0" err="1">
                <a:solidFill>
                  <a:srgbClr val="004899"/>
                </a:solidFill>
              </a:rPr>
              <a:t>Ads</a:t>
            </a:r>
            <a:r>
              <a:rPr lang="fr-FR" sz="1100" dirty="0">
                <a:solidFill>
                  <a:srgbClr val="004899"/>
                </a:solidFill>
              </a:rPr>
              <a:t>, Le Dauphiné, </a:t>
            </a:r>
            <a:r>
              <a:rPr lang="fr-FR" sz="1100" dirty="0" err="1">
                <a:solidFill>
                  <a:srgbClr val="004899"/>
                </a:solidFill>
              </a:rPr>
              <a:t>Minizou</a:t>
            </a:r>
            <a:r>
              <a:rPr lang="fr-FR" sz="1100" dirty="0">
                <a:solidFill>
                  <a:srgbClr val="004899"/>
                </a:solidFill>
              </a:rPr>
              <a:t>...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fr-FR" sz="1100" dirty="0">
                <a:solidFill>
                  <a:srgbClr val="004899"/>
                </a:solidFill>
              </a:rPr>
              <a:t>RESEAUX SOCIAUX : Facebook, Instagram, YouTube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fr-FR" sz="1100" dirty="0">
                <a:solidFill>
                  <a:srgbClr val="004899"/>
                </a:solidFill>
              </a:rPr>
              <a:t>PRESSE : Guide de l’hiver,  </a:t>
            </a:r>
            <a:r>
              <a:rPr lang="fr-FR" sz="1100" dirty="0" err="1">
                <a:solidFill>
                  <a:srgbClr val="004899"/>
                </a:solidFill>
              </a:rPr>
              <a:t>ActuMontagne</a:t>
            </a:r>
            <a:r>
              <a:rPr lang="fr-FR" sz="1100" dirty="0">
                <a:solidFill>
                  <a:srgbClr val="004899"/>
                </a:solidFill>
              </a:rPr>
              <a:t>, </a:t>
            </a:r>
            <a:r>
              <a:rPr lang="fr-FR" sz="1100" dirty="0" err="1">
                <a:solidFill>
                  <a:srgbClr val="004899"/>
                </a:solidFill>
              </a:rPr>
              <a:t>Minizou</a:t>
            </a:r>
            <a:r>
              <a:rPr lang="fr-FR" sz="1100" dirty="0">
                <a:solidFill>
                  <a:srgbClr val="004899"/>
                </a:solidFill>
              </a:rPr>
              <a:t>, Plan de Grenoble, Dépliant GLINFO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fr-FR" sz="1100" dirty="0">
                <a:solidFill>
                  <a:srgbClr val="004899"/>
                </a:solidFill>
              </a:rPr>
              <a:t>AFFICHAGE : 4x3, abribus Grésivaudan, Bus (Grenoble, Lyon, Chambéry), Parking Grenoble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fr-FR" sz="1100" dirty="0">
                <a:solidFill>
                  <a:srgbClr val="004899"/>
                </a:solidFill>
              </a:rPr>
              <a:t>RADIO : France Bleu Isère, Hot Radio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fr-FR" sz="1100" dirty="0">
                <a:solidFill>
                  <a:srgbClr val="004899"/>
                </a:solidFill>
              </a:rPr>
              <a:t>STREET : Animation APRR, Foire de Grenoble, Descente des Alpages, Stations service, Espace Aragon, Miss Isère, Marché de Noël Grenoble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9CC946DF-1ABA-4743-889F-A15780A7A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63416"/>
              </p:ext>
            </p:extLst>
          </p:nvPr>
        </p:nvGraphicFramePr>
        <p:xfrm>
          <a:off x="129712" y="1299477"/>
          <a:ext cx="36634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39">
                  <a:extLst>
                    <a:ext uri="{9D8B030D-6E8A-4147-A177-3AD203B41FA5}">
                      <a16:colId xmlns:a16="http://schemas.microsoft.com/office/drawing/2014/main" val="13451342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06984502"/>
                    </a:ext>
                  </a:extLst>
                </a:gridCol>
                <a:gridCol w="1290811">
                  <a:extLst>
                    <a:ext uri="{9D8B030D-6E8A-4147-A177-3AD203B41FA5}">
                      <a16:colId xmlns:a16="http://schemas.microsoft.com/office/drawing/2014/main" val="4046417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Les 7 </a:t>
                      </a:r>
                      <a:r>
                        <a:rPr lang="fr-FR" sz="1400" dirty="0" err="1"/>
                        <a:t>Laux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Le Collet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2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34 000€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30 500€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/>
                        <a:t>24 </a:t>
                      </a:r>
                      <a:r>
                        <a:rPr lang="fr-FR" sz="1400" dirty="0"/>
                        <a:t>000€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94754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0F87B0A-D856-3C88-EF81-3CDCCEC48B5E}"/>
              </a:ext>
            </a:extLst>
          </p:cNvPr>
          <p:cNvSpPr txBox="1"/>
          <p:nvPr/>
        </p:nvSpPr>
        <p:spPr>
          <a:xfrm>
            <a:off x="3997895" y="500652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Annonces et insertions + Foires et expositions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CBE4CA-0A1B-C606-7E5E-9D857EEA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2" y="2197780"/>
            <a:ext cx="3648241" cy="912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FDC04F-F8AB-E907-2B05-8A1A2AF19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2" y="3266464"/>
            <a:ext cx="3663486" cy="9097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90EDC7-A6A7-834E-0886-59E41FFAC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5" y="4397722"/>
            <a:ext cx="3663487" cy="9097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890C94-1375-4C67-ED39-FC7CC7BDA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474" y="4404161"/>
            <a:ext cx="3651166" cy="9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787CC-326D-4A3F-B0BA-0D8CA68F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04" y="213630"/>
            <a:ext cx="8064896" cy="471945"/>
          </a:xfrm>
        </p:spPr>
        <p:txBody>
          <a:bodyPr>
            <a:normAutofit fontScale="90000"/>
          </a:bodyPr>
          <a:lstStyle/>
          <a:p>
            <a:r>
              <a:rPr lang="fr-FR" dirty="0"/>
              <a:t>COMMUNICATION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F87B0A-D856-3C88-EF81-3CDCCEC48B5E}"/>
              </a:ext>
            </a:extLst>
          </p:cNvPr>
          <p:cNvSpPr txBox="1"/>
          <p:nvPr/>
        </p:nvSpPr>
        <p:spPr>
          <a:xfrm>
            <a:off x="6149395" y="535994"/>
            <a:ext cx="299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Autres articles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3C5311-9784-1572-388F-B6C7C8E96CF6}"/>
              </a:ext>
            </a:extLst>
          </p:cNvPr>
          <p:cNvSpPr txBox="1"/>
          <p:nvPr/>
        </p:nvSpPr>
        <p:spPr>
          <a:xfrm>
            <a:off x="5577413" y="3361556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4899"/>
                </a:solidFill>
              </a:rPr>
              <a:t>* Honoraires :</a:t>
            </a:r>
          </a:p>
          <a:p>
            <a:r>
              <a:rPr lang="fr-FR" sz="1400" b="1" dirty="0">
                <a:solidFill>
                  <a:srgbClr val="004899"/>
                </a:solidFill>
              </a:rPr>
              <a:t>        - Relations Presse</a:t>
            </a:r>
          </a:p>
          <a:p>
            <a:r>
              <a:rPr lang="fr-FR" sz="1400" b="1" dirty="0">
                <a:solidFill>
                  <a:srgbClr val="004899"/>
                </a:solidFill>
              </a:rPr>
              <a:t>        - </a:t>
            </a:r>
            <a:r>
              <a:rPr lang="fr-FR" sz="1400" b="1" dirty="0" err="1">
                <a:solidFill>
                  <a:srgbClr val="004899"/>
                </a:solidFill>
              </a:rPr>
              <a:t>CyberCité</a:t>
            </a:r>
            <a:r>
              <a:rPr lang="fr-FR" sz="1400" b="1" dirty="0">
                <a:solidFill>
                  <a:srgbClr val="004899"/>
                </a:solidFill>
              </a:rPr>
              <a:t> SEO</a:t>
            </a:r>
          </a:p>
          <a:p>
            <a:r>
              <a:rPr lang="fr-FR" sz="1400" b="1" dirty="0">
                <a:solidFill>
                  <a:srgbClr val="004899"/>
                </a:solidFill>
              </a:rPr>
              <a:t>        - Agence de </a:t>
            </a:r>
            <a:r>
              <a:rPr lang="fr-FR" sz="1400" b="1" dirty="0" err="1">
                <a:solidFill>
                  <a:srgbClr val="004899"/>
                </a:solidFill>
              </a:rPr>
              <a:t>comm</a:t>
            </a:r>
            <a:endParaRPr lang="fr-FR" sz="1400" b="1" dirty="0">
              <a:solidFill>
                <a:srgbClr val="004899"/>
              </a:solidFill>
            </a:endParaRPr>
          </a:p>
          <a:p>
            <a:r>
              <a:rPr lang="fr-FR" sz="1400" b="1" dirty="0">
                <a:solidFill>
                  <a:srgbClr val="004899"/>
                </a:solidFill>
              </a:rPr>
              <a:t>        - Reportages photo/vidéo</a:t>
            </a:r>
          </a:p>
          <a:p>
            <a:pPr algn="ctr"/>
            <a:endParaRPr lang="fr-FR" sz="2800" b="1" dirty="0">
              <a:solidFill>
                <a:srgbClr val="004899"/>
              </a:solidFill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0695975-6B3F-BC83-34A8-0960B0BD1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563520"/>
              </p:ext>
            </p:extLst>
          </p:nvPr>
        </p:nvGraphicFramePr>
        <p:xfrm>
          <a:off x="467544" y="17773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A8AED18-5D7B-F358-38F9-B5C851471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17091"/>
              </p:ext>
            </p:extLst>
          </p:nvPr>
        </p:nvGraphicFramePr>
        <p:xfrm>
          <a:off x="5541651" y="1520739"/>
          <a:ext cx="3024147" cy="13367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50485">
                  <a:extLst>
                    <a:ext uri="{9D8B030D-6E8A-4147-A177-3AD203B41FA5}">
                      <a16:colId xmlns:a16="http://schemas.microsoft.com/office/drawing/2014/main" val="795949898"/>
                    </a:ext>
                  </a:extLst>
                </a:gridCol>
                <a:gridCol w="1073662">
                  <a:extLst>
                    <a:ext uri="{9D8B030D-6E8A-4147-A177-3AD203B41FA5}">
                      <a16:colId xmlns:a16="http://schemas.microsoft.com/office/drawing/2014/main" val="1889972488"/>
                    </a:ext>
                  </a:extLst>
                </a:gridCol>
              </a:tblGrid>
              <a:tr h="3341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Articles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Montant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3447968"/>
                  </a:ext>
                </a:extLst>
              </a:tr>
              <a:tr h="3341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Honoraires*</a:t>
                      </a:r>
                      <a:endParaRPr lang="fr-F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58 332,10 €</a:t>
                      </a:r>
                      <a:endParaRPr lang="fr-F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6493"/>
                  </a:ext>
                </a:extLst>
              </a:tr>
              <a:tr h="3341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Catalogues et imprimés</a:t>
                      </a:r>
                      <a:endParaRPr lang="fr-FR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20 396,79 €</a:t>
                      </a:r>
                      <a:endParaRPr lang="fr-F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12852"/>
                  </a:ext>
                </a:extLst>
              </a:tr>
              <a:tr h="3341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Réception</a:t>
                      </a:r>
                      <a:endParaRPr lang="fr-F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3 280,65 €</a:t>
                      </a:r>
                      <a:endParaRPr lang="fr-F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51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16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787CC-326D-4A3F-B0BA-0D8CA68F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8064896" cy="471945"/>
          </a:xfrm>
        </p:spPr>
        <p:txBody>
          <a:bodyPr>
            <a:normAutofit fontScale="90000"/>
          </a:bodyPr>
          <a:lstStyle/>
          <a:p>
            <a:r>
              <a:rPr lang="fr-FR" dirty="0"/>
              <a:t>RELATION PRESSE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D76BFE-9914-45CB-8814-5AA8067A1FA0}"/>
              </a:ext>
            </a:extLst>
          </p:cNvPr>
          <p:cNvSpPr txBox="1"/>
          <p:nvPr/>
        </p:nvSpPr>
        <p:spPr>
          <a:xfrm>
            <a:off x="6876256" y="389479"/>
            <a:ext cx="211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Hiver 2022/2023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1EA6102D-864D-4939-AA45-89BBA28CC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195560"/>
              </p:ext>
            </p:extLst>
          </p:nvPr>
        </p:nvGraphicFramePr>
        <p:xfrm>
          <a:off x="-12340" y="1041524"/>
          <a:ext cx="3048000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D59F923-E8BB-4BDB-96CD-E184CB563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98769"/>
              </p:ext>
            </p:extLst>
          </p:nvPr>
        </p:nvGraphicFramePr>
        <p:xfrm>
          <a:off x="323528" y="3289548"/>
          <a:ext cx="237626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1518063969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805294733"/>
                    </a:ext>
                  </a:extLst>
                </a:gridCol>
              </a:tblGrid>
              <a:tr h="25357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CANAL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ÉQUIVALENCE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36996"/>
                  </a:ext>
                </a:extLst>
              </a:tr>
              <a:tr h="2535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1 590 225€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65487"/>
                  </a:ext>
                </a:extLst>
              </a:tr>
              <a:tr h="2535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Télévision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406 000€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25153"/>
                  </a:ext>
                </a:extLst>
              </a:tr>
              <a:tr h="2535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797 680€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152221"/>
                  </a:ext>
                </a:extLst>
              </a:tr>
              <a:tr h="2535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86 510€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86840"/>
                  </a:ext>
                </a:extLst>
              </a:tr>
              <a:tr h="25357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2 880 415€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45382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1A48C0E3-DED6-4D95-B62A-F50BA7BC7539}"/>
              </a:ext>
            </a:extLst>
          </p:cNvPr>
          <p:cNvSpPr txBox="1"/>
          <p:nvPr/>
        </p:nvSpPr>
        <p:spPr>
          <a:xfrm>
            <a:off x="2955115" y="839993"/>
            <a:ext cx="32337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4899"/>
                </a:solidFill>
              </a:rPr>
              <a:t>COMMUNIQUÉS DE PRESSE </a:t>
            </a:r>
            <a:r>
              <a:rPr lang="fr-FR" dirty="0">
                <a:solidFill>
                  <a:srgbClr val="004899"/>
                </a:solidFill>
              </a:rPr>
              <a:t> </a:t>
            </a:r>
            <a:br>
              <a:rPr lang="fr-FR" sz="1600" dirty="0">
                <a:solidFill>
                  <a:srgbClr val="004899"/>
                </a:solidFill>
              </a:rPr>
            </a:br>
            <a:r>
              <a:rPr lang="fr-FR" sz="1600" dirty="0">
                <a:solidFill>
                  <a:srgbClr val="004899"/>
                </a:solidFill>
              </a:rPr>
              <a:t>7</a:t>
            </a:r>
          </a:p>
          <a:p>
            <a:pPr algn="ctr"/>
            <a:endParaRPr lang="fr-FR" sz="1600" dirty="0">
              <a:solidFill>
                <a:srgbClr val="004899"/>
              </a:solidFill>
            </a:endParaRPr>
          </a:p>
          <a:p>
            <a:pPr algn="ctr"/>
            <a:endParaRPr lang="fr-FR" sz="1600" dirty="0">
              <a:solidFill>
                <a:srgbClr val="004899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rgbClr val="004899"/>
                </a:solidFill>
              </a:rPr>
              <a:t>VOLUME DE RETOMBÉES </a:t>
            </a:r>
          </a:p>
          <a:p>
            <a:pPr algn="ctr"/>
            <a:r>
              <a:rPr lang="fr-FR" sz="1600" dirty="0">
                <a:solidFill>
                  <a:srgbClr val="004899"/>
                </a:solidFill>
              </a:rPr>
              <a:t>274</a:t>
            </a:r>
          </a:p>
          <a:p>
            <a:pPr algn="ctr"/>
            <a:endParaRPr lang="fr-FR" sz="1600" dirty="0">
              <a:solidFill>
                <a:srgbClr val="004899"/>
              </a:solidFill>
            </a:endParaRPr>
          </a:p>
          <a:p>
            <a:pPr algn="ctr"/>
            <a:endParaRPr lang="fr-FR" sz="1600" dirty="0">
              <a:solidFill>
                <a:srgbClr val="004899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rgbClr val="004899"/>
                </a:solidFill>
              </a:rPr>
              <a:t>VOLUME DE CONTACTS </a:t>
            </a:r>
          </a:p>
          <a:p>
            <a:pPr algn="ctr"/>
            <a:r>
              <a:rPr lang="fr-FR" sz="1600" dirty="0">
                <a:solidFill>
                  <a:srgbClr val="004899"/>
                </a:solidFill>
              </a:rPr>
              <a:t>172 M</a:t>
            </a:r>
          </a:p>
          <a:p>
            <a:pPr algn="ctr"/>
            <a:endParaRPr lang="fr-FR" sz="1600" dirty="0">
              <a:solidFill>
                <a:srgbClr val="004899"/>
              </a:solidFill>
            </a:endParaRPr>
          </a:p>
          <a:p>
            <a:pPr algn="ctr"/>
            <a:endParaRPr lang="fr-FR" sz="1600" dirty="0">
              <a:solidFill>
                <a:srgbClr val="004899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rgbClr val="004899"/>
                </a:solidFill>
              </a:rPr>
              <a:t>ÉQUIVALENT PUB </a:t>
            </a:r>
          </a:p>
          <a:p>
            <a:pPr algn="ctr"/>
            <a:r>
              <a:rPr lang="fr-FR" sz="1600" dirty="0">
                <a:solidFill>
                  <a:srgbClr val="004899"/>
                </a:solidFill>
              </a:rPr>
              <a:t> 2,8 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16BBF1-CBA7-3AE0-E05A-506003FE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46" y="1027016"/>
            <a:ext cx="1897410" cy="11691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89D756-E820-BAEB-2721-04735D4E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651" y="2368131"/>
            <a:ext cx="2011108" cy="11028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5BFE05-6522-ACFF-F380-B824C6842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698" y="3771975"/>
            <a:ext cx="2703774" cy="14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53F366A-A589-C66D-72AE-A4697B5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87" y="1225581"/>
            <a:ext cx="2664296" cy="18459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DA787CC-326D-4A3F-B0BA-0D8CA68F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8064896" cy="471945"/>
          </a:xfrm>
        </p:spPr>
        <p:txBody>
          <a:bodyPr>
            <a:normAutofit fontScale="90000"/>
          </a:bodyPr>
          <a:lstStyle/>
          <a:p>
            <a:r>
              <a:rPr lang="fr-FR" dirty="0"/>
              <a:t>Illustrations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D76BFE-9914-45CB-8814-5AA8067A1FA0}"/>
              </a:ext>
            </a:extLst>
          </p:cNvPr>
          <p:cNvSpPr txBox="1"/>
          <p:nvPr/>
        </p:nvSpPr>
        <p:spPr>
          <a:xfrm>
            <a:off x="6948264" y="389479"/>
            <a:ext cx="204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Hiver 2022/2023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6FA10FB-B3D0-45E4-9442-F487DBDE2D05}"/>
              </a:ext>
            </a:extLst>
          </p:cNvPr>
          <p:cNvSpPr txBox="1"/>
          <p:nvPr/>
        </p:nvSpPr>
        <p:spPr>
          <a:xfrm>
            <a:off x="0" y="8415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4899"/>
                </a:solidFill>
              </a:rPr>
              <a:t>Exemple de campagnes promotionnelles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396BD6-7A33-48DF-43FB-8A1968F1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52287"/>
            <a:ext cx="1036852" cy="1851917"/>
          </a:xfrm>
          <a:prstGeom prst="rect">
            <a:avLst/>
          </a:prstGeom>
        </p:spPr>
      </p:pic>
      <p:pic>
        <p:nvPicPr>
          <p:cNvPr id="8" name="Image 7" descr="Une image contenant texte, conteneur, poubelle&#10;&#10;Description générée automatiquement">
            <a:extLst>
              <a:ext uri="{FF2B5EF4-FFF2-40B4-BE49-F238E27FC236}">
                <a16:creationId xmlns:a16="http://schemas.microsoft.com/office/drawing/2014/main" id="{402A8BA0-AD58-AFE2-904A-F426CD977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62901"/>
            <a:ext cx="2369840" cy="1777380"/>
          </a:xfrm>
          <a:prstGeom prst="rect">
            <a:avLst/>
          </a:prstGeom>
        </p:spPr>
      </p:pic>
      <p:pic>
        <p:nvPicPr>
          <p:cNvPr id="12" name="Image 11" descr="Une image contenant texte, route, plein air, bus&#10;&#10;Description générée automatiquement">
            <a:extLst>
              <a:ext uri="{FF2B5EF4-FFF2-40B4-BE49-F238E27FC236}">
                <a16:creationId xmlns:a16="http://schemas.microsoft.com/office/drawing/2014/main" id="{090C31A0-BA38-8118-1BFC-A58755811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8" y="1248354"/>
            <a:ext cx="2520280" cy="1846995"/>
          </a:xfrm>
          <a:prstGeom prst="rect">
            <a:avLst/>
          </a:prstGeom>
        </p:spPr>
      </p:pic>
      <p:pic>
        <p:nvPicPr>
          <p:cNvPr id="21" name="Image 20" descr="Une image contenant texte, arbre, neige, skier&#10;&#10;Description générée automatiquement">
            <a:extLst>
              <a:ext uri="{FF2B5EF4-FFF2-40B4-BE49-F238E27FC236}">
                <a16:creationId xmlns:a16="http://schemas.microsoft.com/office/drawing/2014/main" id="{76DDF186-0420-62E1-0F6D-D67C3D185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8" y="3262900"/>
            <a:ext cx="3344704" cy="1777379"/>
          </a:xfrm>
          <a:prstGeom prst="rect">
            <a:avLst/>
          </a:prstGeom>
        </p:spPr>
      </p:pic>
      <p:pic>
        <p:nvPicPr>
          <p:cNvPr id="4" name="Image 3" descr="Une image contenant texte, route, bus, plein air&#10;&#10;Description générée automatiquement">
            <a:extLst>
              <a:ext uri="{FF2B5EF4-FFF2-40B4-BE49-F238E27FC236}">
                <a16:creationId xmlns:a16="http://schemas.microsoft.com/office/drawing/2014/main" id="{7F829C3A-0E59-1E75-8B9B-814237AAA9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40" y="3262898"/>
            <a:ext cx="2369840" cy="1777381"/>
          </a:xfrm>
          <a:prstGeom prst="rect">
            <a:avLst/>
          </a:prstGeom>
        </p:spPr>
      </p:pic>
      <p:pic>
        <p:nvPicPr>
          <p:cNvPr id="9" name="Image 8" descr="Une image contenant texte, skier, plein air, pente&#10;&#10;Description générée automatiquement">
            <a:extLst>
              <a:ext uri="{FF2B5EF4-FFF2-40B4-BE49-F238E27FC236}">
                <a16:creationId xmlns:a16="http://schemas.microsoft.com/office/drawing/2014/main" id="{5328FB8E-32CF-0000-24CC-79FE14336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9" y="1248354"/>
            <a:ext cx="2255451" cy="18795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2E54F4-C905-331C-B8A5-6C3FDB38D050}"/>
              </a:ext>
            </a:extLst>
          </p:cNvPr>
          <p:cNvSpPr/>
          <p:nvPr/>
        </p:nvSpPr>
        <p:spPr>
          <a:xfrm>
            <a:off x="1360380" y="1248354"/>
            <a:ext cx="331300" cy="185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D3EEA-94D8-E42C-EE5F-B0CA8D51C4D7}"/>
              </a:ext>
            </a:extLst>
          </p:cNvPr>
          <p:cNvSpPr/>
          <p:nvPr/>
        </p:nvSpPr>
        <p:spPr>
          <a:xfrm>
            <a:off x="6516215" y="1210879"/>
            <a:ext cx="239813" cy="185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C8636-D548-2E1E-28F4-090D060B6D92}"/>
              </a:ext>
            </a:extLst>
          </p:cNvPr>
          <p:cNvSpPr/>
          <p:nvPr/>
        </p:nvSpPr>
        <p:spPr>
          <a:xfrm>
            <a:off x="3899715" y="1237628"/>
            <a:ext cx="239813" cy="185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87706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Personnalisé 3">
      <a:majorFont>
        <a:latin typeface="Praktika Bold"/>
        <a:ea typeface=""/>
        <a:cs typeface=""/>
      </a:majorFont>
      <a:minorFont>
        <a:latin typeface="Prakt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0C5078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223</Words>
  <Application>Microsoft Office PowerPoint</Application>
  <PresentationFormat>Affichage à l'écran (16:10)</PresentationFormat>
  <Paragraphs>66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Hermes</vt:lpstr>
      <vt:lpstr>Museo 500</vt:lpstr>
      <vt:lpstr>Praktika Bold</vt:lpstr>
      <vt:lpstr>Praktika Light</vt:lpstr>
      <vt:lpstr>Wingdings</vt:lpstr>
      <vt:lpstr>1_Thème Office</vt:lpstr>
      <vt:lpstr>Présentation PowerPoint</vt:lpstr>
      <vt:lpstr>COMMUNICATION</vt:lpstr>
      <vt:lpstr>COMMUNICATION</vt:lpstr>
      <vt:lpstr>RELATION PRESSE</vt:lpstr>
      <vt:lpstr>Illustrations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Foret</dc:creator>
  <cp:lastModifiedBy>Cyril Responsable Communication</cp:lastModifiedBy>
  <cp:revision>751</cp:revision>
  <cp:lastPrinted>2022-03-10T12:31:45Z</cp:lastPrinted>
  <dcterms:created xsi:type="dcterms:W3CDTF">2017-05-04T12:12:07Z</dcterms:created>
  <dcterms:modified xsi:type="dcterms:W3CDTF">2023-06-09T09:58:51Z</dcterms:modified>
</cp:coreProperties>
</file>